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6" r:id="rId3"/>
    <p:sldId id="367" r:id="rId4"/>
    <p:sldId id="369" r:id="rId5"/>
    <p:sldId id="370" r:id="rId6"/>
    <p:sldId id="257" r:id="rId7"/>
    <p:sldId id="258" r:id="rId8"/>
    <p:sldId id="368" r:id="rId9"/>
    <p:sldId id="259" r:id="rId10"/>
    <p:sldId id="262" r:id="rId11"/>
    <p:sldId id="263" r:id="rId12"/>
    <p:sldId id="264" r:id="rId13"/>
    <p:sldId id="265" r:id="rId14"/>
    <p:sldId id="345" r:id="rId15"/>
    <p:sldId id="362" r:id="rId16"/>
    <p:sldId id="269" r:id="rId17"/>
    <p:sldId id="346" r:id="rId18"/>
    <p:sldId id="270" r:id="rId19"/>
    <p:sldId id="347" r:id="rId20"/>
    <p:sldId id="349" r:id="rId21"/>
    <p:sldId id="271" r:id="rId22"/>
    <p:sldId id="348" r:id="rId23"/>
    <p:sldId id="350" r:id="rId24"/>
    <p:sldId id="272" r:id="rId25"/>
    <p:sldId id="273" r:id="rId26"/>
    <p:sldId id="351" r:id="rId27"/>
    <p:sldId id="352" r:id="rId28"/>
    <p:sldId id="353" r:id="rId29"/>
    <p:sldId id="354" r:id="rId30"/>
    <p:sldId id="274" r:id="rId31"/>
    <p:sldId id="363" r:id="rId32"/>
    <p:sldId id="288" r:id="rId33"/>
    <p:sldId id="289" r:id="rId34"/>
    <p:sldId id="355" r:id="rId35"/>
    <p:sldId id="356" r:id="rId36"/>
    <p:sldId id="290" r:id="rId37"/>
    <p:sldId id="293" r:id="rId38"/>
    <p:sldId id="357" r:id="rId39"/>
    <p:sldId id="358" r:id="rId40"/>
    <p:sldId id="359" r:id="rId41"/>
    <p:sldId id="294" r:id="rId42"/>
    <p:sldId id="297" r:id="rId43"/>
    <p:sldId id="364" r:id="rId44"/>
    <p:sldId id="278" r:id="rId45"/>
    <p:sldId id="360" r:id="rId46"/>
    <p:sldId id="361" r:id="rId47"/>
    <p:sldId id="279" r:id="rId48"/>
    <p:sldId id="283" r:id="rId49"/>
    <p:sldId id="365" r:id="rId50"/>
    <p:sldId id="284" r:id="rId51"/>
    <p:sldId id="285" r:id="rId52"/>
  </p:sldIdLst>
  <p:sldSz cx="9144000" cy="6858000" type="screen4x3"/>
  <p:notesSz cx="9144000" cy="6858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6"/>
  </p:normalViewPr>
  <p:slideViewPr>
    <p:cSldViewPr>
      <p:cViewPr varScale="1">
        <p:scale>
          <a:sx n="106" d="100"/>
          <a:sy n="106" d="100"/>
        </p:scale>
        <p:origin x="1800" y="16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7/30/21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600" b="0" i="0">
                <a:solidFill>
                  <a:srgbClr val="2A6C7C"/>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2200" b="0" i="0">
                <a:solidFill>
                  <a:srgbClr val="4F271C"/>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7/30/21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rgbClr val="2A6C7C"/>
                </a:solidFill>
                <a:latin typeface="Arial Black"/>
                <a:cs typeface="Arial Black"/>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7/30/21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rgbClr val="2A6C7C"/>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7/30/21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7/30/21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659079" y="379821"/>
            <a:ext cx="7825841" cy="1036319"/>
          </a:xfrm>
          <a:prstGeom prst="rect">
            <a:avLst/>
          </a:prstGeom>
        </p:spPr>
        <p:txBody>
          <a:bodyPr wrap="square" lIns="0" tIns="0" rIns="0" bIns="0">
            <a:spAutoFit/>
          </a:bodyPr>
          <a:lstStyle>
            <a:lvl1pPr>
              <a:defRPr sz="1600" b="0" i="0">
                <a:solidFill>
                  <a:srgbClr val="2A6C7C"/>
                </a:solidFill>
                <a:latin typeface="Arial Black"/>
                <a:cs typeface="Arial Black"/>
              </a:defRPr>
            </a:lvl1pPr>
          </a:lstStyle>
          <a:p>
            <a:endParaRPr/>
          </a:p>
        </p:txBody>
      </p:sp>
      <p:sp>
        <p:nvSpPr>
          <p:cNvPr id="3" name="Holder 3"/>
          <p:cNvSpPr>
            <a:spLocks noGrp="1"/>
          </p:cNvSpPr>
          <p:nvPr>
            <p:ph type="body" idx="1"/>
          </p:nvPr>
        </p:nvSpPr>
        <p:spPr>
          <a:xfrm>
            <a:off x="623569" y="1708001"/>
            <a:ext cx="7896860" cy="4180840"/>
          </a:xfrm>
          <a:prstGeom prst="rect">
            <a:avLst/>
          </a:prstGeom>
        </p:spPr>
        <p:txBody>
          <a:bodyPr wrap="square" lIns="0" tIns="0" rIns="0" bIns="0">
            <a:spAutoFit/>
          </a:bodyPr>
          <a:lstStyle>
            <a:lvl1pPr>
              <a:defRPr sz="2200" b="0" i="0">
                <a:solidFill>
                  <a:srgbClr val="4F271C"/>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7/30/21</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40.jpeg"/><Relationship Id="rId4" Type="http://schemas.openxmlformats.org/officeDocument/2006/relationships/image" Target="../media/image39.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5.xml"/><Relationship Id="rId5" Type="http://schemas.openxmlformats.org/officeDocument/2006/relationships/image" Target="../media/image4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pPr marL="0" algn="l" defTabSz="914400" rtl="0" eaLnBrk="1" latinLnBrk="0" hangingPunct="1"/>
            <a:endParaRPr/>
          </a:p>
        </p:txBody>
      </p:sp>
      <p:sp>
        <p:nvSpPr>
          <p:cNvPr id="6" name="object 6"/>
          <p:cNvSpPr/>
          <p:nvPr/>
        </p:nvSpPr>
        <p:spPr>
          <a:xfrm>
            <a:off x="996696" y="1981200"/>
            <a:ext cx="7150608" cy="2467355"/>
          </a:xfrm>
          <a:prstGeom prst="rect">
            <a:avLst/>
          </a:prstGeom>
          <a:blipFill>
            <a:blip r:embed="rId4" cstate="print"/>
            <a:stretch>
              <a:fillRect/>
            </a:stretch>
          </a:blipFill>
        </p:spPr>
        <p:txBody>
          <a:bodyPr wrap="square" lIns="0" tIns="0" rIns="0" bIns="0" rtlCol="0"/>
          <a:lstStyle/>
          <a:p>
            <a:pPr marL="0" algn="l" defTabSz="914400" rtl="0" eaLnBrk="1" latinLnBrk="0" hangingPunct="1"/>
            <a:endParaRPr/>
          </a:p>
        </p:txBody>
      </p:sp>
      <p:sp>
        <p:nvSpPr>
          <p:cNvPr id="9" name="object 9"/>
          <p:cNvSpPr/>
          <p:nvPr/>
        </p:nvSpPr>
        <p:spPr>
          <a:xfrm>
            <a:off x="1188072" y="2176144"/>
            <a:ext cx="6767830" cy="2084070"/>
          </a:xfrm>
          <a:custGeom>
            <a:avLst/>
            <a:gdLst/>
            <a:ahLst/>
            <a:cxnLst/>
            <a:rect l="l" t="t" r="r" b="b"/>
            <a:pathLst>
              <a:path w="6767830" h="2084070">
                <a:moveTo>
                  <a:pt x="6765810" y="0"/>
                </a:moveTo>
                <a:lnTo>
                  <a:pt x="1422" y="0"/>
                </a:lnTo>
                <a:lnTo>
                  <a:pt x="0" y="1397"/>
                </a:lnTo>
                <a:lnTo>
                  <a:pt x="0" y="2082673"/>
                </a:lnTo>
                <a:lnTo>
                  <a:pt x="1422" y="2084070"/>
                </a:lnTo>
                <a:lnTo>
                  <a:pt x="6765810" y="2084070"/>
                </a:lnTo>
                <a:lnTo>
                  <a:pt x="6767207" y="2082673"/>
                </a:lnTo>
                <a:lnTo>
                  <a:pt x="6767207" y="2081911"/>
                </a:lnTo>
                <a:lnTo>
                  <a:pt x="2590" y="2081911"/>
                </a:lnTo>
                <a:lnTo>
                  <a:pt x="2108" y="2081530"/>
                </a:lnTo>
                <a:lnTo>
                  <a:pt x="2108" y="2539"/>
                </a:lnTo>
                <a:lnTo>
                  <a:pt x="2590" y="2159"/>
                </a:lnTo>
                <a:lnTo>
                  <a:pt x="6767207" y="2159"/>
                </a:lnTo>
                <a:lnTo>
                  <a:pt x="6767207" y="1397"/>
                </a:lnTo>
                <a:lnTo>
                  <a:pt x="6765810" y="0"/>
                </a:lnTo>
                <a:close/>
              </a:path>
              <a:path w="6767830" h="2084070">
                <a:moveTo>
                  <a:pt x="6767207" y="2159"/>
                </a:moveTo>
                <a:lnTo>
                  <a:pt x="6764667" y="2159"/>
                </a:lnTo>
                <a:lnTo>
                  <a:pt x="6765048" y="2539"/>
                </a:lnTo>
                <a:lnTo>
                  <a:pt x="6765048" y="2081530"/>
                </a:lnTo>
                <a:lnTo>
                  <a:pt x="6764667" y="2081911"/>
                </a:lnTo>
                <a:lnTo>
                  <a:pt x="6767207" y="2081911"/>
                </a:lnTo>
                <a:lnTo>
                  <a:pt x="6767207" y="2159"/>
                </a:lnTo>
                <a:close/>
              </a:path>
              <a:path w="6767830" h="2084070">
                <a:moveTo>
                  <a:pt x="6763016" y="4190"/>
                </a:moveTo>
                <a:lnTo>
                  <a:pt x="4229" y="4190"/>
                </a:lnTo>
                <a:lnTo>
                  <a:pt x="4229" y="2079879"/>
                </a:lnTo>
                <a:lnTo>
                  <a:pt x="6763016" y="2079879"/>
                </a:lnTo>
                <a:lnTo>
                  <a:pt x="6763016" y="2077720"/>
                </a:lnTo>
                <a:lnTo>
                  <a:pt x="6350" y="2077720"/>
                </a:lnTo>
                <a:lnTo>
                  <a:pt x="6350" y="6350"/>
                </a:lnTo>
                <a:lnTo>
                  <a:pt x="6763016" y="6350"/>
                </a:lnTo>
                <a:lnTo>
                  <a:pt x="6763016" y="4190"/>
                </a:lnTo>
                <a:close/>
              </a:path>
              <a:path w="6767830" h="2084070">
                <a:moveTo>
                  <a:pt x="6763016" y="6350"/>
                </a:moveTo>
                <a:lnTo>
                  <a:pt x="6760857" y="6350"/>
                </a:lnTo>
                <a:lnTo>
                  <a:pt x="6760857" y="2077720"/>
                </a:lnTo>
                <a:lnTo>
                  <a:pt x="6763016" y="2077720"/>
                </a:lnTo>
                <a:lnTo>
                  <a:pt x="6763016" y="6350"/>
                </a:lnTo>
                <a:close/>
              </a:path>
            </a:pathLst>
          </a:custGeom>
          <a:solidFill>
            <a:srgbClr val="2A6C7C"/>
          </a:solidFill>
        </p:spPr>
        <p:txBody>
          <a:bodyPr wrap="square" lIns="0" tIns="0" rIns="0" bIns="0" rtlCol="0"/>
          <a:lstStyle/>
          <a:p>
            <a:endParaRPr/>
          </a:p>
        </p:txBody>
      </p:sp>
      <p:sp>
        <p:nvSpPr>
          <p:cNvPr id="13" name="object 13"/>
          <p:cNvSpPr txBox="1"/>
          <p:nvPr/>
        </p:nvSpPr>
        <p:spPr>
          <a:xfrm>
            <a:off x="495287" y="2567934"/>
            <a:ext cx="8153400" cy="1366400"/>
          </a:xfrm>
          <a:prstGeom prst="rect">
            <a:avLst/>
          </a:prstGeom>
        </p:spPr>
        <p:txBody>
          <a:bodyPr vert="horz" wrap="square" lIns="0" tIns="12065" rIns="0" bIns="0" rtlCol="0">
            <a:spAutoFit/>
          </a:bodyPr>
          <a:lstStyle/>
          <a:p>
            <a:pPr marL="12700" algn="ctr">
              <a:lnSpc>
                <a:spcPct val="100000"/>
              </a:lnSpc>
              <a:spcBef>
                <a:spcPts val="95"/>
              </a:spcBef>
            </a:pPr>
            <a:r>
              <a:rPr lang="en-US" sz="4400" spc="-110" dirty="0">
                <a:solidFill>
                  <a:srgbClr val="1C4752"/>
                </a:solidFill>
                <a:latin typeface="Trebuchet MS"/>
                <a:cs typeface="Trebuchet MS"/>
              </a:rPr>
              <a:t>Approach to head and neck masses</a:t>
            </a:r>
            <a:endParaRPr sz="4400" dirty="0">
              <a:latin typeface="Trebuchet MS"/>
              <a:cs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pPr marL="0" algn="l" defTabSz="914400" rtl="0" eaLnBrk="1" latinLnBrk="0" hangingPunct="1"/>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41910" rIns="0" bIns="0" rtlCol="0">
            <a:spAutoFit/>
          </a:bodyPr>
          <a:lstStyle/>
          <a:p>
            <a:pPr marL="3008630" marR="551815" indent="-2455545">
              <a:lnSpc>
                <a:spcPct val="100000"/>
              </a:lnSpc>
              <a:spcBef>
                <a:spcPts val="330"/>
              </a:spcBef>
            </a:pPr>
            <a:r>
              <a:rPr sz="3200" spc="-5" dirty="0"/>
              <a:t>THE </a:t>
            </a:r>
            <a:r>
              <a:rPr sz="3200" spc="-35" dirty="0"/>
              <a:t>HISTORY </a:t>
            </a:r>
            <a:r>
              <a:rPr sz="3200" dirty="0"/>
              <a:t>OF SWELLINGS </a:t>
            </a:r>
            <a:r>
              <a:rPr sz="3200" spc="-5" dirty="0"/>
              <a:t>IN  THE</a:t>
            </a:r>
            <a:r>
              <a:rPr sz="3200" spc="-15" dirty="0"/>
              <a:t> </a:t>
            </a:r>
            <a:r>
              <a:rPr sz="3200" dirty="0"/>
              <a:t>NECK</a:t>
            </a:r>
            <a:endParaRPr sz="3200"/>
          </a:p>
        </p:txBody>
      </p:sp>
      <p:sp>
        <p:nvSpPr>
          <p:cNvPr id="5" name="object 5"/>
          <p:cNvSpPr txBox="1"/>
          <p:nvPr/>
        </p:nvSpPr>
        <p:spPr>
          <a:xfrm>
            <a:off x="380880" y="1786074"/>
            <a:ext cx="7884159" cy="5183470"/>
          </a:xfrm>
          <a:prstGeom prst="rect">
            <a:avLst/>
          </a:prstGeom>
        </p:spPr>
        <p:txBody>
          <a:bodyPr vert="horz" wrap="square" lIns="0" tIns="12700" rIns="0" bIns="0" rtlCol="0">
            <a:spAutoFit/>
          </a:bodyPr>
          <a:lstStyle/>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Age, sex, work ..</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Duration</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Painful or Painless?</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Progression?</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Associated URTI</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Trauma ? Recent bites?</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Discharge or epistaxis ?</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Local symptoms</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Systemic symptoms</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Personal or Family history?</a:t>
            </a:r>
          </a:p>
          <a:p>
            <a:pPr algn="l" rtl="0">
              <a:lnSpc>
                <a:spcPct val="100000"/>
              </a:lnSpc>
              <a:spcBef>
                <a:spcPts val="5"/>
              </a:spcBef>
              <a:buFont typeface="Wingdings" pitchFamily="2" charset="2"/>
              <a:buChar char="§"/>
            </a:pPr>
            <a:r>
              <a:rPr lang="en-US" sz="2800" dirty="0">
                <a:solidFill>
                  <a:schemeClr val="accent1">
                    <a:lumMod val="50000"/>
                  </a:schemeClr>
                </a:solidFill>
                <a:latin typeface="Times New Roman"/>
                <a:cs typeface="Times New Roman"/>
              </a:rPr>
              <a:t>Ca history other places?</a:t>
            </a:r>
          </a:p>
          <a:p>
            <a:pPr algn="l" rtl="0">
              <a:lnSpc>
                <a:spcPct val="100000"/>
              </a:lnSpc>
              <a:spcBef>
                <a:spcPts val="5"/>
              </a:spcBef>
              <a:buFont typeface="Wingdings" pitchFamily="2" charset="2"/>
              <a:buChar char="§"/>
            </a:pPr>
            <a:endParaRPr lang="en-US" sz="2800" dirty="0">
              <a:latin typeface="Times New Roman"/>
              <a:cs typeface="Times New Roman"/>
            </a:endParaRPr>
          </a:p>
        </p:txBody>
      </p:sp>
    </p:spTree>
    <p:extLst>
      <p:ext uri="{BB962C8B-B14F-4D97-AF65-F5344CB8AC3E}">
        <p14:creationId xmlns:p14="http://schemas.microsoft.com/office/powerpoint/2010/main" val="426188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pPr marL="0" algn="l" defTabSz="914400" rtl="0" eaLnBrk="1" latinLnBrk="0" hangingPunct="1"/>
            <a:endParaRPr dirty="0"/>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41910" rIns="0" bIns="0" rtlCol="0">
            <a:spAutoFit/>
          </a:bodyPr>
          <a:lstStyle/>
          <a:p>
            <a:pPr marL="2693670" marR="272415" indent="-2423795">
              <a:lnSpc>
                <a:spcPct val="100000"/>
              </a:lnSpc>
              <a:spcBef>
                <a:spcPts val="330"/>
              </a:spcBef>
            </a:pPr>
            <a:r>
              <a:rPr sz="3200" spc="-5" dirty="0"/>
              <a:t>THE </a:t>
            </a:r>
            <a:r>
              <a:rPr sz="3200" spc="-25" dirty="0"/>
              <a:t>EXAMINATION </a:t>
            </a:r>
            <a:r>
              <a:rPr sz="3200" dirty="0"/>
              <a:t>OF SWELLINGS  </a:t>
            </a:r>
            <a:r>
              <a:rPr sz="3200" spc="-5" dirty="0"/>
              <a:t>IN THE</a:t>
            </a:r>
            <a:r>
              <a:rPr sz="3200" spc="-30" dirty="0"/>
              <a:t> </a:t>
            </a:r>
            <a:r>
              <a:rPr sz="3200" dirty="0"/>
              <a:t>NECK</a:t>
            </a:r>
            <a:endParaRPr sz="3200"/>
          </a:p>
        </p:txBody>
      </p:sp>
      <p:sp>
        <p:nvSpPr>
          <p:cNvPr id="5" name="object 5"/>
          <p:cNvSpPr txBox="1"/>
          <p:nvPr/>
        </p:nvSpPr>
        <p:spPr>
          <a:xfrm>
            <a:off x="762000" y="2366838"/>
            <a:ext cx="9220200" cy="4955203"/>
          </a:xfrm>
          <a:prstGeom prst="rect">
            <a:avLst/>
          </a:prstGeom>
        </p:spPr>
        <p:txBody>
          <a:bodyPr vert="horz" wrap="square" lIns="0" tIns="12700" rIns="0" bIns="0" rtlCol="0">
            <a:spAutoFit/>
          </a:bodyPr>
          <a:lstStyle/>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Site and number</a:t>
            </a:r>
          </a:p>
          <a:p>
            <a:pPr marL="12700" algn="l" rtl="0">
              <a:spcBef>
                <a:spcPts val="100"/>
              </a:spcBef>
              <a:buFont typeface="Wingdings" pitchFamily="2" charset="2"/>
              <a:buChar char="§"/>
            </a:pPr>
            <a:r>
              <a:rPr lang="en-US" sz="2400" spc="15" dirty="0">
                <a:solidFill>
                  <a:schemeClr val="tx2">
                    <a:lumMod val="75000"/>
                  </a:schemeClr>
                </a:solidFill>
                <a:latin typeface="Arial"/>
                <a:cs typeface="Arial"/>
              </a:rPr>
              <a:t>Shape and size</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Color</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Temperature</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Tenderness</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Composition and consistency </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Relations to muscles, trachea and hyoid bone</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Pulsatile ? Bruit ?</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Change with swallowing ?</a:t>
            </a:r>
          </a:p>
          <a:p>
            <a:pPr marL="12700" algn="l" rtl="0">
              <a:lnSpc>
                <a:spcPct val="100000"/>
              </a:lnSpc>
              <a:spcBef>
                <a:spcPts val="100"/>
              </a:spcBef>
              <a:buFont typeface="Wingdings" pitchFamily="2" charset="2"/>
              <a:buChar char="§"/>
            </a:pPr>
            <a:r>
              <a:rPr lang="en-US" sz="2400" spc="15" dirty="0">
                <a:solidFill>
                  <a:schemeClr val="tx2">
                    <a:lumMod val="75000"/>
                  </a:schemeClr>
                </a:solidFill>
                <a:latin typeface="Arial"/>
                <a:cs typeface="Arial"/>
              </a:rPr>
              <a:t>General examination</a:t>
            </a:r>
          </a:p>
          <a:p>
            <a:pPr marL="12700" algn="l" rtl="0">
              <a:lnSpc>
                <a:spcPct val="100000"/>
              </a:lnSpc>
              <a:spcBef>
                <a:spcPts val="100"/>
              </a:spcBef>
              <a:buFont typeface="Wingdings" pitchFamily="2" charset="2"/>
              <a:buChar char="§"/>
            </a:pPr>
            <a:endParaRPr lang="en-US" sz="2400" spc="15" dirty="0">
              <a:solidFill>
                <a:srgbClr val="4F271C"/>
              </a:solidFill>
              <a:latin typeface="Arial"/>
              <a:cs typeface="Arial"/>
            </a:endParaRPr>
          </a:p>
          <a:p>
            <a:pPr marL="12700" algn="l" rtl="0">
              <a:lnSpc>
                <a:spcPct val="100000"/>
              </a:lnSpc>
              <a:spcBef>
                <a:spcPts val="100"/>
              </a:spcBef>
              <a:buFont typeface="Wingdings" pitchFamily="2" charset="2"/>
              <a:buChar char="§"/>
            </a:pPr>
            <a:endParaRPr sz="2400" dirty="0">
              <a:latin typeface="Arial"/>
              <a:cs typeface="Arial"/>
            </a:endParaRPr>
          </a:p>
          <a:p>
            <a:pPr algn="l" rtl="0">
              <a:lnSpc>
                <a:spcPct val="100000"/>
              </a:lnSpc>
              <a:spcBef>
                <a:spcPts val="5"/>
              </a:spcBef>
            </a:pPr>
            <a:endParaRPr sz="2400" dirty="0">
              <a:latin typeface="Times New Roman"/>
              <a:cs typeface="Times New Roman"/>
            </a:endParaRPr>
          </a:p>
        </p:txBody>
      </p:sp>
      <p:sp>
        <p:nvSpPr>
          <p:cNvPr id="6" name="TextBox 5">
            <a:extLst>
              <a:ext uri="{FF2B5EF4-FFF2-40B4-BE49-F238E27FC236}">
                <a16:creationId xmlns:a16="http://schemas.microsoft.com/office/drawing/2014/main" id="{827BC5E9-0C2A-2C46-B005-2B84E0BC4B4D}"/>
              </a:ext>
            </a:extLst>
          </p:cNvPr>
          <p:cNvSpPr txBox="1"/>
          <p:nvPr/>
        </p:nvSpPr>
        <p:spPr>
          <a:xfrm>
            <a:off x="340775" y="1782063"/>
            <a:ext cx="3343389" cy="584775"/>
          </a:xfrm>
          <a:prstGeom prst="rect">
            <a:avLst/>
          </a:prstGeom>
          <a:noFill/>
        </p:spPr>
        <p:txBody>
          <a:bodyPr wrap="square" rtlCol="0">
            <a:spAutoFit/>
          </a:bodyPr>
          <a:lstStyle/>
          <a:p>
            <a:pPr algn="l" rtl="0"/>
            <a:r>
              <a:rPr lang="en-AE" sz="3200" dirty="0">
                <a:latin typeface="Times New Roman" panose="02020603050405020304" pitchFamily="18" charset="0"/>
                <a:cs typeface="Times New Roman" panose="02020603050405020304" pitchFamily="18" charset="0"/>
              </a:rPr>
              <a:t>Mass Examination</a:t>
            </a:r>
          </a:p>
        </p:txBody>
      </p:sp>
    </p:spTree>
    <p:extLst>
      <p:ext uri="{BB962C8B-B14F-4D97-AF65-F5344CB8AC3E}">
        <p14:creationId xmlns:p14="http://schemas.microsoft.com/office/powerpoint/2010/main" val="4182838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22346"/>
            <a:ext cx="8961119" cy="6664959"/>
          </a:xfrm>
          <a:prstGeom prst="rect">
            <a:avLst/>
          </a:prstGeom>
          <a:blipFill>
            <a:blip r:embed="rId4" cstate="print"/>
            <a:stretch>
              <a:fillRect/>
            </a:stretch>
          </a:blipFill>
        </p:spPr>
        <p:txBody>
          <a:bodyPr wrap="square" lIns="0" tIns="0" rIns="0" bIns="0" rtlCol="0"/>
          <a:lstStyle/>
          <a:p>
            <a:pPr marL="0" algn="l" defTabSz="914400" rtl="0" eaLnBrk="1" latinLnBrk="0" hangingPunct="1"/>
            <a:endParaRPr dirty="0"/>
          </a:p>
        </p:txBody>
      </p:sp>
      <p:pic>
        <p:nvPicPr>
          <p:cNvPr id="7" name="Picture 6">
            <a:extLst>
              <a:ext uri="{FF2B5EF4-FFF2-40B4-BE49-F238E27FC236}">
                <a16:creationId xmlns:a16="http://schemas.microsoft.com/office/drawing/2014/main" id="{722A6C81-54FD-9141-8473-0AC9ED17CB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 y="406825"/>
            <a:ext cx="7367752" cy="6096000"/>
          </a:xfrm>
          <a:prstGeom prst="rect">
            <a:avLst/>
          </a:prstGeom>
        </p:spPr>
      </p:pic>
    </p:spTree>
    <p:extLst>
      <p:ext uri="{BB962C8B-B14F-4D97-AF65-F5344CB8AC3E}">
        <p14:creationId xmlns:p14="http://schemas.microsoft.com/office/powerpoint/2010/main" val="62008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22346"/>
            <a:ext cx="8961119" cy="6664959"/>
          </a:xfrm>
          <a:prstGeom prst="rect">
            <a:avLst/>
          </a:prstGeom>
          <a:blipFill>
            <a:blip r:embed="rId4" cstate="print"/>
            <a:stretch>
              <a:fillRect/>
            </a:stretch>
          </a:blipFill>
        </p:spPr>
        <p:txBody>
          <a:bodyPr wrap="square" lIns="0" tIns="0" rIns="0" bIns="0" rtlCol="0"/>
          <a:lstStyle/>
          <a:p>
            <a:pPr marL="0" algn="l" defTabSz="914400" rtl="0" eaLnBrk="1" latinLnBrk="0" hangingPunct="1"/>
            <a:endParaRPr dirty="0"/>
          </a:p>
        </p:txBody>
      </p:sp>
      <p:pic>
        <p:nvPicPr>
          <p:cNvPr id="8" name="Picture 7">
            <a:extLst>
              <a:ext uri="{FF2B5EF4-FFF2-40B4-BE49-F238E27FC236}">
                <a16:creationId xmlns:a16="http://schemas.microsoft.com/office/drawing/2014/main" id="{F34FA1BF-13CF-584C-9A55-2931AC81F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795" y="1761317"/>
            <a:ext cx="8450982" cy="3245105"/>
          </a:xfrm>
          <a:prstGeom prst="rect">
            <a:avLst/>
          </a:prstGeom>
        </p:spPr>
      </p:pic>
    </p:spTree>
    <p:extLst>
      <p:ext uri="{BB962C8B-B14F-4D97-AF65-F5344CB8AC3E}">
        <p14:creationId xmlns:p14="http://schemas.microsoft.com/office/powerpoint/2010/main" val="2724931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pPr marL="0" algn="l" defTabSz="914400" rtl="0" eaLnBrk="1" latinLnBrk="0" hangingPunct="1"/>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331594" y="4581144"/>
            <a:ext cx="0" cy="360045"/>
          </a:xfrm>
          <a:custGeom>
            <a:avLst/>
            <a:gdLst/>
            <a:ahLst/>
            <a:cxnLst/>
            <a:rect l="l" t="t" r="r" b="b"/>
            <a:pathLst>
              <a:path h="360045">
                <a:moveTo>
                  <a:pt x="0" y="0"/>
                </a:moveTo>
                <a:lnTo>
                  <a:pt x="0" y="360044"/>
                </a:lnTo>
              </a:path>
            </a:pathLst>
          </a:custGeom>
          <a:ln w="25400">
            <a:solidFill>
              <a:srgbClr val="3891A7"/>
            </a:solidFill>
          </a:ln>
        </p:spPr>
        <p:txBody>
          <a:bodyPr wrap="square" lIns="0" tIns="0" rIns="0" bIns="0" rtlCol="0"/>
          <a:lstStyle/>
          <a:p>
            <a:endParaRPr/>
          </a:p>
        </p:txBody>
      </p:sp>
      <p:sp>
        <p:nvSpPr>
          <p:cNvPr id="5" name="object 5"/>
          <p:cNvSpPr/>
          <p:nvPr/>
        </p:nvSpPr>
        <p:spPr>
          <a:xfrm>
            <a:off x="472541" y="1757172"/>
            <a:ext cx="4316095" cy="996950"/>
          </a:xfrm>
          <a:custGeom>
            <a:avLst/>
            <a:gdLst/>
            <a:ahLst/>
            <a:cxnLst/>
            <a:rect l="l" t="t" r="r" b="b"/>
            <a:pathLst>
              <a:path w="4316095" h="996950">
                <a:moveTo>
                  <a:pt x="4215790" y="0"/>
                </a:moveTo>
                <a:lnTo>
                  <a:pt x="99644" y="0"/>
                </a:lnTo>
                <a:lnTo>
                  <a:pt x="60859" y="7826"/>
                </a:lnTo>
                <a:lnTo>
                  <a:pt x="29186" y="29178"/>
                </a:lnTo>
                <a:lnTo>
                  <a:pt x="7830" y="60864"/>
                </a:lnTo>
                <a:lnTo>
                  <a:pt x="0" y="99694"/>
                </a:lnTo>
                <a:lnTo>
                  <a:pt x="0" y="896747"/>
                </a:lnTo>
                <a:lnTo>
                  <a:pt x="7830" y="935577"/>
                </a:lnTo>
                <a:lnTo>
                  <a:pt x="29186" y="967263"/>
                </a:lnTo>
                <a:lnTo>
                  <a:pt x="60859" y="988615"/>
                </a:lnTo>
                <a:lnTo>
                  <a:pt x="99644" y="996441"/>
                </a:lnTo>
                <a:lnTo>
                  <a:pt x="4215790" y="996441"/>
                </a:lnTo>
                <a:lnTo>
                  <a:pt x="4254620" y="988615"/>
                </a:lnTo>
                <a:lnTo>
                  <a:pt x="4286307" y="967263"/>
                </a:lnTo>
                <a:lnTo>
                  <a:pt x="4307659" y="935577"/>
                </a:lnTo>
                <a:lnTo>
                  <a:pt x="4315485" y="896747"/>
                </a:lnTo>
                <a:lnTo>
                  <a:pt x="4315485" y="99694"/>
                </a:lnTo>
                <a:lnTo>
                  <a:pt x="4307659" y="60864"/>
                </a:lnTo>
                <a:lnTo>
                  <a:pt x="4286307" y="29178"/>
                </a:lnTo>
                <a:lnTo>
                  <a:pt x="4254620" y="7826"/>
                </a:lnTo>
                <a:lnTo>
                  <a:pt x="4215790" y="0"/>
                </a:lnTo>
                <a:close/>
              </a:path>
            </a:pathLst>
          </a:custGeom>
          <a:solidFill>
            <a:srgbClr val="3891A7"/>
          </a:solidFill>
        </p:spPr>
        <p:txBody>
          <a:bodyPr wrap="square" lIns="0" tIns="0" rIns="0" bIns="0" rtlCol="0"/>
          <a:lstStyle/>
          <a:p>
            <a:endParaRPr/>
          </a:p>
        </p:txBody>
      </p:sp>
      <p:sp>
        <p:nvSpPr>
          <p:cNvPr id="6" name="object 6"/>
          <p:cNvSpPr/>
          <p:nvPr/>
        </p:nvSpPr>
        <p:spPr>
          <a:xfrm>
            <a:off x="472541" y="1757172"/>
            <a:ext cx="4316095" cy="996950"/>
          </a:xfrm>
          <a:custGeom>
            <a:avLst/>
            <a:gdLst/>
            <a:ahLst/>
            <a:cxnLst/>
            <a:rect l="l" t="t" r="r" b="b"/>
            <a:pathLst>
              <a:path w="4316095" h="996950">
                <a:moveTo>
                  <a:pt x="0" y="99694"/>
                </a:moveTo>
                <a:lnTo>
                  <a:pt x="7830" y="60864"/>
                </a:lnTo>
                <a:lnTo>
                  <a:pt x="29186" y="29178"/>
                </a:lnTo>
                <a:lnTo>
                  <a:pt x="60859" y="7826"/>
                </a:lnTo>
                <a:lnTo>
                  <a:pt x="99644" y="0"/>
                </a:lnTo>
                <a:lnTo>
                  <a:pt x="4215790" y="0"/>
                </a:lnTo>
                <a:lnTo>
                  <a:pt x="4254620" y="7826"/>
                </a:lnTo>
                <a:lnTo>
                  <a:pt x="4286307" y="29178"/>
                </a:lnTo>
                <a:lnTo>
                  <a:pt x="4307659" y="60864"/>
                </a:lnTo>
                <a:lnTo>
                  <a:pt x="4315485" y="99694"/>
                </a:lnTo>
                <a:lnTo>
                  <a:pt x="4315485" y="896747"/>
                </a:lnTo>
                <a:lnTo>
                  <a:pt x="4307659" y="935577"/>
                </a:lnTo>
                <a:lnTo>
                  <a:pt x="4286307" y="967263"/>
                </a:lnTo>
                <a:lnTo>
                  <a:pt x="4254620" y="988615"/>
                </a:lnTo>
                <a:lnTo>
                  <a:pt x="4215790" y="996441"/>
                </a:lnTo>
                <a:lnTo>
                  <a:pt x="99644" y="996441"/>
                </a:lnTo>
                <a:lnTo>
                  <a:pt x="60859" y="988615"/>
                </a:lnTo>
                <a:lnTo>
                  <a:pt x="29186" y="967263"/>
                </a:lnTo>
                <a:lnTo>
                  <a:pt x="7830" y="935577"/>
                </a:lnTo>
                <a:lnTo>
                  <a:pt x="0" y="896747"/>
                </a:lnTo>
                <a:lnTo>
                  <a:pt x="0" y="99694"/>
                </a:lnTo>
                <a:close/>
              </a:path>
            </a:pathLst>
          </a:custGeom>
          <a:ln w="25400">
            <a:solidFill>
              <a:srgbClr val="FFFFFF"/>
            </a:solidFill>
          </a:ln>
        </p:spPr>
        <p:txBody>
          <a:bodyPr wrap="square" lIns="0" tIns="0" rIns="0" bIns="0" rtlCol="0"/>
          <a:lstStyle/>
          <a:p>
            <a:endParaRPr/>
          </a:p>
        </p:txBody>
      </p:sp>
      <p:sp>
        <p:nvSpPr>
          <p:cNvPr id="7" name="object 7"/>
          <p:cNvSpPr/>
          <p:nvPr/>
        </p:nvSpPr>
        <p:spPr>
          <a:xfrm>
            <a:off x="904087" y="2753614"/>
            <a:ext cx="313055" cy="533400"/>
          </a:xfrm>
          <a:custGeom>
            <a:avLst/>
            <a:gdLst/>
            <a:ahLst/>
            <a:cxnLst/>
            <a:rect l="l" t="t" r="r" b="b"/>
            <a:pathLst>
              <a:path w="313055" h="533400">
                <a:moveTo>
                  <a:pt x="0" y="0"/>
                </a:moveTo>
                <a:lnTo>
                  <a:pt x="0" y="533273"/>
                </a:lnTo>
                <a:lnTo>
                  <a:pt x="312750" y="533273"/>
                </a:lnTo>
              </a:path>
            </a:pathLst>
          </a:custGeom>
          <a:ln w="25400">
            <a:solidFill>
              <a:srgbClr val="2B7384"/>
            </a:solidFill>
          </a:ln>
        </p:spPr>
        <p:txBody>
          <a:bodyPr wrap="square" lIns="0" tIns="0" rIns="0" bIns="0" rtlCol="0"/>
          <a:lstStyle/>
          <a:p>
            <a:endParaRPr/>
          </a:p>
        </p:txBody>
      </p:sp>
      <p:sp>
        <p:nvSpPr>
          <p:cNvPr id="8" name="object 8"/>
          <p:cNvSpPr/>
          <p:nvPr/>
        </p:nvSpPr>
        <p:spPr>
          <a:xfrm>
            <a:off x="1216837" y="2933826"/>
            <a:ext cx="3289935" cy="706120"/>
          </a:xfrm>
          <a:custGeom>
            <a:avLst/>
            <a:gdLst/>
            <a:ahLst/>
            <a:cxnLst/>
            <a:rect l="l" t="t" r="r" b="b"/>
            <a:pathLst>
              <a:path w="3289935" h="706120">
                <a:moveTo>
                  <a:pt x="3219272" y="0"/>
                </a:moveTo>
                <a:lnTo>
                  <a:pt x="70561" y="0"/>
                </a:lnTo>
                <a:lnTo>
                  <a:pt x="43103" y="5550"/>
                </a:lnTo>
                <a:lnTo>
                  <a:pt x="20674" y="20685"/>
                </a:lnTo>
                <a:lnTo>
                  <a:pt x="5547" y="43130"/>
                </a:lnTo>
                <a:lnTo>
                  <a:pt x="0" y="70612"/>
                </a:lnTo>
                <a:lnTo>
                  <a:pt x="0" y="635508"/>
                </a:lnTo>
                <a:lnTo>
                  <a:pt x="5547" y="662989"/>
                </a:lnTo>
                <a:lnTo>
                  <a:pt x="20674" y="685434"/>
                </a:lnTo>
                <a:lnTo>
                  <a:pt x="43103" y="700569"/>
                </a:lnTo>
                <a:lnTo>
                  <a:pt x="70561" y="706120"/>
                </a:lnTo>
                <a:lnTo>
                  <a:pt x="3219272" y="706120"/>
                </a:lnTo>
                <a:lnTo>
                  <a:pt x="3246753" y="700569"/>
                </a:lnTo>
                <a:lnTo>
                  <a:pt x="3269199" y="685434"/>
                </a:lnTo>
                <a:lnTo>
                  <a:pt x="3284333" y="662989"/>
                </a:lnTo>
                <a:lnTo>
                  <a:pt x="3289884" y="635508"/>
                </a:lnTo>
                <a:lnTo>
                  <a:pt x="3289884" y="70612"/>
                </a:lnTo>
                <a:lnTo>
                  <a:pt x="3284333" y="43130"/>
                </a:lnTo>
                <a:lnTo>
                  <a:pt x="3269199" y="20685"/>
                </a:lnTo>
                <a:lnTo>
                  <a:pt x="3246753" y="5550"/>
                </a:lnTo>
                <a:lnTo>
                  <a:pt x="3219272" y="0"/>
                </a:lnTo>
                <a:close/>
              </a:path>
            </a:pathLst>
          </a:custGeom>
          <a:solidFill>
            <a:srgbClr val="FFFFFF">
              <a:alpha val="90194"/>
            </a:srgbClr>
          </a:solidFill>
        </p:spPr>
        <p:txBody>
          <a:bodyPr wrap="square" lIns="0" tIns="0" rIns="0" bIns="0" rtlCol="0"/>
          <a:lstStyle/>
          <a:p>
            <a:endParaRPr/>
          </a:p>
        </p:txBody>
      </p:sp>
      <p:sp>
        <p:nvSpPr>
          <p:cNvPr id="9" name="object 9"/>
          <p:cNvSpPr/>
          <p:nvPr/>
        </p:nvSpPr>
        <p:spPr>
          <a:xfrm>
            <a:off x="1216837" y="2933826"/>
            <a:ext cx="3289935" cy="706120"/>
          </a:xfrm>
          <a:custGeom>
            <a:avLst/>
            <a:gdLst/>
            <a:ahLst/>
            <a:cxnLst/>
            <a:rect l="l" t="t" r="r" b="b"/>
            <a:pathLst>
              <a:path w="3289935" h="706120">
                <a:moveTo>
                  <a:pt x="0" y="70612"/>
                </a:moveTo>
                <a:lnTo>
                  <a:pt x="5547" y="43130"/>
                </a:lnTo>
                <a:lnTo>
                  <a:pt x="20674" y="20685"/>
                </a:lnTo>
                <a:lnTo>
                  <a:pt x="43103" y="5550"/>
                </a:lnTo>
                <a:lnTo>
                  <a:pt x="70561" y="0"/>
                </a:lnTo>
                <a:lnTo>
                  <a:pt x="3219272" y="0"/>
                </a:lnTo>
                <a:lnTo>
                  <a:pt x="3246753" y="5550"/>
                </a:lnTo>
                <a:lnTo>
                  <a:pt x="3269199" y="20685"/>
                </a:lnTo>
                <a:lnTo>
                  <a:pt x="3284333" y="43130"/>
                </a:lnTo>
                <a:lnTo>
                  <a:pt x="3289884" y="70612"/>
                </a:lnTo>
                <a:lnTo>
                  <a:pt x="3289884" y="635508"/>
                </a:lnTo>
                <a:lnTo>
                  <a:pt x="3284333" y="662989"/>
                </a:lnTo>
                <a:lnTo>
                  <a:pt x="3269199" y="685434"/>
                </a:lnTo>
                <a:lnTo>
                  <a:pt x="3246753" y="700569"/>
                </a:lnTo>
                <a:lnTo>
                  <a:pt x="3219272" y="706120"/>
                </a:lnTo>
                <a:lnTo>
                  <a:pt x="70561" y="706120"/>
                </a:lnTo>
                <a:lnTo>
                  <a:pt x="43103" y="700569"/>
                </a:lnTo>
                <a:lnTo>
                  <a:pt x="20674" y="685434"/>
                </a:lnTo>
                <a:lnTo>
                  <a:pt x="5547" y="662989"/>
                </a:lnTo>
                <a:lnTo>
                  <a:pt x="0" y="635508"/>
                </a:lnTo>
                <a:lnTo>
                  <a:pt x="0" y="70612"/>
                </a:lnTo>
                <a:close/>
              </a:path>
            </a:pathLst>
          </a:custGeom>
          <a:ln w="25400">
            <a:solidFill>
              <a:srgbClr val="3891A7"/>
            </a:solidFill>
          </a:ln>
        </p:spPr>
        <p:txBody>
          <a:bodyPr wrap="square" lIns="0" tIns="0" rIns="0" bIns="0" rtlCol="0"/>
          <a:lstStyle/>
          <a:p>
            <a:endParaRPr/>
          </a:p>
        </p:txBody>
      </p:sp>
      <p:sp>
        <p:nvSpPr>
          <p:cNvPr id="10" name="object 10"/>
          <p:cNvSpPr txBox="1"/>
          <p:nvPr/>
        </p:nvSpPr>
        <p:spPr>
          <a:xfrm>
            <a:off x="1435353" y="2985897"/>
            <a:ext cx="2985135" cy="554990"/>
          </a:xfrm>
          <a:prstGeom prst="rect">
            <a:avLst/>
          </a:prstGeom>
        </p:spPr>
        <p:txBody>
          <a:bodyPr vert="horz" wrap="square" lIns="0" tIns="52705" rIns="0" bIns="0" rtlCol="0">
            <a:spAutoFit/>
          </a:bodyPr>
          <a:lstStyle/>
          <a:p>
            <a:pPr marL="675640" marR="5080" indent="-662940">
              <a:lnSpc>
                <a:spcPct val="86900"/>
              </a:lnSpc>
              <a:spcBef>
                <a:spcPts val="415"/>
              </a:spcBef>
            </a:pPr>
            <a:r>
              <a:rPr sz="2000" b="1" spc="-5" dirty="0">
                <a:latin typeface="Arial"/>
                <a:cs typeface="Arial"/>
              </a:rPr>
              <a:t>Anatomy</a:t>
            </a:r>
            <a:r>
              <a:rPr sz="1700" spc="-5" dirty="0">
                <a:latin typeface="Arial"/>
                <a:cs typeface="Arial"/>
              </a:rPr>
              <a:t>, </a:t>
            </a:r>
            <a:r>
              <a:rPr sz="1700" dirty="0">
                <a:latin typeface="Arial"/>
                <a:cs typeface="Arial"/>
              </a:rPr>
              <a:t>major </a:t>
            </a:r>
            <a:r>
              <a:rPr sz="1700" spc="-5" dirty="0">
                <a:latin typeface="Arial"/>
                <a:cs typeface="Arial"/>
              </a:rPr>
              <a:t>structures </a:t>
            </a:r>
            <a:r>
              <a:rPr sz="1700" dirty="0">
                <a:latin typeface="Arial"/>
                <a:cs typeface="Arial"/>
              </a:rPr>
              <a:t>&amp;  LNs of </a:t>
            </a:r>
            <a:r>
              <a:rPr sz="1700" spc="-5" dirty="0">
                <a:latin typeface="Arial"/>
                <a:cs typeface="Arial"/>
              </a:rPr>
              <a:t>the</a:t>
            </a:r>
            <a:r>
              <a:rPr sz="1700" spc="-35" dirty="0">
                <a:latin typeface="Arial"/>
                <a:cs typeface="Arial"/>
              </a:rPr>
              <a:t> </a:t>
            </a:r>
            <a:r>
              <a:rPr sz="1700" dirty="0">
                <a:latin typeface="Arial"/>
                <a:cs typeface="Arial"/>
              </a:rPr>
              <a:t>neck</a:t>
            </a:r>
            <a:endParaRPr sz="1700">
              <a:latin typeface="Arial"/>
              <a:cs typeface="Arial"/>
            </a:endParaRPr>
          </a:p>
        </p:txBody>
      </p:sp>
      <p:sp>
        <p:nvSpPr>
          <p:cNvPr id="11" name="object 11"/>
          <p:cNvSpPr/>
          <p:nvPr/>
        </p:nvSpPr>
        <p:spPr>
          <a:xfrm>
            <a:off x="904087" y="2753614"/>
            <a:ext cx="351155" cy="1486535"/>
          </a:xfrm>
          <a:custGeom>
            <a:avLst/>
            <a:gdLst/>
            <a:ahLst/>
            <a:cxnLst/>
            <a:rect l="l" t="t" r="r" b="b"/>
            <a:pathLst>
              <a:path w="351155" h="1486535">
                <a:moveTo>
                  <a:pt x="0" y="0"/>
                </a:moveTo>
                <a:lnTo>
                  <a:pt x="0" y="1486027"/>
                </a:lnTo>
                <a:lnTo>
                  <a:pt x="350888" y="1486027"/>
                </a:lnTo>
              </a:path>
            </a:pathLst>
          </a:custGeom>
          <a:ln w="25400">
            <a:solidFill>
              <a:srgbClr val="2B7384"/>
            </a:solidFill>
          </a:ln>
        </p:spPr>
        <p:txBody>
          <a:bodyPr wrap="square" lIns="0" tIns="0" rIns="0" bIns="0" rtlCol="0"/>
          <a:lstStyle/>
          <a:p>
            <a:endParaRPr/>
          </a:p>
        </p:txBody>
      </p:sp>
      <p:sp>
        <p:nvSpPr>
          <p:cNvPr id="12" name="object 12"/>
          <p:cNvSpPr/>
          <p:nvPr/>
        </p:nvSpPr>
        <p:spPr>
          <a:xfrm>
            <a:off x="1254975" y="3839590"/>
            <a:ext cx="3329304" cy="800735"/>
          </a:xfrm>
          <a:custGeom>
            <a:avLst/>
            <a:gdLst/>
            <a:ahLst/>
            <a:cxnLst/>
            <a:rect l="l" t="t" r="r" b="b"/>
            <a:pathLst>
              <a:path w="3329304" h="800735">
                <a:moveTo>
                  <a:pt x="3248825" y="0"/>
                </a:moveTo>
                <a:lnTo>
                  <a:pt x="80048" y="0"/>
                </a:lnTo>
                <a:lnTo>
                  <a:pt x="48895" y="6286"/>
                </a:lnTo>
                <a:lnTo>
                  <a:pt x="23450" y="23431"/>
                </a:lnTo>
                <a:lnTo>
                  <a:pt x="6292" y="48863"/>
                </a:lnTo>
                <a:lnTo>
                  <a:pt x="0" y="80009"/>
                </a:lnTo>
                <a:lnTo>
                  <a:pt x="0" y="720216"/>
                </a:lnTo>
                <a:lnTo>
                  <a:pt x="6292" y="751363"/>
                </a:lnTo>
                <a:lnTo>
                  <a:pt x="23450" y="776795"/>
                </a:lnTo>
                <a:lnTo>
                  <a:pt x="48895" y="793940"/>
                </a:lnTo>
                <a:lnTo>
                  <a:pt x="80048" y="800226"/>
                </a:lnTo>
                <a:lnTo>
                  <a:pt x="3248825" y="800226"/>
                </a:lnTo>
                <a:lnTo>
                  <a:pt x="3279991" y="793940"/>
                </a:lnTo>
                <a:lnTo>
                  <a:pt x="3305467" y="776795"/>
                </a:lnTo>
                <a:lnTo>
                  <a:pt x="3322655" y="751363"/>
                </a:lnTo>
                <a:lnTo>
                  <a:pt x="3328962" y="720216"/>
                </a:lnTo>
                <a:lnTo>
                  <a:pt x="3328962" y="80009"/>
                </a:lnTo>
                <a:lnTo>
                  <a:pt x="3322655" y="48863"/>
                </a:lnTo>
                <a:lnTo>
                  <a:pt x="3305467" y="23431"/>
                </a:lnTo>
                <a:lnTo>
                  <a:pt x="3279991" y="6286"/>
                </a:lnTo>
                <a:lnTo>
                  <a:pt x="3248825" y="0"/>
                </a:lnTo>
                <a:close/>
              </a:path>
            </a:pathLst>
          </a:custGeom>
          <a:solidFill>
            <a:srgbClr val="FFFFFF">
              <a:alpha val="90194"/>
            </a:srgbClr>
          </a:solidFill>
        </p:spPr>
        <p:txBody>
          <a:bodyPr wrap="square" lIns="0" tIns="0" rIns="0" bIns="0" rtlCol="0"/>
          <a:lstStyle/>
          <a:p>
            <a:endParaRPr/>
          </a:p>
        </p:txBody>
      </p:sp>
      <p:sp>
        <p:nvSpPr>
          <p:cNvPr id="13" name="object 13"/>
          <p:cNvSpPr/>
          <p:nvPr/>
        </p:nvSpPr>
        <p:spPr>
          <a:xfrm>
            <a:off x="1254975" y="3839590"/>
            <a:ext cx="3329304" cy="800735"/>
          </a:xfrm>
          <a:custGeom>
            <a:avLst/>
            <a:gdLst/>
            <a:ahLst/>
            <a:cxnLst/>
            <a:rect l="l" t="t" r="r" b="b"/>
            <a:pathLst>
              <a:path w="3329304" h="800735">
                <a:moveTo>
                  <a:pt x="0" y="80009"/>
                </a:moveTo>
                <a:lnTo>
                  <a:pt x="6292" y="48863"/>
                </a:lnTo>
                <a:lnTo>
                  <a:pt x="23450" y="23431"/>
                </a:lnTo>
                <a:lnTo>
                  <a:pt x="48895" y="6286"/>
                </a:lnTo>
                <a:lnTo>
                  <a:pt x="80048" y="0"/>
                </a:lnTo>
                <a:lnTo>
                  <a:pt x="3248825" y="0"/>
                </a:lnTo>
                <a:lnTo>
                  <a:pt x="3279991" y="6286"/>
                </a:lnTo>
                <a:lnTo>
                  <a:pt x="3305467" y="23431"/>
                </a:lnTo>
                <a:lnTo>
                  <a:pt x="3322655" y="48863"/>
                </a:lnTo>
                <a:lnTo>
                  <a:pt x="3328962" y="80009"/>
                </a:lnTo>
                <a:lnTo>
                  <a:pt x="3328962" y="720216"/>
                </a:lnTo>
                <a:lnTo>
                  <a:pt x="3322655" y="751363"/>
                </a:lnTo>
                <a:lnTo>
                  <a:pt x="3305467" y="776795"/>
                </a:lnTo>
                <a:lnTo>
                  <a:pt x="3279991" y="793940"/>
                </a:lnTo>
                <a:lnTo>
                  <a:pt x="3248825" y="800226"/>
                </a:lnTo>
                <a:lnTo>
                  <a:pt x="80048" y="800226"/>
                </a:lnTo>
                <a:lnTo>
                  <a:pt x="48895" y="793940"/>
                </a:lnTo>
                <a:lnTo>
                  <a:pt x="23450" y="776795"/>
                </a:lnTo>
                <a:lnTo>
                  <a:pt x="6292" y="751363"/>
                </a:lnTo>
                <a:lnTo>
                  <a:pt x="0" y="720216"/>
                </a:lnTo>
                <a:lnTo>
                  <a:pt x="0" y="80009"/>
                </a:lnTo>
                <a:close/>
              </a:path>
            </a:pathLst>
          </a:custGeom>
          <a:ln w="25400">
            <a:solidFill>
              <a:srgbClr val="3891A7"/>
            </a:solidFill>
          </a:ln>
        </p:spPr>
        <p:txBody>
          <a:bodyPr wrap="square" lIns="0" tIns="0" rIns="0" bIns="0" rtlCol="0"/>
          <a:lstStyle/>
          <a:p>
            <a:endParaRPr/>
          </a:p>
        </p:txBody>
      </p:sp>
      <p:sp>
        <p:nvSpPr>
          <p:cNvPr id="14" name="object 14"/>
          <p:cNvSpPr txBox="1"/>
          <p:nvPr/>
        </p:nvSpPr>
        <p:spPr>
          <a:xfrm>
            <a:off x="1435100" y="3859784"/>
            <a:ext cx="2970530" cy="594360"/>
          </a:xfrm>
          <a:prstGeom prst="rect">
            <a:avLst/>
          </a:prstGeom>
        </p:spPr>
        <p:txBody>
          <a:bodyPr vert="horz" wrap="square" lIns="0" tIns="12700" rIns="0" bIns="0" rtlCol="0">
            <a:spAutoFit/>
          </a:bodyPr>
          <a:lstStyle/>
          <a:p>
            <a:pPr algn="ctr">
              <a:lnSpc>
                <a:spcPts val="2355"/>
              </a:lnSpc>
              <a:spcBef>
                <a:spcPts val="100"/>
              </a:spcBef>
            </a:pPr>
            <a:r>
              <a:rPr sz="2000" b="1" dirty="0">
                <a:latin typeface="Arial"/>
                <a:cs typeface="Arial"/>
              </a:rPr>
              <a:t>Pathologies </a:t>
            </a:r>
            <a:r>
              <a:rPr sz="1800" spc="-5" dirty="0">
                <a:latin typeface="Arial"/>
                <a:cs typeface="Arial"/>
              </a:rPr>
              <a:t>that </a:t>
            </a:r>
            <a:r>
              <a:rPr sz="1800" dirty="0">
                <a:latin typeface="Arial"/>
                <a:cs typeface="Arial"/>
              </a:rPr>
              <a:t>may</a:t>
            </a:r>
            <a:r>
              <a:rPr sz="1800" spc="-65" dirty="0">
                <a:latin typeface="Arial"/>
                <a:cs typeface="Arial"/>
              </a:rPr>
              <a:t> </a:t>
            </a:r>
            <a:r>
              <a:rPr sz="1800" spc="-5" dirty="0">
                <a:latin typeface="Arial"/>
                <a:cs typeface="Arial"/>
              </a:rPr>
              <a:t>arise</a:t>
            </a:r>
            <a:endParaRPr sz="1800">
              <a:latin typeface="Arial"/>
              <a:cs typeface="Arial"/>
            </a:endParaRPr>
          </a:p>
          <a:p>
            <a:pPr marL="635" algn="ctr">
              <a:lnSpc>
                <a:spcPts val="2115"/>
              </a:lnSpc>
            </a:pPr>
            <a:r>
              <a:rPr sz="1800" dirty="0">
                <a:latin typeface="Arial"/>
                <a:cs typeface="Arial"/>
              </a:rPr>
              <a:t>from </a:t>
            </a:r>
            <a:r>
              <a:rPr sz="1800" spc="-5" dirty="0">
                <a:latin typeface="Arial"/>
                <a:cs typeface="Arial"/>
              </a:rPr>
              <a:t>each structure</a:t>
            </a:r>
            <a:endParaRPr sz="1800">
              <a:latin typeface="Arial"/>
              <a:cs typeface="Arial"/>
            </a:endParaRPr>
          </a:p>
        </p:txBody>
      </p:sp>
      <p:sp>
        <p:nvSpPr>
          <p:cNvPr id="15" name="object 15"/>
          <p:cNvSpPr txBox="1"/>
          <p:nvPr/>
        </p:nvSpPr>
        <p:spPr>
          <a:xfrm>
            <a:off x="372859" y="372897"/>
            <a:ext cx="8380730" cy="1118870"/>
          </a:xfrm>
          <a:prstGeom prst="rect">
            <a:avLst/>
          </a:prstGeom>
          <a:solidFill>
            <a:srgbClr val="FFFFFF"/>
          </a:solidFill>
        </p:spPr>
        <p:txBody>
          <a:bodyPr vert="horz" wrap="square" lIns="0" tIns="260350" rIns="0" bIns="0" rtlCol="0">
            <a:spAutoFit/>
          </a:bodyPr>
          <a:lstStyle/>
          <a:p>
            <a:pPr marL="2197735">
              <a:lnSpc>
                <a:spcPct val="100000"/>
              </a:lnSpc>
              <a:spcBef>
                <a:spcPts val="2050"/>
              </a:spcBef>
            </a:pPr>
            <a:r>
              <a:rPr sz="3500" spc="5" dirty="0">
                <a:solidFill>
                  <a:srgbClr val="2A6C7C"/>
                </a:solidFill>
                <a:latin typeface="Arial Black"/>
                <a:cs typeface="Arial Black"/>
              </a:rPr>
              <a:t>OUR</a:t>
            </a:r>
            <a:r>
              <a:rPr sz="3500" spc="-40" dirty="0">
                <a:solidFill>
                  <a:srgbClr val="2A6C7C"/>
                </a:solidFill>
                <a:latin typeface="Arial Black"/>
                <a:cs typeface="Arial Black"/>
              </a:rPr>
              <a:t> </a:t>
            </a:r>
            <a:r>
              <a:rPr sz="3500" spc="-30" dirty="0">
                <a:solidFill>
                  <a:srgbClr val="2A6C7C"/>
                </a:solidFill>
                <a:latin typeface="Arial Black"/>
                <a:cs typeface="Arial Black"/>
              </a:rPr>
              <a:t>APPROACH</a:t>
            </a:r>
            <a:endParaRPr sz="3500">
              <a:latin typeface="Arial Black"/>
              <a:cs typeface="Arial Black"/>
            </a:endParaRPr>
          </a:p>
        </p:txBody>
      </p:sp>
      <p:sp>
        <p:nvSpPr>
          <p:cNvPr id="16" name="object 16"/>
          <p:cNvSpPr/>
          <p:nvPr/>
        </p:nvSpPr>
        <p:spPr>
          <a:xfrm>
            <a:off x="4934458" y="1772792"/>
            <a:ext cx="3809365" cy="989965"/>
          </a:xfrm>
          <a:custGeom>
            <a:avLst/>
            <a:gdLst/>
            <a:ahLst/>
            <a:cxnLst/>
            <a:rect l="l" t="t" r="r" b="b"/>
            <a:pathLst>
              <a:path w="3809365" h="989964">
                <a:moveTo>
                  <a:pt x="3710305" y="0"/>
                </a:moveTo>
                <a:lnTo>
                  <a:pt x="99059" y="0"/>
                </a:lnTo>
                <a:lnTo>
                  <a:pt x="60489" y="7780"/>
                </a:lnTo>
                <a:lnTo>
                  <a:pt x="29003" y="29003"/>
                </a:lnTo>
                <a:lnTo>
                  <a:pt x="7780" y="60489"/>
                </a:lnTo>
                <a:lnTo>
                  <a:pt x="0" y="99060"/>
                </a:lnTo>
                <a:lnTo>
                  <a:pt x="0" y="890905"/>
                </a:lnTo>
                <a:lnTo>
                  <a:pt x="7780" y="929401"/>
                </a:lnTo>
                <a:lnTo>
                  <a:pt x="29003" y="960850"/>
                </a:lnTo>
                <a:lnTo>
                  <a:pt x="60489" y="982059"/>
                </a:lnTo>
                <a:lnTo>
                  <a:pt x="99059" y="989838"/>
                </a:lnTo>
                <a:lnTo>
                  <a:pt x="3710305" y="989838"/>
                </a:lnTo>
                <a:lnTo>
                  <a:pt x="3748801" y="982059"/>
                </a:lnTo>
                <a:lnTo>
                  <a:pt x="3780250" y="960850"/>
                </a:lnTo>
                <a:lnTo>
                  <a:pt x="3801459" y="929401"/>
                </a:lnTo>
                <a:lnTo>
                  <a:pt x="3809238" y="890905"/>
                </a:lnTo>
                <a:lnTo>
                  <a:pt x="3809238" y="99060"/>
                </a:lnTo>
                <a:lnTo>
                  <a:pt x="3801459" y="60489"/>
                </a:lnTo>
                <a:lnTo>
                  <a:pt x="3780250" y="29003"/>
                </a:lnTo>
                <a:lnTo>
                  <a:pt x="3748801" y="7780"/>
                </a:lnTo>
                <a:lnTo>
                  <a:pt x="3710305" y="0"/>
                </a:lnTo>
                <a:close/>
              </a:path>
            </a:pathLst>
          </a:custGeom>
          <a:solidFill>
            <a:srgbClr val="3891A7"/>
          </a:solidFill>
        </p:spPr>
        <p:txBody>
          <a:bodyPr wrap="square" lIns="0" tIns="0" rIns="0" bIns="0" rtlCol="0"/>
          <a:lstStyle/>
          <a:p>
            <a:endParaRPr/>
          </a:p>
        </p:txBody>
      </p:sp>
      <p:sp>
        <p:nvSpPr>
          <p:cNvPr id="17" name="object 17"/>
          <p:cNvSpPr/>
          <p:nvPr/>
        </p:nvSpPr>
        <p:spPr>
          <a:xfrm>
            <a:off x="4934458" y="1772792"/>
            <a:ext cx="3809365" cy="989965"/>
          </a:xfrm>
          <a:custGeom>
            <a:avLst/>
            <a:gdLst/>
            <a:ahLst/>
            <a:cxnLst/>
            <a:rect l="l" t="t" r="r" b="b"/>
            <a:pathLst>
              <a:path w="3809365" h="989964">
                <a:moveTo>
                  <a:pt x="0" y="99060"/>
                </a:moveTo>
                <a:lnTo>
                  <a:pt x="7780" y="60489"/>
                </a:lnTo>
                <a:lnTo>
                  <a:pt x="29003" y="29003"/>
                </a:lnTo>
                <a:lnTo>
                  <a:pt x="60489" y="7780"/>
                </a:lnTo>
                <a:lnTo>
                  <a:pt x="99059" y="0"/>
                </a:lnTo>
                <a:lnTo>
                  <a:pt x="3710305" y="0"/>
                </a:lnTo>
                <a:lnTo>
                  <a:pt x="3748801" y="7780"/>
                </a:lnTo>
                <a:lnTo>
                  <a:pt x="3780250" y="29003"/>
                </a:lnTo>
                <a:lnTo>
                  <a:pt x="3801459" y="60489"/>
                </a:lnTo>
                <a:lnTo>
                  <a:pt x="3809238" y="99060"/>
                </a:lnTo>
                <a:lnTo>
                  <a:pt x="3809238" y="890905"/>
                </a:lnTo>
                <a:lnTo>
                  <a:pt x="3801459" y="929401"/>
                </a:lnTo>
                <a:lnTo>
                  <a:pt x="3780250" y="960850"/>
                </a:lnTo>
                <a:lnTo>
                  <a:pt x="3748801" y="982059"/>
                </a:lnTo>
                <a:lnTo>
                  <a:pt x="3710305" y="989838"/>
                </a:lnTo>
                <a:lnTo>
                  <a:pt x="99059" y="989838"/>
                </a:lnTo>
                <a:lnTo>
                  <a:pt x="60489" y="982059"/>
                </a:lnTo>
                <a:lnTo>
                  <a:pt x="29003" y="960850"/>
                </a:lnTo>
                <a:lnTo>
                  <a:pt x="7780" y="929401"/>
                </a:lnTo>
                <a:lnTo>
                  <a:pt x="0" y="890905"/>
                </a:lnTo>
                <a:lnTo>
                  <a:pt x="0" y="99060"/>
                </a:lnTo>
                <a:close/>
              </a:path>
            </a:pathLst>
          </a:custGeom>
          <a:ln w="25400">
            <a:solidFill>
              <a:srgbClr val="FFFFFF"/>
            </a:solidFill>
          </a:ln>
        </p:spPr>
        <p:txBody>
          <a:bodyPr wrap="square" lIns="0" tIns="0" rIns="0" bIns="0" rtlCol="0"/>
          <a:lstStyle/>
          <a:p>
            <a:endParaRPr/>
          </a:p>
        </p:txBody>
      </p:sp>
      <p:sp>
        <p:nvSpPr>
          <p:cNvPr id="18" name="object 18"/>
          <p:cNvSpPr txBox="1">
            <a:spLocks noGrp="1"/>
          </p:cNvSpPr>
          <p:nvPr>
            <p:ph type="title"/>
          </p:nvPr>
        </p:nvSpPr>
        <p:spPr>
          <a:xfrm>
            <a:off x="1040993" y="1900554"/>
            <a:ext cx="7577455" cy="574040"/>
          </a:xfrm>
          <a:prstGeom prst="rect">
            <a:avLst/>
          </a:prstGeom>
        </p:spPr>
        <p:txBody>
          <a:bodyPr vert="horz" wrap="square" lIns="0" tIns="12700" rIns="0" bIns="0" rtlCol="0">
            <a:spAutoFit/>
          </a:bodyPr>
          <a:lstStyle/>
          <a:p>
            <a:pPr marL="12700">
              <a:lnSpc>
                <a:spcPct val="100000"/>
              </a:lnSpc>
              <a:spcBef>
                <a:spcPts val="100"/>
              </a:spcBef>
              <a:tabLst>
                <a:tab pos="4034154" algn="l"/>
              </a:tabLst>
            </a:pPr>
            <a:r>
              <a:rPr sz="5400" b="1" spc="120" baseline="1543" dirty="0">
                <a:solidFill>
                  <a:srgbClr val="FFFFFF"/>
                </a:solidFill>
                <a:latin typeface="Arial"/>
                <a:cs typeface="Arial"/>
              </a:rPr>
              <a:t>Know</a:t>
            </a:r>
            <a:r>
              <a:rPr sz="5400" b="1" spc="-7" baseline="1543" dirty="0">
                <a:solidFill>
                  <a:srgbClr val="FFFFFF"/>
                </a:solidFill>
                <a:latin typeface="Arial"/>
                <a:cs typeface="Arial"/>
              </a:rPr>
              <a:t> </a:t>
            </a:r>
            <a:r>
              <a:rPr sz="5400" b="1" spc="-765" baseline="1543" dirty="0">
                <a:solidFill>
                  <a:srgbClr val="FFFFFF"/>
                </a:solidFill>
                <a:latin typeface="Arial"/>
                <a:cs typeface="Arial"/>
              </a:rPr>
              <a:t>2</a:t>
            </a:r>
            <a:r>
              <a:rPr lang="en-US" sz="5400" b="1" spc="-765" baseline="1543" dirty="0">
                <a:solidFill>
                  <a:srgbClr val="FFFFFF"/>
                </a:solidFill>
                <a:latin typeface="Arial"/>
                <a:cs typeface="Arial"/>
              </a:rPr>
              <a:t> </a:t>
            </a:r>
            <a:r>
              <a:rPr sz="5400" b="1" spc="-765" baseline="1543" dirty="0">
                <a:solidFill>
                  <a:srgbClr val="FFFFFF"/>
                </a:solidFill>
                <a:latin typeface="Arial"/>
                <a:cs typeface="Arial"/>
              </a:rPr>
              <a:t> </a:t>
            </a:r>
            <a:r>
              <a:rPr sz="5400" b="1" spc="-735" baseline="1543" dirty="0">
                <a:solidFill>
                  <a:srgbClr val="FFFFFF"/>
                </a:solidFill>
                <a:latin typeface="Arial"/>
                <a:cs typeface="Arial"/>
              </a:rPr>
              <a:t> </a:t>
            </a:r>
            <a:r>
              <a:rPr sz="5400" b="1" spc="-172" baseline="1543" dirty="0">
                <a:solidFill>
                  <a:srgbClr val="FFFFFF"/>
                </a:solidFill>
                <a:latin typeface="Arial"/>
                <a:cs typeface="Arial"/>
              </a:rPr>
              <a:t>things:	</a:t>
            </a:r>
            <a:r>
              <a:rPr sz="3600" b="1" spc="-110" dirty="0">
                <a:solidFill>
                  <a:srgbClr val="FFFFFF"/>
                </a:solidFill>
                <a:latin typeface="Arial"/>
                <a:cs typeface="Arial"/>
              </a:rPr>
              <a:t>Exclude </a:t>
            </a:r>
            <a:r>
              <a:rPr sz="3600" b="1" spc="-509" dirty="0">
                <a:solidFill>
                  <a:srgbClr val="FFFFFF"/>
                </a:solidFill>
                <a:latin typeface="Arial"/>
                <a:cs typeface="Arial"/>
              </a:rPr>
              <a:t>2</a:t>
            </a:r>
            <a:r>
              <a:rPr sz="3600" b="1" spc="-434" dirty="0">
                <a:solidFill>
                  <a:srgbClr val="FFFFFF"/>
                </a:solidFill>
                <a:latin typeface="Arial"/>
                <a:cs typeface="Arial"/>
              </a:rPr>
              <a:t> </a:t>
            </a:r>
            <a:r>
              <a:rPr lang="en-US" sz="3600" b="1" spc="-434" dirty="0">
                <a:solidFill>
                  <a:srgbClr val="FFFFFF"/>
                </a:solidFill>
                <a:latin typeface="Arial"/>
                <a:cs typeface="Arial"/>
              </a:rPr>
              <a:t> </a:t>
            </a:r>
            <a:r>
              <a:rPr sz="3600" b="1" spc="-114" dirty="0">
                <a:solidFill>
                  <a:srgbClr val="FFFFFF"/>
                </a:solidFill>
                <a:latin typeface="Arial"/>
                <a:cs typeface="Arial"/>
              </a:rPr>
              <a:t>things:</a:t>
            </a:r>
            <a:endParaRPr sz="3600" dirty="0">
              <a:latin typeface="Arial"/>
              <a:cs typeface="Arial"/>
            </a:endParaRPr>
          </a:p>
        </p:txBody>
      </p:sp>
      <p:sp>
        <p:nvSpPr>
          <p:cNvPr id="19" name="object 19"/>
          <p:cNvSpPr/>
          <p:nvPr/>
        </p:nvSpPr>
        <p:spPr>
          <a:xfrm>
            <a:off x="5315458" y="2762630"/>
            <a:ext cx="383540" cy="534670"/>
          </a:xfrm>
          <a:custGeom>
            <a:avLst/>
            <a:gdLst/>
            <a:ahLst/>
            <a:cxnLst/>
            <a:rect l="l" t="t" r="r" b="b"/>
            <a:pathLst>
              <a:path w="383539" h="534670">
                <a:moveTo>
                  <a:pt x="0" y="0"/>
                </a:moveTo>
                <a:lnTo>
                  <a:pt x="0" y="534289"/>
                </a:lnTo>
                <a:lnTo>
                  <a:pt x="383158" y="534289"/>
                </a:lnTo>
              </a:path>
            </a:pathLst>
          </a:custGeom>
          <a:ln w="25399">
            <a:solidFill>
              <a:srgbClr val="2B7384"/>
            </a:solidFill>
          </a:ln>
        </p:spPr>
        <p:txBody>
          <a:bodyPr wrap="square" lIns="0" tIns="0" rIns="0" bIns="0" rtlCol="0"/>
          <a:lstStyle/>
          <a:p>
            <a:endParaRPr/>
          </a:p>
        </p:txBody>
      </p:sp>
      <p:sp>
        <p:nvSpPr>
          <p:cNvPr id="20" name="object 20"/>
          <p:cNvSpPr/>
          <p:nvPr/>
        </p:nvSpPr>
        <p:spPr>
          <a:xfrm>
            <a:off x="5698616" y="2961767"/>
            <a:ext cx="2405380" cy="670560"/>
          </a:xfrm>
          <a:custGeom>
            <a:avLst/>
            <a:gdLst/>
            <a:ahLst/>
            <a:cxnLst/>
            <a:rect l="l" t="t" r="r" b="b"/>
            <a:pathLst>
              <a:path w="2405379" h="670560">
                <a:moveTo>
                  <a:pt x="2338197" y="0"/>
                </a:moveTo>
                <a:lnTo>
                  <a:pt x="66929" y="0"/>
                </a:lnTo>
                <a:lnTo>
                  <a:pt x="40880" y="5262"/>
                </a:lnTo>
                <a:lnTo>
                  <a:pt x="19605" y="19621"/>
                </a:lnTo>
                <a:lnTo>
                  <a:pt x="5260" y="40933"/>
                </a:lnTo>
                <a:lnTo>
                  <a:pt x="0" y="67056"/>
                </a:lnTo>
                <a:lnTo>
                  <a:pt x="0" y="603250"/>
                </a:lnTo>
                <a:lnTo>
                  <a:pt x="5260" y="629372"/>
                </a:lnTo>
                <a:lnTo>
                  <a:pt x="19605" y="650684"/>
                </a:lnTo>
                <a:lnTo>
                  <a:pt x="40880" y="665043"/>
                </a:lnTo>
                <a:lnTo>
                  <a:pt x="66929" y="670306"/>
                </a:lnTo>
                <a:lnTo>
                  <a:pt x="2338197" y="670306"/>
                </a:lnTo>
                <a:lnTo>
                  <a:pt x="2364319" y="665043"/>
                </a:lnTo>
                <a:lnTo>
                  <a:pt x="2385631" y="650684"/>
                </a:lnTo>
                <a:lnTo>
                  <a:pt x="2399990" y="629372"/>
                </a:lnTo>
                <a:lnTo>
                  <a:pt x="2405253" y="603250"/>
                </a:lnTo>
                <a:lnTo>
                  <a:pt x="2405253" y="67056"/>
                </a:lnTo>
                <a:lnTo>
                  <a:pt x="2399990" y="40933"/>
                </a:lnTo>
                <a:lnTo>
                  <a:pt x="2385631" y="19621"/>
                </a:lnTo>
                <a:lnTo>
                  <a:pt x="2364319" y="5262"/>
                </a:lnTo>
                <a:lnTo>
                  <a:pt x="2338197" y="0"/>
                </a:lnTo>
                <a:close/>
              </a:path>
            </a:pathLst>
          </a:custGeom>
          <a:solidFill>
            <a:srgbClr val="FFFFFF">
              <a:alpha val="90194"/>
            </a:srgbClr>
          </a:solidFill>
        </p:spPr>
        <p:txBody>
          <a:bodyPr wrap="square" lIns="0" tIns="0" rIns="0" bIns="0" rtlCol="0"/>
          <a:lstStyle/>
          <a:p>
            <a:endParaRPr/>
          </a:p>
        </p:txBody>
      </p:sp>
      <p:sp>
        <p:nvSpPr>
          <p:cNvPr id="21" name="object 21"/>
          <p:cNvSpPr/>
          <p:nvPr/>
        </p:nvSpPr>
        <p:spPr>
          <a:xfrm>
            <a:off x="5698616" y="2961767"/>
            <a:ext cx="2405380" cy="670560"/>
          </a:xfrm>
          <a:custGeom>
            <a:avLst/>
            <a:gdLst/>
            <a:ahLst/>
            <a:cxnLst/>
            <a:rect l="l" t="t" r="r" b="b"/>
            <a:pathLst>
              <a:path w="2405379" h="670560">
                <a:moveTo>
                  <a:pt x="0" y="67056"/>
                </a:moveTo>
                <a:lnTo>
                  <a:pt x="5260" y="40933"/>
                </a:lnTo>
                <a:lnTo>
                  <a:pt x="19605" y="19621"/>
                </a:lnTo>
                <a:lnTo>
                  <a:pt x="40880" y="5262"/>
                </a:lnTo>
                <a:lnTo>
                  <a:pt x="66929" y="0"/>
                </a:lnTo>
                <a:lnTo>
                  <a:pt x="2338197" y="0"/>
                </a:lnTo>
                <a:lnTo>
                  <a:pt x="2364319" y="5262"/>
                </a:lnTo>
                <a:lnTo>
                  <a:pt x="2385631" y="19621"/>
                </a:lnTo>
                <a:lnTo>
                  <a:pt x="2399990" y="40933"/>
                </a:lnTo>
                <a:lnTo>
                  <a:pt x="2405253" y="67056"/>
                </a:lnTo>
                <a:lnTo>
                  <a:pt x="2405253" y="603250"/>
                </a:lnTo>
                <a:lnTo>
                  <a:pt x="2399990" y="629372"/>
                </a:lnTo>
                <a:lnTo>
                  <a:pt x="2385631" y="650684"/>
                </a:lnTo>
                <a:lnTo>
                  <a:pt x="2364319" y="665043"/>
                </a:lnTo>
                <a:lnTo>
                  <a:pt x="2338197" y="670306"/>
                </a:lnTo>
                <a:lnTo>
                  <a:pt x="66929" y="670306"/>
                </a:lnTo>
                <a:lnTo>
                  <a:pt x="40880" y="665043"/>
                </a:lnTo>
                <a:lnTo>
                  <a:pt x="19605" y="650684"/>
                </a:lnTo>
                <a:lnTo>
                  <a:pt x="5260" y="629372"/>
                </a:lnTo>
                <a:lnTo>
                  <a:pt x="0" y="603250"/>
                </a:lnTo>
                <a:lnTo>
                  <a:pt x="0" y="67056"/>
                </a:lnTo>
                <a:close/>
              </a:path>
            </a:pathLst>
          </a:custGeom>
          <a:ln w="25400">
            <a:solidFill>
              <a:srgbClr val="3891A7"/>
            </a:solidFill>
          </a:ln>
        </p:spPr>
        <p:txBody>
          <a:bodyPr wrap="square" lIns="0" tIns="0" rIns="0" bIns="0" rtlCol="0"/>
          <a:lstStyle/>
          <a:p>
            <a:endParaRPr/>
          </a:p>
        </p:txBody>
      </p:sp>
      <p:sp>
        <p:nvSpPr>
          <p:cNvPr id="22" name="object 22"/>
          <p:cNvSpPr txBox="1"/>
          <p:nvPr/>
        </p:nvSpPr>
        <p:spPr>
          <a:xfrm>
            <a:off x="5887973" y="3107817"/>
            <a:ext cx="2030095" cy="330835"/>
          </a:xfrm>
          <a:prstGeom prst="rect">
            <a:avLst/>
          </a:prstGeom>
        </p:spPr>
        <p:txBody>
          <a:bodyPr vert="horz" wrap="square" lIns="0" tIns="13335" rIns="0" bIns="0" rtlCol="0">
            <a:spAutoFit/>
          </a:bodyPr>
          <a:lstStyle/>
          <a:p>
            <a:pPr marL="12700">
              <a:lnSpc>
                <a:spcPct val="100000"/>
              </a:lnSpc>
              <a:spcBef>
                <a:spcPts val="105"/>
              </a:spcBef>
            </a:pPr>
            <a:r>
              <a:rPr sz="2000" b="1" dirty="0">
                <a:latin typeface="Arial"/>
                <a:cs typeface="Arial"/>
              </a:rPr>
              <a:t>Infectious</a:t>
            </a:r>
            <a:r>
              <a:rPr sz="2000" b="1" spc="-175" dirty="0">
                <a:latin typeface="Arial"/>
                <a:cs typeface="Arial"/>
              </a:rPr>
              <a:t> </a:t>
            </a:r>
            <a:r>
              <a:rPr sz="1700" dirty="0">
                <a:latin typeface="Arial"/>
                <a:cs typeface="Arial"/>
              </a:rPr>
              <a:t>Masses</a:t>
            </a:r>
            <a:endParaRPr sz="1700">
              <a:latin typeface="Arial"/>
              <a:cs typeface="Arial"/>
            </a:endParaRPr>
          </a:p>
        </p:txBody>
      </p:sp>
      <p:sp>
        <p:nvSpPr>
          <p:cNvPr id="23" name="object 23"/>
          <p:cNvSpPr/>
          <p:nvPr/>
        </p:nvSpPr>
        <p:spPr>
          <a:xfrm>
            <a:off x="5315458" y="2762630"/>
            <a:ext cx="383540" cy="1341120"/>
          </a:xfrm>
          <a:custGeom>
            <a:avLst/>
            <a:gdLst/>
            <a:ahLst/>
            <a:cxnLst/>
            <a:rect l="l" t="t" r="r" b="b"/>
            <a:pathLst>
              <a:path w="383539" h="1341120">
                <a:moveTo>
                  <a:pt x="0" y="0"/>
                </a:moveTo>
                <a:lnTo>
                  <a:pt x="0" y="1340612"/>
                </a:lnTo>
                <a:lnTo>
                  <a:pt x="383158" y="1340612"/>
                </a:lnTo>
              </a:path>
            </a:pathLst>
          </a:custGeom>
          <a:ln w="25400">
            <a:solidFill>
              <a:srgbClr val="2B7384"/>
            </a:solidFill>
          </a:ln>
        </p:spPr>
        <p:txBody>
          <a:bodyPr wrap="square" lIns="0" tIns="0" rIns="0" bIns="0" rtlCol="0"/>
          <a:lstStyle/>
          <a:p>
            <a:endParaRPr/>
          </a:p>
        </p:txBody>
      </p:sp>
      <p:sp>
        <p:nvSpPr>
          <p:cNvPr id="24" name="object 24"/>
          <p:cNvSpPr/>
          <p:nvPr/>
        </p:nvSpPr>
        <p:spPr>
          <a:xfrm>
            <a:off x="5698616" y="3770757"/>
            <a:ext cx="2425065" cy="665480"/>
          </a:xfrm>
          <a:custGeom>
            <a:avLst/>
            <a:gdLst/>
            <a:ahLst/>
            <a:cxnLst/>
            <a:rect l="l" t="t" r="r" b="b"/>
            <a:pathLst>
              <a:path w="2425065" h="665479">
                <a:moveTo>
                  <a:pt x="2358390" y="0"/>
                </a:moveTo>
                <a:lnTo>
                  <a:pt x="66421" y="0"/>
                </a:lnTo>
                <a:lnTo>
                  <a:pt x="40558" y="5236"/>
                </a:lnTo>
                <a:lnTo>
                  <a:pt x="19446" y="19510"/>
                </a:lnTo>
                <a:lnTo>
                  <a:pt x="5216" y="40665"/>
                </a:lnTo>
                <a:lnTo>
                  <a:pt x="0" y="66548"/>
                </a:lnTo>
                <a:lnTo>
                  <a:pt x="0" y="598551"/>
                </a:lnTo>
                <a:lnTo>
                  <a:pt x="5216" y="624433"/>
                </a:lnTo>
                <a:lnTo>
                  <a:pt x="19446" y="645588"/>
                </a:lnTo>
                <a:lnTo>
                  <a:pt x="40558" y="659862"/>
                </a:lnTo>
                <a:lnTo>
                  <a:pt x="66421" y="665099"/>
                </a:lnTo>
                <a:lnTo>
                  <a:pt x="2358390" y="665099"/>
                </a:lnTo>
                <a:lnTo>
                  <a:pt x="2384272" y="659862"/>
                </a:lnTo>
                <a:lnTo>
                  <a:pt x="2405427" y="645588"/>
                </a:lnTo>
                <a:lnTo>
                  <a:pt x="2419701" y="624433"/>
                </a:lnTo>
                <a:lnTo>
                  <a:pt x="2424938" y="598551"/>
                </a:lnTo>
                <a:lnTo>
                  <a:pt x="2424938" y="66548"/>
                </a:lnTo>
                <a:lnTo>
                  <a:pt x="2419701" y="40665"/>
                </a:lnTo>
                <a:lnTo>
                  <a:pt x="2405427" y="19510"/>
                </a:lnTo>
                <a:lnTo>
                  <a:pt x="2384272" y="5236"/>
                </a:lnTo>
                <a:lnTo>
                  <a:pt x="2358390" y="0"/>
                </a:lnTo>
                <a:close/>
              </a:path>
            </a:pathLst>
          </a:custGeom>
          <a:solidFill>
            <a:srgbClr val="FFFFFF">
              <a:alpha val="90194"/>
            </a:srgbClr>
          </a:solidFill>
        </p:spPr>
        <p:txBody>
          <a:bodyPr wrap="square" lIns="0" tIns="0" rIns="0" bIns="0" rtlCol="0"/>
          <a:lstStyle/>
          <a:p>
            <a:endParaRPr/>
          </a:p>
        </p:txBody>
      </p:sp>
      <p:sp>
        <p:nvSpPr>
          <p:cNvPr id="25" name="object 25"/>
          <p:cNvSpPr/>
          <p:nvPr/>
        </p:nvSpPr>
        <p:spPr>
          <a:xfrm>
            <a:off x="5698616" y="3770757"/>
            <a:ext cx="2425065" cy="665480"/>
          </a:xfrm>
          <a:custGeom>
            <a:avLst/>
            <a:gdLst/>
            <a:ahLst/>
            <a:cxnLst/>
            <a:rect l="l" t="t" r="r" b="b"/>
            <a:pathLst>
              <a:path w="2425065" h="665479">
                <a:moveTo>
                  <a:pt x="0" y="66548"/>
                </a:moveTo>
                <a:lnTo>
                  <a:pt x="5216" y="40665"/>
                </a:lnTo>
                <a:lnTo>
                  <a:pt x="19446" y="19510"/>
                </a:lnTo>
                <a:lnTo>
                  <a:pt x="40558" y="5236"/>
                </a:lnTo>
                <a:lnTo>
                  <a:pt x="66421" y="0"/>
                </a:lnTo>
                <a:lnTo>
                  <a:pt x="2358390" y="0"/>
                </a:lnTo>
                <a:lnTo>
                  <a:pt x="2384272" y="5236"/>
                </a:lnTo>
                <a:lnTo>
                  <a:pt x="2405427" y="19510"/>
                </a:lnTo>
                <a:lnTo>
                  <a:pt x="2419701" y="40665"/>
                </a:lnTo>
                <a:lnTo>
                  <a:pt x="2424938" y="66548"/>
                </a:lnTo>
                <a:lnTo>
                  <a:pt x="2424938" y="598551"/>
                </a:lnTo>
                <a:lnTo>
                  <a:pt x="2419701" y="624433"/>
                </a:lnTo>
                <a:lnTo>
                  <a:pt x="2405427" y="645588"/>
                </a:lnTo>
                <a:lnTo>
                  <a:pt x="2384272" y="659862"/>
                </a:lnTo>
                <a:lnTo>
                  <a:pt x="2358390" y="665099"/>
                </a:lnTo>
                <a:lnTo>
                  <a:pt x="66421" y="665099"/>
                </a:lnTo>
                <a:lnTo>
                  <a:pt x="40558" y="659862"/>
                </a:lnTo>
                <a:lnTo>
                  <a:pt x="19446" y="645588"/>
                </a:lnTo>
                <a:lnTo>
                  <a:pt x="5216" y="624433"/>
                </a:lnTo>
                <a:lnTo>
                  <a:pt x="0" y="598551"/>
                </a:lnTo>
                <a:lnTo>
                  <a:pt x="0" y="66548"/>
                </a:lnTo>
                <a:close/>
              </a:path>
            </a:pathLst>
          </a:custGeom>
          <a:ln w="25400">
            <a:solidFill>
              <a:srgbClr val="3891A7"/>
            </a:solidFill>
          </a:ln>
        </p:spPr>
        <p:txBody>
          <a:bodyPr wrap="square" lIns="0" tIns="0" rIns="0" bIns="0" rtlCol="0"/>
          <a:lstStyle/>
          <a:p>
            <a:endParaRPr/>
          </a:p>
        </p:txBody>
      </p:sp>
      <p:sp>
        <p:nvSpPr>
          <p:cNvPr id="26" name="object 26"/>
          <p:cNvSpPr txBox="1"/>
          <p:nvPr/>
        </p:nvSpPr>
        <p:spPr>
          <a:xfrm>
            <a:off x="5904103" y="3914394"/>
            <a:ext cx="2016760" cy="330835"/>
          </a:xfrm>
          <a:prstGeom prst="rect">
            <a:avLst/>
          </a:prstGeom>
        </p:spPr>
        <p:txBody>
          <a:bodyPr vert="horz" wrap="square" lIns="0" tIns="12700" rIns="0" bIns="0" rtlCol="0">
            <a:spAutoFit/>
          </a:bodyPr>
          <a:lstStyle/>
          <a:p>
            <a:pPr marL="12700">
              <a:lnSpc>
                <a:spcPct val="100000"/>
              </a:lnSpc>
              <a:spcBef>
                <a:spcPts val="100"/>
              </a:spcBef>
            </a:pPr>
            <a:r>
              <a:rPr sz="2000" b="1" dirty="0">
                <a:latin typeface="Arial"/>
                <a:cs typeface="Arial"/>
              </a:rPr>
              <a:t>Malignant</a:t>
            </a:r>
            <a:r>
              <a:rPr sz="2000" b="1" spc="-160" dirty="0">
                <a:latin typeface="Arial"/>
                <a:cs typeface="Arial"/>
              </a:rPr>
              <a:t> </a:t>
            </a:r>
            <a:r>
              <a:rPr sz="1700" dirty="0">
                <a:latin typeface="Arial"/>
                <a:cs typeface="Arial"/>
              </a:rPr>
              <a:t>Masses</a:t>
            </a:r>
            <a:endParaRPr sz="1700">
              <a:latin typeface="Arial"/>
              <a:cs typeface="Arial"/>
            </a:endParaRPr>
          </a:p>
        </p:txBody>
      </p:sp>
      <p:sp>
        <p:nvSpPr>
          <p:cNvPr id="27" name="object 27"/>
          <p:cNvSpPr/>
          <p:nvPr/>
        </p:nvSpPr>
        <p:spPr>
          <a:xfrm>
            <a:off x="1274063" y="4792979"/>
            <a:ext cx="7621524" cy="847344"/>
          </a:xfrm>
          <a:prstGeom prst="rect">
            <a:avLst/>
          </a:prstGeom>
          <a:blipFill>
            <a:blip r:embed="rId4" cstate="print"/>
            <a:stretch>
              <a:fillRect/>
            </a:stretch>
          </a:blipFill>
        </p:spPr>
        <p:txBody>
          <a:bodyPr wrap="square" lIns="0" tIns="0" rIns="0" bIns="0" rtlCol="0"/>
          <a:lstStyle/>
          <a:p>
            <a:pPr marL="0" algn="l" defTabSz="914400" rtl="0" eaLnBrk="1" latinLnBrk="0" hangingPunct="1"/>
            <a:endParaRPr/>
          </a:p>
        </p:txBody>
      </p:sp>
      <p:sp>
        <p:nvSpPr>
          <p:cNvPr id="28" name="object 28"/>
          <p:cNvSpPr txBox="1"/>
          <p:nvPr/>
        </p:nvSpPr>
        <p:spPr>
          <a:xfrm>
            <a:off x="3141979" y="4850333"/>
            <a:ext cx="3888104" cy="574675"/>
          </a:xfrm>
          <a:prstGeom prst="rect">
            <a:avLst/>
          </a:prstGeom>
        </p:spPr>
        <p:txBody>
          <a:bodyPr vert="horz" wrap="square" lIns="0" tIns="12700" rIns="0" bIns="0" rtlCol="0">
            <a:spAutoFit/>
          </a:bodyPr>
          <a:lstStyle/>
          <a:p>
            <a:pPr marL="12700">
              <a:lnSpc>
                <a:spcPct val="100000"/>
              </a:lnSpc>
              <a:spcBef>
                <a:spcPts val="100"/>
              </a:spcBef>
            </a:pPr>
            <a:r>
              <a:rPr sz="3600" b="1" dirty="0">
                <a:latin typeface="Arial"/>
                <a:cs typeface="Arial"/>
              </a:rPr>
              <a:t>Categorize </a:t>
            </a:r>
            <a:r>
              <a:rPr sz="3600" b="1" spc="-30" dirty="0">
                <a:latin typeface="Arial"/>
                <a:cs typeface="Arial"/>
              </a:rPr>
              <a:t>into </a:t>
            </a:r>
            <a:r>
              <a:rPr sz="3600" b="1" spc="-45" dirty="0">
                <a:latin typeface="Arial"/>
                <a:cs typeface="Arial"/>
              </a:rPr>
              <a:t> </a:t>
            </a:r>
            <a:r>
              <a:rPr sz="3600" b="1" spc="-204" dirty="0">
                <a:latin typeface="Arial"/>
                <a:cs typeface="Arial"/>
              </a:rPr>
              <a:t>:</a:t>
            </a:r>
            <a:endParaRPr sz="3600" dirty="0">
              <a:latin typeface="Arial"/>
              <a:cs typeface="Arial"/>
            </a:endParaRPr>
          </a:p>
        </p:txBody>
      </p:sp>
      <p:sp>
        <p:nvSpPr>
          <p:cNvPr id="29" name="object 29"/>
          <p:cNvSpPr/>
          <p:nvPr/>
        </p:nvSpPr>
        <p:spPr>
          <a:xfrm>
            <a:off x="570498" y="5800879"/>
            <a:ext cx="2008759" cy="848868"/>
          </a:xfrm>
          <a:prstGeom prst="rect">
            <a:avLst/>
          </a:prstGeom>
          <a:blipFill>
            <a:blip r:embed="rId5" cstate="print"/>
            <a:stretch>
              <a:fillRect/>
            </a:stretch>
          </a:blipFill>
        </p:spPr>
        <p:txBody>
          <a:bodyPr wrap="square" lIns="0" tIns="0" rIns="0" bIns="0" rtlCol="0"/>
          <a:lstStyle/>
          <a:p>
            <a:pPr marL="0" algn="l" defTabSz="914400" rtl="0" eaLnBrk="1" latinLnBrk="0" hangingPunct="1"/>
            <a:endParaRPr/>
          </a:p>
        </p:txBody>
      </p:sp>
      <p:sp>
        <p:nvSpPr>
          <p:cNvPr id="30" name="object 30"/>
          <p:cNvSpPr txBox="1"/>
          <p:nvPr/>
        </p:nvSpPr>
        <p:spPr>
          <a:xfrm>
            <a:off x="782624" y="5990692"/>
            <a:ext cx="159893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Congenital</a:t>
            </a:r>
            <a:endParaRPr sz="2400" dirty="0">
              <a:latin typeface="Arial"/>
              <a:cs typeface="Arial"/>
            </a:endParaRPr>
          </a:p>
        </p:txBody>
      </p:sp>
      <p:sp>
        <p:nvSpPr>
          <p:cNvPr id="31" name="object 31"/>
          <p:cNvSpPr/>
          <p:nvPr/>
        </p:nvSpPr>
        <p:spPr>
          <a:xfrm>
            <a:off x="2791383" y="5798474"/>
            <a:ext cx="2201991" cy="848868"/>
          </a:xfrm>
          <a:prstGeom prst="rect">
            <a:avLst/>
          </a:prstGeom>
          <a:blipFill>
            <a:blip r:embed="rId6" cstate="print"/>
            <a:stretch>
              <a:fillRect/>
            </a:stretch>
          </a:blipFill>
        </p:spPr>
        <p:txBody>
          <a:bodyPr wrap="square" lIns="0" tIns="0" rIns="0" bIns="0" rtlCol="0"/>
          <a:lstStyle/>
          <a:p>
            <a:pPr marL="0" algn="l" defTabSz="914400" rtl="0" eaLnBrk="1" latinLnBrk="0" hangingPunct="1"/>
            <a:endParaRPr/>
          </a:p>
        </p:txBody>
      </p:sp>
      <p:sp>
        <p:nvSpPr>
          <p:cNvPr id="32" name="object 32"/>
          <p:cNvSpPr txBox="1"/>
          <p:nvPr/>
        </p:nvSpPr>
        <p:spPr>
          <a:xfrm>
            <a:off x="2934839" y="5990692"/>
            <a:ext cx="194056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Arial"/>
                <a:cs typeface="Arial"/>
              </a:rPr>
              <a:t>In</a:t>
            </a:r>
            <a:r>
              <a:rPr sz="2400" b="1" spc="5" dirty="0">
                <a:latin typeface="Arial"/>
                <a:cs typeface="Arial"/>
              </a:rPr>
              <a:t>f</a:t>
            </a:r>
            <a:r>
              <a:rPr sz="2400" b="1" spc="-5" dirty="0">
                <a:latin typeface="Arial"/>
                <a:cs typeface="Arial"/>
              </a:rPr>
              <a:t>lam</a:t>
            </a:r>
            <a:r>
              <a:rPr sz="2400" b="1" dirty="0">
                <a:latin typeface="Arial"/>
                <a:cs typeface="Arial"/>
              </a:rPr>
              <a:t>m</a:t>
            </a:r>
            <a:r>
              <a:rPr sz="2400" b="1" spc="-5" dirty="0">
                <a:latin typeface="Arial"/>
                <a:cs typeface="Arial"/>
              </a:rPr>
              <a:t>atory</a:t>
            </a:r>
            <a:endParaRPr sz="2400" dirty="0">
              <a:latin typeface="Arial"/>
              <a:cs typeface="Arial"/>
            </a:endParaRPr>
          </a:p>
        </p:txBody>
      </p:sp>
      <p:sp>
        <p:nvSpPr>
          <p:cNvPr id="33" name="object 33"/>
          <p:cNvSpPr/>
          <p:nvPr/>
        </p:nvSpPr>
        <p:spPr>
          <a:xfrm>
            <a:off x="5152872" y="5798985"/>
            <a:ext cx="1845987" cy="848868"/>
          </a:xfrm>
          <a:prstGeom prst="rect">
            <a:avLst/>
          </a:prstGeom>
          <a:blipFill>
            <a:blip r:embed="rId7" cstate="print"/>
            <a:stretch>
              <a:fillRect/>
            </a:stretch>
          </a:blipFill>
        </p:spPr>
        <p:txBody>
          <a:bodyPr wrap="square" lIns="0" tIns="0" rIns="0" bIns="0" rtlCol="0"/>
          <a:lstStyle/>
          <a:p>
            <a:pPr marL="0" algn="l" defTabSz="914400" rtl="0" eaLnBrk="1" latinLnBrk="0" hangingPunct="1"/>
            <a:endParaRPr/>
          </a:p>
        </p:txBody>
      </p:sp>
      <p:sp>
        <p:nvSpPr>
          <p:cNvPr id="34" name="object 34"/>
          <p:cNvSpPr txBox="1"/>
          <p:nvPr/>
        </p:nvSpPr>
        <p:spPr>
          <a:xfrm>
            <a:off x="5269428" y="5992263"/>
            <a:ext cx="156591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Neoplastic</a:t>
            </a:r>
            <a:endParaRPr sz="2400" dirty="0">
              <a:latin typeface="Arial"/>
              <a:cs typeface="Arial"/>
            </a:endParaRPr>
          </a:p>
        </p:txBody>
      </p:sp>
      <p:sp>
        <p:nvSpPr>
          <p:cNvPr id="35" name="object 33">
            <a:extLst>
              <a:ext uri="{FF2B5EF4-FFF2-40B4-BE49-F238E27FC236}">
                <a16:creationId xmlns:a16="http://schemas.microsoft.com/office/drawing/2014/main" id="{5073432A-C4B5-8046-869A-C864CDDA22F1}"/>
              </a:ext>
            </a:extLst>
          </p:cNvPr>
          <p:cNvSpPr/>
          <p:nvPr/>
        </p:nvSpPr>
        <p:spPr>
          <a:xfrm>
            <a:off x="7174400" y="5772981"/>
            <a:ext cx="1444048" cy="848868"/>
          </a:xfrm>
          <a:prstGeom prst="rect">
            <a:avLst/>
          </a:prstGeom>
          <a:blipFill>
            <a:blip r:embed="rId7" cstate="print"/>
            <a:stretch>
              <a:fillRect/>
            </a:stretch>
          </a:blipFill>
        </p:spPr>
        <p:txBody>
          <a:bodyPr wrap="square" lIns="0" tIns="0" rIns="0" bIns="0" rtlCol="0"/>
          <a:lstStyle/>
          <a:p>
            <a:pPr marL="0" algn="l" defTabSz="914400" rtl="0" eaLnBrk="1" latinLnBrk="0" hangingPunct="1"/>
            <a:endParaRPr/>
          </a:p>
        </p:txBody>
      </p:sp>
      <p:sp>
        <p:nvSpPr>
          <p:cNvPr id="36" name="object 34">
            <a:extLst>
              <a:ext uri="{FF2B5EF4-FFF2-40B4-BE49-F238E27FC236}">
                <a16:creationId xmlns:a16="http://schemas.microsoft.com/office/drawing/2014/main" id="{634864F4-5EA9-9344-A75B-26F1C65DE8A2}"/>
              </a:ext>
            </a:extLst>
          </p:cNvPr>
          <p:cNvSpPr txBox="1"/>
          <p:nvPr/>
        </p:nvSpPr>
        <p:spPr>
          <a:xfrm>
            <a:off x="7476261" y="5990692"/>
            <a:ext cx="1051458" cy="391160"/>
          </a:xfrm>
          <a:prstGeom prst="rect">
            <a:avLst/>
          </a:prstGeom>
        </p:spPr>
        <p:txBody>
          <a:bodyPr vert="horz" wrap="square" lIns="0" tIns="12700" rIns="0" bIns="0" rtlCol="0">
            <a:spAutoFit/>
          </a:bodyPr>
          <a:lstStyle/>
          <a:p>
            <a:pPr marL="12700" algn="l" rtl="0">
              <a:lnSpc>
                <a:spcPct val="100000"/>
              </a:lnSpc>
              <a:spcBef>
                <a:spcPts val="100"/>
              </a:spcBef>
            </a:pPr>
            <a:r>
              <a:rPr lang="en-US" sz="2400" b="1" spc="-5" dirty="0">
                <a:latin typeface="Arial"/>
                <a:cs typeface="Arial"/>
              </a:rPr>
              <a:t>Other</a:t>
            </a:r>
            <a:endParaRPr sz="2400" dirty="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22346"/>
            <a:ext cx="8961119" cy="6664959"/>
          </a:xfrm>
          <a:prstGeom prst="rect">
            <a:avLst/>
          </a:prstGeom>
          <a:blipFill>
            <a:blip r:embed="rId4" cstate="print"/>
            <a:stretch>
              <a:fillRect/>
            </a:stretch>
          </a:blipFill>
        </p:spPr>
        <p:txBody>
          <a:bodyPr wrap="square" lIns="0" tIns="0" rIns="0" bIns="0" rtlCol="0"/>
          <a:lstStyle/>
          <a:p>
            <a:pPr marL="0" algn="l" defTabSz="914400" rtl="0" eaLnBrk="1" latinLnBrk="0" hangingPunct="1"/>
            <a:endParaRPr dirty="0"/>
          </a:p>
        </p:txBody>
      </p:sp>
      <p:sp>
        <p:nvSpPr>
          <p:cNvPr id="15" name="TextBox 14">
            <a:extLst>
              <a:ext uri="{FF2B5EF4-FFF2-40B4-BE49-F238E27FC236}">
                <a16:creationId xmlns:a16="http://schemas.microsoft.com/office/drawing/2014/main" id="{987D6697-E00F-7343-B0CE-04142DC891C1}"/>
              </a:ext>
            </a:extLst>
          </p:cNvPr>
          <p:cNvSpPr txBox="1"/>
          <p:nvPr/>
        </p:nvSpPr>
        <p:spPr>
          <a:xfrm>
            <a:off x="762000" y="2133600"/>
            <a:ext cx="7010400" cy="3046988"/>
          </a:xfrm>
          <a:prstGeom prst="rect">
            <a:avLst/>
          </a:prstGeom>
          <a:noFill/>
        </p:spPr>
        <p:txBody>
          <a:bodyPr wrap="square" rtlCol="0">
            <a:spAutoFit/>
          </a:bodyPr>
          <a:lstStyle/>
          <a:p>
            <a:pPr marL="285750" indent="-285750" algn="l" defTabSz="914400" rtl="0" eaLnBrk="1" latinLnBrk="0" hangingPunct="1">
              <a:buFont typeface="Wingdings" pitchFamily="2" charset="2"/>
              <a:buChar char="Ø"/>
            </a:pPr>
            <a:r>
              <a:rPr lang="en-AE" sz="2400" dirty="0"/>
              <a:t>Vascular masses</a:t>
            </a:r>
          </a:p>
          <a:p>
            <a:pPr marL="285750" indent="-285750" algn="l" defTabSz="914400" rtl="0" eaLnBrk="1" latinLnBrk="0" hangingPunct="1">
              <a:buFont typeface="Wingdings" pitchFamily="2" charset="2"/>
              <a:buChar char="Ø"/>
            </a:pPr>
            <a:r>
              <a:rPr lang="en-AE" sz="2400" dirty="0"/>
              <a:t>Traumatic masses</a:t>
            </a:r>
          </a:p>
          <a:p>
            <a:pPr marL="285750" indent="-285750" algn="l" defTabSz="914400" rtl="0" eaLnBrk="1" latinLnBrk="0" hangingPunct="1">
              <a:buFont typeface="Wingdings" pitchFamily="2" charset="2"/>
              <a:buChar char="Ø"/>
            </a:pPr>
            <a:r>
              <a:rPr lang="en-AE" sz="2400" dirty="0"/>
              <a:t>Metabolic masses and Auto-imune conditions</a:t>
            </a:r>
          </a:p>
          <a:p>
            <a:pPr marL="285750" indent="-285750" algn="l" defTabSz="914400" rtl="0" eaLnBrk="1" latinLnBrk="0" hangingPunct="1">
              <a:buFont typeface="Wingdings" pitchFamily="2" charset="2"/>
              <a:buChar char="Ø"/>
            </a:pPr>
            <a:r>
              <a:rPr lang="en-AE" sz="2400" dirty="0"/>
              <a:t>Thyroid gland masses</a:t>
            </a:r>
          </a:p>
          <a:p>
            <a:pPr marL="285750" indent="-285750" algn="l" defTabSz="914400" rtl="0" eaLnBrk="1" latinLnBrk="0" hangingPunct="1">
              <a:buFont typeface="Wingdings" pitchFamily="2" charset="2"/>
              <a:buChar char="Ø"/>
            </a:pPr>
            <a:r>
              <a:rPr lang="en-AE" sz="2400" dirty="0"/>
              <a:t>Salivary gland masses</a:t>
            </a:r>
          </a:p>
          <a:p>
            <a:pPr marL="285750" indent="-285750" algn="l" defTabSz="914400" rtl="0" eaLnBrk="1" latinLnBrk="0" hangingPunct="1">
              <a:buFont typeface="Wingdings" pitchFamily="2" charset="2"/>
              <a:buChar char="Ø"/>
            </a:pPr>
            <a:r>
              <a:rPr lang="en-AE" sz="2400" dirty="0"/>
              <a:t>ParaPharyngeal masses</a:t>
            </a:r>
          </a:p>
          <a:p>
            <a:pPr marL="285750" indent="-285750" algn="l" defTabSz="914400" rtl="0" eaLnBrk="1" latinLnBrk="0" hangingPunct="1">
              <a:buFont typeface="Wingdings" pitchFamily="2" charset="2"/>
              <a:buChar char="Ø"/>
            </a:pPr>
            <a:endParaRPr lang="en-AE" sz="2400" dirty="0"/>
          </a:p>
          <a:p>
            <a:pPr marL="285750" indent="-285750" algn="l" defTabSz="914400" rtl="0" eaLnBrk="1" latinLnBrk="0" hangingPunct="1">
              <a:buFont typeface="Wingdings" pitchFamily="2" charset="2"/>
              <a:buChar char="Ø"/>
            </a:pPr>
            <a:endParaRPr lang="en-AE" sz="2400" dirty="0"/>
          </a:p>
        </p:txBody>
      </p:sp>
      <p:sp>
        <p:nvSpPr>
          <p:cNvPr id="16" name="TextBox 15">
            <a:extLst>
              <a:ext uri="{FF2B5EF4-FFF2-40B4-BE49-F238E27FC236}">
                <a16:creationId xmlns:a16="http://schemas.microsoft.com/office/drawing/2014/main" id="{F6F58ADF-DC65-1F42-98CC-47F19AC16B2E}"/>
              </a:ext>
            </a:extLst>
          </p:cNvPr>
          <p:cNvSpPr txBox="1"/>
          <p:nvPr/>
        </p:nvSpPr>
        <p:spPr>
          <a:xfrm>
            <a:off x="533400" y="1238097"/>
            <a:ext cx="3124200" cy="523220"/>
          </a:xfrm>
          <a:prstGeom prst="rect">
            <a:avLst/>
          </a:prstGeom>
          <a:noFill/>
        </p:spPr>
        <p:txBody>
          <a:bodyPr wrap="square" rtlCol="0">
            <a:spAutoFit/>
          </a:bodyPr>
          <a:lstStyle/>
          <a:p>
            <a:pPr algn="l" rtl="0"/>
            <a:r>
              <a:rPr lang="en-AE" sz="2800" dirty="0">
                <a:solidFill>
                  <a:srgbClr val="0070C0"/>
                </a:solidFill>
              </a:rPr>
              <a:t>Other Masses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51104" y="2944367"/>
            <a:ext cx="8267700" cy="2467355"/>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567651" y="3048000"/>
            <a:ext cx="8034020" cy="2245360"/>
          </a:xfrm>
          <a:custGeom>
            <a:avLst/>
            <a:gdLst/>
            <a:ahLst/>
            <a:cxnLst/>
            <a:rect l="l" t="t" r="r" b="b"/>
            <a:pathLst>
              <a:path w="8034020" h="2245360">
                <a:moveTo>
                  <a:pt x="0" y="2245360"/>
                </a:moveTo>
                <a:lnTo>
                  <a:pt x="8033766" y="2245360"/>
                </a:lnTo>
                <a:lnTo>
                  <a:pt x="8033766" y="0"/>
                </a:lnTo>
                <a:lnTo>
                  <a:pt x="0" y="0"/>
                </a:lnTo>
                <a:lnTo>
                  <a:pt x="0" y="2245360"/>
                </a:lnTo>
                <a:close/>
              </a:path>
            </a:pathLst>
          </a:custGeom>
          <a:solidFill>
            <a:srgbClr val="FFFFFF"/>
          </a:solidFill>
        </p:spPr>
        <p:txBody>
          <a:bodyPr wrap="square" lIns="0" tIns="0" rIns="0" bIns="0" rtlCol="0"/>
          <a:lstStyle/>
          <a:p>
            <a:endParaRPr/>
          </a:p>
        </p:txBody>
      </p:sp>
      <p:sp>
        <p:nvSpPr>
          <p:cNvPr id="8" name="object 8"/>
          <p:cNvSpPr/>
          <p:nvPr/>
        </p:nvSpPr>
        <p:spPr>
          <a:xfrm>
            <a:off x="675500" y="4541494"/>
            <a:ext cx="7818120" cy="664845"/>
          </a:xfrm>
          <a:custGeom>
            <a:avLst/>
            <a:gdLst/>
            <a:ahLst/>
            <a:cxnLst/>
            <a:rect l="l" t="t" r="r" b="b"/>
            <a:pathLst>
              <a:path w="7818120" h="664845">
                <a:moveTo>
                  <a:pt x="0" y="664362"/>
                </a:moveTo>
                <a:lnTo>
                  <a:pt x="7818120" y="664362"/>
                </a:lnTo>
                <a:lnTo>
                  <a:pt x="7818120" y="0"/>
                </a:lnTo>
                <a:lnTo>
                  <a:pt x="0" y="0"/>
                </a:lnTo>
                <a:lnTo>
                  <a:pt x="0" y="664362"/>
                </a:lnTo>
                <a:close/>
              </a:path>
            </a:pathLst>
          </a:custGeom>
          <a:solidFill>
            <a:srgbClr val="3891A7"/>
          </a:solidFill>
        </p:spPr>
        <p:txBody>
          <a:bodyPr wrap="square" lIns="0" tIns="0" rIns="0" bIns="0" rtlCol="0"/>
          <a:lstStyle/>
          <a:p>
            <a:endParaRPr/>
          </a:p>
        </p:txBody>
      </p:sp>
      <p:sp>
        <p:nvSpPr>
          <p:cNvPr id="9" name="object 9"/>
          <p:cNvSpPr/>
          <p:nvPr/>
        </p:nvSpPr>
        <p:spPr>
          <a:xfrm>
            <a:off x="672579" y="3121025"/>
            <a:ext cx="7824470" cy="2084070"/>
          </a:xfrm>
          <a:custGeom>
            <a:avLst/>
            <a:gdLst/>
            <a:ahLst/>
            <a:cxnLst/>
            <a:rect l="l" t="t" r="r" b="b"/>
            <a:pathLst>
              <a:path w="7824470" h="2084070">
                <a:moveTo>
                  <a:pt x="7822577" y="0"/>
                </a:moveTo>
                <a:lnTo>
                  <a:pt x="1422" y="0"/>
                </a:lnTo>
                <a:lnTo>
                  <a:pt x="0" y="1397"/>
                </a:lnTo>
                <a:lnTo>
                  <a:pt x="0" y="2082673"/>
                </a:lnTo>
                <a:lnTo>
                  <a:pt x="1422" y="2084070"/>
                </a:lnTo>
                <a:lnTo>
                  <a:pt x="7822577" y="2084070"/>
                </a:lnTo>
                <a:lnTo>
                  <a:pt x="7823974" y="2082673"/>
                </a:lnTo>
                <a:lnTo>
                  <a:pt x="7823974" y="2081911"/>
                </a:lnTo>
                <a:lnTo>
                  <a:pt x="2590" y="2081911"/>
                </a:lnTo>
                <a:lnTo>
                  <a:pt x="2120" y="2081530"/>
                </a:lnTo>
                <a:lnTo>
                  <a:pt x="2120" y="2539"/>
                </a:lnTo>
                <a:lnTo>
                  <a:pt x="2590" y="2159"/>
                </a:lnTo>
                <a:lnTo>
                  <a:pt x="7823974" y="2159"/>
                </a:lnTo>
                <a:lnTo>
                  <a:pt x="7823974" y="1397"/>
                </a:lnTo>
                <a:lnTo>
                  <a:pt x="7822577" y="0"/>
                </a:lnTo>
                <a:close/>
              </a:path>
              <a:path w="7824470" h="2084070">
                <a:moveTo>
                  <a:pt x="7823974" y="2159"/>
                </a:moveTo>
                <a:lnTo>
                  <a:pt x="7821307" y="2159"/>
                </a:lnTo>
                <a:lnTo>
                  <a:pt x="7821815" y="2539"/>
                </a:lnTo>
                <a:lnTo>
                  <a:pt x="7821815" y="2081530"/>
                </a:lnTo>
                <a:lnTo>
                  <a:pt x="7821307" y="2081911"/>
                </a:lnTo>
                <a:lnTo>
                  <a:pt x="7823974" y="2081911"/>
                </a:lnTo>
                <a:lnTo>
                  <a:pt x="7823974" y="2159"/>
                </a:lnTo>
                <a:close/>
              </a:path>
              <a:path w="7824470" h="2084070">
                <a:moveTo>
                  <a:pt x="7819656" y="4190"/>
                </a:moveTo>
                <a:lnTo>
                  <a:pt x="4241" y="4190"/>
                </a:lnTo>
                <a:lnTo>
                  <a:pt x="4241" y="2079879"/>
                </a:lnTo>
                <a:lnTo>
                  <a:pt x="7819656" y="2079879"/>
                </a:lnTo>
                <a:lnTo>
                  <a:pt x="7819656" y="2077720"/>
                </a:lnTo>
                <a:lnTo>
                  <a:pt x="6350" y="2077720"/>
                </a:lnTo>
                <a:lnTo>
                  <a:pt x="6350" y="6350"/>
                </a:lnTo>
                <a:lnTo>
                  <a:pt x="7819656" y="6350"/>
                </a:lnTo>
                <a:lnTo>
                  <a:pt x="7819656" y="4190"/>
                </a:lnTo>
                <a:close/>
              </a:path>
              <a:path w="7824470" h="2084070">
                <a:moveTo>
                  <a:pt x="7819656" y="6350"/>
                </a:moveTo>
                <a:lnTo>
                  <a:pt x="7817624" y="6350"/>
                </a:lnTo>
                <a:lnTo>
                  <a:pt x="7817624" y="2077720"/>
                </a:lnTo>
                <a:lnTo>
                  <a:pt x="7819656" y="2077720"/>
                </a:lnTo>
                <a:lnTo>
                  <a:pt x="7819656" y="6350"/>
                </a:lnTo>
                <a:close/>
              </a:path>
            </a:pathLst>
          </a:custGeom>
          <a:solidFill>
            <a:srgbClr val="2A6C7C"/>
          </a:solidFill>
        </p:spPr>
        <p:txBody>
          <a:bodyPr wrap="square" lIns="0" tIns="0" rIns="0" bIns="0" rtlCol="0"/>
          <a:lstStyle/>
          <a:p>
            <a:endParaRPr/>
          </a:p>
        </p:txBody>
      </p:sp>
      <p:sp>
        <p:nvSpPr>
          <p:cNvPr id="10" name="object 10"/>
          <p:cNvSpPr txBox="1">
            <a:spLocks noGrp="1"/>
          </p:cNvSpPr>
          <p:nvPr>
            <p:ph type="title"/>
          </p:nvPr>
        </p:nvSpPr>
        <p:spPr>
          <a:xfrm>
            <a:off x="1680210" y="3186760"/>
            <a:ext cx="5807710" cy="1244600"/>
          </a:xfrm>
          <a:prstGeom prst="rect">
            <a:avLst/>
          </a:prstGeom>
        </p:spPr>
        <p:txBody>
          <a:bodyPr vert="horz" wrap="square" lIns="0" tIns="12065" rIns="0" bIns="0" rtlCol="0">
            <a:spAutoFit/>
          </a:bodyPr>
          <a:lstStyle/>
          <a:p>
            <a:pPr marL="1791335" marR="5080" indent="-1779270">
              <a:lnSpc>
                <a:spcPct val="100000"/>
              </a:lnSpc>
              <a:spcBef>
                <a:spcPts val="95"/>
              </a:spcBef>
            </a:pPr>
            <a:r>
              <a:rPr sz="4000" spc="-10" dirty="0">
                <a:solidFill>
                  <a:srgbClr val="1C4752"/>
                </a:solidFill>
              </a:rPr>
              <a:t>QUICK </a:t>
            </a:r>
            <a:r>
              <a:rPr sz="4000" spc="-55" dirty="0">
                <a:solidFill>
                  <a:srgbClr val="1C4752"/>
                </a:solidFill>
              </a:rPr>
              <a:t>ANATOMICAL  </a:t>
            </a:r>
            <a:r>
              <a:rPr sz="4000" spc="-5" dirty="0">
                <a:solidFill>
                  <a:srgbClr val="1C4752"/>
                </a:solidFill>
              </a:rPr>
              <a:t>REVIEW</a:t>
            </a:r>
            <a:endParaRPr sz="4000"/>
          </a:p>
        </p:txBody>
      </p:sp>
    </p:spTree>
    <p:extLst>
      <p:ext uri="{BB962C8B-B14F-4D97-AF65-F5344CB8AC3E}">
        <p14:creationId xmlns:p14="http://schemas.microsoft.com/office/powerpoint/2010/main" val="6636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0" y="208788"/>
            <a:ext cx="9144000" cy="6134099"/>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37999" y="404710"/>
            <a:ext cx="9106000" cy="5544566"/>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404872" y="6077711"/>
            <a:ext cx="4523232" cy="780286"/>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115618" y="476618"/>
            <a:ext cx="7050785" cy="5958459"/>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733031" y="6016752"/>
            <a:ext cx="574548" cy="777240"/>
          </a:xfrm>
          <a:prstGeom prst="rect">
            <a:avLst/>
          </a:prstGeom>
          <a:blipFill>
            <a:blip r:embed="rId4" cstate="print"/>
            <a:stretch>
              <a:fillRect/>
            </a:stretch>
          </a:blipFill>
        </p:spPr>
        <p:txBody>
          <a:bodyPr wrap="square" lIns="0" tIns="0" rIns="0" bIns="0" rtlCol="0"/>
          <a:lstStyle/>
          <a:p>
            <a:endParaRPr/>
          </a:p>
        </p:txBody>
      </p:sp>
      <p:pic>
        <p:nvPicPr>
          <p:cNvPr id="13" name="صورة 12" descr="Capture.PNG"/>
          <p:cNvPicPr>
            <a:picLocks noChangeAspect="1"/>
          </p:cNvPicPr>
          <p:nvPr/>
        </p:nvPicPr>
        <p:blipFill>
          <a:blip r:embed="rId5" cstate="print"/>
          <a:stretch>
            <a:fillRect/>
          </a:stretch>
        </p:blipFill>
        <p:spPr>
          <a:xfrm>
            <a:off x="609600" y="228600"/>
            <a:ext cx="7543800" cy="64157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767518"/>
          </a:xfrm>
          <a:prstGeom prst="rect">
            <a:avLst/>
          </a:prstGeom>
          <a:solidFill>
            <a:srgbClr val="FFFFFF"/>
          </a:solidFill>
        </p:spPr>
        <p:txBody>
          <a:bodyPr vert="horz" wrap="square" lIns="0" tIns="272415" rIns="0" bIns="0" rtlCol="0">
            <a:spAutoFit/>
          </a:bodyPr>
          <a:lstStyle/>
          <a:p>
            <a:pPr marL="202565" algn="l">
              <a:lnSpc>
                <a:spcPct val="100000"/>
              </a:lnSpc>
              <a:spcBef>
                <a:spcPts val="2145"/>
              </a:spcBef>
            </a:pPr>
            <a:r>
              <a:rPr sz="3200" b="1" spc="-280" dirty="0">
                <a:latin typeface="Arial"/>
                <a:cs typeface="Arial"/>
              </a:rPr>
              <a:t>EXCLUDE </a:t>
            </a:r>
            <a:r>
              <a:rPr sz="3200" b="1" spc="-85" dirty="0">
                <a:latin typeface="Arial"/>
                <a:cs typeface="Arial"/>
              </a:rPr>
              <a:t>OR </a:t>
            </a:r>
            <a:r>
              <a:rPr sz="3200" b="1" spc="-365" dirty="0">
                <a:latin typeface="Arial"/>
                <a:cs typeface="Arial"/>
              </a:rPr>
              <a:t>TREAT </a:t>
            </a:r>
            <a:r>
              <a:rPr lang="en-US" sz="3200" b="1" spc="-365" dirty="0">
                <a:latin typeface="Arial"/>
                <a:cs typeface="Arial"/>
              </a:rPr>
              <a:t> </a:t>
            </a:r>
            <a:r>
              <a:rPr sz="3200" b="1" spc="-280" dirty="0">
                <a:latin typeface="Arial"/>
                <a:cs typeface="Arial"/>
              </a:rPr>
              <a:t>BACTERIAL</a:t>
            </a:r>
            <a:r>
              <a:rPr sz="3200" b="1" spc="-505" dirty="0">
                <a:latin typeface="Arial"/>
                <a:cs typeface="Arial"/>
              </a:rPr>
              <a:t> </a:t>
            </a:r>
            <a:r>
              <a:rPr sz="3200" b="1" spc="-110" dirty="0">
                <a:latin typeface="Arial"/>
                <a:cs typeface="Arial"/>
              </a:rPr>
              <a:t>INFECTION</a:t>
            </a:r>
            <a:endParaRPr sz="3200" dirty="0">
              <a:latin typeface="Arial"/>
              <a:cs typeface="Arial"/>
            </a:endParaRPr>
          </a:p>
        </p:txBody>
      </p:sp>
      <p:sp>
        <p:nvSpPr>
          <p:cNvPr id="7" name="object 7"/>
          <p:cNvSpPr/>
          <p:nvPr/>
        </p:nvSpPr>
        <p:spPr>
          <a:xfrm>
            <a:off x="1888235" y="1897379"/>
            <a:ext cx="411480" cy="569976"/>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533400" y="1676400"/>
            <a:ext cx="7898765" cy="3747821"/>
          </a:xfrm>
          <a:prstGeom prst="rect">
            <a:avLst/>
          </a:prstGeom>
        </p:spPr>
        <p:txBody>
          <a:bodyPr vert="horz" wrap="square" lIns="0" tIns="13335" rIns="0" bIns="0" rtlCol="0">
            <a:spAutoFit/>
          </a:bodyPr>
          <a:lstStyle/>
          <a:p>
            <a:pPr algn="l" rtl="0">
              <a:lnSpc>
                <a:spcPct val="100000"/>
              </a:lnSpc>
            </a:pPr>
            <a:endParaRPr sz="2500" dirty="0">
              <a:latin typeface="Times New Roman"/>
              <a:cs typeface="Times New Roman"/>
            </a:endParaRPr>
          </a:p>
          <a:p>
            <a:pPr marL="12700" marR="66675" algn="l" rtl="0">
              <a:lnSpc>
                <a:spcPct val="80000"/>
              </a:lnSpc>
              <a:spcBef>
                <a:spcPts val="5"/>
              </a:spcBef>
            </a:pPr>
            <a:r>
              <a:rPr sz="2000" dirty="0">
                <a:solidFill>
                  <a:srgbClr val="4F271C"/>
                </a:solidFill>
                <a:latin typeface="Arial"/>
                <a:cs typeface="Arial"/>
              </a:rPr>
              <a:t>Infectious etiologies of a neck mass are suspected based on a</a:t>
            </a:r>
            <a:r>
              <a:rPr sz="2000" spc="-240" dirty="0">
                <a:solidFill>
                  <a:srgbClr val="4F271C"/>
                </a:solidFill>
                <a:latin typeface="Arial"/>
                <a:cs typeface="Arial"/>
              </a:rPr>
              <a:t> </a:t>
            </a:r>
            <a:r>
              <a:rPr sz="2000" dirty="0">
                <a:solidFill>
                  <a:srgbClr val="4F271C"/>
                </a:solidFill>
                <a:latin typeface="Arial"/>
                <a:cs typeface="Arial"/>
              </a:rPr>
              <a:t>history  of the mass developing </a:t>
            </a:r>
            <a:r>
              <a:rPr sz="2000" u="heavy" dirty="0">
                <a:solidFill>
                  <a:srgbClr val="4F271C"/>
                </a:solidFill>
                <a:uFill>
                  <a:solidFill>
                    <a:srgbClr val="4F271C"/>
                  </a:solidFill>
                </a:uFill>
                <a:latin typeface="Arial"/>
                <a:cs typeface="Arial"/>
              </a:rPr>
              <a:t>within a few days or weeks of an upper </a:t>
            </a:r>
            <a:r>
              <a:rPr sz="2000" dirty="0">
                <a:solidFill>
                  <a:srgbClr val="4F271C"/>
                </a:solidFill>
                <a:latin typeface="Arial"/>
                <a:cs typeface="Arial"/>
              </a:rPr>
              <a:t> </a:t>
            </a:r>
            <a:r>
              <a:rPr sz="2000" u="heavy" dirty="0">
                <a:solidFill>
                  <a:srgbClr val="4F271C"/>
                </a:solidFill>
                <a:uFill>
                  <a:solidFill>
                    <a:srgbClr val="4F271C"/>
                  </a:solidFill>
                </a:uFill>
                <a:latin typeface="Arial"/>
                <a:cs typeface="Arial"/>
              </a:rPr>
              <a:t>respiratory infection, dental infection, trauma, travel, or exposure to </a:t>
            </a:r>
            <a:r>
              <a:rPr sz="2000" dirty="0">
                <a:solidFill>
                  <a:srgbClr val="4F271C"/>
                </a:solidFill>
                <a:latin typeface="Arial"/>
                <a:cs typeface="Arial"/>
              </a:rPr>
              <a:t> </a:t>
            </a:r>
            <a:r>
              <a:rPr sz="2000" u="heavy" dirty="0">
                <a:solidFill>
                  <a:srgbClr val="4F271C"/>
                </a:solidFill>
                <a:uFill>
                  <a:solidFill>
                    <a:srgbClr val="4F271C"/>
                  </a:solidFill>
                </a:uFill>
                <a:latin typeface="Arial"/>
                <a:cs typeface="Arial"/>
              </a:rPr>
              <a:t>certain animals</a:t>
            </a:r>
            <a:r>
              <a:rPr sz="2000" dirty="0">
                <a:solidFill>
                  <a:srgbClr val="4F271C"/>
                </a:solidFill>
                <a:latin typeface="Arial"/>
                <a:cs typeface="Arial"/>
              </a:rPr>
              <a:t>, or based on one of the following physical findings</a:t>
            </a:r>
            <a:r>
              <a:rPr sz="2000" spc="-175" dirty="0">
                <a:solidFill>
                  <a:srgbClr val="4F271C"/>
                </a:solidFill>
                <a:latin typeface="Arial"/>
                <a:cs typeface="Arial"/>
              </a:rPr>
              <a:t> </a:t>
            </a:r>
            <a:r>
              <a:rPr sz="2000" dirty="0">
                <a:solidFill>
                  <a:srgbClr val="4F271C"/>
                </a:solidFill>
                <a:latin typeface="Arial"/>
                <a:cs typeface="Arial"/>
              </a:rPr>
              <a:t>:</a:t>
            </a:r>
            <a:endParaRPr sz="2000" dirty="0">
              <a:latin typeface="Arial"/>
              <a:cs typeface="Arial"/>
            </a:endParaRPr>
          </a:p>
          <a:p>
            <a:pPr algn="l" rtl="0">
              <a:lnSpc>
                <a:spcPct val="100000"/>
              </a:lnSpc>
            </a:pPr>
            <a:endParaRPr sz="2500" dirty="0">
              <a:latin typeface="Times New Roman"/>
              <a:cs typeface="Times New Roman"/>
            </a:endParaRPr>
          </a:p>
          <a:p>
            <a:pPr marL="12700" marR="5080" algn="l" rtl="0">
              <a:lnSpc>
                <a:spcPct val="80000"/>
              </a:lnSpc>
              <a:spcBef>
                <a:spcPts val="5"/>
              </a:spcBef>
              <a:buSzPct val="95000"/>
              <a:buFont typeface="Arial"/>
              <a:buChar char="●"/>
              <a:tabLst>
                <a:tab pos="167640" algn="l"/>
              </a:tabLst>
            </a:pPr>
            <a:r>
              <a:rPr sz="2000" b="1" spc="-10" dirty="0">
                <a:solidFill>
                  <a:srgbClr val="4F271C"/>
                </a:solidFill>
                <a:latin typeface="Arial"/>
                <a:cs typeface="Arial"/>
              </a:rPr>
              <a:t>Warmth </a:t>
            </a:r>
            <a:r>
              <a:rPr sz="2000" b="1" dirty="0">
                <a:solidFill>
                  <a:srgbClr val="4F271C"/>
                </a:solidFill>
                <a:latin typeface="Arial"/>
                <a:cs typeface="Arial"/>
              </a:rPr>
              <a:t>or </a:t>
            </a:r>
            <a:r>
              <a:rPr sz="2000" b="1" spc="-5" dirty="0">
                <a:solidFill>
                  <a:srgbClr val="4F271C"/>
                </a:solidFill>
                <a:latin typeface="Arial"/>
                <a:cs typeface="Arial"/>
              </a:rPr>
              <a:t>erythema </a:t>
            </a:r>
            <a:r>
              <a:rPr sz="2000" dirty="0">
                <a:solidFill>
                  <a:srgbClr val="4F271C"/>
                </a:solidFill>
                <a:latin typeface="Arial"/>
                <a:cs typeface="Arial"/>
              </a:rPr>
              <a:t>of the overlying skin, swelling or tenderness</a:t>
            </a:r>
            <a:r>
              <a:rPr sz="2000" spc="-155" dirty="0">
                <a:solidFill>
                  <a:srgbClr val="4F271C"/>
                </a:solidFill>
                <a:latin typeface="Arial"/>
                <a:cs typeface="Arial"/>
              </a:rPr>
              <a:t> </a:t>
            </a:r>
            <a:r>
              <a:rPr sz="2000" dirty="0">
                <a:solidFill>
                  <a:srgbClr val="4F271C"/>
                </a:solidFill>
                <a:latin typeface="Arial"/>
                <a:cs typeface="Arial"/>
              </a:rPr>
              <a:t>to  palpation of the</a:t>
            </a:r>
            <a:r>
              <a:rPr sz="2000" spc="-65" dirty="0">
                <a:solidFill>
                  <a:srgbClr val="4F271C"/>
                </a:solidFill>
                <a:latin typeface="Arial"/>
                <a:cs typeface="Arial"/>
              </a:rPr>
              <a:t> </a:t>
            </a:r>
            <a:r>
              <a:rPr sz="2000" dirty="0">
                <a:solidFill>
                  <a:srgbClr val="4F271C"/>
                </a:solidFill>
                <a:latin typeface="Arial"/>
                <a:cs typeface="Arial"/>
              </a:rPr>
              <a:t>mass.</a:t>
            </a:r>
            <a:endParaRPr sz="2000" dirty="0">
              <a:latin typeface="Arial"/>
              <a:cs typeface="Arial"/>
            </a:endParaRPr>
          </a:p>
          <a:p>
            <a:pPr algn="l" rtl="0">
              <a:lnSpc>
                <a:spcPct val="100000"/>
              </a:lnSpc>
              <a:spcBef>
                <a:spcPts val="45"/>
              </a:spcBef>
            </a:pPr>
            <a:endParaRPr sz="2050" dirty="0">
              <a:latin typeface="Times New Roman"/>
              <a:cs typeface="Times New Roman"/>
            </a:endParaRPr>
          </a:p>
          <a:p>
            <a:pPr marL="12700" algn="l" rtl="0">
              <a:lnSpc>
                <a:spcPct val="100000"/>
              </a:lnSpc>
              <a:buSzPct val="95000"/>
              <a:buChar char="●"/>
              <a:tabLst>
                <a:tab pos="167640" algn="l"/>
              </a:tabLst>
            </a:pPr>
            <a:r>
              <a:rPr sz="2000" b="1" spc="-20" dirty="0">
                <a:solidFill>
                  <a:srgbClr val="4F271C"/>
                </a:solidFill>
                <a:latin typeface="Arial"/>
                <a:cs typeface="Arial"/>
              </a:rPr>
              <a:t>Fever, </a:t>
            </a:r>
            <a:r>
              <a:rPr sz="2000" b="1" spc="-5" dirty="0">
                <a:solidFill>
                  <a:srgbClr val="4F271C"/>
                </a:solidFill>
                <a:latin typeface="Arial"/>
                <a:cs typeface="Arial"/>
              </a:rPr>
              <a:t>tachycardia, </a:t>
            </a:r>
            <a:r>
              <a:rPr sz="2000" dirty="0">
                <a:solidFill>
                  <a:srgbClr val="4F271C"/>
                </a:solidFill>
                <a:latin typeface="Arial"/>
                <a:cs typeface="Arial"/>
              </a:rPr>
              <a:t>or other systemic signs of</a:t>
            </a:r>
            <a:r>
              <a:rPr sz="2000" spc="-100" dirty="0">
                <a:solidFill>
                  <a:srgbClr val="4F271C"/>
                </a:solidFill>
                <a:latin typeface="Arial"/>
                <a:cs typeface="Arial"/>
              </a:rPr>
              <a:t> </a:t>
            </a:r>
            <a:r>
              <a:rPr sz="2000" dirty="0">
                <a:solidFill>
                  <a:srgbClr val="4F271C"/>
                </a:solidFill>
                <a:latin typeface="Arial"/>
                <a:cs typeface="Arial"/>
              </a:rPr>
              <a:t>infection.</a:t>
            </a:r>
            <a:endParaRPr sz="2000" dirty="0">
              <a:latin typeface="Arial"/>
              <a:cs typeface="Arial"/>
            </a:endParaRPr>
          </a:p>
          <a:p>
            <a:pPr algn="l" rtl="0">
              <a:lnSpc>
                <a:spcPct val="100000"/>
              </a:lnSpc>
              <a:spcBef>
                <a:spcPts val="45"/>
              </a:spcBef>
              <a:buClr>
                <a:srgbClr val="4F271C"/>
              </a:buClr>
              <a:buFont typeface="Arial"/>
              <a:buChar char="●"/>
            </a:pPr>
            <a:endParaRPr sz="2450" dirty="0">
              <a:latin typeface="Times New Roman"/>
              <a:cs typeface="Times New Roman"/>
            </a:endParaRPr>
          </a:p>
          <a:p>
            <a:pPr marL="12700" marR="20955" algn="l" rtl="0">
              <a:lnSpc>
                <a:spcPts val="1920"/>
              </a:lnSpc>
              <a:buSzPct val="95000"/>
              <a:buChar char="●"/>
              <a:tabLst>
                <a:tab pos="167640" algn="l"/>
              </a:tabLst>
            </a:pPr>
            <a:r>
              <a:rPr sz="2000" b="1" dirty="0">
                <a:solidFill>
                  <a:srgbClr val="4F271C"/>
                </a:solidFill>
                <a:latin typeface="Arial"/>
                <a:cs typeface="Arial"/>
              </a:rPr>
              <a:t>Rhinorrhea, </a:t>
            </a:r>
            <a:r>
              <a:rPr sz="2000" b="1" spc="-5" dirty="0">
                <a:solidFill>
                  <a:srgbClr val="4F271C"/>
                </a:solidFill>
                <a:latin typeface="Arial"/>
                <a:cs typeface="Arial"/>
              </a:rPr>
              <a:t>odynophagia, </a:t>
            </a:r>
            <a:r>
              <a:rPr sz="2000" b="1" dirty="0">
                <a:solidFill>
                  <a:srgbClr val="4F271C"/>
                </a:solidFill>
                <a:latin typeface="Arial"/>
                <a:cs typeface="Arial"/>
              </a:rPr>
              <a:t>otalgia, odontalgia, </a:t>
            </a:r>
            <a:r>
              <a:rPr sz="2000" dirty="0">
                <a:solidFill>
                  <a:srgbClr val="4F271C"/>
                </a:solidFill>
                <a:latin typeface="Arial"/>
                <a:cs typeface="Arial"/>
              </a:rPr>
              <a:t>or other</a:t>
            </a:r>
            <a:r>
              <a:rPr sz="2000" spc="-90" dirty="0">
                <a:solidFill>
                  <a:srgbClr val="4F271C"/>
                </a:solidFill>
                <a:latin typeface="Arial"/>
                <a:cs typeface="Arial"/>
              </a:rPr>
              <a:t> </a:t>
            </a:r>
            <a:r>
              <a:rPr sz="2000" dirty="0">
                <a:solidFill>
                  <a:srgbClr val="4F271C"/>
                </a:solidFill>
                <a:latin typeface="Arial"/>
                <a:cs typeface="Arial"/>
              </a:rPr>
              <a:t>symptoms  of a head and neck</a:t>
            </a:r>
            <a:r>
              <a:rPr sz="2000" spc="-90" dirty="0">
                <a:solidFill>
                  <a:srgbClr val="4F271C"/>
                </a:solidFill>
                <a:latin typeface="Arial"/>
                <a:cs typeface="Arial"/>
              </a:rPr>
              <a:t> </a:t>
            </a:r>
            <a:r>
              <a:rPr sz="2000" dirty="0">
                <a:solidFill>
                  <a:srgbClr val="4F271C"/>
                </a:solidFill>
                <a:latin typeface="Arial"/>
                <a:cs typeface="Arial"/>
              </a:rPr>
              <a:t>infection.</a:t>
            </a:r>
            <a:endParaRPr sz="2000" dirty="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pPr algn="l"/>
            <a:endParaRPr dirty="0"/>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260350" rIns="0" bIns="0" rtlCol="0">
            <a:spAutoFit/>
          </a:bodyPr>
          <a:lstStyle/>
          <a:p>
            <a:pPr marL="1259205">
              <a:lnSpc>
                <a:spcPct val="100000"/>
              </a:lnSpc>
              <a:spcBef>
                <a:spcPts val="2050"/>
              </a:spcBef>
            </a:pPr>
            <a:r>
              <a:rPr sz="3500" spc="-30" dirty="0"/>
              <a:t>EXCLUDE</a:t>
            </a:r>
            <a:r>
              <a:rPr sz="3500" spc="-35" dirty="0"/>
              <a:t> </a:t>
            </a:r>
            <a:r>
              <a:rPr sz="3500" spc="-5" dirty="0"/>
              <a:t>MALIGNANCY</a:t>
            </a:r>
            <a:endParaRPr sz="3500"/>
          </a:p>
        </p:txBody>
      </p:sp>
      <p:sp>
        <p:nvSpPr>
          <p:cNvPr id="6" name="object 6"/>
          <p:cNvSpPr txBox="1"/>
          <p:nvPr/>
        </p:nvSpPr>
        <p:spPr>
          <a:xfrm>
            <a:off x="533400" y="1752600"/>
            <a:ext cx="7768590" cy="1501140"/>
          </a:xfrm>
          <a:prstGeom prst="rect">
            <a:avLst/>
          </a:prstGeom>
          <a:ln>
            <a:noFill/>
          </a:ln>
        </p:spPr>
        <p:txBody>
          <a:bodyPr vert="horz" wrap="square" lIns="0" tIns="12065" rIns="0" bIns="0" rtlCol="0">
            <a:spAutoFit/>
          </a:bodyPr>
          <a:lstStyle/>
          <a:p>
            <a:pPr marL="241300" indent="-228600" algn="l" rtl="0">
              <a:lnSpc>
                <a:spcPts val="2375"/>
              </a:lnSpc>
              <a:spcBef>
                <a:spcPts val="95"/>
              </a:spcBef>
              <a:buClr>
                <a:srgbClr val="3891A7"/>
              </a:buClr>
              <a:buChar char="•"/>
              <a:tabLst>
                <a:tab pos="240665" algn="l"/>
                <a:tab pos="241300" algn="l"/>
              </a:tabLst>
            </a:pPr>
            <a:r>
              <a:rPr sz="2200" spc="-5" dirty="0">
                <a:solidFill>
                  <a:srgbClr val="4F271C"/>
                </a:solidFill>
                <a:latin typeface="Arial"/>
                <a:cs typeface="Arial"/>
              </a:rPr>
              <a:t>Malignancy </a:t>
            </a:r>
            <a:r>
              <a:rPr sz="2200" spc="-5" dirty="0">
                <a:latin typeface="Arial"/>
                <a:cs typeface="Arial"/>
              </a:rPr>
              <a:t>is the </a:t>
            </a:r>
            <a:r>
              <a:rPr sz="2200" spc="-5" dirty="0">
                <a:solidFill>
                  <a:srgbClr val="C00000"/>
                </a:solidFill>
                <a:latin typeface="Arial"/>
                <a:cs typeface="Arial"/>
              </a:rPr>
              <a:t>greatest </a:t>
            </a:r>
            <a:r>
              <a:rPr sz="2200" dirty="0">
                <a:solidFill>
                  <a:srgbClr val="C00000"/>
                </a:solidFill>
                <a:latin typeface="Arial"/>
                <a:cs typeface="Arial"/>
              </a:rPr>
              <a:t>concern </a:t>
            </a:r>
            <a:r>
              <a:rPr sz="2200" spc="-5" dirty="0">
                <a:solidFill>
                  <a:srgbClr val="C00000"/>
                </a:solidFill>
                <a:latin typeface="Arial"/>
                <a:cs typeface="Arial"/>
              </a:rPr>
              <a:t>in adult patients </a:t>
            </a:r>
            <a:r>
              <a:rPr sz="2200" spc="-5" dirty="0">
                <a:solidFill>
                  <a:srgbClr val="4F271C"/>
                </a:solidFill>
                <a:latin typeface="Arial"/>
                <a:cs typeface="Arial"/>
              </a:rPr>
              <a:t>with</a:t>
            </a:r>
            <a:r>
              <a:rPr sz="2200" spc="130" dirty="0">
                <a:solidFill>
                  <a:srgbClr val="4F271C"/>
                </a:solidFill>
                <a:latin typeface="Arial"/>
                <a:cs typeface="Arial"/>
              </a:rPr>
              <a:t> </a:t>
            </a:r>
            <a:r>
              <a:rPr sz="2200" spc="-5" dirty="0">
                <a:solidFill>
                  <a:srgbClr val="4F271C"/>
                </a:solidFill>
                <a:latin typeface="Arial"/>
                <a:cs typeface="Arial"/>
              </a:rPr>
              <a:t>a</a:t>
            </a:r>
            <a:endParaRPr sz="2200" dirty="0">
              <a:latin typeface="Arial"/>
              <a:cs typeface="Arial"/>
            </a:endParaRPr>
          </a:p>
          <a:p>
            <a:pPr marL="241300" algn="l" rtl="0">
              <a:lnSpc>
                <a:spcPts val="2375"/>
              </a:lnSpc>
            </a:pPr>
            <a:r>
              <a:rPr sz="2200" spc="-5" dirty="0">
                <a:solidFill>
                  <a:srgbClr val="4F271C"/>
                </a:solidFill>
                <a:latin typeface="Arial"/>
                <a:cs typeface="Arial"/>
              </a:rPr>
              <a:t>neck </a:t>
            </a:r>
            <a:r>
              <a:rPr sz="2200" dirty="0">
                <a:solidFill>
                  <a:srgbClr val="4F271C"/>
                </a:solidFill>
                <a:latin typeface="Arial"/>
                <a:cs typeface="Arial"/>
              </a:rPr>
              <a:t>mass.</a:t>
            </a:r>
            <a:endParaRPr sz="2200" dirty="0">
              <a:latin typeface="Arial"/>
              <a:cs typeface="Arial"/>
            </a:endParaRPr>
          </a:p>
          <a:p>
            <a:pPr marL="241300" marR="5080" indent="-228600" algn="l" rtl="0">
              <a:lnSpc>
                <a:spcPct val="80000"/>
              </a:lnSpc>
              <a:spcBef>
                <a:spcPts val="530"/>
              </a:spcBef>
              <a:buClr>
                <a:srgbClr val="3891A7"/>
              </a:buClr>
              <a:buChar char="•"/>
              <a:tabLst>
                <a:tab pos="240665" algn="l"/>
                <a:tab pos="241300" algn="l"/>
              </a:tabLst>
            </a:pPr>
            <a:r>
              <a:rPr sz="2200" spc="-5" dirty="0">
                <a:solidFill>
                  <a:srgbClr val="4F271C"/>
                </a:solidFill>
                <a:latin typeface="Arial"/>
                <a:cs typeface="Arial"/>
              </a:rPr>
              <a:t>A malignant neck mass should be suspected based on the  following "stand-alone" features detected by the initial history  and physical exam</a:t>
            </a:r>
            <a:r>
              <a:rPr sz="2200" spc="45" dirty="0">
                <a:solidFill>
                  <a:srgbClr val="4F271C"/>
                </a:solidFill>
                <a:latin typeface="Arial"/>
                <a:cs typeface="Arial"/>
              </a:rPr>
              <a:t> </a:t>
            </a:r>
            <a:r>
              <a:rPr sz="2200" spc="-5" dirty="0">
                <a:solidFill>
                  <a:srgbClr val="4F271C"/>
                </a:solidFill>
                <a:latin typeface="Arial"/>
                <a:cs typeface="Arial"/>
              </a:rPr>
              <a:t>:</a:t>
            </a:r>
            <a:endParaRPr sz="2200" dirty="0">
              <a:latin typeface="Arial"/>
              <a:cs typeface="Arial"/>
            </a:endParaRPr>
          </a:p>
        </p:txBody>
      </p:sp>
      <p:sp>
        <p:nvSpPr>
          <p:cNvPr id="7" name="object 7"/>
          <p:cNvSpPr/>
          <p:nvPr/>
        </p:nvSpPr>
        <p:spPr>
          <a:xfrm>
            <a:off x="611555" y="3428949"/>
            <a:ext cx="7920990" cy="2739390"/>
          </a:xfrm>
          <a:custGeom>
            <a:avLst/>
            <a:gdLst/>
            <a:ahLst/>
            <a:cxnLst/>
            <a:rect l="l" t="t" r="r" b="b"/>
            <a:pathLst>
              <a:path w="7920990" h="2739390">
                <a:moveTo>
                  <a:pt x="0" y="2739263"/>
                </a:moveTo>
                <a:lnTo>
                  <a:pt x="7920863" y="2739263"/>
                </a:lnTo>
                <a:lnTo>
                  <a:pt x="7920863" y="0"/>
                </a:lnTo>
                <a:lnTo>
                  <a:pt x="0" y="0"/>
                </a:lnTo>
                <a:lnTo>
                  <a:pt x="0" y="2739263"/>
                </a:lnTo>
                <a:close/>
              </a:path>
            </a:pathLst>
          </a:custGeom>
          <a:ln w="9525">
            <a:solidFill>
              <a:srgbClr val="3891A7"/>
            </a:solidFill>
          </a:ln>
        </p:spPr>
        <p:txBody>
          <a:bodyPr wrap="square" lIns="0" tIns="0" rIns="0" bIns="0" rtlCol="0"/>
          <a:lstStyle/>
          <a:p>
            <a:endParaRPr/>
          </a:p>
        </p:txBody>
      </p:sp>
      <p:sp>
        <p:nvSpPr>
          <p:cNvPr id="8" name="object 8"/>
          <p:cNvSpPr txBox="1"/>
          <p:nvPr/>
        </p:nvSpPr>
        <p:spPr>
          <a:xfrm>
            <a:off x="703173" y="3393605"/>
            <a:ext cx="3087370" cy="789940"/>
          </a:xfrm>
          <a:prstGeom prst="rect">
            <a:avLst/>
          </a:prstGeom>
        </p:spPr>
        <p:txBody>
          <a:bodyPr vert="horz" wrap="square" lIns="0" tIns="50800" rIns="0" bIns="0" rtlCol="0">
            <a:spAutoFit/>
          </a:bodyPr>
          <a:lstStyle/>
          <a:p>
            <a:pPr algn="l" rtl="0">
              <a:lnSpc>
                <a:spcPct val="100000"/>
              </a:lnSpc>
              <a:spcBef>
                <a:spcPts val="400"/>
              </a:spcBef>
            </a:pPr>
            <a:r>
              <a:rPr sz="2800" b="1" spc="30" dirty="0">
                <a:solidFill>
                  <a:srgbClr val="2A6C7C"/>
                </a:solidFill>
                <a:latin typeface="Trebuchet MS"/>
                <a:cs typeface="Trebuchet MS"/>
              </a:rPr>
              <a:t>History</a:t>
            </a:r>
            <a:endParaRPr sz="2800" dirty="0">
              <a:latin typeface="Trebuchet MS"/>
              <a:cs typeface="Trebuchet MS"/>
            </a:endParaRPr>
          </a:p>
          <a:p>
            <a:pPr marL="142875" indent="-142875" algn="l" rtl="0">
              <a:lnSpc>
                <a:spcPct val="100000"/>
              </a:lnSpc>
              <a:spcBef>
                <a:spcPts val="195"/>
              </a:spcBef>
              <a:buChar char="•"/>
              <a:tabLst>
                <a:tab pos="142875" algn="l"/>
              </a:tabLst>
            </a:pPr>
            <a:r>
              <a:rPr sz="1800" spc="-5" dirty="0">
                <a:latin typeface="Arial"/>
                <a:cs typeface="Arial"/>
              </a:rPr>
              <a:t>Lack </a:t>
            </a:r>
            <a:r>
              <a:rPr sz="1800" dirty="0">
                <a:latin typeface="Arial"/>
                <a:cs typeface="Arial"/>
              </a:rPr>
              <a:t>of </a:t>
            </a:r>
            <a:r>
              <a:rPr sz="1800" spc="-5" dirty="0">
                <a:latin typeface="Arial"/>
                <a:cs typeface="Arial"/>
              </a:rPr>
              <a:t>an infectious</a:t>
            </a:r>
            <a:r>
              <a:rPr sz="1800" spc="-25" dirty="0">
                <a:latin typeface="Arial"/>
                <a:cs typeface="Arial"/>
              </a:rPr>
              <a:t> </a:t>
            </a:r>
            <a:r>
              <a:rPr sz="1800" spc="-5" dirty="0">
                <a:latin typeface="Arial"/>
                <a:cs typeface="Arial"/>
              </a:rPr>
              <a:t>etiology</a:t>
            </a:r>
            <a:endParaRPr sz="1800" dirty="0">
              <a:latin typeface="Arial"/>
              <a:cs typeface="Arial"/>
            </a:endParaRPr>
          </a:p>
        </p:txBody>
      </p:sp>
      <p:sp>
        <p:nvSpPr>
          <p:cNvPr id="9" name="object 9"/>
          <p:cNvSpPr txBox="1"/>
          <p:nvPr/>
        </p:nvSpPr>
        <p:spPr>
          <a:xfrm>
            <a:off x="703173" y="4432172"/>
            <a:ext cx="3538854" cy="299720"/>
          </a:xfrm>
          <a:prstGeom prst="rect">
            <a:avLst/>
          </a:prstGeom>
        </p:spPr>
        <p:txBody>
          <a:bodyPr vert="horz" wrap="square" lIns="0" tIns="12700" rIns="0" bIns="0" rtlCol="0">
            <a:spAutoFit/>
          </a:bodyPr>
          <a:lstStyle/>
          <a:p>
            <a:pPr marL="142875" indent="-142875" algn="l" rtl="0">
              <a:lnSpc>
                <a:spcPct val="100000"/>
              </a:lnSpc>
              <a:spcBef>
                <a:spcPts val="100"/>
              </a:spcBef>
              <a:buChar char="•"/>
              <a:tabLst>
                <a:tab pos="142875" algn="l"/>
              </a:tabLst>
            </a:pPr>
            <a:r>
              <a:rPr sz="1800" spc="-5" dirty="0">
                <a:latin typeface="Arial"/>
                <a:cs typeface="Arial"/>
              </a:rPr>
              <a:t>Duration of ≥2 </a:t>
            </a:r>
            <a:r>
              <a:rPr sz="1800" spc="-15" dirty="0">
                <a:latin typeface="Arial"/>
                <a:cs typeface="Arial"/>
              </a:rPr>
              <a:t>weeks </a:t>
            </a:r>
            <a:r>
              <a:rPr sz="1800" spc="-5" dirty="0">
                <a:latin typeface="Arial"/>
                <a:cs typeface="Arial"/>
              </a:rPr>
              <a:t>or</a:t>
            </a:r>
            <a:r>
              <a:rPr sz="1800" spc="45" dirty="0">
                <a:latin typeface="Arial"/>
                <a:cs typeface="Arial"/>
              </a:rPr>
              <a:t> </a:t>
            </a:r>
            <a:r>
              <a:rPr sz="1800" spc="-10" dirty="0">
                <a:latin typeface="Arial"/>
                <a:cs typeface="Arial"/>
              </a:rPr>
              <a:t>unknown</a:t>
            </a:r>
            <a:endParaRPr sz="1800" dirty="0">
              <a:latin typeface="Arial"/>
              <a:cs typeface="Arial"/>
            </a:endParaRPr>
          </a:p>
        </p:txBody>
      </p:sp>
      <p:sp>
        <p:nvSpPr>
          <p:cNvPr id="10" name="object 10"/>
          <p:cNvSpPr txBox="1"/>
          <p:nvPr/>
        </p:nvSpPr>
        <p:spPr>
          <a:xfrm>
            <a:off x="4573270" y="3393605"/>
            <a:ext cx="3705225" cy="789940"/>
          </a:xfrm>
          <a:prstGeom prst="rect">
            <a:avLst/>
          </a:prstGeom>
        </p:spPr>
        <p:txBody>
          <a:bodyPr vert="horz" wrap="square" lIns="0" tIns="50800" rIns="0" bIns="0" rtlCol="0">
            <a:spAutoFit/>
          </a:bodyPr>
          <a:lstStyle/>
          <a:p>
            <a:pPr algn="l" rtl="0">
              <a:lnSpc>
                <a:spcPct val="100000"/>
              </a:lnSpc>
              <a:spcBef>
                <a:spcPts val="400"/>
              </a:spcBef>
            </a:pPr>
            <a:r>
              <a:rPr sz="2800" b="1" spc="10" dirty="0">
                <a:solidFill>
                  <a:srgbClr val="2A6C7C"/>
                </a:solidFill>
                <a:latin typeface="Trebuchet MS"/>
                <a:cs typeface="Trebuchet MS"/>
              </a:rPr>
              <a:t>Physical</a:t>
            </a:r>
            <a:r>
              <a:rPr sz="2800" b="1" spc="-85" dirty="0">
                <a:solidFill>
                  <a:srgbClr val="2A6C7C"/>
                </a:solidFill>
                <a:latin typeface="Trebuchet MS"/>
                <a:cs typeface="Trebuchet MS"/>
              </a:rPr>
              <a:t> </a:t>
            </a:r>
            <a:r>
              <a:rPr sz="2800" b="1" spc="20" dirty="0">
                <a:solidFill>
                  <a:srgbClr val="2A6C7C"/>
                </a:solidFill>
                <a:latin typeface="Trebuchet MS"/>
                <a:cs typeface="Trebuchet MS"/>
              </a:rPr>
              <a:t>examination:</a:t>
            </a:r>
            <a:endParaRPr sz="2800" dirty="0">
              <a:latin typeface="Trebuchet MS"/>
              <a:cs typeface="Trebuchet MS"/>
            </a:endParaRPr>
          </a:p>
          <a:p>
            <a:pPr marL="142875" indent="-142875" algn="l" rtl="0">
              <a:lnSpc>
                <a:spcPct val="100000"/>
              </a:lnSpc>
              <a:spcBef>
                <a:spcPts val="195"/>
              </a:spcBef>
              <a:buChar char="•"/>
              <a:tabLst>
                <a:tab pos="142875" algn="l"/>
              </a:tabLst>
            </a:pPr>
            <a:r>
              <a:rPr sz="1800" dirty="0">
                <a:latin typeface="Arial"/>
                <a:cs typeface="Arial"/>
              </a:rPr>
              <a:t>Size &gt;1.5</a:t>
            </a:r>
            <a:r>
              <a:rPr sz="1800" spc="-20" dirty="0">
                <a:latin typeface="Arial"/>
                <a:cs typeface="Arial"/>
              </a:rPr>
              <a:t> </a:t>
            </a:r>
            <a:r>
              <a:rPr sz="1800" dirty="0">
                <a:latin typeface="Arial"/>
                <a:cs typeface="Arial"/>
              </a:rPr>
              <a:t>cm</a:t>
            </a:r>
          </a:p>
        </p:txBody>
      </p:sp>
      <p:sp>
        <p:nvSpPr>
          <p:cNvPr id="11" name="object 11"/>
          <p:cNvSpPr txBox="1"/>
          <p:nvPr/>
        </p:nvSpPr>
        <p:spPr>
          <a:xfrm>
            <a:off x="4573270" y="4432172"/>
            <a:ext cx="2616835" cy="299720"/>
          </a:xfrm>
          <a:prstGeom prst="rect">
            <a:avLst/>
          </a:prstGeom>
        </p:spPr>
        <p:txBody>
          <a:bodyPr vert="horz" wrap="square" lIns="0" tIns="12700" rIns="0" bIns="0" rtlCol="0">
            <a:spAutoFit/>
          </a:bodyPr>
          <a:lstStyle/>
          <a:p>
            <a:pPr marL="142875" indent="-142875" algn="l" rtl="0">
              <a:lnSpc>
                <a:spcPct val="100000"/>
              </a:lnSpc>
              <a:spcBef>
                <a:spcPts val="100"/>
              </a:spcBef>
              <a:buChar char="•"/>
              <a:tabLst>
                <a:tab pos="142875" algn="l"/>
              </a:tabLst>
            </a:pPr>
            <a:r>
              <a:rPr sz="1800" dirty="0">
                <a:latin typeface="Arial"/>
                <a:cs typeface="Arial"/>
              </a:rPr>
              <a:t>Firm </a:t>
            </a:r>
            <a:r>
              <a:rPr sz="1800" spc="-5" dirty="0">
                <a:latin typeface="Arial"/>
                <a:cs typeface="Arial"/>
              </a:rPr>
              <a:t>texture </a:t>
            </a:r>
            <a:r>
              <a:rPr sz="1800" dirty="0">
                <a:latin typeface="Arial"/>
                <a:cs typeface="Arial"/>
              </a:rPr>
              <a:t>to</a:t>
            </a:r>
            <a:r>
              <a:rPr sz="1800" spc="-60" dirty="0">
                <a:latin typeface="Arial"/>
                <a:cs typeface="Arial"/>
              </a:rPr>
              <a:t> </a:t>
            </a:r>
            <a:r>
              <a:rPr sz="1800" spc="-5" dirty="0">
                <a:latin typeface="Arial"/>
                <a:cs typeface="Arial"/>
              </a:rPr>
              <a:t>palpation</a:t>
            </a:r>
            <a:endParaRPr sz="1800" dirty="0">
              <a:latin typeface="Arial"/>
              <a:cs typeface="Arial"/>
            </a:endParaRPr>
          </a:p>
        </p:txBody>
      </p:sp>
      <p:sp>
        <p:nvSpPr>
          <p:cNvPr id="12" name="object 12"/>
          <p:cNvSpPr txBox="1"/>
          <p:nvPr/>
        </p:nvSpPr>
        <p:spPr>
          <a:xfrm>
            <a:off x="4573270" y="4981194"/>
            <a:ext cx="2886710" cy="848360"/>
          </a:xfrm>
          <a:prstGeom prst="rect">
            <a:avLst/>
          </a:prstGeom>
        </p:spPr>
        <p:txBody>
          <a:bodyPr vert="horz" wrap="square" lIns="0" tIns="12700" rIns="0" bIns="0" rtlCol="0">
            <a:spAutoFit/>
          </a:bodyPr>
          <a:lstStyle/>
          <a:p>
            <a:pPr marL="142875" indent="-142875" algn="l" rtl="0">
              <a:lnSpc>
                <a:spcPct val="100000"/>
              </a:lnSpc>
              <a:spcBef>
                <a:spcPts val="100"/>
              </a:spcBef>
              <a:buChar char="•"/>
              <a:tabLst>
                <a:tab pos="142875" algn="l"/>
              </a:tabLst>
            </a:pPr>
            <a:r>
              <a:rPr sz="1800" spc="-5" dirty="0">
                <a:latin typeface="Arial"/>
                <a:cs typeface="Arial"/>
              </a:rPr>
              <a:t>Fixed or reduced</a:t>
            </a:r>
            <a:r>
              <a:rPr sz="1800" spc="-10" dirty="0">
                <a:latin typeface="Arial"/>
                <a:cs typeface="Arial"/>
              </a:rPr>
              <a:t> </a:t>
            </a:r>
            <a:r>
              <a:rPr sz="1800" spc="-5" dirty="0">
                <a:latin typeface="Arial"/>
                <a:cs typeface="Arial"/>
              </a:rPr>
              <a:t>mobility</a:t>
            </a:r>
            <a:endParaRPr sz="1800" dirty="0">
              <a:latin typeface="Arial"/>
              <a:cs typeface="Arial"/>
            </a:endParaRPr>
          </a:p>
          <a:p>
            <a:pPr algn="l" rtl="0">
              <a:lnSpc>
                <a:spcPct val="100000"/>
              </a:lnSpc>
              <a:spcBef>
                <a:spcPts val="30"/>
              </a:spcBef>
              <a:buFont typeface="Arial"/>
              <a:buChar char="•"/>
            </a:pPr>
            <a:endParaRPr sz="1850" dirty="0">
              <a:latin typeface="Times New Roman"/>
              <a:cs typeface="Times New Roman"/>
            </a:endParaRPr>
          </a:p>
          <a:p>
            <a:pPr marL="142875" indent="-142875" algn="l" rtl="0">
              <a:lnSpc>
                <a:spcPct val="100000"/>
              </a:lnSpc>
              <a:buChar char="•"/>
              <a:tabLst>
                <a:tab pos="142875" algn="l"/>
              </a:tabLst>
            </a:pPr>
            <a:r>
              <a:rPr sz="1800" spc="-5" dirty="0">
                <a:latin typeface="Arial"/>
                <a:cs typeface="Arial"/>
              </a:rPr>
              <a:t>Ulceration </a:t>
            </a:r>
            <a:r>
              <a:rPr sz="1800" dirty="0">
                <a:latin typeface="Arial"/>
                <a:cs typeface="Arial"/>
              </a:rPr>
              <a:t>of </a:t>
            </a:r>
            <a:r>
              <a:rPr sz="1800" spc="-10" dirty="0">
                <a:latin typeface="Arial"/>
                <a:cs typeface="Arial"/>
              </a:rPr>
              <a:t>overlying</a:t>
            </a:r>
            <a:r>
              <a:rPr sz="1800" spc="35" dirty="0">
                <a:latin typeface="Arial"/>
                <a:cs typeface="Arial"/>
              </a:rPr>
              <a:t> </a:t>
            </a:r>
            <a:r>
              <a:rPr sz="1800" spc="-5" dirty="0">
                <a:latin typeface="Arial"/>
                <a:cs typeface="Arial"/>
              </a:rPr>
              <a:t>skin</a:t>
            </a:r>
            <a:endParaRPr sz="18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p:cNvSpPr txBox="1"/>
          <p:nvPr/>
        </p:nvSpPr>
        <p:spPr>
          <a:xfrm>
            <a:off x="381000" y="2057400"/>
            <a:ext cx="7884159" cy="2167260"/>
          </a:xfrm>
          <a:prstGeom prst="rect">
            <a:avLst/>
          </a:prstGeom>
        </p:spPr>
        <p:txBody>
          <a:bodyPr vert="horz" wrap="square" lIns="0" tIns="12700" rIns="0" bIns="0" rtlCol="0">
            <a:spAutoFit/>
          </a:bodyPr>
          <a:lstStyle/>
          <a:p>
            <a:pPr marL="241300" marR="5080" indent="-228600" algn="l" rtl="0">
              <a:lnSpc>
                <a:spcPct val="100000"/>
              </a:lnSpc>
              <a:spcBef>
                <a:spcPts val="100"/>
              </a:spcBef>
              <a:buClr>
                <a:srgbClr val="3891A7"/>
              </a:buClr>
              <a:buChar char="•"/>
              <a:tabLst>
                <a:tab pos="241300" algn="l"/>
              </a:tabLst>
            </a:pPr>
            <a:r>
              <a:rPr sz="2800" spc="-5" dirty="0">
                <a:solidFill>
                  <a:srgbClr val="4F271C"/>
                </a:solidFill>
                <a:latin typeface="Arial"/>
                <a:cs typeface="Arial"/>
              </a:rPr>
              <a:t>The </a:t>
            </a:r>
            <a:r>
              <a:rPr sz="2800" dirty="0">
                <a:solidFill>
                  <a:srgbClr val="4F271C"/>
                </a:solidFill>
                <a:latin typeface="Arial"/>
                <a:cs typeface="Arial"/>
              </a:rPr>
              <a:t>most </a:t>
            </a:r>
            <a:r>
              <a:rPr sz="2800" spc="-5" dirty="0">
                <a:solidFill>
                  <a:srgbClr val="4F271C"/>
                </a:solidFill>
                <a:latin typeface="Arial"/>
                <a:cs typeface="Arial"/>
              </a:rPr>
              <a:t>common cause </a:t>
            </a:r>
            <a:r>
              <a:rPr sz="2800" dirty="0">
                <a:solidFill>
                  <a:srgbClr val="4F271C"/>
                </a:solidFill>
                <a:latin typeface="Arial"/>
                <a:cs typeface="Arial"/>
              </a:rPr>
              <a:t>of </a:t>
            </a:r>
            <a:r>
              <a:rPr sz="2800" spc="-5" dirty="0">
                <a:solidFill>
                  <a:srgbClr val="4F271C"/>
                </a:solidFill>
                <a:latin typeface="Arial"/>
                <a:cs typeface="Arial"/>
              </a:rPr>
              <a:t>a swelling in </a:t>
            </a:r>
            <a:r>
              <a:rPr sz="2800" dirty="0">
                <a:solidFill>
                  <a:srgbClr val="4F271C"/>
                </a:solidFill>
                <a:latin typeface="Arial"/>
                <a:cs typeface="Arial"/>
              </a:rPr>
              <a:t>the </a:t>
            </a:r>
            <a:r>
              <a:rPr sz="2800" spc="-5" dirty="0">
                <a:solidFill>
                  <a:srgbClr val="4F271C"/>
                </a:solidFill>
                <a:latin typeface="Arial"/>
                <a:cs typeface="Arial"/>
              </a:rPr>
              <a:t>neck is </a:t>
            </a:r>
            <a:r>
              <a:rPr sz="2800" spc="-10" dirty="0">
                <a:solidFill>
                  <a:srgbClr val="4F271C"/>
                </a:solidFill>
                <a:latin typeface="Arial"/>
                <a:cs typeface="Arial"/>
              </a:rPr>
              <a:t>an </a:t>
            </a:r>
            <a:r>
              <a:rPr sz="2800" spc="-10" dirty="0">
                <a:solidFill>
                  <a:srgbClr val="C00000"/>
                </a:solidFill>
                <a:latin typeface="Arial"/>
                <a:cs typeface="Arial"/>
              </a:rPr>
              <a:t> </a:t>
            </a:r>
            <a:r>
              <a:rPr sz="2800" b="1" spc="-5" dirty="0">
                <a:latin typeface="Arial"/>
                <a:cs typeface="Arial"/>
              </a:rPr>
              <a:t>enlarged </a:t>
            </a:r>
            <a:r>
              <a:rPr sz="2800" b="1" spc="-10" dirty="0">
                <a:latin typeface="Arial"/>
                <a:cs typeface="Arial"/>
              </a:rPr>
              <a:t>lymph </a:t>
            </a:r>
            <a:r>
              <a:rPr sz="2800" b="1" dirty="0">
                <a:latin typeface="Arial"/>
                <a:cs typeface="Arial"/>
              </a:rPr>
              <a:t>gland</a:t>
            </a:r>
            <a:r>
              <a:rPr sz="2800" dirty="0">
                <a:solidFill>
                  <a:srgbClr val="4F271C"/>
                </a:solidFill>
                <a:latin typeface="Arial"/>
                <a:cs typeface="Arial"/>
              </a:rPr>
              <a:t>, </a:t>
            </a:r>
            <a:r>
              <a:rPr sz="2800" spc="-5" dirty="0">
                <a:solidFill>
                  <a:srgbClr val="4F271C"/>
                </a:solidFill>
                <a:latin typeface="Arial"/>
                <a:cs typeface="Arial"/>
              </a:rPr>
              <a:t>and </a:t>
            </a:r>
            <a:r>
              <a:rPr sz="2800" dirty="0">
                <a:solidFill>
                  <a:srgbClr val="4F271C"/>
                </a:solidFill>
                <a:latin typeface="Arial"/>
                <a:cs typeface="Arial"/>
              </a:rPr>
              <a:t>the most </a:t>
            </a:r>
            <a:r>
              <a:rPr sz="2800" spc="-5" dirty="0">
                <a:solidFill>
                  <a:srgbClr val="4F271C"/>
                </a:solidFill>
                <a:latin typeface="Arial"/>
                <a:cs typeface="Arial"/>
              </a:rPr>
              <a:t>common causes  </a:t>
            </a:r>
            <a:r>
              <a:rPr sz="2800" dirty="0">
                <a:solidFill>
                  <a:srgbClr val="4F271C"/>
                </a:solidFill>
                <a:latin typeface="Arial"/>
                <a:cs typeface="Arial"/>
              </a:rPr>
              <a:t>of </a:t>
            </a:r>
            <a:r>
              <a:rPr sz="2800" spc="-5" dirty="0">
                <a:solidFill>
                  <a:srgbClr val="4F271C"/>
                </a:solidFill>
                <a:latin typeface="Arial"/>
                <a:cs typeface="Arial"/>
              </a:rPr>
              <a:t>such enlargement are </a:t>
            </a:r>
            <a:r>
              <a:rPr sz="2800" spc="-5" dirty="0">
                <a:latin typeface="Arial"/>
                <a:cs typeface="Arial"/>
              </a:rPr>
              <a:t>infection</a:t>
            </a:r>
            <a:r>
              <a:rPr sz="2800" spc="-5" dirty="0">
                <a:solidFill>
                  <a:srgbClr val="C00000"/>
                </a:solidFill>
                <a:latin typeface="Arial"/>
                <a:cs typeface="Arial"/>
              </a:rPr>
              <a:t> </a:t>
            </a:r>
            <a:r>
              <a:rPr sz="2800" spc="-5" dirty="0">
                <a:latin typeface="Arial"/>
                <a:cs typeface="Arial"/>
              </a:rPr>
              <a:t>and secondary tumour  deposits</a:t>
            </a:r>
            <a:r>
              <a:rPr sz="2800" spc="-5" dirty="0">
                <a:solidFill>
                  <a:srgbClr val="C00000"/>
                </a:solidFill>
                <a:latin typeface="Arial"/>
                <a:cs typeface="Arial"/>
              </a:rPr>
              <a:t>.</a:t>
            </a:r>
            <a:endParaRPr sz="2800" dirty="0">
              <a:latin typeface="Arial"/>
              <a:cs typeface="Arial"/>
            </a:endParaRPr>
          </a:p>
          <a:p>
            <a:pPr algn="l" rtl="0">
              <a:lnSpc>
                <a:spcPct val="100000"/>
              </a:lnSpc>
              <a:spcBef>
                <a:spcPts val="5"/>
              </a:spcBef>
            </a:pPr>
            <a:endParaRPr sz="2800" dirty="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62000" y="2971800"/>
            <a:ext cx="7772400" cy="553998"/>
          </a:xfrm>
          <a:solidFill>
            <a:schemeClr val="bg1"/>
          </a:solidFill>
        </p:spPr>
        <p:txBody>
          <a:bodyPr/>
          <a:lstStyle/>
          <a:p>
            <a:pPr algn="ctr"/>
            <a:r>
              <a:rPr lang="en-US" sz="3600" dirty="0"/>
              <a:t>Superficial multiple swelling</a:t>
            </a:r>
            <a:endParaRPr lang="ar-SA"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28600" y="304800"/>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260350" rIns="0" bIns="0" rtlCol="0">
            <a:spAutoFit/>
          </a:bodyPr>
          <a:lstStyle/>
          <a:p>
            <a:pPr marL="297180">
              <a:lnSpc>
                <a:spcPct val="100000"/>
              </a:lnSpc>
              <a:spcBef>
                <a:spcPts val="2050"/>
              </a:spcBef>
            </a:pPr>
            <a:r>
              <a:rPr sz="3500" spc="-5" dirty="0"/>
              <a:t>CERVICAL</a:t>
            </a:r>
            <a:r>
              <a:rPr sz="3500" spc="-25" dirty="0"/>
              <a:t> </a:t>
            </a:r>
            <a:r>
              <a:rPr sz="3500" spc="-55" dirty="0"/>
              <a:t>LYMPHADENOPATHY</a:t>
            </a:r>
            <a:endParaRPr sz="3500" dirty="0"/>
          </a:p>
        </p:txBody>
      </p:sp>
      <p:sp>
        <p:nvSpPr>
          <p:cNvPr id="7" name="object 7"/>
          <p:cNvSpPr txBox="1"/>
          <p:nvPr/>
        </p:nvSpPr>
        <p:spPr>
          <a:xfrm>
            <a:off x="304800" y="1752600"/>
            <a:ext cx="8343494" cy="5259773"/>
          </a:xfrm>
          <a:prstGeom prst="rect">
            <a:avLst/>
          </a:prstGeom>
        </p:spPr>
        <p:txBody>
          <a:bodyPr vert="horz" wrap="square" lIns="0" tIns="12065" rIns="0" bIns="0" rtlCol="0">
            <a:spAutoFit/>
          </a:bodyPr>
          <a:lstStyle/>
          <a:p>
            <a:pPr marL="12700" marR="186690" algn="l" rtl="0">
              <a:lnSpc>
                <a:spcPct val="100000"/>
              </a:lnSpc>
              <a:spcBef>
                <a:spcPts val="95"/>
              </a:spcBef>
              <a:buFont typeface="Arial" pitchFamily="34" charset="0"/>
              <a:buChar char="•"/>
            </a:pPr>
            <a:r>
              <a:rPr sz="2800" spc="-130" dirty="0">
                <a:latin typeface="Times New Roman"/>
                <a:cs typeface="Times New Roman"/>
              </a:rPr>
              <a:t>Enlargement </a:t>
            </a:r>
            <a:r>
              <a:rPr sz="2800" spc="-45" dirty="0">
                <a:latin typeface="Times New Roman"/>
                <a:cs typeface="Times New Roman"/>
              </a:rPr>
              <a:t>of </a:t>
            </a:r>
            <a:r>
              <a:rPr sz="2800" spc="-95" dirty="0">
                <a:latin typeface="Times New Roman"/>
                <a:cs typeface="Times New Roman"/>
              </a:rPr>
              <a:t>the </a:t>
            </a:r>
            <a:r>
              <a:rPr sz="2800" spc="-135" dirty="0">
                <a:latin typeface="Times New Roman"/>
                <a:cs typeface="Times New Roman"/>
              </a:rPr>
              <a:t>cervical </a:t>
            </a:r>
            <a:r>
              <a:rPr sz="2800" spc="-120" dirty="0">
                <a:latin typeface="Times New Roman"/>
                <a:cs typeface="Times New Roman"/>
              </a:rPr>
              <a:t>lymph </a:t>
            </a:r>
            <a:r>
              <a:rPr sz="2800" spc="-140" dirty="0">
                <a:latin typeface="Times New Roman"/>
                <a:cs typeface="Times New Roman"/>
              </a:rPr>
              <a:t>glands </a:t>
            </a:r>
            <a:r>
              <a:rPr sz="2800" spc="-105" dirty="0">
                <a:solidFill>
                  <a:srgbClr val="C00000"/>
                </a:solidFill>
                <a:latin typeface="Times New Roman"/>
                <a:cs typeface="Times New Roman"/>
              </a:rPr>
              <a:t>is </a:t>
            </a:r>
            <a:r>
              <a:rPr sz="2800" spc="5" dirty="0">
                <a:solidFill>
                  <a:srgbClr val="C00000"/>
                </a:solidFill>
                <a:latin typeface="Times New Roman"/>
                <a:cs typeface="Times New Roman"/>
              </a:rPr>
              <a:t>the </a:t>
            </a:r>
            <a:r>
              <a:rPr sz="2800" spc="-15" dirty="0">
                <a:solidFill>
                  <a:srgbClr val="C00000"/>
                </a:solidFill>
                <a:latin typeface="Times New Roman"/>
                <a:cs typeface="Times New Roman"/>
              </a:rPr>
              <a:t>most  </a:t>
            </a:r>
            <a:r>
              <a:rPr sz="2800" spc="30" dirty="0">
                <a:solidFill>
                  <a:srgbClr val="C00000"/>
                </a:solidFill>
                <a:latin typeface="Times New Roman"/>
                <a:cs typeface="Times New Roman"/>
              </a:rPr>
              <a:t>common </a:t>
            </a:r>
            <a:r>
              <a:rPr sz="2800" spc="-40" dirty="0">
                <a:solidFill>
                  <a:srgbClr val="C00000"/>
                </a:solidFill>
                <a:latin typeface="Times New Roman"/>
                <a:cs typeface="Times New Roman"/>
              </a:rPr>
              <a:t>cause </a:t>
            </a:r>
            <a:r>
              <a:rPr sz="2800" spc="-55" dirty="0">
                <a:latin typeface="Times New Roman"/>
                <a:cs typeface="Times New Roman"/>
              </a:rPr>
              <a:t>of </a:t>
            </a:r>
            <a:r>
              <a:rPr sz="2800" spc="-50" dirty="0">
                <a:latin typeface="Times New Roman"/>
                <a:cs typeface="Times New Roman"/>
              </a:rPr>
              <a:t>a </a:t>
            </a:r>
            <a:r>
              <a:rPr sz="2800" spc="-120" dirty="0">
                <a:latin typeface="Times New Roman"/>
                <a:cs typeface="Times New Roman"/>
              </a:rPr>
              <a:t>swelling </a:t>
            </a:r>
            <a:r>
              <a:rPr sz="2800" spc="-25" dirty="0">
                <a:latin typeface="Times New Roman"/>
                <a:cs typeface="Times New Roman"/>
              </a:rPr>
              <a:t>in </a:t>
            </a:r>
            <a:r>
              <a:rPr sz="2800" spc="5" dirty="0">
                <a:latin typeface="Times New Roman"/>
                <a:cs typeface="Times New Roman"/>
              </a:rPr>
              <a:t>the</a:t>
            </a:r>
            <a:r>
              <a:rPr sz="2800" spc="300" dirty="0">
                <a:latin typeface="Times New Roman"/>
                <a:cs typeface="Times New Roman"/>
              </a:rPr>
              <a:t> </a:t>
            </a:r>
            <a:r>
              <a:rPr sz="2800" spc="-10" dirty="0">
                <a:latin typeface="Times New Roman"/>
                <a:cs typeface="Times New Roman"/>
              </a:rPr>
              <a:t>neck.</a:t>
            </a:r>
            <a:endParaRPr lang="en-US" sz="2800" spc="-10" dirty="0">
              <a:latin typeface="Times New Roman"/>
              <a:cs typeface="Times New Roman"/>
            </a:endParaRPr>
          </a:p>
          <a:p>
            <a:pPr marL="12700" marR="186690" algn="l" rtl="0">
              <a:lnSpc>
                <a:spcPct val="100000"/>
              </a:lnSpc>
              <a:spcBef>
                <a:spcPts val="95"/>
              </a:spcBef>
              <a:buFont typeface="Arial" pitchFamily="34" charset="0"/>
              <a:buChar char="•"/>
            </a:pPr>
            <a:endParaRPr lang="en-US" sz="2800" spc="-10" dirty="0">
              <a:latin typeface="Times New Roman"/>
              <a:cs typeface="Times New Roman"/>
            </a:endParaRPr>
          </a:p>
          <a:p>
            <a:pPr marL="12700" marR="186690" algn="l" rtl="0">
              <a:lnSpc>
                <a:spcPct val="100000"/>
              </a:lnSpc>
              <a:spcBef>
                <a:spcPts val="95"/>
              </a:spcBef>
              <a:buFont typeface="Arial" pitchFamily="34" charset="0"/>
              <a:buChar char="•"/>
            </a:pPr>
            <a:endParaRPr lang="en-US" sz="2800" spc="-10" dirty="0">
              <a:latin typeface="Times New Roman"/>
              <a:cs typeface="Times New Roman"/>
            </a:endParaRPr>
          </a:p>
          <a:p>
            <a:pPr marL="12700" marR="186690" algn="l" rtl="0">
              <a:lnSpc>
                <a:spcPct val="100000"/>
              </a:lnSpc>
              <a:spcBef>
                <a:spcPts val="95"/>
              </a:spcBef>
              <a:buFont typeface="Arial" pitchFamily="34" charset="0"/>
              <a:buChar char="•"/>
            </a:pPr>
            <a:r>
              <a:rPr lang="en-US" sz="2800" spc="-10" dirty="0">
                <a:latin typeface="Times New Roman"/>
                <a:cs typeface="Times New Roman"/>
              </a:rPr>
              <a:t>The diagnosis of lymphoadenopathy caused by systemic illness such as glandular fever, toxoplasmosis and sarcoidosis depends on finding lymphoadenopathy elsewhere, on other evidence of the underlying disease and on special blood tests</a:t>
            </a:r>
          </a:p>
          <a:p>
            <a:pPr marL="12700" marR="186690" algn="l" rtl="0">
              <a:lnSpc>
                <a:spcPct val="100000"/>
              </a:lnSpc>
              <a:spcBef>
                <a:spcPts val="95"/>
              </a:spcBef>
              <a:buFont typeface="Arial" pitchFamily="34" charset="0"/>
              <a:buChar char="•"/>
            </a:pPr>
            <a:endParaRPr lang="en-US" sz="2800" spc="-10" dirty="0">
              <a:latin typeface="Times New Roman"/>
              <a:cs typeface="Times New Roman"/>
            </a:endParaRPr>
          </a:p>
          <a:p>
            <a:pPr marL="12700" marR="186690" algn="l" rtl="0">
              <a:lnSpc>
                <a:spcPct val="100000"/>
              </a:lnSpc>
              <a:spcBef>
                <a:spcPts val="95"/>
              </a:spcBef>
              <a:buFont typeface="Arial" pitchFamily="34" charset="0"/>
              <a:buChar char="•"/>
            </a:pPr>
            <a:endParaRPr lang="en-US" sz="2800" spc="-10" dirty="0">
              <a:latin typeface="Times New Roman"/>
              <a:cs typeface="Times New Roman"/>
            </a:endParaRPr>
          </a:p>
          <a:p>
            <a:pPr marL="12700" marR="186690" algn="l" rtl="0">
              <a:lnSpc>
                <a:spcPct val="100000"/>
              </a:lnSpc>
              <a:spcBef>
                <a:spcPts val="95"/>
              </a:spcBef>
            </a:pPr>
            <a:endParaRPr sz="2800" dirty="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p:cNvSpPr/>
          <p:nvPr/>
        </p:nvSpPr>
        <p:spPr>
          <a:xfrm>
            <a:off x="1600200" y="304800"/>
            <a:ext cx="6248400" cy="6019800"/>
          </a:xfrm>
          <a:prstGeom prst="rect">
            <a:avLst/>
          </a:prstGeom>
          <a:blipFill>
            <a:blip r:embed="rId2" cstate="print"/>
            <a:stretch>
              <a:fillRect/>
            </a:stretch>
          </a:blipFill>
        </p:spPr>
        <p:txBody>
          <a:bodyPr wrap="square" lIns="0" tIns="0" rIns="0" bIns="0" rtlCol="0"/>
          <a:lstStyle/>
          <a:p>
            <a:endParaRPr sz="3600" dirty="0"/>
          </a:p>
        </p:txBody>
      </p:sp>
      <p:sp>
        <p:nvSpPr>
          <p:cNvPr id="3" name="object 6"/>
          <p:cNvSpPr/>
          <p:nvPr/>
        </p:nvSpPr>
        <p:spPr>
          <a:xfrm rot="10800000">
            <a:off x="1600200" y="304800"/>
            <a:ext cx="6248400" cy="6019800"/>
          </a:xfrm>
          <a:custGeom>
            <a:avLst/>
            <a:gdLst/>
            <a:ahLst/>
            <a:cxnLst/>
            <a:rect l="l" t="t" r="r" b="b"/>
            <a:pathLst>
              <a:path w="3329940" h="3810634">
                <a:moveTo>
                  <a:pt x="3329558" y="3810125"/>
                </a:moveTo>
                <a:lnTo>
                  <a:pt x="3329558" y="0"/>
                </a:lnTo>
                <a:lnTo>
                  <a:pt x="0" y="0"/>
                </a:lnTo>
                <a:lnTo>
                  <a:pt x="0" y="3810125"/>
                </a:lnTo>
              </a:path>
            </a:pathLst>
          </a:custGeom>
          <a:ln w="19050">
            <a:solidFill>
              <a:srgbClr val="2A6C7C"/>
            </a:solidFill>
          </a:ln>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93041"/>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2859" y="372897"/>
            <a:ext cx="8380730" cy="1118870"/>
          </a:xfrm>
          <a:custGeom>
            <a:avLst/>
            <a:gdLst/>
            <a:ahLst/>
            <a:cxnLst/>
            <a:rect l="l" t="t" r="r" b="b"/>
            <a:pathLst>
              <a:path w="8380730" h="1118870">
                <a:moveTo>
                  <a:pt x="0" y="1118590"/>
                </a:moveTo>
                <a:lnTo>
                  <a:pt x="8380476" y="1118590"/>
                </a:lnTo>
                <a:lnTo>
                  <a:pt x="8380476" y="0"/>
                </a:lnTo>
                <a:lnTo>
                  <a:pt x="0" y="0"/>
                </a:lnTo>
                <a:lnTo>
                  <a:pt x="0" y="1118590"/>
                </a:lnTo>
                <a:close/>
              </a:path>
            </a:pathLst>
          </a:custGeom>
          <a:solidFill>
            <a:srgbClr val="FFFFFF"/>
          </a:solidFill>
        </p:spPr>
        <p:txBody>
          <a:bodyPr wrap="square" lIns="0" tIns="0" rIns="0" bIns="0" rtlCol="0"/>
          <a:lstStyle/>
          <a:p>
            <a:endParaRPr/>
          </a:p>
        </p:txBody>
      </p:sp>
      <p:sp>
        <p:nvSpPr>
          <p:cNvPr id="5" name="object 5"/>
          <p:cNvSpPr txBox="1">
            <a:spLocks noGrp="1"/>
          </p:cNvSpPr>
          <p:nvPr>
            <p:ph type="title"/>
          </p:nvPr>
        </p:nvSpPr>
        <p:spPr>
          <a:xfrm>
            <a:off x="510031" y="467055"/>
            <a:ext cx="8298180" cy="452120"/>
          </a:xfrm>
          <a:prstGeom prst="rect">
            <a:avLst/>
          </a:prstGeom>
        </p:spPr>
        <p:txBody>
          <a:bodyPr vert="horz" wrap="square" lIns="0" tIns="12065" rIns="0" bIns="0" rtlCol="0">
            <a:spAutoFit/>
          </a:bodyPr>
          <a:lstStyle/>
          <a:p>
            <a:pPr marL="12700">
              <a:lnSpc>
                <a:spcPct val="100000"/>
              </a:lnSpc>
              <a:spcBef>
                <a:spcPts val="95"/>
              </a:spcBef>
            </a:pPr>
            <a:r>
              <a:rPr sz="2800" spc="-10" dirty="0"/>
              <a:t>NON-SPECIFIC </a:t>
            </a:r>
            <a:r>
              <a:rPr sz="2800" spc="-15" dirty="0"/>
              <a:t>CERVICAL</a:t>
            </a:r>
            <a:r>
              <a:rPr sz="2800" spc="100" dirty="0"/>
              <a:t> </a:t>
            </a:r>
            <a:r>
              <a:rPr sz="2800" spc="-45" dirty="0"/>
              <a:t>INFLAMMATORY</a:t>
            </a:r>
            <a:endParaRPr sz="2800"/>
          </a:p>
        </p:txBody>
      </p:sp>
      <p:sp>
        <p:nvSpPr>
          <p:cNvPr id="6" name="object 6"/>
          <p:cNvSpPr/>
          <p:nvPr/>
        </p:nvSpPr>
        <p:spPr>
          <a:xfrm>
            <a:off x="208788" y="1892807"/>
            <a:ext cx="486156" cy="632460"/>
          </a:xfrm>
          <a:prstGeom prst="rect">
            <a:avLst/>
          </a:prstGeom>
          <a:blipFill>
            <a:blip r:embed="rId4" cstate="print"/>
            <a:stretch>
              <a:fillRect/>
            </a:stretch>
          </a:blipFill>
        </p:spPr>
        <p:txBody>
          <a:bodyPr wrap="square" lIns="0" tIns="0" rIns="0" bIns="0" rtlCol="0"/>
          <a:lstStyle/>
          <a:p>
            <a:endParaRPr/>
          </a:p>
        </p:txBody>
      </p:sp>
      <p:sp>
        <p:nvSpPr>
          <p:cNvPr id="11" name="object 11"/>
          <p:cNvSpPr txBox="1"/>
          <p:nvPr/>
        </p:nvSpPr>
        <p:spPr>
          <a:xfrm>
            <a:off x="304800" y="914400"/>
            <a:ext cx="7959090" cy="4456989"/>
          </a:xfrm>
          <a:prstGeom prst="rect">
            <a:avLst/>
          </a:prstGeom>
          <a:noFill/>
          <a:ln>
            <a:noFill/>
          </a:ln>
        </p:spPr>
        <p:txBody>
          <a:bodyPr vert="horz" wrap="square" lIns="0" tIns="12065" rIns="0" bIns="0" rtlCol="0">
            <a:spAutoFit/>
          </a:bodyPr>
          <a:lstStyle/>
          <a:p>
            <a:pPr marL="2247265" algn="l" rtl="0">
              <a:lnSpc>
                <a:spcPct val="100000"/>
              </a:lnSpc>
              <a:spcBef>
                <a:spcPts val="95"/>
              </a:spcBef>
            </a:pPr>
            <a:r>
              <a:rPr sz="2800" spc="-50" dirty="0">
                <a:solidFill>
                  <a:srgbClr val="2A6C7C"/>
                </a:solidFill>
                <a:latin typeface="Arial Black"/>
                <a:cs typeface="Arial Black"/>
              </a:rPr>
              <a:t>LYMPHADENOPATHY</a:t>
            </a:r>
            <a:endParaRPr lang="en-US" sz="2800" spc="-50" dirty="0">
              <a:solidFill>
                <a:srgbClr val="2A6C7C"/>
              </a:solidFill>
              <a:latin typeface="Arial Black"/>
              <a:cs typeface="Arial Black"/>
            </a:endParaRPr>
          </a:p>
          <a:p>
            <a:pPr marL="2247265" algn="l" rtl="0">
              <a:lnSpc>
                <a:spcPct val="100000"/>
              </a:lnSpc>
              <a:spcBef>
                <a:spcPts val="95"/>
              </a:spcBef>
            </a:pPr>
            <a:endParaRPr sz="2800" dirty="0">
              <a:latin typeface="Arial Black"/>
              <a:cs typeface="Arial Black"/>
            </a:endParaRPr>
          </a:p>
          <a:p>
            <a:pPr marL="241300" marR="5080" indent="-228600" algn="l" rtl="0">
              <a:lnSpc>
                <a:spcPct val="100000"/>
              </a:lnSpc>
              <a:buClr>
                <a:srgbClr val="3891A7"/>
              </a:buClr>
              <a:buFont typeface="Wingdings" pitchFamily="2" charset="2"/>
              <a:buChar char="§"/>
              <a:tabLst>
                <a:tab pos="241300" algn="l"/>
              </a:tabLst>
            </a:pPr>
            <a:r>
              <a:rPr lang="en-US" sz="2800" dirty="0">
                <a:latin typeface="Times New Roman"/>
                <a:cs typeface="Times New Roman"/>
              </a:rPr>
              <a:t>Non-specific inflammatory lymphadenopathy commonly follow recurrent bouts of tonsillitis, especially if the attack have been treated inadequately.</a:t>
            </a:r>
          </a:p>
          <a:p>
            <a:pPr marL="241300" marR="5080" indent="-228600" algn="l" rtl="0">
              <a:lnSpc>
                <a:spcPct val="100000"/>
              </a:lnSpc>
              <a:buClr>
                <a:srgbClr val="3891A7"/>
              </a:buClr>
              <a:buFont typeface="Wingdings" pitchFamily="2" charset="2"/>
              <a:buChar char="§"/>
              <a:tabLst>
                <a:tab pos="241300" algn="l"/>
              </a:tabLst>
            </a:pPr>
            <a:r>
              <a:rPr sz="2400" b="1" spc="-5" dirty="0">
                <a:latin typeface="Arial"/>
                <a:cs typeface="Arial"/>
              </a:rPr>
              <a:t>Reactive viral </a:t>
            </a:r>
            <a:r>
              <a:rPr sz="2400" spc="-5" dirty="0">
                <a:latin typeface="Arial"/>
              </a:rPr>
              <a:t>lymphadenopathy </a:t>
            </a:r>
            <a:r>
              <a:rPr sz="2400" spc="-5" dirty="0">
                <a:solidFill>
                  <a:srgbClr val="FF0000"/>
                </a:solidFill>
                <a:latin typeface="Arial"/>
              </a:rPr>
              <a:t>is </a:t>
            </a:r>
            <a:r>
              <a:rPr sz="2400" spc="-5" dirty="0">
                <a:latin typeface="Arial"/>
              </a:rPr>
              <a:t>the</a:t>
            </a:r>
            <a:r>
              <a:rPr sz="2400" spc="-5" dirty="0">
                <a:solidFill>
                  <a:srgbClr val="FF0000"/>
                </a:solidFill>
                <a:latin typeface="Arial"/>
              </a:rPr>
              <a:t> most common  cause </a:t>
            </a:r>
            <a:r>
              <a:rPr sz="2400" dirty="0">
                <a:solidFill>
                  <a:srgbClr val="FF0000"/>
                </a:solidFill>
                <a:latin typeface="Arial"/>
              </a:rPr>
              <a:t>of </a:t>
            </a:r>
            <a:r>
              <a:rPr sz="2400" spc="-5" dirty="0">
                <a:solidFill>
                  <a:srgbClr val="FF0000"/>
                </a:solidFill>
                <a:latin typeface="Arial"/>
              </a:rPr>
              <a:t>cervical </a:t>
            </a:r>
            <a:r>
              <a:rPr sz="2400" spc="-20" dirty="0">
                <a:solidFill>
                  <a:srgbClr val="FF0000"/>
                </a:solidFill>
                <a:latin typeface="Arial"/>
              </a:rPr>
              <a:t>lymphadenopathy, </a:t>
            </a:r>
            <a:r>
              <a:rPr sz="2400" spc="-5" dirty="0">
                <a:solidFill>
                  <a:srgbClr val="FF0000"/>
                </a:solidFill>
                <a:latin typeface="Arial"/>
              </a:rPr>
              <a:t>especially </a:t>
            </a:r>
            <a:r>
              <a:rPr sz="2400" dirty="0">
                <a:solidFill>
                  <a:srgbClr val="FF0000"/>
                </a:solidFill>
                <a:latin typeface="Arial"/>
              </a:rPr>
              <a:t>in  </a:t>
            </a:r>
            <a:r>
              <a:rPr sz="2400" spc="-5" dirty="0">
                <a:solidFill>
                  <a:srgbClr val="FF0000"/>
                </a:solidFill>
                <a:latin typeface="Arial"/>
              </a:rPr>
              <a:t>children</a:t>
            </a:r>
            <a:r>
              <a:rPr sz="2400" spc="-5" dirty="0">
                <a:solidFill>
                  <a:srgbClr val="4F271C"/>
                </a:solidFill>
                <a:latin typeface="Arial"/>
                <a:cs typeface="Arial"/>
              </a:rPr>
              <a:t>. </a:t>
            </a:r>
            <a:r>
              <a:rPr sz="2400" spc="-35" dirty="0">
                <a:solidFill>
                  <a:srgbClr val="4F271C"/>
                </a:solidFill>
                <a:latin typeface="Arial"/>
                <a:cs typeface="Arial"/>
              </a:rPr>
              <a:t>Typically, </a:t>
            </a:r>
            <a:r>
              <a:rPr sz="2400" spc="-5" dirty="0">
                <a:solidFill>
                  <a:srgbClr val="4F271C"/>
                </a:solidFill>
                <a:latin typeface="Arial"/>
                <a:cs typeface="Arial"/>
              </a:rPr>
              <a:t>viral lymphadenopathy arises in </a:t>
            </a:r>
            <a:r>
              <a:rPr sz="2400" dirty="0">
                <a:solidFill>
                  <a:srgbClr val="4F271C"/>
                </a:solidFill>
                <a:latin typeface="Arial"/>
                <a:cs typeface="Arial"/>
              </a:rPr>
              <a:t>the  </a:t>
            </a:r>
            <a:r>
              <a:rPr sz="2400" spc="-5" dirty="0">
                <a:solidFill>
                  <a:srgbClr val="4F271C"/>
                </a:solidFill>
                <a:latin typeface="Arial"/>
                <a:cs typeface="Arial"/>
              </a:rPr>
              <a:t>setting </a:t>
            </a:r>
            <a:r>
              <a:rPr sz="2400" dirty="0">
                <a:solidFill>
                  <a:srgbClr val="4F271C"/>
                </a:solidFill>
                <a:latin typeface="Arial"/>
                <a:cs typeface="Arial"/>
              </a:rPr>
              <a:t>of </a:t>
            </a:r>
            <a:r>
              <a:rPr sz="2400" spc="-5" dirty="0">
                <a:solidFill>
                  <a:srgbClr val="4F271C"/>
                </a:solidFill>
                <a:latin typeface="Arial"/>
                <a:cs typeface="Arial"/>
              </a:rPr>
              <a:t>routine upper respiratory infections caused by  adenovirus, rhinovirus, or</a:t>
            </a:r>
            <a:r>
              <a:rPr sz="2400" spc="55" dirty="0">
                <a:solidFill>
                  <a:srgbClr val="4F271C"/>
                </a:solidFill>
                <a:latin typeface="Arial"/>
                <a:cs typeface="Arial"/>
              </a:rPr>
              <a:t> </a:t>
            </a:r>
            <a:r>
              <a:rPr sz="2400" spc="-5" dirty="0">
                <a:solidFill>
                  <a:srgbClr val="4F271C"/>
                </a:solidFill>
                <a:latin typeface="Arial"/>
                <a:cs typeface="Arial"/>
              </a:rPr>
              <a:t>enterovirus.</a:t>
            </a:r>
            <a:endParaRPr sz="2400" dirty="0">
              <a:latin typeface="Arial"/>
              <a:cs typeface="Arial"/>
            </a:endParaRPr>
          </a:p>
        </p:txBody>
      </p:sp>
      <p:sp>
        <p:nvSpPr>
          <p:cNvPr id="12" name="object 12"/>
          <p:cNvSpPr/>
          <p:nvPr/>
        </p:nvSpPr>
        <p:spPr>
          <a:xfrm>
            <a:off x="5638800" y="4953000"/>
            <a:ext cx="3505200" cy="190500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304800"/>
            <a:ext cx="9525000" cy="1292662"/>
          </a:xfrm>
        </p:spPr>
        <p:txBody>
          <a:bodyPr/>
          <a:lstStyle/>
          <a:p>
            <a:pPr marL="514350" indent="-514350">
              <a:buFont typeface="Wingdings" pitchFamily="2" charset="2"/>
              <a:buChar char="Ø"/>
            </a:pPr>
            <a:r>
              <a:rPr lang="en-US" sz="2800" u="sng" dirty="0"/>
              <a:t>On history and physical examination</a:t>
            </a:r>
            <a:br>
              <a:rPr lang="en-US" sz="2800" u="sng" dirty="0"/>
            </a:br>
            <a:br>
              <a:rPr lang="en-US" sz="2800" u="sng" dirty="0"/>
            </a:br>
            <a:endParaRPr lang="ar-SA" sz="2800" u="sng" dirty="0"/>
          </a:p>
        </p:txBody>
      </p:sp>
      <p:sp>
        <p:nvSpPr>
          <p:cNvPr id="4" name="مربع نص 3"/>
          <p:cNvSpPr txBox="1"/>
          <p:nvPr/>
        </p:nvSpPr>
        <p:spPr>
          <a:xfrm>
            <a:off x="762000" y="1371600"/>
            <a:ext cx="6781800" cy="4893647"/>
          </a:xfrm>
          <a:prstGeom prst="rect">
            <a:avLst/>
          </a:prstGeom>
          <a:noFill/>
        </p:spPr>
        <p:txBody>
          <a:bodyPr wrap="square" rtlCol="1">
            <a:spAutoFit/>
          </a:bodyPr>
          <a:lstStyle/>
          <a:p>
            <a:pPr marL="400050" indent="-400050" algn="l" rtl="0">
              <a:buFont typeface="+mj-lt"/>
              <a:buAutoNum type="romanUcPeriod"/>
            </a:pPr>
            <a:r>
              <a:rPr lang="en-US" sz="2400" b="1" dirty="0"/>
              <a:t>AGE : </a:t>
            </a:r>
            <a:r>
              <a:rPr lang="en-US" sz="2400" dirty="0"/>
              <a:t>When associated with tonsillitis, the majority of ages below 10 years, other reactive conditions can occur at any age</a:t>
            </a:r>
          </a:p>
          <a:p>
            <a:pPr marL="400050" indent="-400050" algn="l" rtl="0">
              <a:buFont typeface="+mj-lt"/>
              <a:buAutoNum type="romanUcPeriod"/>
            </a:pPr>
            <a:endParaRPr lang="en-US" sz="2400" dirty="0"/>
          </a:p>
          <a:p>
            <a:pPr marL="400050" indent="-400050" algn="l" rtl="0">
              <a:buFont typeface="+mj-lt"/>
              <a:buAutoNum type="romanUcPeriod"/>
            </a:pPr>
            <a:r>
              <a:rPr lang="en-US" sz="2400" b="1" dirty="0"/>
              <a:t>Local symptoms </a:t>
            </a:r>
            <a:r>
              <a:rPr lang="en-US" sz="2400" dirty="0"/>
              <a:t>: painful lump just below the angle of the jaw, the child may snore at night, have difficulty in breathing,have nasal speech because of tonsillar and adenoid hyperplasia</a:t>
            </a:r>
          </a:p>
          <a:p>
            <a:pPr marL="400050" indent="-400050" algn="l" rtl="0">
              <a:buFont typeface="+mj-lt"/>
              <a:buAutoNum type="romanUcPeriod"/>
            </a:pPr>
            <a:endParaRPr lang="en-US" sz="2400" dirty="0"/>
          </a:p>
          <a:p>
            <a:pPr marL="400050" indent="-400050" algn="l" rtl="0">
              <a:buFont typeface="+mj-lt"/>
              <a:buAutoNum type="romanUcPeriod"/>
            </a:pPr>
            <a:r>
              <a:rPr lang="en-US" sz="2400" b="1" dirty="0"/>
              <a:t>Systemic symptoms </a:t>
            </a:r>
            <a:r>
              <a:rPr lang="en-US" sz="2400" dirty="0"/>
              <a:t>: when the lump is tender the patient often feels ill, has a sore throat and pyrexia</a:t>
            </a:r>
          </a:p>
          <a:p>
            <a:pPr marL="400050" indent="-400050" algn="l" rtl="0">
              <a:buFont typeface="+mj-lt"/>
              <a:buAutoNum type="romanUcPeriod"/>
            </a:pPr>
            <a:endParaRPr lang="ar-SA"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335846"/>
            <a:ext cx="8382000" cy="6124754"/>
          </a:xfrm>
          <a:prstGeom prst="rect">
            <a:avLst/>
          </a:prstGeom>
        </p:spPr>
        <p:txBody>
          <a:bodyPr wrap="square">
            <a:spAutoFit/>
          </a:bodyPr>
          <a:lstStyle/>
          <a:p>
            <a:pPr algn="l" rtl="0">
              <a:buFont typeface="Wingdings" pitchFamily="2" charset="2"/>
              <a:buChar char="Ø"/>
            </a:pPr>
            <a:r>
              <a:rPr lang="en-US" sz="3200" b="1" dirty="0"/>
              <a:t>Examination</a:t>
            </a:r>
          </a:p>
          <a:p>
            <a:pPr algn="l" rtl="0">
              <a:buFont typeface="Wingdings" pitchFamily="2" charset="2"/>
              <a:buChar char="Ø"/>
            </a:pPr>
            <a:endParaRPr lang="en-US" sz="2400" b="1" dirty="0"/>
          </a:p>
          <a:p>
            <a:pPr marL="514350" indent="-514350" algn="l" rtl="0">
              <a:buFont typeface="+mj-lt"/>
              <a:buAutoNum type="romanUcPeriod"/>
            </a:pPr>
            <a:r>
              <a:rPr lang="en-US" sz="2400" dirty="0">
                <a:solidFill>
                  <a:srgbClr val="C00000"/>
                </a:solidFill>
              </a:rPr>
              <a:t>Position</a:t>
            </a:r>
            <a:r>
              <a:rPr lang="en-US" sz="2400" dirty="0"/>
              <a:t> Lymph from the tonsils drains to the upper deep cervical lymph glands. The gland just below and deep to the angle of the mandible is often called the tonsillar gland</a:t>
            </a:r>
          </a:p>
          <a:p>
            <a:pPr marL="514350" indent="-514350" algn="l" rtl="0">
              <a:buFont typeface="+mj-lt"/>
              <a:buAutoNum type="romanUcPeriod"/>
            </a:pPr>
            <a:r>
              <a:rPr lang="en-US" sz="2400" dirty="0">
                <a:solidFill>
                  <a:srgbClr val="C00000"/>
                </a:solidFill>
              </a:rPr>
              <a:t>Tenderness</a:t>
            </a:r>
            <a:r>
              <a:rPr lang="en-US" sz="2400" dirty="0"/>
              <a:t> If the infection is active, the enlarged glands will be tender.</a:t>
            </a:r>
          </a:p>
          <a:p>
            <a:pPr marL="514350" indent="-514350" algn="l" rtl="0">
              <a:buFont typeface="+mj-lt"/>
              <a:buAutoNum type="romanUcPeriod"/>
            </a:pPr>
            <a:r>
              <a:rPr lang="en-US" sz="2400" dirty="0">
                <a:solidFill>
                  <a:srgbClr val="C00000"/>
                </a:solidFill>
              </a:rPr>
              <a:t>Shape and size </a:t>
            </a:r>
            <a:r>
              <a:rPr lang="en-US" sz="2400" dirty="0"/>
              <a:t>The tonsillar gland is usually spherical and approximately 1–2 cm in diameter. It is rarely bigger than this.</a:t>
            </a:r>
          </a:p>
          <a:p>
            <a:pPr marL="514350" indent="-514350" algn="l" rtl="0">
              <a:buFont typeface="+mj-lt"/>
              <a:buAutoNum type="romanUcPeriod"/>
            </a:pPr>
            <a:r>
              <a:rPr lang="en-US" sz="2400" dirty="0"/>
              <a:t> </a:t>
            </a:r>
            <a:r>
              <a:rPr lang="en-US" sz="2400" dirty="0">
                <a:solidFill>
                  <a:srgbClr val="C00000"/>
                </a:solidFill>
              </a:rPr>
              <a:t>Composition and relations </a:t>
            </a:r>
            <a:r>
              <a:rPr lang="en-US" sz="2400" dirty="0"/>
              <a:t>Each gland is firm in consistency, solid, discrete, tender and not very mobile. </a:t>
            </a:r>
          </a:p>
          <a:p>
            <a:pPr marL="514350" indent="-514350" algn="l" rtl="0">
              <a:buFont typeface="+mj-lt"/>
              <a:buAutoNum type="romanUcPeriod"/>
            </a:pPr>
            <a:r>
              <a:rPr lang="en-US" sz="2400" dirty="0">
                <a:solidFill>
                  <a:srgbClr val="C00000"/>
                </a:solidFill>
              </a:rPr>
              <a:t>Local tissues </a:t>
            </a:r>
            <a:r>
              <a:rPr lang="en-US" sz="2400" dirty="0"/>
              <a:t>The tonsils are likely to be enlarged and hyperaemic. Pus may be seen exuding from the surface crypts. </a:t>
            </a:r>
          </a:p>
          <a:p>
            <a:pPr marL="514350" indent="-514350" algn="l" rtl="0">
              <a:buFont typeface="+mj-lt"/>
              <a:buAutoNum type="romanUcPeriod"/>
            </a:pPr>
            <a:r>
              <a:rPr lang="en-US" sz="2400" dirty="0"/>
              <a:t> </a:t>
            </a:r>
            <a:r>
              <a:rPr lang="en-US" sz="2400" dirty="0">
                <a:solidFill>
                  <a:srgbClr val="C00000"/>
                </a:solidFill>
              </a:rPr>
              <a:t>General examination </a:t>
            </a:r>
            <a:r>
              <a:rPr lang="en-US" sz="2400" dirty="0"/>
              <a:t>Look for the presence of enlarged lymph glands elsewhere. None should be enlarged.</a:t>
            </a:r>
            <a:endParaRPr lang="ar-SA"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106680" rIns="0" bIns="0" rtlCol="0">
            <a:spAutoFit/>
          </a:bodyPr>
          <a:lstStyle/>
          <a:p>
            <a:pPr marL="2551430" marR="1616710" indent="-935990">
              <a:lnSpc>
                <a:spcPct val="100000"/>
              </a:lnSpc>
              <a:spcBef>
                <a:spcPts val="840"/>
              </a:spcBef>
            </a:pPr>
            <a:r>
              <a:rPr sz="2800" spc="-15" dirty="0"/>
              <a:t>TUBERCULOUS </a:t>
            </a:r>
            <a:r>
              <a:rPr sz="2800" spc="-10" dirty="0"/>
              <a:t>CERVICAL  </a:t>
            </a:r>
            <a:r>
              <a:rPr sz="2800" spc="-20" dirty="0"/>
              <a:t>LYMPHADENITIS</a:t>
            </a:r>
            <a:endParaRPr sz="2800"/>
          </a:p>
        </p:txBody>
      </p:sp>
      <p:sp>
        <p:nvSpPr>
          <p:cNvPr id="5" name="object 5"/>
          <p:cNvSpPr txBox="1"/>
          <p:nvPr/>
        </p:nvSpPr>
        <p:spPr>
          <a:xfrm>
            <a:off x="304800" y="1600200"/>
            <a:ext cx="7773670" cy="2242280"/>
          </a:xfrm>
          <a:prstGeom prst="rect">
            <a:avLst/>
          </a:prstGeom>
        </p:spPr>
        <p:txBody>
          <a:bodyPr vert="horz" wrap="square" lIns="0" tIns="13335" rIns="0" bIns="0" rtlCol="0">
            <a:spAutoFit/>
          </a:bodyPr>
          <a:lstStyle/>
          <a:p>
            <a:pPr marL="241300" marR="5080" indent="-228600" algn="l" rtl="0">
              <a:lnSpc>
                <a:spcPct val="100000"/>
              </a:lnSpc>
              <a:spcBef>
                <a:spcPts val="105"/>
              </a:spcBef>
              <a:buClr>
                <a:srgbClr val="3891A7"/>
              </a:buClr>
              <a:buChar char="•"/>
              <a:tabLst>
                <a:tab pos="240665" algn="l"/>
                <a:tab pos="241300" algn="l"/>
              </a:tabLst>
            </a:pPr>
            <a:r>
              <a:rPr sz="2400" dirty="0">
                <a:latin typeface="Arial"/>
                <a:cs typeface="Arial"/>
              </a:rPr>
              <a:t>The human tubercle bacillus can enter the body </a:t>
            </a:r>
            <a:r>
              <a:rPr sz="2400" spc="-5" dirty="0">
                <a:latin typeface="Arial"/>
                <a:cs typeface="Arial"/>
              </a:rPr>
              <a:t>via </a:t>
            </a:r>
            <a:r>
              <a:rPr sz="2400" dirty="0">
                <a:latin typeface="Arial"/>
                <a:cs typeface="Arial"/>
              </a:rPr>
              <a:t>the tonsils,</a:t>
            </a:r>
            <a:r>
              <a:rPr sz="2400" spc="-175" dirty="0">
                <a:latin typeface="Arial"/>
                <a:cs typeface="Arial"/>
              </a:rPr>
              <a:t> </a:t>
            </a:r>
            <a:r>
              <a:rPr sz="2400" dirty="0">
                <a:latin typeface="Arial"/>
                <a:cs typeface="Arial"/>
              </a:rPr>
              <a:t>and  from there move to the cervical </a:t>
            </a:r>
            <a:r>
              <a:rPr sz="2400" spc="-5" dirty="0">
                <a:latin typeface="Arial"/>
                <a:cs typeface="Arial"/>
              </a:rPr>
              <a:t>lymph </a:t>
            </a:r>
            <a:r>
              <a:rPr sz="2400" dirty="0">
                <a:latin typeface="Arial"/>
                <a:cs typeface="Arial"/>
              </a:rPr>
              <a:t>glands.</a:t>
            </a:r>
            <a:endParaRPr lang="en-US" sz="2400" dirty="0">
              <a:latin typeface="Arial"/>
              <a:cs typeface="Arial"/>
            </a:endParaRPr>
          </a:p>
          <a:p>
            <a:pPr marL="241300" marR="5080" indent="-228600" algn="l" rtl="0">
              <a:lnSpc>
                <a:spcPct val="100000"/>
              </a:lnSpc>
              <a:spcBef>
                <a:spcPts val="105"/>
              </a:spcBef>
              <a:buClr>
                <a:srgbClr val="3891A7"/>
              </a:buClr>
              <a:buChar char="•"/>
              <a:tabLst>
                <a:tab pos="240665" algn="l"/>
                <a:tab pos="241300" algn="l"/>
              </a:tabLst>
            </a:pPr>
            <a:r>
              <a:rPr sz="2400" dirty="0">
                <a:latin typeface="Arial"/>
                <a:cs typeface="Arial"/>
              </a:rPr>
              <a:t> The </a:t>
            </a:r>
            <a:r>
              <a:rPr sz="2400" b="1" dirty="0">
                <a:latin typeface="Arial"/>
                <a:cs typeface="Arial"/>
              </a:rPr>
              <a:t>upper deep  </a:t>
            </a:r>
            <a:r>
              <a:rPr sz="2400" b="1" spc="-5" dirty="0">
                <a:latin typeface="Arial"/>
                <a:cs typeface="Arial"/>
              </a:rPr>
              <a:t>cervical </a:t>
            </a:r>
            <a:r>
              <a:rPr sz="2400" b="1" dirty="0">
                <a:latin typeface="Arial"/>
                <a:cs typeface="Arial"/>
              </a:rPr>
              <a:t>glands </a:t>
            </a:r>
            <a:r>
              <a:rPr sz="2400" dirty="0">
                <a:latin typeface="Arial"/>
                <a:cs typeface="Arial"/>
              </a:rPr>
              <a:t>are most </a:t>
            </a:r>
            <a:r>
              <a:rPr sz="2400" spc="-5" dirty="0">
                <a:latin typeface="Arial"/>
                <a:cs typeface="Arial"/>
              </a:rPr>
              <a:t>often affected. </a:t>
            </a:r>
            <a:r>
              <a:rPr sz="2400" dirty="0">
                <a:latin typeface="Arial"/>
                <a:cs typeface="Arial"/>
              </a:rPr>
              <a:t>There is no generalized  infection, so there is </a:t>
            </a:r>
            <a:r>
              <a:rPr sz="2400" spc="-5" dirty="0">
                <a:latin typeface="Arial"/>
                <a:cs typeface="Arial"/>
              </a:rPr>
              <a:t>little </a:t>
            </a:r>
            <a:r>
              <a:rPr sz="2400" dirty="0">
                <a:latin typeface="Arial"/>
                <a:cs typeface="Arial"/>
              </a:rPr>
              <a:t>systemic disturbance of</a:t>
            </a:r>
            <a:r>
              <a:rPr sz="2400" spc="-150" dirty="0">
                <a:latin typeface="Arial"/>
                <a:cs typeface="Arial"/>
              </a:rPr>
              <a:t> </a:t>
            </a:r>
            <a:r>
              <a:rPr sz="2400" dirty="0">
                <a:latin typeface="Arial"/>
                <a:cs typeface="Arial"/>
              </a:rPr>
              <a:t>health</a:t>
            </a:r>
          </a:p>
        </p:txBody>
      </p:sp>
      <p:sp>
        <p:nvSpPr>
          <p:cNvPr id="6" name="object 6"/>
          <p:cNvSpPr/>
          <p:nvPr/>
        </p:nvSpPr>
        <p:spPr>
          <a:xfrm>
            <a:off x="5410200" y="3581400"/>
            <a:ext cx="3474720" cy="32766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9018321" cy="984885"/>
          </a:xfrm>
        </p:spPr>
        <p:txBody>
          <a:bodyPr/>
          <a:lstStyle/>
          <a:p>
            <a:pPr algn="l" rtl="0">
              <a:buFont typeface="Wingdings" pitchFamily="2" charset="2"/>
              <a:buChar char="Ø"/>
            </a:pPr>
            <a:r>
              <a:rPr lang="en-US" sz="3200" b="1" dirty="0"/>
              <a:t>On history and physical examination</a:t>
            </a:r>
            <a:endParaRPr lang="ar-SA" sz="3200" b="1" dirty="0"/>
          </a:p>
        </p:txBody>
      </p:sp>
      <p:sp>
        <p:nvSpPr>
          <p:cNvPr id="3" name="مستطيل 2"/>
          <p:cNvSpPr/>
          <p:nvPr/>
        </p:nvSpPr>
        <p:spPr>
          <a:xfrm>
            <a:off x="381000" y="1143000"/>
            <a:ext cx="7772400" cy="5262979"/>
          </a:xfrm>
          <a:prstGeom prst="rect">
            <a:avLst/>
          </a:prstGeom>
        </p:spPr>
        <p:txBody>
          <a:bodyPr wrap="square">
            <a:spAutoFit/>
          </a:bodyPr>
          <a:lstStyle/>
          <a:p>
            <a:pPr marL="400050" indent="-400050" algn="l" rtl="0">
              <a:buFont typeface="+mj-lt"/>
              <a:buAutoNum type="romanUcPeriod"/>
            </a:pPr>
            <a:r>
              <a:rPr lang="en-US" sz="2400" b="1" dirty="0"/>
              <a:t>Age and ethnic groups </a:t>
            </a:r>
            <a:r>
              <a:rPr lang="en-US" sz="2400" dirty="0"/>
              <a:t>Tuberculosis lymphadenitis is common in children, young adults and the elderly</a:t>
            </a:r>
          </a:p>
          <a:p>
            <a:pPr marL="400050" indent="-400050" algn="l" rtl="0">
              <a:buFont typeface="+mj-lt"/>
              <a:buAutoNum type="romanUcPeriod"/>
            </a:pPr>
            <a:endParaRPr lang="en-US" sz="2400" dirty="0"/>
          </a:p>
          <a:p>
            <a:pPr marL="400050" indent="-400050" algn="l" rtl="0">
              <a:buFont typeface="+mj-lt"/>
              <a:buAutoNum type="romanUcPeriod"/>
            </a:pPr>
            <a:r>
              <a:rPr lang="en-US" sz="2400" b="1" dirty="0"/>
              <a:t>Symptoms</a:t>
            </a:r>
            <a:r>
              <a:rPr lang="en-US" sz="2400" dirty="0"/>
              <a:t> The patient complains of a lump in the neck. This appears gradually with or without pain. The pain can be intense if the glands grow rapidly and necrosis. </a:t>
            </a:r>
          </a:p>
          <a:p>
            <a:pPr marL="400050" indent="-400050" algn="l" rtl="0">
              <a:buFont typeface="+mj-lt"/>
              <a:buAutoNum type="romanUcPeriod"/>
            </a:pPr>
            <a:endParaRPr lang="en-US" sz="2400" dirty="0"/>
          </a:p>
          <a:p>
            <a:pPr marL="400050" indent="-400050" algn="l" rtl="0">
              <a:buFont typeface="+mj-lt"/>
              <a:buAutoNum type="romanUcPeriod"/>
            </a:pPr>
            <a:r>
              <a:rPr lang="en-US" sz="2400" b="1" dirty="0"/>
              <a:t>Systemic symptoms </a:t>
            </a:r>
            <a:r>
              <a:rPr lang="en-US" sz="2400" dirty="0"/>
              <a:t>are unusual in the young, but the elderly sometimes have anorexia and slight weight loss.</a:t>
            </a:r>
          </a:p>
          <a:p>
            <a:pPr marL="400050" indent="-400050" algn="l" rtl="0">
              <a:buFont typeface="+mj-lt"/>
              <a:buAutoNum type="romanUcPeriod"/>
            </a:pPr>
            <a:endParaRPr lang="en-US" sz="2400" dirty="0"/>
          </a:p>
          <a:p>
            <a:pPr marL="400050" indent="-400050" algn="l" rtl="0">
              <a:buFont typeface="+mj-lt"/>
              <a:buAutoNum type="romanUcPeriod"/>
            </a:pPr>
            <a:r>
              <a:rPr lang="en-US" sz="2400" dirty="0"/>
              <a:t> If the glands break down into an abscess, the swelling increases in size, becomes more painful, and the patient notices discoloration of the overlying skin.</a:t>
            </a:r>
          </a:p>
          <a:p>
            <a:pPr algn="l" rtl="0"/>
            <a:endParaRPr lang="ar-SA"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59079" y="379821"/>
            <a:ext cx="7825841" cy="492443"/>
          </a:xfrm>
        </p:spPr>
        <p:txBody>
          <a:bodyPr/>
          <a:lstStyle/>
          <a:p>
            <a:pPr>
              <a:buFont typeface="Wingdings" pitchFamily="2" charset="2"/>
              <a:buChar char="Ø"/>
            </a:pPr>
            <a:r>
              <a:rPr lang="en-US" sz="3200" dirty="0"/>
              <a:t>On examination</a:t>
            </a:r>
            <a:endParaRPr lang="ar-SA" sz="3200" dirty="0"/>
          </a:p>
        </p:txBody>
      </p:sp>
      <p:sp>
        <p:nvSpPr>
          <p:cNvPr id="3" name="مستطيل 2"/>
          <p:cNvSpPr/>
          <p:nvPr/>
        </p:nvSpPr>
        <p:spPr>
          <a:xfrm>
            <a:off x="152400" y="990600"/>
            <a:ext cx="8839200" cy="5415379"/>
          </a:xfrm>
          <a:prstGeom prst="rect">
            <a:avLst/>
          </a:prstGeom>
        </p:spPr>
        <p:txBody>
          <a:bodyPr wrap="square">
            <a:spAutoFit/>
          </a:bodyPr>
          <a:lstStyle/>
          <a:p>
            <a:pPr algn="l" rtl="0"/>
            <a:r>
              <a:rPr lang="en-US" sz="2400" dirty="0"/>
              <a:t>The signs of tuberculosis lymphadenitis </a:t>
            </a:r>
          </a:p>
          <a:p>
            <a:pPr marL="400050" indent="-400050" algn="l" rtl="0">
              <a:buFont typeface="+mj-lt"/>
              <a:buAutoNum type="romanUcPeriod"/>
            </a:pPr>
            <a:r>
              <a:rPr lang="en-US" sz="2400" b="1" dirty="0"/>
              <a:t>Position</a:t>
            </a:r>
            <a:r>
              <a:rPr lang="en-US" sz="2400" dirty="0"/>
              <a:t> The </a:t>
            </a:r>
            <a:r>
              <a:rPr lang="en-US" sz="2400" dirty="0">
                <a:solidFill>
                  <a:srgbClr val="C00000"/>
                </a:solidFill>
              </a:rPr>
              <a:t>upper and middle deep </a:t>
            </a:r>
            <a:r>
              <a:rPr lang="en-US" sz="2400" dirty="0"/>
              <a:t>cervical glands are most often involved </a:t>
            </a:r>
          </a:p>
          <a:p>
            <a:pPr marL="400050" indent="-400050" algn="l" rtl="0">
              <a:buFont typeface="+mj-lt"/>
              <a:buAutoNum type="romanUcPeriod"/>
            </a:pPr>
            <a:r>
              <a:rPr lang="en-US" sz="2400" b="1" dirty="0"/>
              <a:t>Temperature</a:t>
            </a:r>
            <a:r>
              <a:rPr lang="en-US" sz="2400" dirty="0"/>
              <a:t> The mass of glands does </a:t>
            </a:r>
            <a:r>
              <a:rPr lang="en-US" sz="2400" dirty="0">
                <a:solidFill>
                  <a:srgbClr val="C00000"/>
                </a:solidFill>
              </a:rPr>
              <a:t>not feel hot</a:t>
            </a:r>
            <a:r>
              <a:rPr lang="en-US" sz="2400" dirty="0"/>
              <a:t>.</a:t>
            </a:r>
          </a:p>
          <a:p>
            <a:pPr marL="400050" indent="-400050" algn="l" rtl="0">
              <a:buFont typeface="+mj-lt"/>
              <a:buAutoNum type="romanUcPeriod"/>
            </a:pPr>
            <a:r>
              <a:rPr lang="en-US" sz="2400" dirty="0"/>
              <a:t> </a:t>
            </a:r>
            <a:r>
              <a:rPr lang="en-US" sz="2400" b="1" dirty="0"/>
              <a:t>Tenderness</a:t>
            </a:r>
            <a:r>
              <a:rPr lang="en-US" sz="2400" dirty="0"/>
              <a:t> The glands are often </a:t>
            </a:r>
            <a:r>
              <a:rPr lang="en-US" sz="2400" dirty="0">
                <a:solidFill>
                  <a:srgbClr val="C00000"/>
                </a:solidFill>
              </a:rPr>
              <a:t>slightly tender</a:t>
            </a:r>
            <a:r>
              <a:rPr lang="en-US" sz="2400" dirty="0"/>
              <a:t>, but pain is not a prominent feature.</a:t>
            </a:r>
          </a:p>
          <a:p>
            <a:pPr marL="400050" indent="-400050" algn="l" rtl="0">
              <a:buFont typeface="+mj-lt"/>
              <a:buAutoNum type="romanUcPeriod"/>
            </a:pPr>
            <a:r>
              <a:rPr lang="en-US" sz="2400" dirty="0"/>
              <a:t> </a:t>
            </a:r>
            <a:r>
              <a:rPr lang="en-US" sz="2400" b="1" dirty="0"/>
              <a:t>Color</a:t>
            </a:r>
            <a:r>
              <a:rPr lang="en-US" sz="2400" dirty="0"/>
              <a:t> If there is no abscess present, the overlying skin should look </a:t>
            </a:r>
            <a:r>
              <a:rPr lang="en-US" sz="2400" dirty="0">
                <a:solidFill>
                  <a:srgbClr val="C00000"/>
                </a:solidFill>
              </a:rPr>
              <a:t>normal</a:t>
            </a:r>
            <a:r>
              <a:rPr lang="en-US" sz="2400" dirty="0"/>
              <a:t>.</a:t>
            </a:r>
          </a:p>
          <a:p>
            <a:pPr marL="400050" indent="-400050" algn="l" rtl="0">
              <a:buFont typeface="+mj-lt"/>
              <a:buAutoNum type="romanUcPeriod"/>
            </a:pPr>
            <a:r>
              <a:rPr lang="en-US" sz="2400" b="1" dirty="0"/>
              <a:t> Shape, size and consistency </a:t>
            </a:r>
            <a:r>
              <a:rPr lang="en-US" sz="2400" dirty="0"/>
              <a:t>In the early stages, the glands are firm, discrete and </a:t>
            </a:r>
            <a:r>
              <a:rPr lang="en-US" sz="2400" dirty="0">
                <a:solidFill>
                  <a:srgbClr val="C00000"/>
                </a:solidFill>
              </a:rPr>
              <a:t>between 1 and 2 cm in </a:t>
            </a:r>
            <a:r>
              <a:rPr lang="en-US" sz="2400" dirty="0"/>
              <a:t>diameter</a:t>
            </a:r>
          </a:p>
          <a:p>
            <a:pPr marL="400050" indent="-400050" algn="l" rtl="0">
              <a:buFont typeface="+mj-lt"/>
              <a:buAutoNum type="romanUcPeriod"/>
            </a:pPr>
            <a:r>
              <a:rPr lang="en-US" sz="2400" b="1" dirty="0"/>
              <a:t>General examination </a:t>
            </a:r>
            <a:r>
              <a:rPr lang="en-US" sz="2400" dirty="0"/>
              <a:t>In tuberculosis lymphadenitis, there are often </a:t>
            </a:r>
            <a:r>
              <a:rPr lang="en-US" sz="2400" dirty="0">
                <a:solidFill>
                  <a:srgbClr val="C00000"/>
                </a:solidFill>
              </a:rPr>
              <a:t>no systemic abnormalities</a:t>
            </a:r>
            <a:r>
              <a:rPr lang="en-US" sz="2400" dirty="0"/>
              <a:t>, but when a tuberculosis </a:t>
            </a:r>
            <a:r>
              <a:rPr lang="en-US" sz="2400" dirty="0">
                <a:solidFill>
                  <a:srgbClr val="C00000"/>
                </a:solidFill>
              </a:rPr>
              <a:t>abscess</a:t>
            </a:r>
            <a:r>
              <a:rPr lang="en-US" sz="2400" dirty="0"/>
              <a:t> develops, there may be tachycardia, pyrexia, anorexia and general malaise.</a:t>
            </a:r>
            <a:endParaRPr lang="ar-SA"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320040" rIns="0" bIns="0" rtlCol="0">
            <a:spAutoFit/>
          </a:bodyPr>
          <a:lstStyle/>
          <a:p>
            <a:pPr marL="803275">
              <a:lnSpc>
                <a:spcPct val="100000"/>
              </a:lnSpc>
              <a:spcBef>
                <a:spcPts val="2520"/>
              </a:spcBef>
            </a:pPr>
            <a:r>
              <a:rPr sz="2800" spc="-35" dirty="0"/>
              <a:t>CARCINOMATOUS </a:t>
            </a:r>
            <a:r>
              <a:rPr sz="2800" spc="-50" dirty="0"/>
              <a:t>LYMPH</a:t>
            </a:r>
            <a:r>
              <a:rPr sz="2800" spc="95" dirty="0"/>
              <a:t> </a:t>
            </a:r>
            <a:r>
              <a:rPr sz="2800" spc="-10" dirty="0"/>
              <a:t>GLANDS</a:t>
            </a:r>
            <a:endParaRPr sz="2800" dirty="0"/>
          </a:p>
        </p:txBody>
      </p:sp>
      <p:sp>
        <p:nvSpPr>
          <p:cNvPr id="5" name="object 5"/>
          <p:cNvSpPr txBox="1"/>
          <p:nvPr/>
        </p:nvSpPr>
        <p:spPr>
          <a:xfrm>
            <a:off x="381000" y="1981200"/>
            <a:ext cx="8221980" cy="3426579"/>
          </a:xfrm>
          <a:prstGeom prst="rect">
            <a:avLst/>
          </a:prstGeom>
        </p:spPr>
        <p:txBody>
          <a:bodyPr vert="horz" wrap="square" lIns="0" tIns="12700" rIns="0" bIns="0" rtlCol="0">
            <a:spAutoFit/>
          </a:bodyPr>
          <a:lstStyle/>
          <a:p>
            <a:pPr marL="241300" marR="771525" indent="-228600" algn="l" rtl="0">
              <a:lnSpc>
                <a:spcPct val="100000"/>
              </a:lnSpc>
              <a:spcBef>
                <a:spcPts val="100"/>
              </a:spcBef>
              <a:buClr>
                <a:srgbClr val="3891A7"/>
              </a:buClr>
              <a:buFont typeface="Arial"/>
              <a:buChar char="•"/>
              <a:tabLst>
                <a:tab pos="241935" algn="l"/>
              </a:tabLst>
            </a:pPr>
            <a:r>
              <a:rPr sz="2400" b="1" spc="-5" dirty="0">
                <a:solidFill>
                  <a:srgbClr val="C00000"/>
                </a:solidFill>
                <a:latin typeface="Arial"/>
                <a:cs typeface="Arial"/>
              </a:rPr>
              <a:t>Malignant </a:t>
            </a:r>
            <a:r>
              <a:rPr sz="2400" b="1" dirty="0">
                <a:solidFill>
                  <a:srgbClr val="C00000"/>
                </a:solidFill>
                <a:latin typeface="Arial"/>
                <a:cs typeface="Arial"/>
              </a:rPr>
              <a:t>metastatic </a:t>
            </a:r>
            <a:r>
              <a:rPr sz="2400" b="1" spc="-5" dirty="0">
                <a:solidFill>
                  <a:srgbClr val="C00000"/>
                </a:solidFill>
                <a:latin typeface="Arial"/>
                <a:cs typeface="Arial"/>
              </a:rPr>
              <a:t>deposits </a:t>
            </a:r>
            <a:r>
              <a:rPr sz="2400" dirty="0">
                <a:latin typeface="Arial"/>
                <a:cs typeface="Arial"/>
              </a:rPr>
              <a:t>in the </a:t>
            </a:r>
            <a:r>
              <a:rPr sz="2400" spc="-5" dirty="0">
                <a:latin typeface="Arial"/>
                <a:cs typeface="Arial"/>
              </a:rPr>
              <a:t>cervical </a:t>
            </a:r>
            <a:r>
              <a:rPr sz="2400" dirty="0">
                <a:latin typeface="Arial"/>
                <a:cs typeface="Arial"/>
              </a:rPr>
              <a:t>lymph  </a:t>
            </a:r>
            <a:r>
              <a:rPr sz="2400" spc="-5" dirty="0">
                <a:latin typeface="Arial"/>
                <a:cs typeface="Arial"/>
              </a:rPr>
              <a:t>glands are </a:t>
            </a:r>
            <a:r>
              <a:rPr sz="2400" dirty="0">
                <a:solidFill>
                  <a:srgbClr val="C00000"/>
                </a:solidFill>
                <a:latin typeface="Arial"/>
                <a:cs typeface="Arial"/>
              </a:rPr>
              <a:t>the most </a:t>
            </a:r>
            <a:r>
              <a:rPr sz="2400" spc="-5" dirty="0">
                <a:solidFill>
                  <a:srgbClr val="C00000"/>
                </a:solidFill>
                <a:latin typeface="Arial"/>
                <a:cs typeface="Arial"/>
              </a:rPr>
              <a:t>common cause </a:t>
            </a:r>
            <a:r>
              <a:rPr sz="2400" dirty="0">
                <a:latin typeface="Arial"/>
                <a:cs typeface="Arial"/>
              </a:rPr>
              <a:t>of </a:t>
            </a:r>
            <a:r>
              <a:rPr sz="2400" spc="-5" dirty="0">
                <a:latin typeface="Arial"/>
                <a:cs typeface="Arial"/>
              </a:rPr>
              <a:t>cervical  lymphadenopathy </a:t>
            </a:r>
            <a:r>
              <a:rPr sz="2400" spc="-5" dirty="0">
                <a:solidFill>
                  <a:srgbClr val="C00000"/>
                </a:solidFill>
                <a:latin typeface="Arial"/>
                <a:cs typeface="Arial"/>
              </a:rPr>
              <a:t>in</a:t>
            </a:r>
            <a:r>
              <a:rPr sz="2400" spc="45" dirty="0">
                <a:solidFill>
                  <a:srgbClr val="C00000"/>
                </a:solidFill>
                <a:latin typeface="Arial"/>
                <a:cs typeface="Arial"/>
              </a:rPr>
              <a:t> </a:t>
            </a:r>
            <a:r>
              <a:rPr sz="2400" spc="-5" dirty="0">
                <a:solidFill>
                  <a:srgbClr val="C00000"/>
                </a:solidFill>
                <a:latin typeface="Arial"/>
                <a:cs typeface="Arial"/>
              </a:rPr>
              <a:t>adults</a:t>
            </a:r>
            <a:r>
              <a:rPr sz="2400" spc="-5" dirty="0">
                <a:latin typeface="Arial"/>
                <a:cs typeface="Arial"/>
              </a:rPr>
              <a:t>.</a:t>
            </a:r>
            <a:endParaRPr lang="en-US" sz="2400" spc="-5" dirty="0">
              <a:latin typeface="Arial"/>
              <a:cs typeface="Arial"/>
            </a:endParaRPr>
          </a:p>
          <a:p>
            <a:pPr marL="241300" marR="771525" indent="-228600" algn="l" rtl="0">
              <a:lnSpc>
                <a:spcPct val="100000"/>
              </a:lnSpc>
              <a:spcBef>
                <a:spcPts val="100"/>
              </a:spcBef>
              <a:buClr>
                <a:srgbClr val="3891A7"/>
              </a:buClr>
              <a:buFont typeface="Arial"/>
              <a:buChar char="•"/>
              <a:tabLst>
                <a:tab pos="241935" algn="l"/>
              </a:tabLst>
            </a:pPr>
            <a:endParaRPr sz="2400" dirty="0">
              <a:latin typeface="Arial"/>
              <a:cs typeface="Arial"/>
            </a:endParaRPr>
          </a:p>
          <a:p>
            <a:pPr marL="241300" marR="5080" indent="-228600" algn="l" rtl="0">
              <a:lnSpc>
                <a:spcPct val="100000"/>
              </a:lnSpc>
              <a:spcBef>
                <a:spcPts val="575"/>
              </a:spcBef>
              <a:buClr>
                <a:srgbClr val="3891A7"/>
              </a:buClr>
              <a:buChar char="•"/>
              <a:tabLst>
                <a:tab pos="241935" algn="l"/>
              </a:tabLst>
            </a:pPr>
            <a:r>
              <a:rPr sz="2400" spc="-5" dirty="0">
                <a:solidFill>
                  <a:srgbClr val="4F271C"/>
                </a:solidFill>
                <a:latin typeface="Arial"/>
                <a:cs typeface="Arial"/>
              </a:rPr>
              <a:t>The</a:t>
            </a:r>
            <a:r>
              <a:rPr sz="2400" spc="-5" dirty="0">
                <a:solidFill>
                  <a:srgbClr val="C00000"/>
                </a:solidFill>
                <a:latin typeface="Arial"/>
                <a:cs typeface="Arial"/>
              </a:rPr>
              <a:t> </a:t>
            </a:r>
            <a:r>
              <a:rPr sz="2400" u="heavy" spc="-5" dirty="0">
                <a:solidFill>
                  <a:srgbClr val="C00000"/>
                </a:solidFill>
                <a:uFill>
                  <a:solidFill>
                    <a:srgbClr val="C00000"/>
                  </a:solidFill>
                </a:uFill>
                <a:latin typeface="Arial"/>
                <a:cs typeface="Arial"/>
              </a:rPr>
              <a:t>primary </a:t>
            </a:r>
            <a:r>
              <a:rPr sz="2400" u="heavy" dirty="0">
                <a:solidFill>
                  <a:srgbClr val="C00000"/>
                </a:solidFill>
                <a:uFill>
                  <a:solidFill>
                    <a:srgbClr val="C00000"/>
                  </a:solidFill>
                </a:uFill>
                <a:latin typeface="Arial"/>
                <a:cs typeface="Arial"/>
              </a:rPr>
              <a:t>tumour </a:t>
            </a:r>
            <a:r>
              <a:rPr sz="2400" u="heavy" spc="-5" dirty="0">
                <a:solidFill>
                  <a:srgbClr val="C00000"/>
                </a:solidFill>
                <a:uFill>
                  <a:solidFill>
                    <a:srgbClr val="C00000"/>
                  </a:solidFill>
                </a:uFill>
                <a:latin typeface="Arial"/>
                <a:cs typeface="Arial"/>
              </a:rPr>
              <a:t>is </a:t>
            </a:r>
            <a:r>
              <a:rPr sz="2400" u="heavy" dirty="0">
                <a:solidFill>
                  <a:srgbClr val="C00000"/>
                </a:solidFill>
                <a:uFill>
                  <a:solidFill>
                    <a:srgbClr val="C00000"/>
                  </a:solidFill>
                </a:uFill>
                <a:latin typeface="Arial"/>
                <a:cs typeface="Arial"/>
              </a:rPr>
              <a:t>most </a:t>
            </a:r>
            <a:r>
              <a:rPr sz="2400" u="heavy" spc="-5" dirty="0">
                <a:solidFill>
                  <a:srgbClr val="C00000"/>
                </a:solidFill>
                <a:uFill>
                  <a:solidFill>
                    <a:srgbClr val="C00000"/>
                  </a:solidFill>
                </a:uFill>
                <a:latin typeface="Arial"/>
                <a:cs typeface="Arial"/>
              </a:rPr>
              <a:t>often in </a:t>
            </a:r>
            <a:r>
              <a:rPr sz="2400" u="heavy" dirty="0">
                <a:solidFill>
                  <a:srgbClr val="C00000"/>
                </a:solidFill>
                <a:uFill>
                  <a:solidFill>
                    <a:srgbClr val="C00000"/>
                  </a:solidFill>
                </a:uFill>
                <a:latin typeface="Arial"/>
                <a:cs typeface="Arial"/>
              </a:rPr>
              <a:t>the </a:t>
            </a:r>
            <a:r>
              <a:rPr sz="2400" u="heavy" spc="-5" dirty="0">
                <a:solidFill>
                  <a:srgbClr val="C00000"/>
                </a:solidFill>
                <a:uFill>
                  <a:solidFill>
                    <a:srgbClr val="C00000"/>
                  </a:solidFill>
                </a:uFill>
                <a:latin typeface="Arial"/>
                <a:cs typeface="Arial"/>
              </a:rPr>
              <a:t>buccal cavity </a:t>
            </a:r>
            <a:r>
              <a:rPr sz="2400" spc="-5" dirty="0">
                <a:solidFill>
                  <a:srgbClr val="4F271C"/>
                </a:solidFill>
                <a:latin typeface="Arial"/>
                <a:cs typeface="Arial"/>
              </a:rPr>
              <a:t> (tongue, lips and </a:t>
            </a:r>
            <a:r>
              <a:rPr sz="2400" dirty="0">
                <a:solidFill>
                  <a:srgbClr val="4F271C"/>
                </a:solidFill>
                <a:latin typeface="Arial"/>
                <a:cs typeface="Arial"/>
              </a:rPr>
              <a:t>mucous membrane) </a:t>
            </a:r>
            <a:r>
              <a:rPr sz="2400" spc="-5" dirty="0">
                <a:solidFill>
                  <a:srgbClr val="4F271C"/>
                </a:solidFill>
                <a:latin typeface="Arial"/>
                <a:cs typeface="Arial"/>
              </a:rPr>
              <a:t>and larynx, but every  possible primary </a:t>
            </a:r>
            <a:r>
              <a:rPr sz="2400" dirty="0">
                <a:solidFill>
                  <a:srgbClr val="4F271C"/>
                </a:solidFill>
                <a:latin typeface="Arial"/>
                <a:cs typeface="Arial"/>
              </a:rPr>
              <a:t>site must </a:t>
            </a:r>
            <a:r>
              <a:rPr sz="2400" spc="-5" dirty="0">
                <a:solidFill>
                  <a:srgbClr val="4F271C"/>
                </a:solidFill>
                <a:latin typeface="Arial"/>
                <a:cs typeface="Arial"/>
              </a:rPr>
              <a:t>be examined when cervical  glands are enlarged by secondary deposits, including </a:t>
            </a:r>
            <a:r>
              <a:rPr sz="2400" dirty="0">
                <a:solidFill>
                  <a:srgbClr val="4F271C"/>
                </a:solidFill>
                <a:latin typeface="Arial"/>
                <a:cs typeface="Arial"/>
              </a:rPr>
              <a:t>the  </a:t>
            </a:r>
            <a:r>
              <a:rPr sz="2400" spc="-5" dirty="0">
                <a:solidFill>
                  <a:srgbClr val="4F271C"/>
                </a:solidFill>
                <a:latin typeface="Arial"/>
                <a:cs typeface="Arial"/>
              </a:rPr>
              <a:t>skin.</a:t>
            </a:r>
            <a:endParaRPr sz="2400"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11555" y="620737"/>
            <a:ext cx="3998214" cy="558977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4716017" y="920216"/>
            <a:ext cx="4119245" cy="4760087"/>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228600" y="381000"/>
            <a:ext cx="8637321" cy="1036319"/>
          </a:xfrm>
        </p:spPr>
        <p:txBody>
          <a:bodyPr/>
          <a:lstStyle/>
          <a:p>
            <a:pPr algn="l" rtl="0">
              <a:buFont typeface="Wingdings" pitchFamily="2" charset="2"/>
              <a:buChar char="Ø"/>
            </a:pPr>
            <a:r>
              <a:rPr lang="en-US" sz="3200" b="1" dirty="0"/>
              <a:t>On history and physical examination</a:t>
            </a:r>
            <a:endParaRPr lang="ar-SA" sz="3200" b="1" dirty="0"/>
          </a:p>
        </p:txBody>
      </p:sp>
      <p:sp>
        <p:nvSpPr>
          <p:cNvPr id="6" name="مستطيل 5"/>
          <p:cNvSpPr/>
          <p:nvPr/>
        </p:nvSpPr>
        <p:spPr>
          <a:xfrm>
            <a:off x="381000" y="1066800"/>
            <a:ext cx="8610600" cy="5262979"/>
          </a:xfrm>
          <a:prstGeom prst="rect">
            <a:avLst/>
          </a:prstGeom>
        </p:spPr>
        <p:txBody>
          <a:bodyPr wrap="square">
            <a:spAutoFit/>
          </a:bodyPr>
          <a:lstStyle/>
          <a:p>
            <a:pPr algn="l" rtl="0"/>
            <a:r>
              <a:rPr lang="en-US" sz="2400" b="1" dirty="0"/>
              <a:t>Age</a:t>
            </a:r>
            <a:r>
              <a:rPr lang="en-US" sz="2400" dirty="0"/>
              <a:t> : Most head and neck cancers occur in patients </a:t>
            </a:r>
            <a:r>
              <a:rPr lang="en-US" sz="2400" dirty="0">
                <a:solidFill>
                  <a:srgbClr val="C00000"/>
                </a:solidFill>
              </a:rPr>
              <a:t>over the age of 50 years. </a:t>
            </a:r>
          </a:p>
          <a:p>
            <a:pPr algn="l" rtl="0"/>
            <a:endParaRPr lang="en-US" sz="2400" dirty="0"/>
          </a:p>
          <a:p>
            <a:pPr algn="l" rtl="0"/>
            <a:r>
              <a:rPr lang="en-US" sz="2400" b="1" dirty="0"/>
              <a:t>Sex</a:t>
            </a:r>
            <a:r>
              <a:rPr lang="en-US" sz="2400" dirty="0"/>
              <a:t> : Most of the head and neck cancers, other than those of the thyroid, are more </a:t>
            </a:r>
            <a:r>
              <a:rPr lang="en-US" sz="2400" dirty="0">
                <a:solidFill>
                  <a:srgbClr val="C00000"/>
                </a:solidFill>
              </a:rPr>
              <a:t>common in males </a:t>
            </a:r>
            <a:r>
              <a:rPr lang="en-US" sz="2400" dirty="0"/>
              <a:t>than females.</a:t>
            </a:r>
          </a:p>
          <a:p>
            <a:pPr algn="l" rtl="0"/>
            <a:endParaRPr lang="en-US" sz="2400" dirty="0"/>
          </a:p>
          <a:p>
            <a:pPr algn="l" rtl="0"/>
            <a:r>
              <a:rPr lang="en-US" sz="2400" dirty="0"/>
              <a:t> </a:t>
            </a:r>
            <a:r>
              <a:rPr lang="en-US" sz="2400" b="1" dirty="0"/>
              <a:t>Local symptoms: </a:t>
            </a:r>
            <a:r>
              <a:rPr lang="en-US" sz="2400" dirty="0"/>
              <a:t>The patient complains of a </a:t>
            </a:r>
            <a:r>
              <a:rPr lang="en-US" sz="2400" dirty="0">
                <a:solidFill>
                  <a:srgbClr val="C00000"/>
                </a:solidFill>
              </a:rPr>
              <a:t>painless lump </a:t>
            </a:r>
            <a:r>
              <a:rPr lang="en-US" sz="2400" dirty="0"/>
              <a:t>in the neck. </a:t>
            </a:r>
          </a:p>
          <a:p>
            <a:pPr algn="l" rtl="0"/>
            <a:endParaRPr lang="en-US" sz="2400" dirty="0"/>
          </a:p>
          <a:p>
            <a:pPr algn="l" rtl="0"/>
            <a:r>
              <a:rPr lang="en-US" sz="2400" b="1" dirty="0"/>
              <a:t>General symptoms: </a:t>
            </a:r>
            <a:r>
              <a:rPr lang="en-US" sz="2400" dirty="0"/>
              <a:t>The patient may have symptoms from the primary lesion in the head or neck, such as a sore tongue, a hoarse voice or a separate lump in the neck such as in the thyroid or salivary glands. </a:t>
            </a:r>
          </a:p>
          <a:p>
            <a:pPr algn="l" rtl="0"/>
            <a:endParaRPr lang="ar-SA"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381000" y="152400"/>
            <a:ext cx="7825841" cy="1036319"/>
          </a:xfrm>
        </p:spPr>
        <p:txBody>
          <a:bodyPr/>
          <a:lstStyle/>
          <a:p>
            <a:pPr>
              <a:buFont typeface="Wingdings" pitchFamily="2" charset="2"/>
              <a:buChar char="Ø"/>
            </a:pPr>
            <a:r>
              <a:rPr lang="en-US" sz="3200" dirty="0"/>
              <a:t>On examination</a:t>
            </a:r>
            <a:endParaRPr lang="ar-SA" sz="3200" dirty="0"/>
          </a:p>
        </p:txBody>
      </p:sp>
      <p:sp>
        <p:nvSpPr>
          <p:cNvPr id="4" name="مستطيل 3"/>
          <p:cNvSpPr/>
          <p:nvPr/>
        </p:nvSpPr>
        <p:spPr>
          <a:xfrm>
            <a:off x="304800" y="685800"/>
            <a:ext cx="8534400" cy="4647426"/>
          </a:xfrm>
          <a:prstGeom prst="rect">
            <a:avLst/>
          </a:prstGeom>
        </p:spPr>
        <p:txBody>
          <a:bodyPr wrap="square">
            <a:spAutoFit/>
          </a:bodyPr>
          <a:lstStyle/>
          <a:p>
            <a:pPr algn="l" rtl="0"/>
            <a:endParaRPr lang="en-US" sz="2000" dirty="0"/>
          </a:p>
          <a:p>
            <a:pPr algn="l" rtl="0"/>
            <a:r>
              <a:rPr lang="en-US" sz="2000" dirty="0"/>
              <a:t> </a:t>
            </a:r>
            <a:r>
              <a:rPr lang="en-US" sz="2400" b="1" dirty="0"/>
              <a:t>Site: </a:t>
            </a:r>
            <a:r>
              <a:rPr lang="en-US" sz="2000" dirty="0"/>
              <a:t> The site of the affected glands gives a crude indication of </a:t>
            </a:r>
            <a:r>
              <a:rPr lang="en-US" sz="2000" b="1" dirty="0"/>
              <a:t>the</a:t>
            </a:r>
            <a:r>
              <a:rPr lang="en-US" sz="2000" dirty="0"/>
              <a:t> site of the primary. Lesions above the hyoid bone drain to the upper deep cervical glands. The larynx and thyroid drain to the middle and lower deep cervical glands. An enlarged supraclavicular lymph gland commonly indicates intra-abdominal or thoracic disease. </a:t>
            </a:r>
          </a:p>
          <a:p>
            <a:pPr algn="l" rtl="0"/>
            <a:endParaRPr lang="en-US" sz="2000" dirty="0"/>
          </a:p>
          <a:p>
            <a:pPr algn="l" rtl="0"/>
            <a:r>
              <a:rPr lang="en-US" sz="2400" b="1" dirty="0"/>
              <a:t>Color</a:t>
            </a:r>
            <a:r>
              <a:rPr lang="en-US" sz="2000" dirty="0"/>
              <a:t>  The overlying skin is a </a:t>
            </a:r>
            <a:r>
              <a:rPr lang="en-US" sz="2000" dirty="0">
                <a:solidFill>
                  <a:srgbClr val="C00000"/>
                </a:solidFill>
              </a:rPr>
              <a:t>normal color </a:t>
            </a:r>
            <a:r>
              <a:rPr lang="en-US" sz="2000" dirty="0"/>
              <a:t>unless the mass is so large that it stretches or infiltrates the skin, which makes it pale or blotchy red .</a:t>
            </a:r>
          </a:p>
          <a:p>
            <a:pPr algn="l" rtl="0"/>
            <a:endParaRPr lang="en-US" sz="2000" dirty="0"/>
          </a:p>
          <a:p>
            <a:pPr algn="l" rtl="0"/>
            <a:r>
              <a:rPr lang="en-US" sz="2400" b="1" dirty="0"/>
              <a:t>Temperature</a:t>
            </a:r>
            <a:r>
              <a:rPr lang="en-US" sz="2000" dirty="0"/>
              <a:t> The skin temperature will be normal unless the tumor is very vascular. </a:t>
            </a:r>
          </a:p>
          <a:p>
            <a:pPr algn="l" rtl="0"/>
            <a:endParaRPr lang="en-US" sz="2000" dirty="0"/>
          </a:p>
          <a:p>
            <a:pPr algn="l" rtl="0"/>
            <a:r>
              <a:rPr lang="en-US" sz="2400" b="1" dirty="0"/>
              <a:t>Tenderness</a:t>
            </a:r>
            <a:r>
              <a:rPr lang="en-US" sz="2000" dirty="0"/>
              <a:t>  Glands containing secondary deposits are usually </a:t>
            </a:r>
            <a:r>
              <a:rPr lang="en-US" sz="2000" dirty="0">
                <a:solidFill>
                  <a:srgbClr val="C00000"/>
                </a:solidFill>
              </a:rPr>
              <a:t>not tender. </a:t>
            </a:r>
            <a:endParaRPr lang="ar-SA" sz="2000" dirty="0">
              <a:solidFill>
                <a:srgbClr val="C00000"/>
              </a:solidFill>
            </a:endParaRPr>
          </a:p>
        </p:txBody>
      </p:sp>
      <p:sp>
        <p:nvSpPr>
          <p:cNvPr id="5" name="مستطيل 4"/>
          <p:cNvSpPr/>
          <p:nvPr/>
        </p:nvSpPr>
        <p:spPr>
          <a:xfrm>
            <a:off x="228600" y="5562600"/>
            <a:ext cx="7772400" cy="1077218"/>
          </a:xfrm>
          <a:prstGeom prst="rect">
            <a:avLst/>
          </a:prstGeom>
        </p:spPr>
        <p:txBody>
          <a:bodyPr wrap="square">
            <a:spAutoFit/>
          </a:bodyPr>
          <a:lstStyle/>
          <a:p>
            <a:pPr algn="l" rtl="0"/>
            <a:r>
              <a:rPr lang="en-US" sz="2400" b="1" dirty="0"/>
              <a:t>Shape and size </a:t>
            </a:r>
            <a:r>
              <a:rPr lang="en-US" sz="2000" dirty="0"/>
              <a:t>Glands containing metastases vary in size and shape. At first the glands are smooth, discrete and vary in size. As they grow, they may coalesce into one large mass.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17693"/>
            <a:ext cx="8686800" cy="6740307"/>
          </a:xfrm>
          <a:prstGeom prst="rect">
            <a:avLst/>
          </a:prstGeom>
        </p:spPr>
        <p:txBody>
          <a:bodyPr wrap="square">
            <a:spAutoFit/>
          </a:bodyPr>
          <a:lstStyle/>
          <a:p>
            <a:pPr algn="l" rtl="0"/>
            <a:r>
              <a:rPr lang="en-US" sz="2400" dirty="0"/>
              <a:t> </a:t>
            </a:r>
          </a:p>
          <a:p>
            <a:pPr algn="l" rtl="0"/>
            <a:r>
              <a:rPr lang="en-US" sz="2400" b="1" dirty="0"/>
              <a:t>Composition :</a:t>
            </a:r>
            <a:r>
              <a:rPr lang="en-US" sz="2400" dirty="0"/>
              <a:t> Glands containing </a:t>
            </a:r>
            <a:r>
              <a:rPr lang="en-US" sz="2400" dirty="0" err="1"/>
              <a:t>tumour</a:t>
            </a:r>
            <a:r>
              <a:rPr lang="en-US" sz="2400" dirty="0"/>
              <a:t> are hard, often stony hard.</a:t>
            </a:r>
          </a:p>
          <a:p>
            <a:pPr algn="l" rtl="0"/>
            <a:endParaRPr lang="en-US" sz="2400" dirty="0"/>
          </a:p>
          <a:p>
            <a:pPr algn="l" rtl="0"/>
            <a:r>
              <a:rPr lang="en-US" sz="2400" dirty="0"/>
              <a:t> </a:t>
            </a:r>
            <a:r>
              <a:rPr lang="en-US" sz="2400" b="1" dirty="0"/>
              <a:t>Relations</a:t>
            </a:r>
            <a:r>
              <a:rPr lang="en-US" sz="2400" dirty="0"/>
              <a:t>  : The glands are tethered to the surrounding structures, so they can usually be moved in a transverse direction but not vertically. Secondary cancer is more common in the glands of the anterior than the posterior triangle.</a:t>
            </a:r>
          </a:p>
          <a:p>
            <a:pPr algn="l" rtl="0"/>
            <a:r>
              <a:rPr lang="en-US" sz="2400" dirty="0"/>
              <a:t> </a:t>
            </a:r>
          </a:p>
          <a:p>
            <a:pPr algn="l" rtl="0"/>
            <a:r>
              <a:rPr lang="en-US" sz="2400" b="1" dirty="0"/>
              <a:t>General examination </a:t>
            </a:r>
            <a:r>
              <a:rPr lang="en-US" sz="2400" dirty="0"/>
              <a:t>Examine all the sites that might contain the primary lesion in particular: </a:t>
            </a:r>
          </a:p>
          <a:p>
            <a:pPr algn="l" rtl="0"/>
            <a:r>
              <a:rPr lang="en-US" sz="2400" dirty="0"/>
              <a:t>● the skin of the scalp, the ear and the external auditory meatus; </a:t>
            </a:r>
          </a:p>
          <a:p>
            <a:pPr algn="l" rtl="0"/>
            <a:r>
              <a:rPr lang="en-US" sz="2400" dirty="0"/>
              <a:t>● the lips, tongue, buccal mucous membrane and tonsils; </a:t>
            </a:r>
          </a:p>
          <a:p>
            <a:pPr algn="l" rtl="0"/>
            <a:r>
              <a:rPr lang="en-US" sz="2400" dirty="0"/>
              <a:t>● the nose, maxillary antra and nasopharynx;</a:t>
            </a:r>
          </a:p>
          <a:p>
            <a:pPr algn="l" rtl="0"/>
            <a:r>
              <a:rPr lang="en-US" sz="2400" dirty="0"/>
              <a:t> ● the thyroid gland; ● the salivary glands; </a:t>
            </a:r>
          </a:p>
          <a:p>
            <a:pPr algn="l" rtl="0"/>
            <a:r>
              <a:rPr lang="en-US" sz="2400" dirty="0"/>
              <a:t>● the skin of the upper limb;</a:t>
            </a:r>
          </a:p>
          <a:p>
            <a:pPr algn="l" rtl="0"/>
            <a:r>
              <a:rPr lang="en-US" sz="2400" dirty="0"/>
              <a:t> ● the breasts; </a:t>
            </a:r>
          </a:p>
          <a:p>
            <a:pPr algn="l" rtl="0"/>
            <a:r>
              <a:rPr lang="en-US" sz="2400" dirty="0"/>
              <a:t>● the lungs;</a:t>
            </a:r>
          </a:p>
          <a:p>
            <a:pPr algn="l" rtl="0"/>
            <a:r>
              <a:rPr lang="en-US" sz="2400" dirty="0"/>
              <a:t> ● the stomach, pancreas, ovaries and testes.</a:t>
            </a:r>
            <a:endParaRPr lang="ar-SA"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Capture.PNG2.PNG"/>
          <p:cNvPicPr>
            <a:picLocks noChangeAspect="1"/>
          </p:cNvPicPr>
          <p:nvPr/>
        </p:nvPicPr>
        <p:blipFill>
          <a:blip r:embed="rId2" cstate="print"/>
          <a:stretch>
            <a:fillRect/>
          </a:stretch>
        </p:blipFill>
        <p:spPr>
          <a:xfrm>
            <a:off x="4572000" y="0"/>
            <a:ext cx="4572000" cy="6858000"/>
          </a:xfrm>
          <a:prstGeom prst="rect">
            <a:avLst/>
          </a:prstGeom>
        </p:spPr>
      </p:pic>
      <p:pic>
        <p:nvPicPr>
          <p:cNvPr id="3" name="صورة 2" descr="Capture.PNG3.PNG"/>
          <p:cNvPicPr>
            <a:picLocks noChangeAspect="1"/>
          </p:cNvPicPr>
          <p:nvPr/>
        </p:nvPicPr>
        <p:blipFill>
          <a:blip r:embed="rId3" cstate="print"/>
          <a:stretch>
            <a:fillRect/>
          </a:stretch>
        </p:blipFill>
        <p:spPr>
          <a:xfrm>
            <a:off x="0" y="0"/>
            <a:ext cx="4572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106680" rIns="0" bIns="0" rtlCol="0">
            <a:spAutoFit/>
          </a:bodyPr>
          <a:lstStyle/>
          <a:p>
            <a:pPr marL="3365500" marR="441959" indent="-2923540">
              <a:lnSpc>
                <a:spcPct val="100000"/>
              </a:lnSpc>
              <a:spcBef>
                <a:spcPts val="840"/>
              </a:spcBef>
            </a:pPr>
            <a:r>
              <a:rPr sz="2800" spc="-25" dirty="0"/>
              <a:t>PRIMARY </a:t>
            </a:r>
            <a:r>
              <a:rPr sz="2800" spc="-5" dirty="0"/>
              <a:t>NEOPLASMS OF THE </a:t>
            </a:r>
            <a:r>
              <a:rPr sz="2800" spc="-50" dirty="0"/>
              <a:t>LYMPH  </a:t>
            </a:r>
            <a:r>
              <a:rPr sz="2800" spc="-5" dirty="0"/>
              <a:t>GLANDS</a:t>
            </a:r>
            <a:endParaRPr sz="2800"/>
          </a:p>
        </p:txBody>
      </p:sp>
      <p:sp>
        <p:nvSpPr>
          <p:cNvPr id="5" name="object 5"/>
          <p:cNvSpPr txBox="1"/>
          <p:nvPr/>
        </p:nvSpPr>
        <p:spPr>
          <a:xfrm>
            <a:off x="650240" y="1778330"/>
            <a:ext cx="4247515" cy="3025775"/>
          </a:xfrm>
          <a:prstGeom prst="rect">
            <a:avLst/>
          </a:prstGeom>
        </p:spPr>
        <p:txBody>
          <a:bodyPr vert="horz" wrap="square" lIns="0" tIns="12700" rIns="0" bIns="0" rtlCol="0">
            <a:spAutoFit/>
          </a:bodyPr>
          <a:lstStyle/>
          <a:p>
            <a:pPr marL="241300" marR="218440" indent="-228600" algn="l" rtl="0">
              <a:lnSpc>
                <a:spcPct val="100000"/>
              </a:lnSpc>
              <a:spcBef>
                <a:spcPts val="100"/>
              </a:spcBef>
              <a:buClr>
                <a:srgbClr val="3891A7"/>
              </a:buClr>
              <a:buChar char="•"/>
              <a:tabLst>
                <a:tab pos="241300" algn="l"/>
              </a:tabLst>
            </a:pPr>
            <a:r>
              <a:rPr sz="2400" spc="-5" dirty="0">
                <a:solidFill>
                  <a:srgbClr val="4F271C"/>
                </a:solidFill>
                <a:latin typeface="Arial"/>
                <a:cs typeface="Arial"/>
              </a:rPr>
              <a:t>The </a:t>
            </a:r>
            <a:r>
              <a:rPr sz="2400" dirty="0">
                <a:solidFill>
                  <a:srgbClr val="C00000"/>
                </a:solidFill>
                <a:latin typeface="Arial"/>
                <a:cs typeface="Arial"/>
              </a:rPr>
              <a:t>most </a:t>
            </a:r>
            <a:r>
              <a:rPr sz="2400" spc="-5" dirty="0">
                <a:solidFill>
                  <a:srgbClr val="C00000"/>
                </a:solidFill>
                <a:latin typeface="Arial"/>
                <a:cs typeface="Arial"/>
              </a:rPr>
              <a:t>common </a:t>
            </a:r>
            <a:r>
              <a:rPr sz="2400" dirty="0">
                <a:solidFill>
                  <a:srgbClr val="C00000"/>
                </a:solidFill>
                <a:latin typeface="Arial"/>
                <a:cs typeface="Arial"/>
              </a:rPr>
              <a:t>primary </a:t>
            </a:r>
            <a:r>
              <a:rPr sz="2400" dirty="0">
                <a:solidFill>
                  <a:srgbClr val="4F271C"/>
                </a:solidFill>
                <a:latin typeface="Arial"/>
                <a:cs typeface="Arial"/>
              </a:rPr>
              <a:t> </a:t>
            </a:r>
            <a:r>
              <a:rPr sz="2400" spc="-5" dirty="0">
                <a:solidFill>
                  <a:srgbClr val="4F271C"/>
                </a:solidFill>
                <a:latin typeface="Arial"/>
                <a:cs typeface="Arial"/>
              </a:rPr>
              <a:t>tumour </a:t>
            </a:r>
            <a:r>
              <a:rPr sz="2400" dirty="0">
                <a:solidFill>
                  <a:srgbClr val="4F271C"/>
                </a:solidFill>
                <a:latin typeface="Arial"/>
                <a:cs typeface="Arial"/>
              </a:rPr>
              <a:t>of </a:t>
            </a:r>
            <a:r>
              <a:rPr sz="2400" spc="-5" dirty="0">
                <a:solidFill>
                  <a:srgbClr val="4F271C"/>
                </a:solidFill>
                <a:latin typeface="Arial"/>
                <a:cs typeface="Arial"/>
              </a:rPr>
              <a:t>lymphoid tissue is </a:t>
            </a:r>
            <a:r>
              <a:rPr sz="2400" spc="-5" dirty="0">
                <a:solidFill>
                  <a:srgbClr val="C00000"/>
                </a:solidFill>
                <a:latin typeface="Arial"/>
                <a:cs typeface="Arial"/>
              </a:rPr>
              <a:t> malignant</a:t>
            </a:r>
            <a:r>
              <a:rPr sz="2400" spc="25" dirty="0">
                <a:solidFill>
                  <a:srgbClr val="C00000"/>
                </a:solidFill>
                <a:latin typeface="Arial"/>
                <a:cs typeface="Arial"/>
              </a:rPr>
              <a:t> </a:t>
            </a:r>
            <a:r>
              <a:rPr sz="2400" spc="-5" dirty="0">
                <a:solidFill>
                  <a:srgbClr val="C00000"/>
                </a:solidFill>
                <a:latin typeface="Arial"/>
                <a:cs typeface="Arial"/>
              </a:rPr>
              <a:t>lymphoma</a:t>
            </a:r>
            <a:r>
              <a:rPr sz="2400" spc="-5" dirty="0">
                <a:solidFill>
                  <a:srgbClr val="4F271C"/>
                </a:solidFill>
                <a:latin typeface="Arial"/>
                <a:cs typeface="Arial"/>
              </a:rPr>
              <a:t>.</a:t>
            </a:r>
            <a:endParaRPr sz="2400" dirty="0">
              <a:latin typeface="Arial"/>
              <a:cs typeface="Arial"/>
            </a:endParaRPr>
          </a:p>
          <a:p>
            <a:pPr marL="241300" marR="5080" indent="-228600" algn="l" rtl="0">
              <a:lnSpc>
                <a:spcPct val="100000"/>
              </a:lnSpc>
              <a:spcBef>
                <a:spcPts val="575"/>
              </a:spcBef>
              <a:buClr>
                <a:srgbClr val="3891A7"/>
              </a:buClr>
              <a:buChar char="•"/>
              <a:tabLst>
                <a:tab pos="241300" algn="l"/>
              </a:tabLst>
            </a:pPr>
            <a:r>
              <a:rPr sz="2400" spc="-5" dirty="0">
                <a:solidFill>
                  <a:srgbClr val="4F271C"/>
                </a:solidFill>
                <a:latin typeface="Arial"/>
                <a:cs typeface="Arial"/>
              </a:rPr>
              <a:t>There are many histological  varieties, </a:t>
            </a:r>
            <a:r>
              <a:rPr sz="2400" dirty="0">
                <a:solidFill>
                  <a:srgbClr val="4F271C"/>
                </a:solidFill>
                <a:latin typeface="Arial"/>
                <a:cs typeface="Arial"/>
              </a:rPr>
              <a:t>but they are often  </a:t>
            </a:r>
            <a:r>
              <a:rPr sz="2400" spc="-5" dirty="0">
                <a:solidFill>
                  <a:srgbClr val="4F271C"/>
                </a:solidFill>
                <a:latin typeface="Arial"/>
                <a:cs typeface="Arial"/>
              </a:rPr>
              <a:t>loosely divided into </a:t>
            </a:r>
            <a:r>
              <a:rPr sz="2400" spc="-15" dirty="0">
                <a:solidFill>
                  <a:srgbClr val="4F271C"/>
                </a:solidFill>
                <a:latin typeface="Arial"/>
                <a:cs typeface="Arial"/>
              </a:rPr>
              <a:t>Hodgkin’s  </a:t>
            </a:r>
            <a:r>
              <a:rPr sz="2400" spc="-5" dirty="0">
                <a:solidFill>
                  <a:srgbClr val="4F271C"/>
                </a:solidFill>
                <a:latin typeface="Arial"/>
                <a:cs typeface="Arial"/>
              </a:rPr>
              <a:t>and </a:t>
            </a:r>
            <a:r>
              <a:rPr sz="2400" spc="-10" dirty="0">
                <a:solidFill>
                  <a:srgbClr val="4F271C"/>
                </a:solidFill>
                <a:latin typeface="Arial"/>
                <a:cs typeface="Arial"/>
              </a:rPr>
              <a:t>non-Hodgkin’s  </a:t>
            </a:r>
            <a:r>
              <a:rPr sz="2400" spc="-5" dirty="0">
                <a:solidFill>
                  <a:srgbClr val="4F271C"/>
                </a:solidFill>
                <a:latin typeface="Arial"/>
                <a:cs typeface="Arial"/>
              </a:rPr>
              <a:t>lymphoma.</a:t>
            </a:r>
            <a:endParaRPr sz="2400" dirty="0">
              <a:latin typeface="Arial"/>
              <a:cs typeface="Arial"/>
            </a:endParaRPr>
          </a:p>
        </p:txBody>
      </p:sp>
      <p:sp>
        <p:nvSpPr>
          <p:cNvPr id="6" name="object 6"/>
          <p:cNvSpPr/>
          <p:nvPr/>
        </p:nvSpPr>
        <p:spPr>
          <a:xfrm>
            <a:off x="5004053" y="1844801"/>
            <a:ext cx="3644138" cy="34798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2362200"/>
            <a:ext cx="7825841" cy="1415772"/>
          </a:xfrm>
          <a:solidFill>
            <a:schemeClr val="bg1"/>
          </a:solidFill>
        </p:spPr>
        <p:txBody>
          <a:bodyPr/>
          <a:lstStyle/>
          <a:p>
            <a:pPr algn="ctr"/>
            <a:r>
              <a:rPr lang="en-US" sz="3600" dirty="0"/>
              <a:t>Deep anterior triangle swelling</a:t>
            </a:r>
            <a:br>
              <a:rPr lang="en-US" sz="3600" dirty="0"/>
            </a:br>
            <a:br>
              <a:rPr lang="en-US" sz="3600" dirty="0"/>
            </a:br>
            <a:r>
              <a:rPr lang="en-US" sz="2000" dirty="0"/>
              <a:t>don’t move with swallowing</a:t>
            </a:r>
            <a:endParaRPr lang="ar-SA"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227330" rIns="0" bIns="0" rtlCol="0">
            <a:spAutoFit/>
          </a:bodyPr>
          <a:lstStyle/>
          <a:p>
            <a:pPr marL="2449830">
              <a:lnSpc>
                <a:spcPct val="100000"/>
              </a:lnSpc>
              <a:spcBef>
                <a:spcPts val="1790"/>
              </a:spcBef>
            </a:pPr>
            <a:r>
              <a:rPr sz="2800" spc="-5" dirty="0"/>
              <a:t>BRANCHIAL</a:t>
            </a:r>
            <a:r>
              <a:rPr sz="2800" spc="30" dirty="0"/>
              <a:t> </a:t>
            </a:r>
            <a:r>
              <a:rPr sz="2800" spc="-40" dirty="0"/>
              <a:t>CYST</a:t>
            </a:r>
            <a:endParaRPr sz="2800" dirty="0"/>
          </a:p>
        </p:txBody>
      </p:sp>
      <p:sp>
        <p:nvSpPr>
          <p:cNvPr id="5" name="object 5"/>
          <p:cNvSpPr txBox="1"/>
          <p:nvPr/>
        </p:nvSpPr>
        <p:spPr>
          <a:xfrm>
            <a:off x="650240" y="1726514"/>
            <a:ext cx="7839075" cy="2446182"/>
          </a:xfrm>
          <a:prstGeom prst="rect">
            <a:avLst/>
          </a:prstGeom>
        </p:spPr>
        <p:txBody>
          <a:bodyPr vert="horz" wrap="square" lIns="0" tIns="12065" rIns="0" bIns="0" rtlCol="0">
            <a:spAutoFit/>
          </a:bodyPr>
          <a:lstStyle/>
          <a:p>
            <a:pPr marL="241300" marR="520700" indent="-228600" algn="l" rtl="0">
              <a:lnSpc>
                <a:spcPct val="100000"/>
              </a:lnSpc>
              <a:spcBef>
                <a:spcPts val="95"/>
              </a:spcBef>
              <a:buClr>
                <a:srgbClr val="3891A7"/>
              </a:buClr>
              <a:buChar char="•"/>
              <a:tabLst>
                <a:tab pos="240665" algn="l"/>
                <a:tab pos="241300" algn="l"/>
              </a:tabLst>
            </a:pPr>
            <a:r>
              <a:rPr sz="2200" spc="-5" dirty="0">
                <a:solidFill>
                  <a:srgbClr val="4F271C"/>
                </a:solidFill>
                <a:latin typeface="Arial"/>
                <a:cs typeface="Arial"/>
              </a:rPr>
              <a:t>Branchial </a:t>
            </a:r>
            <a:r>
              <a:rPr sz="2200" dirty="0">
                <a:solidFill>
                  <a:srgbClr val="4F271C"/>
                </a:solidFill>
                <a:latin typeface="Arial"/>
                <a:cs typeface="Arial"/>
              </a:rPr>
              <a:t>cleft </a:t>
            </a:r>
            <a:r>
              <a:rPr sz="2200" spc="-5" dirty="0">
                <a:solidFill>
                  <a:srgbClr val="4F271C"/>
                </a:solidFill>
                <a:latin typeface="Arial"/>
                <a:cs typeface="Arial"/>
              </a:rPr>
              <a:t>cysts are </a:t>
            </a:r>
            <a:r>
              <a:rPr sz="2200" dirty="0">
                <a:solidFill>
                  <a:srgbClr val="4F271C"/>
                </a:solidFill>
                <a:latin typeface="Arial"/>
                <a:cs typeface="Arial"/>
              </a:rPr>
              <a:t>congenital </a:t>
            </a:r>
            <a:r>
              <a:rPr sz="2200" spc="-5" dirty="0">
                <a:solidFill>
                  <a:srgbClr val="4F271C"/>
                </a:solidFill>
                <a:latin typeface="Arial"/>
                <a:cs typeface="Arial"/>
              </a:rPr>
              <a:t>epithelial cysts, which  arise on the lateral part of the neck from a failure of  obliteration of the second branchial cleft in embryonic  development.</a:t>
            </a:r>
            <a:endParaRPr sz="2200" dirty="0">
              <a:latin typeface="Arial"/>
              <a:cs typeface="Arial"/>
            </a:endParaRPr>
          </a:p>
          <a:p>
            <a:pPr marL="241300" marR="5080" indent="-228600" algn="l" rtl="0">
              <a:lnSpc>
                <a:spcPct val="100000"/>
              </a:lnSpc>
              <a:spcBef>
                <a:spcPts val="530"/>
              </a:spcBef>
              <a:buClr>
                <a:srgbClr val="3891A7"/>
              </a:buClr>
              <a:buChar char="•"/>
              <a:tabLst>
                <a:tab pos="240665" algn="l"/>
                <a:tab pos="241300" algn="l"/>
              </a:tabLst>
            </a:pPr>
            <a:r>
              <a:rPr sz="2200" spc="-5" dirty="0">
                <a:solidFill>
                  <a:srgbClr val="4F271C"/>
                </a:solidFill>
                <a:latin typeface="Arial"/>
                <a:cs typeface="Arial"/>
              </a:rPr>
              <a:t>It is </a:t>
            </a:r>
            <a:r>
              <a:rPr sz="2200" dirty="0">
                <a:solidFill>
                  <a:srgbClr val="4F271C"/>
                </a:solidFill>
                <a:latin typeface="Arial"/>
                <a:cs typeface="Arial"/>
              </a:rPr>
              <a:t>lined </a:t>
            </a:r>
            <a:r>
              <a:rPr sz="2200" spc="-5" dirty="0">
                <a:solidFill>
                  <a:srgbClr val="4F271C"/>
                </a:solidFill>
                <a:latin typeface="Arial"/>
                <a:cs typeface="Arial"/>
              </a:rPr>
              <a:t>with squamous epithelium, but there are often  patches of lymphoid tissue </a:t>
            </a:r>
            <a:r>
              <a:rPr sz="2200" dirty="0">
                <a:solidFill>
                  <a:srgbClr val="4F271C"/>
                </a:solidFill>
                <a:latin typeface="Arial"/>
                <a:cs typeface="Arial"/>
              </a:rPr>
              <a:t>in </a:t>
            </a:r>
            <a:r>
              <a:rPr sz="2200" spc="-5" dirty="0">
                <a:solidFill>
                  <a:srgbClr val="4F271C"/>
                </a:solidFill>
                <a:latin typeface="Arial"/>
                <a:cs typeface="Arial"/>
              </a:rPr>
              <a:t>the wall that are connected with  the other lymph tissue in the neck and can become</a:t>
            </a:r>
            <a:r>
              <a:rPr sz="2200" spc="200" dirty="0">
                <a:solidFill>
                  <a:srgbClr val="4F271C"/>
                </a:solidFill>
                <a:latin typeface="Arial"/>
                <a:cs typeface="Arial"/>
              </a:rPr>
              <a:t> </a:t>
            </a:r>
            <a:r>
              <a:rPr sz="2200" spc="-5" dirty="0">
                <a:solidFill>
                  <a:srgbClr val="4F271C"/>
                </a:solidFill>
                <a:latin typeface="Arial"/>
                <a:cs typeface="Arial"/>
              </a:rPr>
              <a:t>infected.</a:t>
            </a:r>
            <a:endParaRPr sz="22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0" y="142747"/>
            <a:ext cx="5286375" cy="4780026"/>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14875" y="3214687"/>
            <a:ext cx="4156836" cy="314325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0" y="381000"/>
            <a:ext cx="8484921" cy="1036319"/>
          </a:xfrm>
        </p:spPr>
        <p:txBody>
          <a:bodyPr/>
          <a:lstStyle/>
          <a:p>
            <a:pPr algn="l" rtl="0">
              <a:buFont typeface="Wingdings" pitchFamily="2" charset="2"/>
              <a:buChar char="Ø"/>
            </a:pPr>
            <a:r>
              <a:rPr lang="en-US" sz="3200" b="1" dirty="0"/>
              <a:t>On history and physical examination</a:t>
            </a:r>
            <a:endParaRPr lang="ar-SA" sz="3200" b="1" dirty="0"/>
          </a:p>
        </p:txBody>
      </p:sp>
      <p:sp>
        <p:nvSpPr>
          <p:cNvPr id="4" name="مستطيل 3"/>
          <p:cNvSpPr/>
          <p:nvPr/>
        </p:nvSpPr>
        <p:spPr>
          <a:xfrm>
            <a:off x="152400" y="917912"/>
            <a:ext cx="8991600" cy="4647426"/>
          </a:xfrm>
          <a:prstGeom prst="rect">
            <a:avLst/>
          </a:prstGeom>
        </p:spPr>
        <p:txBody>
          <a:bodyPr wrap="square">
            <a:spAutoFit/>
          </a:bodyPr>
          <a:lstStyle/>
          <a:p>
            <a:pPr algn="l" rtl="0"/>
            <a:endParaRPr lang="en-US" sz="2000" dirty="0"/>
          </a:p>
          <a:p>
            <a:pPr algn="l" rtl="0"/>
            <a:r>
              <a:rPr lang="en-US" sz="2400" b="1" dirty="0"/>
              <a:t>Age</a:t>
            </a:r>
            <a:r>
              <a:rPr lang="en-US" sz="2000" dirty="0"/>
              <a:t>  Although these cysts are present at birth. The majority present between the ages of 15 and 25 years.</a:t>
            </a:r>
          </a:p>
          <a:p>
            <a:pPr algn="l" rtl="0"/>
            <a:r>
              <a:rPr lang="en-US" sz="2000" dirty="0"/>
              <a:t> </a:t>
            </a:r>
          </a:p>
          <a:p>
            <a:pPr algn="l" rtl="0"/>
            <a:r>
              <a:rPr lang="en-US" sz="2400" b="1" dirty="0"/>
              <a:t>Sex</a:t>
            </a:r>
            <a:r>
              <a:rPr lang="en-US" sz="2000" dirty="0"/>
              <a:t>  Males and females are </a:t>
            </a:r>
            <a:r>
              <a:rPr lang="en-US" sz="2000" dirty="0">
                <a:solidFill>
                  <a:srgbClr val="C00000"/>
                </a:solidFill>
              </a:rPr>
              <a:t>equally</a:t>
            </a:r>
            <a:r>
              <a:rPr lang="en-US" sz="2000" dirty="0"/>
              <a:t> affected. </a:t>
            </a:r>
          </a:p>
          <a:p>
            <a:pPr algn="l" rtl="0"/>
            <a:endParaRPr lang="en-US" sz="2000" dirty="0"/>
          </a:p>
          <a:p>
            <a:pPr algn="l" rtl="0"/>
            <a:r>
              <a:rPr lang="en-US" sz="2400" b="1" dirty="0"/>
              <a:t>Symptoms</a:t>
            </a:r>
            <a:r>
              <a:rPr lang="en-US" sz="2000" dirty="0"/>
              <a:t> The common presenting complaint is a </a:t>
            </a:r>
            <a:r>
              <a:rPr lang="en-US" sz="2000" dirty="0">
                <a:solidFill>
                  <a:srgbClr val="C00000"/>
                </a:solidFill>
              </a:rPr>
              <a:t>painless swelling </a:t>
            </a:r>
            <a:r>
              <a:rPr lang="en-US" sz="2000" dirty="0"/>
              <a:t>in the upper lateral part of the neck. pain usually caused by infection in the lymphoid tissue in the cyst wall .A </a:t>
            </a:r>
            <a:r>
              <a:rPr lang="en-US" sz="2000" dirty="0">
                <a:solidFill>
                  <a:srgbClr val="C00000"/>
                </a:solidFill>
              </a:rPr>
              <a:t>severe throbbing pain</a:t>
            </a:r>
            <a:r>
              <a:rPr lang="en-US" sz="2000" dirty="0"/>
              <a:t>, exacerbated by moving the neck and opening the mouth, develops if the contents of the cyst become </a:t>
            </a:r>
            <a:r>
              <a:rPr lang="en-US" sz="2000" dirty="0">
                <a:solidFill>
                  <a:srgbClr val="C00000"/>
                </a:solidFill>
              </a:rPr>
              <a:t>infected and purulent</a:t>
            </a:r>
            <a:r>
              <a:rPr lang="en-US" sz="2000" dirty="0"/>
              <a:t>. </a:t>
            </a:r>
          </a:p>
          <a:p>
            <a:pPr algn="l" rtl="0"/>
            <a:endParaRPr lang="en-US" sz="2000" dirty="0"/>
          </a:p>
          <a:p>
            <a:pPr algn="l" rtl="0"/>
            <a:r>
              <a:rPr lang="en-US" sz="2400" b="1" dirty="0"/>
              <a:t>General effects </a:t>
            </a:r>
            <a:r>
              <a:rPr lang="en-US" sz="2000" dirty="0"/>
              <a:t>These cysts have no systemic effects and are not associated with any other congenital abnormality.</a:t>
            </a:r>
            <a:endParaRPr lang="ar-SA" sz="2000" dirty="0"/>
          </a:p>
          <a:p>
            <a:pPr algn="l" rtl="0"/>
            <a:endParaRPr lang="ar-SA"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533400" y="228600"/>
            <a:ext cx="7825841" cy="492443"/>
          </a:xfrm>
        </p:spPr>
        <p:txBody>
          <a:bodyPr/>
          <a:lstStyle/>
          <a:p>
            <a:pPr algn="l" rtl="0">
              <a:buFont typeface="Wingdings" pitchFamily="2" charset="2"/>
              <a:buChar char="Ø"/>
            </a:pPr>
            <a:r>
              <a:rPr lang="en-US" sz="3200" b="1" dirty="0"/>
              <a:t>On physical examination</a:t>
            </a:r>
            <a:endParaRPr lang="ar-SA" sz="3200" b="1" dirty="0"/>
          </a:p>
        </p:txBody>
      </p:sp>
      <p:sp>
        <p:nvSpPr>
          <p:cNvPr id="4" name="مستطيل 3"/>
          <p:cNvSpPr/>
          <p:nvPr/>
        </p:nvSpPr>
        <p:spPr>
          <a:xfrm>
            <a:off x="381000" y="838200"/>
            <a:ext cx="7239000" cy="1323439"/>
          </a:xfrm>
          <a:prstGeom prst="rect">
            <a:avLst/>
          </a:prstGeom>
        </p:spPr>
        <p:txBody>
          <a:bodyPr wrap="square">
            <a:spAutoFit/>
          </a:bodyPr>
          <a:lstStyle/>
          <a:p>
            <a:pPr algn="l" rtl="0"/>
            <a:r>
              <a:rPr lang="en-US" sz="2000" b="1" dirty="0"/>
              <a:t>Position</a:t>
            </a:r>
            <a:r>
              <a:rPr lang="en-US" sz="2000" dirty="0"/>
              <a:t> A branchial cyst lies along the anterior edge of the upper third of the sternomastoid muscle and bulges forwards</a:t>
            </a:r>
          </a:p>
          <a:p>
            <a:pPr algn="l" rtl="0"/>
            <a:endParaRPr lang="en-US" sz="2000" dirty="0"/>
          </a:p>
          <a:p>
            <a:pPr algn="l" rtl="0"/>
            <a:endParaRPr lang="ar-SA" sz="2000" dirty="0"/>
          </a:p>
        </p:txBody>
      </p:sp>
      <p:sp>
        <p:nvSpPr>
          <p:cNvPr id="5" name="مستطيل 4"/>
          <p:cNvSpPr/>
          <p:nvPr/>
        </p:nvSpPr>
        <p:spPr>
          <a:xfrm>
            <a:off x="457200" y="1676400"/>
            <a:ext cx="7239000" cy="4093428"/>
          </a:xfrm>
          <a:prstGeom prst="rect">
            <a:avLst/>
          </a:prstGeom>
        </p:spPr>
        <p:txBody>
          <a:bodyPr wrap="square">
            <a:spAutoFit/>
          </a:bodyPr>
          <a:lstStyle/>
          <a:p>
            <a:pPr algn="l" rtl="0"/>
            <a:r>
              <a:rPr lang="en-US" sz="2000" b="1" dirty="0"/>
              <a:t>Colour and tenderness </a:t>
            </a:r>
            <a:r>
              <a:rPr lang="en-US" sz="2000" dirty="0"/>
              <a:t>The overlying skin may be </a:t>
            </a:r>
            <a:r>
              <a:rPr lang="en-US" sz="2000" dirty="0">
                <a:solidFill>
                  <a:srgbClr val="C00000"/>
                </a:solidFill>
              </a:rPr>
              <a:t>reddened</a:t>
            </a:r>
            <a:r>
              <a:rPr lang="en-US" sz="2000" dirty="0"/>
              <a:t> and tender if the cyst is </a:t>
            </a:r>
            <a:r>
              <a:rPr lang="en-US" sz="2000" dirty="0">
                <a:solidFill>
                  <a:srgbClr val="C00000"/>
                </a:solidFill>
              </a:rPr>
              <a:t>inflamed</a:t>
            </a:r>
            <a:r>
              <a:rPr lang="en-US" sz="2000" dirty="0"/>
              <a:t>.</a:t>
            </a:r>
          </a:p>
          <a:p>
            <a:pPr algn="l" rtl="0"/>
            <a:r>
              <a:rPr lang="en-US" sz="2000" dirty="0"/>
              <a:t> </a:t>
            </a:r>
          </a:p>
          <a:p>
            <a:pPr algn="l" rtl="0"/>
            <a:r>
              <a:rPr lang="en-US" sz="2000" b="1" dirty="0"/>
              <a:t>Shape</a:t>
            </a:r>
            <a:r>
              <a:rPr lang="en-US" sz="2000" dirty="0"/>
              <a:t> The cyst is usually ovoid.</a:t>
            </a:r>
          </a:p>
          <a:p>
            <a:pPr algn="l" rtl="0"/>
            <a:endParaRPr lang="en-US" sz="2000" dirty="0"/>
          </a:p>
          <a:p>
            <a:pPr algn="l" rtl="0"/>
            <a:r>
              <a:rPr lang="en-US" sz="2000" b="1" dirty="0"/>
              <a:t>Size</a:t>
            </a:r>
            <a:r>
              <a:rPr lang="en-US" sz="2000" dirty="0"/>
              <a:t> Most branchial cysts are between 5 and 10 cm long.</a:t>
            </a:r>
          </a:p>
          <a:p>
            <a:pPr algn="l" rtl="0"/>
            <a:endParaRPr lang="en-US" sz="2000" dirty="0"/>
          </a:p>
          <a:p>
            <a:pPr algn="l" rtl="0"/>
            <a:r>
              <a:rPr lang="en-US" sz="2000" dirty="0"/>
              <a:t> </a:t>
            </a:r>
            <a:r>
              <a:rPr lang="en-US" sz="2000" b="1" dirty="0"/>
              <a:t>Surface</a:t>
            </a:r>
            <a:r>
              <a:rPr lang="en-US" sz="2000" dirty="0"/>
              <a:t> Their surface is </a:t>
            </a:r>
            <a:r>
              <a:rPr lang="en-US" sz="2000" dirty="0">
                <a:solidFill>
                  <a:srgbClr val="C00000"/>
                </a:solidFill>
              </a:rPr>
              <a:t>smooth</a:t>
            </a:r>
            <a:r>
              <a:rPr lang="en-US" sz="2000" dirty="0"/>
              <a:t> and the edge distinct.</a:t>
            </a:r>
          </a:p>
          <a:p>
            <a:pPr algn="l" rtl="0"/>
            <a:endParaRPr lang="en-US" sz="2000" dirty="0"/>
          </a:p>
          <a:p>
            <a:pPr algn="l" rtl="0"/>
            <a:r>
              <a:rPr lang="en-US" sz="2000" dirty="0"/>
              <a:t> </a:t>
            </a:r>
            <a:r>
              <a:rPr lang="en-US" sz="2000" b="1" dirty="0"/>
              <a:t>Composition</a:t>
            </a:r>
            <a:r>
              <a:rPr lang="en-US" sz="2000" dirty="0"/>
              <a:t> The consistency varies with the tension of the cyst. Most cysts are </a:t>
            </a:r>
            <a:r>
              <a:rPr lang="en-US" sz="2000" dirty="0">
                <a:solidFill>
                  <a:srgbClr val="C00000"/>
                </a:solidFill>
              </a:rPr>
              <a:t>tense</a:t>
            </a:r>
            <a:r>
              <a:rPr lang="en-US" sz="2000" dirty="0"/>
              <a:t>. They are </a:t>
            </a:r>
            <a:r>
              <a:rPr lang="en-US" sz="2000" dirty="0">
                <a:solidFill>
                  <a:srgbClr val="C00000"/>
                </a:solidFill>
              </a:rPr>
              <a:t>dull to percussion</a:t>
            </a:r>
            <a:r>
              <a:rPr lang="en-US" sz="2000" dirty="0"/>
              <a:t>.</a:t>
            </a:r>
          </a:p>
          <a:p>
            <a:pPr algn="l" rtl="0"/>
            <a:endParaRPr lang="en-US" sz="2000" dirty="0"/>
          </a:p>
          <a:p>
            <a:pPr algn="l" rtl="0"/>
            <a:endParaRPr lang="ar-SA" sz="2000" dirty="0"/>
          </a:p>
        </p:txBody>
      </p:sp>
      <p:sp>
        <p:nvSpPr>
          <p:cNvPr id="6" name="مستطيل 5"/>
          <p:cNvSpPr/>
          <p:nvPr/>
        </p:nvSpPr>
        <p:spPr>
          <a:xfrm>
            <a:off x="381000" y="5638800"/>
            <a:ext cx="7467600" cy="400110"/>
          </a:xfrm>
          <a:prstGeom prst="rect">
            <a:avLst/>
          </a:prstGeom>
        </p:spPr>
        <p:txBody>
          <a:bodyPr wrap="square">
            <a:spAutoFit/>
          </a:bodyPr>
          <a:lstStyle/>
          <a:p>
            <a:pPr algn="l" rtl="0"/>
            <a:r>
              <a:rPr lang="en-US" sz="2000" dirty="0"/>
              <a:t>The lump </a:t>
            </a:r>
            <a:r>
              <a:rPr lang="en-US" sz="2000" dirty="0">
                <a:solidFill>
                  <a:srgbClr val="C00000"/>
                </a:solidFill>
              </a:rPr>
              <a:t>fluctuates</a:t>
            </a:r>
            <a:r>
              <a:rPr lang="en-US" sz="2000" dirty="0"/>
              <a:t>, but this sign is not always easy to elicit.</a:t>
            </a:r>
            <a:endParaRPr lang="ar-SA" sz="2000" dirty="0"/>
          </a:p>
        </p:txBody>
      </p:sp>
      <p:sp>
        <p:nvSpPr>
          <p:cNvPr id="7" name="مستطيل 6"/>
          <p:cNvSpPr/>
          <p:nvPr/>
        </p:nvSpPr>
        <p:spPr>
          <a:xfrm>
            <a:off x="348049" y="6283411"/>
            <a:ext cx="7924800" cy="461665"/>
          </a:xfrm>
          <a:prstGeom prst="rect">
            <a:avLst/>
          </a:prstGeom>
        </p:spPr>
        <p:txBody>
          <a:bodyPr wrap="square">
            <a:spAutoFit/>
          </a:bodyPr>
          <a:lstStyle/>
          <a:p>
            <a:pPr algn="l" rtl="0"/>
            <a:r>
              <a:rPr lang="en-US" dirty="0"/>
              <a:t>Such cysts may </a:t>
            </a:r>
            <a:r>
              <a:rPr lang="en-US" sz="2400" dirty="0">
                <a:solidFill>
                  <a:srgbClr val="C00000"/>
                </a:solidFill>
              </a:rPr>
              <a:t>transilluminate</a:t>
            </a:r>
            <a:endParaRPr lang="ar-SA" sz="2400" dirty="0">
              <a:solidFill>
                <a:srgbClr val="C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457200" y="1447800"/>
            <a:ext cx="8001000" cy="3057247"/>
          </a:xfrm>
          <a:prstGeom prst="rect">
            <a:avLst/>
          </a:prstGeom>
        </p:spPr>
        <p:txBody>
          <a:bodyPr vert="horz" wrap="square" lIns="0" tIns="12700" rIns="0" bIns="0" rtlCol="0">
            <a:spAutoFit/>
          </a:bodyPr>
          <a:lstStyle/>
          <a:p>
            <a:pPr marL="241300" marR="5080" indent="-228600" algn="l" rtl="0">
              <a:lnSpc>
                <a:spcPct val="100000"/>
              </a:lnSpc>
              <a:spcBef>
                <a:spcPts val="100"/>
              </a:spcBef>
              <a:buClr>
                <a:srgbClr val="3891A7"/>
              </a:buClr>
              <a:buChar char="•"/>
              <a:tabLst>
                <a:tab pos="241300" algn="l"/>
              </a:tabLst>
            </a:pPr>
            <a:r>
              <a:rPr sz="2400" spc="-5" dirty="0">
                <a:solidFill>
                  <a:srgbClr val="4F271C"/>
                </a:solidFill>
                <a:latin typeface="Arial"/>
                <a:cs typeface="Arial"/>
              </a:rPr>
              <a:t>Secondary infections can </a:t>
            </a:r>
            <a:r>
              <a:rPr sz="2400" spc="-25" dirty="0">
                <a:solidFill>
                  <a:srgbClr val="4F271C"/>
                </a:solidFill>
                <a:latin typeface="Arial"/>
                <a:cs typeface="Arial"/>
              </a:rPr>
              <a:t>occur, </a:t>
            </a:r>
            <a:r>
              <a:rPr sz="2400" spc="-5" dirty="0">
                <a:solidFill>
                  <a:srgbClr val="4F271C"/>
                </a:solidFill>
                <a:latin typeface="Arial"/>
                <a:cs typeface="Arial"/>
              </a:rPr>
              <a:t>producing  enlargement, cellulitis, and neck abscess </a:t>
            </a:r>
            <a:r>
              <a:rPr sz="2400" dirty="0">
                <a:solidFill>
                  <a:srgbClr val="4F271C"/>
                </a:solidFill>
                <a:latin typeface="Arial"/>
                <a:cs typeface="Arial"/>
              </a:rPr>
              <a:t>If the cyst  </a:t>
            </a:r>
            <a:r>
              <a:rPr sz="2400" spc="-5" dirty="0">
                <a:solidFill>
                  <a:srgbClr val="4F271C"/>
                </a:solidFill>
                <a:latin typeface="Arial"/>
                <a:cs typeface="Arial"/>
              </a:rPr>
              <a:t>becomes infected, </a:t>
            </a:r>
            <a:r>
              <a:rPr sz="2400" dirty="0">
                <a:solidFill>
                  <a:srgbClr val="4F271C"/>
                </a:solidFill>
                <a:latin typeface="Arial"/>
                <a:cs typeface="Arial"/>
              </a:rPr>
              <a:t>it </a:t>
            </a:r>
            <a:r>
              <a:rPr sz="2400" spc="-5" dirty="0">
                <a:solidFill>
                  <a:srgbClr val="4F271C"/>
                </a:solidFill>
                <a:latin typeface="Arial"/>
                <a:cs typeface="Arial"/>
              </a:rPr>
              <a:t>becomes erythematous </a:t>
            </a:r>
            <a:r>
              <a:rPr sz="2400" spc="-10" dirty="0">
                <a:solidFill>
                  <a:srgbClr val="4F271C"/>
                </a:solidFill>
                <a:latin typeface="Arial"/>
                <a:cs typeface="Arial"/>
              </a:rPr>
              <a:t>and  </a:t>
            </a:r>
            <a:r>
              <a:rPr sz="2400" spc="-20" dirty="0">
                <a:solidFill>
                  <a:srgbClr val="4F271C"/>
                </a:solidFill>
                <a:latin typeface="Arial"/>
                <a:cs typeface="Arial"/>
              </a:rPr>
              <a:t>tender.</a:t>
            </a:r>
            <a:endParaRPr lang="en-US" sz="2400" spc="-20" dirty="0">
              <a:solidFill>
                <a:srgbClr val="4F271C"/>
              </a:solidFill>
              <a:latin typeface="Arial"/>
              <a:cs typeface="Arial"/>
            </a:endParaRPr>
          </a:p>
          <a:p>
            <a:pPr marL="241300" marR="5080" indent="-228600" algn="l" rtl="0">
              <a:lnSpc>
                <a:spcPct val="100000"/>
              </a:lnSpc>
              <a:spcBef>
                <a:spcPts val="100"/>
              </a:spcBef>
              <a:buClr>
                <a:srgbClr val="3891A7"/>
              </a:buClr>
              <a:buChar char="•"/>
              <a:tabLst>
                <a:tab pos="241300" algn="l"/>
              </a:tabLst>
            </a:pPr>
            <a:endParaRPr sz="2400" dirty="0">
              <a:latin typeface="Arial"/>
              <a:cs typeface="Arial"/>
            </a:endParaRPr>
          </a:p>
          <a:p>
            <a:pPr marL="241300" marR="278130" indent="-228600" algn="l" rtl="0">
              <a:lnSpc>
                <a:spcPct val="100000"/>
              </a:lnSpc>
              <a:spcBef>
                <a:spcPts val="575"/>
              </a:spcBef>
              <a:buClr>
                <a:srgbClr val="3891A7"/>
              </a:buClr>
              <a:buChar char="•"/>
              <a:tabLst>
                <a:tab pos="241300" algn="l"/>
              </a:tabLst>
            </a:pPr>
            <a:r>
              <a:rPr sz="2400" spc="-5" dirty="0">
                <a:solidFill>
                  <a:srgbClr val="4F271C"/>
                </a:solidFill>
                <a:latin typeface="Arial"/>
                <a:cs typeface="Arial"/>
              </a:rPr>
              <a:t>Management </a:t>
            </a:r>
            <a:r>
              <a:rPr sz="2400" dirty="0">
                <a:solidFill>
                  <a:srgbClr val="4F271C"/>
                </a:solidFill>
                <a:latin typeface="Arial"/>
                <a:cs typeface="Arial"/>
              </a:rPr>
              <a:t>of </a:t>
            </a:r>
            <a:r>
              <a:rPr sz="2400" spc="-5" dirty="0">
                <a:solidFill>
                  <a:srgbClr val="4F271C"/>
                </a:solidFill>
                <a:latin typeface="Arial"/>
                <a:cs typeface="Arial"/>
              </a:rPr>
              <a:t>branchial cleft </a:t>
            </a:r>
            <a:r>
              <a:rPr sz="2400" dirty="0">
                <a:solidFill>
                  <a:srgbClr val="4F271C"/>
                </a:solidFill>
                <a:latin typeface="Arial"/>
                <a:cs typeface="Arial"/>
              </a:rPr>
              <a:t>cysts </a:t>
            </a:r>
            <a:r>
              <a:rPr sz="2400" spc="-5" dirty="0">
                <a:solidFill>
                  <a:srgbClr val="4F271C"/>
                </a:solidFill>
                <a:latin typeface="Arial"/>
                <a:cs typeface="Arial"/>
              </a:rPr>
              <a:t>begins with  </a:t>
            </a:r>
            <a:r>
              <a:rPr sz="2400" spc="-5" dirty="0">
                <a:solidFill>
                  <a:srgbClr val="C00000"/>
                </a:solidFill>
                <a:latin typeface="Arial"/>
                <a:cs typeface="Arial"/>
              </a:rPr>
              <a:t>controlling infection</a:t>
            </a:r>
            <a:r>
              <a:rPr sz="2400" spc="-5" dirty="0">
                <a:solidFill>
                  <a:srgbClr val="4F271C"/>
                </a:solidFill>
                <a:latin typeface="Arial"/>
                <a:cs typeface="Arial"/>
              </a:rPr>
              <a:t>, </a:t>
            </a:r>
            <a:r>
              <a:rPr sz="2400" dirty="0">
                <a:solidFill>
                  <a:srgbClr val="4F271C"/>
                </a:solidFill>
                <a:latin typeface="Arial"/>
                <a:cs typeface="Arial"/>
              </a:rPr>
              <a:t>if present. Once </a:t>
            </a:r>
            <a:r>
              <a:rPr sz="2400" spc="-5" dirty="0">
                <a:solidFill>
                  <a:srgbClr val="4F271C"/>
                </a:solidFill>
                <a:latin typeface="Arial"/>
                <a:cs typeface="Arial"/>
              </a:rPr>
              <a:t>the infection  has resolved, </a:t>
            </a:r>
            <a:r>
              <a:rPr sz="2400" dirty="0">
                <a:solidFill>
                  <a:srgbClr val="4F271C"/>
                </a:solidFill>
                <a:latin typeface="Arial"/>
                <a:cs typeface="Arial"/>
              </a:rPr>
              <a:t>the mass and its </a:t>
            </a:r>
            <a:r>
              <a:rPr sz="2400" spc="-5" dirty="0">
                <a:solidFill>
                  <a:srgbClr val="4F271C"/>
                </a:solidFill>
                <a:latin typeface="Arial"/>
                <a:cs typeface="Arial"/>
              </a:rPr>
              <a:t>cleft </a:t>
            </a:r>
            <a:r>
              <a:rPr sz="2400" dirty="0">
                <a:solidFill>
                  <a:srgbClr val="4F271C"/>
                </a:solidFill>
                <a:latin typeface="Arial"/>
                <a:cs typeface="Arial"/>
              </a:rPr>
              <a:t>are </a:t>
            </a:r>
            <a:r>
              <a:rPr sz="2400" spc="-5" dirty="0">
                <a:solidFill>
                  <a:srgbClr val="4F271C"/>
                </a:solidFill>
                <a:latin typeface="Arial"/>
                <a:cs typeface="Arial"/>
              </a:rPr>
              <a:t>usually  </a:t>
            </a:r>
            <a:r>
              <a:rPr sz="2400" spc="-5" dirty="0">
                <a:solidFill>
                  <a:srgbClr val="C00000"/>
                </a:solidFill>
                <a:latin typeface="Arial"/>
                <a:cs typeface="Arial"/>
              </a:rPr>
              <a:t>excised </a:t>
            </a:r>
            <a:r>
              <a:rPr sz="2400" dirty="0">
                <a:solidFill>
                  <a:srgbClr val="C00000"/>
                </a:solidFill>
                <a:latin typeface="Arial"/>
                <a:cs typeface="Arial"/>
              </a:rPr>
              <a:t>to </a:t>
            </a:r>
            <a:r>
              <a:rPr sz="2400" spc="-5" dirty="0">
                <a:solidFill>
                  <a:srgbClr val="C00000"/>
                </a:solidFill>
                <a:latin typeface="Arial"/>
                <a:cs typeface="Arial"/>
              </a:rPr>
              <a:t>prevent future</a:t>
            </a:r>
            <a:r>
              <a:rPr sz="2400" spc="30" dirty="0">
                <a:solidFill>
                  <a:srgbClr val="C00000"/>
                </a:solidFill>
                <a:latin typeface="Arial"/>
                <a:cs typeface="Arial"/>
              </a:rPr>
              <a:t> </a:t>
            </a:r>
            <a:r>
              <a:rPr sz="2400" spc="-5" dirty="0">
                <a:solidFill>
                  <a:srgbClr val="C00000"/>
                </a:solidFill>
                <a:latin typeface="Arial"/>
                <a:cs typeface="Arial"/>
              </a:rPr>
              <a:t>problems.</a:t>
            </a:r>
            <a:endParaRPr sz="2400" dirty="0">
              <a:solidFill>
                <a:srgbClr val="C00000"/>
              </a:solidFill>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370840" rIns="0" bIns="0" rtlCol="0">
            <a:spAutoFit/>
          </a:bodyPr>
          <a:lstStyle/>
          <a:p>
            <a:pPr marL="1913255">
              <a:lnSpc>
                <a:spcPct val="100000"/>
              </a:lnSpc>
              <a:spcBef>
                <a:spcPts val="2920"/>
              </a:spcBef>
            </a:pPr>
            <a:r>
              <a:rPr sz="2800" spc="-25" dirty="0"/>
              <a:t>CAROTID </a:t>
            </a:r>
            <a:r>
              <a:rPr sz="2800" spc="-30" dirty="0"/>
              <a:t>BODY</a:t>
            </a:r>
            <a:r>
              <a:rPr sz="2800" spc="55" dirty="0"/>
              <a:t> </a:t>
            </a:r>
            <a:r>
              <a:rPr sz="2800" spc="-10" dirty="0"/>
              <a:t>TUMOR</a:t>
            </a:r>
            <a:endParaRPr sz="2800"/>
          </a:p>
        </p:txBody>
      </p:sp>
      <p:sp>
        <p:nvSpPr>
          <p:cNvPr id="5" name="object 5"/>
          <p:cNvSpPr txBox="1"/>
          <p:nvPr/>
        </p:nvSpPr>
        <p:spPr>
          <a:xfrm>
            <a:off x="650240" y="1762125"/>
            <a:ext cx="7912734" cy="3595471"/>
          </a:xfrm>
          <a:prstGeom prst="rect">
            <a:avLst/>
          </a:prstGeom>
        </p:spPr>
        <p:txBody>
          <a:bodyPr vert="horz" wrap="square" lIns="0" tIns="48895" rIns="0" bIns="0" rtlCol="0">
            <a:spAutoFit/>
          </a:bodyPr>
          <a:lstStyle/>
          <a:p>
            <a:pPr marL="241300" marR="162560" indent="-228600" algn="l" rtl="0">
              <a:lnSpc>
                <a:spcPct val="90000"/>
              </a:lnSpc>
              <a:spcBef>
                <a:spcPts val="385"/>
              </a:spcBef>
              <a:buClr>
                <a:srgbClr val="3891A7"/>
              </a:buClr>
              <a:buChar char="•"/>
              <a:tabLst>
                <a:tab pos="241300" algn="l"/>
              </a:tabLst>
            </a:pPr>
            <a:r>
              <a:rPr sz="2400" dirty="0">
                <a:solidFill>
                  <a:srgbClr val="4F271C"/>
                </a:solidFill>
                <a:latin typeface="Arial"/>
                <a:cs typeface="Arial"/>
              </a:rPr>
              <a:t>The carotid </a:t>
            </a:r>
            <a:r>
              <a:rPr sz="2400" spc="-40" dirty="0">
                <a:solidFill>
                  <a:srgbClr val="4F271C"/>
                </a:solidFill>
                <a:latin typeface="Arial"/>
                <a:cs typeface="Arial"/>
              </a:rPr>
              <a:t>body, </a:t>
            </a:r>
            <a:r>
              <a:rPr sz="2400" spc="-5" dirty="0">
                <a:solidFill>
                  <a:srgbClr val="4F271C"/>
                </a:solidFill>
                <a:latin typeface="Arial"/>
                <a:cs typeface="Arial"/>
              </a:rPr>
              <a:t>which originates in </a:t>
            </a:r>
            <a:r>
              <a:rPr sz="2400" dirty="0">
                <a:solidFill>
                  <a:srgbClr val="4F271C"/>
                </a:solidFill>
                <a:latin typeface="Arial"/>
                <a:cs typeface="Arial"/>
              </a:rPr>
              <a:t>the </a:t>
            </a:r>
            <a:r>
              <a:rPr sz="2400" spc="-5" dirty="0">
                <a:solidFill>
                  <a:srgbClr val="4F271C"/>
                </a:solidFill>
                <a:latin typeface="Arial"/>
                <a:cs typeface="Arial"/>
              </a:rPr>
              <a:t>neural </a:t>
            </a:r>
            <a:r>
              <a:rPr sz="2400" dirty="0">
                <a:solidFill>
                  <a:srgbClr val="4F271C"/>
                </a:solidFill>
                <a:latin typeface="Arial"/>
                <a:cs typeface="Arial"/>
              </a:rPr>
              <a:t>crest, </a:t>
            </a:r>
            <a:r>
              <a:rPr sz="2400" spc="-5" dirty="0">
                <a:solidFill>
                  <a:srgbClr val="4F271C"/>
                </a:solidFill>
                <a:latin typeface="Arial"/>
                <a:cs typeface="Arial"/>
              </a:rPr>
              <a:t>is  important in </a:t>
            </a:r>
            <a:r>
              <a:rPr sz="2400" dirty="0">
                <a:solidFill>
                  <a:srgbClr val="4F271C"/>
                </a:solidFill>
                <a:latin typeface="Arial"/>
                <a:cs typeface="Arial"/>
              </a:rPr>
              <a:t>the </a:t>
            </a:r>
            <a:r>
              <a:rPr sz="2400" spc="-5" dirty="0">
                <a:solidFill>
                  <a:srgbClr val="4F271C"/>
                </a:solidFill>
                <a:latin typeface="Arial"/>
                <a:cs typeface="Arial"/>
              </a:rPr>
              <a:t>body's acute adaptation </a:t>
            </a:r>
            <a:r>
              <a:rPr sz="2400" dirty="0">
                <a:solidFill>
                  <a:srgbClr val="4F271C"/>
                </a:solidFill>
                <a:latin typeface="Arial"/>
                <a:cs typeface="Arial"/>
              </a:rPr>
              <a:t>to </a:t>
            </a:r>
            <a:r>
              <a:rPr sz="2400" spc="-5" dirty="0">
                <a:solidFill>
                  <a:srgbClr val="4F271C"/>
                </a:solidFill>
                <a:latin typeface="Arial"/>
                <a:cs typeface="Arial"/>
              </a:rPr>
              <a:t>fluctuating  concentrations </a:t>
            </a:r>
            <a:r>
              <a:rPr sz="2400" dirty="0">
                <a:solidFill>
                  <a:srgbClr val="4F271C"/>
                </a:solidFill>
                <a:latin typeface="Arial"/>
                <a:cs typeface="Arial"/>
              </a:rPr>
              <a:t>of </a:t>
            </a:r>
            <a:r>
              <a:rPr sz="2400" spc="-10" dirty="0">
                <a:solidFill>
                  <a:srgbClr val="4F271C"/>
                </a:solidFill>
                <a:latin typeface="Arial"/>
                <a:cs typeface="Arial"/>
              </a:rPr>
              <a:t>oxygen, </a:t>
            </a:r>
            <a:r>
              <a:rPr sz="2400" spc="-5" dirty="0">
                <a:solidFill>
                  <a:srgbClr val="4F271C"/>
                </a:solidFill>
                <a:latin typeface="Arial"/>
                <a:cs typeface="Arial"/>
              </a:rPr>
              <a:t>carbon dioxide, and </a:t>
            </a:r>
            <a:r>
              <a:rPr sz="2400" dirty="0" err="1">
                <a:solidFill>
                  <a:srgbClr val="4F271C"/>
                </a:solidFill>
                <a:latin typeface="Arial"/>
                <a:cs typeface="Arial"/>
              </a:rPr>
              <a:t>pH.</a:t>
            </a:r>
            <a:endParaRPr sz="2400" dirty="0">
              <a:latin typeface="Arial"/>
              <a:cs typeface="Arial"/>
            </a:endParaRPr>
          </a:p>
          <a:p>
            <a:pPr marL="241300" marR="5080" indent="-228600" algn="l" rtl="0">
              <a:lnSpc>
                <a:spcPct val="90000"/>
              </a:lnSpc>
              <a:spcBef>
                <a:spcPts val="575"/>
              </a:spcBef>
              <a:buClr>
                <a:srgbClr val="3891A7"/>
              </a:buClr>
              <a:buChar char="•"/>
              <a:tabLst>
                <a:tab pos="241300" algn="l"/>
              </a:tabLst>
            </a:pPr>
            <a:r>
              <a:rPr sz="2400" spc="-5" dirty="0">
                <a:solidFill>
                  <a:srgbClr val="4F271C"/>
                </a:solidFill>
                <a:latin typeface="Arial"/>
                <a:cs typeface="Arial"/>
              </a:rPr>
              <a:t>Paragangliomas </a:t>
            </a:r>
            <a:r>
              <a:rPr sz="2400" dirty="0">
                <a:solidFill>
                  <a:srgbClr val="4F271C"/>
                </a:solidFill>
                <a:latin typeface="Arial"/>
                <a:cs typeface="Arial"/>
              </a:rPr>
              <a:t>of the </a:t>
            </a:r>
            <a:r>
              <a:rPr sz="2400" spc="-5" dirty="0">
                <a:solidFill>
                  <a:srgbClr val="4F271C"/>
                </a:solidFill>
                <a:latin typeface="Arial"/>
                <a:cs typeface="Arial"/>
              </a:rPr>
              <a:t>carotid body </a:t>
            </a:r>
            <a:r>
              <a:rPr sz="2400" dirty="0">
                <a:solidFill>
                  <a:srgbClr val="4F271C"/>
                </a:solidFill>
                <a:latin typeface="Arial"/>
                <a:cs typeface="Arial"/>
              </a:rPr>
              <a:t>are </a:t>
            </a:r>
            <a:r>
              <a:rPr sz="2400" spc="-5" dirty="0">
                <a:solidFill>
                  <a:srgbClr val="4F271C"/>
                </a:solidFill>
                <a:latin typeface="Arial"/>
                <a:cs typeface="Arial"/>
              </a:rPr>
              <a:t>highly </a:t>
            </a:r>
            <a:r>
              <a:rPr sz="2400" spc="-20" dirty="0">
                <a:solidFill>
                  <a:srgbClr val="4F271C"/>
                </a:solidFill>
                <a:latin typeface="Arial"/>
                <a:cs typeface="Arial"/>
              </a:rPr>
              <a:t>vascular, </a:t>
            </a:r>
            <a:r>
              <a:rPr sz="2400" spc="-5" dirty="0">
                <a:solidFill>
                  <a:srgbClr val="4F271C"/>
                </a:solidFill>
                <a:latin typeface="Arial"/>
                <a:cs typeface="Arial"/>
              </a:rPr>
              <a:t>slowly growing  typically benign tumors </a:t>
            </a:r>
            <a:r>
              <a:rPr sz="2400" dirty="0">
                <a:solidFill>
                  <a:srgbClr val="4F271C"/>
                </a:solidFill>
                <a:latin typeface="Arial"/>
                <a:cs typeface="Arial"/>
              </a:rPr>
              <a:t>that </a:t>
            </a:r>
            <a:r>
              <a:rPr sz="2400" spc="-5" dirty="0">
                <a:solidFill>
                  <a:srgbClr val="4F271C"/>
                </a:solidFill>
                <a:latin typeface="Arial"/>
                <a:cs typeface="Arial"/>
              </a:rPr>
              <a:t>can present as a neck</a:t>
            </a:r>
            <a:r>
              <a:rPr sz="2400" spc="110" dirty="0">
                <a:solidFill>
                  <a:srgbClr val="4F271C"/>
                </a:solidFill>
                <a:latin typeface="Arial"/>
                <a:cs typeface="Arial"/>
              </a:rPr>
              <a:t> </a:t>
            </a:r>
            <a:r>
              <a:rPr sz="2400" dirty="0">
                <a:solidFill>
                  <a:srgbClr val="4F271C"/>
                </a:solidFill>
                <a:latin typeface="Arial"/>
                <a:cs typeface="Arial"/>
              </a:rPr>
              <a:t>mass.</a:t>
            </a:r>
            <a:endParaRPr sz="2400" dirty="0">
              <a:latin typeface="Arial"/>
              <a:cs typeface="Arial"/>
            </a:endParaRPr>
          </a:p>
          <a:p>
            <a:pPr marL="241300" marR="323215" indent="-228600" algn="l" rtl="0">
              <a:lnSpc>
                <a:spcPts val="2590"/>
              </a:lnSpc>
              <a:spcBef>
                <a:spcPts val="620"/>
              </a:spcBef>
              <a:buClr>
                <a:srgbClr val="3891A7"/>
              </a:buClr>
              <a:buChar char="•"/>
              <a:tabLst>
                <a:tab pos="241300" algn="l"/>
              </a:tabLst>
            </a:pPr>
            <a:r>
              <a:rPr sz="2400" spc="-5" dirty="0">
                <a:solidFill>
                  <a:srgbClr val="4F271C"/>
                </a:solidFill>
                <a:latin typeface="Arial"/>
                <a:cs typeface="Arial"/>
              </a:rPr>
              <a:t>Carotid body tumors are </a:t>
            </a:r>
            <a:r>
              <a:rPr sz="2400" dirty="0">
                <a:solidFill>
                  <a:srgbClr val="4F271C"/>
                </a:solidFill>
                <a:latin typeface="Arial"/>
                <a:cs typeface="Arial"/>
              </a:rPr>
              <a:t>often </a:t>
            </a:r>
            <a:r>
              <a:rPr sz="2400" spc="-5" dirty="0">
                <a:solidFill>
                  <a:srgbClr val="4F271C"/>
                </a:solidFill>
                <a:latin typeface="Arial"/>
                <a:cs typeface="Arial"/>
              </a:rPr>
              <a:t>pulsatile and a bruit can  be heard on</a:t>
            </a:r>
            <a:r>
              <a:rPr sz="2400" spc="15" dirty="0">
                <a:solidFill>
                  <a:srgbClr val="4F271C"/>
                </a:solidFill>
                <a:latin typeface="Arial"/>
                <a:cs typeface="Arial"/>
              </a:rPr>
              <a:t> </a:t>
            </a:r>
            <a:r>
              <a:rPr sz="2400" spc="-5" dirty="0">
                <a:solidFill>
                  <a:srgbClr val="4F271C"/>
                </a:solidFill>
                <a:latin typeface="Arial"/>
                <a:cs typeface="Arial"/>
              </a:rPr>
              <a:t>auscultation.</a:t>
            </a:r>
            <a:endParaRPr sz="2400" dirty="0">
              <a:latin typeface="Arial"/>
              <a:cs typeface="Arial"/>
            </a:endParaRPr>
          </a:p>
          <a:p>
            <a:pPr marL="241300" indent="-228600" algn="l" rtl="0">
              <a:lnSpc>
                <a:spcPts val="2735"/>
              </a:lnSpc>
              <a:spcBef>
                <a:spcPts val="254"/>
              </a:spcBef>
              <a:buClr>
                <a:srgbClr val="3891A7"/>
              </a:buClr>
              <a:buChar char="•"/>
              <a:tabLst>
                <a:tab pos="241300" algn="l"/>
              </a:tabLst>
            </a:pPr>
            <a:r>
              <a:rPr sz="2400" spc="-5" dirty="0">
                <a:solidFill>
                  <a:srgbClr val="4F271C"/>
                </a:solidFill>
                <a:latin typeface="Arial"/>
                <a:cs typeface="Arial"/>
              </a:rPr>
              <a:t>These </a:t>
            </a:r>
            <a:r>
              <a:rPr sz="2400" dirty="0">
                <a:solidFill>
                  <a:srgbClr val="4F271C"/>
                </a:solidFill>
                <a:latin typeface="Arial"/>
                <a:cs typeface="Arial"/>
              </a:rPr>
              <a:t>tumors </a:t>
            </a:r>
            <a:r>
              <a:rPr sz="2400" spc="-5" dirty="0">
                <a:solidFill>
                  <a:srgbClr val="4F271C"/>
                </a:solidFill>
                <a:latin typeface="Arial"/>
                <a:cs typeface="Arial"/>
              </a:rPr>
              <a:t>develop within </a:t>
            </a:r>
            <a:r>
              <a:rPr sz="2400" dirty="0">
                <a:solidFill>
                  <a:srgbClr val="4F271C"/>
                </a:solidFill>
                <a:latin typeface="Arial"/>
                <a:cs typeface="Arial"/>
              </a:rPr>
              <a:t>the </a:t>
            </a:r>
            <a:r>
              <a:rPr sz="2400" spc="-5" dirty="0">
                <a:solidFill>
                  <a:srgbClr val="4F271C"/>
                </a:solidFill>
                <a:latin typeface="Arial"/>
                <a:cs typeface="Arial"/>
              </a:rPr>
              <a:t>adventitia </a:t>
            </a:r>
            <a:r>
              <a:rPr sz="2400" dirty="0">
                <a:solidFill>
                  <a:srgbClr val="4F271C"/>
                </a:solidFill>
                <a:latin typeface="Arial"/>
                <a:cs typeface="Arial"/>
              </a:rPr>
              <a:t>of the</a:t>
            </a:r>
            <a:r>
              <a:rPr sz="2400" spc="50" dirty="0">
                <a:solidFill>
                  <a:srgbClr val="4F271C"/>
                </a:solidFill>
                <a:latin typeface="Arial"/>
                <a:cs typeface="Arial"/>
              </a:rPr>
              <a:t> </a:t>
            </a:r>
            <a:r>
              <a:rPr sz="2400" spc="-5" dirty="0">
                <a:solidFill>
                  <a:srgbClr val="4F271C"/>
                </a:solidFill>
                <a:latin typeface="Arial"/>
                <a:cs typeface="Arial"/>
              </a:rPr>
              <a:t>medial</a:t>
            </a:r>
            <a:endParaRPr sz="2400" dirty="0">
              <a:latin typeface="Arial"/>
              <a:cs typeface="Arial"/>
            </a:endParaRPr>
          </a:p>
          <a:p>
            <a:pPr marL="241300" algn="l" rtl="0">
              <a:lnSpc>
                <a:spcPts val="2735"/>
              </a:lnSpc>
            </a:pPr>
            <a:r>
              <a:rPr sz="2400" spc="-5" dirty="0">
                <a:solidFill>
                  <a:srgbClr val="4F271C"/>
                </a:solidFill>
                <a:latin typeface="Arial"/>
                <a:cs typeface="Arial"/>
              </a:rPr>
              <a:t>aspect </a:t>
            </a:r>
            <a:r>
              <a:rPr sz="2400" dirty="0">
                <a:solidFill>
                  <a:srgbClr val="4F271C"/>
                </a:solidFill>
                <a:latin typeface="Arial"/>
                <a:cs typeface="Arial"/>
              </a:rPr>
              <a:t>of the </a:t>
            </a:r>
            <a:r>
              <a:rPr sz="2400" spc="-5" dirty="0">
                <a:solidFill>
                  <a:srgbClr val="4F271C"/>
                </a:solidFill>
                <a:latin typeface="Arial"/>
                <a:cs typeface="Arial"/>
              </a:rPr>
              <a:t>carotid bifurcation.</a:t>
            </a:r>
            <a:endParaRPr sz="2400" dirty="0">
              <a:latin typeface="Arial"/>
              <a:cs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152400" y="381000"/>
            <a:ext cx="8484921" cy="1036319"/>
          </a:xfrm>
        </p:spPr>
        <p:txBody>
          <a:bodyPr/>
          <a:lstStyle/>
          <a:p>
            <a:pPr algn="l" rtl="0">
              <a:buFont typeface="Wingdings" pitchFamily="2" charset="2"/>
              <a:buChar char="Ø"/>
            </a:pPr>
            <a:r>
              <a:rPr lang="en-US" sz="3200" b="1" dirty="0"/>
              <a:t>On history and physical examination</a:t>
            </a:r>
            <a:endParaRPr lang="ar-SA" sz="3200" b="1" dirty="0"/>
          </a:p>
        </p:txBody>
      </p:sp>
      <p:sp>
        <p:nvSpPr>
          <p:cNvPr id="4" name="مستطيل 3"/>
          <p:cNvSpPr/>
          <p:nvPr/>
        </p:nvSpPr>
        <p:spPr>
          <a:xfrm>
            <a:off x="457200" y="1066800"/>
            <a:ext cx="6629400" cy="4647426"/>
          </a:xfrm>
          <a:prstGeom prst="rect">
            <a:avLst/>
          </a:prstGeom>
        </p:spPr>
        <p:txBody>
          <a:bodyPr wrap="square">
            <a:spAutoFit/>
          </a:bodyPr>
          <a:lstStyle/>
          <a:p>
            <a:pPr algn="l" rtl="0"/>
            <a:endParaRPr lang="en-US" sz="2800" b="1" dirty="0"/>
          </a:p>
          <a:p>
            <a:pPr algn="l" rtl="0"/>
            <a:endParaRPr lang="en-US" sz="2800" b="1" dirty="0"/>
          </a:p>
          <a:p>
            <a:pPr algn="l" rtl="0"/>
            <a:r>
              <a:rPr lang="en-US" sz="2400" b="1" dirty="0"/>
              <a:t>Age</a:t>
            </a:r>
            <a:r>
              <a:rPr lang="en-US" sz="2400" dirty="0"/>
              <a:t>  between the ages of 40 and 60 years.</a:t>
            </a:r>
          </a:p>
          <a:p>
            <a:pPr algn="l" rtl="0"/>
            <a:endParaRPr lang="en-US" sz="2400" dirty="0"/>
          </a:p>
          <a:p>
            <a:pPr algn="l" rtl="0"/>
            <a:r>
              <a:rPr lang="en-US" sz="2400" dirty="0"/>
              <a:t> </a:t>
            </a:r>
            <a:r>
              <a:rPr lang="en-US" sz="2400" b="1" dirty="0"/>
              <a:t>Symptoms </a:t>
            </a:r>
            <a:r>
              <a:rPr lang="en-US" sz="2400" dirty="0"/>
              <a:t> The common presentation is a </a:t>
            </a:r>
            <a:r>
              <a:rPr lang="en-US" sz="2400" dirty="0">
                <a:solidFill>
                  <a:srgbClr val="C00000"/>
                </a:solidFill>
              </a:rPr>
              <a:t>painless</a:t>
            </a:r>
            <a:r>
              <a:rPr lang="en-US" sz="2400" dirty="0"/>
              <a:t>, slowly growing lump. The patient may notice that the lump </a:t>
            </a:r>
            <a:r>
              <a:rPr lang="en-US" sz="2400" dirty="0">
                <a:solidFill>
                  <a:srgbClr val="C00000"/>
                </a:solidFill>
              </a:rPr>
              <a:t>pulsates</a:t>
            </a:r>
            <a:r>
              <a:rPr lang="en-US" sz="2400" dirty="0"/>
              <a:t>,</a:t>
            </a:r>
          </a:p>
          <a:p>
            <a:pPr algn="l" rtl="0"/>
            <a:endParaRPr lang="en-US" sz="2400" dirty="0"/>
          </a:p>
          <a:p>
            <a:pPr algn="l" rtl="0"/>
            <a:r>
              <a:rPr lang="en-US" sz="2400" dirty="0"/>
              <a:t> </a:t>
            </a:r>
            <a:r>
              <a:rPr lang="en-US" sz="2400" b="1" dirty="0"/>
              <a:t>Development </a:t>
            </a:r>
            <a:r>
              <a:rPr lang="en-US" sz="2400" dirty="0"/>
              <a:t> The lump grows so </a:t>
            </a:r>
            <a:r>
              <a:rPr lang="en-US" sz="2400" dirty="0">
                <a:solidFill>
                  <a:srgbClr val="C00000"/>
                </a:solidFill>
              </a:rPr>
              <a:t>slowly</a:t>
            </a:r>
            <a:r>
              <a:rPr lang="en-US" sz="2400" dirty="0"/>
              <a:t> that many patients ignore it for many years.</a:t>
            </a:r>
          </a:p>
          <a:p>
            <a:pPr algn="l" rtl="0"/>
            <a:endParaRPr lang="en-US" sz="2400" dirty="0"/>
          </a:p>
          <a:p>
            <a:pPr algn="l" rtl="0"/>
            <a:r>
              <a:rPr lang="en-US" sz="2400" dirty="0"/>
              <a:t> </a:t>
            </a:r>
            <a:r>
              <a:rPr lang="en-US" sz="2400" b="1" dirty="0"/>
              <a:t>Multiplicity</a:t>
            </a:r>
            <a:r>
              <a:rPr lang="en-US" sz="2400" dirty="0"/>
              <a:t> Carotid body tumors may be </a:t>
            </a:r>
            <a:r>
              <a:rPr lang="en-US" sz="2400" dirty="0">
                <a:solidFill>
                  <a:srgbClr val="C00000"/>
                </a:solidFill>
              </a:rPr>
              <a:t>bilateral</a:t>
            </a:r>
            <a:r>
              <a:rPr lang="en-US" sz="2400" dirty="0"/>
              <a:t>.</a:t>
            </a:r>
            <a:endParaRPr lang="ar-SA"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659079" y="379821"/>
            <a:ext cx="7825841" cy="492443"/>
          </a:xfrm>
        </p:spPr>
        <p:txBody>
          <a:bodyPr/>
          <a:lstStyle/>
          <a:p>
            <a:pPr algn="l" rtl="0">
              <a:buFont typeface="Wingdings" pitchFamily="2" charset="2"/>
              <a:buChar char="Ø"/>
            </a:pPr>
            <a:r>
              <a:rPr lang="en-US" sz="3200" b="1" dirty="0"/>
              <a:t>On physical examination</a:t>
            </a:r>
            <a:endParaRPr lang="ar-SA" sz="3200" b="1" dirty="0"/>
          </a:p>
        </p:txBody>
      </p:sp>
      <p:sp>
        <p:nvSpPr>
          <p:cNvPr id="5" name="مستطيل 4"/>
          <p:cNvSpPr/>
          <p:nvPr/>
        </p:nvSpPr>
        <p:spPr>
          <a:xfrm>
            <a:off x="228600" y="1143000"/>
            <a:ext cx="7315200" cy="2062103"/>
          </a:xfrm>
          <a:prstGeom prst="rect">
            <a:avLst/>
          </a:prstGeom>
        </p:spPr>
        <p:txBody>
          <a:bodyPr wrap="square">
            <a:spAutoFit/>
          </a:bodyPr>
          <a:lstStyle/>
          <a:p>
            <a:pPr algn="l" rtl="0"/>
            <a:r>
              <a:rPr lang="en-US" sz="2400" b="1" dirty="0"/>
              <a:t>Position</a:t>
            </a:r>
            <a:r>
              <a:rPr lang="en-US" sz="2000" dirty="0"/>
              <a:t> Carotid body tumors are found in the upper part of the anterior triangle of the neck, level with the hyoid bone and beneath the anterior edge of the sternomastoid muscle</a:t>
            </a:r>
          </a:p>
          <a:p>
            <a:pPr algn="l" rtl="0"/>
            <a:endParaRPr lang="en-US" sz="2000" dirty="0"/>
          </a:p>
          <a:p>
            <a:pPr algn="l" rtl="0"/>
            <a:r>
              <a:rPr lang="en-US" sz="2400" dirty="0"/>
              <a:t> </a:t>
            </a:r>
            <a:r>
              <a:rPr lang="en-US" sz="2400" b="1" dirty="0"/>
              <a:t>Tenderness, color and temperature </a:t>
            </a:r>
            <a:r>
              <a:rPr lang="en-US" sz="2000" dirty="0"/>
              <a:t>These tumors are </a:t>
            </a:r>
            <a:r>
              <a:rPr lang="en-US" sz="2000" dirty="0">
                <a:solidFill>
                  <a:srgbClr val="C00000"/>
                </a:solidFill>
              </a:rPr>
              <a:t>not tender </a:t>
            </a:r>
            <a:r>
              <a:rPr lang="en-US" sz="2000" dirty="0"/>
              <a:t>or </a:t>
            </a:r>
            <a:r>
              <a:rPr lang="en-US" sz="2000" dirty="0">
                <a:solidFill>
                  <a:srgbClr val="C00000"/>
                </a:solidFill>
              </a:rPr>
              <a:t>hot</a:t>
            </a:r>
            <a:r>
              <a:rPr lang="en-US" sz="2000" dirty="0"/>
              <a:t>, and the overlying skin should be </a:t>
            </a:r>
            <a:r>
              <a:rPr lang="en-US" sz="2000" dirty="0">
                <a:solidFill>
                  <a:srgbClr val="C00000"/>
                </a:solidFill>
              </a:rPr>
              <a:t>normal</a:t>
            </a:r>
            <a:r>
              <a:rPr lang="en-US" sz="2000" dirty="0"/>
              <a:t>.</a:t>
            </a:r>
            <a:endParaRPr lang="ar-SA" sz="2000" dirty="0"/>
          </a:p>
        </p:txBody>
      </p:sp>
      <p:sp>
        <p:nvSpPr>
          <p:cNvPr id="6" name="مستطيل 5"/>
          <p:cNvSpPr/>
          <p:nvPr/>
        </p:nvSpPr>
        <p:spPr>
          <a:xfrm>
            <a:off x="228600" y="3503235"/>
            <a:ext cx="8534400" cy="3046988"/>
          </a:xfrm>
          <a:prstGeom prst="rect">
            <a:avLst/>
          </a:prstGeom>
        </p:spPr>
        <p:txBody>
          <a:bodyPr wrap="square">
            <a:spAutoFit/>
          </a:bodyPr>
          <a:lstStyle/>
          <a:p>
            <a:pPr algn="l" rtl="0"/>
            <a:r>
              <a:rPr lang="en-US" sz="2400" b="1" dirty="0"/>
              <a:t>Shape</a:t>
            </a:r>
            <a:r>
              <a:rPr lang="en-US" sz="2000" dirty="0"/>
              <a:t> The lump is initially spherical but, as it grows, it becomes </a:t>
            </a:r>
            <a:r>
              <a:rPr lang="en-US" sz="2000" dirty="0">
                <a:solidFill>
                  <a:srgbClr val="C00000"/>
                </a:solidFill>
              </a:rPr>
              <a:t>irregular</a:t>
            </a:r>
            <a:r>
              <a:rPr lang="en-US" sz="2000" dirty="0"/>
              <a:t> in shape, often narrower at its lower end, where it is situated in the bifurcation of the common carotid artery. </a:t>
            </a:r>
          </a:p>
          <a:p>
            <a:pPr algn="l" rtl="0"/>
            <a:endParaRPr lang="en-US" sz="2000" dirty="0"/>
          </a:p>
          <a:p>
            <a:pPr algn="l" rtl="0"/>
            <a:r>
              <a:rPr lang="en-US" sz="2400" b="1" dirty="0"/>
              <a:t>Size</a:t>
            </a:r>
            <a:r>
              <a:rPr lang="en-US" sz="2000" dirty="0"/>
              <a:t> Carotid body tumours may vary from 2–3 cm to 10 cm in diameter.</a:t>
            </a:r>
          </a:p>
          <a:p>
            <a:pPr algn="l" rtl="0"/>
            <a:endParaRPr lang="en-US" sz="2000" dirty="0"/>
          </a:p>
          <a:p>
            <a:pPr algn="l" rtl="0"/>
            <a:r>
              <a:rPr lang="en-US" sz="2000" dirty="0"/>
              <a:t> </a:t>
            </a:r>
            <a:r>
              <a:rPr lang="en-US" sz="2400" b="1" dirty="0"/>
              <a:t>Composition</a:t>
            </a:r>
            <a:r>
              <a:rPr lang="en-US" sz="2000" dirty="0"/>
              <a:t> The majority of these tumours are </a:t>
            </a:r>
            <a:r>
              <a:rPr lang="en-US" sz="2000" dirty="0">
                <a:solidFill>
                  <a:srgbClr val="C00000"/>
                </a:solidFill>
              </a:rPr>
              <a:t>solid and hard</a:t>
            </a:r>
            <a:r>
              <a:rPr lang="en-US" sz="2000" dirty="0"/>
              <a:t>. They are </a:t>
            </a:r>
            <a:r>
              <a:rPr lang="en-US" sz="2000" dirty="0">
                <a:solidFill>
                  <a:srgbClr val="C00000"/>
                </a:solidFill>
              </a:rPr>
              <a:t>dull</a:t>
            </a:r>
            <a:r>
              <a:rPr lang="en-US" sz="2000" dirty="0"/>
              <a:t> to percussion and do not fluctuate .They are often called </a:t>
            </a:r>
            <a:r>
              <a:rPr lang="en-US" sz="2000" dirty="0">
                <a:solidFill>
                  <a:srgbClr val="C00000"/>
                </a:solidFill>
              </a:rPr>
              <a:t>potato tumours </a:t>
            </a:r>
            <a:r>
              <a:rPr lang="en-US" sz="2000" dirty="0"/>
              <a:t>because of their consistency and shape .</a:t>
            </a:r>
            <a:endParaRPr lang="ar-SA"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7"/>
          <p:cNvSpPr/>
          <p:nvPr/>
        </p:nvSpPr>
        <p:spPr>
          <a:xfrm>
            <a:off x="838200" y="1371600"/>
            <a:ext cx="7543800" cy="5229225"/>
          </a:xfrm>
          <a:prstGeom prst="rect">
            <a:avLst/>
          </a:prstGeom>
          <a:blipFill>
            <a:blip r:embed="rId2" cstate="print"/>
            <a:stretch>
              <a:fillRect/>
            </a:stretch>
          </a:blipFill>
        </p:spPr>
        <p:txBody>
          <a:bodyPr wrap="square" lIns="0" tIns="0" rIns="0" bIns="0" rtlCol="0"/>
          <a:lstStyle/>
          <a:p>
            <a:pPr algn="ct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457200" y="304800"/>
            <a:ext cx="7929880" cy="2777042"/>
          </a:xfrm>
          <a:prstGeom prst="rect">
            <a:avLst/>
          </a:prstGeom>
        </p:spPr>
        <p:txBody>
          <a:bodyPr vert="horz" wrap="square" lIns="0" tIns="12065" rIns="0" bIns="0" rtlCol="0">
            <a:spAutoFit/>
          </a:bodyPr>
          <a:lstStyle/>
          <a:p>
            <a:pPr marL="241300" marR="1925955" indent="-228600" algn="just" rtl="0">
              <a:lnSpc>
                <a:spcPct val="100000"/>
              </a:lnSpc>
              <a:spcBef>
                <a:spcPts val="675"/>
              </a:spcBef>
              <a:buClr>
                <a:srgbClr val="3891A7"/>
              </a:buClr>
              <a:buChar char="•"/>
              <a:tabLst>
                <a:tab pos="241300" algn="l"/>
              </a:tabLst>
            </a:pPr>
            <a:r>
              <a:rPr sz="2800" b="1" spc="-5" dirty="0">
                <a:solidFill>
                  <a:srgbClr val="4F271C"/>
                </a:solidFill>
                <a:latin typeface="Arial"/>
                <a:cs typeface="Arial"/>
              </a:rPr>
              <a:t>Diagnosis </a:t>
            </a:r>
            <a:r>
              <a:rPr sz="2800" spc="-5" dirty="0">
                <a:solidFill>
                  <a:srgbClr val="4F271C"/>
                </a:solidFill>
                <a:latin typeface="Arial"/>
                <a:cs typeface="Arial"/>
              </a:rPr>
              <a:t>is usually made based </a:t>
            </a:r>
            <a:r>
              <a:rPr sz="2800" dirty="0">
                <a:solidFill>
                  <a:srgbClr val="4F271C"/>
                </a:solidFill>
                <a:latin typeface="Arial"/>
                <a:cs typeface="Arial"/>
              </a:rPr>
              <a:t>o</a:t>
            </a:r>
            <a:r>
              <a:rPr lang="en-US" sz="2800" dirty="0">
                <a:solidFill>
                  <a:srgbClr val="4F271C"/>
                </a:solidFill>
                <a:latin typeface="Arial"/>
                <a:cs typeface="Arial"/>
              </a:rPr>
              <a:t> </a:t>
            </a:r>
            <a:r>
              <a:rPr sz="2800" dirty="0">
                <a:solidFill>
                  <a:srgbClr val="4F271C"/>
                </a:solidFill>
                <a:latin typeface="Arial"/>
                <a:cs typeface="Arial"/>
              </a:rPr>
              <a:t>characteristic features</a:t>
            </a:r>
            <a:r>
              <a:rPr sz="2800" spc="-50" dirty="0">
                <a:solidFill>
                  <a:srgbClr val="4F271C"/>
                </a:solidFill>
                <a:latin typeface="Arial"/>
                <a:cs typeface="Arial"/>
              </a:rPr>
              <a:t> </a:t>
            </a:r>
            <a:r>
              <a:rPr sz="2800" spc="-5" dirty="0">
                <a:solidFill>
                  <a:srgbClr val="4F271C"/>
                </a:solidFill>
                <a:latin typeface="Arial"/>
                <a:cs typeface="Arial"/>
              </a:rPr>
              <a:t>demonstrated  </a:t>
            </a:r>
            <a:r>
              <a:rPr sz="2800" dirty="0">
                <a:solidFill>
                  <a:srgbClr val="4F271C"/>
                </a:solidFill>
                <a:latin typeface="Arial"/>
                <a:cs typeface="Arial"/>
              </a:rPr>
              <a:t>on </a:t>
            </a:r>
            <a:r>
              <a:rPr sz="2800" spc="-5" dirty="0">
                <a:solidFill>
                  <a:srgbClr val="4F271C"/>
                </a:solidFill>
                <a:latin typeface="Arial"/>
                <a:cs typeface="Arial"/>
              </a:rPr>
              <a:t>MRI/MRA</a:t>
            </a:r>
            <a:r>
              <a:rPr sz="2800" spc="-135" dirty="0">
                <a:solidFill>
                  <a:srgbClr val="4F271C"/>
                </a:solidFill>
                <a:latin typeface="Arial"/>
                <a:cs typeface="Arial"/>
              </a:rPr>
              <a:t> </a:t>
            </a:r>
            <a:r>
              <a:rPr sz="2800" spc="-5" dirty="0">
                <a:solidFill>
                  <a:srgbClr val="4F271C"/>
                </a:solidFill>
                <a:latin typeface="Arial"/>
                <a:cs typeface="Arial"/>
              </a:rPr>
              <a:t>imaging</a:t>
            </a:r>
            <a:r>
              <a:rPr lang="en-US" sz="2800" spc="-5" dirty="0">
                <a:solidFill>
                  <a:srgbClr val="4F271C"/>
                </a:solidFill>
                <a:latin typeface="Arial"/>
                <a:cs typeface="Arial"/>
              </a:rPr>
              <a:t> (salt and pepper appearance)</a:t>
            </a:r>
            <a:r>
              <a:rPr lang="ar-JO" sz="2800" spc="-5" dirty="0">
                <a:solidFill>
                  <a:srgbClr val="4F271C"/>
                </a:solidFill>
                <a:latin typeface="Arial"/>
                <a:cs typeface="Arial"/>
              </a:rPr>
              <a:t> </a:t>
            </a:r>
            <a:endParaRPr lang="en-US" sz="2800" spc="-5" dirty="0">
              <a:solidFill>
                <a:srgbClr val="4F271C"/>
              </a:solidFill>
              <a:latin typeface="Arial"/>
              <a:cs typeface="Arial"/>
            </a:endParaRPr>
          </a:p>
          <a:p>
            <a:pPr marL="241300" marR="1925955" indent="-228600" algn="just" rtl="0">
              <a:lnSpc>
                <a:spcPct val="100000"/>
              </a:lnSpc>
              <a:spcBef>
                <a:spcPts val="675"/>
              </a:spcBef>
              <a:buClr>
                <a:srgbClr val="3891A7"/>
              </a:buClr>
              <a:buChar char="•"/>
              <a:tabLst>
                <a:tab pos="241300" algn="l"/>
              </a:tabLst>
            </a:pPr>
            <a:endParaRPr lang="en-US" sz="2800" spc="-5" dirty="0">
              <a:solidFill>
                <a:srgbClr val="4F271C"/>
              </a:solidFill>
              <a:latin typeface="Arial"/>
              <a:cs typeface="Arial"/>
            </a:endParaRPr>
          </a:p>
          <a:p>
            <a:pPr marL="241300" marR="1925955" indent="-228600" algn="just" rtl="0">
              <a:lnSpc>
                <a:spcPct val="100000"/>
              </a:lnSpc>
              <a:spcBef>
                <a:spcPts val="675"/>
              </a:spcBef>
              <a:buClr>
                <a:srgbClr val="3891A7"/>
              </a:buClr>
              <a:buChar char="•"/>
              <a:tabLst>
                <a:tab pos="241300" algn="l"/>
              </a:tabLst>
            </a:pPr>
            <a:endParaRPr sz="2800" dirty="0">
              <a:latin typeface="Arial"/>
              <a:cs typeface="Arial"/>
            </a:endParaRPr>
          </a:p>
        </p:txBody>
      </p:sp>
      <p:pic>
        <p:nvPicPr>
          <p:cNvPr id="7" name="صورة 6" descr="paraganglioma-9-638.jpg"/>
          <p:cNvPicPr>
            <a:picLocks noChangeAspect="1"/>
          </p:cNvPicPr>
          <p:nvPr/>
        </p:nvPicPr>
        <p:blipFill>
          <a:blip r:embed="rId4" cstate="print"/>
          <a:stretch>
            <a:fillRect/>
          </a:stretch>
        </p:blipFill>
        <p:spPr>
          <a:xfrm>
            <a:off x="152400" y="2133600"/>
            <a:ext cx="8763000" cy="47244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76200"/>
            <a:ext cx="8961119" cy="6664959"/>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732840" y="275031"/>
            <a:ext cx="7820025" cy="2166619"/>
          </a:xfrm>
          <a:prstGeom prst="rect">
            <a:avLst/>
          </a:prstGeom>
        </p:spPr>
        <p:txBody>
          <a:bodyPr vert="horz" wrap="square" lIns="0" tIns="12065" rIns="0" bIns="0" rtlCol="0">
            <a:spAutoFit/>
          </a:bodyPr>
          <a:lstStyle/>
          <a:p>
            <a:pPr marL="241300" marR="5080" indent="-228600" algn="l" rtl="0">
              <a:lnSpc>
                <a:spcPct val="100000"/>
              </a:lnSpc>
              <a:spcBef>
                <a:spcPts val="95"/>
              </a:spcBef>
              <a:buClr>
                <a:srgbClr val="3891A7"/>
              </a:buClr>
              <a:buChar char="•"/>
              <a:tabLst>
                <a:tab pos="241300" algn="l"/>
              </a:tabLst>
            </a:pPr>
            <a:r>
              <a:rPr sz="2800" u="heavy" spc="-5" dirty="0">
                <a:solidFill>
                  <a:srgbClr val="4F271C"/>
                </a:solidFill>
                <a:uFill>
                  <a:solidFill>
                    <a:srgbClr val="4F271C"/>
                  </a:solidFill>
                </a:uFill>
                <a:latin typeface="Arial"/>
                <a:cs typeface="Arial"/>
              </a:rPr>
              <a:t>surgery</a:t>
            </a:r>
            <a:r>
              <a:rPr sz="2800" spc="-5" dirty="0">
                <a:solidFill>
                  <a:srgbClr val="4F271C"/>
                </a:solidFill>
                <a:latin typeface="Arial"/>
                <a:cs typeface="Arial"/>
              </a:rPr>
              <a:t> is </a:t>
            </a:r>
            <a:r>
              <a:rPr sz="2800" dirty="0">
                <a:solidFill>
                  <a:srgbClr val="4F271C"/>
                </a:solidFill>
                <a:latin typeface="Arial"/>
                <a:cs typeface="Arial"/>
              </a:rPr>
              <a:t>usually the treatment </a:t>
            </a:r>
            <a:r>
              <a:rPr sz="2800" spc="-5" dirty="0">
                <a:solidFill>
                  <a:srgbClr val="4F271C"/>
                </a:solidFill>
                <a:latin typeface="Arial"/>
                <a:cs typeface="Arial"/>
              </a:rPr>
              <a:t>modality of  choice </a:t>
            </a:r>
            <a:r>
              <a:rPr sz="2800" dirty="0">
                <a:solidFill>
                  <a:srgbClr val="4F271C"/>
                </a:solidFill>
                <a:latin typeface="Arial"/>
                <a:cs typeface="Arial"/>
              </a:rPr>
              <a:t>for </a:t>
            </a:r>
            <a:r>
              <a:rPr sz="2800" spc="-20" dirty="0">
                <a:solidFill>
                  <a:srgbClr val="4F271C"/>
                </a:solidFill>
                <a:latin typeface="Arial"/>
                <a:cs typeface="Arial"/>
              </a:rPr>
              <a:t>younger, </a:t>
            </a:r>
            <a:r>
              <a:rPr sz="2800" dirty="0">
                <a:solidFill>
                  <a:srgbClr val="4F271C"/>
                </a:solidFill>
                <a:latin typeface="Arial"/>
                <a:cs typeface="Arial"/>
              </a:rPr>
              <a:t>healthier </a:t>
            </a:r>
            <a:r>
              <a:rPr sz="2800" spc="-5" dirty="0">
                <a:solidFill>
                  <a:srgbClr val="4F271C"/>
                </a:solidFill>
                <a:latin typeface="Arial"/>
                <a:cs typeface="Arial"/>
              </a:rPr>
              <a:t>patients with  carotid </a:t>
            </a:r>
            <a:r>
              <a:rPr sz="2800" dirty="0">
                <a:solidFill>
                  <a:srgbClr val="4F271C"/>
                </a:solidFill>
                <a:latin typeface="Arial"/>
                <a:cs typeface="Arial"/>
              </a:rPr>
              <a:t>body </a:t>
            </a:r>
            <a:r>
              <a:rPr sz="2800" spc="-5" dirty="0">
                <a:solidFill>
                  <a:srgbClr val="4F271C"/>
                </a:solidFill>
                <a:latin typeface="Arial"/>
                <a:cs typeface="Arial"/>
              </a:rPr>
              <a:t>tumors </a:t>
            </a:r>
            <a:r>
              <a:rPr sz="2800" spc="-50" dirty="0">
                <a:solidFill>
                  <a:srgbClr val="4F271C"/>
                </a:solidFill>
                <a:latin typeface="Arial"/>
                <a:cs typeface="Arial"/>
              </a:rPr>
              <a:t>(CBTs), </a:t>
            </a:r>
            <a:r>
              <a:rPr sz="2800" spc="-5" dirty="0">
                <a:solidFill>
                  <a:srgbClr val="4F271C"/>
                </a:solidFill>
                <a:latin typeface="Arial"/>
                <a:cs typeface="Arial"/>
              </a:rPr>
              <a:t>and </a:t>
            </a:r>
            <a:r>
              <a:rPr sz="2800" u="heavy" dirty="0">
                <a:solidFill>
                  <a:srgbClr val="4F271C"/>
                </a:solidFill>
                <a:uFill>
                  <a:solidFill>
                    <a:srgbClr val="4F271C"/>
                  </a:solidFill>
                </a:uFill>
                <a:latin typeface="Arial"/>
                <a:cs typeface="Arial"/>
              </a:rPr>
              <a:t>radiotherapy</a:t>
            </a:r>
            <a:r>
              <a:rPr sz="2800" dirty="0">
                <a:solidFill>
                  <a:srgbClr val="4F271C"/>
                </a:solidFill>
                <a:latin typeface="Arial"/>
                <a:cs typeface="Arial"/>
              </a:rPr>
              <a:t> </a:t>
            </a:r>
            <a:r>
              <a:rPr sz="2800" spc="-5" dirty="0">
                <a:solidFill>
                  <a:srgbClr val="4F271C"/>
                </a:solidFill>
                <a:latin typeface="Arial"/>
                <a:cs typeface="Arial"/>
              </a:rPr>
              <a:t>is  reserved for the </a:t>
            </a:r>
            <a:r>
              <a:rPr sz="2800" spc="-30" dirty="0">
                <a:solidFill>
                  <a:srgbClr val="4F271C"/>
                </a:solidFill>
                <a:latin typeface="Arial"/>
                <a:cs typeface="Arial"/>
              </a:rPr>
              <a:t>elderly, </a:t>
            </a:r>
            <a:r>
              <a:rPr sz="2800" spc="-5" dirty="0">
                <a:solidFill>
                  <a:srgbClr val="4F271C"/>
                </a:solidFill>
                <a:latin typeface="Arial"/>
                <a:cs typeface="Arial"/>
              </a:rPr>
              <a:t>patients who are poor  surgical </a:t>
            </a:r>
            <a:r>
              <a:rPr sz="2800" dirty="0">
                <a:solidFill>
                  <a:srgbClr val="4F271C"/>
                </a:solidFill>
                <a:latin typeface="Arial"/>
                <a:cs typeface="Arial"/>
              </a:rPr>
              <a:t>candidates</a:t>
            </a:r>
            <a:r>
              <a:rPr sz="2800" spc="-5" dirty="0">
                <a:solidFill>
                  <a:srgbClr val="4F271C"/>
                </a:solidFill>
                <a:latin typeface="Arial"/>
                <a:cs typeface="Arial"/>
              </a:rPr>
              <a:t>.</a:t>
            </a:r>
            <a:endParaRPr sz="2800" dirty="0">
              <a:latin typeface="Arial"/>
              <a:cs typeface="Arial"/>
            </a:endParaRPr>
          </a:p>
        </p:txBody>
      </p:sp>
      <p:sp>
        <p:nvSpPr>
          <p:cNvPr id="7" name="object 7"/>
          <p:cNvSpPr/>
          <p:nvPr/>
        </p:nvSpPr>
        <p:spPr>
          <a:xfrm>
            <a:off x="4860035" y="2924987"/>
            <a:ext cx="2748534" cy="365150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62000" y="2895600"/>
            <a:ext cx="8001000" cy="1231106"/>
          </a:xfrm>
          <a:solidFill>
            <a:schemeClr val="bg1"/>
          </a:solidFill>
        </p:spPr>
        <p:txBody>
          <a:bodyPr/>
          <a:lstStyle/>
          <a:p>
            <a:pPr algn="ctr"/>
            <a:r>
              <a:rPr lang="en-US" sz="4000" dirty="0"/>
              <a:t>Deep posterior triangle swelling</a:t>
            </a:r>
            <a:endParaRPr lang="ar-SA" sz="4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881" y="0"/>
            <a:ext cx="8961119" cy="6664959"/>
          </a:xfrm>
          <a:prstGeom prst="rect">
            <a:avLst/>
          </a:prstGeom>
          <a:blipFill>
            <a:blip r:embed="rId2" cstate="print"/>
            <a:stretch>
              <a:fillRect/>
            </a:stretch>
          </a:blipFill>
        </p:spPr>
        <p:txBody>
          <a:bodyPr wrap="square" lIns="0" tIns="0" rIns="0" bIns="0" rtlCol="0"/>
          <a:lstStyle/>
          <a:p>
            <a:endParaRPr lang="ar-JO" dirty="0"/>
          </a:p>
          <a:p>
            <a:endParaRPr lang="ar-JO" dirty="0"/>
          </a:p>
          <a:p>
            <a:endParaRPr lang="ar-JO" dirty="0"/>
          </a:p>
          <a:p>
            <a:endParaRPr lang="ar-JO" dirty="0"/>
          </a:p>
          <a:p>
            <a:endParaRPr lang="ar-JO" dirty="0"/>
          </a:p>
          <a:p>
            <a:endParaRPr lang="ar-JO" sz="2000" dirty="0"/>
          </a:p>
          <a:p>
            <a:endParaRPr lang="ar-JO" sz="2000" dirty="0"/>
          </a:p>
          <a:p>
            <a:pPr algn="l" rtl="0">
              <a:buFont typeface="Wingdings" pitchFamily="2" charset="2"/>
              <a:buChar char="Ø"/>
            </a:pPr>
            <a:r>
              <a:rPr lang="en-US" sz="2400" dirty="0"/>
              <a:t>(Lymph cyst, lymphocele, lymphangioma) </a:t>
            </a:r>
          </a:p>
          <a:p>
            <a:pPr algn="l" rtl="0">
              <a:buFont typeface="Wingdings" pitchFamily="2" charset="2"/>
              <a:buChar char="Ø"/>
            </a:pPr>
            <a:endParaRPr lang="en-US" sz="2400" dirty="0"/>
          </a:p>
          <a:p>
            <a:pPr algn="l" rtl="0">
              <a:buFont typeface="Wingdings" pitchFamily="2" charset="2"/>
              <a:buChar char="Ø"/>
            </a:pPr>
            <a:r>
              <a:rPr lang="en-US" sz="2400" dirty="0"/>
              <a:t>A cystic hygroma is a </a:t>
            </a:r>
            <a:r>
              <a:rPr lang="en-US" sz="2400" dirty="0">
                <a:solidFill>
                  <a:srgbClr val="C00000"/>
                </a:solidFill>
              </a:rPr>
              <a:t>congenital collection of lymphatic </a:t>
            </a:r>
            <a:r>
              <a:rPr lang="en-US" sz="2400" dirty="0"/>
              <a:t>sacs that contain clear, colourless lymph. </a:t>
            </a:r>
          </a:p>
          <a:p>
            <a:pPr algn="l" rtl="0">
              <a:buFont typeface="Wingdings" pitchFamily="2" charset="2"/>
              <a:buChar char="Ø"/>
            </a:pPr>
            <a:endParaRPr lang="en-US" sz="2400" dirty="0"/>
          </a:p>
          <a:p>
            <a:pPr algn="l" rtl="0">
              <a:buFont typeface="Wingdings" pitchFamily="2" charset="2"/>
              <a:buChar char="Ø"/>
            </a:pPr>
            <a:r>
              <a:rPr lang="en-US" sz="2400" dirty="0"/>
              <a:t>They are probably derived from clusters of lymph channels that failed, during intrauterine development, to connect with and become normal lymphatic pathways.</a:t>
            </a:r>
          </a:p>
          <a:p>
            <a:pPr algn="l" rtl="0">
              <a:buFont typeface="Wingdings" pitchFamily="2" charset="2"/>
              <a:buChar char="Ø"/>
            </a:pPr>
            <a:endParaRPr lang="en-US" sz="2400" dirty="0"/>
          </a:p>
          <a:p>
            <a:pPr algn="l" rtl="0">
              <a:buFont typeface="Wingdings" pitchFamily="2" charset="2"/>
              <a:buChar char="Ø"/>
            </a:pPr>
            <a:r>
              <a:rPr lang="en-US" sz="2400" dirty="0"/>
              <a:t> Lymph cysts commonly occur near the root of the arm and the leg (i.e. in the anatomical junctions between the limbs and head and the trunk).</a:t>
            </a:r>
            <a:endParaRPr sz="2400" dirty="0"/>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72859" y="372897"/>
            <a:ext cx="8380730" cy="1118870"/>
          </a:xfrm>
          <a:prstGeom prst="rect">
            <a:avLst/>
          </a:prstGeom>
          <a:solidFill>
            <a:srgbClr val="FFFFFF"/>
          </a:solidFill>
        </p:spPr>
        <p:txBody>
          <a:bodyPr vert="horz" wrap="square" lIns="0" tIns="323215" rIns="0" bIns="0" rtlCol="0">
            <a:spAutoFit/>
          </a:bodyPr>
          <a:lstStyle/>
          <a:p>
            <a:pPr marL="2379345">
              <a:lnSpc>
                <a:spcPct val="100000"/>
              </a:lnSpc>
              <a:spcBef>
                <a:spcPts val="2545"/>
              </a:spcBef>
            </a:pPr>
            <a:r>
              <a:rPr sz="2800" spc="-30" dirty="0"/>
              <a:t>CYSTIC</a:t>
            </a:r>
            <a:r>
              <a:rPr sz="2800" spc="10" dirty="0"/>
              <a:t> </a:t>
            </a:r>
            <a:r>
              <a:rPr sz="2800" spc="-35" dirty="0"/>
              <a:t>HYGROMA</a:t>
            </a:r>
            <a:endParaRPr sz="2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381000" y="304800"/>
            <a:ext cx="8484921" cy="1036319"/>
          </a:xfrm>
        </p:spPr>
        <p:txBody>
          <a:bodyPr/>
          <a:lstStyle/>
          <a:p>
            <a:pPr algn="l" rtl="0">
              <a:buFont typeface="Wingdings" pitchFamily="2" charset="2"/>
              <a:buChar char="Ø"/>
            </a:pPr>
            <a:r>
              <a:rPr lang="en-US" sz="3200" b="1" dirty="0"/>
              <a:t>On history and physical examination</a:t>
            </a:r>
            <a:endParaRPr lang="ar-SA" sz="3200" b="1" dirty="0"/>
          </a:p>
        </p:txBody>
      </p:sp>
      <p:sp>
        <p:nvSpPr>
          <p:cNvPr id="4" name="مستطيل 3"/>
          <p:cNvSpPr/>
          <p:nvPr/>
        </p:nvSpPr>
        <p:spPr>
          <a:xfrm>
            <a:off x="838200" y="1066800"/>
            <a:ext cx="7239000" cy="2677656"/>
          </a:xfrm>
          <a:prstGeom prst="rect">
            <a:avLst/>
          </a:prstGeom>
        </p:spPr>
        <p:txBody>
          <a:bodyPr wrap="square">
            <a:spAutoFit/>
          </a:bodyPr>
          <a:lstStyle/>
          <a:p>
            <a:pPr algn="l" rtl="0"/>
            <a:endParaRPr lang="en-US" sz="2400" dirty="0"/>
          </a:p>
          <a:p>
            <a:pPr algn="l" rtl="0"/>
            <a:endParaRPr lang="en-US" sz="2400" dirty="0"/>
          </a:p>
          <a:p>
            <a:pPr algn="l" rtl="0"/>
            <a:r>
              <a:rPr lang="en-US" sz="2400" b="1" dirty="0"/>
              <a:t>Age</a:t>
            </a:r>
            <a:r>
              <a:rPr lang="en-US" sz="2400" dirty="0"/>
              <a:t> The majority of cystic hygromas present </a:t>
            </a:r>
            <a:r>
              <a:rPr lang="en-US" sz="2400" dirty="0">
                <a:solidFill>
                  <a:srgbClr val="C00000"/>
                </a:solidFill>
              </a:rPr>
              <a:t>at birth </a:t>
            </a:r>
            <a:r>
              <a:rPr lang="en-US" sz="2400" dirty="0"/>
              <a:t>or </a:t>
            </a:r>
            <a:r>
              <a:rPr lang="en-US" sz="2400" dirty="0">
                <a:solidFill>
                  <a:srgbClr val="C00000"/>
                </a:solidFill>
              </a:rPr>
              <a:t>within the first few years of life</a:t>
            </a:r>
            <a:r>
              <a:rPr lang="en-US" sz="2400" dirty="0"/>
              <a:t>, but they may stay empty until infection or trauma in adult life causes them to fill up and become visible.</a:t>
            </a:r>
          </a:p>
          <a:p>
            <a:pPr algn="l" rtl="0"/>
            <a:endParaRPr lang="ar-SA" sz="2400" dirty="0"/>
          </a:p>
        </p:txBody>
      </p:sp>
      <p:sp>
        <p:nvSpPr>
          <p:cNvPr id="5" name="مستطيل 4"/>
          <p:cNvSpPr/>
          <p:nvPr/>
        </p:nvSpPr>
        <p:spPr>
          <a:xfrm>
            <a:off x="838200" y="3962400"/>
            <a:ext cx="6858000" cy="830997"/>
          </a:xfrm>
          <a:prstGeom prst="rect">
            <a:avLst/>
          </a:prstGeom>
        </p:spPr>
        <p:txBody>
          <a:bodyPr wrap="square">
            <a:spAutoFit/>
          </a:bodyPr>
          <a:lstStyle/>
          <a:p>
            <a:pPr algn="l" rtl="0"/>
            <a:r>
              <a:rPr lang="en-US" sz="2400" b="1" dirty="0"/>
              <a:t>Symptoms</a:t>
            </a:r>
            <a:r>
              <a:rPr lang="en-US" sz="2400" dirty="0"/>
              <a:t> The only symptom is the complaint about the lump and disfigurement caused by the cyst.</a:t>
            </a:r>
            <a:endParaRPr lang="ar-SA"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304800" y="152400"/>
            <a:ext cx="7825841" cy="492443"/>
          </a:xfrm>
        </p:spPr>
        <p:txBody>
          <a:bodyPr/>
          <a:lstStyle/>
          <a:p>
            <a:pPr algn="l" rtl="0">
              <a:buFont typeface="Wingdings" pitchFamily="2" charset="2"/>
              <a:buChar char="Ø"/>
            </a:pPr>
            <a:r>
              <a:rPr lang="en-US" sz="3200" b="1" dirty="0"/>
              <a:t>On physical examination</a:t>
            </a:r>
            <a:endParaRPr lang="ar-SA" sz="3200" b="1" dirty="0"/>
          </a:p>
        </p:txBody>
      </p:sp>
      <p:sp>
        <p:nvSpPr>
          <p:cNvPr id="4" name="مستطيل 3"/>
          <p:cNvSpPr/>
          <p:nvPr/>
        </p:nvSpPr>
        <p:spPr>
          <a:xfrm>
            <a:off x="228600" y="762000"/>
            <a:ext cx="8458200" cy="5078313"/>
          </a:xfrm>
          <a:prstGeom prst="rect">
            <a:avLst/>
          </a:prstGeom>
        </p:spPr>
        <p:txBody>
          <a:bodyPr wrap="square">
            <a:spAutoFit/>
          </a:bodyPr>
          <a:lstStyle/>
          <a:p>
            <a:pPr algn="l" rtl="0"/>
            <a:r>
              <a:rPr lang="en-US" sz="2400" b="1" dirty="0"/>
              <a:t>Position</a:t>
            </a:r>
            <a:r>
              <a:rPr lang="en-US" sz="2000" dirty="0"/>
              <a:t> Cystic hygromas are commonly found around the base of the usually in the posterior triangle, but they can be very big and occupy the whole of the subcutaneous tissue of one side of the neck.</a:t>
            </a:r>
          </a:p>
          <a:p>
            <a:pPr algn="l" rtl="0"/>
            <a:endParaRPr lang="en-US" sz="2000" b="1" dirty="0"/>
          </a:p>
          <a:p>
            <a:pPr algn="l" rtl="0"/>
            <a:r>
              <a:rPr lang="en-US" sz="2400" b="1" dirty="0"/>
              <a:t>Temperature and tenderness </a:t>
            </a:r>
            <a:r>
              <a:rPr lang="en-US" sz="2000" dirty="0"/>
              <a:t>They are not hot or tender, and the overlying skin is normal. </a:t>
            </a:r>
          </a:p>
          <a:p>
            <a:pPr algn="l" rtl="0"/>
            <a:endParaRPr lang="en-US" sz="2000" dirty="0"/>
          </a:p>
          <a:p>
            <a:pPr algn="l" rtl="0"/>
            <a:r>
              <a:rPr lang="en-US" sz="2400" b="1" dirty="0"/>
              <a:t>Shape</a:t>
            </a:r>
            <a:r>
              <a:rPr lang="en-US" sz="2000" dirty="0"/>
              <a:t> A cystic hygroma is a mixture of soft </a:t>
            </a:r>
            <a:r>
              <a:rPr lang="en-US" sz="2000" dirty="0" err="1"/>
              <a:t>unilocular</a:t>
            </a:r>
            <a:r>
              <a:rPr lang="en-US" sz="2000" dirty="0"/>
              <a:t> and </a:t>
            </a:r>
            <a:r>
              <a:rPr lang="en-US" sz="2000" dirty="0" err="1"/>
              <a:t>multilocular</a:t>
            </a:r>
            <a:r>
              <a:rPr lang="en-US" sz="2000" dirty="0"/>
              <a:t> cysts, so the whole mass looks </a:t>
            </a:r>
            <a:r>
              <a:rPr lang="en-US" sz="2000" dirty="0" err="1"/>
              <a:t>lobulated</a:t>
            </a:r>
            <a:r>
              <a:rPr lang="en-US" sz="2000" dirty="0"/>
              <a:t> and flattened.</a:t>
            </a:r>
          </a:p>
          <a:p>
            <a:pPr algn="l" rtl="0"/>
            <a:r>
              <a:rPr lang="en-US" sz="2400" b="1" dirty="0"/>
              <a:t>Size</a:t>
            </a:r>
            <a:r>
              <a:rPr lang="en-US" sz="2000" dirty="0"/>
              <a:t> Small cysts are a few </a:t>
            </a:r>
            <a:r>
              <a:rPr lang="en-US" sz="2000" dirty="0" err="1"/>
              <a:t>centimetres</a:t>
            </a:r>
            <a:r>
              <a:rPr lang="en-US" sz="2000" dirty="0"/>
              <a:t> and larger.</a:t>
            </a:r>
          </a:p>
          <a:p>
            <a:pPr algn="l" rtl="0"/>
            <a:r>
              <a:rPr lang="en-US" sz="2400" b="1" dirty="0"/>
              <a:t>Surface</a:t>
            </a:r>
            <a:r>
              <a:rPr lang="en-US" sz="2000" dirty="0"/>
              <a:t> If the cysts are close to the skin, it may be possible to feel a distinct surface. Deep cysts feel smooth, their edges are often indistinct.</a:t>
            </a:r>
          </a:p>
          <a:p>
            <a:pPr algn="l" rtl="0"/>
            <a:endParaRPr lang="en-US" sz="2000" dirty="0"/>
          </a:p>
          <a:p>
            <a:pPr algn="l" rtl="0"/>
            <a:r>
              <a:rPr lang="en-US" sz="2000" dirty="0"/>
              <a:t> </a:t>
            </a:r>
            <a:r>
              <a:rPr lang="en-US" sz="2400" b="1" dirty="0"/>
              <a:t>Composition</a:t>
            </a:r>
            <a:r>
              <a:rPr lang="en-US" sz="2000" dirty="0"/>
              <a:t> Cystic hygromas are soft and dull to percussion. They fluctuate easily, but their distinctive physical sign is a translucence.</a:t>
            </a:r>
            <a:endParaRPr lang="ar-SA" sz="2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95541" y="548640"/>
            <a:ext cx="5832475" cy="4373626"/>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857750" y="3714750"/>
            <a:ext cx="3771900" cy="2828925"/>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2859" y="372897"/>
            <a:ext cx="8380730" cy="1118870"/>
          </a:xfrm>
          <a:custGeom>
            <a:avLst/>
            <a:gdLst/>
            <a:ahLst/>
            <a:cxnLst/>
            <a:rect l="l" t="t" r="r" b="b"/>
            <a:pathLst>
              <a:path w="8380730" h="1118870">
                <a:moveTo>
                  <a:pt x="0" y="1118590"/>
                </a:moveTo>
                <a:lnTo>
                  <a:pt x="8380476" y="1118590"/>
                </a:lnTo>
                <a:lnTo>
                  <a:pt x="8380476" y="0"/>
                </a:lnTo>
                <a:lnTo>
                  <a:pt x="0" y="0"/>
                </a:lnTo>
                <a:lnTo>
                  <a:pt x="0" y="1118590"/>
                </a:lnTo>
                <a:close/>
              </a:path>
            </a:pathLst>
          </a:custGeom>
          <a:solidFill>
            <a:srgbClr val="FFFFFF"/>
          </a:solidFill>
        </p:spPr>
        <p:txBody>
          <a:bodyPr wrap="square" lIns="0" tIns="0" rIns="0" bIns="0" rtlCol="0"/>
          <a:lstStyle/>
          <a:p>
            <a:endParaRPr/>
          </a:p>
        </p:txBody>
      </p:sp>
      <p:sp>
        <p:nvSpPr>
          <p:cNvPr id="5" name="object 5"/>
          <p:cNvSpPr txBox="1">
            <a:spLocks noGrp="1"/>
          </p:cNvSpPr>
          <p:nvPr>
            <p:ph type="title"/>
          </p:nvPr>
        </p:nvSpPr>
        <p:spPr>
          <a:xfrm>
            <a:off x="1828800" y="533400"/>
            <a:ext cx="5461635" cy="878840"/>
          </a:xfrm>
          <a:prstGeom prst="rect">
            <a:avLst/>
          </a:prstGeom>
        </p:spPr>
        <p:txBody>
          <a:bodyPr vert="horz" wrap="square" lIns="0" tIns="12065" rIns="0" bIns="0" rtlCol="0">
            <a:spAutoFit/>
          </a:bodyPr>
          <a:lstStyle/>
          <a:p>
            <a:pPr marL="12700" marR="5080" indent="583565">
              <a:lnSpc>
                <a:spcPct val="100000"/>
              </a:lnSpc>
              <a:spcBef>
                <a:spcPts val="95"/>
              </a:spcBef>
            </a:pPr>
            <a:r>
              <a:rPr sz="2800" spc="-20" dirty="0"/>
              <a:t>PHARYNGEAL </a:t>
            </a:r>
            <a:r>
              <a:rPr sz="2800" spc="-10" dirty="0"/>
              <a:t>POUCH </a:t>
            </a:r>
            <a:r>
              <a:rPr lang="en-US" sz="2800" spc="-10" dirty="0"/>
              <a:t>(</a:t>
            </a:r>
            <a:r>
              <a:rPr sz="2800" spc="-10" dirty="0"/>
              <a:t>ZENKER'S</a:t>
            </a:r>
            <a:r>
              <a:rPr sz="2800" spc="5" dirty="0"/>
              <a:t> </a:t>
            </a:r>
            <a:r>
              <a:rPr sz="2800" spc="-15" dirty="0"/>
              <a:t>DIVERTICULUM</a:t>
            </a:r>
            <a:r>
              <a:rPr lang="en-US" sz="2800" spc="-15" dirty="0"/>
              <a:t>)</a:t>
            </a:r>
            <a:endParaRPr sz="2800" dirty="0"/>
          </a:p>
        </p:txBody>
      </p:sp>
      <p:sp>
        <p:nvSpPr>
          <p:cNvPr id="6" name="object 6"/>
          <p:cNvSpPr txBox="1"/>
          <p:nvPr/>
        </p:nvSpPr>
        <p:spPr>
          <a:xfrm>
            <a:off x="533400" y="2286000"/>
            <a:ext cx="8138159" cy="2254463"/>
          </a:xfrm>
          <a:prstGeom prst="rect">
            <a:avLst/>
          </a:prstGeom>
        </p:spPr>
        <p:txBody>
          <a:bodyPr vert="horz" wrap="square" lIns="0" tIns="12700" rIns="0" bIns="0" rtlCol="0">
            <a:spAutoFit/>
          </a:bodyPr>
          <a:lstStyle/>
          <a:p>
            <a:pPr marL="241300" marR="257175" indent="-228600" algn="l" rtl="0">
              <a:lnSpc>
                <a:spcPct val="100000"/>
              </a:lnSpc>
              <a:spcBef>
                <a:spcPts val="100"/>
              </a:spcBef>
              <a:buClr>
                <a:srgbClr val="3891A7"/>
              </a:buClr>
              <a:buChar char="•"/>
              <a:tabLst>
                <a:tab pos="241935" algn="l"/>
              </a:tabLst>
            </a:pPr>
            <a:r>
              <a:rPr sz="2400" dirty="0">
                <a:solidFill>
                  <a:srgbClr val="4F271C"/>
                </a:solidFill>
                <a:latin typeface="Arial"/>
                <a:cs typeface="Arial"/>
              </a:rPr>
              <a:t>A </a:t>
            </a:r>
            <a:r>
              <a:rPr sz="2400" spc="-5" dirty="0">
                <a:solidFill>
                  <a:srgbClr val="4F271C"/>
                </a:solidFill>
                <a:latin typeface="Arial"/>
                <a:cs typeface="Arial"/>
              </a:rPr>
              <a:t>pharyngeal pouch is </a:t>
            </a:r>
            <a:r>
              <a:rPr sz="2400" dirty="0">
                <a:solidFill>
                  <a:srgbClr val="4F271C"/>
                </a:solidFill>
                <a:latin typeface="Arial"/>
                <a:cs typeface="Arial"/>
              </a:rPr>
              <a:t>a </a:t>
            </a:r>
            <a:r>
              <a:rPr sz="2400" spc="-10" dirty="0">
                <a:solidFill>
                  <a:srgbClr val="4F271C"/>
                </a:solidFill>
                <a:latin typeface="Arial"/>
                <a:cs typeface="Arial"/>
              </a:rPr>
              <a:t>‘pulsion’ </a:t>
            </a:r>
            <a:r>
              <a:rPr sz="2400" dirty="0">
                <a:solidFill>
                  <a:srgbClr val="4F271C"/>
                </a:solidFill>
                <a:latin typeface="Arial"/>
                <a:cs typeface="Arial"/>
              </a:rPr>
              <a:t>diverticulum of the  </a:t>
            </a:r>
            <a:r>
              <a:rPr sz="2400" spc="-5" dirty="0">
                <a:solidFill>
                  <a:srgbClr val="4F271C"/>
                </a:solidFill>
                <a:latin typeface="Arial"/>
                <a:cs typeface="Arial"/>
              </a:rPr>
              <a:t>pharynx </a:t>
            </a:r>
            <a:r>
              <a:rPr sz="2400" dirty="0">
                <a:solidFill>
                  <a:srgbClr val="4F271C"/>
                </a:solidFill>
                <a:latin typeface="Arial"/>
                <a:cs typeface="Arial"/>
              </a:rPr>
              <a:t>through the </a:t>
            </a:r>
            <a:r>
              <a:rPr sz="2400" spc="-5" dirty="0">
                <a:solidFill>
                  <a:srgbClr val="4F271C"/>
                </a:solidFill>
                <a:latin typeface="Arial"/>
                <a:cs typeface="Arial"/>
              </a:rPr>
              <a:t>gap between </a:t>
            </a:r>
            <a:r>
              <a:rPr sz="2400" dirty="0">
                <a:solidFill>
                  <a:srgbClr val="4F271C"/>
                </a:solidFill>
                <a:latin typeface="Arial"/>
                <a:cs typeface="Arial"/>
              </a:rPr>
              <a:t>the </a:t>
            </a:r>
            <a:r>
              <a:rPr sz="2400" spc="-5" dirty="0">
                <a:solidFill>
                  <a:srgbClr val="4F271C"/>
                </a:solidFill>
                <a:latin typeface="Arial"/>
                <a:cs typeface="Arial"/>
              </a:rPr>
              <a:t>horizontal fibres </a:t>
            </a:r>
            <a:r>
              <a:rPr sz="2400" dirty="0">
                <a:solidFill>
                  <a:srgbClr val="4F271C"/>
                </a:solidFill>
                <a:latin typeface="Arial"/>
                <a:cs typeface="Arial"/>
              </a:rPr>
              <a:t>of  the cricopharyngeus </a:t>
            </a:r>
            <a:r>
              <a:rPr sz="2400" spc="-5" dirty="0">
                <a:solidFill>
                  <a:srgbClr val="4F271C"/>
                </a:solidFill>
                <a:latin typeface="Arial"/>
                <a:cs typeface="Arial"/>
              </a:rPr>
              <a:t>muscle below and </a:t>
            </a:r>
            <a:r>
              <a:rPr sz="2400" dirty="0">
                <a:solidFill>
                  <a:srgbClr val="4F271C"/>
                </a:solidFill>
                <a:latin typeface="Arial"/>
                <a:cs typeface="Arial"/>
              </a:rPr>
              <a:t>the </a:t>
            </a:r>
            <a:r>
              <a:rPr sz="2400" spc="-5" dirty="0">
                <a:solidFill>
                  <a:srgbClr val="4F271C"/>
                </a:solidFill>
                <a:latin typeface="Arial"/>
                <a:cs typeface="Arial"/>
              </a:rPr>
              <a:t>inferior </a:t>
            </a:r>
            <a:r>
              <a:rPr sz="2400" dirty="0">
                <a:solidFill>
                  <a:srgbClr val="4F271C"/>
                </a:solidFill>
                <a:latin typeface="Arial"/>
                <a:cs typeface="Arial"/>
              </a:rPr>
              <a:t>constrictor </a:t>
            </a:r>
            <a:r>
              <a:rPr sz="2400" spc="-5" dirty="0">
                <a:solidFill>
                  <a:srgbClr val="4F271C"/>
                </a:solidFill>
                <a:latin typeface="Arial"/>
                <a:cs typeface="Arial"/>
              </a:rPr>
              <a:t>muscle</a:t>
            </a:r>
            <a:r>
              <a:rPr sz="2400" spc="80" dirty="0">
                <a:solidFill>
                  <a:srgbClr val="4F271C"/>
                </a:solidFill>
                <a:latin typeface="Arial"/>
                <a:cs typeface="Arial"/>
              </a:rPr>
              <a:t> </a:t>
            </a:r>
            <a:r>
              <a:rPr sz="2400" spc="-5" dirty="0">
                <a:solidFill>
                  <a:srgbClr val="4F271C"/>
                </a:solidFill>
                <a:latin typeface="Arial"/>
                <a:cs typeface="Arial"/>
              </a:rPr>
              <a:t>above.</a:t>
            </a:r>
            <a:endParaRPr lang="en-US" sz="2400" spc="-5" dirty="0">
              <a:solidFill>
                <a:srgbClr val="4F271C"/>
              </a:solidFill>
              <a:latin typeface="Arial"/>
              <a:cs typeface="Arial"/>
            </a:endParaRPr>
          </a:p>
          <a:p>
            <a:pPr marL="241300" marR="257175" indent="-228600" algn="l" rtl="0">
              <a:lnSpc>
                <a:spcPct val="100000"/>
              </a:lnSpc>
              <a:spcBef>
                <a:spcPts val="100"/>
              </a:spcBef>
              <a:buClr>
                <a:srgbClr val="3891A7"/>
              </a:buClr>
              <a:buChar char="•"/>
              <a:tabLst>
                <a:tab pos="241935" algn="l"/>
              </a:tabLst>
            </a:pPr>
            <a:endParaRPr lang="en-US" sz="2400" spc="-5" dirty="0">
              <a:solidFill>
                <a:srgbClr val="4F271C"/>
              </a:solidFill>
              <a:latin typeface="Arial"/>
              <a:cs typeface="Arial"/>
            </a:endParaRPr>
          </a:p>
          <a:p>
            <a:pPr marL="12700" marR="257175" algn="l" rtl="0">
              <a:lnSpc>
                <a:spcPct val="100000"/>
              </a:lnSpc>
              <a:spcBef>
                <a:spcPts val="100"/>
              </a:spcBef>
              <a:buClr>
                <a:srgbClr val="3891A7"/>
              </a:buClr>
              <a:tabLst>
                <a:tab pos="241935" algn="l"/>
              </a:tabLst>
            </a:pPr>
            <a:endParaRPr sz="2400" dirty="0">
              <a:latin typeface="Arial"/>
              <a:cs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p:cNvSpPr>
            <a:spLocks noGrp="1"/>
          </p:cNvSpPr>
          <p:nvPr>
            <p:ph type="body" idx="1"/>
          </p:nvPr>
        </p:nvSpPr>
        <p:spPr>
          <a:xfrm>
            <a:off x="152400" y="533400"/>
            <a:ext cx="8686800" cy="6019800"/>
          </a:xfrm>
          <a:prstGeom prst="rect">
            <a:avLst/>
          </a:prstGeom>
          <a:blipFill>
            <a:blip r:embed="rId2" cstate="print"/>
            <a:stretch>
              <a:fillRect/>
            </a:stretch>
          </a:blipFill>
        </p:spPr>
        <p:txBody>
          <a:bodyPr wrap="square" lIns="0" tIns="0" rIns="0" bIns="0" rtlCol="0"/>
          <a:lstStyle/>
          <a:p>
            <a:endParaRPr lang="ar-SA"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444500" y="356615"/>
            <a:ext cx="7679055" cy="4903265"/>
          </a:xfrm>
          <a:prstGeom prst="rect">
            <a:avLst/>
          </a:prstGeom>
        </p:spPr>
        <p:txBody>
          <a:bodyPr vert="horz" wrap="square" lIns="0" tIns="85725" rIns="0" bIns="0" rtlCol="0">
            <a:spAutoFit/>
          </a:bodyPr>
          <a:lstStyle/>
          <a:p>
            <a:pPr marL="241300" indent="-228600" algn="l" rtl="0">
              <a:lnSpc>
                <a:spcPct val="100000"/>
              </a:lnSpc>
              <a:spcBef>
                <a:spcPts val="675"/>
              </a:spcBef>
              <a:buClr>
                <a:srgbClr val="3891A7"/>
              </a:buClr>
              <a:buChar char="•"/>
              <a:tabLst>
                <a:tab pos="241935" algn="l"/>
              </a:tabLst>
            </a:pPr>
            <a:r>
              <a:rPr sz="2400" spc="-5" dirty="0">
                <a:solidFill>
                  <a:srgbClr val="4F271C"/>
                </a:solidFill>
                <a:latin typeface="Arial"/>
                <a:cs typeface="Arial"/>
              </a:rPr>
              <a:t>Pharyngeal pouches appear in middle and old</a:t>
            </a:r>
            <a:r>
              <a:rPr sz="2400" spc="135" dirty="0">
                <a:solidFill>
                  <a:srgbClr val="4F271C"/>
                </a:solidFill>
                <a:latin typeface="Arial"/>
                <a:cs typeface="Arial"/>
              </a:rPr>
              <a:t> </a:t>
            </a:r>
            <a:r>
              <a:rPr sz="2400" spc="-5" dirty="0">
                <a:solidFill>
                  <a:srgbClr val="4F271C"/>
                </a:solidFill>
                <a:latin typeface="Arial"/>
                <a:cs typeface="Arial"/>
              </a:rPr>
              <a:t>age.</a:t>
            </a:r>
            <a:endParaRPr sz="2400" dirty="0">
              <a:latin typeface="Arial"/>
              <a:cs typeface="Arial"/>
            </a:endParaRPr>
          </a:p>
          <a:p>
            <a:pPr marL="241300" indent="-228600" algn="l" rtl="0">
              <a:lnSpc>
                <a:spcPct val="100000"/>
              </a:lnSpc>
              <a:spcBef>
                <a:spcPts val="580"/>
              </a:spcBef>
              <a:buClr>
                <a:srgbClr val="3891A7"/>
              </a:buClr>
              <a:buChar char="•"/>
              <a:tabLst>
                <a:tab pos="241935" algn="l"/>
              </a:tabLst>
            </a:pPr>
            <a:r>
              <a:rPr sz="2400" spc="-5" dirty="0">
                <a:solidFill>
                  <a:srgbClr val="4F271C"/>
                </a:solidFill>
                <a:latin typeface="Arial"/>
                <a:cs typeface="Arial"/>
              </a:rPr>
              <a:t>They are </a:t>
            </a:r>
            <a:r>
              <a:rPr sz="2400" dirty="0">
                <a:solidFill>
                  <a:srgbClr val="4F271C"/>
                </a:solidFill>
                <a:latin typeface="Arial"/>
                <a:cs typeface="Arial"/>
              </a:rPr>
              <a:t>more common </a:t>
            </a:r>
            <a:r>
              <a:rPr sz="2400" spc="-5" dirty="0">
                <a:solidFill>
                  <a:srgbClr val="4F271C"/>
                </a:solidFill>
                <a:latin typeface="Arial"/>
                <a:cs typeface="Arial"/>
              </a:rPr>
              <a:t>in males than in</a:t>
            </a:r>
            <a:r>
              <a:rPr sz="2400" spc="10" dirty="0">
                <a:solidFill>
                  <a:srgbClr val="4F271C"/>
                </a:solidFill>
                <a:latin typeface="Arial"/>
                <a:cs typeface="Arial"/>
              </a:rPr>
              <a:t> </a:t>
            </a:r>
            <a:r>
              <a:rPr sz="2400" dirty="0">
                <a:solidFill>
                  <a:srgbClr val="4F271C"/>
                </a:solidFill>
                <a:latin typeface="Arial"/>
                <a:cs typeface="Arial"/>
              </a:rPr>
              <a:t>females.</a:t>
            </a:r>
            <a:endParaRPr sz="2400" dirty="0">
              <a:latin typeface="Arial"/>
              <a:cs typeface="Arial"/>
            </a:endParaRPr>
          </a:p>
          <a:p>
            <a:pPr marL="241300" marR="174625" indent="-228600" algn="l" rtl="0">
              <a:lnSpc>
                <a:spcPct val="100000"/>
              </a:lnSpc>
              <a:spcBef>
                <a:spcPts val="575"/>
              </a:spcBef>
              <a:buClr>
                <a:srgbClr val="3891A7"/>
              </a:buClr>
              <a:buChar char="•"/>
              <a:tabLst>
                <a:tab pos="241935" algn="l"/>
              </a:tabLst>
            </a:pPr>
            <a:r>
              <a:rPr sz="2400" spc="-5" dirty="0">
                <a:solidFill>
                  <a:srgbClr val="4F271C"/>
                </a:solidFill>
                <a:latin typeface="Arial"/>
                <a:cs typeface="Arial"/>
              </a:rPr>
              <a:t>Patients </a:t>
            </a:r>
            <a:r>
              <a:rPr sz="2400" dirty="0">
                <a:solidFill>
                  <a:srgbClr val="4F271C"/>
                </a:solidFill>
                <a:latin typeface="Arial"/>
                <a:cs typeface="Arial"/>
              </a:rPr>
              <a:t>often </a:t>
            </a:r>
            <a:r>
              <a:rPr sz="2400" spc="-5" dirty="0">
                <a:solidFill>
                  <a:srgbClr val="4F271C"/>
                </a:solidFill>
                <a:latin typeface="Arial"/>
                <a:cs typeface="Arial"/>
              </a:rPr>
              <a:t>have a long history </a:t>
            </a:r>
            <a:r>
              <a:rPr sz="2400" dirty="0">
                <a:solidFill>
                  <a:srgbClr val="4F271C"/>
                </a:solidFill>
                <a:latin typeface="Arial"/>
                <a:cs typeface="Arial"/>
              </a:rPr>
              <a:t>of </a:t>
            </a:r>
            <a:r>
              <a:rPr sz="2400" spc="-5" dirty="0">
                <a:solidFill>
                  <a:srgbClr val="4F271C"/>
                </a:solidFill>
                <a:latin typeface="Arial"/>
                <a:cs typeface="Arial"/>
              </a:rPr>
              <a:t>halitosis </a:t>
            </a:r>
            <a:r>
              <a:rPr sz="2400" spc="-10" dirty="0">
                <a:solidFill>
                  <a:srgbClr val="4F271C"/>
                </a:solidFill>
                <a:latin typeface="Arial"/>
                <a:cs typeface="Arial"/>
              </a:rPr>
              <a:t>and  </a:t>
            </a:r>
            <a:r>
              <a:rPr sz="2400" dirty="0">
                <a:solidFill>
                  <a:srgbClr val="4F271C"/>
                </a:solidFill>
                <a:latin typeface="Arial"/>
                <a:cs typeface="Arial"/>
              </a:rPr>
              <a:t>recurrent </a:t>
            </a:r>
            <a:r>
              <a:rPr sz="2400" spc="-5" dirty="0">
                <a:solidFill>
                  <a:srgbClr val="4F271C"/>
                </a:solidFill>
                <a:latin typeface="Arial"/>
                <a:cs typeface="Arial"/>
              </a:rPr>
              <a:t>sore </a:t>
            </a:r>
            <a:r>
              <a:rPr sz="2400" dirty="0">
                <a:solidFill>
                  <a:srgbClr val="4F271C"/>
                </a:solidFill>
                <a:latin typeface="Arial"/>
                <a:cs typeface="Arial"/>
              </a:rPr>
              <a:t>throats </a:t>
            </a:r>
            <a:r>
              <a:rPr sz="2400" spc="-5" dirty="0">
                <a:solidFill>
                  <a:srgbClr val="4F271C"/>
                </a:solidFill>
                <a:latin typeface="Arial"/>
                <a:cs typeface="Arial"/>
              </a:rPr>
              <a:t>before noticing </a:t>
            </a:r>
            <a:r>
              <a:rPr sz="2400" dirty="0">
                <a:solidFill>
                  <a:srgbClr val="4F271C"/>
                </a:solidFill>
                <a:latin typeface="Arial"/>
                <a:cs typeface="Arial"/>
              </a:rPr>
              <a:t>the common  </a:t>
            </a:r>
            <a:r>
              <a:rPr sz="2400" spc="-5" dirty="0">
                <a:solidFill>
                  <a:srgbClr val="4F271C"/>
                </a:solidFill>
                <a:latin typeface="Arial"/>
                <a:cs typeface="Arial"/>
              </a:rPr>
              <a:t>presenting </a:t>
            </a:r>
            <a:r>
              <a:rPr sz="2400" dirty="0">
                <a:solidFill>
                  <a:srgbClr val="4F271C"/>
                </a:solidFill>
                <a:latin typeface="Arial"/>
                <a:cs typeface="Arial"/>
              </a:rPr>
              <a:t>symptom of </a:t>
            </a:r>
            <a:r>
              <a:rPr sz="2400" spc="-5" dirty="0">
                <a:solidFill>
                  <a:srgbClr val="4F271C"/>
                </a:solidFill>
                <a:latin typeface="Arial"/>
                <a:cs typeface="Arial"/>
              </a:rPr>
              <a:t>regurgitation </a:t>
            </a:r>
            <a:r>
              <a:rPr sz="2400" dirty="0">
                <a:solidFill>
                  <a:srgbClr val="4F271C"/>
                </a:solidFill>
                <a:latin typeface="Arial"/>
                <a:cs typeface="Arial"/>
              </a:rPr>
              <a:t>of </a:t>
            </a:r>
            <a:r>
              <a:rPr sz="2400" spc="-5" dirty="0">
                <a:solidFill>
                  <a:srgbClr val="4F271C"/>
                </a:solidFill>
                <a:latin typeface="Arial"/>
                <a:cs typeface="Arial"/>
              </a:rPr>
              <a:t>food.</a:t>
            </a:r>
            <a:endParaRPr sz="2400" dirty="0">
              <a:latin typeface="Arial"/>
              <a:cs typeface="Arial"/>
            </a:endParaRPr>
          </a:p>
          <a:p>
            <a:pPr marL="241300" marR="393700" indent="-228600" algn="l" rtl="0">
              <a:lnSpc>
                <a:spcPct val="100000"/>
              </a:lnSpc>
              <a:spcBef>
                <a:spcPts val="580"/>
              </a:spcBef>
              <a:buClr>
                <a:srgbClr val="3891A7"/>
              </a:buClr>
              <a:buChar char="•"/>
              <a:tabLst>
                <a:tab pos="241935" algn="l"/>
              </a:tabLst>
            </a:pPr>
            <a:r>
              <a:rPr sz="2400" spc="-5" dirty="0">
                <a:solidFill>
                  <a:srgbClr val="4F271C"/>
                </a:solidFill>
                <a:latin typeface="Arial"/>
                <a:cs typeface="Arial"/>
              </a:rPr>
              <a:t>Regurgitation </a:t>
            </a:r>
            <a:r>
              <a:rPr sz="2400" dirty="0">
                <a:solidFill>
                  <a:srgbClr val="4F271C"/>
                </a:solidFill>
                <a:latin typeface="Arial"/>
                <a:cs typeface="Arial"/>
              </a:rPr>
              <a:t>at </a:t>
            </a:r>
            <a:r>
              <a:rPr sz="2400" spc="-5" dirty="0">
                <a:solidFill>
                  <a:srgbClr val="4F271C"/>
                </a:solidFill>
                <a:latin typeface="Arial"/>
                <a:cs typeface="Arial"/>
              </a:rPr>
              <a:t>night causes bouts </a:t>
            </a:r>
            <a:r>
              <a:rPr sz="2400" dirty="0">
                <a:solidFill>
                  <a:srgbClr val="4F271C"/>
                </a:solidFill>
                <a:latin typeface="Arial"/>
                <a:cs typeface="Arial"/>
              </a:rPr>
              <a:t>of </a:t>
            </a:r>
            <a:r>
              <a:rPr sz="2400" spc="-5" dirty="0">
                <a:solidFill>
                  <a:srgbClr val="4F271C"/>
                </a:solidFill>
                <a:latin typeface="Arial"/>
                <a:cs typeface="Arial"/>
              </a:rPr>
              <a:t>coughing and  choking, and </a:t>
            </a:r>
            <a:r>
              <a:rPr sz="2400" dirty="0">
                <a:solidFill>
                  <a:srgbClr val="4F271C"/>
                </a:solidFill>
                <a:latin typeface="Arial"/>
                <a:cs typeface="Arial"/>
              </a:rPr>
              <a:t>if </a:t>
            </a:r>
            <a:r>
              <a:rPr sz="2400" spc="-5" dirty="0">
                <a:solidFill>
                  <a:srgbClr val="4F271C"/>
                </a:solidFill>
                <a:latin typeface="Arial"/>
                <a:cs typeface="Arial"/>
              </a:rPr>
              <a:t>pieces </a:t>
            </a:r>
            <a:r>
              <a:rPr sz="2400" dirty="0">
                <a:solidFill>
                  <a:srgbClr val="4F271C"/>
                </a:solidFill>
                <a:latin typeface="Arial"/>
                <a:cs typeface="Arial"/>
              </a:rPr>
              <a:t>of </a:t>
            </a:r>
            <a:r>
              <a:rPr sz="2400" spc="-5" dirty="0">
                <a:solidFill>
                  <a:srgbClr val="4F271C"/>
                </a:solidFill>
                <a:latin typeface="Arial"/>
                <a:cs typeface="Arial"/>
              </a:rPr>
              <a:t>food are inhaled a lung  abscess </a:t>
            </a:r>
            <a:r>
              <a:rPr sz="2400" dirty="0">
                <a:solidFill>
                  <a:srgbClr val="4F271C"/>
                </a:solidFill>
                <a:latin typeface="Arial"/>
                <a:cs typeface="Arial"/>
              </a:rPr>
              <a:t>may</a:t>
            </a:r>
            <a:r>
              <a:rPr sz="2400" spc="5" dirty="0">
                <a:solidFill>
                  <a:srgbClr val="4F271C"/>
                </a:solidFill>
                <a:latin typeface="Arial"/>
                <a:cs typeface="Arial"/>
              </a:rPr>
              <a:t> </a:t>
            </a:r>
            <a:r>
              <a:rPr sz="2400" spc="-5" dirty="0">
                <a:solidFill>
                  <a:srgbClr val="4F271C"/>
                </a:solidFill>
                <a:latin typeface="Arial"/>
                <a:cs typeface="Arial"/>
              </a:rPr>
              <a:t>develop.</a:t>
            </a:r>
            <a:endParaRPr sz="2400" dirty="0">
              <a:latin typeface="Arial"/>
              <a:cs typeface="Arial"/>
            </a:endParaRPr>
          </a:p>
          <a:p>
            <a:pPr marL="241300" marR="5080" indent="-228600" algn="l" rtl="0">
              <a:lnSpc>
                <a:spcPct val="100000"/>
              </a:lnSpc>
              <a:spcBef>
                <a:spcPts val="575"/>
              </a:spcBef>
              <a:buClr>
                <a:srgbClr val="3891A7"/>
              </a:buClr>
              <a:buChar char="•"/>
              <a:tabLst>
                <a:tab pos="241935" algn="l"/>
              </a:tabLst>
            </a:pPr>
            <a:r>
              <a:rPr sz="2400" dirty="0">
                <a:solidFill>
                  <a:srgbClr val="4F271C"/>
                </a:solidFill>
                <a:latin typeface="Arial"/>
                <a:cs typeface="Arial"/>
              </a:rPr>
              <a:t>As the </a:t>
            </a:r>
            <a:r>
              <a:rPr sz="2400" spc="-5" dirty="0">
                <a:solidFill>
                  <a:srgbClr val="4F271C"/>
                </a:solidFill>
                <a:latin typeface="Arial"/>
                <a:cs typeface="Arial"/>
              </a:rPr>
              <a:t>pouch grows, </a:t>
            </a:r>
            <a:r>
              <a:rPr sz="2400" dirty="0">
                <a:solidFill>
                  <a:srgbClr val="4F271C"/>
                </a:solidFill>
                <a:latin typeface="Arial"/>
                <a:cs typeface="Arial"/>
              </a:rPr>
              <a:t>it </a:t>
            </a:r>
            <a:r>
              <a:rPr sz="2400" spc="-5" dirty="0">
                <a:solidFill>
                  <a:srgbClr val="4F271C"/>
                </a:solidFill>
                <a:latin typeface="Arial"/>
                <a:cs typeface="Arial"/>
              </a:rPr>
              <a:t>presses on </a:t>
            </a:r>
            <a:r>
              <a:rPr sz="2400" dirty="0">
                <a:solidFill>
                  <a:srgbClr val="4F271C"/>
                </a:solidFill>
                <a:latin typeface="Arial"/>
                <a:cs typeface="Arial"/>
              </a:rPr>
              <a:t>the </a:t>
            </a:r>
            <a:r>
              <a:rPr sz="2400" spc="-5" dirty="0">
                <a:solidFill>
                  <a:srgbClr val="4F271C"/>
                </a:solidFill>
                <a:latin typeface="Arial"/>
                <a:cs typeface="Arial"/>
              </a:rPr>
              <a:t>oesophagus </a:t>
            </a:r>
            <a:r>
              <a:rPr sz="2400" spc="-10" dirty="0">
                <a:solidFill>
                  <a:srgbClr val="4F271C"/>
                </a:solidFill>
                <a:latin typeface="Arial"/>
                <a:cs typeface="Arial"/>
              </a:rPr>
              <a:t>and  </a:t>
            </a:r>
            <a:r>
              <a:rPr sz="2400" spc="-5" dirty="0">
                <a:solidFill>
                  <a:srgbClr val="4F271C"/>
                </a:solidFill>
                <a:latin typeface="Arial"/>
                <a:cs typeface="Arial"/>
              </a:rPr>
              <a:t>causes</a:t>
            </a:r>
            <a:r>
              <a:rPr sz="2400" spc="10" dirty="0">
                <a:solidFill>
                  <a:srgbClr val="4F271C"/>
                </a:solidFill>
                <a:latin typeface="Arial"/>
                <a:cs typeface="Arial"/>
              </a:rPr>
              <a:t> </a:t>
            </a:r>
            <a:r>
              <a:rPr sz="2400" spc="-5" dirty="0">
                <a:solidFill>
                  <a:srgbClr val="4F271C"/>
                </a:solidFill>
                <a:latin typeface="Arial"/>
                <a:cs typeface="Arial"/>
              </a:rPr>
              <a:t>dysphagia.</a:t>
            </a:r>
            <a:endParaRPr sz="2400" dirty="0">
              <a:latin typeface="Arial"/>
              <a:cs typeface="Arial"/>
            </a:endParaRPr>
          </a:p>
          <a:p>
            <a:pPr marL="241300" marR="838200" indent="-228600" algn="l" rtl="0">
              <a:lnSpc>
                <a:spcPct val="100000"/>
              </a:lnSpc>
              <a:spcBef>
                <a:spcPts val="580"/>
              </a:spcBef>
              <a:buClr>
                <a:srgbClr val="3891A7"/>
              </a:buClr>
              <a:buChar char="•"/>
              <a:tabLst>
                <a:tab pos="241935" algn="l"/>
              </a:tabLst>
            </a:pPr>
            <a:r>
              <a:rPr sz="2400" dirty="0">
                <a:solidFill>
                  <a:srgbClr val="4F271C"/>
                </a:solidFill>
                <a:latin typeface="Arial"/>
                <a:cs typeface="Arial"/>
              </a:rPr>
              <a:t>By the time </a:t>
            </a:r>
            <a:r>
              <a:rPr sz="2400" spc="-5" dirty="0">
                <a:solidFill>
                  <a:srgbClr val="4F271C"/>
                </a:solidFill>
                <a:latin typeface="Arial"/>
                <a:cs typeface="Arial"/>
              </a:rPr>
              <a:t>these </a:t>
            </a:r>
            <a:r>
              <a:rPr sz="2400" dirty="0">
                <a:solidFill>
                  <a:srgbClr val="4F271C"/>
                </a:solidFill>
                <a:latin typeface="Arial"/>
                <a:cs typeface="Arial"/>
              </a:rPr>
              <a:t>symptoms </a:t>
            </a:r>
            <a:r>
              <a:rPr sz="2400" spc="-5" dirty="0">
                <a:solidFill>
                  <a:srgbClr val="4F271C"/>
                </a:solidFill>
                <a:latin typeface="Arial"/>
                <a:cs typeface="Arial"/>
              </a:rPr>
              <a:t>become </a:t>
            </a:r>
            <a:r>
              <a:rPr sz="2400" dirty="0">
                <a:solidFill>
                  <a:srgbClr val="4F271C"/>
                </a:solidFill>
                <a:latin typeface="Arial"/>
                <a:cs typeface="Arial"/>
              </a:rPr>
              <a:t>severe,</a:t>
            </a:r>
            <a:r>
              <a:rPr sz="2400" spc="-35" dirty="0">
                <a:solidFill>
                  <a:srgbClr val="4F271C"/>
                </a:solidFill>
                <a:latin typeface="Arial"/>
                <a:cs typeface="Arial"/>
              </a:rPr>
              <a:t> </a:t>
            </a:r>
            <a:r>
              <a:rPr sz="2400" dirty="0">
                <a:solidFill>
                  <a:srgbClr val="4F271C"/>
                </a:solidFill>
                <a:latin typeface="Arial"/>
                <a:cs typeface="Arial"/>
              </a:rPr>
              <a:t>the  </a:t>
            </a:r>
            <a:r>
              <a:rPr sz="2400" spc="-5" dirty="0">
                <a:solidFill>
                  <a:srgbClr val="4F271C"/>
                </a:solidFill>
                <a:latin typeface="Arial"/>
                <a:cs typeface="Arial"/>
              </a:rPr>
              <a:t>patient </a:t>
            </a:r>
            <a:r>
              <a:rPr lang="en-US" sz="2400" spc="-5" dirty="0">
                <a:solidFill>
                  <a:srgbClr val="4F271C"/>
                </a:solidFill>
                <a:latin typeface="Arial"/>
                <a:cs typeface="Arial"/>
              </a:rPr>
              <a:t>notes </a:t>
            </a:r>
            <a:r>
              <a:rPr sz="2400" spc="-5" dirty="0">
                <a:solidFill>
                  <a:srgbClr val="4F271C"/>
                </a:solidFill>
                <a:latin typeface="Arial"/>
                <a:cs typeface="Arial"/>
              </a:rPr>
              <a:t>a swelling in </a:t>
            </a:r>
            <a:r>
              <a:rPr sz="2400" dirty="0">
                <a:solidFill>
                  <a:srgbClr val="4F271C"/>
                </a:solidFill>
                <a:latin typeface="Arial"/>
                <a:cs typeface="Arial"/>
              </a:rPr>
              <a:t>the</a:t>
            </a:r>
            <a:r>
              <a:rPr sz="2400" spc="100" dirty="0">
                <a:solidFill>
                  <a:srgbClr val="4F271C"/>
                </a:solidFill>
                <a:latin typeface="Arial"/>
                <a:cs typeface="Arial"/>
              </a:rPr>
              <a:t> </a:t>
            </a:r>
            <a:r>
              <a:rPr sz="2400" dirty="0">
                <a:solidFill>
                  <a:srgbClr val="4F271C"/>
                </a:solidFill>
                <a:latin typeface="Arial"/>
                <a:cs typeface="Arial"/>
              </a:rPr>
              <a:t>neck.</a:t>
            </a:r>
            <a:endParaRPr sz="2400" dirty="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101600"/>
            <a:ext cx="8961119" cy="66649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2795" y="277368"/>
            <a:ext cx="8598408" cy="132892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91439" y="101600"/>
            <a:ext cx="8961119" cy="6664959"/>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93039" y="238125"/>
            <a:ext cx="6884034" cy="2440940"/>
          </a:xfrm>
          <a:prstGeom prst="rect">
            <a:avLst/>
          </a:prstGeom>
        </p:spPr>
        <p:txBody>
          <a:bodyPr vert="horz" wrap="square" lIns="0" tIns="85725" rIns="0" bIns="0" rtlCol="0">
            <a:spAutoFit/>
          </a:bodyPr>
          <a:lstStyle/>
          <a:p>
            <a:pPr marL="241300" indent="-228600" algn="l" rtl="0">
              <a:lnSpc>
                <a:spcPct val="100000"/>
              </a:lnSpc>
              <a:spcBef>
                <a:spcPts val="675"/>
              </a:spcBef>
              <a:buClr>
                <a:srgbClr val="3891A7"/>
              </a:buClr>
              <a:buChar char="•"/>
              <a:tabLst>
                <a:tab pos="241300" algn="l"/>
              </a:tabLst>
            </a:pPr>
            <a:r>
              <a:rPr sz="2400" spc="-5" dirty="0">
                <a:solidFill>
                  <a:srgbClr val="4F271C"/>
                </a:solidFill>
                <a:latin typeface="Arial"/>
                <a:cs typeface="Arial"/>
              </a:rPr>
              <a:t>Diagnosis made by hx and</a:t>
            </a:r>
            <a:r>
              <a:rPr sz="2400" spc="65" dirty="0">
                <a:solidFill>
                  <a:srgbClr val="4F271C"/>
                </a:solidFill>
                <a:latin typeface="Arial"/>
                <a:cs typeface="Arial"/>
              </a:rPr>
              <a:t> </a:t>
            </a:r>
            <a:r>
              <a:rPr sz="2400" spc="-5" dirty="0">
                <a:solidFill>
                  <a:srgbClr val="4F271C"/>
                </a:solidFill>
                <a:latin typeface="Arial"/>
                <a:cs typeface="Arial"/>
              </a:rPr>
              <a:t>PE.</a:t>
            </a:r>
            <a:endParaRPr sz="2400" dirty="0">
              <a:latin typeface="Arial"/>
              <a:cs typeface="Arial"/>
            </a:endParaRPr>
          </a:p>
          <a:p>
            <a:pPr marL="241300" marR="5080" indent="-228600" algn="l" rtl="0">
              <a:lnSpc>
                <a:spcPct val="100000"/>
              </a:lnSpc>
              <a:spcBef>
                <a:spcPts val="575"/>
              </a:spcBef>
              <a:buClr>
                <a:srgbClr val="3891A7"/>
              </a:buClr>
              <a:buChar char="•"/>
              <a:tabLst>
                <a:tab pos="241300" algn="l"/>
              </a:tabLst>
            </a:pPr>
            <a:r>
              <a:rPr sz="2400" spc="-5" dirty="0">
                <a:solidFill>
                  <a:srgbClr val="4F271C"/>
                </a:solidFill>
                <a:latin typeface="Arial"/>
                <a:cs typeface="Arial"/>
              </a:rPr>
              <a:t>Investigations include, barium swallow and upper  </a:t>
            </a:r>
            <a:r>
              <a:rPr sz="2400" spc="-25" dirty="0">
                <a:solidFill>
                  <a:srgbClr val="4F271C"/>
                </a:solidFill>
                <a:latin typeface="Arial"/>
                <a:cs typeface="Arial"/>
              </a:rPr>
              <a:t>endoscopy.</a:t>
            </a:r>
            <a:endParaRPr sz="2400" dirty="0">
              <a:latin typeface="Arial"/>
              <a:cs typeface="Arial"/>
            </a:endParaRPr>
          </a:p>
          <a:p>
            <a:pPr marL="241300" indent="-228600" algn="l" rtl="0">
              <a:lnSpc>
                <a:spcPct val="100000"/>
              </a:lnSpc>
              <a:spcBef>
                <a:spcPts val="580"/>
              </a:spcBef>
              <a:buClr>
                <a:srgbClr val="3891A7"/>
              </a:buClr>
              <a:buChar char="•"/>
              <a:tabLst>
                <a:tab pos="241300" algn="l"/>
              </a:tabLst>
            </a:pPr>
            <a:r>
              <a:rPr sz="2400" spc="-10" dirty="0">
                <a:solidFill>
                  <a:srgbClr val="4F271C"/>
                </a:solidFill>
                <a:latin typeface="Arial"/>
                <a:cs typeface="Arial"/>
              </a:rPr>
              <a:t>Treatment:</a:t>
            </a:r>
            <a:endParaRPr sz="2400" dirty="0">
              <a:latin typeface="Arial"/>
              <a:cs typeface="Arial"/>
            </a:endParaRPr>
          </a:p>
          <a:p>
            <a:pPr marL="887730" lvl="1" indent="-577850" algn="l" rtl="0">
              <a:lnSpc>
                <a:spcPct val="100000"/>
              </a:lnSpc>
              <a:spcBef>
                <a:spcPts val="484"/>
              </a:spcBef>
              <a:buClr>
                <a:srgbClr val="FDB809"/>
              </a:buClr>
              <a:buFont typeface="Wingdings"/>
              <a:buChar char=""/>
              <a:tabLst>
                <a:tab pos="887094" algn="l"/>
                <a:tab pos="888365" algn="l"/>
              </a:tabLst>
            </a:pPr>
            <a:r>
              <a:rPr sz="2000" b="1" spc="-5" dirty="0">
                <a:solidFill>
                  <a:srgbClr val="4F271C"/>
                </a:solidFill>
                <a:latin typeface="Arial"/>
                <a:cs typeface="Arial"/>
              </a:rPr>
              <a:t>Cricopharyngeal myotomy </a:t>
            </a:r>
            <a:r>
              <a:rPr sz="2000" b="1" dirty="0">
                <a:solidFill>
                  <a:srgbClr val="4F271C"/>
                </a:solidFill>
                <a:latin typeface="Arial"/>
                <a:cs typeface="Arial"/>
              </a:rPr>
              <a:t>and</a:t>
            </a:r>
            <a:r>
              <a:rPr sz="2000" b="1" spc="50" dirty="0">
                <a:solidFill>
                  <a:srgbClr val="4F271C"/>
                </a:solidFill>
                <a:latin typeface="Arial"/>
                <a:cs typeface="Arial"/>
              </a:rPr>
              <a:t> </a:t>
            </a:r>
            <a:r>
              <a:rPr sz="2000" b="1" spc="-15" dirty="0">
                <a:solidFill>
                  <a:srgbClr val="4F271C"/>
                </a:solidFill>
                <a:latin typeface="Arial"/>
                <a:cs typeface="Arial"/>
              </a:rPr>
              <a:t>diverticulectomy.</a:t>
            </a:r>
            <a:endParaRPr sz="2000" dirty="0">
              <a:latin typeface="Arial"/>
              <a:cs typeface="Arial"/>
            </a:endParaRPr>
          </a:p>
          <a:p>
            <a:pPr marL="887730" lvl="1" indent="-577850" algn="l" rtl="0">
              <a:lnSpc>
                <a:spcPct val="100000"/>
              </a:lnSpc>
              <a:spcBef>
                <a:spcPts val="480"/>
              </a:spcBef>
              <a:buClr>
                <a:srgbClr val="FDB809"/>
              </a:buClr>
              <a:buFont typeface="Wingdings"/>
              <a:buChar char=""/>
              <a:tabLst>
                <a:tab pos="887094" algn="l"/>
                <a:tab pos="888365" algn="l"/>
              </a:tabLst>
            </a:pPr>
            <a:r>
              <a:rPr sz="2000" b="1" dirty="0">
                <a:solidFill>
                  <a:srgbClr val="4F271C"/>
                </a:solidFill>
                <a:latin typeface="Arial"/>
                <a:cs typeface="Arial"/>
              </a:rPr>
              <a:t>more </a:t>
            </a:r>
            <a:r>
              <a:rPr sz="2000" b="1" spc="-20" dirty="0">
                <a:solidFill>
                  <a:srgbClr val="4F271C"/>
                </a:solidFill>
                <a:latin typeface="Arial"/>
                <a:cs typeface="Arial"/>
              </a:rPr>
              <a:t>recently, </a:t>
            </a:r>
            <a:r>
              <a:rPr sz="2000" b="1" dirty="0">
                <a:solidFill>
                  <a:srgbClr val="4F271C"/>
                </a:solidFill>
                <a:latin typeface="Arial"/>
                <a:cs typeface="Arial"/>
              </a:rPr>
              <a:t>endoscopic</a:t>
            </a:r>
            <a:r>
              <a:rPr sz="2000" b="1" spc="-35" dirty="0">
                <a:solidFill>
                  <a:srgbClr val="4F271C"/>
                </a:solidFill>
                <a:latin typeface="Arial"/>
                <a:cs typeface="Arial"/>
              </a:rPr>
              <a:t> </a:t>
            </a:r>
            <a:r>
              <a:rPr sz="2000" b="1" dirty="0">
                <a:solidFill>
                  <a:srgbClr val="4F271C"/>
                </a:solidFill>
                <a:latin typeface="Arial"/>
                <a:cs typeface="Arial"/>
              </a:rPr>
              <a:t>stapling.</a:t>
            </a:r>
            <a:endParaRPr sz="2000" dirty="0">
              <a:latin typeface="Arial"/>
              <a:cs typeface="Arial"/>
            </a:endParaRPr>
          </a:p>
        </p:txBody>
      </p:sp>
      <p:sp>
        <p:nvSpPr>
          <p:cNvPr id="7" name="object 7"/>
          <p:cNvSpPr/>
          <p:nvPr/>
        </p:nvSpPr>
        <p:spPr>
          <a:xfrm>
            <a:off x="1475613" y="2924949"/>
            <a:ext cx="6715125" cy="3667125"/>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1612</TotalTime>
  <Words>2623</Words>
  <Application>Microsoft Office PowerPoint</Application>
  <PresentationFormat>On-screen Show (4:3)</PresentationFormat>
  <Paragraphs>253</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THE HISTORY OF SWELLINGS IN  THE NECK</vt:lpstr>
      <vt:lpstr>THE EXAMINATION OF SWELLINGS  IN THE NECK</vt:lpstr>
      <vt:lpstr>PowerPoint Presentation</vt:lpstr>
      <vt:lpstr>PowerPoint Presentation</vt:lpstr>
      <vt:lpstr>Know 2   things: Exclude 2  things:</vt:lpstr>
      <vt:lpstr>PowerPoint Presentation</vt:lpstr>
      <vt:lpstr>QUICK ANATOMICAL  REVIEW</vt:lpstr>
      <vt:lpstr>PowerPoint Presentation</vt:lpstr>
      <vt:lpstr>PowerPoint Presentation</vt:lpstr>
      <vt:lpstr>PowerPoint Presentation</vt:lpstr>
      <vt:lpstr>EXCLUDE OR TREAT  BACTERIAL INFECTION</vt:lpstr>
      <vt:lpstr>EXCLUDE MALIGNANCY</vt:lpstr>
      <vt:lpstr>PowerPoint Presentation</vt:lpstr>
      <vt:lpstr>Superficial multiple swelling</vt:lpstr>
      <vt:lpstr>CERVICAL LYMPHADENOPATHY</vt:lpstr>
      <vt:lpstr>PowerPoint Presentation</vt:lpstr>
      <vt:lpstr>NON-SPECIFIC CERVICAL INFLAMMATORY</vt:lpstr>
      <vt:lpstr>On history and physical examination  </vt:lpstr>
      <vt:lpstr>PowerPoint Presentation</vt:lpstr>
      <vt:lpstr>TUBERCULOUS CERVICAL  LYMPHADENITIS</vt:lpstr>
      <vt:lpstr>On history and physical examination</vt:lpstr>
      <vt:lpstr>On examination</vt:lpstr>
      <vt:lpstr>CARCINOMATOUS LYMPH GLANDS</vt:lpstr>
      <vt:lpstr>PowerPoint Presentation</vt:lpstr>
      <vt:lpstr>On history and physical examination</vt:lpstr>
      <vt:lpstr>On examination</vt:lpstr>
      <vt:lpstr>PowerPoint Presentation</vt:lpstr>
      <vt:lpstr>PowerPoint Presentation</vt:lpstr>
      <vt:lpstr>PRIMARY NEOPLASMS OF THE LYMPH  GLANDS</vt:lpstr>
      <vt:lpstr>Deep anterior triangle swelling  don’t move with swallowing</vt:lpstr>
      <vt:lpstr>BRANCHIAL CYST</vt:lpstr>
      <vt:lpstr>PowerPoint Presentation</vt:lpstr>
      <vt:lpstr>On history and physical examination</vt:lpstr>
      <vt:lpstr>On physical examination</vt:lpstr>
      <vt:lpstr>PowerPoint Presentation</vt:lpstr>
      <vt:lpstr>CAROTID BODY TUMOR</vt:lpstr>
      <vt:lpstr>On history and physical examination</vt:lpstr>
      <vt:lpstr>On physical examination</vt:lpstr>
      <vt:lpstr>PowerPoint Presentation</vt:lpstr>
      <vt:lpstr>PowerPoint Presentation</vt:lpstr>
      <vt:lpstr>PowerPoint Presentation</vt:lpstr>
      <vt:lpstr>Deep posterior triangle swelling</vt:lpstr>
      <vt:lpstr>CYSTIC HYGROMA</vt:lpstr>
      <vt:lpstr>On history and physical examination</vt:lpstr>
      <vt:lpstr>On physical examination</vt:lpstr>
      <vt:lpstr>PowerPoint Presentation</vt:lpstr>
      <vt:lpstr>PHARYNGEAL POUCH (ZENKER'S DIVERTICULUM)</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Neck Masses</dc:title>
  <dc:creator>TPE</dc:creator>
  <cp:lastModifiedBy>Mohammad Omar Ismail AlKhateeb</cp:lastModifiedBy>
  <cp:revision>74</cp:revision>
  <dcterms:created xsi:type="dcterms:W3CDTF">2019-08-05T17:26:50Z</dcterms:created>
  <dcterms:modified xsi:type="dcterms:W3CDTF">2021-07-30T14:47:22Z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2018-09-19T00:00:00Z</vt:filetime>
  </property>
  <property fmtid="{D5CDD505-2E9C-101B-9397-08002B2CF9AE}" pid="3" name="Creator">
    <vt:lpwstr>Microsoft® PowerPoint® 2010</vt:lpwstr>
  </property>
  <property fmtid="{D5CDD505-2E9C-101B-9397-08002B2CF9AE}" pid="4" name="LastSaved">
    <vt:filetime>2019-08-05T00:00:00Z</vt:filetime>
  </property>
</Properties>
</file>