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9" r:id="rId1"/>
  </p:sldMasterIdLst>
  <p:notesMasterIdLst>
    <p:notesMasterId r:id="rId53"/>
  </p:notesMasterIdLst>
  <p:sldIdLst>
    <p:sldId id="256" r:id="rId2"/>
    <p:sldId id="257" r:id="rId3"/>
    <p:sldId id="304" r:id="rId4"/>
    <p:sldId id="305" r:id="rId5"/>
    <p:sldId id="306" r:id="rId6"/>
    <p:sldId id="307" r:id="rId7"/>
    <p:sldId id="258" r:id="rId8"/>
    <p:sldId id="301" r:id="rId9"/>
    <p:sldId id="302" r:id="rId10"/>
    <p:sldId id="303" r:id="rId11"/>
    <p:sldId id="262" r:id="rId12"/>
    <p:sldId id="264" r:id="rId13"/>
    <p:sldId id="308" r:id="rId14"/>
    <p:sldId id="276" r:id="rId15"/>
    <p:sldId id="309" r:id="rId16"/>
    <p:sldId id="310" r:id="rId17"/>
    <p:sldId id="311" r:id="rId18"/>
    <p:sldId id="312" r:id="rId19"/>
    <p:sldId id="313" r:id="rId20"/>
    <p:sldId id="314" r:id="rId21"/>
    <p:sldId id="315" r:id="rId22"/>
    <p:sldId id="316" r:id="rId23"/>
    <p:sldId id="317" r:id="rId24"/>
    <p:sldId id="318" r:id="rId25"/>
    <p:sldId id="319" r:id="rId26"/>
    <p:sldId id="320" r:id="rId27"/>
    <p:sldId id="321" r:id="rId28"/>
    <p:sldId id="322" r:id="rId29"/>
    <p:sldId id="323" r:id="rId30"/>
    <p:sldId id="324" r:id="rId31"/>
    <p:sldId id="346" r:id="rId32"/>
    <p:sldId id="326" r:id="rId33"/>
    <p:sldId id="327" r:id="rId34"/>
    <p:sldId id="328" r:id="rId35"/>
    <p:sldId id="329" r:id="rId36"/>
    <p:sldId id="330" r:id="rId37"/>
    <p:sldId id="331" r:id="rId38"/>
    <p:sldId id="333" r:id="rId39"/>
    <p:sldId id="334" r:id="rId40"/>
    <p:sldId id="335" r:id="rId41"/>
    <p:sldId id="336" r:id="rId42"/>
    <p:sldId id="337" r:id="rId43"/>
    <p:sldId id="347" r:id="rId44"/>
    <p:sldId id="338" r:id="rId45"/>
    <p:sldId id="348" r:id="rId46"/>
    <p:sldId id="339" r:id="rId47"/>
    <p:sldId id="340" r:id="rId48"/>
    <p:sldId id="341" r:id="rId49"/>
    <p:sldId id="342" r:id="rId50"/>
    <p:sldId id="343" r:id="rId51"/>
    <p:sldId id="349"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1" autoAdjust="0"/>
    <p:restoredTop sz="85407"/>
  </p:normalViewPr>
  <p:slideViewPr>
    <p:cSldViewPr snapToGrid="0">
      <p:cViewPr varScale="1">
        <p:scale>
          <a:sx n="71" d="100"/>
          <a:sy n="71" d="100"/>
        </p:scale>
        <p:origin x="168" y="6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5A24D4-3E96-AE45-856E-AFBBC6EA49E8}" type="datetimeFigureOut">
              <a:rPr lang="en-US" smtClean="0"/>
              <a:t>7/14/21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34C8F1-1C2F-E149-BDF1-B18D1DD93D72}" type="slidenum">
              <a:rPr lang="en-US" smtClean="0"/>
              <a:t>‹#›</a:t>
            </a:fld>
            <a:endParaRPr lang="en-US"/>
          </a:p>
        </p:txBody>
      </p:sp>
    </p:spTree>
    <p:extLst>
      <p:ext uri="{BB962C8B-B14F-4D97-AF65-F5344CB8AC3E}">
        <p14:creationId xmlns:p14="http://schemas.microsoft.com/office/powerpoint/2010/main" val="3824355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Redness, hotness, swelling, pain and loss of function</a:t>
            </a:r>
          </a:p>
        </p:txBody>
      </p:sp>
      <p:sp>
        <p:nvSpPr>
          <p:cNvPr id="4" name="Slide Number Placeholder 3"/>
          <p:cNvSpPr>
            <a:spLocks noGrp="1"/>
          </p:cNvSpPr>
          <p:nvPr>
            <p:ph type="sldNum" sz="quarter" idx="5"/>
          </p:nvPr>
        </p:nvSpPr>
        <p:spPr/>
        <p:txBody>
          <a:bodyPr/>
          <a:lstStyle/>
          <a:p>
            <a:fld id="{1934C8F1-1C2F-E149-BDF1-B18D1DD93D72}" type="slidenum">
              <a:rPr lang="en-US" smtClean="0"/>
              <a:t>26</a:t>
            </a:fld>
            <a:endParaRPr lang="en-US"/>
          </a:p>
        </p:txBody>
      </p:sp>
    </p:spTree>
    <p:extLst>
      <p:ext uri="{BB962C8B-B14F-4D97-AF65-F5344CB8AC3E}">
        <p14:creationId xmlns:p14="http://schemas.microsoft.com/office/powerpoint/2010/main" val="2376176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dicloxacillin, cephalexin, trimethoprim with sulfamethoxazole, clindamycin, or doxycycline</a:t>
            </a:r>
            <a:endParaRPr lang="en-US" dirty="0"/>
          </a:p>
        </p:txBody>
      </p:sp>
      <p:sp>
        <p:nvSpPr>
          <p:cNvPr id="4" name="Slide Number Placeholder 3"/>
          <p:cNvSpPr>
            <a:spLocks noGrp="1"/>
          </p:cNvSpPr>
          <p:nvPr>
            <p:ph type="sldNum" sz="quarter" idx="5"/>
          </p:nvPr>
        </p:nvSpPr>
        <p:spPr/>
        <p:txBody>
          <a:bodyPr/>
          <a:lstStyle/>
          <a:p>
            <a:fld id="{1934C8F1-1C2F-E149-BDF1-B18D1DD93D72}" type="slidenum">
              <a:rPr lang="en-US" smtClean="0"/>
              <a:t>28</a:t>
            </a:fld>
            <a:endParaRPr lang="en-US"/>
          </a:p>
        </p:txBody>
      </p:sp>
    </p:spTree>
    <p:extLst>
      <p:ext uri="{BB962C8B-B14F-4D97-AF65-F5344CB8AC3E}">
        <p14:creationId xmlns:p14="http://schemas.microsoft.com/office/powerpoint/2010/main" val="2455329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Bacteremia</a:t>
            </a:r>
            <a:r>
              <a:rPr lang="en-US" sz="1200" b="0" i="0" kern="1200" dirty="0">
                <a:solidFill>
                  <a:schemeClr val="tx1"/>
                </a:solidFill>
                <a:effectLst/>
                <a:latin typeface="+mn-lt"/>
                <a:ea typeface="+mn-ea"/>
                <a:cs typeface="+mn-cs"/>
              </a:rPr>
              <a:t> is the presence of bacteria in the blood, hence a microbiological finding. </a:t>
            </a:r>
            <a:r>
              <a:rPr lang="en-US" sz="1200" b="1" i="0" kern="1200" dirty="0">
                <a:solidFill>
                  <a:schemeClr val="tx1"/>
                </a:solidFill>
                <a:effectLst/>
                <a:latin typeface="+mn-lt"/>
                <a:ea typeface="+mn-ea"/>
                <a:cs typeface="+mn-cs"/>
              </a:rPr>
              <a:t>Sepsis</a:t>
            </a:r>
            <a:r>
              <a:rPr lang="en-US" sz="1200" b="0" i="0" kern="1200" dirty="0">
                <a:solidFill>
                  <a:schemeClr val="tx1"/>
                </a:solidFill>
                <a:effectLst/>
                <a:latin typeface="+mn-lt"/>
                <a:ea typeface="+mn-ea"/>
                <a:cs typeface="+mn-cs"/>
              </a:rPr>
              <a:t> is a clinical diagnosis needing further specification regarding focus of infection </a:t>
            </a:r>
            <a:r>
              <a:rPr lang="en-US" sz="1200" b="1" i="0" kern="1200" dirty="0">
                <a:solidFill>
                  <a:schemeClr val="tx1"/>
                </a:solidFill>
                <a:effectLst/>
                <a:latin typeface="+mn-lt"/>
                <a:ea typeface="+mn-ea"/>
                <a:cs typeface="+mn-cs"/>
              </a:rPr>
              <a:t>and</a:t>
            </a:r>
            <a:r>
              <a:rPr lang="en-US" sz="1200" b="0" i="0" kern="1200" dirty="0">
                <a:solidFill>
                  <a:schemeClr val="tx1"/>
                </a:solidFill>
                <a:effectLst/>
                <a:latin typeface="+mn-lt"/>
                <a:ea typeface="+mn-ea"/>
                <a:cs typeface="+mn-cs"/>
              </a:rPr>
              <a:t> etiologic pathogen.</a:t>
            </a:r>
            <a:endParaRPr lang="en-US" dirty="0"/>
          </a:p>
        </p:txBody>
      </p:sp>
      <p:sp>
        <p:nvSpPr>
          <p:cNvPr id="4" name="Slide Number Placeholder 3"/>
          <p:cNvSpPr>
            <a:spLocks noGrp="1"/>
          </p:cNvSpPr>
          <p:nvPr>
            <p:ph type="sldNum" sz="quarter" idx="5"/>
          </p:nvPr>
        </p:nvSpPr>
        <p:spPr/>
        <p:txBody>
          <a:bodyPr/>
          <a:lstStyle/>
          <a:p>
            <a:fld id="{1934C8F1-1C2F-E149-BDF1-B18D1DD93D72}" type="slidenum">
              <a:rPr lang="en-US" smtClean="0"/>
              <a:t>32</a:t>
            </a:fld>
            <a:endParaRPr lang="en-US"/>
          </a:p>
        </p:txBody>
      </p:sp>
    </p:spTree>
    <p:extLst>
      <p:ext uri="{BB962C8B-B14F-4D97-AF65-F5344CB8AC3E}">
        <p14:creationId xmlns:p14="http://schemas.microsoft.com/office/powerpoint/2010/main" val="2714996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severely contaminated wounds, such as an incision made for drainage of an abscess, it is logical to leave the skin open. Delayed primary or secondary suture can be undertaken when the wound is clean and granulating.</a:t>
            </a:r>
          </a:p>
          <a:p>
            <a:endParaRPr lang="en-US" dirty="0"/>
          </a:p>
          <a:p>
            <a:r>
              <a:rPr lang="en-US" dirty="0"/>
              <a:t>Delayed primary is when a wound has a high risk of contamination and infection, it is left open for 3-5 days, to allow cleaning and granulation, then it will be closed by late suturing to allow healing by delayed primary intention.</a:t>
            </a:r>
          </a:p>
        </p:txBody>
      </p:sp>
      <p:sp>
        <p:nvSpPr>
          <p:cNvPr id="4" name="Slide Number Placeholder 3"/>
          <p:cNvSpPr>
            <a:spLocks noGrp="1"/>
          </p:cNvSpPr>
          <p:nvPr>
            <p:ph type="sldNum" sz="quarter" idx="5"/>
          </p:nvPr>
        </p:nvSpPr>
        <p:spPr/>
        <p:txBody>
          <a:bodyPr/>
          <a:lstStyle/>
          <a:p>
            <a:fld id="{1934C8F1-1C2F-E149-BDF1-B18D1DD93D72}" type="slidenum">
              <a:rPr lang="en-US" smtClean="0"/>
              <a:t>43</a:t>
            </a:fld>
            <a:endParaRPr lang="en-US"/>
          </a:p>
        </p:txBody>
      </p:sp>
    </p:spTree>
    <p:extLst>
      <p:ext uri="{BB962C8B-B14F-4D97-AF65-F5344CB8AC3E}">
        <p14:creationId xmlns:p14="http://schemas.microsoft.com/office/powerpoint/2010/main" val="4208577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B61BEF0D-F0BB-DE4B-95CE-6DB70DBA9567}" type="datetimeFigureOut">
              <a:rPr lang="en-US" smtClean="0"/>
              <a:pPr/>
              <a:t>7/8/21</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D57F1E4F-1CFF-5643-939E-217C01CDF565}" type="slidenum">
              <a:rPr lang="en-US" smtClean="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684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t>7/8/21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496741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B61BEF0D-F0BB-DE4B-95CE-6DB70DBA9567}" type="datetimeFigureOut">
              <a:rPr lang="en-US" smtClean="0"/>
              <a:pPr/>
              <a:t>7/8/21</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D57F1E4F-1CFF-5643-939E-217C01CDF565}" type="slidenum">
              <a:rPr lang="en-US" smtClean="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71309346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t>7/8/21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196014858"/>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7/8/21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1556610"/>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7/8/21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4932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7/8/21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74884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051" y="6375679"/>
            <a:ext cx="1233355" cy="348462"/>
          </a:xfrm>
        </p:spPr>
        <p:txBody>
          <a:bodyPr/>
          <a:lstStyle/>
          <a:p>
            <a:fld id="{42A54C80-263E-416B-A8E0-580EDEADCBDC}" type="datetimeFigureOut">
              <a:rPr lang="en-US" smtClean="0"/>
              <a:t>7/8/21</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519954A3-9DFD-4C44-94BA-B95130A3BA1C}" type="slidenum">
              <a:rPr lang="en-US" smtClean="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40661927"/>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950" y="6375679"/>
            <a:ext cx="1232456" cy="348462"/>
          </a:xfrm>
        </p:spPr>
        <p:txBody>
          <a:bodyPr/>
          <a:lstStyle/>
          <a:p>
            <a:fld id="{B61BEF0D-F0BB-DE4B-95CE-6DB70DBA9567}" type="datetimeFigureOut">
              <a:rPr lang="en-US" smtClean="0"/>
              <a:pPr/>
              <a:t>7/8/21</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3159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7/8/21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2594373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37761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B61BEF0D-F0BB-DE4B-95CE-6DB70DBA9567}" type="datetimeFigureOut">
              <a:rPr lang="en-US" smtClean="0"/>
              <a:pPr/>
              <a:t>7/8/21</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D57F1E4F-1CFF-5643-939E-217C01CDF565}" type="slidenum">
              <a:rPr lang="en-US" smtClean="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3994735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8232" y="1241914"/>
            <a:ext cx="9926472" cy="1992573"/>
          </a:xfrm>
        </p:spPr>
        <p:txBody>
          <a:bodyPr>
            <a:normAutofit fontScale="90000"/>
          </a:bodyPr>
          <a:lstStyle/>
          <a:p>
            <a:pPr algn="ctr"/>
            <a:r>
              <a:rPr lang="en-US" sz="4800" b="1" dirty="0">
                <a:solidFill>
                  <a:schemeClr val="bg1"/>
                </a:solidFill>
                <a:effectLst>
                  <a:outerShdw blurRad="38100" dist="38100" dir="2700000" algn="tl">
                    <a:srgbClr val="000000">
                      <a:alpha val="43137"/>
                    </a:srgbClr>
                  </a:outerShdw>
                </a:effectLst>
                <a:latin typeface="Arial Rounded MT Bold" pitchFamily="34" charset="0"/>
              </a:rPr>
              <a:t>Surgical infections and choice of antibiotics</a:t>
            </a:r>
          </a:p>
        </p:txBody>
      </p:sp>
    </p:spTree>
    <p:extLst>
      <p:ext uri="{BB962C8B-B14F-4D97-AF65-F5344CB8AC3E}">
        <p14:creationId xmlns:p14="http://schemas.microsoft.com/office/powerpoint/2010/main" val="794644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634933"/>
            <a:ext cx="10178322" cy="1492132"/>
          </a:xfrm>
        </p:spPr>
        <p:txBody>
          <a:bodyPr/>
          <a:lstStyle/>
          <a:p>
            <a:r>
              <a:rPr lang="en-US" dirty="0">
                <a:solidFill>
                  <a:schemeClr val="tx1"/>
                </a:solidFill>
              </a:rPr>
              <a:t>What is SSI ?</a:t>
            </a:r>
          </a:p>
        </p:txBody>
      </p:sp>
      <p:sp>
        <p:nvSpPr>
          <p:cNvPr id="3" name="Content Placeholder 2"/>
          <p:cNvSpPr>
            <a:spLocks noGrp="1"/>
          </p:cNvSpPr>
          <p:nvPr>
            <p:ph idx="1"/>
          </p:nvPr>
        </p:nvSpPr>
        <p:spPr>
          <a:xfrm>
            <a:off x="1251678" y="2473234"/>
            <a:ext cx="9668871" cy="3676323"/>
          </a:xfrm>
        </p:spPr>
        <p:txBody>
          <a:bodyPr/>
          <a:lstStyle/>
          <a:p>
            <a:r>
              <a:rPr lang="en-US" dirty="0"/>
              <a:t>Surgical site infections (SSIs) are infections of the tissues, organs, or spaces exposed by surgeons during performance of an invasive procedure.</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3558" y="3404879"/>
            <a:ext cx="7572375"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970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Physiology </a:t>
            </a:r>
            <a:endParaRPr lang="ar-JO" dirty="0"/>
          </a:p>
        </p:txBody>
      </p:sp>
      <p:sp>
        <p:nvSpPr>
          <p:cNvPr id="3" name="Content Placeholder 2"/>
          <p:cNvSpPr>
            <a:spLocks noGrp="1"/>
          </p:cNvSpPr>
          <p:nvPr>
            <p:ph idx="1"/>
          </p:nvPr>
        </p:nvSpPr>
        <p:spPr/>
        <p:txBody>
          <a:bodyPr>
            <a:normAutofit/>
          </a:bodyPr>
          <a:lstStyle/>
          <a:p>
            <a:r>
              <a:rPr lang="en-US" dirty="0"/>
              <a:t>Microorganisms are normally prevented from causing infection in tissues by intact epithelial surfaces, most notably the skin.</a:t>
            </a:r>
          </a:p>
          <a:p>
            <a:r>
              <a:rPr lang="en-US" dirty="0"/>
              <a:t>These surfaces are broken down by trauma or surgery.</a:t>
            </a:r>
          </a:p>
          <a:p>
            <a:r>
              <a:rPr lang="en-US" dirty="0"/>
              <a:t> In addition to these mechanical barriers, there are other protective mechanisms, which can be divided into:</a:t>
            </a:r>
          </a:p>
          <a:p>
            <a:pPr marL="914400" lvl="2" indent="0">
              <a:buNone/>
            </a:pPr>
            <a:r>
              <a:rPr lang="en-US" dirty="0"/>
              <a:t>• </a:t>
            </a:r>
            <a:r>
              <a:rPr lang="en-US" b="1" dirty="0"/>
              <a:t>chemical</a:t>
            </a:r>
            <a:r>
              <a:rPr lang="en-US" dirty="0"/>
              <a:t>: low gastric pH</a:t>
            </a:r>
          </a:p>
          <a:p>
            <a:pPr marL="914400" lvl="2" indent="0">
              <a:buNone/>
            </a:pPr>
            <a:r>
              <a:rPr lang="en-US" dirty="0"/>
              <a:t>• </a:t>
            </a:r>
            <a:r>
              <a:rPr lang="en-US" b="1" dirty="0"/>
              <a:t>antibody-mediated immunity .</a:t>
            </a:r>
            <a:endParaRPr lang="en-US" dirty="0"/>
          </a:p>
          <a:p>
            <a:pPr marL="914400" lvl="2" indent="0">
              <a:buNone/>
            </a:pPr>
            <a:r>
              <a:rPr lang="en-US" dirty="0"/>
              <a:t>• </a:t>
            </a:r>
            <a:r>
              <a:rPr lang="en-US" b="1" dirty="0"/>
              <a:t>cellular</a:t>
            </a:r>
            <a:r>
              <a:rPr lang="en-US" dirty="0"/>
              <a:t>: phagocytic cells, macrophages, </a:t>
            </a:r>
            <a:r>
              <a:rPr lang="en-US" dirty="0" err="1"/>
              <a:t>polymorphonuclear</a:t>
            </a:r>
            <a:r>
              <a:rPr lang="en-US" dirty="0"/>
              <a:t> cells and killer lymphocytes.</a:t>
            </a:r>
          </a:p>
          <a:p>
            <a:r>
              <a:rPr lang="en-US" dirty="0"/>
              <a:t>All these natural mechanisms may be compromised by surgical intervention and treatment.</a:t>
            </a:r>
            <a:endParaRPr lang="ar-JO" dirty="0"/>
          </a:p>
        </p:txBody>
      </p:sp>
    </p:spTree>
    <p:extLst>
      <p:ext uri="{BB962C8B-B14F-4D97-AF65-F5344CB8AC3E}">
        <p14:creationId xmlns:p14="http://schemas.microsoft.com/office/powerpoint/2010/main" val="2123983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Causes of reduced host resistance to infection</a:t>
            </a:r>
            <a:endParaRPr lang="ar-JO" dirty="0"/>
          </a:p>
        </p:txBody>
      </p:sp>
      <p:sp>
        <p:nvSpPr>
          <p:cNvPr id="3" name="Content Placeholder 2"/>
          <p:cNvSpPr>
            <a:spLocks noGrp="1"/>
          </p:cNvSpPr>
          <p:nvPr>
            <p:ph idx="1"/>
          </p:nvPr>
        </p:nvSpPr>
        <p:spPr/>
        <p:txBody>
          <a:bodyPr/>
          <a:lstStyle/>
          <a:p>
            <a:r>
              <a:rPr lang="en-US" dirty="0"/>
              <a:t> </a:t>
            </a:r>
            <a:r>
              <a:rPr lang="en-US" b="1" dirty="0"/>
              <a:t>Metabolic</a:t>
            </a:r>
            <a:r>
              <a:rPr lang="en-US" dirty="0"/>
              <a:t>: malnutrition (including obesity), diabetes, </a:t>
            </a:r>
            <a:r>
              <a:rPr lang="en-US" dirty="0" err="1"/>
              <a:t>uraemia</a:t>
            </a:r>
            <a:r>
              <a:rPr lang="en-US" dirty="0"/>
              <a:t>, jaundice</a:t>
            </a:r>
          </a:p>
          <a:p>
            <a:endParaRPr lang="en-US" dirty="0"/>
          </a:p>
          <a:p>
            <a:r>
              <a:rPr lang="en-US" b="1" dirty="0"/>
              <a:t> Disseminated disease</a:t>
            </a:r>
            <a:r>
              <a:rPr lang="en-US" dirty="0"/>
              <a:t>: cancer and acquired Immunodeficiency syndrome (AIDS)</a:t>
            </a:r>
          </a:p>
          <a:p>
            <a:endParaRPr lang="en-US" dirty="0"/>
          </a:p>
          <a:p>
            <a:r>
              <a:rPr lang="en-US" dirty="0"/>
              <a:t> </a:t>
            </a:r>
            <a:r>
              <a:rPr lang="en-US" b="1" dirty="0"/>
              <a:t>Iatrogenic</a:t>
            </a:r>
            <a:r>
              <a:rPr lang="en-US" dirty="0"/>
              <a:t>: radiotherapy, chemotherapy, steroids</a:t>
            </a:r>
            <a:endParaRPr lang="ar-JO" dirty="0"/>
          </a:p>
        </p:txBody>
      </p:sp>
    </p:spTree>
    <p:extLst>
      <p:ext uri="{BB962C8B-B14F-4D97-AF65-F5344CB8AC3E}">
        <p14:creationId xmlns:p14="http://schemas.microsoft.com/office/powerpoint/2010/main" val="4221756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Risk factors for increased risk of wound infection</a:t>
            </a:r>
            <a:endParaRPr lang="ar-JO" dirty="0"/>
          </a:p>
        </p:txBody>
      </p:sp>
      <p:sp>
        <p:nvSpPr>
          <p:cNvPr id="3" name="Content Placeholder 2"/>
          <p:cNvSpPr>
            <a:spLocks noGrp="1"/>
          </p:cNvSpPr>
          <p:nvPr>
            <p:ph idx="1"/>
          </p:nvPr>
        </p:nvSpPr>
        <p:spPr/>
        <p:txBody>
          <a:bodyPr/>
          <a:lstStyle/>
          <a:p>
            <a:r>
              <a:rPr lang="en-US" dirty="0"/>
              <a:t> Malnutrition (obesity, weight loss)</a:t>
            </a:r>
          </a:p>
          <a:p>
            <a:r>
              <a:rPr lang="pt-BR" dirty="0"/>
              <a:t> Metabolic disease (diabetes, uraemia, jaundice)</a:t>
            </a:r>
          </a:p>
          <a:p>
            <a:r>
              <a:rPr lang="en-US" dirty="0"/>
              <a:t> Immunosuppression (cancer, AIDS, steroids, chemotherapy and radiotherapy)</a:t>
            </a:r>
          </a:p>
          <a:p>
            <a:r>
              <a:rPr lang="en-US" dirty="0"/>
              <a:t> </a:t>
            </a:r>
            <a:r>
              <a:rPr lang="en-US" dirty="0" err="1"/>
              <a:t>Colonisation</a:t>
            </a:r>
            <a:r>
              <a:rPr lang="en-US" dirty="0"/>
              <a:t> and translocation in the gastrointestinal tract</a:t>
            </a:r>
          </a:p>
          <a:p>
            <a:r>
              <a:rPr lang="en-US" dirty="0"/>
              <a:t> Poor perfusion (systemic shock or local </a:t>
            </a:r>
            <a:r>
              <a:rPr lang="en-US" dirty="0" err="1"/>
              <a:t>ischaemia</a:t>
            </a:r>
            <a:r>
              <a:rPr lang="en-US" dirty="0"/>
              <a:t>)</a:t>
            </a:r>
          </a:p>
          <a:p>
            <a:r>
              <a:rPr lang="en-US" dirty="0"/>
              <a:t> Foreign body material</a:t>
            </a:r>
          </a:p>
          <a:p>
            <a:r>
              <a:rPr lang="en-US" dirty="0"/>
              <a:t> Poor surgical technique (dead space, </a:t>
            </a:r>
            <a:r>
              <a:rPr lang="en-US" dirty="0" err="1"/>
              <a:t>haematoma</a:t>
            </a:r>
            <a:r>
              <a:rPr lang="en-US" dirty="0"/>
              <a:t>)</a:t>
            </a:r>
            <a:endParaRPr lang="ar-JO" dirty="0"/>
          </a:p>
        </p:txBody>
      </p:sp>
    </p:spTree>
    <p:extLst>
      <p:ext uri="{BB962C8B-B14F-4D97-AF65-F5344CB8AC3E}">
        <p14:creationId xmlns:p14="http://schemas.microsoft.com/office/powerpoint/2010/main" val="1630246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Factors that determine whether a wound will become infected</a:t>
            </a:r>
            <a:endParaRPr lang="ar-JO" dirty="0"/>
          </a:p>
        </p:txBody>
      </p:sp>
      <p:sp>
        <p:nvSpPr>
          <p:cNvPr id="3" name="Content Placeholder 2"/>
          <p:cNvSpPr>
            <a:spLocks noGrp="1"/>
          </p:cNvSpPr>
          <p:nvPr>
            <p:ph idx="1"/>
          </p:nvPr>
        </p:nvSpPr>
        <p:spPr/>
        <p:txBody>
          <a:bodyPr/>
          <a:lstStyle/>
          <a:p>
            <a:r>
              <a:rPr lang="en-US" dirty="0"/>
              <a:t>Host response</a:t>
            </a:r>
          </a:p>
          <a:p>
            <a:r>
              <a:rPr lang="en-US" dirty="0"/>
              <a:t>Virulence and inoculum of infective agent</a:t>
            </a:r>
          </a:p>
          <a:p>
            <a:r>
              <a:rPr lang="en-US" dirty="0"/>
              <a:t>Vascularity and health of tissue being invaded (including local </a:t>
            </a:r>
            <a:r>
              <a:rPr lang="en-US" dirty="0" err="1"/>
              <a:t>ischaemia</a:t>
            </a:r>
            <a:r>
              <a:rPr lang="en-US" dirty="0"/>
              <a:t> as well as systemic shock)</a:t>
            </a:r>
          </a:p>
          <a:p>
            <a:r>
              <a:rPr lang="en-US" dirty="0"/>
              <a:t>Presence of dead or foreign tissue</a:t>
            </a:r>
          </a:p>
          <a:p>
            <a:r>
              <a:rPr lang="en-US" dirty="0"/>
              <a:t>Presence of antibiotics during the ‘decisive period’</a:t>
            </a:r>
            <a:endParaRPr lang="ar-JO" dirty="0"/>
          </a:p>
        </p:txBody>
      </p:sp>
    </p:spTree>
    <p:extLst>
      <p:ext uri="{BB962C8B-B14F-4D97-AF65-F5344CB8AC3E}">
        <p14:creationId xmlns:p14="http://schemas.microsoft.com/office/powerpoint/2010/main" val="2919186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Classification of surgical infections</a:t>
            </a:r>
          </a:p>
        </p:txBody>
      </p:sp>
      <p:sp>
        <p:nvSpPr>
          <p:cNvPr id="4" name="object 3"/>
          <p:cNvSpPr>
            <a:spLocks noGrp="1"/>
          </p:cNvSpPr>
          <p:nvPr>
            <p:ph idx="1"/>
          </p:nvPr>
        </p:nvSpPr>
        <p:spPr>
          <a:xfrm>
            <a:off x="2113098" y="2081349"/>
            <a:ext cx="8049804" cy="4103597"/>
          </a:xfrm>
          <a:prstGeom prst="rect">
            <a:avLst/>
          </a:prstGeom>
          <a:blipFill>
            <a:blip r:embed="rId2" cstate="print"/>
            <a:stretch>
              <a:fillRect/>
            </a:stretch>
          </a:blipFill>
        </p:spPr>
        <p:txBody>
          <a:bodyPr wrap="square" lIns="0" tIns="0" rIns="0" bIns="0" rtlCol="0"/>
          <a:lstStyle/>
          <a:p>
            <a:pPr marL="0" indent="0">
              <a:buNone/>
            </a:pPr>
            <a:endParaRPr lang="en-US" dirty="0"/>
          </a:p>
        </p:txBody>
      </p:sp>
    </p:spTree>
    <p:extLst>
      <p:ext uri="{BB962C8B-B14F-4D97-AF65-F5344CB8AC3E}">
        <p14:creationId xmlns:p14="http://schemas.microsoft.com/office/powerpoint/2010/main" val="550816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15"/>
          <p:cNvSpPr/>
          <p:nvPr/>
        </p:nvSpPr>
        <p:spPr>
          <a:xfrm>
            <a:off x="0" y="-12192"/>
            <a:ext cx="12191999" cy="6870192"/>
          </a:xfrm>
          <a:prstGeom prst="rect">
            <a:avLst/>
          </a:prstGeom>
          <a:blipFill>
            <a:blip r:embed="rId2"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extLst>
      <p:ext uri="{BB962C8B-B14F-4D97-AF65-F5344CB8AC3E}">
        <p14:creationId xmlns:p14="http://schemas.microsoft.com/office/powerpoint/2010/main" val="3415106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15"/>
          <p:cNvSpPr/>
          <p:nvPr/>
        </p:nvSpPr>
        <p:spPr>
          <a:xfrm>
            <a:off x="0" y="0"/>
            <a:ext cx="12192000" cy="6857999"/>
          </a:xfrm>
          <a:prstGeom prst="rect">
            <a:avLst/>
          </a:prstGeom>
          <a:blipFill>
            <a:blip r:embed="rId2"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extLst>
      <p:ext uri="{BB962C8B-B14F-4D97-AF65-F5344CB8AC3E}">
        <p14:creationId xmlns:p14="http://schemas.microsoft.com/office/powerpoint/2010/main" val="638308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15"/>
          <p:cNvSpPr/>
          <p:nvPr/>
        </p:nvSpPr>
        <p:spPr>
          <a:xfrm>
            <a:off x="22744" y="2"/>
            <a:ext cx="12169256" cy="6857998"/>
          </a:xfrm>
          <a:prstGeom prst="rect">
            <a:avLst/>
          </a:prstGeom>
          <a:blipFill>
            <a:blip r:embed="rId2"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ysClr val="windowText" lastClr="000000"/>
              </a:solidFill>
              <a:effectLst/>
              <a:uLnTx/>
              <a:uFillTx/>
              <a:latin typeface="Trebuchet MS"/>
              <a:ea typeface="+mn-ea"/>
              <a:cs typeface="+mn-cs"/>
            </a:endParaRPr>
          </a:p>
        </p:txBody>
      </p:sp>
    </p:spTree>
    <p:extLst>
      <p:ext uri="{BB962C8B-B14F-4D97-AF65-F5344CB8AC3E}">
        <p14:creationId xmlns:p14="http://schemas.microsoft.com/office/powerpoint/2010/main" val="3637979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7999"/>
          </a:xfrm>
        </p:spPr>
      </p:pic>
    </p:spTree>
    <p:extLst>
      <p:ext uri="{BB962C8B-B14F-4D97-AF65-F5344CB8AC3E}">
        <p14:creationId xmlns:p14="http://schemas.microsoft.com/office/powerpoint/2010/main" val="4099547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19220"/>
          </a:xfrm>
        </p:spPr>
      </p:pic>
    </p:spTree>
    <p:extLst>
      <p:ext uri="{BB962C8B-B14F-4D97-AF65-F5344CB8AC3E}">
        <p14:creationId xmlns:p14="http://schemas.microsoft.com/office/powerpoint/2010/main" val="4174055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6388781" y="997498"/>
            <a:ext cx="5758930" cy="3763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324724" y="5823756"/>
            <a:ext cx="4867275" cy="646331"/>
          </a:xfrm>
          <a:prstGeom prst="rect">
            <a:avLst/>
          </a:prstGeom>
        </p:spPr>
        <p:txBody>
          <a:bodyPr wrap="square">
            <a:spAutoFit/>
          </a:bodyPr>
          <a:lstStyle/>
          <a:p>
            <a:r>
              <a:rPr lang="en-US" dirty="0"/>
              <a:t>Major wound infection with superficial skin dehiscence.</a:t>
            </a:r>
            <a:endParaRPr lang="ar-JO"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541" y="122403"/>
            <a:ext cx="3600898" cy="563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973541" y="5837946"/>
            <a:ext cx="6096000" cy="646331"/>
          </a:xfrm>
          <a:prstGeom prst="rect">
            <a:avLst/>
          </a:prstGeom>
        </p:spPr>
        <p:txBody>
          <a:bodyPr>
            <a:spAutoFit/>
          </a:bodyPr>
          <a:lstStyle/>
          <a:p>
            <a:r>
              <a:rPr lang="en-US" dirty="0"/>
              <a:t>Minor wound infection that settled </a:t>
            </a:r>
          </a:p>
          <a:p>
            <a:r>
              <a:rPr lang="en-US" dirty="0"/>
              <a:t>spontaneously without antibiotics.</a:t>
            </a:r>
            <a:endParaRPr lang="ar-JO" dirty="0"/>
          </a:p>
        </p:txBody>
      </p:sp>
    </p:spTree>
    <p:extLst>
      <p:ext uri="{BB962C8B-B14F-4D97-AF65-F5344CB8AC3E}">
        <p14:creationId xmlns:p14="http://schemas.microsoft.com/office/powerpoint/2010/main" val="3560087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Wound classification</a:t>
            </a:r>
          </a:p>
        </p:txBody>
      </p:sp>
      <p:sp>
        <p:nvSpPr>
          <p:cNvPr id="9" name="object 15"/>
          <p:cNvSpPr/>
          <p:nvPr/>
        </p:nvSpPr>
        <p:spPr>
          <a:xfrm>
            <a:off x="1146410" y="1255595"/>
            <a:ext cx="9921923" cy="5602406"/>
          </a:xfrm>
          <a:prstGeom prst="rect">
            <a:avLst/>
          </a:prstGeom>
          <a:blipFill>
            <a:blip r:embed="rId2"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extLst>
      <p:ext uri="{BB962C8B-B14F-4D97-AF65-F5344CB8AC3E}">
        <p14:creationId xmlns:p14="http://schemas.microsoft.com/office/powerpoint/2010/main" val="1533843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Wound classification</a:t>
            </a:r>
            <a:endParaRPr lang="ar-JO" dirty="0"/>
          </a:p>
        </p:txBody>
      </p:sp>
      <p:pic>
        <p:nvPicPr>
          <p:cNvPr id="4" name="Picture 3">
            <a:extLst>
              <a:ext uri="{FF2B5EF4-FFF2-40B4-BE49-F238E27FC236}">
                <a16:creationId xmlns:a16="http://schemas.microsoft.com/office/drawing/2014/main" id="{84A55E95-60C4-4DF1-8CA1-0C66E4893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1003" y="2143276"/>
            <a:ext cx="9443679" cy="2690730"/>
          </a:xfrm>
          <a:prstGeom prst="rect">
            <a:avLst/>
          </a:prstGeom>
        </p:spPr>
      </p:pic>
    </p:spTree>
    <p:extLst>
      <p:ext uri="{BB962C8B-B14F-4D97-AF65-F5344CB8AC3E}">
        <p14:creationId xmlns:p14="http://schemas.microsoft.com/office/powerpoint/2010/main" val="2230483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spc="-5" dirty="0">
                <a:solidFill>
                  <a:srgbClr val="000000"/>
                </a:solidFill>
                <a:latin typeface="Tw Cen MT"/>
                <a:cs typeface="Tw Cen MT"/>
              </a:rPr>
              <a:t>Bacteria </a:t>
            </a:r>
            <a:r>
              <a:rPr lang="en-US" sz="5400" spc="-25" dirty="0">
                <a:solidFill>
                  <a:srgbClr val="000000"/>
                </a:solidFill>
                <a:latin typeface="Tw Cen MT"/>
                <a:cs typeface="Tw Cen MT"/>
              </a:rPr>
              <a:t>involved </a:t>
            </a:r>
            <a:r>
              <a:rPr lang="en-US" sz="5400" spc="-5" dirty="0">
                <a:solidFill>
                  <a:srgbClr val="000000"/>
                </a:solidFill>
                <a:latin typeface="Tw Cen MT"/>
                <a:cs typeface="Tw Cen MT"/>
              </a:rPr>
              <a:t>in surgical</a:t>
            </a:r>
            <a:r>
              <a:rPr lang="en-US" sz="5400" spc="-325" dirty="0">
                <a:solidFill>
                  <a:srgbClr val="000000"/>
                </a:solidFill>
                <a:latin typeface="Tw Cen MT"/>
                <a:cs typeface="Tw Cen MT"/>
              </a:rPr>
              <a:t> </a:t>
            </a:r>
            <a:r>
              <a:rPr lang="en-US" sz="5400" spc="-10" dirty="0">
                <a:solidFill>
                  <a:srgbClr val="000000"/>
                </a:solidFill>
                <a:latin typeface="Tw Cen MT"/>
                <a:cs typeface="Tw Cen MT"/>
              </a:rPr>
              <a:t>infection</a:t>
            </a:r>
            <a:endParaRPr lang="en-US" dirty="0"/>
          </a:p>
        </p:txBody>
      </p:sp>
      <p:sp>
        <p:nvSpPr>
          <p:cNvPr id="3" name="Content Placeholder 2"/>
          <p:cNvSpPr>
            <a:spLocks noGrp="1"/>
          </p:cNvSpPr>
          <p:nvPr>
            <p:ph idx="1"/>
          </p:nvPr>
        </p:nvSpPr>
        <p:spPr/>
        <p:txBody>
          <a:bodyPr/>
          <a:lstStyle/>
          <a:p>
            <a:r>
              <a:rPr lang="en-US" b="1" spc="-5" dirty="0">
                <a:uFill>
                  <a:solidFill>
                    <a:srgbClr val="EBEBEB"/>
                  </a:solidFill>
                </a:uFill>
                <a:latin typeface="Century Gothic"/>
                <a:cs typeface="Century Gothic"/>
              </a:rPr>
              <a:t>1-streptococci </a:t>
            </a:r>
            <a:r>
              <a:rPr lang="en-US" b="1" dirty="0">
                <a:uFill>
                  <a:solidFill>
                    <a:srgbClr val="EBEBEB"/>
                  </a:solidFill>
                </a:uFill>
                <a:latin typeface="Century Gothic"/>
                <a:cs typeface="Century Gothic"/>
              </a:rPr>
              <a:t>(gram</a:t>
            </a:r>
            <a:r>
              <a:rPr lang="en-US" b="1" spc="-35" dirty="0">
                <a:uFill>
                  <a:solidFill>
                    <a:srgbClr val="EBEBEB"/>
                  </a:solidFill>
                </a:uFill>
                <a:latin typeface="Century Gothic"/>
                <a:cs typeface="Century Gothic"/>
              </a:rPr>
              <a:t> </a:t>
            </a:r>
            <a:r>
              <a:rPr lang="en-US" b="1" dirty="0">
                <a:uFill>
                  <a:solidFill>
                    <a:srgbClr val="EBEBEB"/>
                  </a:solidFill>
                </a:uFill>
                <a:latin typeface="Century Gothic"/>
                <a:cs typeface="Century Gothic"/>
              </a:rPr>
              <a:t>+</a:t>
            </a:r>
            <a:r>
              <a:rPr lang="en-US" b="1" dirty="0" err="1">
                <a:uFill>
                  <a:solidFill>
                    <a:srgbClr val="EBEBEB"/>
                  </a:solidFill>
                </a:uFill>
                <a:latin typeface="Century Gothic"/>
                <a:cs typeface="Century Gothic"/>
              </a:rPr>
              <a:t>ve</a:t>
            </a:r>
            <a:r>
              <a:rPr lang="en-US" b="1" dirty="0">
                <a:uFill>
                  <a:solidFill>
                    <a:srgbClr val="EBEBEB"/>
                  </a:solidFill>
                </a:uFill>
                <a:latin typeface="Century Gothic"/>
                <a:cs typeface="Century Gothic"/>
              </a:rPr>
              <a:t>)</a:t>
            </a:r>
          </a:p>
          <a:p>
            <a:pPr marL="12700">
              <a:lnSpc>
                <a:spcPts val="3785"/>
              </a:lnSpc>
            </a:pPr>
            <a:r>
              <a:rPr lang="en-US" dirty="0">
                <a:solidFill>
                  <a:srgbClr val="006FC0"/>
                </a:solidFill>
                <a:latin typeface="Tw Cen MT"/>
                <a:cs typeface="Tw Cen MT"/>
              </a:rPr>
              <a:t>Both </a:t>
            </a:r>
            <a:r>
              <a:rPr lang="en-US" i="1" dirty="0" err="1">
                <a:latin typeface="Tw Cen MT"/>
                <a:cs typeface="Tw Cen MT"/>
              </a:rPr>
              <a:t>S.</a:t>
            </a:r>
            <a:r>
              <a:rPr lang="en-US" i="1" spc="-5" dirty="0" err="1">
                <a:latin typeface="Tw Cen MT"/>
                <a:cs typeface="Tw Cen MT"/>
              </a:rPr>
              <a:t>pyogenes</a:t>
            </a:r>
            <a:r>
              <a:rPr lang="en-US" i="1" spc="-120" dirty="0">
                <a:latin typeface="Tw Cen MT"/>
                <a:cs typeface="Tw Cen MT"/>
              </a:rPr>
              <a:t> </a:t>
            </a:r>
            <a:r>
              <a:rPr lang="en-US" i="1" dirty="0">
                <a:latin typeface="Tw Cen MT"/>
                <a:cs typeface="Tw Cen MT"/>
              </a:rPr>
              <a:t>and </a:t>
            </a:r>
            <a:r>
              <a:rPr lang="en-US" spc="-5" dirty="0" err="1">
                <a:uFill>
                  <a:solidFill>
                    <a:srgbClr val="EBEBEB"/>
                  </a:solidFill>
                </a:uFill>
                <a:latin typeface="Century Gothic"/>
              </a:rPr>
              <a:t>faecalis</a:t>
            </a:r>
            <a:r>
              <a:rPr lang="en-US" i="1" spc="-10" dirty="0">
                <a:latin typeface="Tw Cen MT"/>
                <a:cs typeface="Tw Cen MT"/>
              </a:rPr>
              <a:t> </a:t>
            </a:r>
            <a:r>
              <a:rPr lang="en-US" i="1" dirty="0">
                <a:latin typeface="Tw Cen MT"/>
                <a:cs typeface="Tw Cen MT"/>
              </a:rPr>
              <a:t>may be </a:t>
            </a:r>
            <a:r>
              <a:rPr lang="en-US" spc="-15" dirty="0">
                <a:latin typeface="Tw Cen MT"/>
                <a:cs typeface="Tw Cen MT"/>
              </a:rPr>
              <a:t>involved</a:t>
            </a:r>
            <a:r>
              <a:rPr lang="en-US" spc="-120" dirty="0">
                <a:latin typeface="Tw Cen MT"/>
                <a:cs typeface="Tw Cen MT"/>
              </a:rPr>
              <a:t> </a:t>
            </a:r>
            <a:r>
              <a:rPr lang="en-US" dirty="0">
                <a:solidFill>
                  <a:srgbClr val="FF0000"/>
                </a:solidFill>
                <a:latin typeface="Tw Cen MT"/>
                <a:cs typeface="Tw Cen MT"/>
              </a:rPr>
              <a:t>after </a:t>
            </a:r>
            <a:r>
              <a:rPr lang="en-US" spc="-20" dirty="0">
                <a:solidFill>
                  <a:srgbClr val="FF0000"/>
                </a:solidFill>
                <a:latin typeface="Tw Cen MT"/>
                <a:cs typeface="Tw Cen MT"/>
              </a:rPr>
              <a:t>large</a:t>
            </a:r>
            <a:r>
              <a:rPr lang="en-US" spc="-80" dirty="0">
                <a:solidFill>
                  <a:srgbClr val="FF0000"/>
                </a:solidFill>
                <a:latin typeface="Tw Cen MT"/>
                <a:cs typeface="Tw Cen MT"/>
              </a:rPr>
              <a:t> </a:t>
            </a:r>
            <a:r>
              <a:rPr lang="en-US" spc="-35" dirty="0">
                <a:solidFill>
                  <a:srgbClr val="FF0000"/>
                </a:solidFill>
                <a:latin typeface="Tw Cen MT"/>
                <a:cs typeface="Tw Cen MT"/>
              </a:rPr>
              <a:t>bowel surgery infections</a:t>
            </a:r>
            <a:r>
              <a:rPr lang="en-US" spc="-35" dirty="0">
                <a:latin typeface="Tw Cen MT"/>
                <a:cs typeface="Tw Cen MT"/>
              </a:rPr>
              <a:t>.</a:t>
            </a:r>
            <a:endParaRPr lang="en-US" dirty="0">
              <a:solidFill>
                <a:srgbClr val="006FC0"/>
              </a:solidFill>
              <a:latin typeface="Tw Cen MT"/>
              <a:cs typeface="Tw Cen MT"/>
            </a:endParaRPr>
          </a:p>
          <a:p>
            <a:pPr marL="12700" marR="418465">
              <a:lnSpc>
                <a:spcPts val="3840"/>
              </a:lnSpc>
              <a:spcBef>
                <a:spcPts val="114"/>
              </a:spcBef>
            </a:pPr>
            <a:r>
              <a:rPr lang="en-US" dirty="0">
                <a:solidFill>
                  <a:srgbClr val="006FC0"/>
                </a:solidFill>
                <a:latin typeface="Tw Cen MT"/>
                <a:cs typeface="Tw Cen MT"/>
              </a:rPr>
              <a:t>All </a:t>
            </a:r>
            <a:r>
              <a:rPr lang="en-US" dirty="0">
                <a:latin typeface="Tw Cen MT"/>
                <a:cs typeface="Tw Cen MT"/>
              </a:rPr>
              <a:t>strep </a:t>
            </a:r>
            <a:r>
              <a:rPr lang="en-US" spc="-5" dirty="0">
                <a:latin typeface="Tw Cen MT"/>
                <a:cs typeface="Tw Cen MT"/>
              </a:rPr>
              <a:t>remain </a:t>
            </a:r>
            <a:r>
              <a:rPr lang="en-US" spc="-10" dirty="0">
                <a:solidFill>
                  <a:srgbClr val="FF0000"/>
                </a:solidFill>
                <a:latin typeface="Tw Cen MT"/>
                <a:cs typeface="Tw Cen MT"/>
              </a:rPr>
              <a:t>sensitive</a:t>
            </a:r>
            <a:r>
              <a:rPr lang="en-US" spc="-100" dirty="0">
                <a:solidFill>
                  <a:srgbClr val="FF0000"/>
                </a:solidFill>
                <a:latin typeface="Tw Cen MT"/>
                <a:cs typeface="Tw Cen MT"/>
              </a:rPr>
              <a:t> </a:t>
            </a:r>
            <a:r>
              <a:rPr lang="en-US" dirty="0">
                <a:solidFill>
                  <a:srgbClr val="FF0000"/>
                </a:solidFill>
                <a:latin typeface="Tw Cen MT"/>
                <a:cs typeface="Tw Cen MT"/>
              </a:rPr>
              <a:t>to penicillin and</a:t>
            </a:r>
            <a:r>
              <a:rPr lang="en-US" spc="-50" dirty="0">
                <a:solidFill>
                  <a:srgbClr val="FF0000"/>
                </a:solidFill>
                <a:latin typeface="Tw Cen MT"/>
                <a:cs typeface="Tw Cen MT"/>
              </a:rPr>
              <a:t> </a:t>
            </a:r>
            <a:r>
              <a:rPr lang="en-US" spc="-20" dirty="0">
                <a:solidFill>
                  <a:srgbClr val="FF0000"/>
                </a:solidFill>
                <a:latin typeface="Tw Cen MT"/>
                <a:cs typeface="Tw Cen MT"/>
              </a:rPr>
              <a:t>macrolides.</a:t>
            </a:r>
            <a:endParaRPr lang="en-US" dirty="0">
              <a:latin typeface="Tw Cen MT"/>
              <a:cs typeface="Tw Cen MT"/>
            </a:endParaRPr>
          </a:p>
          <a:p>
            <a:pPr marL="12700" marR="659130">
              <a:lnSpc>
                <a:spcPts val="3840"/>
              </a:lnSpc>
              <a:spcBef>
                <a:spcPts val="5"/>
              </a:spcBef>
            </a:pPr>
            <a:r>
              <a:rPr lang="en-US" dirty="0" err="1">
                <a:solidFill>
                  <a:srgbClr val="FF0000"/>
                </a:solidFill>
                <a:latin typeface="Tw Cen MT"/>
                <a:cs typeface="Tw Cen MT"/>
              </a:rPr>
              <a:t>C</a:t>
            </a:r>
            <a:r>
              <a:rPr lang="en-US" spc="-5" dirty="0" err="1">
                <a:solidFill>
                  <a:srgbClr val="FF0000"/>
                </a:solidFill>
                <a:latin typeface="Tw Cen MT"/>
                <a:cs typeface="Tw Cen MT"/>
              </a:rPr>
              <a:t>ephalosporins</a:t>
            </a:r>
            <a:r>
              <a:rPr lang="en-US" spc="-5" dirty="0">
                <a:solidFill>
                  <a:srgbClr val="FF0000"/>
                </a:solidFill>
                <a:latin typeface="Tw Cen MT"/>
                <a:cs typeface="Tw Cen MT"/>
              </a:rPr>
              <a:t> </a:t>
            </a:r>
            <a:r>
              <a:rPr lang="en-US" dirty="0">
                <a:solidFill>
                  <a:srgbClr val="FF0000"/>
                </a:solidFill>
                <a:latin typeface="Tw Cen MT"/>
                <a:cs typeface="Tw Cen MT"/>
              </a:rPr>
              <a:t>are </a:t>
            </a:r>
            <a:r>
              <a:rPr lang="en-US" dirty="0">
                <a:solidFill>
                  <a:srgbClr val="1D172C"/>
                </a:solidFill>
                <a:latin typeface="Tw Cen MT"/>
                <a:cs typeface="Tw Cen MT"/>
              </a:rPr>
              <a:t>suitable alternatives </a:t>
            </a:r>
            <a:r>
              <a:rPr lang="en-US" spc="-5" dirty="0">
                <a:solidFill>
                  <a:srgbClr val="1D172C"/>
                </a:solidFill>
                <a:latin typeface="Tw Cen MT"/>
                <a:cs typeface="Tw Cen MT"/>
              </a:rPr>
              <a:t>in patients</a:t>
            </a:r>
            <a:r>
              <a:rPr lang="en-US" dirty="0">
                <a:solidFill>
                  <a:srgbClr val="1D172C"/>
                </a:solidFill>
                <a:latin typeface="Tw Cen MT"/>
                <a:cs typeface="Tw Cen MT"/>
              </a:rPr>
              <a:t> allergic</a:t>
            </a:r>
            <a:r>
              <a:rPr lang="en-US" spc="-120" dirty="0">
                <a:solidFill>
                  <a:srgbClr val="1D172C"/>
                </a:solidFill>
                <a:latin typeface="Tw Cen MT"/>
                <a:cs typeface="Tw Cen MT"/>
              </a:rPr>
              <a:t> </a:t>
            </a:r>
            <a:r>
              <a:rPr lang="en-US" dirty="0">
                <a:solidFill>
                  <a:srgbClr val="1D172C"/>
                </a:solidFill>
                <a:latin typeface="Tw Cen MT"/>
                <a:cs typeface="Tw Cen MT"/>
              </a:rPr>
              <a:t>to penicillin.</a:t>
            </a:r>
            <a:endParaRPr lang="en-US" dirty="0">
              <a:latin typeface="Tw Cen MT"/>
              <a:cs typeface="Tw Cen MT"/>
            </a:endParaRPr>
          </a:p>
          <a:p>
            <a:pPr marL="0" indent="0">
              <a:buNone/>
            </a:pPr>
            <a:endParaRPr lang="en-US" dirty="0"/>
          </a:p>
        </p:txBody>
      </p:sp>
    </p:spTree>
    <p:extLst>
      <p:ext uri="{BB962C8B-B14F-4D97-AF65-F5344CB8AC3E}">
        <p14:creationId xmlns:p14="http://schemas.microsoft.com/office/powerpoint/2010/main" val="2862660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6547" y="857795"/>
            <a:ext cx="10975156" cy="6248399"/>
          </a:xfrm>
        </p:spPr>
        <p:txBody>
          <a:bodyPr>
            <a:normAutofit/>
          </a:bodyPr>
          <a:lstStyle/>
          <a:p>
            <a:pPr marL="0" marR="5080" indent="0">
              <a:lnSpc>
                <a:spcPct val="99100"/>
              </a:lnSpc>
              <a:spcBef>
                <a:spcPts val="140"/>
              </a:spcBef>
              <a:buNone/>
              <a:tabLst>
                <a:tab pos="590550" algn="l"/>
              </a:tabLst>
            </a:pPr>
            <a:r>
              <a:rPr lang="en-US" sz="4000" b="1" spc="-5" dirty="0">
                <a:uFill>
                  <a:solidFill>
                    <a:srgbClr val="EBEBEB"/>
                  </a:solidFill>
                </a:uFill>
                <a:latin typeface="Century Gothic"/>
                <a:cs typeface="Century Gothic"/>
              </a:rPr>
              <a:t>2-	staphylococci (gram +</a:t>
            </a:r>
            <a:r>
              <a:rPr lang="en-US" sz="4000" b="1" spc="-5" dirty="0" err="1">
                <a:uFill>
                  <a:solidFill>
                    <a:srgbClr val="EBEBEB"/>
                  </a:solidFill>
                </a:uFill>
                <a:latin typeface="Century Gothic"/>
                <a:cs typeface="Century Gothic"/>
              </a:rPr>
              <a:t>ve</a:t>
            </a:r>
            <a:r>
              <a:rPr lang="en-US" sz="4000" b="1" spc="-5" dirty="0">
                <a:uFill>
                  <a:solidFill>
                    <a:srgbClr val="EBEBEB"/>
                  </a:solidFill>
                </a:uFill>
                <a:latin typeface="Century Gothic"/>
                <a:cs typeface="Century Gothic"/>
              </a:rPr>
              <a:t>) </a:t>
            </a:r>
            <a:r>
              <a:rPr lang="en-US" sz="4000" b="1" spc="-5" dirty="0">
                <a:latin typeface="Century Gothic"/>
                <a:cs typeface="Century Gothic"/>
              </a:rPr>
              <a:t> </a:t>
            </a:r>
          </a:p>
          <a:p>
            <a:pPr marL="0" marR="5080" indent="0">
              <a:lnSpc>
                <a:spcPct val="99100"/>
              </a:lnSpc>
              <a:spcBef>
                <a:spcPts val="140"/>
              </a:spcBef>
              <a:buNone/>
              <a:tabLst>
                <a:tab pos="590550" algn="l"/>
              </a:tabLst>
            </a:pPr>
            <a:r>
              <a:rPr lang="en-US" sz="4000" i="1" spc="-5" dirty="0" err="1">
                <a:solidFill>
                  <a:srgbClr val="006FC0"/>
                </a:solidFill>
                <a:latin typeface="Tw Cen MT"/>
                <a:cs typeface="Tw Cen MT"/>
              </a:rPr>
              <a:t>Staphy.aureus</a:t>
            </a:r>
            <a:r>
              <a:rPr lang="en-US" sz="4000" i="1" spc="-5" dirty="0">
                <a:solidFill>
                  <a:srgbClr val="006FC0"/>
                </a:solidFill>
                <a:latin typeface="Tw Cen MT"/>
                <a:cs typeface="Tw Cen MT"/>
              </a:rPr>
              <a:t> </a:t>
            </a:r>
            <a:r>
              <a:rPr lang="en-US" sz="4000" i="1" spc="-5" dirty="0">
                <a:latin typeface="Tw Cen MT"/>
                <a:cs typeface="Tw Cen MT"/>
              </a:rPr>
              <a:t>is </a:t>
            </a:r>
            <a:r>
              <a:rPr lang="en-US" sz="4000" i="1" dirty="0">
                <a:latin typeface="Tw Cen MT"/>
                <a:cs typeface="Tw Cen MT"/>
              </a:rPr>
              <a:t>the </a:t>
            </a:r>
            <a:r>
              <a:rPr lang="en-US" sz="4000" i="1" spc="-5" dirty="0">
                <a:latin typeface="Tw Cen MT"/>
                <a:cs typeface="Tw Cen MT"/>
              </a:rPr>
              <a:t>most  </a:t>
            </a:r>
            <a:r>
              <a:rPr lang="en-US" sz="4000" i="1" spc="-10" dirty="0">
                <a:latin typeface="Tw Cen MT"/>
                <a:cs typeface="Tw Cen MT"/>
              </a:rPr>
              <a:t>important. </a:t>
            </a:r>
            <a:r>
              <a:rPr lang="en-US" sz="4000" spc="-5" dirty="0">
                <a:latin typeface="Tw Cen MT"/>
                <a:cs typeface="Tw Cen MT"/>
              </a:rPr>
              <a:t>It </a:t>
            </a:r>
            <a:r>
              <a:rPr lang="en-US" sz="4000" dirty="0">
                <a:latin typeface="Tw Cen MT"/>
                <a:cs typeface="Tw Cen MT"/>
              </a:rPr>
              <a:t>can </a:t>
            </a:r>
            <a:r>
              <a:rPr lang="en-US" sz="4000" spc="-5" dirty="0">
                <a:latin typeface="Tw Cen MT"/>
                <a:cs typeface="Tw Cen MT"/>
              </a:rPr>
              <a:t>cause </a:t>
            </a:r>
            <a:r>
              <a:rPr lang="en-US" sz="4000" spc="-30" dirty="0">
                <a:solidFill>
                  <a:srgbClr val="CC0000"/>
                </a:solidFill>
                <a:latin typeface="Tw Cen MT"/>
                <a:cs typeface="Tw Cen MT"/>
              </a:rPr>
              <a:t>exogenous  </a:t>
            </a:r>
            <a:r>
              <a:rPr lang="en-US" sz="4000" spc="-5" dirty="0">
                <a:solidFill>
                  <a:srgbClr val="CC0000"/>
                </a:solidFill>
                <a:latin typeface="Tw Cen MT"/>
                <a:cs typeface="Tw Cen MT"/>
              </a:rPr>
              <a:t>suppuration in</a:t>
            </a:r>
            <a:r>
              <a:rPr lang="en-US" sz="4000" spc="-30" dirty="0">
                <a:solidFill>
                  <a:srgbClr val="CC0000"/>
                </a:solidFill>
                <a:latin typeface="Tw Cen MT"/>
                <a:cs typeface="Tw Cen MT"/>
              </a:rPr>
              <a:t> </a:t>
            </a:r>
            <a:r>
              <a:rPr lang="en-US" sz="4000" spc="-20" dirty="0">
                <a:solidFill>
                  <a:srgbClr val="CC0000"/>
                </a:solidFill>
                <a:latin typeface="Tw Cen MT"/>
                <a:cs typeface="Tw Cen MT"/>
              </a:rPr>
              <a:t>wounds</a:t>
            </a:r>
            <a:r>
              <a:rPr lang="en-US" sz="4000" spc="-20" dirty="0">
                <a:latin typeface="Tw Cen MT"/>
                <a:cs typeface="Tw Cen MT"/>
              </a:rPr>
              <a:t>.</a:t>
            </a:r>
            <a:endParaRPr lang="en-US" sz="4000" dirty="0">
              <a:latin typeface="Tw Cen MT"/>
              <a:cs typeface="Tw Cen MT"/>
            </a:endParaRPr>
          </a:p>
          <a:p>
            <a:pPr marL="0" indent="0">
              <a:lnSpc>
                <a:spcPts val="4310"/>
              </a:lnSpc>
              <a:buNone/>
            </a:pPr>
            <a:r>
              <a:rPr lang="en-US" sz="4000" spc="-10" dirty="0">
                <a:latin typeface="Tw Cen MT"/>
                <a:cs typeface="Tw Cen MT"/>
              </a:rPr>
              <a:t>Strains </a:t>
            </a:r>
            <a:r>
              <a:rPr lang="en-US" sz="4000" dirty="0">
                <a:latin typeface="Tw Cen MT"/>
                <a:cs typeface="Tw Cen MT"/>
              </a:rPr>
              <a:t>resistant </a:t>
            </a:r>
            <a:r>
              <a:rPr lang="en-US" sz="4000" spc="-5" dirty="0">
                <a:latin typeface="Tw Cen MT"/>
                <a:cs typeface="Tw Cen MT"/>
              </a:rPr>
              <a:t>to </a:t>
            </a:r>
            <a:r>
              <a:rPr lang="en-US" sz="4000" dirty="0">
                <a:latin typeface="Tw Cen MT"/>
                <a:cs typeface="Tw Cen MT"/>
              </a:rPr>
              <a:t>antibiotics</a:t>
            </a:r>
            <a:r>
              <a:rPr lang="en-US" sz="4000" spc="-405" dirty="0">
                <a:latin typeface="Tw Cen MT"/>
                <a:cs typeface="Tw Cen MT"/>
              </a:rPr>
              <a:t> </a:t>
            </a:r>
            <a:r>
              <a:rPr lang="en-US" sz="4000" spc="-10" dirty="0">
                <a:latin typeface="Times New Roman"/>
                <a:cs typeface="Times New Roman"/>
              </a:rPr>
              <a:t>(</a:t>
            </a:r>
            <a:r>
              <a:rPr lang="en-US" sz="4000" spc="-10" dirty="0">
                <a:latin typeface="Tw Cen MT"/>
                <a:cs typeface="Tw Cen MT"/>
              </a:rPr>
              <a:t>e.g</a:t>
            </a:r>
            <a:r>
              <a:rPr lang="en-US" sz="4000" spc="-10" dirty="0">
                <a:latin typeface="Times New Roman"/>
                <a:cs typeface="Times New Roman"/>
              </a:rPr>
              <a:t>.</a:t>
            </a:r>
            <a:r>
              <a:rPr lang="en-US" sz="4000" dirty="0">
                <a:latin typeface="Times New Roman"/>
                <a:cs typeface="Times New Roman"/>
              </a:rPr>
              <a:t> </a:t>
            </a:r>
            <a:r>
              <a:rPr lang="en-US" sz="4000" spc="-5" dirty="0">
                <a:solidFill>
                  <a:srgbClr val="006FC0"/>
                </a:solidFill>
                <a:latin typeface="Tw Cen MT"/>
                <a:cs typeface="Tw Cen MT"/>
              </a:rPr>
              <a:t>MRSA</a:t>
            </a:r>
            <a:r>
              <a:rPr lang="en-US" sz="4000" spc="-5" dirty="0">
                <a:latin typeface="Times New Roman"/>
                <a:cs typeface="Times New Roman"/>
              </a:rPr>
              <a:t>) </a:t>
            </a:r>
            <a:r>
              <a:rPr lang="en-US" sz="4000" dirty="0">
                <a:latin typeface="Tw Cen MT"/>
                <a:cs typeface="Tw Cen MT"/>
              </a:rPr>
              <a:t>can cause </a:t>
            </a:r>
            <a:r>
              <a:rPr lang="en-US" sz="4000" dirty="0">
                <a:solidFill>
                  <a:srgbClr val="CC0000"/>
                </a:solidFill>
                <a:latin typeface="Tw Cen MT"/>
                <a:cs typeface="Tw Cen MT"/>
              </a:rPr>
              <a:t>epidemics</a:t>
            </a:r>
            <a:r>
              <a:rPr lang="en-US" sz="4000" spc="-310" dirty="0">
                <a:solidFill>
                  <a:srgbClr val="CC0000"/>
                </a:solidFill>
                <a:latin typeface="Tw Cen MT"/>
                <a:cs typeface="Tw Cen MT"/>
              </a:rPr>
              <a:t> </a:t>
            </a:r>
            <a:r>
              <a:rPr lang="en-US" sz="4000" dirty="0">
                <a:solidFill>
                  <a:srgbClr val="CC0000"/>
                </a:solidFill>
                <a:latin typeface="Tw Cen MT"/>
                <a:cs typeface="Tw Cen MT"/>
              </a:rPr>
              <a:t>and</a:t>
            </a:r>
            <a:r>
              <a:rPr lang="en-US" sz="4000" dirty="0">
                <a:latin typeface="Tw Cen MT"/>
                <a:cs typeface="Tw Cen MT"/>
              </a:rPr>
              <a:t> </a:t>
            </a:r>
            <a:r>
              <a:rPr lang="en-US" sz="4000" dirty="0">
                <a:solidFill>
                  <a:srgbClr val="CC0000"/>
                </a:solidFill>
                <a:latin typeface="Tw Cen MT"/>
                <a:cs typeface="Tw Cen MT"/>
              </a:rPr>
              <a:t>more </a:t>
            </a:r>
            <a:r>
              <a:rPr lang="en-US" sz="4000" spc="-15" dirty="0">
                <a:solidFill>
                  <a:srgbClr val="CC0000"/>
                </a:solidFill>
                <a:latin typeface="Tw Cen MT"/>
                <a:cs typeface="Tw Cen MT"/>
              </a:rPr>
              <a:t>severe</a:t>
            </a:r>
            <a:r>
              <a:rPr lang="en-US" sz="4000" spc="-195" dirty="0">
                <a:solidFill>
                  <a:srgbClr val="CC0000"/>
                </a:solidFill>
                <a:latin typeface="Tw Cen MT"/>
                <a:cs typeface="Tw Cen MT"/>
              </a:rPr>
              <a:t> </a:t>
            </a:r>
            <a:r>
              <a:rPr lang="en-US" sz="4000" spc="-5" dirty="0">
                <a:solidFill>
                  <a:srgbClr val="CC0000"/>
                </a:solidFill>
                <a:latin typeface="Tw Cen MT"/>
                <a:cs typeface="Tw Cen MT"/>
              </a:rPr>
              <a:t>infection.</a:t>
            </a:r>
            <a:endParaRPr lang="en-US" sz="4000" dirty="0">
              <a:latin typeface="Tw Cen MT"/>
              <a:cs typeface="Tw Cen MT"/>
            </a:endParaRPr>
          </a:p>
        </p:txBody>
      </p:sp>
    </p:spTree>
    <p:extLst>
      <p:ext uri="{BB962C8B-B14F-4D97-AF65-F5344CB8AC3E}">
        <p14:creationId xmlns:p14="http://schemas.microsoft.com/office/powerpoint/2010/main" val="1740951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12700" marR="5080">
              <a:lnSpc>
                <a:spcPct val="100099"/>
              </a:lnSpc>
              <a:spcBef>
                <a:spcPts val="100"/>
              </a:spcBef>
              <a:tabLst>
                <a:tab pos="6765290" algn="l"/>
              </a:tabLst>
            </a:pPr>
            <a:r>
              <a:rPr lang="en-US" sz="3200" i="1" dirty="0">
                <a:solidFill>
                  <a:srgbClr val="0070C0"/>
                </a:solidFill>
                <a:latin typeface="Tw Cen MT"/>
                <a:cs typeface="Tw Cen MT"/>
              </a:rPr>
              <a:t>Staphylococcus </a:t>
            </a:r>
            <a:r>
              <a:rPr lang="en-US" sz="3200" i="1" spc="-20" dirty="0">
                <a:solidFill>
                  <a:srgbClr val="C00000"/>
                </a:solidFill>
                <a:latin typeface="Tw Cen MT"/>
                <a:cs typeface="Tw Cen MT"/>
              </a:rPr>
              <a:t>epidermidis, </a:t>
            </a:r>
            <a:r>
              <a:rPr lang="en-US" sz="3200" dirty="0">
                <a:latin typeface="Tw Cen MT"/>
                <a:cs typeface="Tw Cen MT"/>
              </a:rPr>
              <a:t>also </a:t>
            </a:r>
            <a:r>
              <a:rPr lang="en-US" sz="3200" spc="-15" dirty="0">
                <a:latin typeface="Tw Cen MT"/>
                <a:cs typeface="Tw Cen MT"/>
              </a:rPr>
              <a:t>known </a:t>
            </a:r>
            <a:r>
              <a:rPr lang="en-US" sz="3200" dirty="0">
                <a:latin typeface="Tw Cen MT"/>
                <a:cs typeface="Tw Cen MT"/>
              </a:rPr>
              <a:t>as  </a:t>
            </a:r>
            <a:r>
              <a:rPr lang="en-US" sz="3200" spc="-10" dirty="0">
                <a:latin typeface="Tw Cen MT"/>
                <a:cs typeface="Tw Cen MT"/>
              </a:rPr>
              <a:t>coagulase-negative</a:t>
            </a:r>
            <a:r>
              <a:rPr lang="en-US" sz="3200" dirty="0">
                <a:latin typeface="Tw Cen MT"/>
                <a:cs typeface="Tw Cen MT"/>
              </a:rPr>
              <a:t> </a:t>
            </a:r>
            <a:r>
              <a:rPr lang="en-US" sz="3200" spc="-5" dirty="0">
                <a:latin typeface="Tw Cen MT"/>
                <a:cs typeface="Tw Cen MT"/>
              </a:rPr>
              <a:t>staphylococci</a:t>
            </a:r>
            <a:r>
              <a:rPr lang="en-US" sz="3200" spc="-15" dirty="0">
                <a:latin typeface="Tw Cen MT"/>
                <a:cs typeface="Tw Cen MT"/>
              </a:rPr>
              <a:t> </a:t>
            </a:r>
            <a:r>
              <a:rPr lang="en-US" sz="3200" spc="-5" dirty="0">
                <a:latin typeface="Tw Cen MT"/>
                <a:cs typeface="Tw Cen MT"/>
              </a:rPr>
              <a:t>(</a:t>
            </a:r>
            <a:r>
              <a:rPr lang="en-US" sz="3200" b="1" spc="-5" dirty="0">
                <a:latin typeface="Tw Cen MT"/>
                <a:cs typeface="Tw Cen MT"/>
              </a:rPr>
              <a:t>CNS</a:t>
            </a:r>
            <a:r>
              <a:rPr lang="en-US" sz="3200" spc="-5" dirty="0">
                <a:latin typeface="Tw Cen MT"/>
                <a:cs typeface="Tw Cen MT"/>
              </a:rPr>
              <a:t>) </a:t>
            </a:r>
            <a:r>
              <a:rPr lang="en-US" sz="3200" dirty="0">
                <a:latin typeface="Tw Cen MT"/>
                <a:cs typeface="Tw Cen MT"/>
              </a:rPr>
              <a:t>is </a:t>
            </a:r>
            <a:r>
              <a:rPr lang="en-US" sz="3200" spc="-30" dirty="0">
                <a:latin typeface="Tw Cen MT"/>
                <a:cs typeface="Tw Cen MT"/>
              </a:rPr>
              <a:t>now  </a:t>
            </a:r>
            <a:r>
              <a:rPr lang="en-US" sz="3200" dirty="0" err="1">
                <a:latin typeface="Tw Cen MT"/>
                <a:cs typeface="Tw Cen MT"/>
              </a:rPr>
              <a:t>recognised</a:t>
            </a:r>
            <a:r>
              <a:rPr lang="en-US" sz="3200" dirty="0">
                <a:latin typeface="Tw Cen MT"/>
                <a:cs typeface="Tw Cen MT"/>
              </a:rPr>
              <a:t> as a major threat </a:t>
            </a:r>
            <a:r>
              <a:rPr lang="en-US" sz="3200" spc="-5" dirty="0">
                <a:latin typeface="Tw Cen MT"/>
                <a:cs typeface="Tw Cen MT"/>
              </a:rPr>
              <a:t>in prosthetic  (vascular </a:t>
            </a:r>
            <a:r>
              <a:rPr lang="en-US" sz="3200" dirty="0">
                <a:latin typeface="Tw Cen MT"/>
                <a:cs typeface="Tw Cen MT"/>
              </a:rPr>
              <a:t>and </a:t>
            </a:r>
            <a:r>
              <a:rPr lang="en-US" sz="3200" spc="5" dirty="0" err="1">
                <a:latin typeface="Tw Cen MT"/>
                <a:cs typeface="Tw Cen MT"/>
              </a:rPr>
              <a:t>orthopaedic</a:t>
            </a:r>
            <a:r>
              <a:rPr lang="en-US" sz="3200" spc="5" dirty="0">
                <a:latin typeface="Tw Cen MT"/>
                <a:cs typeface="Tw Cen MT"/>
              </a:rPr>
              <a:t>) </a:t>
            </a:r>
            <a:r>
              <a:rPr lang="en-US" sz="3200" spc="-10" dirty="0">
                <a:latin typeface="Tw Cen MT"/>
                <a:cs typeface="Tw Cen MT"/>
              </a:rPr>
              <a:t>surgery </a:t>
            </a:r>
            <a:r>
              <a:rPr lang="en-US" sz="3200" dirty="0">
                <a:latin typeface="Tw Cen MT"/>
                <a:cs typeface="Tw Cen MT"/>
              </a:rPr>
              <a:t>and </a:t>
            </a:r>
            <a:r>
              <a:rPr lang="en-US" sz="3200" spc="-5" dirty="0">
                <a:latin typeface="Tw Cen MT"/>
                <a:cs typeface="Tw Cen MT"/>
              </a:rPr>
              <a:t>in  </a:t>
            </a:r>
            <a:r>
              <a:rPr lang="en-US" sz="3200" spc="-15" dirty="0">
                <a:latin typeface="Tw Cen MT"/>
                <a:cs typeface="Tw Cen MT"/>
              </a:rPr>
              <a:t>indwelling </a:t>
            </a:r>
            <a:r>
              <a:rPr lang="en-US" sz="3200" spc="-5" dirty="0">
                <a:latin typeface="Tw Cen MT"/>
                <a:cs typeface="Tw Cen MT"/>
              </a:rPr>
              <a:t>vascular catheters. </a:t>
            </a:r>
            <a:r>
              <a:rPr lang="en-US" sz="3200" spc="-30" dirty="0">
                <a:latin typeface="Tw Cen MT"/>
                <a:cs typeface="Tw Cen MT"/>
              </a:rPr>
              <a:t>They </a:t>
            </a:r>
            <a:r>
              <a:rPr lang="en-US" sz="3200" dirty="0">
                <a:latin typeface="Tw Cen MT"/>
                <a:cs typeface="Tw Cen MT"/>
              </a:rPr>
              <a:t>can be </a:t>
            </a:r>
            <a:r>
              <a:rPr lang="en-US" sz="3200" spc="5" dirty="0">
                <a:latin typeface="Tw Cen MT"/>
                <a:cs typeface="Tw Cen MT"/>
              </a:rPr>
              <a:t>multiply  </a:t>
            </a:r>
            <a:r>
              <a:rPr lang="en-US" sz="3200" spc="-5" dirty="0">
                <a:latin typeface="Tw Cen MT"/>
                <a:cs typeface="Tw Cen MT"/>
              </a:rPr>
              <a:t>resistant </a:t>
            </a:r>
            <a:r>
              <a:rPr lang="en-US" sz="3200" dirty="0">
                <a:latin typeface="Tw Cen MT"/>
                <a:cs typeface="Tw Cen MT"/>
              </a:rPr>
              <a:t>(MRCNS) to </a:t>
            </a:r>
            <a:r>
              <a:rPr lang="en-US" sz="3200" spc="-25" dirty="0">
                <a:latin typeface="Tw Cen MT"/>
                <a:cs typeface="Tw Cen MT"/>
              </a:rPr>
              <a:t>many </a:t>
            </a:r>
            <a:r>
              <a:rPr lang="en-US" sz="3200" dirty="0">
                <a:latin typeface="Tw Cen MT"/>
                <a:cs typeface="Tw Cen MT"/>
              </a:rPr>
              <a:t>antibiotics and  represent an </a:t>
            </a:r>
            <a:r>
              <a:rPr lang="en-US" sz="3200" spc="5" dirty="0">
                <a:latin typeface="Tw Cen MT"/>
                <a:cs typeface="Tw Cen MT"/>
              </a:rPr>
              <a:t>important </a:t>
            </a:r>
            <a:r>
              <a:rPr lang="en-US" sz="3200" dirty="0">
                <a:latin typeface="Tw Cen MT"/>
                <a:cs typeface="Tw Cen MT"/>
              </a:rPr>
              <a:t>cause of</a:t>
            </a:r>
            <a:r>
              <a:rPr lang="en-US" sz="3200" spc="5" dirty="0">
                <a:latin typeface="Tw Cen MT"/>
                <a:cs typeface="Tw Cen MT"/>
              </a:rPr>
              <a:t> </a:t>
            </a:r>
            <a:r>
              <a:rPr lang="en-US" sz="3200" spc="-5" dirty="0">
                <a:latin typeface="Tw Cen MT"/>
                <a:cs typeface="Tw Cen MT"/>
              </a:rPr>
              <a:t>HAI.</a:t>
            </a:r>
            <a:endParaRPr lang="en-US" sz="3200" dirty="0">
              <a:latin typeface="Tw Cen MT"/>
              <a:cs typeface="Tw Cen MT"/>
            </a:endParaRPr>
          </a:p>
        </p:txBody>
      </p:sp>
    </p:spTree>
    <p:extLst>
      <p:ext uri="{BB962C8B-B14F-4D97-AF65-F5344CB8AC3E}">
        <p14:creationId xmlns:p14="http://schemas.microsoft.com/office/powerpoint/2010/main" val="4032108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12700">
              <a:lnSpc>
                <a:spcPts val="3835"/>
              </a:lnSpc>
              <a:spcBef>
                <a:spcPts val="105"/>
              </a:spcBef>
            </a:pPr>
            <a:r>
              <a:rPr lang="en-US" sz="3200" b="1" u="heavy" dirty="0">
                <a:solidFill>
                  <a:srgbClr val="1D172C"/>
                </a:solidFill>
                <a:uFill>
                  <a:solidFill>
                    <a:srgbClr val="1D172C"/>
                  </a:solidFill>
                </a:uFill>
                <a:latin typeface="Bahnschrift" panose="020B0502040204020203" pitchFamily="34" charset="0"/>
                <a:cs typeface="Tw Cen MT"/>
              </a:rPr>
              <a:t>3-Clostridia </a:t>
            </a:r>
            <a:r>
              <a:rPr lang="en-US" sz="3200" b="1" u="heavy" spc="10" dirty="0">
                <a:solidFill>
                  <a:srgbClr val="1D172C"/>
                </a:solidFill>
                <a:uFill>
                  <a:solidFill>
                    <a:srgbClr val="1D172C"/>
                  </a:solidFill>
                </a:uFill>
                <a:latin typeface="Bahnschrift" panose="020B0502040204020203" pitchFamily="34" charset="0"/>
                <a:cs typeface="Tw Cen MT"/>
              </a:rPr>
              <a:t>(gram</a:t>
            </a:r>
            <a:r>
              <a:rPr lang="en-US" sz="3200" b="1" u="heavy" spc="-55" dirty="0">
                <a:solidFill>
                  <a:srgbClr val="1D172C"/>
                </a:solidFill>
                <a:uFill>
                  <a:solidFill>
                    <a:srgbClr val="1D172C"/>
                  </a:solidFill>
                </a:uFill>
                <a:latin typeface="Bahnschrift" panose="020B0502040204020203" pitchFamily="34" charset="0"/>
                <a:cs typeface="Tw Cen MT"/>
              </a:rPr>
              <a:t> </a:t>
            </a:r>
            <a:r>
              <a:rPr lang="en-US" sz="3200" b="1" u="heavy" spc="-10" dirty="0">
                <a:solidFill>
                  <a:srgbClr val="1D172C"/>
                </a:solidFill>
                <a:uFill>
                  <a:solidFill>
                    <a:srgbClr val="1D172C"/>
                  </a:solidFill>
                </a:uFill>
                <a:latin typeface="Bahnschrift" panose="020B0502040204020203" pitchFamily="34" charset="0"/>
                <a:cs typeface="Tw Cen MT"/>
              </a:rPr>
              <a:t>+</a:t>
            </a:r>
            <a:r>
              <a:rPr lang="en-US" sz="3200" b="1" u="heavy" spc="-10" dirty="0" err="1">
                <a:solidFill>
                  <a:srgbClr val="1D172C"/>
                </a:solidFill>
                <a:uFill>
                  <a:solidFill>
                    <a:srgbClr val="1D172C"/>
                  </a:solidFill>
                </a:uFill>
                <a:latin typeface="Bahnschrift" panose="020B0502040204020203" pitchFamily="34" charset="0"/>
                <a:cs typeface="Tw Cen MT"/>
              </a:rPr>
              <a:t>ve</a:t>
            </a:r>
            <a:r>
              <a:rPr lang="en-US" sz="3200" b="1" u="heavy" spc="-10" dirty="0">
                <a:solidFill>
                  <a:srgbClr val="1D172C"/>
                </a:solidFill>
                <a:uFill>
                  <a:solidFill>
                    <a:srgbClr val="1D172C"/>
                  </a:solidFill>
                </a:uFill>
                <a:latin typeface="Bahnschrift" panose="020B0502040204020203" pitchFamily="34" charset="0"/>
                <a:cs typeface="Tw Cen MT"/>
              </a:rPr>
              <a:t>)</a:t>
            </a:r>
            <a:r>
              <a:rPr lang="en-US" sz="3200" spc="-10" dirty="0">
                <a:solidFill>
                  <a:srgbClr val="1D172C"/>
                </a:solidFill>
                <a:latin typeface="Bahnschrift" panose="020B0502040204020203" pitchFamily="34" charset="0"/>
                <a:cs typeface="Arial"/>
              </a:rPr>
              <a:t>.</a:t>
            </a:r>
            <a:endParaRPr lang="en-US" b="1" i="1" spc="-35" dirty="0">
              <a:solidFill>
                <a:srgbClr val="FF0000"/>
              </a:solidFill>
              <a:latin typeface="Tw Cen MT"/>
              <a:cs typeface="Tw Cen MT"/>
            </a:endParaRPr>
          </a:p>
          <a:p>
            <a:pPr marL="0" indent="0">
              <a:lnSpc>
                <a:spcPts val="3835"/>
              </a:lnSpc>
              <a:buNone/>
            </a:pPr>
            <a:r>
              <a:rPr lang="en-US" b="1" i="1" spc="-35" dirty="0">
                <a:latin typeface="Tw Cen MT"/>
                <a:cs typeface="Tw Cen MT"/>
              </a:rPr>
              <a:t>C. </a:t>
            </a:r>
            <a:r>
              <a:rPr lang="en-US" b="1" i="1" spc="-5" dirty="0" err="1">
                <a:latin typeface="Tw Cen MT"/>
                <a:cs typeface="Tw Cen MT"/>
              </a:rPr>
              <a:t>perfringens</a:t>
            </a:r>
            <a:r>
              <a:rPr lang="en-US" b="1" i="1" spc="-5" dirty="0">
                <a:latin typeface="Tw Cen MT"/>
                <a:cs typeface="Tw Cen MT"/>
              </a:rPr>
              <a:t> </a:t>
            </a:r>
            <a:r>
              <a:rPr lang="en-US" b="1" i="1" dirty="0">
                <a:latin typeface="Tw Cen MT"/>
                <a:cs typeface="Tw Cen MT"/>
              </a:rPr>
              <a:t>is </a:t>
            </a:r>
            <a:r>
              <a:rPr lang="en-US" b="1" dirty="0">
                <a:latin typeface="Tw Cen MT"/>
                <a:cs typeface="Tw Cen MT"/>
              </a:rPr>
              <a:t>the cause of </a:t>
            </a:r>
            <a:r>
              <a:rPr lang="en-US" b="1" spc="-20" dirty="0">
                <a:latin typeface="Tw Cen MT"/>
                <a:cs typeface="Tw Cen MT"/>
              </a:rPr>
              <a:t>gas</a:t>
            </a:r>
            <a:r>
              <a:rPr lang="en-US" b="1" spc="-15" dirty="0">
                <a:latin typeface="Tw Cen MT"/>
                <a:cs typeface="Tw Cen MT"/>
              </a:rPr>
              <a:t> </a:t>
            </a:r>
            <a:r>
              <a:rPr lang="en-US" b="1" spc="-10" dirty="0">
                <a:latin typeface="Tw Cen MT"/>
                <a:cs typeface="Tw Cen MT"/>
              </a:rPr>
              <a:t>gangrene</a:t>
            </a:r>
            <a:r>
              <a:rPr lang="en-US" b="1" spc="-10" dirty="0">
                <a:solidFill>
                  <a:srgbClr val="1D172C"/>
                </a:solidFill>
                <a:latin typeface="Arial"/>
                <a:cs typeface="Arial"/>
              </a:rPr>
              <a:t>.</a:t>
            </a:r>
          </a:p>
          <a:p>
            <a:pPr marL="0" indent="0">
              <a:lnSpc>
                <a:spcPts val="3835"/>
              </a:lnSpc>
              <a:buNone/>
            </a:pPr>
            <a:r>
              <a:rPr lang="en-US" i="1" spc="-25" dirty="0">
                <a:solidFill>
                  <a:srgbClr val="1D172C"/>
                </a:solidFill>
                <a:latin typeface="Tw Cen MT"/>
                <a:cs typeface="Tw Cen MT"/>
              </a:rPr>
              <a:t>C</a:t>
            </a:r>
            <a:r>
              <a:rPr lang="en-US" sz="2400" i="1" spc="-25" dirty="0">
                <a:solidFill>
                  <a:srgbClr val="1D172C"/>
                </a:solidFill>
                <a:latin typeface="Arial"/>
                <a:cs typeface="Arial"/>
              </a:rPr>
              <a:t>. </a:t>
            </a:r>
            <a:r>
              <a:rPr lang="en-US" i="1" dirty="0" err="1">
                <a:solidFill>
                  <a:srgbClr val="1D172C"/>
                </a:solidFill>
                <a:latin typeface="Tw Cen MT"/>
                <a:cs typeface="Tw Cen MT"/>
              </a:rPr>
              <a:t>tetani</a:t>
            </a:r>
            <a:r>
              <a:rPr lang="en-US" i="1" dirty="0">
                <a:solidFill>
                  <a:srgbClr val="1D172C"/>
                </a:solidFill>
                <a:latin typeface="Tw Cen MT"/>
                <a:cs typeface="Tw Cen MT"/>
              </a:rPr>
              <a:t> causes</a:t>
            </a:r>
            <a:r>
              <a:rPr lang="en-US" i="1" spc="-85" dirty="0">
                <a:solidFill>
                  <a:srgbClr val="1D172C"/>
                </a:solidFill>
                <a:latin typeface="Tw Cen MT"/>
                <a:cs typeface="Tw Cen MT"/>
              </a:rPr>
              <a:t> </a:t>
            </a:r>
            <a:r>
              <a:rPr lang="en-US" i="1" spc="-10" dirty="0">
                <a:solidFill>
                  <a:srgbClr val="1D172C"/>
                </a:solidFill>
                <a:latin typeface="Tw Cen MT"/>
                <a:cs typeface="Tw Cen MT"/>
              </a:rPr>
              <a:t>tetanus</a:t>
            </a:r>
            <a:r>
              <a:rPr lang="en-US" sz="2400" i="1" spc="-10" dirty="0">
                <a:solidFill>
                  <a:srgbClr val="1D172C"/>
                </a:solidFill>
                <a:latin typeface="Arial"/>
                <a:cs typeface="Arial"/>
              </a:rPr>
              <a:t>.</a:t>
            </a:r>
          </a:p>
          <a:p>
            <a:pPr marL="0" marR="5080" indent="0">
              <a:lnSpc>
                <a:spcPts val="3850"/>
              </a:lnSpc>
              <a:spcBef>
                <a:spcPts val="225"/>
              </a:spcBef>
              <a:buNone/>
            </a:pPr>
            <a:r>
              <a:rPr lang="en-US" b="1" spc="-35" dirty="0"/>
              <a:t>C. </a:t>
            </a:r>
            <a:r>
              <a:rPr lang="en-US" b="1" dirty="0"/>
              <a:t>difficile is </a:t>
            </a:r>
            <a:r>
              <a:rPr lang="en-US" b="1" spc="-5" dirty="0"/>
              <a:t>the </a:t>
            </a:r>
            <a:r>
              <a:rPr lang="en-US" b="1" dirty="0"/>
              <a:t>cause of pseudomembranous  </a:t>
            </a:r>
            <a:r>
              <a:rPr lang="en-US" b="1" i="1" dirty="0"/>
              <a:t>colitis</a:t>
            </a:r>
            <a:r>
              <a:rPr lang="en-US" b="1" i="1" spc="-40" dirty="0"/>
              <a:t> </a:t>
            </a:r>
          </a:p>
          <a:p>
            <a:pPr marL="0" marR="5080" indent="0">
              <a:lnSpc>
                <a:spcPts val="3850"/>
              </a:lnSpc>
              <a:spcBef>
                <a:spcPts val="225"/>
              </a:spcBef>
              <a:buNone/>
            </a:pPr>
            <a:r>
              <a:rPr lang="en-US" spc="-20" dirty="0">
                <a:latin typeface="Tw Cen MT"/>
                <a:cs typeface="Tw Cen MT"/>
              </a:rPr>
              <a:t>Treatment :</a:t>
            </a:r>
          </a:p>
          <a:p>
            <a:pPr marL="0" marR="5080" indent="0">
              <a:lnSpc>
                <a:spcPts val="3850"/>
              </a:lnSpc>
              <a:spcBef>
                <a:spcPts val="225"/>
              </a:spcBef>
              <a:buNone/>
            </a:pPr>
            <a:r>
              <a:rPr lang="en-US" spc="-20" dirty="0">
                <a:latin typeface="Tw Cen MT"/>
                <a:cs typeface="Tw Cen MT"/>
              </a:rPr>
              <a:t> </a:t>
            </a:r>
            <a:r>
              <a:rPr lang="en-US" dirty="0">
                <a:solidFill>
                  <a:srgbClr val="FF0000"/>
                </a:solidFill>
                <a:latin typeface="Tw Cen MT"/>
                <a:cs typeface="Tw Cen MT"/>
              </a:rPr>
              <a:t>resuscitation</a:t>
            </a:r>
            <a:r>
              <a:rPr lang="en-US" spc="-75" dirty="0">
                <a:latin typeface="Tw Cen MT"/>
                <a:cs typeface="Tw Cen MT"/>
              </a:rPr>
              <a:t> </a:t>
            </a:r>
            <a:r>
              <a:rPr lang="en-US" dirty="0">
                <a:latin typeface="Tw Cen MT"/>
                <a:cs typeface="Tw Cen MT"/>
              </a:rPr>
              <a:t>+ antibiotic </a:t>
            </a:r>
            <a:r>
              <a:rPr lang="en-US" spc="-25" dirty="0">
                <a:latin typeface="Tw Cen MT"/>
                <a:cs typeface="Tw Cen MT"/>
              </a:rPr>
              <a:t>therapy </a:t>
            </a:r>
            <a:r>
              <a:rPr lang="en-US" dirty="0">
                <a:latin typeface="Tw Cen MT"/>
                <a:cs typeface="Tw Cen MT"/>
              </a:rPr>
              <a:t>with </a:t>
            </a:r>
            <a:r>
              <a:rPr lang="en-US" spc="-10" dirty="0">
                <a:solidFill>
                  <a:srgbClr val="FF0000"/>
                </a:solidFill>
                <a:latin typeface="Tw Cen MT"/>
                <a:cs typeface="Tw Cen MT"/>
              </a:rPr>
              <a:t>metronidazole</a:t>
            </a:r>
            <a:r>
              <a:rPr lang="en-US" spc="-70" dirty="0">
                <a:solidFill>
                  <a:srgbClr val="FF0000"/>
                </a:solidFill>
                <a:latin typeface="Tw Cen MT"/>
                <a:cs typeface="Tw Cen MT"/>
              </a:rPr>
              <a:t> </a:t>
            </a:r>
            <a:r>
              <a:rPr lang="en-US" spc="5" dirty="0">
                <a:solidFill>
                  <a:srgbClr val="FF0000"/>
                </a:solidFill>
                <a:latin typeface="Tw Cen MT"/>
                <a:cs typeface="Tw Cen MT"/>
              </a:rPr>
              <a:t>or  </a:t>
            </a:r>
            <a:r>
              <a:rPr lang="en-US" spc="-20" dirty="0">
                <a:solidFill>
                  <a:srgbClr val="FF0000"/>
                </a:solidFill>
                <a:latin typeface="Tw Cen MT"/>
                <a:cs typeface="Tw Cen MT"/>
              </a:rPr>
              <a:t>vancomycin</a:t>
            </a:r>
            <a:r>
              <a:rPr lang="en-US" spc="-20" dirty="0">
                <a:solidFill>
                  <a:srgbClr val="FF0000"/>
                </a:solidFill>
                <a:latin typeface="Arial"/>
                <a:cs typeface="Arial"/>
              </a:rPr>
              <a:t>.</a:t>
            </a:r>
          </a:p>
          <a:p>
            <a:pPr marL="0" indent="0">
              <a:lnSpc>
                <a:spcPts val="3835"/>
              </a:lnSpc>
              <a:buNone/>
            </a:pPr>
            <a:endParaRPr lang="en-US" b="1" dirty="0">
              <a:latin typeface="Arial"/>
              <a:cs typeface="Arial"/>
            </a:endParaRPr>
          </a:p>
        </p:txBody>
      </p:sp>
    </p:spTree>
    <p:extLst>
      <p:ext uri="{BB962C8B-B14F-4D97-AF65-F5344CB8AC3E}">
        <p14:creationId xmlns:p14="http://schemas.microsoft.com/office/powerpoint/2010/main" val="220347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lnSpc>
                <a:spcPts val="3320"/>
              </a:lnSpc>
              <a:spcBef>
                <a:spcPts val="95"/>
              </a:spcBef>
              <a:buNone/>
            </a:pPr>
            <a:r>
              <a:rPr lang="en-US" dirty="0" err="1">
                <a:solidFill>
                  <a:srgbClr val="3A2F58"/>
                </a:solidFill>
                <a:latin typeface="Arial"/>
                <a:cs typeface="Arial"/>
              </a:rPr>
              <a:t>C.difficile</a:t>
            </a:r>
            <a:endParaRPr lang="en-US" dirty="0">
              <a:latin typeface="Arial"/>
              <a:cs typeface="Arial"/>
            </a:endParaRPr>
          </a:p>
          <a:p>
            <a:pPr marL="0" marR="5080" indent="0">
              <a:lnSpc>
                <a:spcPts val="3360"/>
              </a:lnSpc>
              <a:spcBef>
                <a:spcPts val="70"/>
              </a:spcBef>
              <a:buNone/>
            </a:pPr>
            <a:r>
              <a:rPr lang="en-US" spc="-5" dirty="0">
                <a:latin typeface="Tw Cen MT"/>
                <a:cs typeface="Tw Cen MT"/>
              </a:rPr>
              <a:t>The key symptom of </a:t>
            </a:r>
            <a:r>
              <a:rPr lang="en-US" spc="-5" dirty="0">
                <a:solidFill>
                  <a:srgbClr val="CC0000"/>
                </a:solidFill>
                <a:latin typeface="Tw Cen MT"/>
                <a:cs typeface="Tw Cen MT"/>
              </a:rPr>
              <a:t>bloody diarrhea and recent antibiotics usage. </a:t>
            </a:r>
            <a:r>
              <a:rPr lang="en-US" spc="-5" dirty="0">
                <a:latin typeface="Tw Cen MT"/>
                <a:cs typeface="Tw Cen MT"/>
              </a:rPr>
              <a:t>In its most severe </a:t>
            </a:r>
            <a:r>
              <a:rPr lang="en-US" dirty="0">
                <a:latin typeface="Tw Cen MT"/>
                <a:cs typeface="Tw Cen MT"/>
              </a:rPr>
              <a:t>form, </a:t>
            </a:r>
            <a:r>
              <a:rPr lang="en-US" spc="-5" dirty="0">
                <a:latin typeface="Tw Cen MT"/>
                <a:cs typeface="Tw Cen MT"/>
              </a:rPr>
              <a:t>colitis may lead to </a:t>
            </a:r>
            <a:r>
              <a:rPr lang="en-US" dirty="0">
                <a:solidFill>
                  <a:srgbClr val="FF0000"/>
                </a:solidFill>
                <a:latin typeface="Tw Cen MT"/>
                <a:cs typeface="Tw Cen MT"/>
              </a:rPr>
              <a:t>perforation</a:t>
            </a:r>
            <a:r>
              <a:rPr lang="en-US" spc="185" dirty="0">
                <a:solidFill>
                  <a:srgbClr val="FF0000"/>
                </a:solidFill>
                <a:latin typeface="Tw Cen MT"/>
                <a:cs typeface="Tw Cen MT"/>
              </a:rPr>
              <a:t> </a:t>
            </a:r>
            <a:r>
              <a:rPr lang="en-US" spc="-5" dirty="0">
                <a:latin typeface="Tw Cen MT"/>
                <a:cs typeface="Tw Cen MT"/>
              </a:rPr>
              <a:t>and the </a:t>
            </a:r>
            <a:r>
              <a:rPr lang="en-US" dirty="0">
                <a:latin typeface="Tw Cen MT"/>
                <a:cs typeface="Tw Cen MT"/>
              </a:rPr>
              <a:t>need for </a:t>
            </a:r>
            <a:r>
              <a:rPr lang="en-US" spc="-5" dirty="0">
                <a:solidFill>
                  <a:srgbClr val="FF0000"/>
                </a:solidFill>
                <a:latin typeface="Tw Cen MT"/>
                <a:cs typeface="Tw Cen MT"/>
              </a:rPr>
              <a:t>emergency </a:t>
            </a:r>
            <a:r>
              <a:rPr lang="en-US" dirty="0">
                <a:solidFill>
                  <a:srgbClr val="FF0000"/>
                </a:solidFill>
                <a:latin typeface="Tw Cen MT"/>
                <a:cs typeface="Tw Cen MT"/>
              </a:rPr>
              <a:t>colectomy</a:t>
            </a:r>
            <a:r>
              <a:rPr lang="en-US" dirty="0">
                <a:latin typeface="Tw Cen MT"/>
                <a:cs typeface="Tw Cen MT"/>
              </a:rPr>
              <a:t>, </a:t>
            </a:r>
            <a:r>
              <a:rPr lang="en-US" spc="-5" dirty="0">
                <a:latin typeface="Tw Cen MT"/>
                <a:cs typeface="Tw Cen MT"/>
              </a:rPr>
              <a:t>with an </a:t>
            </a:r>
            <a:r>
              <a:rPr lang="en-US" dirty="0">
                <a:latin typeface="Tw Cen MT"/>
                <a:cs typeface="Tw Cen MT"/>
              </a:rPr>
              <a:t>associated </a:t>
            </a:r>
            <a:r>
              <a:rPr lang="en-US" spc="-5" dirty="0">
                <a:solidFill>
                  <a:srgbClr val="FF0000"/>
                </a:solidFill>
                <a:latin typeface="Tw Cen MT"/>
                <a:cs typeface="Tw Cen MT"/>
              </a:rPr>
              <a:t>high</a:t>
            </a:r>
            <a:r>
              <a:rPr lang="en-US" spc="30" dirty="0">
                <a:solidFill>
                  <a:srgbClr val="FF0000"/>
                </a:solidFill>
                <a:latin typeface="Tw Cen MT"/>
                <a:cs typeface="Tw Cen MT"/>
              </a:rPr>
              <a:t> </a:t>
            </a:r>
            <a:r>
              <a:rPr lang="en-US" dirty="0">
                <a:solidFill>
                  <a:srgbClr val="FF0000"/>
                </a:solidFill>
                <a:latin typeface="Tw Cen MT"/>
                <a:cs typeface="Tw Cen MT"/>
              </a:rPr>
              <a:t>mortality</a:t>
            </a:r>
            <a:endParaRPr lang="en-US" dirty="0"/>
          </a:p>
        </p:txBody>
      </p:sp>
    </p:spTree>
    <p:extLst>
      <p:ext uri="{BB962C8B-B14F-4D97-AF65-F5344CB8AC3E}">
        <p14:creationId xmlns:p14="http://schemas.microsoft.com/office/powerpoint/2010/main" val="130837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nSpc>
                <a:spcPts val="3785"/>
              </a:lnSpc>
              <a:spcBef>
                <a:spcPts val="105"/>
              </a:spcBef>
              <a:buNone/>
            </a:pPr>
            <a:r>
              <a:rPr lang="en-US" b="1" spc="-5" dirty="0">
                <a:uFill>
                  <a:solidFill>
                    <a:srgbClr val="EBEBEB"/>
                  </a:solidFill>
                </a:uFill>
                <a:latin typeface="Century Gothic"/>
                <a:cs typeface="Century Gothic"/>
              </a:rPr>
              <a:t>4-aerobic gram </a:t>
            </a:r>
            <a:r>
              <a:rPr lang="en-US" b="1" dirty="0">
                <a:uFill>
                  <a:solidFill>
                    <a:srgbClr val="EBEBEB"/>
                  </a:solidFill>
                </a:uFill>
                <a:latin typeface="Century Gothic"/>
                <a:cs typeface="Century Gothic"/>
              </a:rPr>
              <a:t>–</a:t>
            </a:r>
            <a:r>
              <a:rPr lang="en-US" b="1" dirty="0" err="1">
                <a:uFill>
                  <a:solidFill>
                    <a:srgbClr val="EBEBEB"/>
                  </a:solidFill>
                </a:uFill>
                <a:latin typeface="Century Gothic"/>
                <a:cs typeface="Century Gothic"/>
              </a:rPr>
              <a:t>ve</a:t>
            </a:r>
            <a:r>
              <a:rPr lang="en-US" b="1" spc="-15" dirty="0">
                <a:uFill>
                  <a:solidFill>
                    <a:srgbClr val="EBEBEB"/>
                  </a:solidFill>
                </a:uFill>
                <a:latin typeface="Century Gothic"/>
                <a:cs typeface="Century Gothic"/>
              </a:rPr>
              <a:t> </a:t>
            </a:r>
            <a:r>
              <a:rPr lang="en-US" b="1" spc="-5" dirty="0">
                <a:uFill>
                  <a:solidFill>
                    <a:srgbClr val="EBEBEB"/>
                  </a:solidFill>
                </a:uFill>
                <a:latin typeface="Century Gothic"/>
                <a:cs typeface="Century Gothic"/>
              </a:rPr>
              <a:t>bacilli</a:t>
            </a:r>
          </a:p>
          <a:p>
            <a:pPr marL="12700">
              <a:lnSpc>
                <a:spcPts val="3785"/>
              </a:lnSpc>
              <a:spcBef>
                <a:spcPts val="105"/>
              </a:spcBef>
            </a:pPr>
            <a:endParaRPr lang="en-US" b="1" dirty="0">
              <a:latin typeface="Century Gothic"/>
              <a:cs typeface="Century Gothic"/>
            </a:endParaRPr>
          </a:p>
          <a:p>
            <a:pPr marL="0" marR="446405" indent="0">
              <a:lnSpc>
                <a:spcPts val="3860"/>
              </a:lnSpc>
              <a:spcBef>
                <a:spcPts val="60"/>
              </a:spcBef>
              <a:buNone/>
            </a:pPr>
            <a:r>
              <a:rPr lang="en-US" i="1" dirty="0">
                <a:solidFill>
                  <a:srgbClr val="006FC0"/>
                </a:solidFill>
                <a:latin typeface="Tw Cen MT"/>
                <a:cs typeface="Tw Cen MT"/>
              </a:rPr>
              <a:t>E. coli </a:t>
            </a:r>
            <a:r>
              <a:rPr lang="en-US" dirty="0">
                <a:solidFill>
                  <a:srgbClr val="006FC0"/>
                </a:solidFill>
                <a:latin typeface="Tw Cen MT"/>
                <a:cs typeface="Tw Cen MT"/>
              </a:rPr>
              <a:t>and </a:t>
            </a:r>
            <a:r>
              <a:rPr lang="en-US" i="1" dirty="0" err="1">
                <a:solidFill>
                  <a:srgbClr val="006FC0"/>
                </a:solidFill>
                <a:latin typeface="Tw Cen MT"/>
                <a:cs typeface="Tw Cen MT"/>
              </a:rPr>
              <a:t>Klebsiella</a:t>
            </a:r>
            <a:r>
              <a:rPr lang="en-US" i="1" dirty="0">
                <a:solidFill>
                  <a:srgbClr val="006FC0"/>
                </a:solidFill>
                <a:latin typeface="Tw Cen MT"/>
                <a:cs typeface="Tw Cen MT"/>
              </a:rPr>
              <a:t> </a:t>
            </a:r>
            <a:r>
              <a:rPr lang="en-US" i="1" dirty="0">
                <a:latin typeface="Tw Cen MT"/>
                <a:cs typeface="Tw Cen MT"/>
              </a:rPr>
              <a:t>are lactose </a:t>
            </a:r>
            <a:r>
              <a:rPr lang="en-US" i="1" spc="-5" dirty="0">
                <a:latin typeface="Tw Cen MT"/>
                <a:cs typeface="Tw Cen MT"/>
              </a:rPr>
              <a:t>fermenting; </a:t>
            </a:r>
            <a:r>
              <a:rPr lang="en-US" i="1" spc="-5" dirty="0">
                <a:solidFill>
                  <a:srgbClr val="006FC0"/>
                </a:solidFill>
                <a:latin typeface="Tw Cen MT"/>
                <a:cs typeface="Tw Cen MT"/>
              </a:rPr>
              <a:t>Proteus </a:t>
            </a:r>
            <a:r>
              <a:rPr lang="en-US" i="1" spc="-5" dirty="0">
                <a:latin typeface="Tw Cen MT"/>
                <a:cs typeface="Tw Cen MT"/>
              </a:rPr>
              <a:t>is</a:t>
            </a:r>
            <a:r>
              <a:rPr lang="en-US" i="1" spc="-135" dirty="0">
                <a:latin typeface="Tw Cen MT"/>
                <a:cs typeface="Tw Cen MT"/>
              </a:rPr>
              <a:t> </a:t>
            </a:r>
            <a:r>
              <a:rPr lang="en-US" i="1" spc="-5" dirty="0">
                <a:latin typeface="Tw Cen MT"/>
                <a:cs typeface="Tw Cen MT"/>
              </a:rPr>
              <a:t>non- </a:t>
            </a:r>
            <a:r>
              <a:rPr lang="en-US" i="1" dirty="0">
                <a:latin typeface="Tw Cen MT"/>
                <a:cs typeface="Tw Cen MT"/>
              </a:rPr>
              <a:t>lactose</a:t>
            </a:r>
            <a:r>
              <a:rPr lang="en-US" i="1" spc="-40" dirty="0">
                <a:latin typeface="Tw Cen MT"/>
                <a:cs typeface="Tw Cen MT"/>
              </a:rPr>
              <a:t> </a:t>
            </a:r>
            <a:r>
              <a:rPr lang="en-US" dirty="0">
                <a:latin typeface="Tw Cen MT"/>
                <a:cs typeface="Tw Cen MT"/>
              </a:rPr>
              <a:t>fermenting. </a:t>
            </a:r>
          </a:p>
          <a:p>
            <a:pPr marL="0" marR="446405" indent="0">
              <a:lnSpc>
                <a:spcPts val="3860"/>
              </a:lnSpc>
              <a:spcBef>
                <a:spcPts val="60"/>
              </a:spcBef>
              <a:buNone/>
            </a:pPr>
            <a:r>
              <a:rPr lang="en-US" dirty="0">
                <a:latin typeface="Tw Cen MT"/>
                <a:cs typeface="Tw Cen MT"/>
              </a:rPr>
              <a:t>Most </a:t>
            </a:r>
            <a:r>
              <a:rPr lang="en-US" spc="-5" dirty="0">
                <a:latin typeface="Tw Cen MT"/>
                <a:cs typeface="Tw Cen MT"/>
              </a:rPr>
              <a:t>organisms in </a:t>
            </a:r>
            <a:r>
              <a:rPr lang="en-US" dirty="0">
                <a:latin typeface="Tw Cen MT"/>
                <a:cs typeface="Tw Cen MT"/>
              </a:rPr>
              <a:t>this </a:t>
            </a:r>
            <a:r>
              <a:rPr lang="en-US" spc="-15" dirty="0">
                <a:latin typeface="Tw Cen MT"/>
                <a:cs typeface="Tw Cen MT"/>
              </a:rPr>
              <a:t>group </a:t>
            </a:r>
            <a:r>
              <a:rPr lang="en-US" dirty="0">
                <a:solidFill>
                  <a:srgbClr val="CC0000"/>
                </a:solidFill>
                <a:latin typeface="Tw Cen MT"/>
                <a:cs typeface="Tw Cen MT"/>
              </a:rPr>
              <a:t>act </a:t>
            </a:r>
            <a:r>
              <a:rPr lang="en-US" spc="-5" dirty="0">
                <a:solidFill>
                  <a:srgbClr val="CC0000"/>
                </a:solidFill>
                <a:latin typeface="Tw Cen MT"/>
                <a:cs typeface="Tw Cen MT"/>
              </a:rPr>
              <a:t>in </a:t>
            </a:r>
            <a:r>
              <a:rPr lang="en-US" spc="-10" dirty="0">
                <a:solidFill>
                  <a:srgbClr val="CC0000"/>
                </a:solidFill>
                <a:latin typeface="Tw Cen MT"/>
                <a:cs typeface="Tw Cen MT"/>
              </a:rPr>
              <a:t>synergy </a:t>
            </a:r>
            <a:r>
              <a:rPr lang="en-US" dirty="0">
                <a:solidFill>
                  <a:srgbClr val="CC0000"/>
                </a:solidFill>
                <a:latin typeface="Tw Cen MT"/>
                <a:cs typeface="Tw Cen MT"/>
              </a:rPr>
              <a:t>with </a:t>
            </a:r>
            <a:r>
              <a:rPr lang="en-US" i="1" spc="-5" dirty="0" err="1">
                <a:solidFill>
                  <a:srgbClr val="CC0000"/>
                </a:solidFill>
                <a:latin typeface="Tw Cen MT"/>
                <a:cs typeface="Tw Cen MT"/>
              </a:rPr>
              <a:t>Bacteroides</a:t>
            </a:r>
            <a:r>
              <a:rPr lang="en-US" i="1" spc="-100" dirty="0">
                <a:solidFill>
                  <a:srgbClr val="CC0000"/>
                </a:solidFill>
                <a:latin typeface="Tw Cen MT"/>
                <a:cs typeface="Tw Cen MT"/>
              </a:rPr>
              <a:t> </a:t>
            </a:r>
            <a:r>
              <a:rPr lang="en-US" i="1" dirty="0">
                <a:solidFill>
                  <a:srgbClr val="CC0000"/>
                </a:solidFill>
                <a:latin typeface="Tw Cen MT"/>
                <a:cs typeface="Tw Cen MT"/>
              </a:rPr>
              <a:t>to</a:t>
            </a:r>
            <a:r>
              <a:rPr lang="en-US" dirty="0">
                <a:latin typeface="Tw Cen MT"/>
                <a:cs typeface="Tw Cen MT"/>
              </a:rPr>
              <a:t> </a:t>
            </a:r>
            <a:r>
              <a:rPr lang="en-US" i="1" dirty="0">
                <a:solidFill>
                  <a:srgbClr val="CC0000"/>
                </a:solidFill>
                <a:latin typeface="Tw Cen MT"/>
                <a:cs typeface="Tw Cen MT"/>
              </a:rPr>
              <a:t>cause SSIs </a:t>
            </a:r>
            <a:r>
              <a:rPr lang="en-US" i="1" dirty="0">
                <a:latin typeface="Tw Cen MT"/>
                <a:cs typeface="Tw Cen MT"/>
              </a:rPr>
              <a:t>after </a:t>
            </a:r>
            <a:r>
              <a:rPr lang="en-US" i="1" spc="-20" dirty="0">
                <a:latin typeface="Tw Cen MT"/>
                <a:cs typeface="Tw Cen MT"/>
              </a:rPr>
              <a:t>bowel </a:t>
            </a:r>
            <a:r>
              <a:rPr lang="en-US" i="1" spc="5" dirty="0">
                <a:latin typeface="Tw Cen MT"/>
                <a:cs typeface="Tw Cen MT"/>
              </a:rPr>
              <a:t>operations </a:t>
            </a:r>
            <a:r>
              <a:rPr lang="en-US" i="1" spc="-5" dirty="0">
                <a:latin typeface="Tw Cen MT"/>
                <a:cs typeface="Tw Cen MT"/>
              </a:rPr>
              <a:t>(in </a:t>
            </a:r>
            <a:r>
              <a:rPr lang="en-US" i="1" spc="-55" dirty="0">
                <a:latin typeface="Tw Cen MT"/>
                <a:cs typeface="Tw Cen MT"/>
              </a:rPr>
              <a:t>particular, </a:t>
            </a:r>
            <a:r>
              <a:rPr lang="en-US" spc="-10" dirty="0">
                <a:latin typeface="Tw Cen MT"/>
                <a:cs typeface="Tw Cen MT"/>
              </a:rPr>
              <a:t>appendicitis,  </a:t>
            </a:r>
            <a:r>
              <a:rPr lang="en-US" dirty="0">
                <a:latin typeface="Tw Cen MT"/>
                <a:cs typeface="Tw Cen MT"/>
              </a:rPr>
              <a:t>diverticulitis and</a:t>
            </a:r>
            <a:r>
              <a:rPr lang="en-US" spc="-55" dirty="0">
                <a:latin typeface="Tw Cen MT"/>
                <a:cs typeface="Tw Cen MT"/>
              </a:rPr>
              <a:t> </a:t>
            </a:r>
            <a:r>
              <a:rPr lang="en-US" dirty="0">
                <a:latin typeface="Tw Cen MT"/>
                <a:cs typeface="Tw Cen MT"/>
              </a:rPr>
              <a:t>peritonitis</a:t>
            </a:r>
          </a:p>
        </p:txBody>
      </p:sp>
    </p:spTree>
    <p:extLst>
      <p:ext uri="{BB962C8B-B14F-4D97-AF65-F5344CB8AC3E}">
        <p14:creationId xmlns:p14="http://schemas.microsoft.com/office/powerpoint/2010/main" val="1743451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nSpc>
                <a:spcPts val="3785"/>
              </a:lnSpc>
              <a:spcBef>
                <a:spcPts val="105"/>
              </a:spcBef>
              <a:buNone/>
            </a:pPr>
            <a:r>
              <a:rPr lang="en-US" b="1" dirty="0">
                <a:latin typeface="Century Gothic"/>
                <a:cs typeface="Century Gothic"/>
              </a:rPr>
              <a:t>4-</a:t>
            </a:r>
            <a:r>
              <a:rPr lang="en-US" b="1" spc="-15" dirty="0">
                <a:latin typeface="Century Gothic"/>
                <a:cs typeface="Century Gothic"/>
              </a:rPr>
              <a:t> </a:t>
            </a:r>
            <a:r>
              <a:rPr lang="en-US" b="1" spc="-5" dirty="0" err="1">
                <a:latin typeface="Century Gothic"/>
                <a:cs typeface="Century Gothic"/>
              </a:rPr>
              <a:t>Bacteroid</a:t>
            </a:r>
            <a:endParaRPr lang="en-US" b="1" dirty="0">
              <a:latin typeface="Century Gothic"/>
              <a:cs typeface="Century Gothic"/>
            </a:endParaRPr>
          </a:p>
          <a:p>
            <a:pPr marL="0" indent="0">
              <a:lnSpc>
                <a:spcPts val="3785"/>
              </a:lnSpc>
              <a:buNone/>
            </a:pPr>
            <a:r>
              <a:rPr lang="en-US" i="1" dirty="0" err="1">
                <a:solidFill>
                  <a:srgbClr val="006FC0"/>
                </a:solidFill>
                <a:latin typeface="Tw Cen MT"/>
                <a:cs typeface="Tw Cen MT"/>
              </a:rPr>
              <a:t>Bacteroides</a:t>
            </a:r>
            <a:r>
              <a:rPr lang="en-US" i="1" dirty="0">
                <a:solidFill>
                  <a:srgbClr val="006FC0"/>
                </a:solidFill>
                <a:latin typeface="Tw Cen MT"/>
                <a:cs typeface="Tw Cen MT"/>
              </a:rPr>
              <a:t> </a:t>
            </a:r>
            <a:r>
              <a:rPr lang="en-US" i="1" dirty="0" err="1">
                <a:solidFill>
                  <a:srgbClr val="006FC0"/>
                </a:solidFill>
                <a:latin typeface="Tw Cen MT"/>
                <a:cs typeface="Tw Cen MT"/>
              </a:rPr>
              <a:t>fragilis</a:t>
            </a:r>
            <a:r>
              <a:rPr lang="en-US" i="1" dirty="0">
                <a:solidFill>
                  <a:srgbClr val="006FC0"/>
                </a:solidFill>
                <a:latin typeface="Tw Cen MT"/>
                <a:cs typeface="Tw Cen MT"/>
              </a:rPr>
              <a:t> </a:t>
            </a:r>
            <a:r>
              <a:rPr lang="en-US" i="1" spc="-5" dirty="0">
                <a:latin typeface="Tw Cen MT"/>
                <a:cs typeface="Tw Cen MT"/>
              </a:rPr>
              <a:t>is </a:t>
            </a:r>
            <a:r>
              <a:rPr lang="en-US" dirty="0">
                <a:latin typeface="Tw Cen MT"/>
                <a:cs typeface="Tw Cen MT"/>
              </a:rPr>
              <a:t>the principle</a:t>
            </a:r>
            <a:r>
              <a:rPr lang="en-US" spc="-130" dirty="0">
                <a:latin typeface="Tw Cen MT"/>
                <a:cs typeface="Tw Cen MT"/>
              </a:rPr>
              <a:t> </a:t>
            </a:r>
            <a:r>
              <a:rPr lang="en-US" spc="-10" dirty="0">
                <a:latin typeface="Tw Cen MT"/>
                <a:cs typeface="Tw Cen MT"/>
              </a:rPr>
              <a:t>organism</a:t>
            </a:r>
            <a:endParaRPr lang="en-US" dirty="0">
              <a:latin typeface="Tw Cen MT"/>
              <a:cs typeface="Tw Cen MT"/>
            </a:endParaRPr>
          </a:p>
          <a:p>
            <a:pPr marL="0" marR="104139" indent="0">
              <a:lnSpc>
                <a:spcPct val="100000"/>
              </a:lnSpc>
              <a:buNone/>
            </a:pPr>
            <a:r>
              <a:rPr lang="en-US" dirty="0">
                <a:latin typeface="Tw Cen MT"/>
                <a:cs typeface="Tw Cen MT"/>
              </a:rPr>
              <a:t>that </a:t>
            </a:r>
            <a:r>
              <a:rPr lang="en-US" dirty="0">
                <a:solidFill>
                  <a:srgbClr val="CC0000"/>
                </a:solidFill>
                <a:latin typeface="Tw Cen MT"/>
                <a:cs typeface="Tw Cen MT"/>
              </a:rPr>
              <a:t>acts </a:t>
            </a:r>
            <a:r>
              <a:rPr lang="en-US" spc="-5" dirty="0">
                <a:solidFill>
                  <a:srgbClr val="CC0000"/>
                </a:solidFill>
                <a:latin typeface="Tw Cen MT"/>
                <a:cs typeface="Tw Cen MT"/>
              </a:rPr>
              <a:t>in </a:t>
            </a:r>
            <a:r>
              <a:rPr lang="en-US" spc="-10" dirty="0">
                <a:solidFill>
                  <a:srgbClr val="CC0000"/>
                </a:solidFill>
                <a:latin typeface="Tw Cen MT"/>
                <a:cs typeface="Tw Cen MT"/>
              </a:rPr>
              <a:t>synergy </a:t>
            </a:r>
            <a:r>
              <a:rPr lang="en-US" dirty="0">
                <a:solidFill>
                  <a:srgbClr val="CC0000"/>
                </a:solidFill>
                <a:latin typeface="Tw Cen MT"/>
                <a:cs typeface="Tw Cen MT"/>
              </a:rPr>
              <a:t>with </a:t>
            </a:r>
            <a:r>
              <a:rPr lang="en-US" spc="-25" dirty="0">
                <a:solidFill>
                  <a:srgbClr val="CC0000"/>
                </a:solidFill>
                <a:latin typeface="Tw Cen MT"/>
                <a:cs typeface="Tw Cen MT"/>
              </a:rPr>
              <a:t>AGNB </a:t>
            </a:r>
            <a:r>
              <a:rPr lang="en-US" dirty="0">
                <a:solidFill>
                  <a:srgbClr val="CC0000"/>
                </a:solidFill>
                <a:latin typeface="Tw Cen MT"/>
                <a:cs typeface="Tw Cen MT"/>
              </a:rPr>
              <a:t>to cause </a:t>
            </a:r>
            <a:r>
              <a:rPr lang="en-US" spc="-20" dirty="0">
                <a:solidFill>
                  <a:srgbClr val="CC0000"/>
                </a:solidFill>
                <a:latin typeface="Tw Cen MT"/>
                <a:cs typeface="Tw Cen MT"/>
              </a:rPr>
              <a:t>SSIs</a:t>
            </a:r>
            <a:r>
              <a:rPr lang="en-US" spc="-20" dirty="0">
                <a:latin typeface="Tw Cen MT"/>
                <a:cs typeface="Tw Cen MT"/>
              </a:rPr>
              <a:t>,  </a:t>
            </a:r>
            <a:r>
              <a:rPr lang="en-US" spc="-5" dirty="0">
                <a:latin typeface="Tw Cen MT"/>
                <a:cs typeface="Tw Cen MT"/>
              </a:rPr>
              <a:t>including intra-abdominal abscesses, </a:t>
            </a:r>
            <a:r>
              <a:rPr lang="en-US" dirty="0">
                <a:latin typeface="Tw Cen MT"/>
                <a:cs typeface="Tw Cen MT"/>
              </a:rPr>
              <a:t>after  colorectal or </a:t>
            </a:r>
            <a:r>
              <a:rPr lang="en-US" spc="-5" dirty="0" err="1">
                <a:latin typeface="Tw Cen MT"/>
                <a:cs typeface="Tw Cen MT"/>
              </a:rPr>
              <a:t>gynaecological</a:t>
            </a:r>
            <a:r>
              <a:rPr lang="en-US" spc="-114" dirty="0">
                <a:latin typeface="Tw Cen MT"/>
                <a:cs typeface="Tw Cen MT"/>
              </a:rPr>
              <a:t> </a:t>
            </a:r>
            <a:r>
              <a:rPr lang="en-US" spc="-30" dirty="0">
                <a:latin typeface="Tw Cen MT"/>
                <a:cs typeface="Tw Cen MT"/>
              </a:rPr>
              <a:t>surgery.</a:t>
            </a:r>
            <a:endParaRPr lang="en-US" dirty="0">
              <a:latin typeface="Tw Cen MT"/>
              <a:cs typeface="Tw Cen MT"/>
            </a:endParaRPr>
          </a:p>
          <a:p>
            <a:pPr marL="12700" marR="5080" indent="0">
              <a:lnSpc>
                <a:spcPct val="100000"/>
              </a:lnSpc>
              <a:buNone/>
            </a:pPr>
            <a:r>
              <a:rPr lang="en-US" spc="-30" dirty="0">
                <a:latin typeface="Tw Cen MT"/>
                <a:cs typeface="Tw Cen MT"/>
              </a:rPr>
              <a:t>They </a:t>
            </a:r>
            <a:r>
              <a:rPr lang="en-US" dirty="0">
                <a:latin typeface="Tw Cen MT"/>
                <a:cs typeface="Tw Cen MT"/>
              </a:rPr>
              <a:t>are </a:t>
            </a:r>
            <a:r>
              <a:rPr lang="en-US" spc="-10" dirty="0">
                <a:latin typeface="Tw Cen MT"/>
                <a:cs typeface="Tw Cen MT"/>
              </a:rPr>
              <a:t>sensitive </a:t>
            </a:r>
            <a:r>
              <a:rPr lang="en-US" dirty="0">
                <a:latin typeface="Tw Cen MT"/>
                <a:cs typeface="Tw Cen MT"/>
              </a:rPr>
              <a:t>to the </a:t>
            </a:r>
            <a:r>
              <a:rPr lang="en-US" dirty="0" err="1">
                <a:latin typeface="Tw Cen MT"/>
                <a:cs typeface="Tw Cen MT"/>
              </a:rPr>
              <a:t>imidazoles</a:t>
            </a:r>
            <a:r>
              <a:rPr lang="en-US" dirty="0">
                <a:latin typeface="Tw Cen MT"/>
                <a:cs typeface="Tw Cen MT"/>
              </a:rPr>
              <a:t> </a:t>
            </a:r>
            <a:r>
              <a:rPr lang="en-US" spc="-20" dirty="0">
                <a:latin typeface="Tw Cen MT"/>
                <a:cs typeface="Tw Cen MT"/>
              </a:rPr>
              <a:t>(e.g.  </a:t>
            </a:r>
            <a:r>
              <a:rPr lang="en-US" spc="-5" dirty="0">
                <a:latin typeface="Tw Cen MT"/>
                <a:cs typeface="Tw Cen MT"/>
              </a:rPr>
              <a:t>metronidazole) </a:t>
            </a:r>
            <a:r>
              <a:rPr lang="en-US" dirty="0">
                <a:latin typeface="Tw Cen MT"/>
                <a:cs typeface="Tw Cen MT"/>
              </a:rPr>
              <a:t>and some </a:t>
            </a:r>
            <a:r>
              <a:rPr lang="en-US" dirty="0" err="1">
                <a:latin typeface="Tw Cen MT"/>
                <a:cs typeface="Tw Cen MT"/>
              </a:rPr>
              <a:t>cephalosporins</a:t>
            </a:r>
            <a:r>
              <a:rPr lang="en-US" spc="-165" dirty="0">
                <a:latin typeface="Tw Cen MT"/>
                <a:cs typeface="Tw Cen MT"/>
              </a:rPr>
              <a:t> </a:t>
            </a:r>
            <a:r>
              <a:rPr lang="en-US" spc="-20" dirty="0">
                <a:latin typeface="Tw Cen MT"/>
                <a:cs typeface="Tw Cen MT"/>
              </a:rPr>
              <a:t>(e.g.</a:t>
            </a:r>
            <a:endParaRPr lang="en-US" dirty="0">
              <a:latin typeface="Tw Cen MT"/>
              <a:cs typeface="Tw Cen MT"/>
            </a:endParaRPr>
          </a:p>
          <a:p>
            <a:pPr marL="0" indent="0">
              <a:lnSpc>
                <a:spcPct val="100000"/>
              </a:lnSpc>
              <a:spcBef>
                <a:spcPts val="30"/>
              </a:spcBef>
              <a:buNone/>
            </a:pPr>
            <a:r>
              <a:rPr lang="en-US" spc="-5" dirty="0" err="1">
                <a:latin typeface="Tw Cen MT"/>
                <a:cs typeface="Tw Cen MT"/>
              </a:rPr>
              <a:t>cefotaxime</a:t>
            </a:r>
            <a:r>
              <a:rPr lang="en-US" spc="-5" dirty="0">
                <a:latin typeface="Tw Cen MT"/>
                <a:cs typeface="Tw Cen MT"/>
              </a:rPr>
              <a:t>).</a:t>
            </a:r>
            <a:endParaRPr lang="en-US" dirty="0">
              <a:latin typeface="Tw Cen MT"/>
              <a:cs typeface="Tw Cen MT"/>
            </a:endParaRPr>
          </a:p>
        </p:txBody>
      </p:sp>
    </p:spTree>
    <p:extLst>
      <p:ext uri="{BB962C8B-B14F-4D97-AF65-F5344CB8AC3E}">
        <p14:creationId xmlns:p14="http://schemas.microsoft.com/office/powerpoint/2010/main" val="3769065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solidFill>
                  <a:schemeClr val="accent2">
                    <a:lumMod val="75000"/>
                  </a:schemeClr>
                </a:solidFill>
              </a:rPr>
              <a:t>Types of </a:t>
            </a:r>
            <a:r>
              <a:rPr lang="en-US" sz="4800" spc="-5" dirty="0" err="1">
                <a:solidFill>
                  <a:schemeClr val="accent2">
                    <a:lumMod val="75000"/>
                  </a:schemeClr>
                </a:solidFill>
              </a:rPr>
              <a:t>localised</a:t>
            </a:r>
            <a:r>
              <a:rPr lang="en-US" sz="4800" spc="-40" dirty="0">
                <a:solidFill>
                  <a:schemeClr val="accent2">
                    <a:lumMod val="75000"/>
                  </a:schemeClr>
                </a:solidFill>
              </a:rPr>
              <a:t> </a:t>
            </a:r>
            <a:r>
              <a:rPr lang="en-US" sz="4800" spc="-10" dirty="0">
                <a:solidFill>
                  <a:schemeClr val="accent2">
                    <a:lumMod val="75000"/>
                  </a:schemeClr>
                </a:solidFill>
              </a:rPr>
              <a:t>infection</a:t>
            </a:r>
            <a:endParaRPr lang="en-US" dirty="0">
              <a:solidFill>
                <a:schemeClr val="accent2">
                  <a:lumMod val="75000"/>
                </a:schemeClr>
              </a:solidFill>
            </a:endParaRPr>
          </a:p>
        </p:txBody>
      </p:sp>
      <p:sp>
        <p:nvSpPr>
          <p:cNvPr id="3" name="Content Placeholder 2"/>
          <p:cNvSpPr>
            <a:spLocks noGrp="1"/>
          </p:cNvSpPr>
          <p:nvPr>
            <p:ph idx="1"/>
          </p:nvPr>
        </p:nvSpPr>
        <p:spPr>
          <a:xfrm>
            <a:off x="1121050" y="1362892"/>
            <a:ext cx="10792276" cy="4332514"/>
          </a:xfrm>
        </p:spPr>
        <p:txBody>
          <a:bodyPr/>
          <a:lstStyle/>
          <a:p>
            <a:r>
              <a:rPr lang="en-US" b="1" spc="-5" dirty="0">
                <a:solidFill>
                  <a:srgbClr val="FFC000"/>
                </a:solidFill>
                <a:latin typeface="Century Gothic"/>
                <a:cs typeface="Century Gothic"/>
              </a:rPr>
              <a:t>Abscess</a:t>
            </a:r>
          </a:p>
          <a:p>
            <a:pPr marL="12700" marR="5080" indent="0">
              <a:lnSpc>
                <a:spcPct val="100000"/>
              </a:lnSpc>
              <a:spcBef>
                <a:spcPts val="105"/>
              </a:spcBef>
              <a:buNone/>
            </a:pPr>
            <a:r>
              <a:rPr lang="en-US" sz="1800" dirty="0">
                <a:latin typeface="Century Gothic"/>
                <a:cs typeface="Century Gothic"/>
              </a:rPr>
              <a:t>Most </a:t>
            </a:r>
            <a:r>
              <a:rPr lang="en-US" sz="1800" spc="-5" dirty="0">
                <a:latin typeface="Century Gothic"/>
                <a:cs typeface="Century Gothic"/>
              </a:rPr>
              <a:t>abscesses related to surgical wounds take</a:t>
            </a:r>
            <a:r>
              <a:rPr lang="en-US" sz="1800" spc="-175" dirty="0">
                <a:latin typeface="Century Gothic"/>
                <a:cs typeface="Century Gothic"/>
              </a:rPr>
              <a:t> </a:t>
            </a:r>
            <a:r>
              <a:rPr lang="en-US" sz="1800" spc="-5" dirty="0">
                <a:latin typeface="Century Gothic"/>
                <a:cs typeface="Century Gothic"/>
              </a:rPr>
              <a:t>7-10  days </a:t>
            </a:r>
            <a:r>
              <a:rPr lang="en-US" sz="1800" dirty="0">
                <a:latin typeface="Century Gothic"/>
                <a:cs typeface="Century Gothic"/>
              </a:rPr>
              <a:t>to form </a:t>
            </a:r>
            <a:r>
              <a:rPr lang="en-US" sz="1800" spc="-5" dirty="0">
                <a:latin typeface="Century Gothic"/>
                <a:cs typeface="Century Gothic"/>
              </a:rPr>
              <a:t>after</a:t>
            </a:r>
            <a:r>
              <a:rPr lang="en-US" sz="1800" spc="-45" dirty="0">
                <a:latin typeface="Century Gothic"/>
                <a:cs typeface="Century Gothic"/>
              </a:rPr>
              <a:t> </a:t>
            </a:r>
            <a:r>
              <a:rPr lang="en-US" sz="1800" spc="-5" dirty="0">
                <a:latin typeface="Century Gothic"/>
                <a:cs typeface="Century Gothic"/>
              </a:rPr>
              <a:t>surgery</a:t>
            </a:r>
            <a:endParaRPr lang="en-US" sz="4000" dirty="0">
              <a:latin typeface="Times New Roman"/>
              <a:cs typeface="Times New Roman"/>
            </a:endParaRPr>
          </a:p>
          <a:p>
            <a:pPr marL="0" indent="0">
              <a:lnSpc>
                <a:spcPct val="100000"/>
              </a:lnSpc>
              <a:buNone/>
            </a:pPr>
            <a:r>
              <a:rPr lang="en-US" sz="1800" spc="5" dirty="0">
                <a:latin typeface="Wingdings 3"/>
                <a:cs typeface="Wingdings 3"/>
              </a:rPr>
              <a:t></a:t>
            </a:r>
            <a:r>
              <a:rPr lang="en-US" sz="1800" spc="5" dirty="0">
                <a:latin typeface="Times New Roman"/>
                <a:cs typeface="Times New Roman"/>
              </a:rPr>
              <a:t> </a:t>
            </a:r>
            <a:r>
              <a:rPr lang="en-US" dirty="0">
                <a:latin typeface="Century Gothic"/>
                <a:cs typeface="Century Gothic"/>
              </a:rPr>
              <a:t>Chronicity </a:t>
            </a:r>
            <a:r>
              <a:rPr lang="en-US" spc="-5" dirty="0">
                <a:latin typeface="Century Gothic"/>
                <a:cs typeface="Century Gothic"/>
              </a:rPr>
              <a:t>associated</a:t>
            </a:r>
            <a:r>
              <a:rPr lang="en-US" spc="-229" dirty="0">
                <a:latin typeface="Century Gothic"/>
                <a:cs typeface="Century Gothic"/>
              </a:rPr>
              <a:t> </a:t>
            </a:r>
            <a:r>
              <a:rPr lang="en-US" dirty="0">
                <a:latin typeface="Century Gothic"/>
                <a:cs typeface="Century Gothic"/>
              </a:rPr>
              <a:t>organisms</a:t>
            </a:r>
          </a:p>
          <a:p>
            <a:pPr marL="355600" indent="-342900">
              <a:lnSpc>
                <a:spcPct val="100000"/>
              </a:lnSpc>
              <a:spcBef>
                <a:spcPts val="1000"/>
              </a:spcBef>
              <a:buClr>
                <a:srgbClr val="B31166"/>
              </a:buClr>
              <a:buSzPct val="79687"/>
              <a:buChar char="-"/>
              <a:tabLst>
                <a:tab pos="354965" algn="l"/>
                <a:tab pos="355600" algn="l"/>
              </a:tabLst>
            </a:pPr>
            <a:r>
              <a:rPr lang="en-US" dirty="0">
                <a:solidFill>
                  <a:srgbClr val="FF0000"/>
                </a:solidFill>
                <a:latin typeface="Century Gothic"/>
                <a:cs typeface="Century Gothic"/>
              </a:rPr>
              <a:t>Mycobacterium</a:t>
            </a:r>
          </a:p>
          <a:p>
            <a:pPr marL="355600" indent="-342900">
              <a:lnSpc>
                <a:spcPct val="100000"/>
              </a:lnSpc>
              <a:spcBef>
                <a:spcPts val="994"/>
              </a:spcBef>
              <a:buClr>
                <a:srgbClr val="B31166"/>
              </a:buClr>
              <a:buSzPct val="79687"/>
              <a:buChar char="-"/>
              <a:tabLst>
                <a:tab pos="354965" algn="l"/>
                <a:tab pos="355600" algn="l"/>
              </a:tabLst>
            </a:pPr>
            <a:r>
              <a:rPr lang="en-US" dirty="0" err="1">
                <a:solidFill>
                  <a:srgbClr val="FF0000"/>
                </a:solidFill>
                <a:latin typeface="Century Gothic"/>
                <a:cs typeface="Century Gothic"/>
              </a:rPr>
              <a:t>Actinomyces</a:t>
            </a:r>
            <a:endParaRPr lang="en-US" dirty="0">
              <a:solidFill>
                <a:srgbClr val="FF0000"/>
              </a:solidFill>
              <a:latin typeface="Century Gothic"/>
              <a:cs typeface="Century Gothic"/>
            </a:endParaRPr>
          </a:p>
          <a:p>
            <a:pPr marL="12700" marR="90170" indent="0">
              <a:lnSpc>
                <a:spcPts val="3820"/>
              </a:lnSpc>
              <a:spcBef>
                <a:spcPts val="1155"/>
              </a:spcBef>
              <a:buNone/>
            </a:pPr>
            <a:r>
              <a:rPr lang="en-US" sz="1800" spc="5" dirty="0">
                <a:latin typeface="Wingdings 3"/>
                <a:cs typeface="Wingdings 3"/>
              </a:rPr>
              <a:t></a:t>
            </a:r>
            <a:r>
              <a:rPr lang="en-US" sz="1800" spc="5" dirty="0">
                <a:latin typeface="Times New Roman"/>
                <a:cs typeface="Times New Roman"/>
              </a:rPr>
              <a:t> </a:t>
            </a:r>
            <a:r>
              <a:rPr lang="en-US" dirty="0">
                <a:latin typeface="Century Gothic"/>
                <a:cs typeface="Century Gothic"/>
              </a:rPr>
              <a:t>Chronic </a:t>
            </a:r>
            <a:r>
              <a:rPr lang="en-US" spc="-5" dirty="0">
                <a:latin typeface="Century Gothic"/>
                <a:cs typeface="Century Gothic"/>
              </a:rPr>
              <a:t>abscess, lymphocytes </a:t>
            </a:r>
            <a:r>
              <a:rPr lang="en-US" dirty="0">
                <a:latin typeface="Century Gothic"/>
                <a:cs typeface="Century Gothic"/>
              </a:rPr>
              <a:t>and </a:t>
            </a:r>
            <a:r>
              <a:rPr lang="en-US" spc="-5" dirty="0">
                <a:latin typeface="Century Gothic"/>
                <a:cs typeface="Century Gothic"/>
              </a:rPr>
              <a:t>plasma cells</a:t>
            </a:r>
            <a:r>
              <a:rPr lang="en-US" spc="-254" dirty="0">
                <a:latin typeface="Century Gothic"/>
                <a:cs typeface="Century Gothic"/>
              </a:rPr>
              <a:t> </a:t>
            </a:r>
            <a:r>
              <a:rPr lang="en-US" spc="-5" dirty="0">
                <a:latin typeface="Century Gothic"/>
                <a:cs typeface="Century Gothic"/>
              </a:rPr>
              <a:t>are  </a:t>
            </a:r>
            <a:r>
              <a:rPr lang="en-US" dirty="0">
                <a:latin typeface="Century Gothic"/>
                <a:cs typeface="Century Gothic"/>
              </a:rPr>
              <a:t>seen</a:t>
            </a:r>
          </a:p>
          <a:p>
            <a:pPr marL="12700" marR="90170" indent="0">
              <a:lnSpc>
                <a:spcPts val="3820"/>
              </a:lnSpc>
              <a:spcBef>
                <a:spcPts val="1155"/>
              </a:spcBef>
              <a:buNone/>
            </a:pPr>
            <a:r>
              <a:rPr lang="en-US" dirty="0"/>
              <a:t> </a:t>
            </a:r>
            <a:r>
              <a:rPr lang="en-US" b="1" u="sng" dirty="0"/>
              <a:t>Persistent chronic abscesses may lead to sinus or fistula formation</a:t>
            </a:r>
            <a:endParaRPr lang="en-US" b="1" u="sng" dirty="0">
              <a:latin typeface="Century Gothic"/>
              <a:cs typeface="Century Gothic"/>
            </a:endParaRPr>
          </a:p>
          <a:p>
            <a:pPr marL="0" indent="0">
              <a:buNone/>
            </a:pPr>
            <a:endParaRPr lang="en-US" dirty="0"/>
          </a:p>
        </p:txBody>
      </p:sp>
    </p:spTree>
    <p:extLst>
      <p:ext uri="{BB962C8B-B14F-4D97-AF65-F5344CB8AC3E}">
        <p14:creationId xmlns:p14="http://schemas.microsoft.com/office/powerpoint/2010/main" val="2402897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Freeform 6">
            <a:extLst>
              <a:ext uri="{FF2B5EF4-FFF2-40B4-BE49-F238E27FC236}">
                <a16:creationId xmlns:a16="http://schemas.microsoft.com/office/drawing/2014/main" id="{13B69D06-4090-4D0B-96BD-510952773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39" name="Rectangle 138">
            <a:extLst>
              <a:ext uri="{FF2B5EF4-FFF2-40B4-BE49-F238E27FC236}">
                <a16:creationId xmlns:a16="http://schemas.microsoft.com/office/drawing/2014/main" id="{D405EE01-D2A1-4DA0-B509-02DF58A10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1" name="Rectangle 140">
            <a:extLst>
              <a:ext uri="{FF2B5EF4-FFF2-40B4-BE49-F238E27FC236}">
                <a16:creationId xmlns:a16="http://schemas.microsoft.com/office/drawing/2014/main" id="{ACF12C87-4BE3-48BD-AB28-044591C9A0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bscess - Wikipedia">
            <a:extLst>
              <a:ext uri="{FF2B5EF4-FFF2-40B4-BE49-F238E27FC236}">
                <a16:creationId xmlns:a16="http://schemas.microsoft.com/office/drawing/2014/main" id="{BDD0A086-0352-4053-816A-51C3EFBACE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554" r="11688" b="-1"/>
          <a:stretch/>
        </p:blipFill>
        <p:spPr bwMode="auto">
          <a:xfrm>
            <a:off x="643467" y="643467"/>
            <a:ext cx="4010829" cy="557106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bscess: Types, symptoms, diagnosis, remedies, &amp; prevention | FactDr">
            <a:extLst>
              <a:ext uri="{FF2B5EF4-FFF2-40B4-BE49-F238E27FC236}">
                <a16:creationId xmlns:a16="http://schemas.microsoft.com/office/drawing/2014/main" id="{25A53DB5-28B4-41FE-84F5-C2F6C2FAF2C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877" r="12645"/>
          <a:stretch/>
        </p:blipFill>
        <p:spPr bwMode="auto">
          <a:xfrm>
            <a:off x="4978611" y="643467"/>
            <a:ext cx="6564757"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637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u="sng" dirty="0">
                <a:solidFill>
                  <a:schemeClr val="tx1">
                    <a:lumMod val="85000"/>
                    <a:lumOff val="15000"/>
                  </a:schemeClr>
                </a:solidFill>
                <a:latin typeface="Century Gothic"/>
                <a:cs typeface="Century Gothic"/>
              </a:rPr>
              <a:t>Management</a:t>
            </a:r>
            <a:endParaRPr lang="en-US" dirty="0"/>
          </a:p>
        </p:txBody>
      </p:sp>
      <p:sp>
        <p:nvSpPr>
          <p:cNvPr id="3" name="Content Placeholder 2"/>
          <p:cNvSpPr>
            <a:spLocks noGrp="1"/>
          </p:cNvSpPr>
          <p:nvPr>
            <p:ph idx="1"/>
          </p:nvPr>
        </p:nvSpPr>
        <p:spPr>
          <a:xfrm>
            <a:off x="1068797" y="1449978"/>
            <a:ext cx="10705191" cy="5264331"/>
          </a:xfrm>
        </p:spPr>
        <p:txBody>
          <a:bodyPr>
            <a:normAutofit/>
          </a:bodyPr>
          <a:lstStyle/>
          <a:p>
            <a:endParaRPr lang="en-US" sz="1600" spc="5" dirty="0">
              <a:solidFill>
                <a:schemeClr val="tx1"/>
              </a:solidFill>
              <a:latin typeface="Wingdings 3"/>
              <a:cs typeface="Wingdings 3"/>
            </a:endParaRPr>
          </a:p>
          <a:p>
            <a:endParaRPr lang="en-US" sz="1600" spc="5" dirty="0">
              <a:solidFill>
                <a:schemeClr val="tx1"/>
              </a:solidFill>
              <a:latin typeface="Wingdings 3"/>
              <a:cs typeface="Wingdings 3"/>
            </a:endParaRPr>
          </a:p>
          <a:p>
            <a:pPr marL="0" indent="0">
              <a:buNone/>
            </a:pPr>
            <a:r>
              <a:rPr lang="en-US" sz="4400" spc="5" dirty="0">
                <a:solidFill>
                  <a:schemeClr val="tx1"/>
                </a:solidFill>
                <a:latin typeface="Wingdings 3"/>
                <a:cs typeface="Wingdings 3"/>
              </a:rPr>
              <a:t></a:t>
            </a:r>
            <a:r>
              <a:rPr lang="en-US" sz="4400" spc="5" dirty="0">
                <a:solidFill>
                  <a:schemeClr val="tx1"/>
                </a:solidFill>
              </a:rPr>
              <a:t>Incision </a:t>
            </a:r>
            <a:r>
              <a:rPr lang="en-US" sz="4400" spc="-10" dirty="0">
                <a:solidFill>
                  <a:schemeClr val="tx1"/>
                </a:solidFill>
              </a:rPr>
              <a:t>and</a:t>
            </a:r>
            <a:r>
              <a:rPr lang="en-US" sz="4400" spc="10" dirty="0">
                <a:solidFill>
                  <a:schemeClr val="tx1"/>
                </a:solidFill>
              </a:rPr>
              <a:t> </a:t>
            </a:r>
            <a:r>
              <a:rPr lang="en-US" sz="4400" spc="-10" dirty="0">
                <a:solidFill>
                  <a:schemeClr val="tx1"/>
                </a:solidFill>
              </a:rPr>
              <a:t>drainage.</a:t>
            </a:r>
          </a:p>
          <a:p>
            <a:pPr marL="0" indent="0">
              <a:buNone/>
            </a:pPr>
            <a:endParaRPr lang="en-US" sz="4400" spc="-10" dirty="0">
              <a:solidFill>
                <a:schemeClr val="tx1"/>
              </a:solidFill>
            </a:endParaRPr>
          </a:p>
          <a:p>
            <a:pPr marL="0" indent="0">
              <a:buNone/>
            </a:pPr>
            <a:endParaRPr lang="en-US" sz="4400" spc="-10" dirty="0">
              <a:solidFill>
                <a:schemeClr val="tx1"/>
              </a:solidFill>
            </a:endParaRPr>
          </a:p>
          <a:p>
            <a:pPr marL="0" indent="0">
              <a:buNone/>
            </a:pPr>
            <a:r>
              <a:rPr lang="en-US" sz="3200" dirty="0"/>
              <a:t>Antibiotics used if the abscess is not localized (</a:t>
            </a:r>
            <a:r>
              <a:rPr lang="en-US" sz="3200" dirty="0" err="1"/>
              <a:t>eg</a:t>
            </a:r>
            <a:r>
              <a:rPr lang="en-US" sz="3200" dirty="0"/>
              <a:t>: evidence of cellulitis) or if the abscess is closed after drainage</a:t>
            </a:r>
          </a:p>
          <a:p>
            <a:pPr marL="0" indent="0">
              <a:buNone/>
            </a:pPr>
            <a:endParaRPr lang="en-US" sz="4400" spc="-10" dirty="0">
              <a:solidFill>
                <a:schemeClr val="tx1"/>
              </a:solidFill>
            </a:endParaRPr>
          </a:p>
          <a:p>
            <a:pPr marL="12700" marR="5080" indent="0">
              <a:lnSpc>
                <a:spcPts val="3550"/>
              </a:lnSpc>
              <a:spcBef>
                <a:spcPts val="955"/>
              </a:spcBef>
              <a:buNone/>
            </a:pPr>
            <a:endParaRPr lang="en-US" dirty="0">
              <a:latin typeface="Century Gothic"/>
              <a:cs typeface="Century Gothic"/>
            </a:endParaRPr>
          </a:p>
          <a:p>
            <a:pPr marL="0" indent="0">
              <a:buNone/>
            </a:pPr>
            <a:endParaRPr lang="en-US" dirty="0"/>
          </a:p>
        </p:txBody>
      </p:sp>
    </p:spTree>
    <p:extLst>
      <p:ext uri="{BB962C8B-B14F-4D97-AF65-F5344CB8AC3E}">
        <p14:creationId xmlns:p14="http://schemas.microsoft.com/office/powerpoint/2010/main" val="4189364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a:solidFill>
                  <a:schemeClr val="accent2">
                    <a:lumMod val="75000"/>
                  </a:schemeClr>
                </a:solidFill>
              </a:rPr>
              <a:t>Cellulitis </a:t>
            </a:r>
            <a:r>
              <a:rPr lang="en-US" sz="5400" spc="-5" dirty="0">
                <a:solidFill>
                  <a:schemeClr val="accent2">
                    <a:lumMod val="75000"/>
                  </a:schemeClr>
                </a:solidFill>
              </a:rPr>
              <a:t>and</a:t>
            </a:r>
            <a:r>
              <a:rPr lang="en-US" sz="5400" spc="-50" dirty="0">
                <a:solidFill>
                  <a:schemeClr val="accent2">
                    <a:lumMod val="75000"/>
                  </a:schemeClr>
                </a:solidFill>
              </a:rPr>
              <a:t> </a:t>
            </a:r>
            <a:r>
              <a:rPr lang="en-US" sz="5400" spc="-5" dirty="0" err="1">
                <a:solidFill>
                  <a:schemeClr val="accent2">
                    <a:lumMod val="75000"/>
                  </a:schemeClr>
                </a:solidFill>
              </a:rPr>
              <a:t>lymphangitis</a:t>
            </a:r>
            <a:endParaRPr lang="en-US" dirty="0">
              <a:solidFill>
                <a:schemeClr val="accent2">
                  <a:lumMod val="75000"/>
                </a:schemeClr>
              </a:solidFill>
            </a:endParaRPr>
          </a:p>
        </p:txBody>
      </p:sp>
      <p:sp>
        <p:nvSpPr>
          <p:cNvPr id="3" name="Content Placeholder 2"/>
          <p:cNvSpPr>
            <a:spLocks noGrp="1"/>
          </p:cNvSpPr>
          <p:nvPr>
            <p:ph idx="1"/>
          </p:nvPr>
        </p:nvSpPr>
        <p:spPr>
          <a:xfrm>
            <a:off x="946878" y="1336766"/>
            <a:ext cx="10818402" cy="5386251"/>
          </a:xfrm>
        </p:spPr>
        <p:txBody>
          <a:bodyPr/>
          <a:lstStyle/>
          <a:p>
            <a:pPr marL="0" indent="0">
              <a:lnSpc>
                <a:spcPct val="100000"/>
              </a:lnSpc>
              <a:spcBef>
                <a:spcPts val="1110"/>
              </a:spcBef>
              <a:buNone/>
            </a:pPr>
            <a:r>
              <a:rPr lang="en-US" sz="1800" spc="-5" dirty="0">
                <a:solidFill>
                  <a:srgbClr val="B31166"/>
                </a:solidFill>
                <a:latin typeface="Wingdings 3"/>
                <a:cs typeface="Wingdings 3"/>
              </a:rPr>
              <a:t></a:t>
            </a:r>
            <a:r>
              <a:rPr lang="en-US" sz="1800" spc="-5" dirty="0">
                <a:solidFill>
                  <a:srgbClr val="B31166"/>
                </a:solidFill>
                <a:latin typeface="Times New Roman"/>
                <a:cs typeface="Times New Roman"/>
              </a:rPr>
              <a:t> </a:t>
            </a:r>
            <a:r>
              <a:rPr lang="en-US" b="1" spc="-5" dirty="0">
                <a:solidFill>
                  <a:srgbClr val="00AF50"/>
                </a:solidFill>
                <a:latin typeface="Century Gothic"/>
                <a:cs typeface="Century Gothic"/>
              </a:rPr>
              <a:t>Cellulitis: </a:t>
            </a:r>
            <a:r>
              <a:rPr lang="en-US" spc="-10" dirty="0">
                <a:solidFill>
                  <a:srgbClr val="C00000"/>
                </a:solidFill>
                <a:latin typeface="Century Gothic"/>
                <a:cs typeface="Century Gothic"/>
              </a:rPr>
              <a:t>non-suppurative invasive </a:t>
            </a:r>
            <a:r>
              <a:rPr lang="en-US" spc="-5" dirty="0">
                <a:solidFill>
                  <a:srgbClr val="C00000"/>
                </a:solidFill>
                <a:latin typeface="Century Gothic"/>
                <a:cs typeface="Century Gothic"/>
              </a:rPr>
              <a:t>bacterial infection of</a:t>
            </a:r>
            <a:r>
              <a:rPr lang="en-US" spc="-285" dirty="0">
                <a:solidFill>
                  <a:srgbClr val="C00000"/>
                </a:solidFill>
                <a:latin typeface="Century Gothic"/>
                <a:cs typeface="Century Gothic"/>
              </a:rPr>
              <a:t> </a:t>
            </a:r>
            <a:r>
              <a:rPr lang="en-US" spc="-5" dirty="0">
                <a:solidFill>
                  <a:srgbClr val="C00000"/>
                </a:solidFill>
                <a:latin typeface="Century Gothic"/>
                <a:cs typeface="Century Gothic"/>
              </a:rPr>
              <a:t>skin that spreads quickly and can be serious.</a:t>
            </a:r>
            <a:endParaRPr lang="en-US" dirty="0">
              <a:latin typeface="Century Gothic"/>
              <a:cs typeface="Century Gothic"/>
            </a:endParaRPr>
          </a:p>
          <a:p>
            <a:pPr marL="355600" indent="-342900">
              <a:lnSpc>
                <a:spcPct val="100000"/>
              </a:lnSpc>
              <a:spcBef>
                <a:spcPts val="1010"/>
              </a:spcBef>
              <a:buClr>
                <a:srgbClr val="B31166"/>
              </a:buClr>
              <a:buSzPct val="80357"/>
              <a:buFont typeface="Wingdings"/>
              <a:buChar char=""/>
              <a:tabLst>
                <a:tab pos="354965" algn="l"/>
                <a:tab pos="355600" algn="l"/>
              </a:tabLst>
            </a:pPr>
            <a:r>
              <a:rPr lang="en-US" spc="-5" dirty="0">
                <a:solidFill>
                  <a:srgbClr val="C00000"/>
                </a:solidFill>
                <a:latin typeface="Century Gothic"/>
                <a:cs typeface="Century Gothic"/>
              </a:rPr>
              <a:t>Poor </a:t>
            </a:r>
            <a:r>
              <a:rPr lang="en-US" dirty="0">
                <a:solidFill>
                  <a:srgbClr val="C00000"/>
                </a:solidFill>
                <a:latin typeface="Century Gothic"/>
                <a:cs typeface="Century Gothic"/>
              </a:rPr>
              <a:t>localization.</a:t>
            </a:r>
            <a:endParaRPr lang="en-US" dirty="0">
              <a:latin typeface="Century Gothic"/>
              <a:cs typeface="Century Gothic"/>
            </a:endParaRPr>
          </a:p>
          <a:p>
            <a:pPr marL="355600" indent="-342900">
              <a:lnSpc>
                <a:spcPct val="100000"/>
              </a:lnSpc>
              <a:spcBef>
                <a:spcPts val="994"/>
              </a:spcBef>
              <a:buClr>
                <a:srgbClr val="B31166"/>
              </a:buClr>
              <a:buSzPct val="80357"/>
              <a:buFont typeface="Wingdings"/>
              <a:buChar char=""/>
              <a:tabLst>
                <a:tab pos="354965" algn="l"/>
                <a:tab pos="355600" algn="l"/>
              </a:tabLst>
            </a:pPr>
            <a:r>
              <a:rPr lang="en-US" spc="-5" dirty="0">
                <a:solidFill>
                  <a:srgbClr val="C00000"/>
                </a:solidFill>
                <a:latin typeface="Century Gothic"/>
                <a:cs typeface="Century Gothic"/>
              </a:rPr>
              <a:t>Cardinal </a:t>
            </a:r>
            <a:r>
              <a:rPr lang="en-US" dirty="0">
                <a:solidFill>
                  <a:srgbClr val="C00000"/>
                </a:solidFill>
                <a:latin typeface="Century Gothic"/>
                <a:cs typeface="Century Gothic"/>
              </a:rPr>
              <a:t>signs </a:t>
            </a:r>
            <a:r>
              <a:rPr lang="en-US" spc="-5" dirty="0">
                <a:solidFill>
                  <a:srgbClr val="C00000"/>
                </a:solidFill>
                <a:latin typeface="Century Gothic"/>
                <a:cs typeface="Century Gothic"/>
              </a:rPr>
              <a:t>of</a:t>
            </a:r>
            <a:r>
              <a:rPr lang="en-US" dirty="0">
                <a:solidFill>
                  <a:srgbClr val="C00000"/>
                </a:solidFill>
                <a:latin typeface="Century Gothic"/>
                <a:cs typeface="Century Gothic"/>
              </a:rPr>
              <a:t> inflammation.</a:t>
            </a:r>
            <a:endParaRPr lang="en-US" dirty="0">
              <a:latin typeface="Century Gothic"/>
              <a:cs typeface="Century Gothic"/>
            </a:endParaRPr>
          </a:p>
          <a:p>
            <a:pPr marL="0" indent="0">
              <a:lnSpc>
                <a:spcPct val="100000"/>
              </a:lnSpc>
              <a:spcBef>
                <a:spcPts val="994"/>
              </a:spcBef>
              <a:buNone/>
            </a:pPr>
            <a:r>
              <a:rPr lang="en-US" sz="1800" spc="-10" dirty="0">
                <a:solidFill>
                  <a:srgbClr val="B31166"/>
                </a:solidFill>
                <a:latin typeface="Wingdings 3"/>
                <a:cs typeface="Wingdings 3"/>
              </a:rPr>
              <a:t></a:t>
            </a:r>
            <a:r>
              <a:rPr lang="en-US" sz="1800" spc="155" dirty="0">
                <a:solidFill>
                  <a:srgbClr val="B31166"/>
                </a:solidFill>
                <a:latin typeface="Times New Roman"/>
                <a:cs typeface="Times New Roman"/>
              </a:rPr>
              <a:t> </a:t>
            </a:r>
            <a:r>
              <a:rPr lang="en-US" spc="-5" dirty="0">
                <a:solidFill>
                  <a:srgbClr val="C00000"/>
                </a:solidFill>
                <a:latin typeface="Century Gothic"/>
                <a:cs typeface="Century Gothic"/>
              </a:rPr>
              <a:t>causes:</a:t>
            </a:r>
            <a:endParaRPr lang="en-US" dirty="0">
              <a:latin typeface="Century Gothic"/>
              <a:cs typeface="Century Gothic"/>
            </a:endParaRPr>
          </a:p>
          <a:p>
            <a:pPr marL="355600" indent="-342900">
              <a:lnSpc>
                <a:spcPct val="100000"/>
              </a:lnSpc>
              <a:spcBef>
                <a:spcPts val="1010"/>
              </a:spcBef>
              <a:buClr>
                <a:srgbClr val="B31166"/>
              </a:buClr>
              <a:buSzPct val="80357"/>
              <a:buChar char="-"/>
              <a:tabLst>
                <a:tab pos="354965" algn="l"/>
                <a:tab pos="355600" algn="l"/>
              </a:tabLst>
            </a:pPr>
            <a:r>
              <a:rPr lang="en-US" spc="-5" dirty="0">
                <a:solidFill>
                  <a:srgbClr val="C00000"/>
                </a:solidFill>
                <a:latin typeface="Century Gothic"/>
                <a:cs typeface="Century Gothic"/>
              </a:rPr>
              <a:t>B-hemolytic</a:t>
            </a:r>
            <a:r>
              <a:rPr lang="en-US" spc="10" dirty="0">
                <a:solidFill>
                  <a:srgbClr val="C00000"/>
                </a:solidFill>
                <a:latin typeface="Century Gothic"/>
                <a:cs typeface="Century Gothic"/>
              </a:rPr>
              <a:t> </a:t>
            </a:r>
            <a:r>
              <a:rPr lang="en-US" spc="-5" dirty="0">
                <a:solidFill>
                  <a:srgbClr val="C00000"/>
                </a:solidFill>
                <a:latin typeface="Century Gothic"/>
                <a:cs typeface="Century Gothic"/>
              </a:rPr>
              <a:t>streptococci.</a:t>
            </a:r>
            <a:endParaRPr lang="en-US" dirty="0">
              <a:latin typeface="Century Gothic"/>
              <a:cs typeface="Century Gothic"/>
            </a:endParaRPr>
          </a:p>
          <a:p>
            <a:pPr marL="355600" indent="-342900">
              <a:lnSpc>
                <a:spcPct val="100000"/>
              </a:lnSpc>
              <a:spcBef>
                <a:spcPts val="1000"/>
              </a:spcBef>
              <a:buClr>
                <a:srgbClr val="B31166"/>
              </a:buClr>
              <a:buSzPct val="80357"/>
              <a:buChar char="-"/>
              <a:tabLst>
                <a:tab pos="354965" algn="l"/>
                <a:tab pos="355600" algn="l"/>
              </a:tabLst>
            </a:pPr>
            <a:r>
              <a:rPr lang="en-US" spc="-5" dirty="0">
                <a:solidFill>
                  <a:srgbClr val="C00000"/>
                </a:solidFill>
                <a:latin typeface="Century Gothic"/>
                <a:cs typeface="Century Gothic"/>
              </a:rPr>
              <a:t>Staphylococci.</a:t>
            </a:r>
            <a:endParaRPr lang="en-US" dirty="0">
              <a:latin typeface="Century Gothic"/>
              <a:cs typeface="Century Gothic"/>
            </a:endParaRPr>
          </a:p>
          <a:p>
            <a:pPr marL="355600" indent="-342900">
              <a:lnSpc>
                <a:spcPct val="100000"/>
              </a:lnSpc>
              <a:spcBef>
                <a:spcPts val="994"/>
              </a:spcBef>
              <a:buClr>
                <a:srgbClr val="B31166"/>
              </a:buClr>
              <a:buSzPct val="80357"/>
              <a:buChar char="-"/>
              <a:tabLst>
                <a:tab pos="354965" algn="l"/>
                <a:tab pos="355600" algn="l"/>
              </a:tabLst>
            </a:pPr>
            <a:r>
              <a:rPr lang="en-US" spc="-5" dirty="0">
                <a:solidFill>
                  <a:srgbClr val="C00000"/>
                </a:solidFill>
                <a:latin typeface="Century Gothic"/>
                <a:cs typeface="Century Gothic"/>
              </a:rPr>
              <a:t>Clostridium</a:t>
            </a:r>
            <a:r>
              <a:rPr lang="en-US" spc="-35" dirty="0">
                <a:solidFill>
                  <a:srgbClr val="C00000"/>
                </a:solidFill>
                <a:latin typeface="Century Gothic"/>
                <a:cs typeface="Century Gothic"/>
              </a:rPr>
              <a:t> </a:t>
            </a:r>
            <a:r>
              <a:rPr lang="en-US" spc="-5" dirty="0" err="1">
                <a:solidFill>
                  <a:srgbClr val="C00000"/>
                </a:solidFill>
                <a:latin typeface="Century Gothic"/>
                <a:cs typeface="Century Gothic"/>
              </a:rPr>
              <a:t>perfringens</a:t>
            </a:r>
            <a:endParaRPr lang="en-US" dirty="0">
              <a:latin typeface="Century Gothic"/>
              <a:cs typeface="Century Gothic"/>
            </a:endParaRPr>
          </a:p>
          <a:p>
            <a:pPr marL="0" indent="0">
              <a:lnSpc>
                <a:spcPct val="100000"/>
              </a:lnSpc>
              <a:spcBef>
                <a:spcPts val="985"/>
              </a:spcBef>
              <a:buNone/>
            </a:pPr>
            <a:r>
              <a:rPr lang="en-US" sz="1800" spc="-5" dirty="0">
                <a:solidFill>
                  <a:srgbClr val="B31166"/>
                </a:solidFill>
                <a:latin typeface="Wingdings 3"/>
                <a:cs typeface="Wingdings 3"/>
              </a:rPr>
              <a:t></a:t>
            </a:r>
            <a:r>
              <a:rPr lang="en-US" sz="1800" spc="-5" dirty="0">
                <a:solidFill>
                  <a:srgbClr val="B31166"/>
                </a:solidFill>
                <a:latin typeface="Times New Roman"/>
                <a:cs typeface="Times New Roman"/>
              </a:rPr>
              <a:t> </a:t>
            </a:r>
            <a:r>
              <a:rPr lang="en-US" spc="-5" dirty="0">
                <a:solidFill>
                  <a:srgbClr val="C00000"/>
                </a:solidFill>
                <a:latin typeface="Century Gothic"/>
                <a:cs typeface="Century Gothic"/>
              </a:rPr>
              <a:t>Tissue destruction, gangrene, ulceration may follow caused by </a:t>
            </a:r>
            <a:r>
              <a:rPr lang="en-US" spc="-5" dirty="0">
                <a:solidFill>
                  <a:srgbClr val="C00000"/>
                </a:solidFill>
                <a:latin typeface="Wingdings"/>
                <a:cs typeface="Wingdings"/>
              </a:rPr>
              <a:t></a:t>
            </a:r>
            <a:r>
              <a:rPr lang="en-US" spc="-210" dirty="0">
                <a:solidFill>
                  <a:srgbClr val="C00000"/>
                </a:solidFill>
                <a:latin typeface="Times New Roman"/>
                <a:cs typeface="Times New Roman"/>
              </a:rPr>
              <a:t> </a:t>
            </a:r>
            <a:r>
              <a:rPr lang="en-US" spc="-10" dirty="0">
                <a:solidFill>
                  <a:srgbClr val="C00000"/>
                </a:solidFill>
                <a:latin typeface="Century Gothic"/>
                <a:cs typeface="Century Gothic"/>
              </a:rPr>
              <a:t>proteases which allow spread of infection</a:t>
            </a:r>
            <a:endParaRPr lang="en-US" dirty="0">
              <a:latin typeface="Century Gothic"/>
              <a:cs typeface="Century Gothic"/>
            </a:endParaRPr>
          </a:p>
          <a:p>
            <a:pPr marL="0" indent="0">
              <a:lnSpc>
                <a:spcPct val="100000"/>
              </a:lnSpc>
              <a:spcBef>
                <a:spcPts val="1010"/>
              </a:spcBef>
              <a:buNone/>
            </a:pPr>
            <a:r>
              <a:rPr lang="en-US" sz="1800" spc="-10" dirty="0">
                <a:solidFill>
                  <a:srgbClr val="B31166"/>
                </a:solidFill>
                <a:latin typeface="Wingdings 3"/>
                <a:cs typeface="Wingdings 3"/>
              </a:rPr>
              <a:t></a:t>
            </a:r>
            <a:r>
              <a:rPr lang="en-US" sz="1800" spc="-10" dirty="0">
                <a:solidFill>
                  <a:srgbClr val="B31166"/>
                </a:solidFill>
                <a:latin typeface="Times New Roman"/>
                <a:cs typeface="Times New Roman"/>
              </a:rPr>
              <a:t> </a:t>
            </a:r>
            <a:r>
              <a:rPr lang="en-US" spc="-5" dirty="0">
                <a:solidFill>
                  <a:srgbClr val="C00000"/>
                </a:solidFill>
                <a:latin typeface="Century Gothic"/>
                <a:cs typeface="Century Gothic"/>
              </a:rPr>
              <a:t>Signs of inflammation + systemic signs (fever, rigors,</a:t>
            </a:r>
            <a:r>
              <a:rPr lang="en-US" spc="-229" dirty="0">
                <a:solidFill>
                  <a:srgbClr val="C00000"/>
                </a:solidFill>
                <a:latin typeface="Century Gothic"/>
                <a:cs typeface="Century Gothic"/>
              </a:rPr>
              <a:t> </a:t>
            </a:r>
            <a:r>
              <a:rPr lang="en-US" spc="-5" dirty="0">
                <a:solidFill>
                  <a:srgbClr val="C00000"/>
                </a:solidFill>
                <a:latin typeface="Century Gothic"/>
                <a:cs typeface="Century Gothic"/>
              </a:rPr>
              <a:t>chills)</a:t>
            </a:r>
            <a:endParaRPr lang="en-US" dirty="0">
              <a:latin typeface="Century Gothic"/>
              <a:cs typeface="Century Gothic"/>
            </a:endParaRPr>
          </a:p>
        </p:txBody>
      </p:sp>
    </p:spTree>
    <p:extLst>
      <p:ext uri="{BB962C8B-B14F-4D97-AF65-F5344CB8AC3E}">
        <p14:creationId xmlns:p14="http://schemas.microsoft.com/office/powerpoint/2010/main" val="2533118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6">
            <a:extLst>
              <a:ext uri="{FF2B5EF4-FFF2-40B4-BE49-F238E27FC236}">
                <a16:creationId xmlns:a16="http://schemas.microsoft.com/office/drawing/2014/main" id="{9FBC1FA0-1C3A-4F90-B7AE-0DD17DE71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77" name="Rectangle 76">
            <a:extLst>
              <a:ext uri="{FF2B5EF4-FFF2-40B4-BE49-F238E27FC236}">
                <a16:creationId xmlns:a16="http://schemas.microsoft.com/office/drawing/2014/main" id="{B0FF02D1-83B9-404A-94F8-41B0747E1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a:extLst>
              <a:ext uri="{FF2B5EF4-FFF2-40B4-BE49-F238E27FC236}">
                <a16:creationId xmlns:a16="http://schemas.microsoft.com/office/drawing/2014/main" id="{07BD512F-4C79-42D5-A43F-6C63BCF061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8CB879C6-5743-4A11-97B6-1507DF4D5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6">
            <a:extLst>
              <a:ext uri="{FF2B5EF4-FFF2-40B4-BE49-F238E27FC236}">
                <a16:creationId xmlns:a16="http://schemas.microsoft.com/office/drawing/2014/main" id="{FCCC6A4C-D0C4-4C23-8284-55DEB33311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bg1">
              <a:lumMod val="75000"/>
            </a:schemeClr>
          </a:solidFill>
          <a:ln w="0">
            <a:noFill/>
            <a:prstDash val="solid"/>
            <a:round/>
            <a:headEnd/>
            <a:tailEnd/>
          </a:ln>
        </p:spPr>
      </p:sp>
      <p:pic>
        <p:nvPicPr>
          <p:cNvPr id="2050" name="Picture 2" descr="Celulitis Care Guide Information En Espanol">
            <a:extLst>
              <a:ext uri="{FF2B5EF4-FFF2-40B4-BE49-F238E27FC236}">
                <a16:creationId xmlns:a16="http://schemas.microsoft.com/office/drawing/2014/main" id="{2E148F79-5360-44CE-A54C-8BEFE96CEC6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77019" y="1123527"/>
            <a:ext cx="4604800" cy="46048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ómo diferenciar la celulitis de otras causas de &quot;piernas rojas&quot;? -  Artículos - IntraMed">
            <a:extLst>
              <a:ext uri="{FF2B5EF4-FFF2-40B4-BE49-F238E27FC236}">
                <a16:creationId xmlns:a16="http://schemas.microsoft.com/office/drawing/2014/main" id="{3517FDE3-0CA7-4B37-8DCA-CEADF9A116F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78046" y="1209675"/>
            <a:ext cx="4753787" cy="395450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Cómo diferenciar la celulitis de otras causas de &quot;piernas rojas&quot;? -  Artículos - IntraMed">
            <a:extLst>
              <a:ext uri="{FF2B5EF4-FFF2-40B4-BE49-F238E27FC236}">
                <a16:creationId xmlns:a16="http://schemas.microsoft.com/office/drawing/2014/main" id="{B18D4D3D-41DE-47D4-885D-2B65810D1CE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6859765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a:t>
            </a:r>
          </a:p>
        </p:txBody>
      </p:sp>
      <p:sp>
        <p:nvSpPr>
          <p:cNvPr id="3" name="Content Placeholder 2"/>
          <p:cNvSpPr>
            <a:spLocks noGrp="1"/>
          </p:cNvSpPr>
          <p:nvPr>
            <p:ph idx="1"/>
          </p:nvPr>
        </p:nvSpPr>
        <p:spPr/>
        <p:txBody>
          <a:bodyPr/>
          <a:lstStyle/>
          <a:p>
            <a:r>
              <a:rPr lang="en-US" dirty="0"/>
              <a:t>Oral antibiotics (5-14 days) vs IV antibiotics (if unresponsive)</a:t>
            </a:r>
          </a:p>
          <a:p>
            <a:r>
              <a:rPr lang="en-US" dirty="0"/>
              <a:t>Immobilization</a:t>
            </a:r>
          </a:p>
          <a:p>
            <a:r>
              <a:rPr lang="en-US" dirty="0"/>
              <a:t>Elevation </a:t>
            </a:r>
          </a:p>
          <a:p>
            <a:r>
              <a:rPr lang="en-US" dirty="0"/>
              <a:t>Symptomatic treatment (analgesics, </a:t>
            </a:r>
            <a:r>
              <a:rPr lang="en-US" dirty="0" err="1"/>
              <a:t>etc</a:t>
            </a:r>
            <a:r>
              <a:rPr lang="en-US" dirty="0"/>
              <a:t>)</a:t>
            </a:r>
          </a:p>
          <a:p>
            <a:pPr marL="0" indent="0">
              <a:buNone/>
            </a:pPr>
            <a:endParaRPr lang="en-US" dirty="0"/>
          </a:p>
        </p:txBody>
      </p:sp>
    </p:spTree>
    <p:extLst>
      <p:ext uri="{BB962C8B-B14F-4D97-AF65-F5344CB8AC3E}">
        <p14:creationId xmlns:p14="http://schemas.microsoft.com/office/powerpoint/2010/main" val="26571469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3335" y="343990"/>
            <a:ext cx="10792277" cy="6361611"/>
          </a:xfrm>
        </p:spPr>
        <p:txBody>
          <a:bodyPr/>
          <a:lstStyle/>
          <a:p>
            <a:r>
              <a:rPr lang="en-US" sz="1200" spc="-10" dirty="0">
                <a:solidFill>
                  <a:srgbClr val="B31166"/>
                </a:solidFill>
                <a:latin typeface="Wingdings 3"/>
                <a:cs typeface="Wingdings 3"/>
              </a:rPr>
              <a:t></a:t>
            </a:r>
            <a:r>
              <a:rPr lang="en-US" sz="1200" spc="-10" dirty="0">
                <a:solidFill>
                  <a:srgbClr val="B31166"/>
                </a:solidFill>
                <a:latin typeface="Times New Roman"/>
                <a:cs typeface="Times New Roman"/>
              </a:rPr>
              <a:t> </a:t>
            </a:r>
            <a:r>
              <a:rPr lang="en-US" b="1" spc="-5" dirty="0">
                <a:solidFill>
                  <a:srgbClr val="00AF50"/>
                </a:solidFill>
                <a:latin typeface="Century Gothic"/>
                <a:cs typeface="Century Gothic"/>
              </a:rPr>
              <a:t>Lymphangitis</a:t>
            </a:r>
            <a:r>
              <a:rPr lang="en-US" spc="-5" dirty="0"/>
              <a:t>: </a:t>
            </a:r>
            <a:r>
              <a:rPr lang="en-US" dirty="0"/>
              <a:t>Lymphangitis is part of a similar process and presents as painful red streaks in affected lymphatics. It is often accompanied by painful lymph node groups in the related drainage area.</a:t>
            </a:r>
          </a:p>
          <a:p>
            <a:r>
              <a:rPr lang="en-US" spc="-5" dirty="0" err="1"/>
              <a:t>Mcc</a:t>
            </a:r>
            <a:r>
              <a:rPr lang="en-US" spc="-5" dirty="0"/>
              <a:t> is Streptococcus pyogenes.</a:t>
            </a:r>
          </a:p>
          <a:p>
            <a:pPr marL="0" indent="0">
              <a:buNone/>
            </a:pPr>
            <a:endParaRPr lang="en-US" spc="-5" dirty="0"/>
          </a:p>
          <a:p>
            <a:pPr marL="0" indent="0">
              <a:buNone/>
            </a:pPr>
            <a:endParaRPr lang="en-US" dirty="0"/>
          </a:p>
        </p:txBody>
      </p:sp>
      <p:pic>
        <p:nvPicPr>
          <p:cNvPr id="9" name="Picture 8">
            <a:extLst>
              <a:ext uri="{FF2B5EF4-FFF2-40B4-BE49-F238E27FC236}">
                <a16:creationId xmlns:a16="http://schemas.microsoft.com/office/drawing/2014/main" id="{DDC4A73F-E8AF-BF4C-A198-00A7B6886F19}"/>
              </a:ext>
            </a:extLst>
          </p:cNvPr>
          <p:cNvPicPr>
            <a:picLocks noChangeAspect="1"/>
          </p:cNvPicPr>
          <p:nvPr/>
        </p:nvPicPr>
        <p:blipFill>
          <a:blip r:embed="rId2"/>
          <a:stretch>
            <a:fillRect/>
          </a:stretch>
        </p:blipFill>
        <p:spPr>
          <a:xfrm>
            <a:off x="1879873" y="2551953"/>
            <a:ext cx="8839200" cy="3251200"/>
          </a:xfrm>
          <a:prstGeom prst="rect">
            <a:avLst/>
          </a:prstGeom>
        </p:spPr>
      </p:pic>
    </p:spTree>
    <p:extLst>
      <p:ext uri="{BB962C8B-B14F-4D97-AF65-F5344CB8AC3E}">
        <p14:creationId xmlns:p14="http://schemas.microsoft.com/office/powerpoint/2010/main" val="1400662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47CC5E-7896-FB4D-8CF6-06FB1B79705E}"/>
              </a:ext>
            </a:extLst>
          </p:cNvPr>
          <p:cNvPicPr>
            <a:picLocks noChangeAspect="1"/>
          </p:cNvPicPr>
          <p:nvPr/>
        </p:nvPicPr>
        <p:blipFill>
          <a:blip r:embed="rId2"/>
          <a:stretch>
            <a:fillRect/>
          </a:stretch>
        </p:blipFill>
        <p:spPr>
          <a:xfrm>
            <a:off x="233082" y="891007"/>
            <a:ext cx="5676154" cy="4781802"/>
          </a:xfrm>
          <a:prstGeom prst="rect">
            <a:avLst/>
          </a:prstGeom>
        </p:spPr>
      </p:pic>
      <p:pic>
        <p:nvPicPr>
          <p:cNvPr id="5" name="Picture 4">
            <a:extLst>
              <a:ext uri="{FF2B5EF4-FFF2-40B4-BE49-F238E27FC236}">
                <a16:creationId xmlns:a16="http://schemas.microsoft.com/office/drawing/2014/main" id="{292C0FC3-62EF-EA40-AF58-40EDBF8B093A}"/>
              </a:ext>
            </a:extLst>
          </p:cNvPr>
          <p:cNvPicPr>
            <a:picLocks noChangeAspect="1"/>
          </p:cNvPicPr>
          <p:nvPr/>
        </p:nvPicPr>
        <p:blipFill rotWithShape="1">
          <a:blip r:embed="rId3"/>
          <a:srcRect l="5008" t="1001" r="7096" b="3506"/>
          <a:stretch/>
        </p:blipFill>
        <p:spPr>
          <a:xfrm>
            <a:off x="6126204" y="891007"/>
            <a:ext cx="5868574" cy="4781802"/>
          </a:xfrm>
          <a:prstGeom prst="rect">
            <a:avLst/>
          </a:prstGeom>
        </p:spPr>
      </p:pic>
    </p:spTree>
    <p:extLst>
      <p:ext uri="{BB962C8B-B14F-4D97-AF65-F5344CB8AC3E}">
        <p14:creationId xmlns:p14="http://schemas.microsoft.com/office/powerpoint/2010/main" val="18304418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7ADA5-5084-E142-90A7-147DD69E549D}"/>
              </a:ext>
            </a:extLst>
          </p:cNvPr>
          <p:cNvSpPr>
            <a:spLocks noGrp="1"/>
          </p:cNvSpPr>
          <p:nvPr>
            <p:ph type="title"/>
          </p:nvPr>
        </p:nvSpPr>
        <p:spPr/>
        <p:txBody>
          <a:bodyPr/>
          <a:lstStyle/>
          <a:p>
            <a:r>
              <a:rPr lang="en-US" dirty="0"/>
              <a:t>SIRS</a:t>
            </a:r>
          </a:p>
        </p:txBody>
      </p:sp>
      <p:sp>
        <p:nvSpPr>
          <p:cNvPr id="3" name="Content Placeholder 2">
            <a:extLst>
              <a:ext uri="{FF2B5EF4-FFF2-40B4-BE49-F238E27FC236}">
                <a16:creationId xmlns:a16="http://schemas.microsoft.com/office/drawing/2014/main" id="{4089E6D4-A283-AC42-82F5-CC0627FE6F3C}"/>
              </a:ext>
            </a:extLst>
          </p:cNvPr>
          <p:cNvSpPr>
            <a:spLocks noGrp="1"/>
          </p:cNvSpPr>
          <p:nvPr>
            <p:ph idx="1"/>
          </p:nvPr>
        </p:nvSpPr>
        <p:spPr>
          <a:xfrm>
            <a:off x="1251678" y="1281955"/>
            <a:ext cx="10178322" cy="5396751"/>
          </a:xfrm>
        </p:spPr>
        <p:txBody>
          <a:bodyPr>
            <a:normAutofit/>
          </a:bodyPr>
          <a:lstStyle/>
          <a:p>
            <a:r>
              <a:rPr lang="en-US" dirty="0"/>
              <a:t>Systemic inflammatory response syndrome (SIRS) is a systemic manifestation of sepsis, although the syndrome may also be caused by multiple trauma, burns or pancreatitis without infection. Septic manifestations and multiple organ dysfunction syndrome (MODS) in SIRS are mediated by the release of proinflammatory cytokines such as (IL-1) and (TNF</a:t>
            </a:r>
            <a:r>
              <a:rPr lang="el-GR" dirty="0"/>
              <a:t>α). </a:t>
            </a:r>
            <a:endParaRPr lang="en-US" dirty="0"/>
          </a:p>
          <a:p>
            <a:r>
              <a:rPr lang="en-US" dirty="0"/>
              <a:t>In sever cases, MODS may progress into multiple system organ failure (MSOF).</a:t>
            </a:r>
          </a:p>
          <a:p>
            <a:r>
              <a:rPr lang="en-US" dirty="0"/>
              <a:t>Although still in use clinically, it is important to note that systemic inflammatory response syndrome(SIRS) as a definition has been abandoned since 2016. This has occurred mainly as mortality prediction using SIRS alone is poor compared with Sequential Organ Failure Assessment (SOFA). Furthermore, sepsis has been redefined as requiring organ dysfunction.</a:t>
            </a:r>
          </a:p>
          <a:p>
            <a:endParaRPr lang="en-US" dirty="0"/>
          </a:p>
        </p:txBody>
      </p:sp>
      <p:pic>
        <p:nvPicPr>
          <p:cNvPr id="4" name="Picture 3">
            <a:extLst>
              <a:ext uri="{FF2B5EF4-FFF2-40B4-BE49-F238E27FC236}">
                <a16:creationId xmlns:a16="http://schemas.microsoft.com/office/drawing/2014/main" id="{0E9728FD-A29A-F444-B4B3-CF7F7A4746E7}"/>
              </a:ext>
            </a:extLst>
          </p:cNvPr>
          <p:cNvPicPr>
            <a:picLocks noChangeAspect="1"/>
          </p:cNvPicPr>
          <p:nvPr/>
        </p:nvPicPr>
        <p:blipFill rotWithShape="1">
          <a:blip r:embed="rId2"/>
          <a:srcRect t="22281" r="1849"/>
          <a:stretch/>
        </p:blipFill>
        <p:spPr>
          <a:xfrm>
            <a:off x="4568816" y="4674533"/>
            <a:ext cx="6980517" cy="2023409"/>
          </a:xfrm>
          <a:prstGeom prst="rect">
            <a:avLst/>
          </a:prstGeom>
        </p:spPr>
      </p:pic>
    </p:spTree>
    <p:extLst>
      <p:ext uri="{BB962C8B-B14F-4D97-AF65-F5344CB8AC3E}">
        <p14:creationId xmlns:p14="http://schemas.microsoft.com/office/powerpoint/2010/main" val="1522951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Sepsis</a:t>
            </a:r>
          </a:p>
        </p:txBody>
      </p:sp>
      <p:sp>
        <p:nvSpPr>
          <p:cNvPr id="3" name="Content Placeholder 2"/>
          <p:cNvSpPr>
            <a:spLocks noGrp="1"/>
          </p:cNvSpPr>
          <p:nvPr>
            <p:ph idx="1"/>
          </p:nvPr>
        </p:nvSpPr>
        <p:spPr>
          <a:xfrm>
            <a:off x="1025255" y="1702525"/>
            <a:ext cx="10670355" cy="4602480"/>
          </a:xfrm>
        </p:spPr>
        <p:txBody>
          <a:bodyPr/>
          <a:lstStyle/>
          <a:p>
            <a:r>
              <a:rPr lang="en-US" dirty="0"/>
              <a:t>Sepsis is a clinical syndrome that has physiologic, biologic, and biochemical abnormalities caused by a dysregulated host response to infection. Sepsis and the inflammatory response that ensues can lead to multiple organ dysfunction syndrome and death.</a:t>
            </a:r>
          </a:p>
          <a:p>
            <a:r>
              <a:rPr lang="en-US" dirty="0"/>
              <a:t>Bacteremia is unusual following superficial SSIs but common after anastomotic breakdown (deep space SSI). It is usually transient and can follow procedures undertaken through infected tissues (particularly instrumentation in infected bile or urine). It may also occur through bacterial colonization of indwelling intravenous </a:t>
            </a:r>
            <a:r>
              <a:rPr lang="en-US" dirty="0" err="1"/>
              <a:t>cannulae</a:t>
            </a:r>
            <a:r>
              <a:rPr lang="en-US" dirty="0"/>
              <a:t>. </a:t>
            </a:r>
          </a:p>
          <a:p>
            <a:r>
              <a:rPr lang="en-US" dirty="0"/>
              <a:t>Bacteremia is important when a prosthesis has been implanted, as infection of the prosthesis can occur. </a:t>
            </a:r>
          </a:p>
          <a:p>
            <a:r>
              <a:rPr lang="en-US" dirty="0"/>
              <a:t>Sepsis accompanied by MODS may follow anastomotic breakdown. </a:t>
            </a:r>
          </a:p>
          <a:p>
            <a:r>
              <a:rPr lang="en-US" dirty="0"/>
              <a:t>Aerobic Gram-negative bacilli are mainly responsible, but S. aureus and fungi may be involved, particularly after the use of broad-spectrum antibiotics</a:t>
            </a:r>
          </a:p>
        </p:txBody>
      </p:sp>
    </p:spTree>
    <p:extLst>
      <p:ext uri="{BB962C8B-B14F-4D97-AF65-F5344CB8AC3E}">
        <p14:creationId xmlns:p14="http://schemas.microsoft.com/office/powerpoint/2010/main" val="3913313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Severe sepsis</a:t>
            </a:r>
          </a:p>
        </p:txBody>
      </p:sp>
      <p:sp>
        <p:nvSpPr>
          <p:cNvPr id="3" name="Content Placeholder 2"/>
          <p:cNvSpPr>
            <a:spLocks noGrp="1"/>
          </p:cNvSpPr>
          <p:nvPr>
            <p:ph idx="1"/>
          </p:nvPr>
        </p:nvSpPr>
        <p:spPr>
          <a:xfrm>
            <a:off x="1251678" y="1928880"/>
            <a:ext cx="10178322" cy="3593591"/>
          </a:xfrm>
        </p:spPr>
        <p:txBody>
          <a:bodyPr/>
          <a:lstStyle/>
          <a:p>
            <a:r>
              <a:rPr lang="en-US" dirty="0"/>
              <a:t>The term severe sepsis, is referred to sepsis that was associated with tissue hypoperfusion (</a:t>
            </a:r>
            <a:r>
              <a:rPr lang="en-US" dirty="0" err="1"/>
              <a:t>eg</a:t>
            </a:r>
            <a:r>
              <a:rPr lang="en-US" dirty="0"/>
              <a:t>, elevated lactate, oliguria) or organ dysfunction (</a:t>
            </a:r>
            <a:r>
              <a:rPr lang="en-US" dirty="0" err="1"/>
              <a:t>eg</a:t>
            </a:r>
            <a:r>
              <a:rPr lang="en-US" dirty="0"/>
              <a:t>, elevated creatinine, coagulopathy) </a:t>
            </a:r>
          </a:p>
        </p:txBody>
      </p:sp>
      <p:pic>
        <p:nvPicPr>
          <p:cNvPr id="7" name="Picture 6">
            <a:extLst>
              <a:ext uri="{FF2B5EF4-FFF2-40B4-BE49-F238E27FC236}">
                <a16:creationId xmlns:a16="http://schemas.microsoft.com/office/drawing/2014/main" id="{0CB2F776-FA92-B54B-9A5C-593ABD129F01}"/>
              </a:ext>
            </a:extLst>
          </p:cNvPr>
          <p:cNvPicPr>
            <a:picLocks noChangeAspect="1"/>
          </p:cNvPicPr>
          <p:nvPr/>
        </p:nvPicPr>
        <p:blipFill>
          <a:blip r:embed="rId2"/>
          <a:stretch>
            <a:fillRect/>
          </a:stretch>
        </p:blipFill>
        <p:spPr>
          <a:xfrm>
            <a:off x="2043953" y="3492593"/>
            <a:ext cx="7924800" cy="2565400"/>
          </a:xfrm>
          <a:prstGeom prst="rect">
            <a:avLst/>
          </a:prstGeom>
        </p:spPr>
      </p:pic>
    </p:spTree>
    <p:extLst>
      <p:ext uri="{BB962C8B-B14F-4D97-AF65-F5344CB8AC3E}">
        <p14:creationId xmlns:p14="http://schemas.microsoft.com/office/powerpoint/2010/main" val="18701881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0FFEDEF-2C75-824B-9A50-46E1651A7676}"/>
              </a:ext>
            </a:extLst>
          </p:cNvPr>
          <p:cNvPicPr>
            <a:picLocks noGrp="1" noChangeAspect="1"/>
          </p:cNvPicPr>
          <p:nvPr>
            <p:ph idx="1"/>
          </p:nvPr>
        </p:nvPicPr>
        <p:blipFill>
          <a:blip r:embed="rId2"/>
          <a:stretch>
            <a:fillRect/>
          </a:stretch>
        </p:blipFill>
        <p:spPr>
          <a:xfrm>
            <a:off x="2026022" y="511005"/>
            <a:ext cx="7733802" cy="6149771"/>
          </a:xfrm>
        </p:spPr>
      </p:pic>
    </p:spTree>
    <p:extLst>
      <p:ext uri="{BB962C8B-B14F-4D97-AF65-F5344CB8AC3E}">
        <p14:creationId xmlns:p14="http://schemas.microsoft.com/office/powerpoint/2010/main" val="5809497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spc="-5" dirty="0">
                <a:solidFill>
                  <a:srgbClr val="FF0000"/>
                </a:solidFill>
              </a:rPr>
              <a:t>Specific wound</a:t>
            </a:r>
            <a:r>
              <a:rPr lang="en-US" sz="5400" spc="-90" dirty="0">
                <a:solidFill>
                  <a:srgbClr val="FF0000"/>
                </a:solidFill>
              </a:rPr>
              <a:t> </a:t>
            </a:r>
            <a:r>
              <a:rPr lang="en-US" sz="5400" spc="-5" dirty="0">
                <a:solidFill>
                  <a:srgbClr val="FF0000"/>
                </a:solidFill>
              </a:rPr>
              <a:t>infections</a:t>
            </a:r>
            <a:endParaRPr lang="en-US" dirty="0"/>
          </a:p>
        </p:txBody>
      </p:sp>
      <p:sp>
        <p:nvSpPr>
          <p:cNvPr id="3" name="Content Placeholder 2"/>
          <p:cNvSpPr>
            <a:spLocks noGrp="1"/>
          </p:cNvSpPr>
          <p:nvPr>
            <p:ph idx="1"/>
          </p:nvPr>
        </p:nvSpPr>
        <p:spPr>
          <a:xfrm>
            <a:off x="1251678" y="1577788"/>
            <a:ext cx="9956254" cy="4925465"/>
          </a:xfrm>
        </p:spPr>
        <p:txBody>
          <a:bodyPr>
            <a:normAutofit lnSpcReduction="10000"/>
          </a:bodyPr>
          <a:lstStyle/>
          <a:p>
            <a:pPr algn="ctr"/>
            <a:r>
              <a:rPr lang="en-US" sz="2800" spc="-5" dirty="0">
                <a:solidFill>
                  <a:schemeClr val="accent2">
                    <a:lumMod val="75000"/>
                  </a:schemeClr>
                </a:solidFill>
              </a:rPr>
              <a:t>Gas </a:t>
            </a:r>
            <a:r>
              <a:rPr lang="en-US" sz="2800" dirty="0">
                <a:solidFill>
                  <a:schemeClr val="accent2">
                    <a:lumMod val="75000"/>
                  </a:schemeClr>
                </a:solidFill>
              </a:rPr>
              <a:t>gangrene (clostridial myonecrosis)</a:t>
            </a:r>
          </a:p>
          <a:p>
            <a:pPr algn="ctr"/>
            <a:endParaRPr lang="en-US" sz="2800" dirty="0">
              <a:solidFill>
                <a:schemeClr val="accent2">
                  <a:lumMod val="75000"/>
                </a:schemeClr>
              </a:solidFill>
            </a:endParaRPr>
          </a:p>
          <a:p>
            <a:pPr>
              <a:lnSpc>
                <a:spcPct val="100000"/>
              </a:lnSpc>
              <a:spcBef>
                <a:spcPts val="1095"/>
              </a:spcBef>
              <a:buFont typeface="Wingdings 3" pitchFamily="2" charset="2"/>
              <a:buChar char="u"/>
              <a:tabLst>
                <a:tab pos="354965" algn="l"/>
              </a:tabLst>
            </a:pPr>
            <a:r>
              <a:rPr lang="en-US" sz="1600" b="1" dirty="0">
                <a:solidFill>
                  <a:srgbClr val="FF0000"/>
                </a:solidFill>
                <a:latin typeface="Century Gothic"/>
                <a:cs typeface="Century Gothic"/>
              </a:rPr>
              <a:t>Clostridium</a:t>
            </a:r>
            <a:r>
              <a:rPr lang="en-US" sz="1600" b="1" spc="-35" dirty="0">
                <a:solidFill>
                  <a:srgbClr val="FF0000"/>
                </a:solidFill>
                <a:latin typeface="Century Gothic"/>
                <a:cs typeface="Century Gothic"/>
              </a:rPr>
              <a:t> </a:t>
            </a:r>
            <a:r>
              <a:rPr lang="en-US" sz="1600" b="1" spc="-5" dirty="0">
                <a:solidFill>
                  <a:srgbClr val="FF0000"/>
                </a:solidFill>
                <a:latin typeface="Century Gothic"/>
                <a:cs typeface="Century Gothic"/>
              </a:rPr>
              <a:t>perfringens.</a:t>
            </a:r>
          </a:p>
          <a:p>
            <a:pPr>
              <a:lnSpc>
                <a:spcPct val="100000"/>
              </a:lnSpc>
              <a:spcBef>
                <a:spcPts val="1095"/>
              </a:spcBef>
              <a:buFont typeface="Wingdings 3" pitchFamily="2" charset="2"/>
              <a:buChar char="u"/>
              <a:tabLst>
                <a:tab pos="354965" algn="l"/>
              </a:tabLst>
            </a:pPr>
            <a:r>
              <a:rPr lang="en-US" sz="1600" dirty="0"/>
              <a:t> </a:t>
            </a:r>
            <a:r>
              <a:rPr lang="en-US" sz="1600" dirty="0">
                <a:latin typeface="Century Gothic"/>
              </a:rPr>
              <a:t>widely found in nature, particularly in soil and </a:t>
            </a:r>
            <a:r>
              <a:rPr lang="en-US" sz="1600" dirty="0" err="1">
                <a:latin typeface="Century Gothic"/>
              </a:rPr>
              <a:t>faeces</a:t>
            </a:r>
            <a:endParaRPr lang="en-US" sz="1600" dirty="0">
              <a:latin typeface="Century Gothic"/>
            </a:endParaRPr>
          </a:p>
          <a:p>
            <a:pPr marL="0" indent="0">
              <a:lnSpc>
                <a:spcPct val="100000"/>
              </a:lnSpc>
              <a:spcBef>
                <a:spcPts val="994"/>
              </a:spcBef>
              <a:buNone/>
              <a:tabLst>
                <a:tab pos="354965" algn="l"/>
              </a:tabLst>
            </a:pPr>
            <a:r>
              <a:rPr lang="en-US" sz="1600" spc="-10" dirty="0">
                <a:latin typeface="Wingdings 3"/>
                <a:cs typeface="Wingdings 3"/>
              </a:rPr>
              <a:t></a:t>
            </a:r>
            <a:r>
              <a:rPr lang="en-US" sz="1600" spc="-10" dirty="0">
                <a:latin typeface="Times New Roman"/>
                <a:cs typeface="Times New Roman"/>
              </a:rPr>
              <a:t>	</a:t>
            </a:r>
            <a:r>
              <a:rPr lang="en-US" sz="1600" dirty="0">
                <a:latin typeface="Century Gothic"/>
                <a:cs typeface="Century Gothic"/>
              </a:rPr>
              <a:t>Military persons, </a:t>
            </a:r>
            <a:r>
              <a:rPr lang="en-US" sz="1600" spc="-5" dirty="0">
                <a:latin typeface="Century Gothic"/>
                <a:cs typeface="Century Gothic"/>
              </a:rPr>
              <a:t>traumatic surgery </a:t>
            </a:r>
            <a:r>
              <a:rPr lang="en-US" sz="1600" spc="-10" dirty="0">
                <a:latin typeface="Century Gothic"/>
                <a:cs typeface="Century Gothic"/>
              </a:rPr>
              <a:t>and </a:t>
            </a:r>
            <a:r>
              <a:rPr lang="en-US" sz="1600" spc="-5" dirty="0">
                <a:latin typeface="Century Gothic"/>
                <a:cs typeface="Century Gothic"/>
              </a:rPr>
              <a:t>colorectal</a:t>
            </a:r>
            <a:r>
              <a:rPr lang="en-US" sz="1600" spc="35" dirty="0">
                <a:latin typeface="Century Gothic"/>
                <a:cs typeface="Century Gothic"/>
              </a:rPr>
              <a:t> </a:t>
            </a:r>
            <a:r>
              <a:rPr lang="en-US" sz="1600" spc="-5" dirty="0">
                <a:latin typeface="Century Gothic"/>
                <a:cs typeface="Century Gothic"/>
              </a:rPr>
              <a:t>operations.</a:t>
            </a:r>
            <a:endParaRPr lang="en-US" sz="1600" dirty="0">
              <a:latin typeface="Century Gothic"/>
              <a:cs typeface="Century Gothic"/>
            </a:endParaRPr>
          </a:p>
          <a:p>
            <a:pPr marL="0" indent="0">
              <a:lnSpc>
                <a:spcPct val="100000"/>
              </a:lnSpc>
              <a:spcBef>
                <a:spcPts val="1000"/>
              </a:spcBef>
              <a:buNone/>
              <a:tabLst>
                <a:tab pos="354965" algn="l"/>
              </a:tabLst>
            </a:pPr>
            <a:r>
              <a:rPr lang="en-US" sz="1600" spc="-10" dirty="0">
                <a:latin typeface="Wingdings 3"/>
                <a:cs typeface="Wingdings 3"/>
              </a:rPr>
              <a:t></a:t>
            </a:r>
            <a:r>
              <a:rPr lang="en-US" sz="1600" spc="-10" dirty="0">
                <a:latin typeface="Times New Roman"/>
                <a:cs typeface="Times New Roman"/>
              </a:rPr>
              <a:t>	</a:t>
            </a:r>
            <a:r>
              <a:rPr lang="en-US" sz="1600" spc="-5" dirty="0">
                <a:latin typeface="Century Gothic"/>
                <a:cs typeface="Century Gothic"/>
              </a:rPr>
              <a:t>Severe </a:t>
            </a:r>
            <a:r>
              <a:rPr lang="en-US" sz="1600" dirty="0">
                <a:latin typeface="Century Gothic"/>
                <a:cs typeface="Century Gothic"/>
              </a:rPr>
              <a:t>local </a:t>
            </a:r>
            <a:r>
              <a:rPr lang="en-US" sz="1600" spc="-10" dirty="0">
                <a:latin typeface="Century Gothic"/>
                <a:cs typeface="Century Gothic"/>
              </a:rPr>
              <a:t>wound </a:t>
            </a:r>
            <a:r>
              <a:rPr lang="en-US" sz="1600" dirty="0">
                <a:latin typeface="Century Gothic"/>
                <a:cs typeface="Century Gothic"/>
              </a:rPr>
              <a:t>pain </a:t>
            </a:r>
            <a:r>
              <a:rPr lang="en-US" sz="1600" b="1" spc="-10" dirty="0">
                <a:solidFill>
                  <a:srgbClr val="FF0000"/>
                </a:solidFill>
                <a:latin typeface="Century Gothic"/>
                <a:cs typeface="Century Gothic"/>
              </a:rPr>
              <a:t>and</a:t>
            </a:r>
            <a:r>
              <a:rPr lang="en-US" sz="1600" b="1" spc="50" dirty="0">
                <a:solidFill>
                  <a:srgbClr val="FF0000"/>
                </a:solidFill>
                <a:latin typeface="Century Gothic"/>
                <a:cs typeface="Century Gothic"/>
              </a:rPr>
              <a:t> </a:t>
            </a:r>
            <a:r>
              <a:rPr lang="en-US" sz="1600" b="1" spc="-5" dirty="0">
                <a:solidFill>
                  <a:srgbClr val="FF0000"/>
                </a:solidFill>
                <a:latin typeface="Century Gothic"/>
                <a:cs typeface="Century Gothic"/>
              </a:rPr>
              <a:t>crepitus</a:t>
            </a:r>
            <a:r>
              <a:rPr lang="en-US" sz="1600" spc="-5" dirty="0">
                <a:latin typeface="Century Gothic"/>
                <a:cs typeface="Century Gothic"/>
              </a:rPr>
              <a:t>. The w</a:t>
            </a:r>
            <a:r>
              <a:rPr lang="en-US" sz="1600" spc="-15" dirty="0">
                <a:latin typeface="Century Gothic"/>
                <a:cs typeface="Century Gothic"/>
              </a:rPr>
              <a:t>ound </a:t>
            </a:r>
            <a:r>
              <a:rPr lang="en-US" sz="1600" spc="-10" dirty="0">
                <a:latin typeface="Century Gothic"/>
                <a:cs typeface="Century Gothic"/>
              </a:rPr>
              <a:t>produces </a:t>
            </a:r>
            <a:r>
              <a:rPr lang="en-US" sz="1600" spc="-5" dirty="0">
                <a:latin typeface="Century Gothic"/>
                <a:cs typeface="Century Gothic"/>
              </a:rPr>
              <a:t>thin, </a:t>
            </a:r>
            <a:r>
              <a:rPr lang="en-US" sz="1600" spc="-15" dirty="0">
                <a:latin typeface="Century Gothic"/>
                <a:cs typeface="Century Gothic"/>
              </a:rPr>
              <a:t>brown, </a:t>
            </a:r>
            <a:r>
              <a:rPr lang="en-US" sz="1600" spc="-10" dirty="0">
                <a:latin typeface="Century Gothic"/>
                <a:cs typeface="Century Gothic"/>
              </a:rPr>
              <a:t>sweet </a:t>
            </a:r>
            <a:r>
              <a:rPr lang="en-US" sz="1600" dirty="0">
                <a:latin typeface="Century Gothic"/>
                <a:cs typeface="Century Gothic"/>
              </a:rPr>
              <a:t>smelling</a:t>
            </a:r>
            <a:r>
              <a:rPr lang="en-US" sz="1600" spc="204" dirty="0">
                <a:latin typeface="Century Gothic"/>
                <a:cs typeface="Century Gothic"/>
              </a:rPr>
              <a:t> </a:t>
            </a:r>
            <a:r>
              <a:rPr lang="en-US" sz="1600" spc="-5" dirty="0">
                <a:latin typeface="Century Gothic"/>
                <a:cs typeface="Century Gothic"/>
              </a:rPr>
              <a:t>exudate.</a:t>
            </a:r>
            <a:endParaRPr lang="en-US" sz="1600" dirty="0">
              <a:latin typeface="Century Gothic"/>
              <a:cs typeface="Century Gothic"/>
            </a:endParaRPr>
          </a:p>
          <a:p>
            <a:pPr marL="12700" marR="5080" indent="0">
              <a:lnSpc>
                <a:spcPct val="100000"/>
              </a:lnSpc>
              <a:spcBef>
                <a:spcPts val="1000"/>
              </a:spcBef>
              <a:buNone/>
              <a:tabLst>
                <a:tab pos="354965" algn="l"/>
              </a:tabLst>
            </a:pPr>
            <a:r>
              <a:rPr lang="en-US" sz="1600" spc="-10" dirty="0">
                <a:latin typeface="Wingdings 3"/>
                <a:cs typeface="Wingdings 3"/>
              </a:rPr>
              <a:t></a:t>
            </a:r>
            <a:r>
              <a:rPr lang="en-US" sz="1600" spc="-10" dirty="0">
                <a:latin typeface="Times New Roman"/>
                <a:cs typeface="Times New Roman"/>
              </a:rPr>
              <a:t>	</a:t>
            </a:r>
            <a:r>
              <a:rPr lang="en-US" sz="1600" spc="-5" dirty="0">
                <a:latin typeface="Century Gothic"/>
                <a:cs typeface="Century Gothic"/>
              </a:rPr>
              <a:t>Edema </a:t>
            </a:r>
            <a:r>
              <a:rPr lang="en-US" sz="1600" spc="-10" dirty="0">
                <a:latin typeface="Century Gothic"/>
                <a:cs typeface="Century Gothic"/>
              </a:rPr>
              <a:t>and </a:t>
            </a:r>
            <a:r>
              <a:rPr lang="en-US" sz="1600" spc="-5" dirty="0">
                <a:latin typeface="Century Gothic"/>
                <a:cs typeface="Century Gothic"/>
              </a:rPr>
              <a:t>spreading gangrene </a:t>
            </a:r>
            <a:r>
              <a:rPr lang="en-US" sz="1600" spc="-15" dirty="0">
                <a:latin typeface="Century Gothic"/>
                <a:cs typeface="Century Gothic"/>
              </a:rPr>
              <a:t>(after </a:t>
            </a:r>
            <a:r>
              <a:rPr lang="en-US" sz="1600" spc="-5" dirty="0">
                <a:latin typeface="Century Gothic"/>
                <a:cs typeface="Century Gothic"/>
              </a:rPr>
              <a:t>release </a:t>
            </a:r>
            <a:r>
              <a:rPr lang="en-US" sz="1600" dirty="0">
                <a:latin typeface="Century Gothic"/>
                <a:cs typeface="Century Gothic"/>
              </a:rPr>
              <a:t>of </a:t>
            </a:r>
            <a:r>
              <a:rPr lang="en-US" sz="1600" spc="-10" dirty="0">
                <a:latin typeface="Century Gothic"/>
                <a:cs typeface="Century Gothic"/>
              </a:rPr>
              <a:t>proteases and </a:t>
            </a:r>
            <a:r>
              <a:rPr lang="en-US" sz="1600" spc="-5" dirty="0">
                <a:latin typeface="Century Gothic"/>
                <a:cs typeface="Century Gothic"/>
              </a:rPr>
              <a:t>alpha toxin).</a:t>
            </a:r>
            <a:endParaRPr lang="en-US" sz="1600" dirty="0">
              <a:latin typeface="Century Gothic"/>
              <a:cs typeface="Century Gothic"/>
            </a:endParaRPr>
          </a:p>
          <a:p>
            <a:pPr marL="355600" marR="242570" indent="-342900">
              <a:lnSpc>
                <a:spcPct val="100000"/>
              </a:lnSpc>
              <a:spcBef>
                <a:spcPts val="994"/>
              </a:spcBef>
              <a:buFont typeface="Wingdings 3" pitchFamily="2" charset="2"/>
              <a:buChar char="u"/>
              <a:tabLst>
                <a:tab pos="354965" algn="l"/>
              </a:tabLst>
            </a:pPr>
            <a:r>
              <a:rPr lang="en-US" sz="1600" spc="10" dirty="0">
                <a:latin typeface="Century Gothic"/>
                <a:cs typeface="Century Gothic"/>
              </a:rPr>
              <a:t>If </a:t>
            </a:r>
            <a:r>
              <a:rPr lang="en-US" sz="1600" spc="-5" dirty="0">
                <a:latin typeface="Century Gothic"/>
                <a:cs typeface="Century Gothic"/>
              </a:rPr>
              <a:t>not </a:t>
            </a:r>
            <a:r>
              <a:rPr lang="en-US" sz="1600" spc="-10" dirty="0">
                <a:latin typeface="Century Gothic"/>
                <a:cs typeface="Century Gothic"/>
              </a:rPr>
              <a:t>treated </a:t>
            </a:r>
            <a:r>
              <a:rPr lang="en-US" sz="1600" dirty="0">
                <a:latin typeface="Wingdings"/>
                <a:cs typeface="Wingdings"/>
              </a:rPr>
              <a:t></a:t>
            </a:r>
            <a:r>
              <a:rPr lang="en-US" sz="1600" dirty="0">
                <a:latin typeface="Times New Roman"/>
                <a:cs typeface="Times New Roman"/>
              </a:rPr>
              <a:t> </a:t>
            </a:r>
            <a:r>
              <a:rPr lang="en-US" sz="1600" spc="-5" dirty="0">
                <a:latin typeface="Century Gothic"/>
                <a:cs typeface="Century Gothic"/>
              </a:rPr>
              <a:t>systemic </a:t>
            </a:r>
            <a:r>
              <a:rPr lang="en-US" sz="1600" dirty="0">
                <a:latin typeface="Century Gothic"/>
                <a:cs typeface="Century Gothic"/>
              </a:rPr>
              <a:t>complications </a:t>
            </a:r>
            <a:r>
              <a:rPr lang="en-US" sz="1600" spc="-10" dirty="0">
                <a:latin typeface="Century Gothic"/>
                <a:cs typeface="Century Gothic"/>
              </a:rPr>
              <a:t>with </a:t>
            </a:r>
            <a:r>
              <a:rPr lang="en-US" sz="1600" dirty="0">
                <a:latin typeface="Century Gothic"/>
                <a:cs typeface="Century Gothic"/>
              </a:rPr>
              <a:t>circulatory </a:t>
            </a:r>
            <a:r>
              <a:rPr lang="en-US" sz="1600" spc="-5" dirty="0">
                <a:latin typeface="Century Gothic"/>
                <a:cs typeface="Century Gothic"/>
              </a:rPr>
              <a:t>collapse.</a:t>
            </a:r>
          </a:p>
          <a:p>
            <a:pPr marL="355600" marR="242570" indent="-342900">
              <a:lnSpc>
                <a:spcPct val="100000"/>
              </a:lnSpc>
              <a:spcBef>
                <a:spcPts val="994"/>
              </a:spcBef>
              <a:buFont typeface="Wingdings 3" pitchFamily="2" charset="2"/>
              <a:buChar char="u"/>
              <a:tabLst>
                <a:tab pos="354965" algn="l"/>
              </a:tabLst>
            </a:pPr>
            <a:endParaRPr lang="en-US" sz="1600" dirty="0">
              <a:latin typeface="Century Gothic"/>
              <a:cs typeface="Century Gothic"/>
            </a:endParaRPr>
          </a:p>
          <a:p>
            <a:pPr marL="12700" lvl="0" indent="0">
              <a:lnSpc>
                <a:spcPct val="100000"/>
              </a:lnSpc>
              <a:spcBef>
                <a:spcPts val="0"/>
              </a:spcBef>
              <a:buClrTx/>
              <a:buNone/>
            </a:pPr>
            <a:r>
              <a:rPr lang="en-US" sz="1600" spc="-10" dirty="0">
                <a:solidFill>
                  <a:prstClr val="black"/>
                </a:solidFill>
                <a:latin typeface="Wingdings 3"/>
                <a:cs typeface="Wingdings 3"/>
              </a:rPr>
              <a:t></a:t>
            </a:r>
            <a:r>
              <a:rPr lang="en-US" sz="1600" spc="155" dirty="0">
                <a:solidFill>
                  <a:prstClr val="black"/>
                </a:solidFill>
                <a:latin typeface="Times New Roman"/>
                <a:cs typeface="Times New Roman"/>
              </a:rPr>
              <a:t> </a:t>
            </a:r>
            <a:r>
              <a:rPr lang="en-US" sz="1600" spc="-10" dirty="0">
                <a:solidFill>
                  <a:prstClr val="black"/>
                </a:solidFill>
                <a:latin typeface="Century Gothic"/>
                <a:cs typeface="Century Gothic"/>
              </a:rPr>
              <a:t>Treatment:</a:t>
            </a:r>
            <a:endParaRPr lang="en-US" sz="1600" dirty="0">
              <a:solidFill>
                <a:prstClr val="black"/>
              </a:solidFill>
              <a:latin typeface="Century Gothic"/>
              <a:cs typeface="Century Gothic"/>
            </a:endParaRPr>
          </a:p>
          <a:p>
            <a:pPr marL="355600" marR="5080" lvl="0" indent="-342900">
              <a:lnSpc>
                <a:spcPct val="100000"/>
              </a:lnSpc>
              <a:spcBef>
                <a:spcPts val="994"/>
              </a:spcBef>
              <a:buClr>
                <a:srgbClr val="B31166"/>
              </a:buClr>
              <a:buSzPct val="80357"/>
              <a:buFont typeface="Wingdings"/>
              <a:buChar char=""/>
              <a:tabLst>
                <a:tab pos="355600" algn="l"/>
              </a:tabLst>
            </a:pPr>
            <a:r>
              <a:rPr lang="en-US" sz="1600" spc="-5" dirty="0">
                <a:solidFill>
                  <a:prstClr val="black"/>
                </a:solidFill>
                <a:latin typeface="Century Gothic"/>
                <a:cs typeface="Century Gothic"/>
              </a:rPr>
              <a:t>Large </a:t>
            </a:r>
            <a:r>
              <a:rPr lang="en-US" sz="1600" spc="-10" dirty="0">
                <a:solidFill>
                  <a:prstClr val="black"/>
                </a:solidFill>
                <a:latin typeface="Century Gothic"/>
                <a:cs typeface="Century Gothic"/>
              </a:rPr>
              <a:t>doses </a:t>
            </a:r>
            <a:r>
              <a:rPr lang="en-US" sz="1600" spc="-5" dirty="0">
                <a:solidFill>
                  <a:prstClr val="black"/>
                </a:solidFill>
                <a:latin typeface="Century Gothic"/>
                <a:cs typeface="Century Gothic"/>
              </a:rPr>
              <a:t>of IV penicillin + </a:t>
            </a:r>
            <a:r>
              <a:rPr lang="en-US" sz="1600" spc="-10" dirty="0">
                <a:solidFill>
                  <a:prstClr val="black"/>
                </a:solidFill>
                <a:latin typeface="Century Gothic"/>
                <a:cs typeface="Century Gothic"/>
              </a:rPr>
              <a:t>aggressive  debridement </a:t>
            </a:r>
            <a:r>
              <a:rPr lang="en-US" sz="1600" spc="-5" dirty="0">
                <a:solidFill>
                  <a:prstClr val="black"/>
                </a:solidFill>
                <a:latin typeface="Century Gothic"/>
                <a:cs typeface="Century Gothic"/>
              </a:rPr>
              <a:t>of </a:t>
            </a:r>
            <a:r>
              <a:rPr lang="en-US" sz="1600" spc="-10" dirty="0">
                <a:solidFill>
                  <a:prstClr val="black"/>
                </a:solidFill>
                <a:latin typeface="Century Gothic"/>
                <a:cs typeface="Century Gothic"/>
              </a:rPr>
              <a:t>affected</a:t>
            </a:r>
            <a:r>
              <a:rPr lang="en-US" sz="1600" spc="35" dirty="0">
                <a:solidFill>
                  <a:prstClr val="black"/>
                </a:solidFill>
                <a:latin typeface="Century Gothic"/>
                <a:cs typeface="Century Gothic"/>
              </a:rPr>
              <a:t> </a:t>
            </a:r>
            <a:r>
              <a:rPr lang="en-US" sz="1600" spc="-5" dirty="0">
                <a:solidFill>
                  <a:prstClr val="black"/>
                </a:solidFill>
                <a:latin typeface="Century Gothic"/>
                <a:cs typeface="Century Gothic"/>
              </a:rPr>
              <a:t>tissue.</a:t>
            </a:r>
            <a:endParaRPr lang="en-US" sz="1600" dirty="0">
              <a:solidFill>
                <a:prstClr val="black"/>
              </a:solidFill>
              <a:latin typeface="Century Gothic"/>
              <a:cs typeface="Century Gothic"/>
            </a:endParaRPr>
          </a:p>
          <a:p>
            <a:pPr marL="355600" lvl="0" indent="-342900">
              <a:lnSpc>
                <a:spcPct val="100000"/>
              </a:lnSpc>
              <a:spcBef>
                <a:spcPts val="1010"/>
              </a:spcBef>
              <a:buClr>
                <a:srgbClr val="B31166"/>
              </a:buClr>
              <a:buSzPct val="80357"/>
              <a:buFont typeface="Wingdings"/>
              <a:buChar char=""/>
              <a:tabLst>
                <a:tab pos="355600" algn="l"/>
              </a:tabLst>
            </a:pPr>
            <a:r>
              <a:rPr lang="en-US" sz="1600" spc="-10" dirty="0">
                <a:solidFill>
                  <a:prstClr val="black"/>
                </a:solidFill>
                <a:latin typeface="Century Gothic"/>
                <a:cs typeface="Century Gothic"/>
              </a:rPr>
              <a:t>Hyperbaric </a:t>
            </a:r>
            <a:r>
              <a:rPr lang="en-US" sz="1600" spc="-5" dirty="0">
                <a:solidFill>
                  <a:prstClr val="black"/>
                </a:solidFill>
                <a:latin typeface="Century Gothic"/>
                <a:cs typeface="Century Gothic"/>
              </a:rPr>
              <a:t>oxygen could be helpful.</a:t>
            </a:r>
            <a:endParaRPr lang="en-US" sz="1600" dirty="0">
              <a:solidFill>
                <a:prstClr val="black"/>
              </a:solidFill>
              <a:latin typeface="Century Gothic"/>
              <a:cs typeface="Century Gothic"/>
            </a:endParaRPr>
          </a:p>
          <a:p>
            <a:pPr marL="0" indent="0">
              <a:buNone/>
            </a:pPr>
            <a:endParaRPr lang="en-US" sz="1600" dirty="0">
              <a:solidFill>
                <a:schemeClr val="accent2">
                  <a:lumMod val="75000"/>
                </a:schemeClr>
              </a:solidFill>
            </a:endParaRPr>
          </a:p>
        </p:txBody>
      </p:sp>
    </p:spTree>
    <p:extLst>
      <p:ext uri="{BB962C8B-B14F-4D97-AF65-F5344CB8AC3E}">
        <p14:creationId xmlns:p14="http://schemas.microsoft.com/office/powerpoint/2010/main" val="41664170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2557C4-F4AC-7542-8E1B-195781ACBB38}"/>
              </a:ext>
            </a:extLst>
          </p:cNvPr>
          <p:cNvPicPr>
            <a:picLocks noChangeAspect="1"/>
          </p:cNvPicPr>
          <p:nvPr/>
        </p:nvPicPr>
        <p:blipFill rotWithShape="1">
          <a:blip r:embed="rId2"/>
          <a:srcRect t="11399" r="1878" b="28832"/>
          <a:stretch/>
        </p:blipFill>
        <p:spPr>
          <a:xfrm>
            <a:off x="1360397" y="645458"/>
            <a:ext cx="5739652" cy="2796988"/>
          </a:xfrm>
          <a:prstGeom prst="rect">
            <a:avLst/>
          </a:prstGeom>
        </p:spPr>
      </p:pic>
      <p:pic>
        <p:nvPicPr>
          <p:cNvPr id="5" name="Picture 4">
            <a:extLst>
              <a:ext uri="{FF2B5EF4-FFF2-40B4-BE49-F238E27FC236}">
                <a16:creationId xmlns:a16="http://schemas.microsoft.com/office/drawing/2014/main" id="{3732A4AA-6714-E643-B0C9-8743B2D5247A}"/>
              </a:ext>
            </a:extLst>
          </p:cNvPr>
          <p:cNvPicPr>
            <a:picLocks noChangeAspect="1"/>
          </p:cNvPicPr>
          <p:nvPr/>
        </p:nvPicPr>
        <p:blipFill>
          <a:blip r:embed="rId3"/>
          <a:stretch>
            <a:fillRect/>
          </a:stretch>
        </p:blipFill>
        <p:spPr>
          <a:xfrm>
            <a:off x="3963521" y="3694951"/>
            <a:ext cx="7353300" cy="2946400"/>
          </a:xfrm>
          <a:prstGeom prst="rect">
            <a:avLst/>
          </a:prstGeom>
        </p:spPr>
      </p:pic>
    </p:spTree>
    <p:extLst>
      <p:ext uri="{BB962C8B-B14F-4D97-AF65-F5344CB8AC3E}">
        <p14:creationId xmlns:p14="http://schemas.microsoft.com/office/powerpoint/2010/main" val="4099701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spc="-5" dirty="0">
                <a:solidFill>
                  <a:srgbClr val="B31166"/>
                </a:solidFill>
              </a:rPr>
              <a:t>Necrotizing</a:t>
            </a:r>
            <a:r>
              <a:rPr lang="en-US" sz="5400" spc="-30" dirty="0">
                <a:solidFill>
                  <a:srgbClr val="B31166"/>
                </a:solidFill>
              </a:rPr>
              <a:t> </a:t>
            </a:r>
            <a:r>
              <a:rPr lang="en-US" sz="5400" dirty="0">
                <a:solidFill>
                  <a:srgbClr val="B31166"/>
                </a:solidFill>
              </a:rPr>
              <a:t>fasciitis</a:t>
            </a:r>
            <a:endParaRPr lang="en-US" dirty="0"/>
          </a:p>
        </p:txBody>
      </p:sp>
      <p:sp>
        <p:nvSpPr>
          <p:cNvPr id="3" name="Content Placeholder 2"/>
          <p:cNvSpPr>
            <a:spLocks noGrp="1"/>
          </p:cNvSpPr>
          <p:nvPr>
            <p:ph idx="1"/>
          </p:nvPr>
        </p:nvSpPr>
        <p:spPr>
          <a:xfrm>
            <a:off x="1251678" y="1416425"/>
            <a:ext cx="10178322" cy="4463168"/>
          </a:xfrm>
        </p:spPr>
        <p:txBody>
          <a:bodyPr>
            <a:normAutofit fontScale="92500" lnSpcReduction="20000"/>
          </a:bodyPr>
          <a:lstStyle/>
          <a:p>
            <a:pPr marL="355600" marR="5080" lvl="0" indent="-342900">
              <a:lnSpc>
                <a:spcPct val="90000"/>
              </a:lnSpc>
              <a:spcBef>
                <a:spcPts val="459"/>
              </a:spcBef>
              <a:buClrTx/>
              <a:buNone/>
            </a:pPr>
            <a:r>
              <a:rPr lang="en-US" sz="2400" dirty="0">
                <a:solidFill>
                  <a:prstClr val="black"/>
                </a:solidFill>
                <a:latin typeface="Wingdings 3"/>
                <a:cs typeface="Wingdings 3"/>
              </a:rPr>
              <a:t> </a:t>
            </a:r>
          </a:p>
          <a:p>
            <a:pPr marL="469900" marR="5080" indent="-457200">
              <a:lnSpc>
                <a:spcPct val="90000"/>
              </a:lnSpc>
              <a:spcBef>
                <a:spcPts val="459"/>
              </a:spcBef>
              <a:buClrTx/>
              <a:buFont typeface="Wingdings 3" pitchFamily="2" charset="2"/>
              <a:buChar char="u"/>
            </a:pPr>
            <a:r>
              <a:rPr lang="en-US" sz="3200" dirty="0"/>
              <a:t>Also known as Synergistic spreading gangrene</a:t>
            </a:r>
          </a:p>
          <a:p>
            <a:pPr marL="12700" marR="5080" indent="0">
              <a:lnSpc>
                <a:spcPct val="90000"/>
              </a:lnSpc>
              <a:spcBef>
                <a:spcPts val="459"/>
              </a:spcBef>
              <a:buClrTx/>
              <a:buNone/>
            </a:pPr>
            <a:endParaRPr lang="en-US" sz="3200" dirty="0"/>
          </a:p>
          <a:p>
            <a:pPr marL="469900" marR="5080" lvl="0" indent="-457200">
              <a:lnSpc>
                <a:spcPct val="90000"/>
              </a:lnSpc>
              <a:spcBef>
                <a:spcPts val="459"/>
              </a:spcBef>
              <a:buClrTx/>
              <a:buFont typeface="Wingdings 3" pitchFamily="2" charset="2"/>
              <a:buChar char="u"/>
            </a:pPr>
            <a:r>
              <a:rPr lang="en-US" sz="3200" dirty="0"/>
              <a:t>This condition is not caused by clostridia</a:t>
            </a:r>
          </a:p>
          <a:p>
            <a:pPr marL="12700" marR="5080" lvl="0" indent="0">
              <a:lnSpc>
                <a:spcPct val="90000"/>
              </a:lnSpc>
              <a:spcBef>
                <a:spcPts val="459"/>
              </a:spcBef>
              <a:buClrTx/>
              <a:buNone/>
            </a:pPr>
            <a:endParaRPr lang="en-US" sz="3200" dirty="0"/>
          </a:p>
          <a:p>
            <a:pPr marL="469900" marR="5080" indent="-457200">
              <a:lnSpc>
                <a:spcPct val="90000"/>
              </a:lnSpc>
              <a:spcBef>
                <a:spcPts val="459"/>
              </a:spcBef>
              <a:buClrTx/>
              <a:buFont typeface="Wingdings 3" pitchFamily="2" charset="2"/>
              <a:buChar char="u"/>
            </a:pPr>
            <a:r>
              <a:rPr lang="en-US" sz="3200" dirty="0"/>
              <a:t>coliforms, staphylococci, Bacteroides spp.,  anaerobic streptococci and </a:t>
            </a:r>
            <a:r>
              <a:rPr lang="en-US" sz="3200" dirty="0" err="1"/>
              <a:t>peptostreptococci</a:t>
            </a:r>
            <a:r>
              <a:rPr lang="en-US" sz="3200" dirty="0"/>
              <a:t> have all been implicated, acting in synergy.</a:t>
            </a:r>
          </a:p>
          <a:p>
            <a:pPr marL="469900" marR="5080" indent="-457200">
              <a:lnSpc>
                <a:spcPct val="90000"/>
              </a:lnSpc>
              <a:spcBef>
                <a:spcPts val="459"/>
              </a:spcBef>
              <a:buClrTx/>
              <a:buFont typeface="Wingdings 3" pitchFamily="2" charset="2"/>
              <a:buChar char="u"/>
            </a:pPr>
            <a:endParaRPr lang="en-US" sz="3200" dirty="0"/>
          </a:p>
          <a:p>
            <a:pPr marL="12700" marR="5080" lvl="0" indent="0">
              <a:lnSpc>
                <a:spcPct val="90000"/>
              </a:lnSpc>
              <a:spcBef>
                <a:spcPts val="459"/>
              </a:spcBef>
              <a:buClrTx/>
              <a:buNone/>
            </a:pPr>
            <a:r>
              <a:rPr lang="en-US" sz="3200" dirty="0"/>
              <a:t> </a:t>
            </a:r>
            <a:r>
              <a:rPr lang="en-US" sz="3200" dirty="0" err="1"/>
              <a:t>Meleney’s</a:t>
            </a:r>
            <a:r>
              <a:rPr lang="en-US" sz="3200" dirty="0"/>
              <a:t> synergistic hospital gangrene (abdominal wall)</a:t>
            </a:r>
          </a:p>
          <a:p>
            <a:pPr marL="12700" marR="5080" lvl="0" indent="0">
              <a:lnSpc>
                <a:spcPct val="90000"/>
              </a:lnSpc>
              <a:spcBef>
                <a:spcPts val="459"/>
              </a:spcBef>
              <a:buClrTx/>
              <a:buNone/>
            </a:pPr>
            <a:r>
              <a:rPr lang="en-US" sz="3200" dirty="0"/>
              <a:t> Fournier’s gangrene (scrotal infection).</a:t>
            </a:r>
          </a:p>
          <a:p>
            <a:endParaRPr lang="en-US" dirty="0"/>
          </a:p>
        </p:txBody>
      </p:sp>
    </p:spTree>
    <p:extLst>
      <p:ext uri="{BB962C8B-B14F-4D97-AF65-F5344CB8AC3E}">
        <p14:creationId xmlns:p14="http://schemas.microsoft.com/office/powerpoint/2010/main" val="33896464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533F77-57F7-8547-98CB-C48926F12A5B}"/>
              </a:ext>
            </a:extLst>
          </p:cNvPr>
          <p:cNvPicPr>
            <a:picLocks noChangeAspect="1"/>
          </p:cNvPicPr>
          <p:nvPr/>
        </p:nvPicPr>
        <p:blipFill>
          <a:blip r:embed="rId2"/>
          <a:stretch>
            <a:fillRect/>
          </a:stretch>
        </p:blipFill>
        <p:spPr>
          <a:xfrm>
            <a:off x="1143174" y="801764"/>
            <a:ext cx="5180807" cy="5074922"/>
          </a:xfrm>
          <a:prstGeom prst="rect">
            <a:avLst/>
          </a:prstGeom>
        </p:spPr>
      </p:pic>
      <p:pic>
        <p:nvPicPr>
          <p:cNvPr id="5" name="Picture 4">
            <a:extLst>
              <a:ext uri="{FF2B5EF4-FFF2-40B4-BE49-F238E27FC236}">
                <a16:creationId xmlns:a16="http://schemas.microsoft.com/office/drawing/2014/main" id="{D5E7AFBF-DC87-B342-8FEF-1DD809ADB98A}"/>
              </a:ext>
            </a:extLst>
          </p:cNvPr>
          <p:cNvPicPr>
            <a:picLocks noChangeAspect="1"/>
          </p:cNvPicPr>
          <p:nvPr/>
        </p:nvPicPr>
        <p:blipFill>
          <a:blip r:embed="rId3"/>
          <a:stretch>
            <a:fillRect/>
          </a:stretch>
        </p:blipFill>
        <p:spPr>
          <a:xfrm>
            <a:off x="7121751" y="502024"/>
            <a:ext cx="3827456" cy="6060140"/>
          </a:xfrm>
          <a:prstGeom prst="rect">
            <a:avLst/>
          </a:prstGeom>
        </p:spPr>
      </p:pic>
      <p:sp>
        <p:nvSpPr>
          <p:cNvPr id="6" name="Rectangle 5">
            <a:extLst>
              <a:ext uri="{FF2B5EF4-FFF2-40B4-BE49-F238E27FC236}">
                <a16:creationId xmlns:a16="http://schemas.microsoft.com/office/drawing/2014/main" id="{5816068E-9210-4041-A755-AEF2C9A16A61}"/>
              </a:ext>
            </a:extLst>
          </p:cNvPr>
          <p:cNvSpPr/>
          <p:nvPr/>
        </p:nvSpPr>
        <p:spPr>
          <a:xfrm>
            <a:off x="1800644" y="6005464"/>
            <a:ext cx="3865866" cy="369332"/>
          </a:xfrm>
          <a:prstGeom prst="rect">
            <a:avLst/>
          </a:prstGeom>
        </p:spPr>
        <p:txBody>
          <a:bodyPr wrap="none">
            <a:spAutoFit/>
          </a:bodyPr>
          <a:lstStyle/>
          <a:p>
            <a:r>
              <a:rPr lang="en-US" dirty="0" err="1"/>
              <a:t>Meleney’s</a:t>
            </a:r>
            <a:r>
              <a:rPr lang="en-US" dirty="0"/>
              <a:t> synergistic hospital gangrene </a:t>
            </a:r>
          </a:p>
        </p:txBody>
      </p:sp>
    </p:spTree>
    <p:extLst>
      <p:ext uri="{BB962C8B-B14F-4D97-AF65-F5344CB8AC3E}">
        <p14:creationId xmlns:p14="http://schemas.microsoft.com/office/powerpoint/2010/main" val="7681125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8168" y="1197430"/>
            <a:ext cx="10426517" cy="4489267"/>
          </a:xfrm>
        </p:spPr>
        <p:txBody>
          <a:bodyPr>
            <a:normAutofit/>
          </a:bodyPr>
          <a:lstStyle/>
          <a:p>
            <a:pPr marL="274320" lvl="0" indent="-274320">
              <a:lnSpc>
                <a:spcPct val="100000"/>
              </a:lnSpc>
              <a:spcBef>
                <a:spcPts val="600"/>
              </a:spcBef>
              <a:buClr>
                <a:srgbClr val="B13F9A"/>
              </a:buClr>
              <a:buSzPct val="73000"/>
              <a:buFont typeface="Wingdings 2"/>
              <a:buChar char=""/>
            </a:pPr>
            <a:r>
              <a:rPr lang="en-US" sz="2600" b="1" dirty="0">
                <a:solidFill>
                  <a:srgbClr val="C00000"/>
                </a:solidFill>
                <a:latin typeface="Trebuchet MS"/>
              </a:rPr>
              <a:t> &gt;&gt;  Patients are almost always immunocompromised.</a:t>
            </a:r>
          </a:p>
          <a:p>
            <a:pPr marL="274320" lvl="0" indent="-274320">
              <a:lnSpc>
                <a:spcPct val="100000"/>
              </a:lnSpc>
              <a:spcBef>
                <a:spcPts val="600"/>
              </a:spcBef>
              <a:buClr>
                <a:srgbClr val="B13F9A"/>
              </a:buClr>
              <a:buSzPct val="73000"/>
              <a:buFont typeface="Wingdings 2"/>
              <a:buChar char=""/>
            </a:pPr>
            <a:r>
              <a:rPr lang="en-US" sz="2600" dirty="0">
                <a:solidFill>
                  <a:prstClr val="black"/>
                </a:solidFill>
                <a:latin typeface="Trebuchet MS"/>
              </a:rPr>
              <a:t>Severe wound pain, signs of spreading inflammation with crepitus and smell are all signs of the infection spreading.</a:t>
            </a:r>
          </a:p>
          <a:p>
            <a:pPr marL="274320" lvl="0" indent="-274320">
              <a:lnSpc>
                <a:spcPct val="100000"/>
              </a:lnSpc>
              <a:spcBef>
                <a:spcPts val="600"/>
              </a:spcBef>
              <a:buClr>
                <a:srgbClr val="B13F9A"/>
              </a:buClr>
              <a:buSzPct val="73000"/>
              <a:buFont typeface="Wingdings 2"/>
              <a:buChar char=""/>
            </a:pPr>
            <a:r>
              <a:rPr lang="en-US" sz="2600" dirty="0">
                <a:solidFill>
                  <a:prstClr val="black"/>
                </a:solidFill>
                <a:latin typeface="Trebuchet MS"/>
              </a:rPr>
              <a:t>Untreated, it will lead to widespread gangrene and MSOF.</a:t>
            </a:r>
          </a:p>
          <a:p>
            <a:pPr marL="274320" lvl="0" indent="-274320">
              <a:lnSpc>
                <a:spcPct val="100000"/>
              </a:lnSpc>
              <a:spcBef>
                <a:spcPts val="600"/>
              </a:spcBef>
              <a:buClr>
                <a:srgbClr val="B13F9A"/>
              </a:buClr>
              <a:buSzPct val="73000"/>
              <a:buFont typeface="Wingdings 2"/>
              <a:buChar char=""/>
            </a:pPr>
            <a:endParaRPr lang="en-US" sz="2600" dirty="0">
              <a:solidFill>
                <a:prstClr val="black"/>
              </a:solidFill>
              <a:latin typeface="Trebuchet MS"/>
            </a:endParaRPr>
          </a:p>
          <a:p>
            <a:pPr marL="274320" lvl="0" indent="-274320">
              <a:lnSpc>
                <a:spcPct val="100000"/>
              </a:lnSpc>
              <a:spcBef>
                <a:spcPts val="600"/>
              </a:spcBef>
              <a:buClr>
                <a:srgbClr val="B13F9A"/>
              </a:buClr>
              <a:buSzPct val="73000"/>
              <a:buFont typeface="Wingdings 2"/>
              <a:buChar char=""/>
            </a:pPr>
            <a:r>
              <a:rPr lang="en-US" sz="2400" spc="-5" dirty="0">
                <a:solidFill>
                  <a:prstClr val="black"/>
                </a:solidFill>
                <a:latin typeface="Century Gothic"/>
                <a:cs typeface="Century Gothic"/>
              </a:rPr>
              <a:t>Broad-spectrum </a:t>
            </a:r>
            <a:r>
              <a:rPr lang="en-US" sz="2400" dirty="0">
                <a:solidFill>
                  <a:prstClr val="black"/>
                </a:solidFill>
                <a:latin typeface="Century Gothic"/>
                <a:cs typeface="Century Gothic"/>
              </a:rPr>
              <a:t>antibiotic </a:t>
            </a:r>
            <a:r>
              <a:rPr lang="en-US" sz="2400" spc="-5" dirty="0">
                <a:solidFill>
                  <a:prstClr val="black"/>
                </a:solidFill>
                <a:latin typeface="Century Gothic"/>
                <a:cs typeface="Century Gothic"/>
              </a:rPr>
              <a:t>therapy must </a:t>
            </a:r>
            <a:r>
              <a:rPr lang="en-US" sz="2400" spc="-10" dirty="0">
                <a:solidFill>
                  <a:prstClr val="black"/>
                </a:solidFill>
                <a:latin typeface="Century Gothic"/>
                <a:cs typeface="Century Gothic"/>
              </a:rPr>
              <a:t>be </a:t>
            </a:r>
            <a:r>
              <a:rPr lang="en-US" sz="2400" spc="-5" dirty="0">
                <a:solidFill>
                  <a:prstClr val="black"/>
                </a:solidFill>
                <a:latin typeface="Century Gothic"/>
                <a:cs typeface="Century Gothic"/>
              </a:rPr>
              <a:t>combined </a:t>
            </a:r>
            <a:r>
              <a:rPr lang="en-US" sz="2400" dirty="0">
                <a:solidFill>
                  <a:prstClr val="black"/>
                </a:solidFill>
                <a:latin typeface="Century Gothic"/>
                <a:cs typeface="Century Gothic"/>
              </a:rPr>
              <a:t>with  </a:t>
            </a:r>
            <a:r>
              <a:rPr lang="en-US" sz="2400" spc="-10" dirty="0">
                <a:solidFill>
                  <a:prstClr val="black"/>
                </a:solidFill>
                <a:latin typeface="Century Gothic"/>
                <a:cs typeface="Century Gothic"/>
              </a:rPr>
              <a:t>aggressive </a:t>
            </a:r>
            <a:r>
              <a:rPr lang="en-US" sz="2400" spc="-5" dirty="0">
                <a:solidFill>
                  <a:prstClr val="black"/>
                </a:solidFill>
                <a:latin typeface="Century Gothic"/>
                <a:cs typeface="Century Gothic"/>
              </a:rPr>
              <a:t>circulatory support. Locally, there </a:t>
            </a:r>
            <a:r>
              <a:rPr lang="en-US" sz="2400" spc="-10" dirty="0">
                <a:solidFill>
                  <a:prstClr val="black"/>
                </a:solidFill>
                <a:latin typeface="Century Gothic"/>
                <a:cs typeface="Century Gothic"/>
              </a:rPr>
              <a:t>should be </a:t>
            </a:r>
            <a:r>
              <a:rPr lang="en-US" sz="2400" spc="-5" dirty="0">
                <a:solidFill>
                  <a:prstClr val="black"/>
                </a:solidFill>
                <a:latin typeface="Century Gothic"/>
                <a:cs typeface="Century Gothic"/>
              </a:rPr>
              <a:t>wide  excision of necrotic tissue and laying open of affected </a:t>
            </a:r>
            <a:r>
              <a:rPr lang="en-US" sz="2400" spc="-10" dirty="0">
                <a:solidFill>
                  <a:prstClr val="black"/>
                </a:solidFill>
                <a:latin typeface="Century Gothic"/>
                <a:cs typeface="Century Gothic"/>
              </a:rPr>
              <a:t>areas.  </a:t>
            </a:r>
            <a:r>
              <a:rPr lang="en-US" sz="2400" spc="-5" dirty="0">
                <a:solidFill>
                  <a:prstClr val="black"/>
                </a:solidFill>
                <a:latin typeface="Century Gothic"/>
                <a:cs typeface="Century Gothic"/>
              </a:rPr>
              <a:t>The </a:t>
            </a:r>
            <a:r>
              <a:rPr lang="en-US" sz="2400" spc="-10" dirty="0">
                <a:solidFill>
                  <a:prstClr val="black"/>
                </a:solidFill>
                <a:latin typeface="Century Gothic"/>
                <a:cs typeface="Century Gothic"/>
              </a:rPr>
              <a:t>debridement </a:t>
            </a:r>
            <a:r>
              <a:rPr lang="en-US" sz="2400" spc="-5" dirty="0">
                <a:solidFill>
                  <a:prstClr val="black"/>
                </a:solidFill>
                <a:latin typeface="Century Gothic"/>
                <a:cs typeface="Century Gothic"/>
              </a:rPr>
              <a:t>may </a:t>
            </a:r>
            <a:r>
              <a:rPr lang="en-US" sz="2400" spc="-10" dirty="0">
                <a:solidFill>
                  <a:prstClr val="black"/>
                </a:solidFill>
                <a:latin typeface="Century Gothic"/>
                <a:cs typeface="Century Gothic"/>
              </a:rPr>
              <a:t>need </a:t>
            </a:r>
            <a:r>
              <a:rPr lang="en-US" sz="2400" spc="-5" dirty="0">
                <a:solidFill>
                  <a:prstClr val="black"/>
                </a:solidFill>
                <a:latin typeface="Century Gothic"/>
                <a:cs typeface="Century Gothic"/>
              </a:rPr>
              <a:t>to </a:t>
            </a:r>
            <a:r>
              <a:rPr lang="en-US" sz="2400" spc="-10" dirty="0">
                <a:solidFill>
                  <a:prstClr val="black"/>
                </a:solidFill>
                <a:latin typeface="Century Gothic"/>
                <a:cs typeface="Century Gothic"/>
              </a:rPr>
              <a:t>be </a:t>
            </a:r>
            <a:r>
              <a:rPr lang="en-US" sz="2400" spc="-5" dirty="0">
                <a:solidFill>
                  <a:prstClr val="black"/>
                </a:solidFill>
                <a:latin typeface="Century Gothic"/>
                <a:cs typeface="Century Gothic"/>
              </a:rPr>
              <a:t>extensive, </a:t>
            </a:r>
            <a:r>
              <a:rPr lang="en-US" sz="2400" spc="-10" dirty="0">
                <a:solidFill>
                  <a:prstClr val="black"/>
                </a:solidFill>
                <a:latin typeface="Century Gothic"/>
                <a:cs typeface="Century Gothic"/>
              </a:rPr>
              <a:t>and </a:t>
            </a:r>
            <a:r>
              <a:rPr lang="en-US" sz="2400" spc="-5" dirty="0">
                <a:solidFill>
                  <a:prstClr val="black"/>
                </a:solidFill>
                <a:latin typeface="Century Gothic"/>
                <a:cs typeface="Century Gothic"/>
              </a:rPr>
              <a:t>patients  </a:t>
            </a:r>
            <a:r>
              <a:rPr lang="en-US" sz="2400" spc="-10" dirty="0">
                <a:solidFill>
                  <a:prstClr val="black"/>
                </a:solidFill>
                <a:latin typeface="Century Gothic"/>
                <a:cs typeface="Century Gothic"/>
              </a:rPr>
              <a:t>who </a:t>
            </a:r>
            <a:r>
              <a:rPr lang="en-US" sz="2400" spc="-5" dirty="0">
                <a:solidFill>
                  <a:prstClr val="black"/>
                </a:solidFill>
                <a:latin typeface="Century Gothic"/>
                <a:cs typeface="Century Gothic"/>
              </a:rPr>
              <a:t>survive may </a:t>
            </a:r>
            <a:r>
              <a:rPr lang="en-US" sz="2400" spc="-10" dirty="0">
                <a:solidFill>
                  <a:prstClr val="black"/>
                </a:solidFill>
                <a:latin typeface="Century Gothic"/>
                <a:cs typeface="Century Gothic"/>
              </a:rPr>
              <a:t>need large areas</a:t>
            </a:r>
            <a:r>
              <a:rPr lang="en-US" sz="2400" spc="95" dirty="0">
                <a:solidFill>
                  <a:prstClr val="black"/>
                </a:solidFill>
                <a:latin typeface="Century Gothic"/>
                <a:cs typeface="Century Gothic"/>
              </a:rPr>
              <a:t> </a:t>
            </a:r>
            <a:r>
              <a:rPr lang="en-US" sz="2400" spc="-5" dirty="0">
                <a:solidFill>
                  <a:prstClr val="black"/>
                </a:solidFill>
                <a:latin typeface="Century Gothic"/>
                <a:cs typeface="Century Gothic"/>
              </a:rPr>
              <a:t>of skin</a:t>
            </a:r>
            <a:r>
              <a:rPr lang="en-US" sz="2400" spc="-20" dirty="0">
                <a:solidFill>
                  <a:prstClr val="black"/>
                </a:solidFill>
                <a:latin typeface="Century Gothic"/>
                <a:cs typeface="Century Gothic"/>
              </a:rPr>
              <a:t> </a:t>
            </a:r>
            <a:r>
              <a:rPr lang="en-US" sz="2400" spc="-5" dirty="0">
                <a:solidFill>
                  <a:prstClr val="black"/>
                </a:solidFill>
                <a:latin typeface="Century Gothic"/>
                <a:cs typeface="Century Gothic"/>
              </a:rPr>
              <a:t>grafting.</a:t>
            </a:r>
            <a:endParaRPr lang="en-US" sz="2400" dirty="0">
              <a:solidFill>
                <a:prstClr val="black"/>
              </a:solidFill>
              <a:latin typeface="Century Gothic"/>
              <a:cs typeface="Century Gothic"/>
            </a:endParaRPr>
          </a:p>
          <a:p>
            <a:pPr marL="274320" lvl="0" indent="-274320">
              <a:lnSpc>
                <a:spcPct val="100000"/>
              </a:lnSpc>
              <a:spcBef>
                <a:spcPts val="600"/>
              </a:spcBef>
              <a:buClr>
                <a:srgbClr val="B13F9A"/>
              </a:buClr>
              <a:buSzPct val="73000"/>
              <a:buFont typeface="Wingdings 2"/>
              <a:buChar char=""/>
            </a:pPr>
            <a:endParaRPr lang="en-US" sz="2600" b="1" dirty="0">
              <a:solidFill>
                <a:srgbClr val="C00000"/>
              </a:solidFill>
              <a:latin typeface="Trebuchet MS"/>
            </a:endParaRPr>
          </a:p>
          <a:p>
            <a:endParaRPr lang="en-US" dirty="0"/>
          </a:p>
        </p:txBody>
      </p:sp>
    </p:spTree>
    <p:extLst>
      <p:ext uri="{BB962C8B-B14F-4D97-AF65-F5344CB8AC3E}">
        <p14:creationId xmlns:p14="http://schemas.microsoft.com/office/powerpoint/2010/main" val="24143367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71367" y="547306"/>
            <a:ext cx="7527320" cy="4446496"/>
          </a:xfrm>
        </p:spPr>
      </p:pic>
      <p:sp>
        <p:nvSpPr>
          <p:cNvPr id="3" name="Rectangle 2">
            <a:extLst>
              <a:ext uri="{FF2B5EF4-FFF2-40B4-BE49-F238E27FC236}">
                <a16:creationId xmlns:a16="http://schemas.microsoft.com/office/drawing/2014/main" id="{D27B1512-EF97-F545-BEC0-D8499008B3A9}"/>
              </a:ext>
            </a:extLst>
          </p:cNvPr>
          <p:cNvSpPr/>
          <p:nvPr/>
        </p:nvSpPr>
        <p:spPr>
          <a:xfrm>
            <a:off x="1416420" y="5308029"/>
            <a:ext cx="9968756" cy="923330"/>
          </a:xfrm>
          <a:prstGeom prst="rect">
            <a:avLst/>
          </a:prstGeom>
        </p:spPr>
        <p:txBody>
          <a:bodyPr wrap="square">
            <a:spAutoFit/>
          </a:bodyPr>
          <a:lstStyle/>
          <a:p>
            <a:r>
              <a:rPr lang="en-US" dirty="0"/>
              <a:t>Intravenous administration at induction of </a:t>
            </a:r>
            <a:r>
              <a:rPr lang="en-US" dirty="0" err="1"/>
              <a:t>anaesthesia</a:t>
            </a:r>
            <a:r>
              <a:rPr lang="en-US" dirty="0"/>
              <a:t> is optimal. In long operations or when there is excessive blood loss or when unexpected contamination occurs, antibiotics may be repeated at 4-hourly intervals during the surgery, as tissue antibiotic levels often fall faster than serum levels.</a:t>
            </a:r>
          </a:p>
        </p:txBody>
      </p:sp>
    </p:spTree>
    <p:extLst>
      <p:ext uri="{BB962C8B-B14F-4D97-AF65-F5344CB8AC3E}">
        <p14:creationId xmlns:p14="http://schemas.microsoft.com/office/powerpoint/2010/main" val="18433594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5343" y="4934"/>
            <a:ext cx="11236657" cy="6853066"/>
          </a:xfrm>
        </p:spPr>
      </p:pic>
    </p:spTree>
    <p:extLst>
      <p:ext uri="{BB962C8B-B14F-4D97-AF65-F5344CB8AC3E}">
        <p14:creationId xmlns:p14="http://schemas.microsoft.com/office/powerpoint/2010/main" val="1631532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1821" y="0"/>
            <a:ext cx="11100180" cy="6858000"/>
          </a:xfrm>
        </p:spPr>
      </p:pic>
    </p:spTree>
    <p:extLst>
      <p:ext uri="{BB962C8B-B14F-4D97-AF65-F5344CB8AC3E}">
        <p14:creationId xmlns:p14="http://schemas.microsoft.com/office/powerpoint/2010/main" val="1845859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CBDB3DE-3CB8-4840-BA4D-7E6DE71F84B5}"/>
              </a:ext>
            </a:extLst>
          </p:cNvPr>
          <p:cNvPicPr>
            <a:picLocks noGrp="1" noChangeAspect="1"/>
          </p:cNvPicPr>
          <p:nvPr>
            <p:ph idx="1"/>
          </p:nvPr>
        </p:nvPicPr>
        <p:blipFill>
          <a:blip r:embed="rId3"/>
          <a:stretch>
            <a:fillRect/>
          </a:stretch>
        </p:blipFill>
        <p:spPr>
          <a:xfrm>
            <a:off x="1628856" y="1048870"/>
            <a:ext cx="9176610" cy="4491317"/>
          </a:xfrm>
        </p:spPr>
      </p:pic>
    </p:spTree>
    <p:extLst>
      <p:ext uri="{BB962C8B-B14F-4D97-AF65-F5344CB8AC3E}">
        <p14:creationId xmlns:p14="http://schemas.microsoft.com/office/powerpoint/2010/main" val="24780562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a:solidFill>
                  <a:schemeClr val="tx1"/>
                </a:solidFill>
              </a:rPr>
              <a:t>Treatment of established </a:t>
            </a:r>
            <a:r>
              <a:rPr lang="en-US" sz="5400" spc="-5" dirty="0">
                <a:solidFill>
                  <a:schemeClr val="tx1"/>
                </a:solidFill>
              </a:rPr>
              <a:t>surgical</a:t>
            </a:r>
            <a:r>
              <a:rPr lang="en-US" sz="5400" spc="-45" dirty="0">
                <a:solidFill>
                  <a:schemeClr val="tx1"/>
                </a:solidFill>
              </a:rPr>
              <a:t> </a:t>
            </a:r>
            <a:r>
              <a:rPr lang="en-US" sz="5400" spc="-5" dirty="0">
                <a:solidFill>
                  <a:schemeClr val="tx1"/>
                </a:solidFill>
              </a:rPr>
              <a:t>infection</a:t>
            </a:r>
            <a:endParaRPr lang="en-US" dirty="0">
              <a:solidFill>
                <a:schemeClr val="tx1"/>
              </a:solidFill>
            </a:endParaRPr>
          </a:p>
        </p:txBody>
      </p:sp>
      <p:sp>
        <p:nvSpPr>
          <p:cNvPr id="3" name="Rectangle 2">
            <a:extLst>
              <a:ext uri="{FF2B5EF4-FFF2-40B4-BE49-F238E27FC236}">
                <a16:creationId xmlns:a16="http://schemas.microsoft.com/office/drawing/2014/main" id="{246CC886-D09D-7942-B670-6CDC7093F373}"/>
              </a:ext>
            </a:extLst>
          </p:cNvPr>
          <p:cNvSpPr/>
          <p:nvPr/>
        </p:nvSpPr>
        <p:spPr>
          <a:xfrm>
            <a:off x="1470212" y="1994564"/>
            <a:ext cx="9959788" cy="1569660"/>
          </a:xfrm>
          <a:prstGeom prst="rect">
            <a:avLst/>
          </a:prstGeom>
        </p:spPr>
        <p:txBody>
          <a:bodyPr wrap="square">
            <a:spAutoFit/>
          </a:bodyPr>
          <a:lstStyle/>
          <a:p>
            <a:r>
              <a:rPr lang="en-US" sz="2400" dirty="0"/>
              <a:t>It is unusual to have to treat SSIs with antibiotics, unless there is evidence of spreading infection, </a:t>
            </a:r>
            <a:r>
              <a:rPr lang="en-US" sz="2400" dirty="0" err="1"/>
              <a:t>bacteraemia</a:t>
            </a:r>
            <a:r>
              <a:rPr lang="en-US" sz="2400" dirty="0"/>
              <a:t> or systemic complications (SIRS and MODS). The appropriate treatment of </a:t>
            </a:r>
            <a:r>
              <a:rPr lang="en-US" sz="2400" dirty="0" err="1"/>
              <a:t>localised</a:t>
            </a:r>
            <a:r>
              <a:rPr lang="en-US" sz="2400" dirty="0"/>
              <a:t> SSIs is interventional radiological drainage of pus or open drainage and debridement.</a:t>
            </a:r>
          </a:p>
        </p:txBody>
      </p:sp>
      <p:pic>
        <p:nvPicPr>
          <p:cNvPr id="7" name="Picture 6">
            <a:extLst>
              <a:ext uri="{FF2B5EF4-FFF2-40B4-BE49-F238E27FC236}">
                <a16:creationId xmlns:a16="http://schemas.microsoft.com/office/drawing/2014/main" id="{D3C3DD24-8361-6440-8A02-27C1F9C41717}"/>
              </a:ext>
            </a:extLst>
          </p:cNvPr>
          <p:cNvPicPr>
            <a:picLocks noChangeAspect="1"/>
          </p:cNvPicPr>
          <p:nvPr/>
        </p:nvPicPr>
        <p:blipFill>
          <a:blip r:embed="rId2"/>
          <a:stretch>
            <a:fillRect/>
          </a:stretch>
        </p:blipFill>
        <p:spPr>
          <a:xfrm>
            <a:off x="2413747" y="3684271"/>
            <a:ext cx="6891618" cy="2780263"/>
          </a:xfrm>
          <a:prstGeom prst="rect">
            <a:avLst/>
          </a:prstGeom>
        </p:spPr>
      </p:pic>
    </p:spTree>
    <p:extLst>
      <p:ext uri="{BB962C8B-B14F-4D97-AF65-F5344CB8AC3E}">
        <p14:creationId xmlns:p14="http://schemas.microsoft.com/office/powerpoint/2010/main" val="22908084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C377A-D001-6A4F-B369-C088FD3211C1}"/>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DDE10C45-D69C-2044-92ED-BB5CBDC3259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21224" y="382385"/>
            <a:ext cx="8471647" cy="6236074"/>
          </a:xfrm>
          <a:prstGeom prst="rect">
            <a:avLst/>
          </a:prstGeom>
        </p:spPr>
      </p:pic>
    </p:spTree>
    <p:extLst>
      <p:ext uri="{BB962C8B-B14F-4D97-AF65-F5344CB8AC3E}">
        <p14:creationId xmlns:p14="http://schemas.microsoft.com/office/powerpoint/2010/main" val="27881797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9429" y="519952"/>
            <a:ext cx="9622819" cy="5952565"/>
          </a:xfrm>
        </p:spPr>
      </p:pic>
    </p:spTree>
    <p:extLst>
      <p:ext uri="{BB962C8B-B14F-4D97-AF65-F5344CB8AC3E}">
        <p14:creationId xmlns:p14="http://schemas.microsoft.com/office/powerpoint/2010/main" val="17876721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8863" y="382385"/>
            <a:ext cx="9663952" cy="6001122"/>
          </a:xfrm>
        </p:spPr>
      </p:pic>
    </p:spTree>
    <p:extLst>
      <p:ext uri="{BB962C8B-B14F-4D97-AF65-F5344CB8AC3E}">
        <p14:creationId xmlns:p14="http://schemas.microsoft.com/office/powerpoint/2010/main" val="8283456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67542" y="382385"/>
            <a:ext cx="9546593" cy="5934635"/>
          </a:xfrm>
        </p:spPr>
      </p:pic>
    </p:spTree>
    <p:extLst>
      <p:ext uri="{BB962C8B-B14F-4D97-AF65-F5344CB8AC3E}">
        <p14:creationId xmlns:p14="http://schemas.microsoft.com/office/powerpoint/2010/main" val="11270717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2774" y="382385"/>
            <a:ext cx="9576130" cy="5955835"/>
          </a:xfrm>
        </p:spPr>
      </p:pic>
    </p:spTree>
    <p:extLst>
      <p:ext uri="{BB962C8B-B14F-4D97-AF65-F5344CB8AC3E}">
        <p14:creationId xmlns:p14="http://schemas.microsoft.com/office/powerpoint/2010/main" val="32021839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5034" y="382385"/>
            <a:ext cx="9914966" cy="6236523"/>
          </a:xfrm>
        </p:spPr>
      </p:pic>
    </p:spTree>
    <p:extLst>
      <p:ext uri="{BB962C8B-B14F-4D97-AF65-F5344CB8AC3E}">
        <p14:creationId xmlns:p14="http://schemas.microsoft.com/office/powerpoint/2010/main" val="41650718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179E-73A2-9A49-89AC-39486258C6DF}"/>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1232146884"/>
      </p:ext>
    </p:extLst>
  </p:cSld>
  <p:clrMapOvr>
    <a:masterClrMapping/>
  </p:clrMapOvr>
</p:sld>
</file>

<file path=ppt/theme/theme1.xml><?xml version="1.0" encoding="utf-8"?>
<a:theme xmlns:a="http://schemas.openxmlformats.org/drawingml/2006/main" name="Badg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Badge">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Austin</Template>
  <TotalTime>11161</TotalTime>
  <Words>1637</Words>
  <Application>Microsoft Macintosh PowerPoint</Application>
  <PresentationFormat>Widescreen</PresentationFormat>
  <Paragraphs>151</Paragraphs>
  <Slides>51</Slides>
  <Notes>4</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51</vt:i4>
      </vt:variant>
    </vt:vector>
  </HeadingPairs>
  <TitlesOfParts>
    <vt:vector size="67" baseType="lpstr">
      <vt:lpstr>Arial</vt:lpstr>
      <vt:lpstr>Arial Rounded MT Bold</vt:lpstr>
      <vt:lpstr>Bahnschrift</vt:lpstr>
      <vt:lpstr>Calibri</vt:lpstr>
      <vt:lpstr>Century Gothic</vt:lpstr>
      <vt:lpstr>Corbel</vt:lpstr>
      <vt:lpstr>Gill Sans MT</vt:lpstr>
      <vt:lpstr>Impact</vt:lpstr>
      <vt:lpstr>Majalla UI</vt:lpstr>
      <vt:lpstr>Times New Roman</vt:lpstr>
      <vt:lpstr>Trebuchet MS</vt:lpstr>
      <vt:lpstr>Tw Cen MT</vt:lpstr>
      <vt:lpstr>Wingdings</vt:lpstr>
      <vt:lpstr>Wingdings 2</vt:lpstr>
      <vt:lpstr>Wingdings 3</vt:lpstr>
      <vt:lpstr>Badge</vt:lpstr>
      <vt:lpstr>Surgical infections and choice of antibiotics</vt:lpstr>
      <vt:lpstr>What is SSI ?</vt:lpstr>
      <vt:lpstr>Physiology </vt:lpstr>
      <vt:lpstr>Causes of reduced host resistance to infection</vt:lpstr>
      <vt:lpstr>Risk factors for increased risk of wound infection</vt:lpstr>
      <vt:lpstr>Factors that determine whether a wound will become infected</vt:lpstr>
      <vt:lpstr>Classification of surgical infections</vt:lpstr>
      <vt:lpstr>PowerPoint Presentation</vt:lpstr>
      <vt:lpstr>PowerPoint Presentation</vt:lpstr>
      <vt:lpstr>PowerPoint Presentation</vt:lpstr>
      <vt:lpstr>PowerPoint Presentation</vt:lpstr>
      <vt:lpstr>PowerPoint Presentation</vt:lpstr>
      <vt:lpstr>PowerPoint Presentation</vt:lpstr>
      <vt:lpstr>Wound classification</vt:lpstr>
      <vt:lpstr>Wound classification</vt:lpstr>
      <vt:lpstr>Bacteria involved in surgical infection</vt:lpstr>
      <vt:lpstr>PowerPoint Presentation</vt:lpstr>
      <vt:lpstr>PowerPoint Presentation</vt:lpstr>
      <vt:lpstr>PowerPoint Presentation</vt:lpstr>
      <vt:lpstr>PowerPoint Presentation</vt:lpstr>
      <vt:lpstr>PowerPoint Presentation</vt:lpstr>
      <vt:lpstr>PowerPoint Presentation</vt:lpstr>
      <vt:lpstr>Types of localised infection</vt:lpstr>
      <vt:lpstr>PowerPoint Presentation</vt:lpstr>
      <vt:lpstr>Management</vt:lpstr>
      <vt:lpstr>Cellulitis and lymphangitis</vt:lpstr>
      <vt:lpstr>PowerPoint Presentation</vt:lpstr>
      <vt:lpstr>treatment</vt:lpstr>
      <vt:lpstr>PowerPoint Presentation</vt:lpstr>
      <vt:lpstr>PowerPoint Presentation</vt:lpstr>
      <vt:lpstr>SIRS</vt:lpstr>
      <vt:lpstr>Sepsis</vt:lpstr>
      <vt:lpstr>Severe sepsis</vt:lpstr>
      <vt:lpstr>PowerPoint Presentation</vt:lpstr>
      <vt:lpstr>Specific wound infections</vt:lpstr>
      <vt:lpstr>PowerPoint Presentation</vt:lpstr>
      <vt:lpstr>Necrotizing fasciitis</vt:lpstr>
      <vt:lpstr>PowerPoint Presentation</vt:lpstr>
      <vt:lpstr>PowerPoint Presentation</vt:lpstr>
      <vt:lpstr>PowerPoint Presentation</vt:lpstr>
      <vt:lpstr>PowerPoint Presentation</vt:lpstr>
      <vt:lpstr>PowerPoint Presentation</vt:lpstr>
      <vt:lpstr>PowerPoint Presentation</vt:lpstr>
      <vt:lpstr>Treatment of established surgical infection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Surgical infections and choice of antibiotics</dc:title>
  <dc:creator>DELL</dc:creator>
  <cp:lastModifiedBy>Microsoft Office User</cp:lastModifiedBy>
  <cp:revision>82</cp:revision>
  <dcterms:created xsi:type="dcterms:W3CDTF">2020-09-08T09:52:40Z</dcterms:created>
  <dcterms:modified xsi:type="dcterms:W3CDTF">2021-07-14T16:50:58Z</dcterms:modified>
</cp:coreProperties>
</file>