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79"/>
  </p:notesMasterIdLst>
  <p:sldIdLst>
    <p:sldId id="256" r:id="rId2"/>
    <p:sldId id="257" r:id="rId3"/>
    <p:sldId id="258" r:id="rId4"/>
    <p:sldId id="259" r:id="rId5"/>
    <p:sldId id="339" r:id="rId6"/>
    <p:sldId id="262" r:id="rId7"/>
    <p:sldId id="264" r:id="rId8"/>
    <p:sldId id="265" r:id="rId9"/>
    <p:sldId id="266" r:id="rId10"/>
    <p:sldId id="268" r:id="rId11"/>
    <p:sldId id="269" r:id="rId12"/>
    <p:sldId id="272" r:id="rId13"/>
    <p:sldId id="270" r:id="rId14"/>
    <p:sldId id="271" r:id="rId15"/>
    <p:sldId id="274" r:id="rId16"/>
    <p:sldId id="275" r:id="rId17"/>
    <p:sldId id="276" r:id="rId18"/>
    <p:sldId id="277" r:id="rId19"/>
    <p:sldId id="278" r:id="rId20"/>
    <p:sldId id="279" r:id="rId21"/>
    <p:sldId id="280" r:id="rId22"/>
    <p:sldId id="281" r:id="rId23"/>
    <p:sldId id="338" r:id="rId24"/>
    <p:sldId id="282" r:id="rId25"/>
    <p:sldId id="283" r:id="rId26"/>
    <p:sldId id="284" r:id="rId27"/>
    <p:sldId id="285" r:id="rId28"/>
    <p:sldId id="287" r:id="rId29"/>
    <p:sldId id="289" r:id="rId30"/>
    <p:sldId id="290" r:id="rId31"/>
    <p:sldId id="291" r:id="rId32"/>
    <p:sldId id="292" r:id="rId33"/>
    <p:sldId id="293" r:id="rId34"/>
    <p:sldId id="294" r:id="rId35"/>
    <p:sldId id="295" r:id="rId36"/>
    <p:sldId id="296" r:id="rId37"/>
    <p:sldId id="297" r:id="rId38"/>
    <p:sldId id="298" r:id="rId39"/>
    <p:sldId id="299" r:id="rId40"/>
    <p:sldId id="306" r:id="rId41"/>
    <p:sldId id="300" r:id="rId42"/>
    <p:sldId id="302" r:id="rId43"/>
    <p:sldId id="303" r:id="rId44"/>
    <p:sldId id="304" r:id="rId45"/>
    <p:sldId id="305"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40" r:id="rId77"/>
    <p:sldId id="337"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59" autoAdjust="0"/>
    <p:restoredTop sz="95126" autoAdjust="0"/>
  </p:normalViewPr>
  <p:slideViewPr>
    <p:cSldViewPr>
      <p:cViewPr>
        <p:scale>
          <a:sx n="70" d="100"/>
          <a:sy n="70" d="100"/>
        </p:scale>
        <p:origin x="-163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7593F3-78F4-4363-8D40-0DFAFB5121DF}" type="datetimeFigureOut">
              <a:rPr lang="en-US" smtClean="0"/>
              <a:t>8/5/2021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8EBAB2-B0B5-45C1-ABE4-074E8B3B0306}" type="slidenum">
              <a:rPr lang="en-US" smtClean="0"/>
              <a:t>‹#›</a:t>
            </a:fld>
            <a:endParaRPr lang="en-US"/>
          </a:p>
        </p:txBody>
      </p:sp>
    </p:spTree>
    <p:extLst>
      <p:ext uri="{BB962C8B-B14F-4D97-AF65-F5344CB8AC3E}">
        <p14:creationId xmlns:p14="http://schemas.microsoft.com/office/powerpoint/2010/main" val="818634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8EBAB2-B0B5-45C1-ABE4-074E8B3B0306}" type="slidenum">
              <a:rPr lang="en-US" smtClean="0"/>
              <a:t>46</a:t>
            </a:fld>
            <a:endParaRPr lang="en-US"/>
          </a:p>
        </p:txBody>
      </p:sp>
    </p:spTree>
    <p:extLst>
      <p:ext uri="{BB962C8B-B14F-4D97-AF65-F5344CB8AC3E}">
        <p14:creationId xmlns:p14="http://schemas.microsoft.com/office/powerpoint/2010/main" val="974859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018EBAB2-B0B5-45C1-ABE4-074E8B3B0306}" type="slidenum">
              <a:rPr lang="en-US" smtClean="0"/>
              <a:t>48</a:t>
            </a:fld>
            <a:endParaRPr lang="en-US"/>
          </a:p>
        </p:txBody>
      </p:sp>
    </p:spTree>
    <p:extLst>
      <p:ext uri="{BB962C8B-B14F-4D97-AF65-F5344CB8AC3E}">
        <p14:creationId xmlns:p14="http://schemas.microsoft.com/office/powerpoint/2010/main" val="836230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8EBAB2-B0B5-45C1-ABE4-074E8B3B0306}" type="slidenum">
              <a:rPr lang="en-US" smtClean="0"/>
              <a:t>65</a:t>
            </a:fld>
            <a:endParaRPr lang="en-US"/>
          </a:p>
        </p:txBody>
      </p:sp>
    </p:spTree>
    <p:extLst>
      <p:ext uri="{BB962C8B-B14F-4D97-AF65-F5344CB8AC3E}">
        <p14:creationId xmlns:p14="http://schemas.microsoft.com/office/powerpoint/2010/main" val="2639285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C7C80BC-3474-4074-A2E2-7557826E44C4}" type="datetimeFigureOut">
              <a:rPr lang="en-US" smtClean="0"/>
              <a:t>8/5/2021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DE67D8F-A27B-4AB5-82BD-CF79C315863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C7C80BC-3474-4074-A2E2-7557826E44C4}"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67D8F-A27B-4AB5-82BD-CF79C315863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C7C80BC-3474-4074-A2E2-7557826E44C4}" type="datetimeFigureOut">
              <a:rPr lang="en-US" smtClean="0"/>
              <a:t>8/5/2021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p>
            <a:fld id="{DDE67D8F-A27B-4AB5-82BD-CF79C315863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C7C80BC-3474-4074-A2E2-7557826E44C4}"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E67D8F-A27B-4AB5-82BD-CF79C315863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7C7C80BC-3474-4074-A2E2-7557826E44C4}" type="datetimeFigureOut">
              <a:rPr lang="en-US" smtClean="0"/>
              <a:t>8/5/2021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E67D8F-A27B-4AB5-82BD-CF79C315863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C7C80BC-3474-4074-A2E2-7557826E44C4}" type="datetimeFigureOut">
              <a:rPr lang="en-US" smtClean="0"/>
              <a:t>8/5/2021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E67D8F-A27B-4AB5-82BD-CF79C315863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7C7C80BC-3474-4074-A2E2-7557826E44C4}" type="datetimeFigureOut">
              <a:rPr lang="en-US" smtClean="0"/>
              <a:t>8/5/2021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p>
            <a:fld id="{DDE67D8F-A27B-4AB5-82BD-CF79C31586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C7C80BC-3474-4074-A2E2-7557826E44C4}"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E67D8F-A27B-4AB5-82BD-CF79C315863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7C7C80BC-3474-4074-A2E2-7557826E44C4}"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E67D8F-A27B-4AB5-82BD-CF79C315863E}"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C7C80BC-3474-4074-A2E2-7557826E44C4}"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67D8F-A27B-4AB5-82BD-CF79C315863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7C7C80BC-3474-4074-A2E2-7557826E44C4}" type="datetimeFigureOut">
              <a:rPr lang="en-US" smtClean="0"/>
              <a:t>8/5/2021</a:t>
            </a:fld>
            <a:endParaRPr lang="en-US"/>
          </a:p>
        </p:txBody>
      </p:sp>
      <p:sp>
        <p:nvSpPr>
          <p:cNvPr id="5" name="Footer Placeholder 4"/>
          <p:cNvSpPr>
            <a:spLocks noGrp="1"/>
          </p:cNvSpPr>
          <p:nvPr>
            <p:ph type="ftr" sz="quarter" idx="11"/>
          </p:nvPr>
        </p:nvSpPr>
        <p:spPr>
          <a:xfrm>
            <a:off x="457200" y="6556248"/>
            <a:ext cx="3657600" cy="228600"/>
          </a:xfrm>
        </p:spPr>
        <p:txBody>
          <a:bodyPr/>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DE67D8F-A27B-4AB5-82BD-CF79C315863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C7C80BC-3474-4074-A2E2-7557826E44C4}" type="datetimeFigureOut">
              <a:rPr lang="en-US" smtClean="0"/>
              <a:t>8/5/2021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DE67D8F-A27B-4AB5-82BD-CF79C315863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5219" y="-228955"/>
            <a:ext cx="5105400" cy="2868168"/>
          </a:xfrm>
        </p:spPr>
        <p:txBody>
          <a:bodyPr/>
          <a:lstStyle/>
          <a:p>
            <a:r>
              <a:rPr lang="en-US" dirty="0"/>
              <a:t>Approach to trauma patient</a:t>
            </a:r>
          </a:p>
        </p:txBody>
      </p:sp>
      <p:sp>
        <p:nvSpPr>
          <p:cNvPr id="3" name="Subtitle 2"/>
          <p:cNvSpPr>
            <a:spLocks noGrp="1"/>
          </p:cNvSpPr>
          <p:nvPr>
            <p:ph type="subTitle" idx="1"/>
          </p:nvPr>
        </p:nvSpPr>
        <p:spPr>
          <a:xfrm>
            <a:off x="3815219" y="2902475"/>
            <a:ext cx="5114778" cy="1101248"/>
          </a:xfrm>
        </p:spPr>
        <p:txBody>
          <a:bodyPr>
            <a:normAutofit/>
          </a:bodyPr>
          <a:lstStyle/>
          <a:p>
            <a:r>
              <a:rPr lang="en-US" dirty="0"/>
              <a:t>Esra’a omar daoud</a:t>
            </a:r>
          </a:p>
          <a:p>
            <a:r>
              <a:rPr lang="en-US" dirty="0"/>
              <a:t>Farah </a:t>
            </a:r>
            <a:r>
              <a:rPr lang="en-US" dirty="0" err="1"/>
              <a:t>khalid</a:t>
            </a:r>
            <a:r>
              <a:rPr lang="en-US" dirty="0"/>
              <a:t> </a:t>
            </a:r>
            <a:r>
              <a:rPr lang="en-US" dirty="0" err="1"/>
              <a:t>Alrawabdeh</a:t>
            </a:r>
            <a:r>
              <a:rPr lang="en-US" dirty="0"/>
              <a:t> </a:t>
            </a:r>
          </a:p>
        </p:txBody>
      </p:sp>
      <p:pic>
        <p:nvPicPr>
          <p:cNvPr id="5" name="صورة 4">
            <a:extLst>
              <a:ext uri="{FF2B5EF4-FFF2-40B4-BE49-F238E27FC236}">
                <a16:creationId xmlns="" xmlns:a16="http://schemas.microsoft.com/office/drawing/2014/main" id="{514AF9BA-9A4A-415A-9466-1FA134EE72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11" y="3742856"/>
            <a:ext cx="5428095" cy="3053304"/>
          </a:xfrm>
          <a:prstGeom prst="rect">
            <a:avLst/>
          </a:prstGeom>
        </p:spPr>
      </p:pic>
    </p:spTree>
    <p:extLst>
      <p:ext uri="{BB962C8B-B14F-4D97-AF65-F5344CB8AC3E}">
        <p14:creationId xmlns:p14="http://schemas.microsoft.com/office/powerpoint/2010/main" val="166685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normAutofit fontScale="92500" lnSpcReduction="10000"/>
          </a:bodyPr>
          <a:lstStyle/>
          <a:p>
            <a:r>
              <a:rPr lang="en-US" dirty="0"/>
              <a:t>The importance of prehospital and hospital preparation</a:t>
            </a:r>
          </a:p>
          <a:p>
            <a:r>
              <a:rPr lang="en-US" dirty="0"/>
              <a:t>The initial assessment of a multiply injured patient, using the correct sequence of priorities.</a:t>
            </a:r>
          </a:p>
          <a:p>
            <a:r>
              <a:rPr lang="en-US" dirty="0"/>
              <a:t>Principles of the primary survey</a:t>
            </a:r>
          </a:p>
          <a:p>
            <a:r>
              <a:rPr lang="en-US" dirty="0"/>
              <a:t>The management techniques employed during the primary assessment and stabilization of a multiply injured patient.</a:t>
            </a:r>
          </a:p>
          <a:p>
            <a:r>
              <a:rPr lang="en-US" dirty="0"/>
              <a:t>Identify the components of a secondary survey, including adjuncts that may be appropriate during its performance.</a:t>
            </a:r>
          </a:p>
          <a:p>
            <a:r>
              <a:rPr lang="en-US" dirty="0"/>
              <a:t>Explain the importance of teamwork in the initial assessment of trauma patients.</a:t>
            </a:r>
          </a:p>
          <a:p>
            <a:pPr marL="0" indent="0">
              <a:buNone/>
            </a:pPr>
            <a:endParaRPr lang="en-US" dirty="0"/>
          </a:p>
        </p:txBody>
      </p:sp>
    </p:spTree>
    <p:extLst>
      <p:ext uri="{BB962C8B-B14F-4D97-AF65-F5344CB8AC3E}">
        <p14:creationId xmlns:p14="http://schemas.microsoft.com/office/powerpoint/2010/main" val="1526439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TRAUMA </a:t>
            </a:r>
          </a:p>
        </p:txBody>
      </p:sp>
      <p:sp>
        <p:nvSpPr>
          <p:cNvPr id="3" name="Content Placeholder 2"/>
          <p:cNvSpPr>
            <a:spLocks noGrp="1"/>
          </p:cNvSpPr>
          <p:nvPr>
            <p:ph idx="1"/>
          </p:nvPr>
        </p:nvSpPr>
        <p:spPr/>
        <p:txBody>
          <a:bodyPr/>
          <a:lstStyle/>
          <a:p>
            <a:r>
              <a:rPr lang="en-US" dirty="0"/>
              <a:t>Trauma originates from the Greek word meaning ‘wound’. It implies that a physical force exerted on a person has led to a physical injury</a:t>
            </a:r>
          </a:p>
          <a:p>
            <a:r>
              <a:rPr lang="en-US" dirty="0"/>
              <a:t>Types of external injury include chemical, thermal, </a:t>
            </a:r>
            <a:r>
              <a:rPr lang="en-US" dirty="0" err="1"/>
              <a:t>ionising</a:t>
            </a:r>
            <a:r>
              <a:rPr lang="en-US" dirty="0"/>
              <a:t> radiation and, most frequently, those of mechanical origin.</a:t>
            </a:r>
          </a:p>
          <a:p>
            <a:pPr marL="0" indent="0">
              <a:buNone/>
            </a:pPr>
            <a:endParaRPr lang="en-US" dirty="0"/>
          </a:p>
        </p:txBody>
      </p:sp>
    </p:spTree>
    <p:extLst>
      <p:ext uri="{BB962C8B-B14F-4D97-AF65-F5344CB8AC3E}">
        <p14:creationId xmlns:p14="http://schemas.microsoft.com/office/powerpoint/2010/main" val="3377543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a:t>
            </a:r>
          </a:p>
        </p:txBody>
      </p:sp>
      <p:sp>
        <p:nvSpPr>
          <p:cNvPr id="3" name="Content Placeholder 2"/>
          <p:cNvSpPr>
            <a:spLocks noGrp="1"/>
          </p:cNvSpPr>
          <p:nvPr>
            <p:ph idx="1"/>
          </p:nvPr>
        </p:nvSpPr>
        <p:spPr/>
        <p:txBody>
          <a:bodyPr>
            <a:normAutofit/>
          </a:bodyPr>
          <a:lstStyle/>
          <a:p>
            <a:r>
              <a:rPr lang="en-US" sz="1800" dirty="0"/>
              <a:t>Injury deaths worldwide have been estimated at more than 5 million in 2000. By 2020, injury may advance to become the second or third leading cause of death in all age groups.</a:t>
            </a:r>
          </a:p>
          <a:p>
            <a:pPr marL="0" indent="0">
              <a:buNone/>
            </a:pPr>
            <a:endParaRPr lang="en-US" sz="1800" dirty="0"/>
          </a:p>
          <a:p>
            <a:r>
              <a:rPr lang="en-US" sz="1800" dirty="0"/>
              <a:t>Injury does not discriminate based on age, race, sex, or economic status. It is the leading cause of death in persons aged one through 44 years in most developed countries and is assuming a more prominent position in lower-income nations as infectious diseases are eradicated.</a:t>
            </a:r>
          </a:p>
          <a:p>
            <a:r>
              <a:rPr lang="en-US" sz="1800" dirty="0"/>
              <a:t>Motor vehicle crashes (MVCs) account for the majority of injuries and deaths worldwide.</a:t>
            </a:r>
          </a:p>
          <a:p>
            <a:r>
              <a:rPr lang="en-US" sz="1800" dirty="0"/>
              <a:t>Deaths from firearms are a particular problem in the United States, Norway, Palestine, and France. The mortality rate in the United States from guns approaches the rate due to vehicular trauma for the age group of 15 to 24 years: 13.7 versus 16.2 per 100,000 population.</a:t>
            </a:r>
          </a:p>
          <a:p>
            <a:endParaRPr lang="en-US" sz="1800" dirty="0"/>
          </a:p>
        </p:txBody>
      </p:sp>
    </p:spTree>
    <p:extLst>
      <p:ext uri="{BB962C8B-B14F-4D97-AF65-F5344CB8AC3E}">
        <p14:creationId xmlns:p14="http://schemas.microsoft.com/office/powerpoint/2010/main" val="2272548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1412776"/>
            <a:ext cx="6264696" cy="5043587"/>
          </a:xfrm>
        </p:spPr>
      </p:pic>
    </p:spTree>
    <p:extLst>
      <p:ext uri="{BB962C8B-B14F-4D97-AF65-F5344CB8AC3E}">
        <p14:creationId xmlns:p14="http://schemas.microsoft.com/office/powerpoint/2010/main" val="1776222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BIOMECHANICS OF INJURY</a:t>
            </a:r>
          </a:p>
        </p:txBody>
      </p:sp>
      <p:sp>
        <p:nvSpPr>
          <p:cNvPr id="3" name="Content Placeholder 2"/>
          <p:cNvSpPr>
            <a:spLocks noGrp="1"/>
          </p:cNvSpPr>
          <p:nvPr>
            <p:ph idx="1"/>
          </p:nvPr>
        </p:nvSpPr>
        <p:spPr/>
        <p:txBody>
          <a:bodyPr>
            <a:normAutofit lnSpcReduction="10000"/>
          </a:bodyPr>
          <a:lstStyle/>
          <a:p>
            <a:r>
              <a:rPr lang="en-US" sz="2000" dirty="0"/>
              <a:t>It is important to realize that at its most basic level injuries result from deformation of tissues that results in damage. In general, injuries can be categorized as penetrating (sharp objects or firearms) or blunt.</a:t>
            </a:r>
          </a:p>
          <a:p>
            <a:r>
              <a:rPr lang="en-US" sz="2000" dirty="0"/>
              <a:t> There are clearly differences between these mechanisms that must be kept in mind while evaluating the patient. Penetrating trauma causes injury to the objects that are in the path of the foreign body, whereas blunt trauma causes damage either through crush or shear forces. The diagnostic and management approach is therefore very different.</a:t>
            </a:r>
          </a:p>
          <a:p>
            <a:r>
              <a:rPr lang="en-US" sz="2000" dirty="0"/>
              <a:t>Traumatic injuries may range from small lesions to life-threatening multi-organ injury. In order to achieve the best possible outcomes while decreasing the risk of undetected injuries, the management of trauma patients requires a highly systematic approach.</a:t>
            </a:r>
          </a:p>
          <a:p>
            <a:endParaRPr lang="en-US" sz="2000" dirty="0"/>
          </a:p>
        </p:txBody>
      </p:sp>
    </p:spTree>
    <p:extLst>
      <p:ext uri="{BB962C8B-B14F-4D97-AF65-F5344CB8AC3E}">
        <p14:creationId xmlns:p14="http://schemas.microsoft.com/office/powerpoint/2010/main" val="782306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Trimodal</a:t>
            </a:r>
            <a:r>
              <a:rPr lang="en-US" dirty="0"/>
              <a:t> Death Distribution</a:t>
            </a:r>
          </a:p>
        </p:txBody>
      </p:sp>
      <p:sp>
        <p:nvSpPr>
          <p:cNvPr id="3" name="Content Placeholder 2"/>
          <p:cNvSpPr>
            <a:spLocks noGrp="1"/>
          </p:cNvSpPr>
          <p:nvPr>
            <p:ph idx="1"/>
          </p:nvPr>
        </p:nvSpPr>
        <p:spPr/>
        <p:txBody>
          <a:bodyPr>
            <a:normAutofit/>
          </a:bodyPr>
          <a:lstStyle/>
          <a:p>
            <a:r>
              <a:rPr lang="en-US" sz="2400" b="1" dirty="0"/>
              <a:t>The frequency of deaths after injury follows a trimodal distribution.</a:t>
            </a:r>
          </a:p>
          <a:p>
            <a:endParaRPr lang="en-US" sz="2400" b="1" dirty="0"/>
          </a:p>
          <a:p>
            <a:r>
              <a:rPr lang="en-US" sz="2000" b="1" dirty="0">
                <a:solidFill>
                  <a:srgbClr val="FF0000"/>
                </a:solidFill>
              </a:rPr>
              <a:t>The first peak </a:t>
            </a:r>
            <a:r>
              <a:rPr lang="en-US" sz="2000" dirty="0"/>
              <a:t>of this distribution occurs within seconds to minutes after injury. During this early period, deaths generally result from lacerations of the brain, brain stem, high spinal cord, heart, aorta, and other large blood vessels. Very few of these patients can be salvaged due to the severity of their injuries. Salvage after injury during this peak can be achieved only in certain large urban areas where rapid prehospital care and transport are available. Only prevention can significantly reduce this peak of traumatic deaths.</a:t>
            </a:r>
          </a:p>
        </p:txBody>
      </p:sp>
    </p:spTree>
    <p:extLst>
      <p:ext uri="{BB962C8B-B14F-4D97-AF65-F5344CB8AC3E}">
        <p14:creationId xmlns:p14="http://schemas.microsoft.com/office/powerpoint/2010/main" val="669106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 </a:t>
            </a:r>
            <a:r>
              <a:rPr lang="en-US" sz="2200" b="1" dirty="0">
                <a:solidFill>
                  <a:srgbClr val="FF0000"/>
                </a:solidFill>
              </a:rPr>
              <a:t>The second peak </a:t>
            </a:r>
            <a:r>
              <a:rPr lang="en-US" sz="2200" dirty="0"/>
              <a:t>occurs within minutes to several hours following injury. The TEAM Program focuses primarily on this period. Deaths occurring during this period are usually due to subdural and epidural hematomas,hemopneumothorax, ruptured spleen, lacerations of the liver, pelvic fractures, and/or other multiple injuries associated with significant blood loss. The “first hour” of care after injury focuses on rapid assessment and resuscitation, which are the hallmarks of trauma evaluation and management. The concept of the “golden hour” emphasizes the urgency of successful management in order to optimize outcome of the injured </a:t>
            </a:r>
            <a:r>
              <a:rPr lang="en-US" sz="2200" dirty="0" err="1"/>
              <a:t>patien</a:t>
            </a:r>
            <a:r>
              <a:rPr lang="en-US" sz="2200" dirty="0"/>
              <a:t> and is not intended to imply a “fixed” time period of 60 minutes.</a:t>
            </a:r>
          </a:p>
        </p:txBody>
      </p:sp>
    </p:spTree>
    <p:extLst>
      <p:ext uri="{BB962C8B-B14F-4D97-AF65-F5344CB8AC3E}">
        <p14:creationId xmlns:p14="http://schemas.microsoft.com/office/powerpoint/2010/main" val="80693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a:t> In </a:t>
            </a:r>
            <a:r>
              <a:rPr lang="en-US" sz="2400" b="1" dirty="0">
                <a:solidFill>
                  <a:srgbClr val="FF0000"/>
                </a:solidFill>
              </a:rPr>
              <a:t>the third peak</a:t>
            </a:r>
            <a:r>
              <a:rPr lang="en-US" sz="2400" dirty="0"/>
              <a:t>, occurring several days to weeks after the initial injury, death is most often due to sepsis and multiple organ system failure. Care provided during each of the preceding time periods affects outcome during this stage. Thus, the first and every subsequent individual caring for the injured patient have a direct effect on long-term outcome.</a:t>
            </a:r>
          </a:p>
        </p:txBody>
      </p:sp>
    </p:spTree>
    <p:extLst>
      <p:ext uri="{BB962C8B-B14F-4D97-AF65-F5344CB8AC3E}">
        <p14:creationId xmlns:p14="http://schemas.microsoft.com/office/powerpoint/2010/main" val="476649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normAutofit fontScale="85000" lnSpcReduction="20000"/>
          </a:bodyPr>
          <a:lstStyle/>
          <a:p>
            <a:pPr marL="0" indent="0">
              <a:buNone/>
            </a:pPr>
            <a:r>
              <a:rPr lang="en-US" dirty="0"/>
              <a:t> The Advanced Trauma Life Support (ATLS)  program has put together a systematic, concise approach to the care of a trauma patient.</a:t>
            </a:r>
          </a:p>
          <a:p>
            <a:pPr marL="0" indent="0">
              <a:buNone/>
            </a:pPr>
            <a:r>
              <a:rPr lang="en-US" dirty="0"/>
              <a:t>The ATLS program provides participants with a safe, reliable method for immediate management of the injured patient and the basic knowledge necessary to:</a:t>
            </a:r>
          </a:p>
          <a:p>
            <a:pPr marL="0" indent="0">
              <a:buNone/>
            </a:pPr>
            <a:r>
              <a:rPr lang="en-US" b="1" dirty="0"/>
              <a:t>1. </a:t>
            </a:r>
            <a:r>
              <a:rPr lang="en-US" dirty="0"/>
              <a:t>Assess the patient’s condition rapidly and accurately</a:t>
            </a:r>
          </a:p>
          <a:p>
            <a:pPr marL="0" indent="0">
              <a:buNone/>
            </a:pPr>
            <a:r>
              <a:rPr lang="en-US" b="1" dirty="0"/>
              <a:t>2. </a:t>
            </a:r>
            <a:r>
              <a:rPr lang="en-US" dirty="0"/>
              <a:t>Resuscitate and stabilize the patient according to priority</a:t>
            </a:r>
          </a:p>
          <a:p>
            <a:pPr marL="0" indent="0">
              <a:buNone/>
            </a:pPr>
            <a:r>
              <a:rPr lang="en-US" b="1" dirty="0"/>
              <a:t>3. </a:t>
            </a:r>
            <a:r>
              <a:rPr lang="en-US" dirty="0"/>
              <a:t>Determine if the patient’s needs exceed a facility’s capacity</a:t>
            </a:r>
          </a:p>
          <a:p>
            <a:pPr marL="0" indent="0">
              <a:buNone/>
            </a:pPr>
            <a:r>
              <a:rPr lang="en-US" b="1" dirty="0"/>
              <a:t>4. </a:t>
            </a:r>
            <a:r>
              <a:rPr lang="en-US" dirty="0"/>
              <a:t>Arrange appropriately for the patient’s </a:t>
            </a:r>
            <a:r>
              <a:rPr lang="en-US" dirty="0" err="1"/>
              <a:t>interhospital</a:t>
            </a:r>
            <a:r>
              <a:rPr lang="en-US" dirty="0"/>
              <a:t> transfer (who, what, when, and how)</a:t>
            </a:r>
          </a:p>
          <a:p>
            <a:pPr marL="0" indent="0">
              <a:buNone/>
            </a:pPr>
            <a:r>
              <a:rPr lang="en-US" b="1" dirty="0"/>
              <a:t>5. </a:t>
            </a:r>
            <a:r>
              <a:rPr lang="en-US" dirty="0"/>
              <a:t>Assure that optimum care is provided and that the level of care does not deteriorate at any point during the evaluation, resuscitation, or transfer process.</a:t>
            </a:r>
          </a:p>
        </p:txBody>
      </p:sp>
    </p:spTree>
    <p:extLst>
      <p:ext uri="{BB962C8B-B14F-4D97-AF65-F5344CB8AC3E}">
        <p14:creationId xmlns:p14="http://schemas.microsoft.com/office/powerpoint/2010/main" val="1884789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000" dirty="0"/>
              <a:t>There are six underlying precepts of trauma evaluation and management. The most important of these precepts is to treat the greatest threat to life </a:t>
            </a:r>
            <a:r>
              <a:rPr lang="en-US" sz="2000" dirty="0">
                <a:solidFill>
                  <a:srgbClr val="FF0000"/>
                </a:solidFill>
              </a:rPr>
              <a:t>first.</a:t>
            </a:r>
          </a:p>
          <a:p>
            <a:r>
              <a:rPr lang="en-US" sz="2000" dirty="0"/>
              <a:t> </a:t>
            </a:r>
            <a:r>
              <a:rPr lang="en-US" sz="2000" dirty="0">
                <a:solidFill>
                  <a:srgbClr val="FF0000"/>
                </a:solidFill>
              </a:rPr>
              <a:t>Second,</a:t>
            </a:r>
            <a:r>
              <a:rPr lang="en-US" sz="2000" dirty="0"/>
              <a:t> the lack of a definitive diagnosis should never impede the application of an indicated treatment, and a detailed history is not essential to begin the evaluation of an acutely injured patient. </a:t>
            </a:r>
          </a:p>
          <a:p>
            <a:r>
              <a:rPr lang="en-US" sz="2000" dirty="0">
                <a:solidFill>
                  <a:srgbClr val="FF0000"/>
                </a:solidFill>
              </a:rPr>
              <a:t>Third</a:t>
            </a:r>
            <a:r>
              <a:rPr lang="en-US" sz="2000" dirty="0"/>
              <a:t> is the need for a physiologic approach to the evaluation and treatment of the injured.</a:t>
            </a:r>
          </a:p>
          <a:p>
            <a:r>
              <a:rPr lang="en-US" sz="2000" dirty="0"/>
              <a:t> </a:t>
            </a:r>
            <a:r>
              <a:rPr lang="en-US" sz="2000" dirty="0">
                <a:solidFill>
                  <a:srgbClr val="FF0000"/>
                </a:solidFill>
              </a:rPr>
              <a:t>The fourth </a:t>
            </a:r>
            <a:r>
              <a:rPr lang="en-US" sz="2000" dirty="0"/>
              <a:t>is that injury kills in certain reproducible time frames. Thus, time is of the essence. </a:t>
            </a:r>
          </a:p>
          <a:p>
            <a:r>
              <a:rPr lang="en-US" sz="2000" dirty="0">
                <a:solidFill>
                  <a:srgbClr val="FF0000"/>
                </a:solidFill>
              </a:rPr>
              <a:t>The fifth </a:t>
            </a:r>
            <a:r>
              <a:rPr lang="en-US" sz="2000" dirty="0"/>
              <a:t>is to do no further harm.</a:t>
            </a:r>
          </a:p>
          <a:p>
            <a:r>
              <a:rPr lang="en-US" sz="2000" dirty="0"/>
              <a:t> </a:t>
            </a:r>
            <a:r>
              <a:rPr lang="en-US" sz="2000" dirty="0">
                <a:solidFill>
                  <a:srgbClr val="FF0000"/>
                </a:solidFill>
              </a:rPr>
              <a:t>The sixth </a:t>
            </a:r>
            <a:r>
              <a:rPr lang="en-US" sz="2000" dirty="0"/>
              <a:t>is teamwork. Teamwork (multidisciplinary team members) is required for TEAM to succeed.</a:t>
            </a:r>
          </a:p>
        </p:txBody>
      </p:sp>
    </p:spTree>
    <p:extLst>
      <p:ext uri="{BB962C8B-B14F-4D97-AF65-F5344CB8AC3E}">
        <p14:creationId xmlns:p14="http://schemas.microsoft.com/office/powerpoint/2010/main" val="4253001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TEAM principles</a:t>
            </a:r>
            <a:br>
              <a:rPr lang="en-US" dirty="0"/>
            </a:br>
            <a:endParaRPr lang="en-US" dirty="0"/>
          </a:p>
        </p:txBody>
      </p:sp>
      <p:sp>
        <p:nvSpPr>
          <p:cNvPr id="3" name="Content Placeholder 2"/>
          <p:cNvSpPr>
            <a:spLocks noGrp="1"/>
          </p:cNvSpPr>
          <p:nvPr>
            <p:ph idx="1"/>
          </p:nvPr>
        </p:nvSpPr>
        <p:spPr/>
        <p:txBody>
          <a:bodyPr/>
          <a:lstStyle/>
          <a:p>
            <a:r>
              <a:rPr lang="en-US" dirty="0"/>
              <a:t>Treat greatest threat to life first</a:t>
            </a:r>
          </a:p>
          <a:p>
            <a:r>
              <a:rPr lang="en-US" dirty="0"/>
              <a:t>Definitive diagnosis less important </a:t>
            </a:r>
          </a:p>
          <a:p>
            <a:r>
              <a:rPr lang="en-US" dirty="0"/>
              <a:t>Physiologic approach</a:t>
            </a:r>
          </a:p>
          <a:p>
            <a:r>
              <a:rPr lang="en-US" dirty="0"/>
              <a:t>Time is of the essence</a:t>
            </a:r>
          </a:p>
          <a:p>
            <a:r>
              <a:rPr lang="en-US" dirty="0"/>
              <a:t>Do no further harm </a:t>
            </a:r>
          </a:p>
          <a:p>
            <a:r>
              <a:rPr lang="en-US" dirty="0"/>
              <a:t>Teamwork required for TEAM to succeed </a:t>
            </a:r>
          </a:p>
        </p:txBody>
      </p:sp>
    </p:spTree>
    <p:extLst>
      <p:ext uri="{BB962C8B-B14F-4D97-AF65-F5344CB8AC3E}">
        <p14:creationId xmlns:p14="http://schemas.microsoft.com/office/powerpoint/2010/main" val="314330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Assessment </a:t>
            </a:r>
          </a:p>
        </p:txBody>
      </p:sp>
      <p:sp>
        <p:nvSpPr>
          <p:cNvPr id="3" name="Content Placeholder 2"/>
          <p:cNvSpPr>
            <a:spLocks noGrp="1"/>
          </p:cNvSpPr>
          <p:nvPr>
            <p:ph idx="1"/>
          </p:nvPr>
        </p:nvSpPr>
        <p:spPr/>
        <p:txBody>
          <a:bodyPr>
            <a:normAutofit fontScale="77500" lnSpcReduction="20000"/>
          </a:bodyPr>
          <a:lstStyle/>
          <a:p>
            <a:pPr marL="0" indent="0">
              <a:buNone/>
            </a:pPr>
            <a:r>
              <a:rPr lang="en-US" sz="2400" b="1" dirty="0"/>
              <a:t>When treating injured patients, clinicians rapidly assess injuries and institute life-preserving therapy. Because timing is crucial, a systematic approach that can be rapidly and accurately applied is essential. This approach, termed the “initial assessment,” includes the following elements:</a:t>
            </a:r>
          </a:p>
          <a:p>
            <a:pPr marL="0" indent="0">
              <a:buNone/>
            </a:pPr>
            <a:endParaRPr lang="en-US" sz="2400" b="1" dirty="0"/>
          </a:p>
          <a:p>
            <a:r>
              <a:rPr lang="en-US" dirty="0"/>
              <a:t>Preparation (Pre-hospital and hospital)</a:t>
            </a:r>
          </a:p>
          <a:p>
            <a:r>
              <a:rPr lang="en-US" dirty="0"/>
              <a:t>Triage – mostly in mass causalities </a:t>
            </a:r>
          </a:p>
          <a:p>
            <a:r>
              <a:rPr lang="en-US" dirty="0"/>
              <a:t>Primary survey (ABCDEs) with immediate resuscitation of patients with life-threatening injuries</a:t>
            </a:r>
          </a:p>
          <a:p>
            <a:r>
              <a:rPr lang="en-US" dirty="0"/>
              <a:t>Adjuncts to the primary survey and resuscitation</a:t>
            </a:r>
          </a:p>
          <a:p>
            <a:r>
              <a:rPr lang="en-US" dirty="0"/>
              <a:t>Secondary survey (head-to-toe evaluation and patient history)</a:t>
            </a:r>
          </a:p>
          <a:p>
            <a:r>
              <a:rPr lang="en-US" dirty="0"/>
              <a:t>Adjuncts to the secondary survey</a:t>
            </a:r>
          </a:p>
          <a:p>
            <a:r>
              <a:rPr lang="en-US" dirty="0"/>
              <a:t>Continued post-resuscitation monitoring and reevaluation</a:t>
            </a:r>
          </a:p>
          <a:p>
            <a:r>
              <a:rPr lang="en-US" dirty="0"/>
              <a:t>Definitive care</a:t>
            </a:r>
          </a:p>
          <a:p>
            <a:endParaRPr lang="en-US" dirty="0"/>
          </a:p>
          <a:p>
            <a:endParaRPr lang="en-US" dirty="0"/>
          </a:p>
        </p:txBody>
      </p:sp>
    </p:spTree>
    <p:extLst>
      <p:ext uri="{BB962C8B-B14F-4D97-AF65-F5344CB8AC3E}">
        <p14:creationId xmlns:p14="http://schemas.microsoft.com/office/powerpoint/2010/main" val="3844876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Prehospital Phase</a:t>
            </a:r>
          </a:p>
        </p:txBody>
      </p:sp>
      <p:sp>
        <p:nvSpPr>
          <p:cNvPr id="3" name="Content Placeholder 2"/>
          <p:cNvSpPr>
            <a:spLocks noGrp="1"/>
          </p:cNvSpPr>
          <p:nvPr>
            <p:ph idx="1"/>
          </p:nvPr>
        </p:nvSpPr>
        <p:spPr/>
        <p:txBody>
          <a:bodyPr>
            <a:normAutofit fontScale="92500" lnSpcReduction="10000"/>
          </a:bodyPr>
          <a:lstStyle/>
          <a:p>
            <a:r>
              <a:rPr lang="en-US" sz="1800" dirty="0"/>
              <a:t>Coordination with the prehospital agency and personnel can greatly expedite the treatment in the field.</a:t>
            </a:r>
          </a:p>
          <a:p>
            <a:r>
              <a:rPr lang="en-US" sz="1800" dirty="0"/>
              <a:t>The prehospital system should be set up such that the receiving hospital is notified before the prehospital personnel transport the patient from the scene.</a:t>
            </a:r>
          </a:p>
          <a:p>
            <a:r>
              <a:rPr lang="en-US" sz="1800" dirty="0"/>
              <a:t>This allows mobilization of the hospital’s Trauma Team members so that all necessary personnel and resources are present in the emergency department at the time of the patient’s arrival.</a:t>
            </a:r>
          </a:p>
          <a:p>
            <a:r>
              <a:rPr lang="en-US" sz="1800" dirty="0"/>
              <a:t>Emphasis in the prehospital phase should be placed on airway maintenance, support of breathing, control of external bleeding and shock, immobilization of the patient, and immediate transport to the closest appropriate facility, preferably a verified trauma center. Every effort should be made to minimize scene time.</a:t>
            </a:r>
          </a:p>
          <a:p>
            <a:r>
              <a:rPr lang="en-US" sz="1800" dirty="0"/>
              <a:t>Emphasis also should be placed on obtaining and reporting information needed for triage at the hospital, for example, time of injury, events related to the injury, and patient history. The mechanisms of injury may suggest the degree of injury as well as specific injuries for which the patient must be evaluated.</a:t>
            </a:r>
          </a:p>
        </p:txBody>
      </p:sp>
    </p:spTree>
    <p:extLst>
      <p:ext uri="{BB962C8B-B14F-4D97-AF65-F5344CB8AC3E}">
        <p14:creationId xmlns:p14="http://schemas.microsoft.com/office/powerpoint/2010/main" val="1748487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Inhospital</a:t>
            </a:r>
            <a:r>
              <a:rPr lang="en-US" dirty="0"/>
              <a:t> Phase</a:t>
            </a:r>
          </a:p>
        </p:txBody>
      </p:sp>
      <p:sp>
        <p:nvSpPr>
          <p:cNvPr id="3" name="Content Placeholder 2"/>
          <p:cNvSpPr>
            <a:spLocks noGrp="1"/>
          </p:cNvSpPr>
          <p:nvPr>
            <p:ph idx="1"/>
          </p:nvPr>
        </p:nvSpPr>
        <p:spPr/>
        <p:txBody>
          <a:bodyPr>
            <a:normAutofit/>
          </a:bodyPr>
          <a:lstStyle/>
          <a:p>
            <a:r>
              <a:rPr lang="en-US" sz="2000" dirty="0"/>
              <a:t>Advanced planning for the trauma patient’s arrival is essential. Ideally, a resuscitation area should be available for trauma patients.</a:t>
            </a:r>
          </a:p>
          <a:p>
            <a:r>
              <a:rPr lang="en-US" sz="2000" dirty="0"/>
              <a:t>Proper airway equipment (laryngoscopes, endotracheal tubes, and so on) should be organized, tested, and strategically placed where it is immediately accessible.</a:t>
            </a:r>
          </a:p>
          <a:p>
            <a:r>
              <a:rPr lang="en-US" sz="2000" dirty="0"/>
              <a:t>Warmed intravenous crystalloid solutions (for example, Ringer’s lactate) should be available and ready for infusion when the patient arrives.</a:t>
            </a:r>
          </a:p>
          <a:p>
            <a:r>
              <a:rPr lang="en-US" sz="2000" dirty="0"/>
              <a:t>Appropriate monitoring capabilities should be immediately available. A method to summon extra medical assistance should be in place. A means to ensure prompt response by laboratory and radiology personnel is necessary.</a:t>
            </a:r>
          </a:p>
        </p:txBody>
      </p:sp>
    </p:spTree>
    <p:extLst>
      <p:ext uri="{BB962C8B-B14F-4D97-AF65-F5344CB8AC3E}">
        <p14:creationId xmlns:p14="http://schemas.microsoft.com/office/powerpoint/2010/main" val="3336445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000" dirty="0"/>
              <a:t>Transfer agreements with a verified trauma center should be pre-established and operational.</a:t>
            </a:r>
          </a:p>
          <a:p>
            <a:r>
              <a:rPr lang="en-US" sz="2000" dirty="0" smtClean="0"/>
              <a:t>All </a:t>
            </a:r>
            <a:r>
              <a:rPr lang="en-US" sz="2000" dirty="0"/>
              <a:t>personnel who have contact with the patient must be protected from communicable diseases. Most prominent among these diseases are hepatitis and human immunodeficiency virus (HIV) infection.</a:t>
            </a:r>
          </a:p>
          <a:p>
            <a:r>
              <a:rPr lang="en-US" sz="2000" dirty="0"/>
              <a:t>The Centers for Disease Control and Prevention (CDC) and other health agencies strongly recommend the use of standard precautions (for example, cap, face mask, eye protection, water-impervious gown/apron, leggings, and gloves) when coming in contact with body fluids.</a:t>
            </a:r>
          </a:p>
        </p:txBody>
      </p:sp>
    </p:spTree>
    <p:extLst>
      <p:ext uri="{BB962C8B-B14F-4D97-AF65-F5344CB8AC3E}">
        <p14:creationId xmlns:p14="http://schemas.microsoft.com/office/powerpoint/2010/main" val="3646767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7239000" cy="1143000"/>
          </a:xfrm>
        </p:spPr>
        <p:txBody>
          <a:bodyPr/>
          <a:lstStyle/>
          <a:p>
            <a:r>
              <a:rPr lang="en-US" dirty="0"/>
              <a:t>Triage</a:t>
            </a:r>
          </a:p>
        </p:txBody>
      </p:sp>
      <p:sp>
        <p:nvSpPr>
          <p:cNvPr id="3" name="Content Placeholder 2"/>
          <p:cNvSpPr>
            <a:spLocks noGrp="1"/>
          </p:cNvSpPr>
          <p:nvPr>
            <p:ph idx="1"/>
          </p:nvPr>
        </p:nvSpPr>
        <p:spPr>
          <a:xfrm>
            <a:off x="7855" y="1143000"/>
            <a:ext cx="7239000" cy="4846320"/>
          </a:xfrm>
        </p:spPr>
        <p:txBody>
          <a:bodyPr>
            <a:normAutofit/>
          </a:bodyPr>
          <a:lstStyle/>
          <a:p>
            <a:r>
              <a:rPr lang="en-US" sz="2000" dirty="0"/>
              <a:t>Triage is an active process that takes into account multiple factors with the goal of transporting the patient to the correct trauma center in the shortest amount of time.</a:t>
            </a:r>
          </a:p>
          <a:p>
            <a:r>
              <a:rPr lang="en-US" sz="2000" dirty="0"/>
              <a:t>Treatment is rendered based on the ABC priorities (Airway with cervical spine protection, Breathing with life-threatening chest injury management, and Circulation with hemorrhage control), as outlined later in this document. Other factors considered in the triage process are severity of injuries; salvageability; and available resources, including time, personnel, and operating rooms.</a:t>
            </a:r>
          </a:p>
          <a:p>
            <a:endParaRPr lang="en-US" sz="2000" dirty="0"/>
          </a:p>
        </p:txBody>
      </p:sp>
      <p:pic>
        <p:nvPicPr>
          <p:cNvPr id="5" name="صورة 4">
            <a:extLst>
              <a:ext uri="{FF2B5EF4-FFF2-40B4-BE49-F238E27FC236}">
                <a16:creationId xmlns="" xmlns:a16="http://schemas.microsoft.com/office/drawing/2014/main" id="{7E4EBC57-E2B5-466A-B10F-1AEF35AAA6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330" y="3875185"/>
            <a:ext cx="2982815" cy="2982815"/>
          </a:xfrm>
          <a:prstGeom prst="rect">
            <a:avLst/>
          </a:prstGeom>
        </p:spPr>
      </p:pic>
    </p:spTree>
    <p:extLst>
      <p:ext uri="{BB962C8B-B14F-4D97-AF65-F5344CB8AC3E}">
        <p14:creationId xmlns:p14="http://schemas.microsoft.com/office/powerpoint/2010/main" val="156510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sz="2000" dirty="0"/>
              <a:t>The Centers for Disease Control and Prevention have published guidelines helping to facilitate proper triage of injured patients.</a:t>
            </a:r>
          </a:p>
          <a:p>
            <a:r>
              <a:rPr lang="en-US" sz="2000" dirty="0"/>
              <a:t>The implementation of these guidelines is key to preventing both underand overtriage of the acutely injured patient.</a:t>
            </a:r>
          </a:p>
          <a:p>
            <a:r>
              <a:rPr lang="en-US" sz="2000" dirty="0"/>
              <a:t>Undertriage is the practice of sending an acutely injured patient to a lower than needed tier in the trauma system. This leads to prolongation to definitive care for injuries, multiple transfers to identify the correct level of care, and overall worse care of the patient.</a:t>
            </a:r>
          </a:p>
          <a:p>
            <a:r>
              <a:rPr lang="en-US" sz="2000" dirty="0"/>
              <a:t>Overtriage is transferring a patient to a highest-level trauma system when their injuries do not warrant that level of care. This allocates scarce resources to patients who ultimately do not need them, and as such may prevent those who need that resource appropriately from getting it.</a:t>
            </a:r>
          </a:p>
        </p:txBody>
      </p:sp>
    </p:spTree>
    <p:extLst>
      <p:ext uri="{BB962C8B-B14F-4D97-AF65-F5344CB8AC3E}">
        <p14:creationId xmlns:p14="http://schemas.microsoft.com/office/powerpoint/2010/main" val="1824897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000" b="1" dirty="0"/>
              <a:t>Two types of triage situations usually exist;</a:t>
            </a:r>
          </a:p>
          <a:p>
            <a:pPr marL="0" indent="0">
              <a:buNone/>
            </a:pPr>
            <a:r>
              <a:rPr lang="en-US" sz="2000" b="1" dirty="0"/>
              <a:t> </a:t>
            </a:r>
            <a:r>
              <a:rPr lang="en-US" sz="2000" b="1" u="sng" dirty="0"/>
              <a:t>A. Multiple Casualty Incidents</a:t>
            </a:r>
          </a:p>
          <a:p>
            <a:pPr marL="0" indent="0">
              <a:buNone/>
            </a:pPr>
            <a:r>
              <a:rPr lang="en-US" sz="2000" b="1" dirty="0"/>
              <a:t>The number of patients and the severity of their injuries do not exceed the ability of the facility to rendercare. In this situation</a:t>
            </a:r>
            <a:r>
              <a:rPr lang="en-US" sz="2000" b="1" dirty="0" smtClean="0"/>
              <a:t>, </a:t>
            </a:r>
            <a:r>
              <a:rPr lang="en-US" sz="2000" b="1" dirty="0"/>
              <a:t>Patients with life-threatening injuries are treated first. This allows available resources to be used in a manner that does the most good for the largest number of injured patients.</a:t>
            </a:r>
          </a:p>
          <a:p>
            <a:pPr marL="0" indent="0">
              <a:buNone/>
            </a:pPr>
            <a:r>
              <a:rPr lang="en-US" sz="2000" b="1" u="sng" dirty="0"/>
              <a:t>B. Mass Casualty Incidents</a:t>
            </a:r>
          </a:p>
          <a:p>
            <a:pPr marL="0" indent="0">
              <a:buNone/>
            </a:pPr>
            <a:r>
              <a:rPr lang="en-US" sz="2000" b="1" dirty="0"/>
              <a:t>The number of patients and the severity of their injuries exceed the capability of the facility and staff. In this situation, those patients with the greatest chance of survival, and requiring the least expenditure of time, equipment, supplies, and personnel, are managed first.</a:t>
            </a:r>
          </a:p>
        </p:txBody>
      </p:sp>
    </p:spTree>
    <p:extLst>
      <p:ext uri="{BB962C8B-B14F-4D97-AF65-F5344CB8AC3E}">
        <p14:creationId xmlns:p14="http://schemas.microsoft.com/office/powerpoint/2010/main" val="157356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Survey</a:t>
            </a:r>
          </a:p>
        </p:txBody>
      </p:sp>
      <p:sp>
        <p:nvSpPr>
          <p:cNvPr id="3" name="Content Placeholder 2"/>
          <p:cNvSpPr>
            <a:spLocks noGrp="1"/>
          </p:cNvSpPr>
          <p:nvPr>
            <p:ph idx="1"/>
          </p:nvPr>
        </p:nvSpPr>
        <p:spPr/>
        <p:txBody>
          <a:bodyPr>
            <a:normAutofit/>
          </a:bodyPr>
          <a:lstStyle/>
          <a:p>
            <a:r>
              <a:rPr lang="en-US" sz="2000" dirty="0"/>
              <a:t>Patients are assessed and their treatment priorities established based on the degree of life threat posed by their injuries, their vital signs, and the injury mechanism. These priorities are the same for all injured patients, including adult, pediatric, pregnant, and geriatric patients.</a:t>
            </a:r>
          </a:p>
          <a:p>
            <a:r>
              <a:rPr lang="en-US" sz="2000" dirty="0"/>
              <a:t>Patient management must consist of a rapid primary evaluation, resuscitation of vital functions, a more detailed secondary assessment, and finally, the initiation of definitive care.</a:t>
            </a:r>
          </a:p>
        </p:txBody>
      </p:sp>
    </p:spTree>
    <p:extLst>
      <p:ext uri="{BB962C8B-B14F-4D97-AF65-F5344CB8AC3E}">
        <p14:creationId xmlns:p14="http://schemas.microsoft.com/office/powerpoint/2010/main" val="4077170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This process constitutes the ABCDEs of trauma care and identifies life-threatening conditions by adhering to this sequence:</a:t>
            </a:r>
          </a:p>
          <a:p>
            <a:pPr marL="514350" indent="-514350">
              <a:buFont typeface="+mj-lt"/>
              <a:buAutoNum type="alphaUcPeriod"/>
            </a:pPr>
            <a:r>
              <a:rPr lang="en-US" dirty="0"/>
              <a:t>Airway maintenance with cervical spine protection.</a:t>
            </a:r>
          </a:p>
          <a:p>
            <a:pPr marL="514350" indent="-514350">
              <a:buFont typeface="+mj-lt"/>
              <a:buAutoNum type="alphaUcPeriod"/>
            </a:pPr>
            <a:r>
              <a:rPr lang="en-US" dirty="0"/>
              <a:t>Breathing with life-threatening chest injury management.</a:t>
            </a:r>
          </a:p>
          <a:p>
            <a:pPr marL="514350" indent="-514350">
              <a:buFont typeface="+mj-lt"/>
              <a:buAutoNum type="alphaUcPeriod"/>
            </a:pPr>
            <a:r>
              <a:rPr lang="en-US" dirty="0"/>
              <a:t>Circulation with hemorrhage control.</a:t>
            </a:r>
          </a:p>
          <a:p>
            <a:pPr marL="514350" indent="-514350">
              <a:buFont typeface="+mj-lt"/>
              <a:buAutoNum type="alphaUcPeriod"/>
            </a:pPr>
            <a:r>
              <a:rPr lang="en-US" dirty="0"/>
              <a:t>Disability: Brief neurologic examination with intracranial mass lesion recognition.</a:t>
            </a:r>
          </a:p>
          <a:p>
            <a:pPr marL="514350" indent="-514350">
              <a:buFont typeface="+mj-lt"/>
              <a:buAutoNum type="alphaUcPeriod"/>
            </a:pPr>
            <a:r>
              <a:rPr lang="en-US" dirty="0"/>
              <a:t>Exposure / Environmental with maintenance of normal body temperature.</a:t>
            </a:r>
          </a:p>
        </p:txBody>
      </p:sp>
    </p:spTree>
    <p:extLst>
      <p:ext uri="{BB962C8B-B14F-4D97-AF65-F5344CB8AC3E}">
        <p14:creationId xmlns:p14="http://schemas.microsoft.com/office/powerpoint/2010/main" val="2078974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trauma team</a:t>
            </a:r>
          </a:p>
        </p:txBody>
      </p:sp>
      <p:sp>
        <p:nvSpPr>
          <p:cNvPr id="3" name="Content Placeholder 2"/>
          <p:cNvSpPr>
            <a:spLocks noGrp="1"/>
          </p:cNvSpPr>
          <p:nvPr>
            <p:ph idx="1"/>
          </p:nvPr>
        </p:nvSpPr>
        <p:spPr/>
        <p:txBody>
          <a:bodyPr>
            <a:normAutofit fontScale="77500" lnSpcReduction="20000"/>
          </a:bodyPr>
          <a:lstStyle/>
          <a:p>
            <a:r>
              <a:rPr lang="en-US" b="1" dirty="0">
                <a:solidFill>
                  <a:srgbClr val="FF0000"/>
                </a:solidFill>
              </a:rPr>
              <a:t>TEAM: trauma evaluation and management.</a:t>
            </a:r>
          </a:p>
          <a:p>
            <a:r>
              <a:rPr lang="en-US" b="1" dirty="0">
                <a:solidFill>
                  <a:srgbClr val="FF0000"/>
                </a:solidFill>
              </a:rPr>
              <a:t>“TEAM” also is an acronym for “Together Everyone Achieves More.”</a:t>
            </a:r>
          </a:p>
          <a:p>
            <a:endParaRPr lang="en-US" b="1" dirty="0">
              <a:solidFill>
                <a:srgbClr val="FF0000"/>
              </a:solidFill>
            </a:endParaRPr>
          </a:p>
          <a:p>
            <a:r>
              <a:rPr lang="en-US" dirty="0"/>
              <a:t>The team should consist of:</a:t>
            </a:r>
          </a:p>
          <a:p>
            <a:pPr marL="0" indent="0">
              <a:buNone/>
            </a:pPr>
            <a:r>
              <a:rPr lang="en-US" dirty="0"/>
              <a:t>A. The team leader manages the primary and secondary surveys, ensuring linkage between evaluation and management.</a:t>
            </a:r>
          </a:p>
          <a:p>
            <a:pPr marL="0" indent="0">
              <a:buNone/>
            </a:pPr>
            <a:r>
              <a:rPr lang="en-US" dirty="0"/>
              <a:t>B. The airway manager focuses on providing and maintaining a patent airway, ventilation, and oxygenation.</a:t>
            </a:r>
          </a:p>
          <a:p>
            <a:pPr marL="0" indent="0">
              <a:buNone/>
            </a:pPr>
            <a:r>
              <a:rPr lang="en-US" dirty="0"/>
              <a:t>C. The nurse collects specific data, for example, vital signs, as needed for trauma evaluation and management, and monitors activity in the resuscitation room.</a:t>
            </a:r>
          </a:p>
          <a:p>
            <a:pPr marL="0" indent="0">
              <a:buNone/>
            </a:pPr>
            <a:r>
              <a:rPr lang="en-US" dirty="0"/>
              <a:t>D. The assistants perform specific tasks, such as removing the patient’s clothing, inserting intravenous catheters,</a:t>
            </a:r>
          </a:p>
          <a:p>
            <a:pPr marL="0" indent="0">
              <a:buNone/>
            </a:pPr>
            <a:r>
              <a:rPr lang="en-US" dirty="0"/>
              <a:t> administering fluids, and obtaining blood and urinary specimens.</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22777" y="116632"/>
            <a:ext cx="1921223"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2925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1E6173B1-D06C-40D7-A76F-2B5FB44603A9}"/>
              </a:ext>
            </a:extLst>
          </p:cNvPr>
          <p:cNvSpPr>
            <a:spLocks noGrp="1"/>
          </p:cNvSpPr>
          <p:nvPr>
            <p:ph type="title"/>
          </p:nvPr>
        </p:nvSpPr>
        <p:spPr/>
        <p:txBody>
          <a:bodyPr/>
          <a:lstStyle/>
          <a:p>
            <a:endParaRPr lang="en-AU"/>
          </a:p>
        </p:txBody>
      </p:sp>
      <p:pic>
        <p:nvPicPr>
          <p:cNvPr id="5" name="عنصر نائب للمحتوى 4">
            <a:extLst>
              <a:ext uri="{FF2B5EF4-FFF2-40B4-BE49-F238E27FC236}">
                <a16:creationId xmlns="" xmlns:a16="http://schemas.microsoft.com/office/drawing/2014/main" id="{CC260440-28EF-4F94-AF17-28B714A322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54611"/>
            <a:ext cx="5106645" cy="7167222"/>
          </a:xfrm>
        </p:spPr>
      </p:pic>
    </p:spTree>
    <p:extLst>
      <p:ext uri="{BB962C8B-B14F-4D97-AF65-F5344CB8AC3E}">
        <p14:creationId xmlns:p14="http://schemas.microsoft.com/office/powerpoint/2010/main" val="1771274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idx="1"/>
          </p:nvPr>
        </p:nvSpPr>
        <p:spPr/>
        <p:txBody>
          <a:bodyPr>
            <a:normAutofit fontScale="77500" lnSpcReduction="20000"/>
          </a:bodyPr>
          <a:lstStyle/>
          <a:p>
            <a:r>
              <a:rPr lang="en-US" dirty="0"/>
              <a:t>During the primary survey, life-threatening conditions are identified and management is instituted simultaneously.</a:t>
            </a:r>
          </a:p>
          <a:p>
            <a:r>
              <a:rPr lang="en-US" dirty="0"/>
              <a:t>Within 10 seconds it is possible to asses the critical nature of injuries sustained by the trauma patient ( quick assessment) This is done by:</a:t>
            </a:r>
          </a:p>
          <a:p>
            <a:pPr marL="0" indent="0">
              <a:buNone/>
            </a:pPr>
            <a:r>
              <a:rPr lang="en-US" dirty="0"/>
              <a:t> (a) Identifying yourself</a:t>
            </a:r>
          </a:p>
          <a:p>
            <a:pPr marL="0" indent="0">
              <a:buNone/>
            </a:pPr>
            <a:r>
              <a:rPr lang="en-US" dirty="0"/>
              <a:t> (b) Asking patient his/her name</a:t>
            </a:r>
          </a:p>
          <a:p>
            <a:pPr marL="0" indent="0">
              <a:buNone/>
            </a:pPr>
            <a:r>
              <a:rPr lang="en-US" dirty="0"/>
              <a:t> (c) Asking the patient what happened</a:t>
            </a:r>
          </a:p>
          <a:p>
            <a:r>
              <a:rPr lang="en-US" dirty="0"/>
              <a:t>An appropriate response suggests that the patient has:</a:t>
            </a:r>
          </a:p>
          <a:p>
            <a:pPr marL="0" indent="0">
              <a:buNone/>
            </a:pPr>
            <a:r>
              <a:rPr lang="en-US" dirty="0"/>
              <a:t> (a) A patent airway</a:t>
            </a:r>
          </a:p>
          <a:p>
            <a:pPr marL="0" indent="0">
              <a:buNone/>
            </a:pPr>
            <a:r>
              <a:rPr lang="en-US" dirty="0"/>
              <a:t> (b) Sufficient air reserve to permit speech</a:t>
            </a:r>
          </a:p>
          <a:p>
            <a:pPr marL="0" indent="0">
              <a:buNone/>
            </a:pPr>
            <a:r>
              <a:rPr lang="en-US" dirty="0"/>
              <a:t> (c) Sufficient perfusion to preserve cerebration</a:t>
            </a:r>
          </a:p>
          <a:p>
            <a:pPr marL="0" indent="0">
              <a:buNone/>
            </a:pPr>
            <a:r>
              <a:rPr lang="en-US" dirty="0"/>
              <a:t> (d) Clear sensorium</a:t>
            </a:r>
          </a:p>
          <a:p>
            <a:r>
              <a:rPr lang="en-US" dirty="0"/>
              <a:t>An inappropriate response suggests urgent problems affecting A, B, C, or D requiring urgent intervention(s).</a:t>
            </a:r>
          </a:p>
        </p:txBody>
      </p:sp>
    </p:spTree>
    <p:extLst>
      <p:ext uri="{BB962C8B-B14F-4D97-AF65-F5344CB8AC3E}">
        <p14:creationId xmlns:p14="http://schemas.microsoft.com/office/powerpoint/2010/main" val="579475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642" y="64639"/>
            <a:ext cx="7239000" cy="1143000"/>
          </a:xfrm>
        </p:spPr>
        <p:txBody>
          <a:bodyPr/>
          <a:lstStyle/>
          <a:p>
            <a:r>
              <a:rPr lang="en-US" dirty="0"/>
              <a:t>Special Considerations</a:t>
            </a:r>
          </a:p>
        </p:txBody>
      </p:sp>
      <p:sp>
        <p:nvSpPr>
          <p:cNvPr id="3" name="Content Placeholder 2"/>
          <p:cNvSpPr>
            <a:spLocks noGrp="1"/>
          </p:cNvSpPr>
          <p:nvPr>
            <p:ph idx="1"/>
          </p:nvPr>
        </p:nvSpPr>
        <p:spPr/>
        <p:txBody>
          <a:bodyPr>
            <a:normAutofit fontScale="77500" lnSpcReduction="20000"/>
          </a:bodyPr>
          <a:lstStyle/>
          <a:p>
            <a:r>
              <a:rPr lang="en-US" sz="3100" b="1" dirty="0"/>
              <a:t>Pediatric patient</a:t>
            </a:r>
          </a:p>
          <a:p>
            <a:r>
              <a:rPr lang="en-US" dirty="0"/>
              <a:t>Trauma is the leading cause of death in the pediatric patient, immature features of the child and a vigorous compensatory response to major trauma.</a:t>
            </a:r>
          </a:p>
          <a:p>
            <a:r>
              <a:rPr lang="en-US" dirty="0"/>
              <a:t>priorities for the care of the pediatric patient are the same as for adults. In managing the airway and ventilation, it must be remembered that the larynx is cephalad and anterior and that the trachea is relatively short, making intubation more difficult.</a:t>
            </a:r>
          </a:p>
          <a:p>
            <a:r>
              <a:rPr lang="en-US" dirty="0"/>
              <a:t> The mobile mediastinum and pliable chest wall result in greater susceptibility to tension pneumothorax and pulmonary contusions.</a:t>
            </a:r>
          </a:p>
          <a:p>
            <a:r>
              <a:rPr lang="en-US" dirty="0"/>
              <a:t>Although volume resuscitation is less often needed in the</a:t>
            </a:r>
          </a:p>
          <a:p>
            <a:pPr marL="0" indent="0">
              <a:buNone/>
            </a:pPr>
            <a:r>
              <a:rPr lang="en-US" dirty="0"/>
              <a:t>pediatric trauma patient because head injuries are more common than torso injuries, </a:t>
            </a:r>
            <a:r>
              <a:rPr lang="en-US" dirty="0" err="1"/>
              <a:t>intraosseous</a:t>
            </a:r>
            <a:r>
              <a:rPr lang="en-US" dirty="0"/>
              <a:t> vascular access is more likely to be required in the pediatric trauma patient.</a:t>
            </a:r>
          </a:p>
        </p:txBody>
      </p:sp>
    </p:spTree>
    <p:extLst>
      <p:ext uri="{BB962C8B-B14F-4D97-AF65-F5344CB8AC3E}">
        <p14:creationId xmlns:p14="http://schemas.microsoft.com/office/powerpoint/2010/main" val="2812969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response to volume loss, vital </a:t>
            </a:r>
            <a:r>
              <a:rPr lang="en-US" dirty="0" err="1"/>
              <a:t>signs,and</a:t>
            </a:r>
            <a:r>
              <a:rPr lang="en-US" dirty="0"/>
              <a:t> urinary output also are dependent on the size of the child.</a:t>
            </a:r>
          </a:p>
          <a:p>
            <a:r>
              <a:rPr lang="en-US" dirty="0"/>
              <a:t>Although the quantities of blood, fluids, and medications; the size of the child; the degree and rapidity of heat loss; and injury patterns may differ, assessment and management priorities are identical.</a:t>
            </a:r>
          </a:p>
          <a:p>
            <a:r>
              <a:rPr lang="en-US" dirty="0"/>
              <a:t>Outcome depends on early aggressive care.</a:t>
            </a:r>
          </a:p>
        </p:txBody>
      </p:sp>
    </p:spTree>
    <p:extLst>
      <p:ext uri="{BB962C8B-B14F-4D97-AF65-F5344CB8AC3E}">
        <p14:creationId xmlns:p14="http://schemas.microsoft.com/office/powerpoint/2010/main" val="2787725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Pregnant patients </a:t>
            </a:r>
          </a:p>
          <a:p>
            <a:r>
              <a:rPr lang="en-US" dirty="0"/>
              <a:t>the anatomical and physiological changes in these patients modify response to injury</a:t>
            </a:r>
          </a:p>
          <a:p>
            <a:r>
              <a:rPr lang="en-US" dirty="0"/>
              <a:t>We need Early recognition of pregnancy by history or by palpation of the abdomen for the gravid uterus and laboratory tests for B-HCG </a:t>
            </a:r>
          </a:p>
          <a:p>
            <a:r>
              <a:rPr lang="en-US" dirty="0"/>
              <a:t>They need continuous fetal assessment </a:t>
            </a:r>
          </a:p>
          <a:p>
            <a:r>
              <a:rPr lang="en-US" dirty="0"/>
              <a:t>Always 1</a:t>
            </a:r>
            <a:r>
              <a:rPr lang="en-US" baseline="30000" dirty="0"/>
              <a:t>st</a:t>
            </a:r>
            <a:r>
              <a:rPr lang="en-US" dirty="0"/>
              <a:t> priority is maternal resuscitation </a:t>
            </a:r>
          </a:p>
          <a:p>
            <a:r>
              <a:rPr lang="en-US" dirty="0"/>
              <a:t>And the outcome depends on early and aggressive management and care </a:t>
            </a:r>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538882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Geriatric patients </a:t>
            </a:r>
          </a:p>
          <a:p>
            <a:r>
              <a:rPr lang="en-US" dirty="0"/>
              <a:t>In elderly patients trauma consider the 5</a:t>
            </a:r>
            <a:r>
              <a:rPr lang="en-US" baseline="30000" dirty="0"/>
              <a:t>th</a:t>
            </a:r>
            <a:r>
              <a:rPr lang="en-US" dirty="0"/>
              <a:t> leading causing of death </a:t>
            </a:r>
          </a:p>
          <a:p>
            <a:r>
              <a:rPr lang="en-US" dirty="0"/>
              <a:t>That’s probably due to the diminished physiological reserve </a:t>
            </a:r>
            <a:r>
              <a:rPr lang="en-US" dirty="0" smtClean="0"/>
              <a:t>and, </a:t>
            </a:r>
            <a:r>
              <a:rPr lang="en-US" dirty="0"/>
              <a:t>the high rate of co-morbidities and the medications they take .</a:t>
            </a:r>
          </a:p>
          <a:p>
            <a:r>
              <a:rPr lang="en-US" dirty="0"/>
              <a:t>Also studies showed that elderly men are more likely to have trauma than women .</a:t>
            </a:r>
          </a:p>
        </p:txBody>
      </p:sp>
    </p:spTree>
    <p:extLst>
      <p:ext uri="{BB962C8B-B14F-4D97-AF65-F5344CB8AC3E}">
        <p14:creationId xmlns:p14="http://schemas.microsoft.com/office/powerpoint/2010/main" val="1929774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Airway Maintenance with Cervical Spine Protection</a:t>
            </a:r>
          </a:p>
        </p:txBody>
      </p:sp>
      <p:sp>
        <p:nvSpPr>
          <p:cNvPr id="3" name="Content Placeholder 2"/>
          <p:cNvSpPr>
            <a:spLocks noGrp="1"/>
          </p:cNvSpPr>
          <p:nvPr>
            <p:ph idx="1"/>
          </p:nvPr>
        </p:nvSpPr>
        <p:spPr/>
        <p:txBody>
          <a:bodyPr/>
          <a:lstStyle/>
          <a:p>
            <a:pPr marL="0" indent="0">
              <a:buNone/>
            </a:pPr>
            <a:r>
              <a:rPr lang="en-US" sz="1800" dirty="0"/>
              <a:t>1. </a:t>
            </a:r>
            <a:r>
              <a:rPr lang="en-US" sz="1800" b="1" dirty="0"/>
              <a:t>Airway maintenance:</a:t>
            </a:r>
          </a:p>
          <a:p>
            <a:r>
              <a:rPr lang="en-US" sz="1800" dirty="0"/>
              <a:t>Every effort should be made to promptly identify airway compromise and secure a patent airway. Upon initial evaluation of the trauma patient, the airway should be assessed first to ascertain patency. This rapid assessment for signs of airway obstruction should include inspection for foreign bodies and facial, mandibular, or tracheal/laryngeal fractures , Snoring, gurgling, stridor, </a:t>
            </a:r>
            <a:r>
              <a:rPr lang="en-US" sz="1800" dirty="0" smtClean="0"/>
              <a:t>hoarseness, and </a:t>
            </a:r>
            <a:r>
              <a:rPr lang="en-US" sz="1800" dirty="0"/>
              <a:t>rocking chest wall motions are indicative of airway obstruction.</a:t>
            </a:r>
          </a:p>
          <a:p>
            <a:r>
              <a:rPr lang="en-US" sz="2000" dirty="0"/>
              <a:t>Measures to establish a patent airway should be instituted while protecting the cervical spine</a:t>
            </a:r>
            <a:r>
              <a:rPr lang="en-US" dirty="0"/>
              <a:t>.</a:t>
            </a:r>
          </a:p>
        </p:txBody>
      </p:sp>
    </p:spTree>
    <p:extLst>
      <p:ext uri="{BB962C8B-B14F-4D97-AF65-F5344CB8AC3E}">
        <p14:creationId xmlns:p14="http://schemas.microsoft.com/office/powerpoint/2010/main" val="777414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Initially, simple measures such as the chin lift or modified jaw thrust maneuver may achieve this task.</a:t>
            </a:r>
          </a:p>
          <a:p>
            <a:r>
              <a:rPr lang="en-US" dirty="0"/>
              <a:t>Airway suctioning is then performed as necessary to clear excessive </a:t>
            </a:r>
            <a:r>
              <a:rPr lang="en-US" dirty="0" smtClean="0"/>
              <a:t>secretions, using </a:t>
            </a:r>
            <a:r>
              <a:rPr lang="en-US" dirty="0"/>
              <a:t>a large-caliber suction catheter. Particulate matter is removed, if present, using a finger sweep or forceps</a:t>
            </a:r>
            <a:r>
              <a:rPr lang="en-US" dirty="0" smtClean="0"/>
              <a:t>.</a:t>
            </a:r>
          </a:p>
          <a:p>
            <a:r>
              <a:rPr lang="en-US" dirty="0"/>
              <a:t> A nasopharyngeal airway may initially establish and maintain airway patency in the conscious patient. If the patient is unconscious and has no gag reflex, an oropharyngeal airway may be helpful temporarily. However, a definitive airway should be established if there is any doubt about the patient’s ability to maintain airway integrity .</a:t>
            </a:r>
          </a:p>
          <a:p>
            <a:endParaRPr lang="en-US" dirty="0"/>
          </a:p>
        </p:txBody>
      </p:sp>
    </p:spTree>
    <p:extLst>
      <p:ext uri="{BB962C8B-B14F-4D97-AF65-F5344CB8AC3E}">
        <p14:creationId xmlns:p14="http://schemas.microsoft.com/office/powerpoint/2010/main" val="169572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sz="1800" dirty="0"/>
              <a:t>A definitive airway is defined as a secured tube in the trachea with the cuff inflated and the tube connected to some form of oxygen-enriched assisted ventilation. </a:t>
            </a:r>
            <a:endParaRPr lang="en-US" sz="1800" dirty="0" smtClean="0"/>
          </a:p>
          <a:p>
            <a:r>
              <a:rPr lang="en-US" sz="1800" dirty="0"/>
              <a:t>  Definitive control of the airway in patients who have compromised airways due to mechanical </a:t>
            </a:r>
            <a:r>
              <a:rPr lang="en-US" sz="1800" dirty="0" smtClean="0"/>
              <a:t>factors, who </a:t>
            </a:r>
            <a:r>
              <a:rPr lang="en-US" sz="1800" dirty="0"/>
              <a:t>have ventilatory problems, or who are unconscious is achieved by endotracheal intubation, either nasally or orally (nasal intubation is contraindicated in the presence of basal skull fracture).</a:t>
            </a:r>
          </a:p>
          <a:p>
            <a:r>
              <a:rPr lang="en-US" sz="1800" dirty="0"/>
              <a:t>  This procedure should be accomplished with continuous protection of the cervical spine</a:t>
            </a:r>
            <a:r>
              <a:rPr lang="en-US" sz="1800" dirty="0" smtClean="0"/>
              <a:t>.</a:t>
            </a:r>
          </a:p>
          <a:p>
            <a:r>
              <a:rPr lang="en-US" sz="1800" dirty="0" smtClean="0"/>
              <a:t>Severe </a:t>
            </a:r>
            <a:r>
              <a:rPr lang="en-US" sz="1800" dirty="0"/>
              <a:t>head-injury patients with an altered level of consciousness or a Glasgow Coma Scale (GCS) Score of eight or less usually require the placement of a definitive airway.</a:t>
            </a:r>
          </a:p>
          <a:p>
            <a:r>
              <a:rPr lang="en-US" sz="1800" dirty="0"/>
              <a:t>The finding of nonpurposeful motor responses strongly suggests the need for definitive airway management</a:t>
            </a:r>
            <a:r>
              <a:rPr lang="en-US" sz="1800" dirty="0" smtClean="0"/>
              <a:t>.</a:t>
            </a:r>
          </a:p>
          <a:p>
            <a:r>
              <a:rPr lang="en-US" sz="1800" dirty="0"/>
              <a:t> A surgical airway (cricothyroidotomy) should be performed if oro- or nasotracheal intubation is contraindicated or cannot be accomplished..</a:t>
            </a:r>
          </a:p>
          <a:p>
            <a:pPr marL="0" indent="0">
              <a:buNone/>
            </a:pPr>
            <a:endParaRPr lang="en-US" sz="1800" dirty="0"/>
          </a:p>
        </p:txBody>
      </p:sp>
    </p:spTree>
    <p:extLst>
      <p:ext uri="{BB962C8B-B14F-4D97-AF65-F5344CB8AC3E}">
        <p14:creationId xmlns:p14="http://schemas.microsoft.com/office/powerpoint/2010/main" val="22359696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08720"/>
            <a:ext cx="7239000" cy="1143000"/>
          </a:xfrm>
        </p:spPr>
        <p:txBody>
          <a:bodyPr>
            <a:normAutofit fontScale="90000"/>
          </a:bodyPr>
          <a:lstStyle/>
          <a:p>
            <a:r>
              <a:rPr lang="en-US" dirty="0"/>
              <a:t>Suctioning and removal of foreign material obstructing the airway</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372" y="2249809"/>
            <a:ext cx="5346655" cy="3566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1183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maneuvers</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7030" y="1643205"/>
            <a:ext cx="6779340" cy="4779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6134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Bag-Valve-Mask</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0823" y="1783425"/>
            <a:ext cx="6931753" cy="449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2536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Oropharyngeal airway</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2420888"/>
            <a:ext cx="4032448" cy="3231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132856"/>
            <a:ext cx="2736304" cy="360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3593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Cricothyroidotomy </a:t>
            </a: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56886" y="1862680"/>
            <a:ext cx="3639627" cy="4340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2852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en-US" sz="2000" b="1" dirty="0"/>
              <a:t>2. Cervical spine protection</a:t>
            </a:r>
          </a:p>
          <a:p>
            <a:r>
              <a:rPr lang="en-US" sz="2000" dirty="0"/>
              <a:t>While assessing and managing the patient’s airway, great care should be taken to prevent excessive movement of the cervical spine</a:t>
            </a:r>
          </a:p>
          <a:p>
            <a:r>
              <a:rPr lang="en-US" sz="2000" dirty="0"/>
              <a:t>The patient’s head and neck should not be hyperextended,hyperflexed, or rotated to establish and maintain the airway.</a:t>
            </a:r>
          </a:p>
          <a:p>
            <a:r>
              <a:rPr lang="en-US" sz="2000" dirty="0"/>
              <a:t>Protection of the patient’s spinal cord with manual, inline immobilization followed by the application of appropriate immobilization devices should be accomplished.</a:t>
            </a:r>
          </a:p>
          <a:p>
            <a:r>
              <a:rPr lang="en-US" sz="2000" dirty="0"/>
              <a:t>If immobilizing devices must be removed temporarily, the neutral position of the patient’s head and neck should be reinstituted with manual, inline immobilization by one member of the trauma team.</a:t>
            </a:r>
          </a:p>
          <a:p>
            <a:r>
              <a:rPr lang="en-US" sz="2000" dirty="0"/>
              <a:t>Cervical spine X-rays or CT Scan may be obtained to confirm or exclude injury once immediate or potentially life-threatening conditions have been addressed.</a:t>
            </a:r>
          </a:p>
          <a:p>
            <a:endParaRPr lang="en-US" dirty="0"/>
          </a:p>
        </p:txBody>
      </p:sp>
    </p:spTree>
    <p:extLst>
      <p:ext uri="{BB962C8B-B14F-4D97-AF65-F5344CB8AC3E}">
        <p14:creationId xmlns:p14="http://schemas.microsoft.com/office/powerpoint/2010/main" val="2794246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Remember: Assume a cervical spine injury in any patient with multisystem trauma, especially with an altered level of consciousness or a blunt injury above the clavicle.</a:t>
            </a:r>
          </a:p>
          <a:p>
            <a:pPr marL="0" indent="0">
              <a:buNone/>
            </a:pPr>
            <a:endParaRPr lang="en-US"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3409754"/>
            <a:ext cx="5256584" cy="3081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8884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Breathing and Ventilation</a:t>
            </a:r>
          </a:p>
        </p:txBody>
      </p:sp>
      <p:sp>
        <p:nvSpPr>
          <p:cNvPr id="3" name="Content Placeholder 2"/>
          <p:cNvSpPr>
            <a:spLocks noGrp="1"/>
          </p:cNvSpPr>
          <p:nvPr>
            <p:ph idx="1"/>
          </p:nvPr>
        </p:nvSpPr>
        <p:spPr/>
        <p:txBody>
          <a:bodyPr>
            <a:normAutofit/>
          </a:bodyPr>
          <a:lstStyle/>
          <a:p>
            <a:r>
              <a:rPr lang="en-US" sz="1800" dirty="0"/>
              <a:t>The patient’s chest should be exposed to adequately assess chest wall excursion. Auscultation should be performed to assure gas flow in the lungs.</a:t>
            </a:r>
          </a:p>
          <a:p>
            <a:r>
              <a:rPr lang="en-US" sz="1800" dirty="0"/>
              <a:t>Adequacy of ventilation should be assessed through observation of chest wall mechanics, that is, accessory muscle use and ventilatory rate.</a:t>
            </a:r>
          </a:p>
          <a:p>
            <a:r>
              <a:rPr lang="en-US" sz="1800" dirty="0"/>
              <a:t>Percussion may suggest the presence of air or blood in the chest.</a:t>
            </a:r>
          </a:p>
          <a:p>
            <a:r>
              <a:rPr lang="en-US" sz="1800" dirty="0"/>
              <a:t>Visual inspection and palpation may detect injuries to the chest wall that may compromise ventilation.</a:t>
            </a:r>
          </a:p>
          <a:p>
            <a:r>
              <a:rPr lang="en-US" sz="1800" dirty="0"/>
              <a:t>Injuries that may acutely impair ventilation are tension pneumothorax, flail chest with pulmonary contusion, massive hemothorax, and open pneumothorax. These injuries should be identified in the primary survey.</a:t>
            </a:r>
          </a:p>
          <a:p>
            <a:r>
              <a:rPr lang="en-US" sz="1800" dirty="0"/>
              <a:t>Remember, a tension pneumothorax is a clinical diagnosis and not a radiologic diagnosis</a:t>
            </a:r>
          </a:p>
        </p:txBody>
      </p:sp>
    </p:spTree>
    <p:extLst>
      <p:ext uri="{BB962C8B-B14F-4D97-AF65-F5344CB8AC3E}">
        <p14:creationId xmlns:p14="http://schemas.microsoft.com/office/powerpoint/2010/main" val="2247439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1800" dirty="0"/>
              <a:t>Every injured patient should receive supplemental oxygen to achieve optimal oxygenation. If not intubated and if the patient is breathing spontaneously, the patient should have oxygen administered by a nonrebreathing mask to achieve optimal oxygenation. If intubated, the patient should have oxygen delivered by, and ventilations assisted with, a bag-valve reservoir device. This process should be followed by mechanical ventilation after excluding a pneumothorax, which will require a tube thoracotomy. The use of the pulse oximeter is valuable in monitoring adequate hemoglobin oxygen saturation.</a:t>
            </a:r>
          </a:p>
          <a:p>
            <a:r>
              <a:rPr lang="en-US" sz="1800" dirty="0"/>
              <a:t>Tube thoracostomy is required in the definitive control of the following, immediately life-threatening chest injuries.</a:t>
            </a:r>
          </a:p>
          <a:p>
            <a:pPr marL="0" indent="0">
              <a:buNone/>
            </a:pPr>
            <a:r>
              <a:rPr lang="en-US" sz="1800" dirty="0"/>
              <a:t>1. Tension pneumothorax, after needle decompression</a:t>
            </a:r>
          </a:p>
          <a:p>
            <a:pPr marL="0" indent="0">
              <a:buNone/>
            </a:pPr>
            <a:r>
              <a:rPr lang="en-US" sz="1800" dirty="0"/>
              <a:t>2. Open pneumothorax, after placement of an occlusive dressing over the wound</a:t>
            </a:r>
          </a:p>
          <a:p>
            <a:pPr marL="0" indent="0">
              <a:buNone/>
            </a:pPr>
            <a:r>
              <a:rPr lang="en-US" sz="1800" dirty="0"/>
              <a:t>3. Massive hemothorax with simultaneous restoration of blood volume</a:t>
            </a:r>
          </a:p>
        </p:txBody>
      </p:sp>
    </p:spTree>
    <p:extLst>
      <p:ext uri="{BB962C8B-B14F-4D97-AF65-F5344CB8AC3E}">
        <p14:creationId xmlns:p14="http://schemas.microsoft.com/office/powerpoint/2010/main" val="41795163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Circulation with Hemorrhage Control</a:t>
            </a:r>
          </a:p>
        </p:txBody>
      </p:sp>
      <p:sp>
        <p:nvSpPr>
          <p:cNvPr id="3" name="Content Placeholder 2"/>
          <p:cNvSpPr>
            <a:spLocks noGrp="1"/>
          </p:cNvSpPr>
          <p:nvPr>
            <p:ph idx="1"/>
          </p:nvPr>
        </p:nvSpPr>
        <p:spPr/>
        <p:txBody>
          <a:bodyPr>
            <a:normAutofit lnSpcReduction="10000"/>
          </a:bodyPr>
          <a:lstStyle/>
          <a:p>
            <a:r>
              <a:rPr lang="en-US" sz="2000" b="1" dirty="0">
                <a:solidFill>
                  <a:srgbClr val="FF0000"/>
                </a:solidFill>
              </a:rPr>
              <a:t>The trauma patient in shock should be considered to be in hemorrhagic shock until proven otherwise.</a:t>
            </a:r>
          </a:p>
          <a:p>
            <a:r>
              <a:rPr lang="en-US" sz="2000" dirty="0"/>
              <a:t>Hemorrhage must be identified and stopped as soon as possible.</a:t>
            </a:r>
          </a:p>
          <a:p>
            <a:r>
              <a:rPr lang="en-US" sz="2000" dirty="0"/>
              <a:t>External bleeding is controlled by direct pressure and Internal hemorrhage may require operative intervention.</a:t>
            </a:r>
          </a:p>
          <a:p>
            <a:r>
              <a:rPr lang="en-US" sz="2000" dirty="0"/>
              <a:t>Internal sources of hemorrhage may be the chest, abdomen, pelvis, or retroperitoneum.</a:t>
            </a:r>
          </a:p>
          <a:p>
            <a:r>
              <a:rPr lang="en-US" sz="2000" dirty="0"/>
              <a:t>If the shock is nonhemorrhagic, then obstructive causes of shock (for example, tension pneumothorax and cardiac tamponade), must be considered.</a:t>
            </a:r>
          </a:p>
          <a:p>
            <a:r>
              <a:rPr lang="en-US" sz="2000" dirty="0"/>
              <a:t>Hypotension with bradycardia should suggest the presence of neurogenic shock.</a:t>
            </a:r>
          </a:p>
          <a:p>
            <a:r>
              <a:rPr lang="en-US" sz="2000" dirty="0"/>
              <a:t> Although septic shock occurs in trauma, it is usually a late manifestation.</a:t>
            </a:r>
          </a:p>
          <a:p>
            <a:endParaRPr lang="en-US" sz="2000" dirty="0"/>
          </a:p>
          <a:p>
            <a:pPr marL="0" indent="0">
              <a:buNone/>
            </a:pPr>
            <a:endParaRPr lang="en-US" dirty="0"/>
          </a:p>
        </p:txBody>
      </p:sp>
    </p:spTree>
    <p:extLst>
      <p:ext uri="{BB962C8B-B14F-4D97-AF65-F5344CB8AC3E}">
        <p14:creationId xmlns:p14="http://schemas.microsoft.com/office/powerpoint/2010/main" val="3139111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The initial step in managing shock in the injured patient is to recognize its presence.</a:t>
            </a:r>
          </a:p>
          <a:p>
            <a:r>
              <a:rPr lang="en-US" dirty="0"/>
              <a:t>The initial diagnosis is based on clinical appreciation of the presence of inadequate organ perfusion and tissue oxygenation instead of the presence of hypotension.</a:t>
            </a:r>
          </a:p>
          <a:p>
            <a:r>
              <a:rPr lang="en-US" dirty="0">
                <a:solidFill>
                  <a:srgbClr val="FF0000"/>
                </a:solidFill>
              </a:rPr>
              <a:t>Ideally, the diagnosis of shock should be made prior to the development of obvious hypotension</a:t>
            </a:r>
            <a:r>
              <a:rPr lang="en-US" dirty="0"/>
              <a:t>.</a:t>
            </a:r>
          </a:p>
          <a:p>
            <a:r>
              <a:rPr lang="en-US" b="1" dirty="0"/>
              <a:t>The elements of clinical observation that yield key information within seconds are level of consciousness, skin color, and pulse</a:t>
            </a:r>
            <a:r>
              <a:rPr lang="en-US" dirty="0"/>
              <a:t>.</a:t>
            </a:r>
          </a:p>
        </p:txBody>
      </p:sp>
    </p:spTree>
    <p:extLst>
      <p:ext uri="{BB962C8B-B14F-4D97-AF65-F5344CB8AC3E}">
        <p14:creationId xmlns:p14="http://schemas.microsoft.com/office/powerpoint/2010/main" val="3186501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000" b="1" dirty="0">
                <a:solidFill>
                  <a:srgbClr val="FF0000"/>
                </a:solidFill>
              </a:rPr>
              <a:t>Level of consciousness</a:t>
            </a:r>
          </a:p>
          <a:p>
            <a:pPr marL="0" indent="0">
              <a:buNone/>
            </a:pPr>
            <a:r>
              <a:rPr lang="en-US" sz="2000" dirty="0"/>
              <a:t>When circulating blood volume is reduced, cerebral perfusion may be critically impaired, resulting in altered levels of consciousness. However, a conscious patient also may have lost a significant amount of blood.</a:t>
            </a:r>
          </a:p>
          <a:p>
            <a:r>
              <a:rPr lang="en-US" sz="2000" b="1" dirty="0">
                <a:solidFill>
                  <a:srgbClr val="FF0000"/>
                </a:solidFill>
              </a:rPr>
              <a:t>Skin color and capillary refill</a:t>
            </a:r>
          </a:p>
          <a:p>
            <a:pPr marL="0" indent="0">
              <a:buNone/>
            </a:pPr>
            <a:r>
              <a:rPr lang="en-US" sz="2000" dirty="0"/>
              <a:t>Skin color can be helpful in evaluating the hypovolemic injured patient. A patient with normal capillary refill (&lt;2 seconds) and pink skin, especially in the face and extremities, is rarely critically hypovolemic after injury. Conversely, the ashen, gray skin of the face and the white skin of the exsanguinated extremities are ominous signs of hypovolemia.</a:t>
            </a:r>
          </a:p>
        </p:txBody>
      </p:sp>
    </p:spTree>
    <p:extLst>
      <p:ext uri="{BB962C8B-B14F-4D97-AF65-F5344CB8AC3E}">
        <p14:creationId xmlns:p14="http://schemas.microsoft.com/office/powerpoint/2010/main" val="980920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000" b="1" dirty="0">
                <a:solidFill>
                  <a:srgbClr val="FF0000"/>
                </a:solidFill>
              </a:rPr>
              <a:t>Pulse</a:t>
            </a:r>
          </a:p>
          <a:p>
            <a:r>
              <a:rPr lang="en-US" sz="2000" dirty="0"/>
              <a:t>An easily accessible central pulse (femoral or carotid, or in an infant, brachial), should be assessed bilaterally for quality, rate, and regularity.</a:t>
            </a:r>
          </a:p>
          <a:p>
            <a:r>
              <a:rPr lang="en-US" sz="2000" dirty="0"/>
              <a:t>A rapid, thready pulse is usually a sign of hypovolemia, but may have other causes as well. </a:t>
            </a:r>
          </a:p>
          <a:p>
            <a:r>
              <a:rPr lang="en-US" sz="2000" dirty="0"/>
              <a:t>A normal pulse rate does not assure that the patient is </a:t>
            </a:r>
            <a:r>
              <a:rPr lang="en-US" sz="2000" dirty="0" err="1"/>
              <a:t>normovolemic</a:t>
            </a:r>
            <a:r>
              <a:rPr lang="en-US" sz="2000" dirty="0"/>
              <a:t>.</a:t>
            </a:r>
          </a:p>
          <a:p>
            <a:r>
              <a:rPr lang="en-US" sz="2000" dirty="0"/>
              <a:t> Absent central pulses, not attributable to local factors, signify the need for immediate resuscitative action to control hemorrhage and restore depleted blood volume and effective cardiac output if death is to be avoided.</a:t>
            </a:r>
          </a:p>
        </p:txBody>
      </p:sp>
    </p:spTree>
    <p:extLst>
      <p:ext uri="{BB962C8B-B14F-4D97-AF65-F5344CB8AC3E}">
        <p14:creationId xmlns:p14="http://schemas.microsoft.com/office/powerpoint/2010/main" val="2239092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Bleeding</a:t>
            </a:r>
          </a:p>
        </p:txBody>
      </p:sp>
      <p:sp>
        <p:nvSpPr>
          <p:cNvPr id="3" name="Content Placeholder 2"/>
          <p:cNvSpPr>
            <a:spLocks noGrp="1"/>
          </p:cNvSpPr>
          <p:nvPr>
            <p:ph idx="1"/>
          </p:nvPr>
        </p:nvSpPr>
        <p:spPr/>
        <p:txBody>
          <a:bodyPr>
            <a:normAutofit/>
          </a:bodyPr>
          <a:lstStyle/>
          <a:p>
            <a:r>
              <a:rPr lang="en-US" sz="2000" dirty="0"/>
              <a:t>Bleeding should be considered external or internal.</a:t>
            </a:r>
          </a:p>
          <a:p>
            <a:r>
              <a:rPr lang="en-US" sz="2000" dirty="0"/>
              <a:t>External hemorrhage is identified by physical examination and promptly controlled by direct pressure in the primary survey.</a:t>
            </a:r>
          </a:p>
          <a:p>
            <a:r>
              <a:rPr lang="en-US" sz="2000" dirty="0"/>
              <a:t>The combination of history, physical examination, and chest X ray with focused assessment sonography in trauma (FAST) and X rays of the pelvis frequently identify the source of internal hemorrhage.</a:t>
            </a:r>
          </a:p>
          <a:p>
            <a:r>
              <a:rPr lang="en-US" sz="2000" dirty="0"/>
              <a:t>The first and the most critical step in hemorrhagic shock management is to identify and stop the bleeding.</a:t>
            </a:r>
          </a:p>
          <a:p>
            <a:r>
              <a:rPr lang="en-US" sz="2000" dirty="0"/>
              <a:t>The second vitally important step in shock management, after hemorrhage is controlled, is to restore circulating blood volume.</a:t>
            </a:r>
          </a:p>
          <a:p>
            <a:endParaRPr lang="en-US" dirty="0"/>
          </a:p>
          <a:p>
            <a:endParaRPr lang="en-US" dirty="0"/>
          </a:p>
          <a:p>
            <a:endParaRPr lang="en-US" dirty="0"/>
          </a:p>
        </p:txBody>
      </p:sp>
    </p:spTree>
    <p:extLst>
      <p:ext uri="{BB962C8B-B14F-4D97-AF65-F5344CB8AC3E}">
        <p14:creationId xmlns:p14="http://schemas.microsoft.com/office/powerpoint/2010/main" val="36793067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000" dirty="0"/>
              <a:t>A minimum of two large-caliber intravenous catheters (IVs) should be established.</a:t>
            </a:r>
          </a:p>
          <a:p>
            <a:endParaRPr lang="en-US" sz="2000" dirty="0"/>
          </a:p>
          <a:p>
            <a:r>
              <a:rPr lang="en-US" sz="2000" dirty="0"/>
              <a:t>Establishment of upper extremity peripheral intravenous access is preferred.</a:t>
            </a:r>
          </a:p>
          <a:p>
            <a:r>
              <a:rPr lang="en-US" sz="2000" dirty="0"/>
              <a:t> Whereas other peripheral lines, cutdowns, and central venous lines should be utilized as necessary in accordance with the skill level of the doctor caring for the patient.</a:t>
            </a:r>
          </a:p>
          <a:p>
            <a:endParaRPr lang="en-US" sz="2000" dirty="0"/>
          </a:p>
          <a:p>
            <a:r>
              <a:rPr lang="en-US" sz="2000" dirty="0"/>
              <a:t> When establishing the intravenous lines, blood should be drawn for type and crossmatch and for baseline hematology studies, including a pregnancy test for all females of childbearing age</a:t>
            </a:r>
            <a:r>
              <a:rPr lang="en-US" sz="2200" dirty="0"/>
              <a:t>.</a:t>
            </a:r>
          </a:p>
          <a:p>
            <a:endParaRPr lang="en-US" sz="2200" dirty="0"/>
          </a:p>
        </p:txBody>
      </p:sp>
    </p:spTree>
    <p:extLst>
      <p:ext uri="{BB962C8B-B14F-4D97-AF65-F5344CB8AC3E}">
        <p14:creationId xmlns:p14="http://schemas.microsoft.com/office/powerpoint/2010/main" val="1545324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760" y="-243408"/>
            <a:ext cx="7239000" cy="1143000"/>
          </a:xfrm>
        </p:spPr>
        <p:txBody>
          <a:bodyPr/>
          <a:lstStyle/>
          <a:p>
            <a:endParaRPr lang="en-US" dirty="0"/>
          </a:p>
        </p:txBody>
      </p:sp>
      <p:sp>
        <p:nvSpPr>
          <p:cNvPr id="3" name="Content Placeholder 2"/>
          <p:cNvSpPr>
            <a:spLocks noGrp="1"/>
          </p:cNvSpPr>
          <p:nvPr>
            <p:ph idx="1"/>
          </p:nvPr>
        </p:nvSpPr>
        <p:spPr>
          <a:xfrm>
            <a:off x="476908" y="1463040"/>
            <a:ext cx="7239000" cy="5184576"/>
          </a:xfrm>
        </p:spPr>
        <p:txBody>
          <a:bodyPr>
            <a:normAutofit/>
          </a:bodyPr>
          <a:lstStyle/>
          <a:p>
            <a:r>
              <a:rPr lang="en-US" sz="1800" dirty="0"/>
              <a:t>Intravenous fluid therapy with a balanced salt solution should be initiated. Ringer’s lactate solution or normal saline is the initial crystalloid solution and should be administered rapidly.</a:t>
            </a:r>
          </a:p>
          <a:p>
            <a:r>
              <a:rPr lang="en-US" sz="1800" dirty="0"/>
              <a:t>Such bolus intravenous therapy may require the administration of 2 to 3 liters of solution within minutes to achieve an appropriate patient response in the adult patient.</a:t>
            </a:r>
          </a:p>
          <a:p>
            <a:endParaRPr lang="en-US" sz="1800" dirty="0"/>
          </a:p>
          <a:p>
            <a:r>
              <a:rPr lang="en-US" sz="1800" dirty="0"/>
              <a:t>All intravenous solutions should be warmed either by storage in a warm environment (37° to 40°C or 98.6° to 104°F) or by fluid warming devices.</a:t>
            </a:r>
          </a:p>
          <a:p>
            <a:endParaRPr lang="en-US" sz="1800" dirty="0"/>
          </a:p>
          <a:p>
            <a:r>
              <a:rPr lang="en-US" sz="1800" dirty="0"/>
              <a:t>However, if the patient responds only transiently to fluid replacement or remains unresponsive to bolus intravenous therapy, type-specific blood may be administered as necessary.</a:t>
            </a:r>
          </a:p>
          <a:p>
            <a:r>
              <a:rPr lang="en-US" sz="1800" dirty="0"/>
              <a:t>If blood loss continues this should be controlled by operative intervention.</a:t>
            </a:r>
          </a:p>
          <a:p>
            <a:endParaRPr lang="en-US" sz="1800" dirty="0"/>
          </a:p>
        </p:txBody>
      </p:sp>
    </p:spTree>
    <p:extLst>
      <p:ext uri="{BB962C8B-B14F-4D97-AF65-F5344CB8AC3E}">
        <p14:creationId xmlns:p14="http://schemas.microsoft.com/office/powerpoint/2010/main" val="5870635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28124"/>
            <a:ext cx="7239000" cy="1143000"/>
          </a:xfrm>
        </p:spPr>
        <p:txBody>
          <a:bodyPr>
            <a:normAutofit fontScale="90000"/>
          </a:bodyPr>
          <a:lstStyle/>
          <a:p>
            <a:r>
              <a:rPr lang="en-US" dirty="0"/>
              <a:t>Disability (Neurological Status)</a:t>
            </a:r>
          </a:p>
        </p:txBody>
      </p:sp>
      <p:sp>
        <p:nvSpPr>
          <p:cNvPr id="3" name="Content Placeholder 2"/>
          <p:cNvSpPr>
            <a:spLocks noGrp="1"/>
          </p:cNvSpPr>
          <p:nvPr>
            <p:ph idx="1"/>
          </p:nvPr>
        </p:nvSpPr>
        <p:spPr>
          <a:xfrm>
            <a:off x="430003" y="1340768"/>
            <a:ext cx="7239000" cy="4846320"/>
          </a:xfrm>
        </p:spPr>
        <p:txBody>
          <a:bodyPr>
            <a:normAutofit/>
          </a:bodyPr>
          <a:lstStyle/>
          <a:p>
            <a:r>
              <a:rPr lang="en-US" sz="2000" dirty="0"/>
              <a:t>After circulatory assessment and management, a rapid neurologic evaluation is performed. This neurologic evaluation establishes the patient’s level of consciousness as well as pupillary size and reaction.</a:t>
            </a:r>
          </a:p>
          <a:p>
            <a:r>
              <a:rPr lang="en-US" sz="2000" dirty="0"/>
              <a:t>The Glasgow Coma Scale (GCS) Score provides a quick measure of the level of consciousness.</a:t>
            </a:r>
          </a:p>
          <a:p>
            <a:endParaRPr lang="en-US" sz="2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760" y="3429000"/>
            <a:ext cx="7768108" cy="309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53722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2000" dirty="0"/>
              <a:t>The GCS Score is the sum of these three, with the best possible score being 15 and the worst possible score being 3.</a:t>
            </a:r>
          </a:p>
          <a:p>
            <a:r>
              <a:rPr lang="en-US" sz="2000" dirty="0"/>
              <a:t>A decrease in the level of consciousness may indicate decreased cerebral oxygenation and/or perfusion (secondary brain injury), or it may be due to direct brain injury (primary brain injury).</a:t>
            </a:r>
          </a:p>
          <a:p>
            <a:r>
              <a:rPr lang="en-US" sz="2000" dirty="0"/>
              <a:t>An altered level of consciousness indicates the need for immediate reevaluation of the patient’s oxygenation, ventilation, and perfusion status.</a:t>
            </a:r>
          </a:p>
          <a:p>
            <a:r>
              <a:rPr lang="en-US" sz="2000" dirty="0">
                <a:solidFill>
                  <a:srgbClr val="FF0000"/>
                </a:solidFill>
              </a:rPr>
              <a:t>Prevention of secondary brain injury by maintenance of oxygenation, ventilation, and perfusion is the main goal of initial resuscitation of the brain-injured patient.</a:t>
            </a:r>
          </a:p>
          <a:p>
            <a:r>
              <a:rPr lang="en-US" sz="2000" dirty="0"/>
              <a:t>Alcohol and/or other drugs also may alter the patient’s level of consciousness.</a:t>
            </a:r>
          </a:p>
        </p:txBody>
      </p:sp>
    </p:spTree>
    <p:extLst>
      <p:ext uri="{BB962C8B-B14F-4D97-AF65-F5344CB8AC3E}">
        <p14:creationId xmlns:p14="http://schemas.microsoft.com/office/powerpoint/2010/main" val="1832881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000" dirty="0"/>
              <a:t>If hypoxia and hypovolemia are excluded(secondary injury), changes in the level of consciousness should be considered to be of traumatic central nervous system origin(primary injury) until proven otherwise.</a:t>
            </a:r>
          </a:p>
          <a:p>
            <a:endParaRPr lang="en-US" sz="2000" dirty="0"/>
          </a:p>
          <a:p>
            <a:r>
              <a:rPr lang="en-US" sz="2000" dirty="0"/>
              <a:t>Early CT scan and neurosurgical consultation are absolutely essential in the management of the brain-injured patient.</a:t>
            </a:r>
          </a:p>
          <a:p>
            <a:r>
              <a:rPr lang="en-US" sz="2000" dirty="0"/>
              <a:t>A unilaterally dilated pupil is an ominous sign that indicates the presence of a mass lesion, usually an expanding intracranial hematoma</a:t>
            </a:r>
            <a:r>
              <a:rPr lang="en-US" dirty="0"/>
              <a:t>.</a:t>
            </a:r>
          </a:p>
          <a:p>
            <a:r>
              <a:rPr lang="en-US" sz="2000" dirty="0"/>
              <a:t>The lucid interval commonly associated with acute epidural hematoma is an example of a situation where the patient will “talk and die.” Frequent neurologic reevaluation can prevent this problem by allowing early detection of changes.</a:t>
            </a:r>
          </a:p>
        </p:txBody>
      </p:sp>
    </p:spTree>
    <p:extLst>
      <p:ext uri="{BB962C8B-B14F-4D97-AF65-F5344CB8AC3E}">
        <p14:creationId xmlns:p14="http://schemas.microsoft.com/office/powerpoint/2010/main" val="9433160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Exposure/Environmental Control</a:t>
            </a:r>
          </a:p>
        </p:txBody>
      </p:sp>
      <p:sp>
        <p:nvSpPr>
          <p:cNvPr id="3" name="Content Placeholder 2"/>
          <p:cNvSpPr>
            <a:spLocks noGrp="1"/>
          </p:cNvSpPr>
          <p:nvPr>
            <p:ph idx="1"/>
          </p:nvPr>
        </p:nvSpPr>
        <p:spPr>
          <a:xfrm>
            <a:off x="457200" y="1609416"/>
            <a:ext cx="7239000" cy="5131952"/>
          </a:xfrm>
        </p:spPr>
        <p:txBody>
          <a:bodyPr>
            <a:normAutofit/>
          </a:bodyPr>
          <a:lstStyle/>
          <a:p>
            <a:r>
              <a:rPr lang="en-US" sz="2000" dirty="0"/>
              <a:t>The patient should be completely undressed, usually by cutting off the clothes to facilitate thorough examination and assessment.</a:t>
            </a:r>
          </a:p>
          <a:p>
            <a:r>
              <a:rPr lang="en-US" sz="2000" dirty="0"/>
              <a:t>After the patient’s clothing is removed and assessment is completed, it is imperative to cover the patient with warm blankets or an external warming device to prevent hypothermia in the emergency department.</a:t>
            </a:r>
          </a:p>
          <a:p>
            <a:r>
              <a:rPr lang="en-US" sz="2000" dirty="0"/>
              <a:t>Intravenous fluids should be warmed before infusion, and a warm environment should be maintained.</a:t>
            </a:r>
          </a:p>
          <a:p>
            <a:r>
              <a:rPr lang="en-US" sz="2000" b="1" dirty="0">
                <a:solidFill>
                  <a:srgbClr val="FF0000"/>
                </a:solidFill>
              </a:rPr>
              <a:t>It is the patient’s body temperature which is most important, not the comfort of the health care providers.</a:t>
            </a:r>
          </a:p>
          <a:p>
            <a:endParaRPr lang="en-US" sz="2000" b="1" dirty="0">
              <a:solidFill>
                <a:srgbClr val="FF0000"/>
              </a:solidFill>
            </a:endParaRPr>
          </a:p>
          <a:p>
            <a:r>
              <a:rPr lang="en-US" sz="2000" dirty="0"/>
              <a:t>Efforts to rewarm the patient and to prevent hypothermia should be considered as important as any other component of the primary survey or resuscitation phase!</a:t>
            </a:r>
          </a:p>
        </p:txBody>
      </p:sp>
    </p:spTree>
    <p:extLst>
      <p:ext uri="{BB962C8B-B14F-4D97-AF65-F5344CB8AC3E}">
        <p14:creationId xmlns:p14="http://schemas.microsoft.com/office/powerpoint/2010/main" val="778598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7239000" cy="1143000"/>
          </a:xfrm>
        </p:spPr>
        <p:txBody>
          <a:bodyPr/>
          <a:lstStyle/>
          <a:p>
            <a:r>
              <a:rPr lang="en-US" dirty="0"/>
              <a:t>Adjuncts to Primary Survey</a:t>
            </a:r>
          </a:p>
        </p:txBody>
      </p:sp>
      <p:sp>
        <p:nvSpPr>
          <p:cNvPr id="3" name="Content Placeholder 2"/>
          <p:cNvSpPr>
            <a:spLocks noGrp="1"/>
          </p:cNvSpPr>
          <p:nvPr>
            <p:ph idx="1"/>
          </p:nvPr>
        </p:nvSpPr>
        <p:spPr>
          <a:xfrm>
            <a:off x="395536" y="1313384"/>
            <a:ext cx="7239000" cy="5544616"/>
          </a:xfrm>
        </p:spPr>
        <p:txBody>
          <a:bodyPr>
            <a:normAutofit lnSpcReduction="10000"/>
          </a:bodyPr>
          <a:lstStyle/>
          <a:p>
            <a:pPr marL="0" indent="0">
              <a:buNone/>
            </a:pPr>
            <a:r>
              <a:rPr lang="en-US" sz="3000" b="1" dirty="0">
                <a:solidFill>
                  <a:schemeClr val="tx2">
                    <a:lumMod val="75000"/>
                  </a:schemeClr>
                </a:solidFill>
              </a:rPr>
              <a:t>A. Urinary and Gastric Catheters</a:t>
            </a:r>
          </a:p>
          <a:p>
            <a:pPr marL="514350" indent="-514350">
              <a:buAutoNum type="arabicPeriod"/>
            </a:pPr>
            <a:r>
              <a:rPr lang="en-US" sz="2200" b="1" dirty="0"/>
              <a:t>Urinary catheters</a:t>
            </a:r>
          </a:p>
          <a:p>
            <a:r>
              <a:rPr lang="en-US" sz="2000" dirty="0"/>
              <a:t>Urinary output is a sensitive indicator of the volume status of the patient and reflects renal perfusion. Monitoring of urinary output is best accomplished by the insertion of an indwelling bladder catheter.</a:t>
            </a:r>
          </a:p>
          <a:p>
            <a:r>
              <a:rPr lang="en-US" sz="2000" dirty="0"/>
              <a:t>Transurethral bladder catheterization is contraindicated in patients in whom urethral injury is suspected.</a:t>
            </a:r>
          </a:p>
          <a:p>
            <a:endParaRPr lang="en-US" sz="2000" dirty="0"/>
          </a:p>
          <a:p>
            <a:r>
              <a:rPr lang="en-US" sz="2200" b="1" dirty="0"/>
              <a:t>Urethral injury should be suspected if there</a:t>
            </a:r>
            <a:r>
              <a:rPr lang="en-US" sz="2200" dirty="0"/>
              <a:t> is : </a:t>
            </a:r>
          </a:p>
          <a:p>
            <a:pPr marL="457200" indent="-457200">
              <a:buAutoNum type="arabicParenBoth"/>
            </a:pPr>
            <a:r>
              <a:rPr lang="en-US" sz="2000" dirty="0"/>
              <a:t>Blood at the penile meatus, (2) perineal ecchymosis, (3) scrotal hematoma, (4) a high-riding or nonpalpable prostate, or (5) a pelvic fracture.</a:t>
            </a:r>
          </a:p>
          <a:p>
            <a:pPr marL="0" indent="0">
              <a:buNone/>
            </a:pPr>
            <a:r>
              <a:rPr lang="en-US" sz="2000" dirty="0"/>
              <a:t> </a:t>
            </a:r>
            <a:r>
              <a:rPr lang="en-US" sz="2000" dirty="0">
                <a:solidFill>
                  <a:srgbClr val="FF0000"/>
                </a:solidFill>
              </a:rPr>
              <a:t>Therefore, the urinary catheter should not be inserted before an examination of the rectum and genitalia if the mechanism of injury suggests the possibility of urethral injury.</a:t>
            </a:r>
          </a:p>
        </p:txBody>
      </p:sp>
    </p:spTree>
    <p:extLst>
      <p:ext uri="{BB962C8B-B14F-4D97-AF65-F5344CB8AC3E}">
        <p14:creationId xmlns:p14="http://schemas.microsoft.com/office/powerpoint/2010/main" val="2554001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2800" b="1" dirty="0">
                <a:solidFill>
                  <a:schemeClr val="tx2">
                    <a:lumMod val="75000"/>
                  </a:schemeClr>
                </a:solidFill>
              </a:rPr>
              <a:t>2. Gastric catheters</a:t>
            </a:r>
            <a:endParaRPr lang="en-US" sz="2400" b="1" dirty="0">
              <a:solidFill>
                <a:schemeClr val="tx2">
                  <a:lumMod val="75000"/>
                </a:schemeClr>
              </a:solidFill>
            </a:endParaRPr>
          </a:p>
          <a:p>
            <a:r>
              <a:rPr lang="en-US" sz="2000" dirty="0"/>
              <a:t>A gastric tube is indicated to reduce stomach distention and decrease the risk of aspiration.</a:t>
            </a:r>
          </a:p>
          <a:p>
            <a:endParaRPr lang="en-US" sz="2000" dirty="0"/>
          </a:p>
          <a:p>
            <a:r>
              <a:rPr lang="en-US" sz="2000" dirty="0"/>
              <a:t>Blood in the gastric aspirate may represent oropharyngeal (swallowed) blood, traumatic insertion, or actual injury to the upper digestive tract.</a:t>
            </a:r>
          </a:p>
          <a:p>
            <a:r>
              <a:rPr lang="en-US" sz="2000" dirty="0"/>
              <a:t>If a cribriform plate fracture, basilar skull fracture, or maxillofacial trauma is suspected or present, the gastric tube should be inserted orally to prevent intracranial passage.</a:t>
            </a:r>
          </a:p>
        </p:txBody>
      </p:sp>
    </p:spTree>
    <p:extLst>
      <p:ext uri="{BB962C8B-B14F-4D97-AF65-F5344CB8AC3E}">
        <p14:creationId xmlns:p14="http://schemas.microsoft.com/office/powerpoint/2010/main" val="28401524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4718"/>
            <a:ext cx="7239000" cy="1143000"/>
          </a:xfrm>
        </p:spPr>
        <p:txBody>
          <a:bodyPr>
            <a:normAutofit/>
          </a:bodyPr>
          <a:lstStyle/>
          <a:p>
            <a:endParaRPr lang="en-US" dirty="0"/>
          </a:p>
        </p:txBody>
      </p:sp>
      <p:sp>
        <p:nvSpPr>
          <p:cNvPr id="3" name="Content Placeholder 2"/>
          <p:cNvSpPr>
            <a:spLocks noGrp="1"/>
          </p:cNvSpPr>
          <p:nvPr>
            <p:ph idx="1"/>
          </p:nvPr>
        </p:nvSpPr>
        <p:spPr>
          <a:xfrm>
            <a:off x="457200" y="1217718"/>
            <a:ext cx="7239000" cy="5537924"/>
          </a:xfrm>
        </p:spPr>
        <p:txBody>
          <a:bodyPr>
            <a:normAutofit/>
          </a:bodyPr>
          <a:lstStyle/>
          <a:p>
            <a:pPr marL="0" indent="0">
              <a:buNone/>
            </a:pPr>
            <a:r>
              <a:rPr lang="en-US" sz="2800" b="1" dirty="0">
                <a:solidFill>
                  <a:schemeClr val="tx2">
                    <a:lumMod val="75000"/>
                  </a:schemeClr>
                </a:solidFill>
              </a:rPr>
              <a:t>B. Monitoring </a:t>
            </a:r>
          </a:p>
          <a:p>
            <a:pPr marL="0" indent="0">
              <a:buNone/>
            </a:pPr>
            <a:r>
              <a:rPr lang="en-US" sz="2400" b="1" dirty="0"/>
              <a:t>1</a:t>
            </a:r>
            <a:r>
              <a:rPr lang="en-US" sz="2000" dirty="0"/>
              <a:t>. </a:t>
            </a:r>
            <a:r>
              <a:rPr lang="en-US" sz="2000" u="sng" dirty="0"/>
              <a:t>Ventilatory rate and arterial blood gases (ABG’s) </a:t>
            </a:r>
            <a:r>
              <a:rPr lang="en-US" sz="2000" dirty="0"/>
              <a:t>should be used to monitor the adequacy of the patient’s airway and breathing.</a:t>
            </a:r>
          </a:p>
          <a:p>
            <a:pPr marL="0" indent="0">
              <a:buNone/>
            </a:pPr>
            <a:r>
              <a:rPr lang="en-US" sz="2400" b="1" dirty="0"/>
              <a:t>2</a:t>
            </a:r>
            <a:r>
              <a:rPr lang="en-US" sz="2000" dirty="0"/>
              <a:t>.</a:t>
            </a:r>
            <a:r>
              <a:rPr lang="en-US" sz="2000" u="sng" dirty="0"/>
              <a:t>Pulse oximetry </a:t>
            </a:r>
            <a:r>
              <a:rPr lang="en-US" sz="2000" dirty="0"/>
              <a:t>is a valuable adjunct for monitoring injured patients. The pulse oximeter measures the oxygen saturation of hemoglobin colorimetrically, but does not measure ventilation or the partial pressure of oxygen.</a:t>
            </a:r>
          </a:p>
          <a:p>
            <a:pPr marL="0" indent="0">
              <a:buNone/>
            </a:pPr>
            <a:r>
              <a:rPr lang="en-US" sz="2400" b="1" dirty="0"/>
              <a:t>3</a:t>
            </a:r>
            <a:r>
              <a:rPr lang="en-US" sz="2000" dirty="0"/>
              <a:t>. </a:t>
            </a:r>
            <a:r>
              <a:rPr lang="en-US" sz="2000" u="sng" dirty="0"/>
              <a:t>Blood pressure </a:t>
            </a:r>
            <a:r>
              <a:rPr lang="en-US" sz="2000" dirty="0"/>
              <a:t>should be measured serially and recorded.</a:t>
            </a:r>
          </a:p>
          <a:p>
            <a:pPr marL="0" indent="0">
              <a:buNone/>
            </a:pPr>
            <a:r>
              <a:rPr lang="en-US" sz="2400" b="1" dirty="0"/>
              <a:t>4</a:t>
            </a:r>
            <a:r>
              <a:rPr lang="en-US" sz="2000" dirty="0"/>
              <a:t>. </a:t>
            </a:r>
            <a:r>
              <a:rPr lang="en-US" sz="2000" u="sng" dirty="0"/>
              <a:t>Electrocardiographic (ECG) monitoring</a:t>
            </a:r>
            <a:r>
              <a:rPr lang="en-US" sz="2000" dirty="0"/>
              <a:t> of all trauma patients is required. Dysrhythmias, including unexplained tachycardia, atrial fibrillation, premature ventricular contractions, and pulseless electrical activity may indicate cardiac tamponade, tension pneumothorax, and/or profound hypovolemia.</a:t>
            </a:r>
          </a:p>
        </p:txBody>
      </p:sp>
    </p:spTree>
    <p:extLst>
      <p:ext uri="{BB962C8B-B14F-4D97-AF65-F5344CB8AC3E}">
        <p14:creationId xmlns:p14="http://schemas.microsoft.com/office/powerpoint/2010/main" val="1420670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2405"/>
            <a:ext cx="7239000" cy="1143000"/>
          </a:xfrm>
        </p:spPr>
        <p:txBody>
          <a:bodyPr>
            <a:normAutofit/>
          </a:bodyPr>
          <a:lstStyle/>
          <a:p>
            <a:endParaRPr lang="en-US" dirty="0"/>
          </a:p>
        </p:txBody>
      </p:sp>
      <p:sp>
        <p:nvSpPr>
          <p:cNvPr id="3" name="Content Placeholder 2"/>
          <p:cNvSpPr>
            <a:spLocks noGrp="1"/>
          </p:cNvSpPr>
          <p:nvPr>
            <p:ph idx="1"/>
          </p:nvPr>
        </p:nvSpPr>
        <p:spPr>
          <a:xfrm>
            <a:off x="457200" y="1340768"/>
            <a:ext cx="7239000" cy="5517232"/>
          </a:xfrm>
        </p:spPr>
        <p:txBody>
          <a:bodyPr>
            <a:normAutofit fontScale="92500" lnSpcReduction="10000"/>
          </a:bodyPr>
          <a:lstStyle/>
          <a:p>
            <a:pPr marL="0" indent="0">
              <a:buNone/>
            </a:pPr>
            <a:r>
              <a:rPr lang="en-US" sz="3200" b="1" dirty="0">
                <a:solidFill>
                  <a:schemeClr val="tx2">
                    <a:lumMod val="75000"/>
                  </a:schemeClr>
                </a:solidFill>
              </a:rPr>
              <a:t>C. X rays and Diagnostic Studies</a:t>
            </a:r>
            <a:endParaRPr lang="en-US" sz="2000" dirty="0"/>
          </a:p>
          <a:p>
            <a:r>
              <a:rPr lang="en-US" sz="2000" dirty="0"/>
              <a:t>The anteroposterior (AP) chest film and an AP pelvis film may provide information that can guide resuscitation efforts of the patient with blunt trauma.</a:t>
            </a:r>
          </a:p>
          <a:p>
            <a:r>
              <a:rPr lang="en-US" sz="2000" dirty="0"/>
              <a:t> A lateral cervical spine X-ray or CT scan should be obtained with a portable X ray unit during the secondary survey on any patient who may have a cervical spine injury.</a:t>
            </a:r>
          </a:p>
          <a:p>
            <a:r>
              <a:rPr lang="en-US" sz="2000" dirty="0"/>
              <a:t> </a:t>
            </a:r>
            <a:r>
              <a:rPr lang="en-US" sz="2000" b="1" dirty="0">
                <a:solidFill>
                  <a:srgbClr val="FF0000"/>
                </a:solidFill>
              </a:rPr>
              <a:t>Essential diagnostic X-rays should not be avoided in the pregnant patient.(risk - benefit assessment)</a:t>
            </a:r>
          </a:p>
          <a:p>
            <a:r>
              <a:rPr lang="en-US" sz="2000" dirty="0"/>
              <a:t> Diagnostic peritoneal lavage (DPL) and focused assessment sonography in trauma (FAST) are useful tools for the quick detection of occult intraabdominal bleeding.</a:t>
            </a:r>
          </a:p>
          <a:p>
            <a:r>
              <a:rPr lang="en-US" sz="2100" dirty="0"/>
              <a:t>FAST is more rapid and less invasive, but operator dependent.</a:t>
            </a:r>
          </a:p>
          <a:p>
            <a:r>
              <a:rPr lang="en-US" sz="2100" dirty="0"/>
              <a:t> A CT scan of the abdomen is more specific than FAST, but because it requires moving the patient to the CT scan suite, it is only appropriate when the patient’s hemodynamics have been normalized</a:t>
            </a:r>
            <a:r>
              <a:rPr lang="en-US" dirty="0"/>
              <a:t>.</a:t>
            </a:r>
          </a:p>
        </p:txBody>
      </p:sp>
    </p:spTree>
    <p:extLst>
      <p:ext uri="{BB962C8B-B14F-4D97-AF65-F5344CB8AC3E}">
        <p14:creationId xmlns:p14="http://schemas.microsoft.com/office/powerpoint/2010/main" val="2528180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Secondary survey</a:t>
            </a:r>
          </a:p>
        </p:txBody>
      </p:sp>
      <p:sp>
        <p:nvSpPr>
          <p:cNvPr id="3" name="Content Placeholder 2"/>
          <p:cNvSpPr>
            <a:spLocks noGrp="1"/>
          </p:cNvSpPr>
          <p:nvPr>
            <p:ph idx="1"/>
          </p:nvPr>
        </p:nvSpPr>
        <p:spPr/>
        <p:txBody>
          <a:bodyPr/>
          <a:lstStyle/>
          <a:p>
            <a:pPr marL="0" indent="0">
              <a:buNone/>
            </a:pPr>
            <a:r>
              <a:rPr lang="en-US" sz="2800" b="1" dirty="0"/>
              <a:t>IT starts after </a:t>
            </a:r>
            <a:r>
              <a:rPr lang="en-US" dirty="0"/>
              <a:t>:</a:t>
            </a:r>
          </a:p>
          <a:p>
            <a:r>
              <a:rPr lang="en-US" dirty="0"/>
              <a:t> primary survey completed</a:t>
            </a:r>
          </a:p>
          <a:p>
            <a:r>
              <a:rPr lang="en-US" dirty="0"/>
              <a:t> resuscitation in process</a:t>
            </a:r>
          </a:p>
          <a:p>
            <a:r>
              <a:rPr lang="en-US" dirty="0"/>
              <a:t> ABCDEs reassessed</a:t>
            </a:r>
          </a:p>
          <a:p>
            <a:r>
              <a:rPr lang="en-US" dirty="0"/>
              <a:t> vital functions returning to normal </a:t>
            </a:r>
          </a:p>
        </p:txBody>
      </p:sp>
    </p:spTree>
    <p:extLst>
      <p:ext uri="{BB962C8B-B14F-4D97-AF65-F5344CB8AC3E}">
        <p14:creationId xmlns:p14="http://schemas.microsoft.com/office/powerpoint/2010/main" val="31861731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4988"/>
            <a:ext cx="7239000" cy="1143000"/>
          </a:xfrm>
        </p:spPr>
        <p:txBody>
          <a:bodyPr/>
          <a:lstStyle/>
          <a:p>
            <a:r>
              <a:rPr lang="en-US" dirty="0"/>
              <a:t>Secondary survey</a:t>
            </a:r>
          </a:p>
        </p:txBody>
      </p:sp>
      <p:sp>
        <p:nvSpPr>
          <p:cNvPr id="3" name="Content Placeholder 2"/>
          <p:cNvSpPr>
            <a:spLocks noGrp="1"/>
          </p:cNvSpPr>
          <p:nvPr>
            <p:ph idx="1"/>
          </p:nvPr>
        </p:nvSpPr>
        <p:spPr>
          <a:xfrm>
            <a:off x="457200" y="1157988"/>
            <a:ext cx="7239000" cy="5511372"/>
          </a:xfrm>
        </p:spPr>
        <p:txBody>
          <a:bodyPr>
            <a:normAutofit/>
          </a:bodyPr>
          <a:lstStyle/>
          <a:p>
            <a:r>
              <a:rPr lang="en-US" dirty="0"/>
              <a:t> </a:t>
            </a:r>
            <a:r>
              <a:rPr lang="en-US" sz="2000" dirty="0"/>
              <a:t>The secondary survey is a head-to-toe evaluation of the trauma patient, that is, a complete history and physical examination, including a reassessment of all vital sign and each region of the body is completely examined.</a:t>
            </a:r>
          </a:p>
          <a:p>
            <a:r>
              <a:rPr lang="en-US" sz="2000" dirty="0"/>
              <a:t> In this survey a complete neurologic examination is performed, including a GCS Score determination, if not done during the primary survey.</a:t>
            </a:r>
          </a:p>
          <a:p>
            <a:r>
              <a:rPr lang="en-US" sz="2000" dirty="0"/>
              <a:t> During this evaluation, indicated X rays (for example, X rays pertinent to the sites of suspected injury) are obtained.</a:t>
            </a:r>
          </a:p>
          <a:p>
            <a:r>
              <a:rPr lang="en-US" sz="2000" dirty="0"/>
              <a:t>Special procedures—for example, specific radiologic evaluations and laboratory studies—also are performed during this time. </a:t>
            </a:r>
          </a:p>
          <a:p>
            <a:endParaRPr lang="en-US" sz="2000" dirty="0"/>
          </a:p>
          <a:p>
            <a:r>
              <a:rPr lang="en-US" sz="2000" dirty="0"/>
              <a:t> The secondary assessment might well be summarized as “tubes and fingers in every orifice.”</a:t>
            </a:r>
          </a:p>
        </p:txBody>
      </p:sp>
    </p:spTree>
    <p:extLst>
      <p:ext uri="{BB962C8B-B14F-4D97-AF65-F5344CB8AC3E}">
        <p14:creationId xmlns:p14="http://schemas.microsoft.com/office/powerpoint/2010/main" val="26794645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69236"/>
            <a:ext cx="7239000" cy="1143000"/>
          </a:xfrm>
        </p:spPr>
        <p:txBody>
          <a:bodyPr/>
          <a:lstStyle/>
          <a:p>
            <a:r>
              <a:rPr lang="en-US" dirty="0"/>
              <a:t>Secondary survey - History</a:t>
            </a:r>
          </a:p>
        </p:txBody>
      </p:sp>
      <p:sp>
        <p:nvSpPr>
          <p:cNvPr id="3" name="Content Placeholder 2"/>
          <p:cNvSpPr>
            <a:spLocks noGrp="1"/>
          </p:cNvSpPr>
          <p:nvPr>
            <p:ph idx="1"/>
          </p:nvPr>
        </p:nvSpPr>
        <p:spPr>
          <a:xfrm>
            <a:off x="457200" y="973764"/>
            <a:ext cx="7239000" cy="5481972"/>
          </a:xfrm>
        </p:spPr>
        <p:txBody>
          <a:bodyPr>
            <a:normAutofit/>
          </a:bodyPr>
          <a:lstStyle/>
          <a:p>
            <a:r>
              <a:rPr lang="en-US" sz="2000" dirty="0"/>
              <a:t> Every complete medical assessment should include a history of the mechanism of injury.</a:t>
            </a:r>
          </a:p>
          <a:p>
            <a:r>
              <a:rPr lang="en-US" sz="2000" dirty="0"/>
              <a:t> Many times such a history cannot be obtained from the patient so, prehospital personnel and family must be consulted to obtain information that may enhance an understanding of the patient’s physiologic state.</a:t>
            </a:r>
          </a:p>
          <a:p>
            <a:endParaRPr lang="en-US" sz="2000" dirty="0"/>
          </a:p>
          <a:p>
            <a:r>
              <a:rPr lang="en-US" sz="2000" dirty="0"/>
              <a:t> Secondary survey history mnemonics is </a:t>
            </a:r>
            <a:r>
              <a:rPr lang="en-US" sz="2000" b="1" dirty="0">
                <a:solidFill>
                  <a:srgbClr val="FF0000"/>
                </a:solidFill>
              </a:rPr>
              <a:t>AMPLE</a:t>
            </a:r>
            <a:r>
              <a:rPr lang="en-US" sz="2000" dirty="0"/>
              <a:t> which is :</a:t>
            </a:r>
          </a:p>
          <a:p>
            <a:pPr marL="457200" indent="-457200">
              <a:buFont typeface="+mj-lt"/>
              <a:buAutoNum type="arabicPeriod"/>
            </a:pPr>
            <a:r>
              <a:rPr lang="en-US" sz="2000" dirty="0"/>
              <a:t> </a:t>
            </a:r>
            <a:r>
              <a:rPr lang="en-US" sz="2000" dirty="0">
                <a:solidFill>
                  <a:srgbClr val="FF0000"/>
                </a:solidFill>
              </a:rPr>
              <a:t>A</a:t>
            </a:r>
            <a:r>
              <a:rPr lang="en-US" sz="2000" dirty="0"/>
              <a:t>llergies</a:t>
            </a:r>
          </a:p>
          <a:p>
            <a:pPr marL="457200" indent="-457200">
              <a:buFont typeface="+mj-lt"/>
              <a:buAutoNum type="arabicPeriod"/>
            </a:pPr>
            <a:r>
              <a:rPr lang="en-US" sz="2000" dirty="0">
                <a:solidFill>
                  <a:srgbClr val="FF0000"/>
                </a:solidFill>
              </a:rPr>
              <a:t> M</a:t>
            </a:r>
            <a:r>
              <a:rPr lang="en-US" sz="2000" dirty="0"/>
              <a:t>edications currently used</a:t>
            </a:r>
          </a:p>
          <a:p>
            <a:pPr marL="457200" indent="-457200">
              <a:buFont typeface="+mj-lt"/>
              <a:buAutoNum type="arabicPeriod"/>
            </a:pPr>
            <a:r>
              <a:rPr lang="en-US" sz="2000" dirty="0">
                <a:solidFill>
                  <a:srgbClr val="FF0000"/>
                </a:solidFill>
              </a:rPr>
              <a:t>P</a:t>
            </a:r>
            <a:r>
              <a:rPr lang="en-US" sz="2000" dirty="0"/>
              <a:t>ast illnesses/Pregnancy</a:t>
            </a:r>
          </a:p>
          <a:p>
            <a:pPr marL="457200" indent="-457200">
              <a:buFont typeface="+mj-lt"/>
              <a:buAutoNum type="arabicPeriod"/>
            </a:pPr>
            <a:r>
              <a:rPr lang="en-US" sz="2000" dirty="0">
                <a:solidFill>
                  <a:srgbClr val="FF0000"/>
                </a:solidFill>
              </a:rPr>
              <a:t>L</a:t>
            </a:r>
            <a:r>
              <a:rPr lang="en-US" sz="2000" dirty="0"/>
              <a:t>ast meal</a:t>
            </a:r>
          </a:p>
          <a:p>
            <a:pPr marL="457200" indent="-457200">
              <a:buFont typeface="+mj-lt"/>
              <a:buAutoNum type="arabicPeriod"/>
            </a:pPr>
            <a:r>
              <a:rPr lang="en-US" sz="2000" dirty="0">
                <a:solidFill>
                  <a:srgbClr val="FF0000"/>
                </a:solidFill>
              </a:rPr>
              <a:t>E</a:t>
            </a:r>
            <a:r>
              <a:rPr lang="en-US" sz="2000" dirty="0"/>
              <a:t>vents/</a:t>
            </a:r>
            <a:r>
              <a:rPr lang="en-US" sz="2000" dirty="0">
                <a:solidFill>
                  <a:srgbClr val="FF0000"/>
                </a:solidFill>
              </a:rPr>
              <a:t>E</a:t>
            </a:r>
            <a:r>
              <a:rPr lang="en-US" sz="2000" dirty="0"/>
              <a:t>nvironment related to the injury</a:t>
            </a:r>
          </a:p>
        </p:txBody>
      </p:sp>
    </p:spTree>
    <p:extLst>
      <p:ext uri="{BB962C8B-B14F-4D97-AF65-F5344CB8AC3E}">
        <p14:creationId xmlns:p14="http://schemas.microsoft.com/office/powerpoint/2010/main" val="14789275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71400"/>
            <a:ext cx="7239000" cy="1143000"/>
          </a:xfrm>
        </p:spPr>
        <p:txBody>
          <a:bodyPr/>
          <a:lstStyle/>
          <a:p>
            <a:r>
              <a:rPr lang="en-US" dirty="0"/>
              <a:t>Mechanism of injury </a:t>
            </a:r>
          </a:p>
        </p:txBody>
      </p:sp>
      <p:sp>
        <p:nvSpPr>
          <p:cNvPr id="3" name="Content Placeholder 2"/>
          <p:cNvSpPr>
            <a:spLocks noGrp="1"/>
          </p:cNvSpPr>
          <p:nvPr>
            <p:ph idx="1"/>
          </p:nvPr>
        </p:nvSpPr>
        <p:spPr>
          <a:xfrm>
            <a:off x="457200" y="1143000"/>
            <a:ext cx="7239000" cy="5715000"/>
          </a:xfrm>
        </p:spPr>
        <p:txBody>
          <a:bodyPr>
            <a:normAutofit/>
          </a:bodyPr>
          <a:lstStyle/>
          <a:p>
            <a:pPr marL="514350" indent="-514350">
              <a:buAutoNum type="arabicPeriod"/>
            </a:pPr>
            <a:r>
              <a:rPr lang="en-US" b="1" dirty="0"/>
              <a:t>Blunt trauma</a:t>
            </a:r>
          </a:p>
          <a:p>
            <a:pPr marL="0" indent="0">
              <a:buNone/>
            </a:pPr>
            <a:r>
              <a:rPr lang="en-US" sz="1900" dirty="0"/>
              <a:t>Blunt trauma results from automobile collisions, falls, and other transportation-, recreation-,and occupation-related injuries.</a:t>
            </a:r>
          </a:p>
          <a:p>
            <a:pPr marL="0" indent="0">
              <a:buNone/>
            </a:pPr>
            <a:r>
              <a:rPr lang="en-US" sz="1900" dirty="0"/>
              <a:t> Important information to obtain about automobile collisions includes seat belt usage, airbag deployment, steering wheel deformation, direction of impact, damage to the automobile in terms of major deformation or intrusion into the passenger compartment, and ejection of the passenger from the vehicle.</a:t>
            </a:r>
          </a:p>
          <a:p>
            <a:pPr marL="0" indent="0">
              <a:buNone/>
            </a:pPr>
            <a:r>
              <a:rPr lang="en-US" sz="1900" dirty="0">
                <a:solidFill>
                  <a:schemeClr val="accent5"/>
                </a:solidFill>
              </a:rPr>
              <a:t>2. </a:t>
            </a:r>
            <a:r>
              <a:rPr lang="en-US" sz="2400" b="1" dirty="0"/>
              <a:t>Penetrating trauma</a:t>
            </a:r>
          </a:p>
          <a:p>
            <a:pPr marL="0" indent="0">
              <a:buNone/>
            </a:pPr>
            <a:r>
              <a:rPr lang="en-US" sz="1900" dirty="0"/>
              <a:t>Injuries from penetrating trauma (firearms, stabbings, and impaling objects) are seen around the world.</a:t>
            </a:r>
          </a:p>
          <a:p>
            <a:pPr marL="0" indent="0">
              <a:buNone/>
            </a:pPr>
            <a:r>
              <a:rPr lang="en-US" sz="1900" dirty="0"/>
              <a:t> Factors determining the type and extent of injury and subsequent management include the region of the body injured, the organs in proximity to the path of the penetrating object, and the velocity of the missile. Therefore, the velocity, caliber, presumed path of the bullet, and the distance from weapon to wounded may provide important clues to the extent of injury.</a:t>
            </a:r>
          </a:p>
        </p:txBody>
      </p:sp>
    </p:spTree>
    <p:extLst>
      <p:ext uri="{BB962C8B-B14F-4D97-AF65-F5344CB8AC3E}">
        <p14:creationId xmlns:p14="http://schemas.microsoft.com/office/powerpoint/2010/main" val="3112261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7239000" cy="1143000"/>
          </a:xfrm>
        </p:spPr>
        <p:txBody>
          <a:bodyPr/>
          <a:lstStyle/>
          <a:p>
            <a:endParaRPr lang="en-US" dirty="0"/>
          </a:p>
        </p:txBody>
      </p:sp>
      <p:sp>
        <p:nvSpPr>
          <p:cNvPr id="3" name="Content Placeholder 2"/>
          <p:cNvSpPr>
            <a:spLocks noGrp="1"/>
          </p:cNvSpPr>
          <p:nvPr>
            <p:ph idx="1"/>
          </p:nvPr>
        </p:nvSpPr>
        <p:spPr>
          <a:xfrm>
            <a:off x="457200" y="1268760"/>
            <a:ext cx="7239000" cy="5186976"/>
          </a:xfrm>
        </p:spPr>
        <p:txBody>
          <a:bodyPr/>
          <a:lstStyle/>
          <a:p>
            <a:pPr marL="0" indent="0">
              <a:buNone/>
            </a:pPr>
            <a:r>
              <a:rPr lang="en-US" b="1" dirty="0"/>
              <a:t>3. Injuries due to burns and cold</a:t>
            </a:r>
          </a:p>
          <a:p>
            <a:r>
              <a:rPr lang="en-US" dirty="0"/>
              <a:t> </a:t>
            </a:r>
            <a:r>
              <a:rPr lang="en-US" sz="2400" b="1" dirty="0">
                <a:solidFill>
                  <a:srgbClr val="FF0000"/>
                </a:solidFill>
              </a:rPr>
              <a:t>Burn injury </a:t>
            </a:r>
          </a:p>
          <a:p>
            <a:pPr>
              <a:buFont typeface="Wingdings" pitchFamily="2" charset="2"/>
              <a:buChar char="Ø"/>
            </a:pPr>
            <a:r>
              <a:rPr lang="en-US" dirty="0"/>
              <a:t> Inhalational injury: intubate and administer 100% oxygen.</a:t>
            </a:r>
          </a:p>
          <a:p>
            <a:pPr>
              <a:buFont typeface="Wingdings" pitchFamily="2" charset="2"/>
              <a:buChar char="Ø"/>
            </a:pPr>
            <a:r>
              <a:rPr lang="en-US" dirty="0"/>
              <a:t> Administer 2-4ml/kg/%BSA burn in 24 hours (+ maintenance in children)</a:t>
            </a:r>
          </a:p>
          <a:p>
            <a:pPr>
              <a:buFont typeface="Wingdings" pitchFamily="2" charset="2"/>
              <a:buChar char="Ø"/>
            </a:pPr>
            <a:r>
              <a:rPr lang="en-US" dirty="0"/>
              <a:t> Monitor urinary output </a:t>
            </a:r>
          </a:p>
          <a:p>
            <a:pPr>
              <a:buFont typeface="Wingdings" pitchFamily="2" charset="2"/>
              <a:buChar char="Ø"/>
            </a:pPr>
            <a:r>
              <a:rPr lang="en-US" dirty="0"/>
              <a:t> Expose and prevent hypothermia </a:t>
            </a:r>
          </a:p>
          <a:p>
            <a:pPr>
              <a:buFont typeface="Wingdings" pitchFamily="2" charset="2"/>
              <a:buChar char="Ø"/>
            </a:pPr>
            <a:r>
              <a:rPr lang="en-US" dirty="0"/>
              <a:t> Chemical burns: brush and irrigate </a:t>
            </a:r>
          </a:p>
        </p:txBody>
      </p:sp>
    </p:spTree>
    <p:extLst>
      <p:ext uri="{BB962C8B-B14F-4D97-AF65-F5344CB8AC3E}">
        <p14:creationId xmlns:p14="http://schemas.microsoft.com/office/powerpoint/2010/main" val="618885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31" y="103525"/>
            <a:ext cx="7239000" cy="1143000"/>
          </a:xfrm>
        </p:spPr>
        <p:txBody>
          <a:bodyPr/>
          <a:lstStyle/>
          <a:p>
            <a:endParaRPr lang="en-US"/>
          </a:p>
        </p:txBody>
      </p:sp>
      <p:sp>
        <p:nvSpPr>
          <p:cNvPr id="3" name="Content Placeholder 2"/>
          <p:cNvSpPr>
            <a:spLocks noGrp="1"/>
          </p:cNvSpPr>
          <p:nvPr>
            <p:ph idx="1"/>
          </p:nvPr>
        </p:nvSpPr>
        <p:spPr/>
        <p:txBody>
          <a:bodyPr/>
          <a:lstStyle/>
          <a:p>
            <a:pPr algn="ctr"/>
            <a:r>
              <a:rPr lang="en-US" dirty="0"/>
              <a:t> Rule of nine </a:t>
            </a:r>
          </a:p>
          <a:p>
            <a:r>
              <a:rPr lang="en-US" dirty="0"/>
              <a:t>Adult                                       Pediatric</a:t>
            </a:r>
          </a:p>
          <a:p>
            <a:pPr marL="0" indent="0">
              <a:buNone/>
            </a:pPr>
            <a:r>
              <a:rPr lang="en-US" dirty="0"/>
              <a:t> </a:t>
            </a:r>
          </a:p>
          <a:p>
            <a:pPr marL="0" indent="0">
              <a:buNone/>
            </a:pPr>
            <a:endParaRPr lang="en-US" dirty="0"/>
          </a:p>
          <a:p>
            <a:pPr marL="0" indent="0">
              <a:buNone/>
            </a:pP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852936"/>
            <a:ext cx="3019425" cy="3810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984" y="2852936"/>
            <a:ext cx="2794978" cy="3615284"/>
          </a:xfrm>
          <a:prstGeom prst="rect">
            <a:avLst/>
          </a:prstGeom>
        </p:spPr>
      </p:pic>
    </p:spTree>
    <p:extLst>
      <p:ext uri="{BB962C8B-B14F-4D97-AF65-F5344CB8AC3E}">
        <p14:creationId xmlns:p14="http://schemas.microsoft.com/office/powerpoint/2010/main" val="15978740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9236"/>
            <a:ext cx="7239000" cy="1143000"/>
          </a:xfrm>
        </p:spPr>
        <p:txBody>
          <a:bodyPr/>
          <a:lstStyle/>
          <a:p>
            <a:endParaRPr lang="en-US" dirty="0"/>
          </a:p>
        </p:txBody>
      </p:sp>
      <p:sp>
        <p:nvSpPr>
          <p:cNvPr id="3" name="Content Placeholder 2"/>
          <p:cNvSpPr>
            <a:spLocks noGrp="1"/>
          </p:cNvSpPr>
          <p:nvPr>
            <p:ph idx="1"/>
          </p:nvPr>
        </p:nvSpPr>
        <p:spPr>
          <a:xfrm>
            <a:off x="457200" y="973764"/>
            <a:ext cx="7239000" cy="5481972"/>
          </a:xfrm>
        </p:spPr>
        <p:txBody>
          <a:bodyPr>
            <a:normAutofit fontScale="92500" lnSpcReduction="10000"/>
          </a:bodyPr>
          <a:lstStyle/>
          <a:p>
            <a:r>
              <a:rPr lang="en-US" dirty="0"/>
              <a:t> </a:t>
            </a:r>
            <a:r>
              <a:rPr lang="en-US" sz="3000" b="1" dirty="0">
                <a:solidFill>
                  <a:srgbClr val="FF0000"/>
                </a:solidFill>
              </a:rPr>
              <a:t>cold injury</a:t>
            </a:r>
          </a:p>
          <a:p>
            <a:pPr>
              <a:buFont typeface="Wingdings" pitchFamily="2" charset="2"/>
              <a:buChar char="Ø"/>
            </a:pPr>
            <a:r>
              <a:rPr lang="en-US" u="sng" dirty="0"/>
              <a:t> </a:t>
            </a:r>
            <a:r>
              <a:rPr lang="en-US" sz="2000" u="sng" dirty="0"/>
              <a:t>The most significant local cold injury is frostbite because of its associated risk of tissue or limb loss. </a:t>
            </a:r>
          </a:p>
          <a:p>
            <a:pPr>
              <a:buFont typeface="Wingdings" pitchFamily="2" charset="2"/>
              <a:buChar char="Ø"/>
            </a:pPr>
            <a:r>
              <a:rPr lang="en-US" sz="2000" dirty="0"/>
              <a:t> Frostbite treatment requires removal from the cold environment, rapid rewarming with moist heat (water tank at 40ºC [104ºF]), and waiting for demarcation before debridement.</a:t>
            </a:r>
          </a:p>
          <a:p>
            <a:pPr>
              <a:buFont typeface="Wingdings" pitchFamily="2" charset="2"/>
              <a:buChar char="Ø"/>
            </a:pPr>
            <a:r>
              <a:rPr lang="en-US" sz="2000" u="sng" dirty="0"/>
              <a:t> The most significant generalized cold injury is hypothermia (core temperature less than 35ºC [95ºF]) because of its major systemic effects, which can be lethal.</a:t>
            </a:r>
          </a:p>
          <a:p>
            <a:pPr>
              <a:buFont typeface="Wingdings" pitchFamily="2" charset="2"/>
              <a:buChar char="Ø"/>
            </a:pPr>
            <a:endParaRPr lang="en-US" sz="2000" u="sng" dirty="0"/>
          </a:p>
          <a:p>
            <a:pPr>
              <a:buFont typeface="Wingdings" pitchFamily="2" charset="2"/>
              <a:buChar char="Ø"/>
            </a:pPr>
            <a:r>
              <a:rPr lang="en-US" sz="2000" dirty="0"/>
              <a:t> Hypothermia treatment also requires removal from the cold environment, the use of warming devices that may be passive or active, while monitoring temperature, hemodynamics, and coagulation parameters.</a:t>
            </a:r>
          </a:p>
          <a:p>
            <a:pPr>
              <a:buFont typeface="Wingdings" pitchFamily="2" charset="2"/>
              <a:buChar char="Ø"/>
            </a:pPr>
            <a:r>
              <a:rPr lang="en-US" sz="2000" b="1" dirty="0">
                <a:solidFill>
                  <a:srgbClr val="FF0000"/>
                </a:solidFill>
              </a:rPr>
              <a:t>The patient cannot be pronounced dead until warming techniques are instituted and the patient’s core temperature is reversed.</a:t>
            </a:r>
          </a:p>
          <a:p>
            <a:pPr>
              <a:buFont typeface="Wingdings" pitchFamily="2" charset="2"/>
              <a:buChar char="Ø"/>
            </a:pPr>
            <a:endParaRPr lang="en-US" sz="2000" dirty="0"/>
          </a:p>
        </p:txBody>
      </p:sp>
    </p:spTree>
    <p:extLst>
      <p:ext uri="{BB962C8B-B14F-4D97-AF65-F5344CB8AC3E}">
        <p14:creationId xmlns:p14="http://schemas.microsoft.com/office/powerpoint/2010/main" val="29053686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2405"/>
            <a:ext cx="7239000" cy="1143000"/>
          </a:xfrm>
        </p:spPr>
        <p:txBody>
          <a:bodyPr>
            <a:normAutofit fontScale="90000"/>
          </a:bodyPr>
          <a:lstStyle/>
          <a:p>
            <a:r>
              <a:rPr lang="en-US" dirty="0"/>
              <a:t>Secondary survey – Physical examination </a:t>
            </a:r>
          </a:p>
        </p:txBody>
      </p:sp>
      <p:sp>
        <p:nvSpPr>
          <p:cNvPr id="3" name="Content Placeholder 2"/>
          <p:cNvSpPr>
            <a:spLocks noGrp="1"/>
          </p:cNvSpPr>
          <p:nvPr>
            <p:ph idx="1"/>
          </p:nvPr>
        </p:nvSpPr>
        <p:spPr>
          <a:xfrm>
            <a:off x="457200" y="1340768"/>
            <a:ext cx="7239000" cy="5280331"/>
          </a:xfrm>
        </p:spPr>
        <p:txBody>
          <a:bodyPr>
            <a:normAutofit fontScale="92500" lnSpcReduction="20000"/>
          </a:bodyPr>
          <a:lstStyle/>
          <a:p>
            <a:r>
              <a:rPr lang="en-US" sz="2000" dirty="0"/>
              <a:t>Should be performed in the following sequence:</a:t>
            </a:r>
          </a:p>
          <a:p>
            <a:pPr marL="0" indent="0">
              <a:buNone/>
            </a:pPr>
            <a:r>
              <a:rPr lang="en-US" sz="2000" dirty="0"/>
              <a:t>Head &gt; maxillofacial structures cervical spine and neck &gt; chest &gt; abdomen and pelvis &gt; perineum/rectum/</a:t>
            </a:r>
            <a:r>
              <a:rPr lang="en-US" sz="2000" dirty="0" err="1"/>
              <a:t>genetalia</a:t>
            </a:r>
            <a:r>
              <a:rPr lang="en-US" sz="2000" dirty="0"/>
              <a:t> &gt; musculoskeletal system &gt; neurological system.</a:t>
            </a:r>
          </a:p>
          <a:p>
            <a:r>
              <a:rPr lang="en-US" sz="3000" b="1" dirty="0"/>
              <a:t> Head</a:t>
            </a:r>
          </a:p>
          <a:p>
            <a:pPr>
              <a:buFont typeface="Wingdings" pitchFamily="2" charset="2"/>
              <a:buChar char="Ø"/>
            </a:pPr>
            <a:r>
              <a:rPr lang="en-US" sz="2000" dirty="0"/>
              <a:t>Look for lacerations, contusions, and evidence of fractures</a:t>
            </a:r>
          </a:p>
          <a:p>
            <a:pPr>
              <a:buFont typeface="Wingdings" pitchFamily="2" charset="2"/>
              <a:buChar char="Ø"/>
            </a:pPr>
            <a:r>
              <a:rPr lang="en-US" sz="2000" dirty="0"/>
              <a:t>Complete neurologic  exam</a:t>
            </a:r>
          </a:p>
          <a:p>
            <a:pPr>
              <a:buFont typeface="Wingdings" pitchFamily="2" charset="2"/>
              <a:buChar char="Ø"/>
            </a:pPr>
            <a:r>
              <a:rPr lang="en-US" sz="2000" dirty="0"/>
              <a:t>GCS score determination.</a:t>
            </a:r>
          </a:p>
          <a:p>
            <a:pPr>
              <a:buFont typeface="Wingdings" pitchFamily="2" charset="2"/>
              <a:buChar char="Ø"/>
            </a:pPr>
            <a:r>
              <a:rPr lang="en-US" sz="2000" dirty="0"/>
              <a:t>Reevaluate the eyes for: </a:t>
            </a:r>
          </a:p>
          <a:p>
            <a:pPr marL="457200" indent="-457200">
              <a:buFont typeface="+mj-lt"/>
              <a:buAutoNum type="alphaLcParenR"/>
            </a:pPr>
            <a:r>
              <a:rPr lang="en-US" sz="2000" dirty="0"/>
              <a:t> Visual acuity.</a:t>
            </a:r>
          </a:p>
          <a:p>
            <a:pPr marL="457200" indent="-457200">
              <a:buFont typeface="+mj-lt"/>
              <a:buAutoNum type="alphaLcParenR"/>
            </a:pPr>
            <a:r>
              <a:rPr lang="en-US" sz="2000" dirty="0"/>
              <a:t> Pupillary size.</a:t>
            </a:r>
          </a:p>
          <a:p>
            <a:pPr marL="457200" indent="-457200">
              <a:buFont typeface="+mj-lt"/>
              <a:buAutoNum type="alphaLcParenR"/>
            </a:pPr>
            <a:r>
              <a:rPr lang="en-US" sz="2000" dirty="0"/>
              <a:t> Hemorrhage of the conjunctiva and/or fundi.</a:t>
            </a:r>
          </a:p>
          <a:p>
            <a:pPr marL="457200" indent="-457200">
              <a:buFont typeface="+mj-lt"/>
              <a:buAutoNum type="alphaLcParenR"/>
            </a:pPr>
            <a:r>
              <a:rPr lang="en-US" sz="2000" dirty="0"/>
              <a:t> Penetrating injury.</a:t>
            </a:r>
          </a:p>
          <a:p>
            <a:pPr marL="457200" indent="-457200">
              <a:buFont typeface="+mj-lt"/>
              <a:buAutoNum type="alphaLcParenR"/>
            </a:pPr>
            <a:r>
              <a:rPr lang="en-US" sz="2000" dirty="0"/>
              <a:t> Contact lenses (remove before edema occurs).</a:t>
            </a:r>
          </a:p>
          <a:p>
            <a:pPr marL="457200" indent="-457200">
              <a:buFont typeface="+mj-lt"/>
              <a:buAutoNum type="alphaLcParenR"/>
            </a:pPr>
            <a:r>
              <a:rPr lang="en-US" sz="2000" dirty="0"/>
              <a:t> Dislocation of the lens.</a:t>
            </a:r>
          </a:p>
          <a:p>
            <a:pPr marL="457200" indent="-457200">
              <a:buFont typeface="+mj-lt"/>
              <a:buAutoNum type="alphaLcParenR"/>
            </a:pPr>
            <a:r>
              <a:rPr lang="en-US" sz="2000" dirty="0"/>
              <a:t> Ocular entrapment – ocular mobility.</a:t>
            </a:r>
          </a:p>
          <a:p>
            <a:pPr>
              <a:buFont typeface="Wingdings" pitchFamily="2" charset="2"/>
              <a:buChar char="Ø"/>
            </a:pPr>
            <a:endParaRPr lang="en-US" sz="2000" dirty="0"/>
          </a:p>
          <a:p>
            <a:pPr>
              <a:buFont typeface="Wingdings" pitchFamily="2" charset="2"/>
              <a:buChar char="Ø"/>
            </a:pPr>
            <a:endParaRPr lang="en-US" sz="2000" dirty="0"/>
          </a:p>
        </p:txBody>
      </p:sp>
    </p:spTree>
    <p:extLst>
      <p:ext uri="{BB962C8B-B14F-4D97-AF65-F5344CB8AC3E}">
        <p14:creationId xmlns:p14="http://schemas.microsoft.com/office/powerpoint/2010/main" val="28997988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437"/>
            <a:ext cx="7239000" cy="1143000"/>
          </a:xfrm>
        </p:spPr>
        <p:txBody>
          <a:bodyPr/>
          <a:lstStyle/>
          <a:p>
            <a:endParaRPr lang="en-US"/>
          </a:p>
        </p:txBody>
      </p:sp>
      <p:sp>
        <p:nvSpPr>
          <p:cNvPr id="3" name="Content Placeholder 2"/>
          <p:cNvSpPr>
            <a:spLocks noGrp="1"/>
          </p:cNvSpPr>
          <p:nvPr>
            <p:ph idx="1"/>
          </p:nvPr>
        </p:nvSpPr>
        <p:spPr>
          <a:xfrm>
            <a:off x="457200" y="1340768"/>
            <a:ext cx="7239000" cy="5114968"/>
          </a:xfrm>
        </p:spPr>
        <p:txBody>
          <a:bodyPr/>
          <a:lstStyle/>
          <a:p>
            <a:r>
              <a:rPr lang="en-US" b="1" dirty="0"/>
              <a:t> Maxillofacial </a:t>
            </a:r>
          </a:p>
          <a:p>
            <a:pPr>
              <a:buFont typeface="Wingdings" pitchFamily="2" charset="2"/>
              <a:buChar char="Ø"/>
            </a:pPr>
            <a:r>
              <a:rPr lang="en-US" sz="1800" dirty="0"/>
              <a:t> Maxillofacial trauma not associated with airway obstruction or major bleeding should be treated only after the patient is stabilized completely and life-threatening injuries have been managed.</a:t>
            </a:r>
          </a:p>
          <a:p>
            <a:pPr>
              <a:buFont typeface="Wingdings" pitchFamily="2" charset="2"/>
              <a:buChar char="Ø"/>
            </a:pPr>
            <a:r>
              <a:rPr lang="en-US" sz="1800" dirty="0"/>
              <a:t>Palpate all bony structures.</a:t>
            </a:r>
          </a:p>
          <a:p>
            <a:pPr>
              <a:buFont typeface="Wingdings" pitchFamily="2" charset="2"/>
              <a:buChar char="Ø"/>
            </a:pPr>
            <a:r>
              <a:rPr lang="en-US" sz="1800" dirty="0"/>
              <a:t>Assess any occlusion.</a:t>
            </a:r>
          </a:p>
          <a:p>
            <a:pPr>
              <a:buFont typeface="Wingdings" pitchFamily="2" charset="2"/>
              <a:buChar char="Ø"/>
            </a:pPr>
            <a:r>
              <a:rPr lang="en-US" sz="1800" dirty="0"/>
              <a:t>Do an intra-oral examination.</a:t>
            </a:r>
          </a:p>
          <a:p>
            <a:pPr>
              <a:buFont typeface="Wingdings" pitchFamily="2" charset="2"/>
              <a:buChar char="Ø"/>
            </a:pPr>
            <a:r>
              <a:rPr lang="en-US" sz="1800" dirty="0"/>
              <a:t>Assess soft tissues</a:t>
            </a:r>
          </a:p>
          <a:p>
            <a:pPr>
              <a:buFont typeface="Wingdings" pitchFamily="2" charset="2"/>
              <a:buChar char="Ø"/>
            </a:pPr>
            <a:r>
              <a:rPr lang="en-US" sz="1800" dirty="0"/>
              <a:t>Patients with fractures of the mid-face may have a fracture of the cribriform plate. For these patients, gastric intubation should be performed via the oral route not nasal route to avoid entry to the brain .</a:t>
            </a:r>
          </a:p>
        </p:txBody>
      </p:sp>
    </p:spTree>
    <p:extLst>
      <p:ext uri="{BB962C8B-B14F-4D97-AF65-F5344CB8AC3E}">
        <p14:creationId xmlns:p14="http://schemas.microsoft.com/office/powerpoint/2010/main" val="2602265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7239000" cy="1143000"/>
          </a:xfrm>
        </p:spPr>
        <p:txBody>
          <a:bodyPr/>
          <a:lstStyle/>
          <a:p>
            <a:endParaRPr lang="en-US" dirty="0"/>
          </a:p>
        </p:txBody>
      </p:sp>
      <p:sp>
        <p:nvSpPr>
          <p:cNvPr id="3" name="Content Placeholder 2"/>
          <p:cNvSpPr>
            <a:spLocks noGrp="1"/>
          </p:cNvSpPr>
          <p:nvPr>
            <p:ph idx="1"/>
          </p:nvPr>
        </p:nvSpPr>
        <p:spPr>
          <a:xfrm>
            <a:off x="457200" y="1143000"/>
            <a:ext cx="7239000" cy="5526360"/>
          </a:xfrm>
        </p:spPr>
        <p:txBody>
          <a:bodyPr>
            <a:normAutofit lnSpcReduction="10000"/>
          </a:bodyPr>
          <a:lstStyle/>
          <a:p>
            <a:r>
              <a:rPr lang="en-US" b="1" dirty="0"/>
              <a:t>Cervical spine and neck</a:t>
            </a:r>
          </a:p>
          <a:p>
            <a:pPr>
              <a:buFont typeface="Wingdings" pitchFamily="2" charset="2"/>
              <a:buChar char="Ø"/>
            </a:pPr>
            <a:r>
              <a:rPr lang="en-US" sz="1800" dirty="0"/>
              <a:t> Examination of the neck includes inspection, palpation, and auscultation.</a:t>
            </a:r>
          </a:p>
          <a:p>
            <a:pPr>
              <a:buFont typeface="Wingdings" pitchFamily="2" charset="2"/>
              <a:buChar char="Ø"/>
            </a:pPr>
            <a:r>
              <a:rPr lang="en-US" sz="1800" dirty="0"/>
              <a:t> Cervical spine tenderness, subcutaneous emphysema, tracheal deviation, and laryngeal fracture may be discovered on a detailed examination</a:t>
            </a:r>
            <a:r>
              <a:rPr lang="en-US" dirty="0"/>
              <a:t>.</a:t>
            </a:r>
          </a:p>
          <a:p>
            <a:pPr>
              <a:buFont typeface="Wingdings" pitchFamily="2" charset="2"/>
              <a:buChar char="Ø"/>
            </a:pPr>
            <a:r>
              <a:rPr lang="en-US" sz="1800" dirty="0"/>
              <a:t> The carotid arteries should be palpated and auscultated for bruits.</a:t>
            </a:r>
          </a:p>
          <a:p>
            <a:pPr>
              <a:buFont typeface="Wingdings" pitchFamily="2" charset="2"/>
              <a:buChar char="Ø"/>
            </a:pPr>
            <a:r>
              <a:rPr lang="en-US" sz="1800" dirty="0"/>
              <a:t> Evaluation may include radiographic series and/or CT  spine.</a:t>
            </a:r>
          </a:p>
          <a:p>
            <a:pPr>
              <a:buFont typeface="Wingdings" pitchFamily="2" charset="2"/>
              <a:buChar char="Ø"/>
            </a:pPr>
            <a:r>
              <a:rPr lang="en-US" sz="1800" dirty="0"/>
              <a:t> CT Angiography, Angiography, or Duplex Ultrasonography – suspicion for cervical vascular injury.</a:t>
            </a:r>
          </a:p>
          <a:p>
            <a:pPr>
              <a:buFont typeface="Wingdings" pitchFamily="2" charset="2"/>
              <a:buChar char="Ø"/>
            </a:pPr>
            <a:r>
              <a:rPr lang="en-US" sz="1800" dirty="0"/>
              <a:t> Wounds that extend through the platysma should not be explored manually, probed with instruments, or treated by individuals in the ED who are not trained to manage such injuries.</a:t>
            </a:r>
          </a:p>
          <a:p>
            <a:pPr>
              <a:buFont typeface="Wingdings" pitchFamily="2" charset="2"/>
              <a:buChar char="Ø"/>
            </a:pPr>
            <a:r>
              <a:rPr lang="en-US" sz="1800" dirty="0"/>
              <a:t> complete motor and sensory exams </a:t>
            </a:r>
          </a:p>
          <a:p>
            <a:pPr>
              <a:buFont typeface="Wingdings" pitchFamily="2" charset="2"/>
              <a:buChar char="Ø"/>
            </a:pPr>
            <a:r>
              <a:rPr lang="en-US" sz="1800" dirty="0"/>
              <a:t> reflexes </a:t>
            </a:r>
          </a:p>
        </p:txBody>
      </p:sp>
    </p:spTree>
    <p:extLst>
      <p:ext uri="{BB962C8B-B14F-4D97-AF65-F5344CB8AC3E}">
        <p14:creationId xmlns:p14="http://schemas.microsoft.com/office/powerpoint/2010/main" val="34877732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7239000" cy="1143000"/>
          </a:xfrm>
        </p:spPr>
        <p:txBody>
          <a:bodyPr/>
          <a:lstStyle/>
          <a:p>
            <a:endParaRPr lang="en-US" dirty="0"/>
          </a:p>
        </p:txBody>
      </p:sp>
      <p:sp>
        <p:nvSpPr>
          <p:cNvPr id="3" name="Content Placeholder 2"/>
          <p:cNvSpPr>
            <a:spLocks noGrp="1"/>
          </p:cNvSpPr>
          <p:nvPr>
            <p:ph idx="1"/>
          </p:nvPr>
        </p:nvSpPr>
        <p:spPr>
          <a:xfrm>
            <a:off x="323528" y="1412776"/>
            <a:ext cx="7239000" cy="5832648"/>
          </a:xfrm>
        </p:spPr>
        <p:txBody>
          <a:bodyPr/>
          <a:lstStyle/>
          <a:p>
            <a:r>
              <a:rPr lang="en-US" b="1" dirty="0"/>
              <a:t>Chest</a:t>
            </a:r>
          </a:p>
          <a:p>
            <a:pPr>
              <a:buFont typeface="Wingdings" pitchFamily="2" charset="2"/>
              <a:buChar char="Ø"/>
            </a:pPr>
            <a:r>
              <a:rPr lang="en-US" sz="1800" dirty="0"/>
              <a:t>A complete evaluation of the chest wall requires palpation of the entire chest cage, including the clavicles, ribs, and sternum.</a:t>
            </a:r>
          </a:p>
          <a:p>
            <a:pPr>
              <a:buFont typeface="Wingdings" pitchFamily="2" charset="2"/>
              <a:buChar char="Ø"/>
            </a:pPr>
            <a:r>
              <a:rPr lang="en-US" sz="1800" dirty="0"/>
              <a:t> Significant chest injury may be manifested by pain, dyspnea, or hypoxia.</a:t>
            </a:r>
          </a:p>
          <a:p>
            <a:pPr>
              <a:buFont typeface="Wingdings" pitchFamily="2" charset="2"/>
              <a:buChar char="Ø"/>
            </a:pPr>
            <a:r>
              <a:rPr lang="en-US" sz="1800" dirty="0"/>
              <a:t> Evaluation includes auscultation of the chest and a chest X ray.</a:t>
            </a:r>
          </a:p>
          <a:p>
            <a:pPr>
              <a:buFont typeface="Wingdings" pitchFamily="2" charset="2"/>
              <a:buChar char="Ø"/>
            </a:pPr>
            <a:endParaRPr lang="en-US" sz="1800" dirty="0"/>
          </a:p>
          <a:p>
            <a:pPr>
              <a:buFont typeface="Wingdings" pitchFamily="2" charset="2"/>
              <a:buChar char="Ø"/>
            </a:pPr>
            <a:r>
              <a:rPr lang="en-US" sz="1800" dirty="0"/>
              <a:t> Distant heart sounds and narrow pulse pressure may indicate cardiac tamponade.</a:t>
            </a:r>
          </a:p>
          <a:p>
            <a:pPr>
              <a:buFont typeface="Wingdings" pitchFamily="2" charset="2"/>
              <a:buChar char="Ø"/>
            </a:pPr>
            <a:r>
              <a:rPr lang="en-US" sz="1800" dirty="0"/>
              <a:t> Decreased breath sounds, hyperresonance to percussion, and shock may be the only indications of tension pneumothorax and the need for immediate chest decompression, which should have been identified and treated during the primary survey.</a:t>
            </a:r>
          </a:p>
          <a:p>
            <a:pPr>
              <a:buFont typeface="Wingdings" pitchFamily="2" charset="2"/>
              <a:buChar char="Ø"/>
            </a:pPr>
            <a:endParaRPr lang="en-US" sz="1800" dirty="0"/>
          </a:p>
          <a:p>
            <a:pPr>
              <a:buFont typeface="Wingdings" pitchFamily="2" charset="2"/>
              <a:buChar char="Ø"/>
            </a:pPr>
            <a:r>
              <a:rPr lang="en-US" sz="1800" dirty="0"/>
              <a:t> Contusions and hematomas of the chest wall - occult injury.</a:t>
            </a:r>
          </a:p>
          <a:p>
            <a:pPr>
              <a:buFont typeface="Wingdings" pitchFamily="2" charset="2"/>
              <a:buChar char="Ø"/>
            </a:pPr>
            <a:endParaRPr lang="en-US" sz="1800" dirty="0"/>
          </a:p>
        </p:txBody>
      </p:sp>
    </p:spTree>
    <p:extLst>
      <p:ext uri="{BB962C8B-B14F-4D97-AF65-F5344CB8AC3E}">
        <p14:creationId xmlns:p14="http://schemas.microsoft.com/office/powerpoint/2010/main" val="4300167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7239000" cy="1143000"/>
          </a:xfrm>
        </p:spPr>
        <p:txBody>
          <a:bodyPr/>
          <a:lstStyle/>
          <a:p>
            <a:endParaRPr lang="en-US" dirty="0"/>
          </a:p>
        </p:txBody>
      </p:sp>
      <p:sp>
        <p:nvSpPr>
          <p:cNvPr id="3" name="Content Placeholder 2"/>
          <p:cNvSpPr>
            <a:spLocks noGrp="1"/>
          </p:cNvSpPr>
          <p:nvPr>
            <p:ph idx="1"/>
          </p:nvPr>
        </p:nvSpPr>
        <p:spPr>
          <a:xfrm>
            <a:off x="457200" y="1143000"/>
            <a:ext cx="7239000" cy="5312736"/>
          </a:xfrm>
        </p:spPr>
        <p:txBody>
          <a:bodyPr>
            <a:normAutofit fontScale="85000" lnSpcReduction="20000"/>
          </a:bodyPr>
          <a:lstStyle/>
          <a:p>
            <a:r>
              <a:rPr lang="en-US" sz="2800" b="1" dirty="0"/>
              <a:t>Abdomen and Pelvis:</a:t>
            </a:r>
          </a:p>
          <a:p>
            <a:r>
              <a:rPr lang="en-US" dirty="0"/>
              <a:t>Injuries must be identified and treated aggressively with Close observation and frequent reevaluation of the abdomen.</a:t>
            </a:r>
          </a:p>
          <a:p>
            <a:r>
              <a:rPr lang="en-US" dirty="0"/>
              <a:t>Ecchymosis over the iliac wings, pubis, labia, or scrotum.</a:t>
            </a:r>
          </a:p>
          <a:p>
            <a:r>
              <a:rPr lang="en-US" dirty="0">
                <a:solidFill>
                  <a:srgbClr val="FF0000"/>
                </a:solidFill>
              </a:rPr>
              <a:t>Patients with:</a:t>
            </a:r>
          </a:p>
          <a:p>
            <a:pPr marL="514350" indent="-514350">
              <a:buFont typeface="+mj-lt"/>
              <a:buAutoNum type="arabicPeriod"/>
            </a:pPr>
            <a:r>
              <a:rPr lang="en-US" dirty="0"/>
              <a:t>Unexplained hypotension.</a:t>
            </a:r>
          </a:p>
          <a:p>
            <a:pPr marL="514350" indent="-514350">
              <a:buFont typeface="+mj-lt"/>
              <a:buAutoNum type="arabicPeriod"/>
            </a:pPr>
            <a:r>
              <a:rPr lang="en-US" dirty="0"/>
              <a:t>neurologic injury.</a:t>
            </a:r>
          </a:p>
          <a:p>
            <a:pPr marL="514350" indent="-514350">
              <a:buFont typeface="+mj-lt"/>
              <a:buAutoNum type="arabicPeriod"/>
            </a:pPr>
            <a:r>
              <a:rPr lang="en-US" dirty="0"/>
              <a:t>impaired sensorium secondary to alcohol and/or other drugs.</a:t>
            </a:r>
          </a:p>
          <a:p>
            <a:pPr marL="514350" indent="-514350">
              <a:buFont typeface="+mj-lt"/>
              <a:buAutoNum type="arabicPeriod"/>
            </a:pPr>
            <a:r>
              <a:rPr lang="en-US" dirty="0"/>
              <a:t>Equivocal abdominal findings.</a:t>
            </a:r>
          </a:p>
          <a:p>
            <a:r>
              <a:rPr lang="en-US" dirty="0">
                <a:solidFill>
                  <a:srgbClr val="FF0000"/>
                </a:solidFill>
              </a:rPr>
              <a:t>Those patients are candidate for DPL / </a:t>
            </a:r>
            <a:r>
              <a:rPr lang="en-US" dirty="0" smtClean="0">
                <a:solidFill>
                  <a:srgbClr val="FF0000"/>
                </a:solidFill>
              </a:rPr>
              <a:t>abdominal </a:t>
            </a:r>
            <a:r>
              <a:rPr lang="en-US" dirty="0">
                <a:solidFill>
                  <a:srgbClr val="FF0000"/>
                </a:solidFill>
              </a:rPr>
              <a:t>U/S.</a:t>
            </a:r>
          </a:p>
          <a:p>
            <a:endParaRPr lang="en-US" dirty="0">
              <a:solidFill>
                <a:srgbClr val="FF0000"/>
              </a:solidFill>
            </a:endParaRPr>
          </a:p>
          <a:p>
            <a:r>
              <a:rPr lang="en-US" dirty="0"/>
              <a:t>If stable then CT of the abdomen.</a:t>
            </a:r>
          </a:p>
          <a:p>
            <a:endParaRPr lang="en-US" dirty="0"/>
          </a:p>
        </p:txBody>
      </p:sp>
    </p:spTree>
    <p:extLst>
      <p:ext uri="{BB962C8B-B14F-4D97-AF65-F5344CB8AC3E}">
        <p14:creationId xmlns:p14="http://schemas.microsoft.com/office/powerpoint/2010/main" val="19926067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5A966299-CA64-4C97-A59A-0F37A23C7200}"/>
              </a:ext>
            </a:extLst>
          </p:cNvPr>
          <p:cNvSpPr>
            <a:spLocks noGrp="1"/>
          </p:cNvSpPr>
          <p:nvPr>
            <p:ph type="title"/>
          </p:nvPr>
        </p:nvSpPr>
        <p:spPr/>
        <p:txBody>
          <a:bodyPr/>
          <a:lstStyle/>
          <a:p>
            <a:endParaRPr lang="en-AU"/>
          </a:p>
        </p:txBody>
      </p:sp>
      <p:sp>
        <p:nvSpPr>
          <p:cNvPr id="3" name="عنصر نائب للمحتوى 2">
            <a:extLst>
              <a:ext uri="{FF2B5EF4-FFF2-40B4-BE49-F238E27FC236}">
                <a16:creationId xmlns="" xmlns:a16="http://schemas.microsoft.com/office/drawing/2014/main" id="{0551F942-3726-46F1-A4A1-8F7F394DE387}"/>
              </a:ext>
            </a:extLst>
          </p:cNvPr>
          <p:cNvSpPr>
            <a:spLocks noGrp="1"/>
          </p:cNvSpPr>
          <p:nvPr>
            <p:ph idx="1"/>
          </p:nvPr>
        </p:nvSpPr>
        <p:spPr/>
        <p:txBody>
          <a:bodyPr>
            <a:normAutofit fontScale="92500" lnSpcReduction="20000"/>
          </a:bodyPr>
          <a:lstStyle/>
          <a:p>
            <a:r>
              <a:rPr lang="en-US" dirty="0"/>
              <a:t> Fractures of the pelvis or the lower rib cage may also hinder accurate diagnostic examination of the abdomen , because pain in these areas may be elected when palpating the abdomen .</a:t>
            </a:r>
          </a:p>
          <a:p>
            <a:r>
              <a:rPr lang="en-US" dirty="0">
                <a:solidFill>
                  <a:srgbClr val="FF0000"/>
                </a:solidFill>
              </a:rPr>
              <a:t>Excessive manipulation of pelvis should be avoided </a:t>
            </a:r>
          </a:p>
          <a:p>
            <a:r>
              <a:rPr lang="en-US" dirty="0"/>
              <a:t>The AP pelvic x-ray should be used as a guide for identification of pelvic fracture which can be associated with significant amount of blood loss </a:t>
            </a:r>
          </a:p>
          <a:p>
            <a:r>
              <a:rPr lang="en-US" dirty="0"/>
              <a:t>Some organs are difficult to be seen even with CT scan </a:t>
            </a:r>
          </a:p>
          <a:p>
            <a:r>
              <a:rPr lang="en-US" b="1" dirty="0">
                <a:solidFill>
                  <a:srgbClr val="FF0000"/>
                </a:solidFill>
              </a:rPr>
              <a:t>The knowledge of the mechanism of the injury along the high index of suspicion injuries is required </a:t>
            </a:r>
          </a:p>
        </p:txBody>
      </p:sp>
    </p:spTree>
    <p:extLst>
      <p:ext uri="{BB962C8B-B14F-4D97-AF65-F5344CB8AC3E}">
        <p14:creationId xmlns:p14="http://schemas.microsoft.com/office/powerpoint/2010/main" val="507393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4BAEF1D4-09CA-4535-8805-BFEC7E387EF0}"/>
              </a:ext>
            </a:extLst>
          </p:cNvPr>
          <p:cNvSpPr>
            <a:spLocks noGrp="1"/>
          </p:cNvSpPr>
          <p:nvPr>
            <p:ph type="title"/>
          </p:nvPr>
        </p:nvSpPr>
        <p:spPr/>
        <p:txBody>
          <a:bodyPr/>
          <a:lstStyle/>
          <a:p>
            <a:endParaRPr lang="en-AU"/>
          </a:p>
        </p:txBody>
      </p:sp>
      <p:sp>
        <p:nvSpPr>
          <p:cNvPr id="3" name="عنصر نائب للمحتوى 2">
            <a:extLst>
              <a:ext uri="{FF2B5EF4-FFF2-40B4-BE49-F238E27FC236}">
                <a16:creationId xmlns="" xmlns:a16="http://schemas.microsoft.com/office/drawing/2014/main" id="{9CCA57CE-38C6-44F5-A462-B626C5A0B687}"/>
              </a:ext>
            </a:extLst>
          </p:cNvPr>
          <p:cNvSpPr>
            <a:spLocks noGrp="1"/>
          </p:cNvSpPr>
          <p:nvPr>
            <p:ph idx="1"/>
          </p:nvPr>
        </p:nvSpPr>
        <p:spPr/>
        <p:txBody>
          <a:bodyPr>
            <a:normAutofit fontScale="92500" lnSpcReduction="20000"/>
          </a:bodyPr>
          <a:lstStyle/>
          <a:p>
            <a:r>
              <a:rPr lang="en-US" b="1" dirty="0"/>
              <a:t>Perineum, Rectum, and Vagina:</a:t>
            </a:r>
          </a:p>
          <a:p>
            <a:r>
              <a:rPr lang="en-US" dirty="0"/>
              <a:t>Contusions, hematomas, lacerations, and urethral bleeding.</a:t>
            </a:r>
          </a:p>
          <a:p>
            <a:r>
              <a:rPr lang="en-US" dirty="0">
                <a:solidFill>
                  <a:srgbClr val="FF0000"/>
                </a:solidFill>
              </a:rPr>
              <a:t>Rectal examination for:</a:t>
            </a:r>
          </a:p>
          <a:p>
            <a:r>
              <a:rPr lang="en-US" dirty="0"/>
              <a:t>Presence of blood within the bowel lumen, integrity of the rectal wall , a high riding prostate , the presence of pelvic fractures , quality of sphincter tone and before placing urinary Cather ( its mandatory if we suspect a urethral injury ).</a:t>
            </a:r>
          </a:p>
          <a:p>
            <a:r>
              <a:rPr lang="en-US" dirty="0"/>
              <a:t>Female urethral injury when present( although uncommon) its difficult to be detected .</a:t>
            </a:r>
          </a:p>
          <a:p>
            <a:r>
              <a:rPr lang="en-US" dirty="0"/>
              <a:t>Pregnancy tests – for all childbearing age females .</a:t>
            </a:r>
          </a:p>
          <a:p>
            <a:endParaRPr lang="en-AU" dirty="0"/>
          </a:p>
        </p:txBody>
      </p:sp>
    </p:spTree>
    <p:extLst>
      <p:ext uri="{BB962C8B-B14F-4D97-AF65-F5344CB8AC3E}">
        <p14:creationId xmlns:p14="http://schemas.microsoft.com/office/powerpoint/2010/main" val="41906099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3362958C-7C59-43FC-AE89-3C1312E59E60}"/>
              </a:ext>
            </a:extLst>
          </p:cNvPr>
          <p:cNvSpPr>
            <a:spLocks noGrp="1"/>
          </p:cNvSpPr>
          <p:nvPr>
            <p:ph type="title"/>
          </p:nvPr>
        </p:nvSpPr>
        <p:spPr/>
        <p:txBody>
          <a:bodyPr/>
          <a:lstStyle/>
          <a:p>
            <a:endParaRPr lang="en-AU"/>
          </a:p>
        </p:txBody>
      </p:sp>
      <p:sp>
        <p:nvSpPr>
          <p:cNvPr id="3" name="عنصر نائب للمحتوى 2">
            <a:extLst>
              <a:ext uri="{FF2B5EF4-FFF2-40B4-BE49-F238E27FC236}">
                <a16:creationId xmlns="" xmlns:a16="http://schemas.microsoft.com/office/drawing/2014/main" id="{35D69B06-889E-4FD0-9822-EC4544B946AA}"/>
              </a:ext>
            </a:extLst>
          </p:cNvPr>
          <p:cNvSpPr>
            <a:spLocks noGrp="1"/>
          </p:cNvSpPr>
          <p:nvPr>
            <p:ph idx="1"/>
          </p:nvPr>
        </p:nvSpPr>
        <p:spPr/>
        <p:txBody>
          <a:bodyPr>
            <a:normAutofit fontScale="92500"/>
          </a:bodyPr>
          <a:lstStyle/>
          <a:p>
            <a:r>
              <a:rPr lang="en-US" b="1" dirty="0"/>
              <a:t>Musculoskeletal System:</a:t>
            </a:r>
          </a:p>
          <a:p>
            <a:r>
              <a:rPr lang="en-US" dirty="0"/>
              <a:t>Significant extremity injuries can exist </a:t>
            </a:r>
            <a:r>
              <a:rPr lang="en-US" u="sng" dirty="0"/>
              <a:t>without</a:t>
            </a:r>
            <a:r>
              <a:rPr lang="en-US" dirty="0"/>
              <a:t> fractures being evident on examination or x-rays.</a:t>
            </a:r>
          </a:p>
          <a:p>
            <a:r>
              <a:rPr lang="en-US" b="1" dirty="0">
                <a:solidFill>
                  <a:srgbClr val="FF0000"/>
                </a:solidFill>
              </a:rPr>
              <a:t>The musculoskeletal examination is not complete without an examination of the patient’s back</a:t>
            </a:r>
            <a:r>
              <a:rPr lang="en-US" dirty="0"/>
              <a:t>.</a:t>
            </a:r>
          </a:p>
          <a:p>
            <a:r>
              <a:rPr lang="en-AU" dirty="0"/>
              <a:t>Although most of MSS injuries are treated during secondary survey but some of them must be treated in primary survey as life-threatening haemorrhages and limb-threatening injuries lead to ischemia or compartment syndrome </a:t>
            </a:r>
          </a:p>
        </p:txBody>
      </p:sp>
    </p:spTree>
    <p:extLst>
      <p:ext uri="{BB962C8B-B14F-4D97-AF65-F5344CB8AC3E}">
        <p14:creationId xmlns:p14="http://schemas.microsoft.com/office/powerpoint/2010/main" val="38344575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2BAED9CB-4396-4095-9F55-EA7F58A0DE11}"/>
              </a:ext>
            </a:extLst>
          </p:cNvPr>
          <p:cNvSpPr>
            <a:spLocks noGrp="1"/>
          </p:cNvSpPr>
          <p:nvPr>
            <p:ph type="title"/>
          </p:nvPr>
        </p:nvSpPr>
        <p:spPr>
          <a:xfrm>
            <a:off x="251520" y="0"/>
            <a:ext cx="7239000" cy="1143000"/>
          </a:xfrm>
        </p:spPr>
        <p:txBody>
          <a:bodyPr/>
          <a:lstStyle/>
          <a:p>
            <a:endParaRPr lang="en-AU" dirty="0"/>
          </a:p>
        </p:txBody>
      </p:sp>
      <p:sp>
        <p:nvSpPr>
          <p:cNvPr id="3" name="عنصر نائب للمحتوى 2">
            <a:extLst>
              <a:ext uri="{FF2B5EF4-FFF2-40B4-BE49-F238E27FC236}">
                <a16:creationId xmlns="" xmlns:a16="http://schemas.microsoft.com/office/drawing/2014/main" id="{B155CDBA-701B-4205-AA31-66F6D927D6BE}"/>
              </a:ext>
            </a:extLst>
          </p:cNvPr>
          <p:cNvSpPr>
            <a:spLocks noGrp="1"/>
          </p:cNvSpPr>
          <p:nvPr>
            <p:ph idx="1"/>
          </p:nvPr>
        </p:nvSpPr>
        <p:spPr>
          <a:xfrm>
            <a:off x="457200" y="1196752"/>
            <a:ext cx="7239000" cy="5258984"/>
          </a:xfrm>
        </p:spPr>
        <p:txBody>
          <a:bodyPr>
            <a:normAutofit fontScale="92500"/>
          </a:bodyPr>
          <a:lstStyle/>
          <a:p>
            <a:r>
              <a:rPr lang="en-US" dirty="0"/>
              <a:t>Thoracic and lumber spinal injuries ,as well as neurogenic injuries must be considered based on physical findings and mechanism of injuries </a:t>
            </a:r>
          </a:p>
          <a:p>
            <a:r>
              <a:rPr lang="en-US" dirty="0"/>
              <a:t>Other injuries may mask the physical findings of spinal injuries , which may go unsuspected unless the doctor obtain the appropriate x-ray</a:t>
            </a:r>
          </a:p>
          <a:p>
            <a:r>
              <a:rPr lang="en-US" dirty="0"/>
              <a:t>Fractures to small bones of hands and foot are discovered during secondary survey in the emergency department .</a:t>
            </a:r>
          </a:p>
          <a:p>
            <a:r>
              <a:rPr lang="en-US" dirty="0"/>
              <a:t> Impaired sensation and /or voluntary muscle contractions may be due to ischemia including compartment syndrome  </a:t>
            </a:r>
            <a:endParaRPr lang="en-AU" dirty="0"/>
          </a:p>
        </p:txBody>
      </p:sp>
    </p:spTree>
    <p:extLst>
      <p:ext uri="{BB962C8B-B14F-4D97-AF65-F5344CB8AC3E}">
        <p14:creationId xmlns:p14="http://schemas.microsoft.com/office/powerpoint/2010/main" val="7034602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4BF7DFE4-6EA4-4808-A89A-D104C9CAACA1}"/>
              </a:ext>
            </a:extLst>
          </p:cNvPr>
          <p:cNvSpPr>
            <a:spLocks noGrp="1"/>
          </p:cNvSpPr>
          <p:nvPr>
            <p:ph type="title"/>
          </p:nvPr>
        </p:nvSpPr>
        <p:spPr/>
        <p:txBody>
          <a:bodyPr/>
          <a:lstStyle/>
          <a:p>
            <a:endParaRPr lang="en-AU"/>
          </a:p>
        </p:txBody>
      </p:sp>
      <p:sp>
        <p:nvSpPr>
          <p:cNvPr id="3" name="عنصر نائب للمحتوى 2">
            <a:extLst>
              <a:ext uri="{FF2B5EF4-FFF2-40B4-BE49-F238E27FC236}">
                <a16:creationId xmlns="" xmlns:a16="http://schemas.microsoft.com/office/drawing/2014/main" id="{F4EC8548-32C2-4178-A531-47FCD3D44BB1}"/>
              </a:ext>
            </a:extLst>
          </p:cNvPr>
          <p:cNvSpPr>
            <a:spLocks noGrp="1"/>
          </p:cNvSpPr>
          <p:nvPr>
            <p:ph idx="1"/>
          </p:nvPr>
        </p:nvSpPr>
        <p:spPr/>
        <p:txBody>
          <a:bodyPr>
            <a:normAutofit fontScale="92500"/>
          </a:bodyPr>
          <a:lstStyle/>
          <a:p>
            <a:r>
              <a:rPr lang="en-AU" b="1" dirty="0"/>
              <a:t>Neurological System</a:t>
            </a:r>
          </a:p>
          <a:p>
            <a:r>
              <a:rPr lang="en-AU" dirty="0"/>
              <a:t>The neurological examination include motor , sensory examination and the continuous evaluation of patient’s level of consciousness for any deterioration in patient’s status and pupillary size and response.</a:t>
            </a:r>
          </a:p>
          <a:p>
            <a:r>
              <a:rPr lang="en-AU" dirty="0"/>
              <a:t>Early consultation with neurosurgeon is required for patients with neurological injuries .</a:t>
            </a:r>
          </a:p>
          <a:p>
            <a:endParaRPr lang="en-AU" dirty="0"/>
          </a:p>
          <a:p>
            <a:r>
              <a:rPr lang="en-AU" dirty="0"/>
              <a:t>ICP should also be monitored because any changes in it can lead to secondary brain injury. </a:t>
            </a:r>
          </a:p>
          <a:p>
            <a:endParaRPr lang="en-AU" dirty="0"/>
          </a:p>
          <a:p>
            <a:endParaRPr lang="en-AU" dirty="0"/>
          </a:p>
        </p:txBody>
      </p:sp>
    </p:spTree>
    <p:extLst>
      <p:ext uri="{BB962C8B-B14F-4D97-AF65-F5344CB8AC3E}">
        <p14:creationId xmlns:p14="http://schemas.microsoft.com/office/powerpoint/2010/main" val="33270235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40CB329A-523D-4DC9-86CE-2C5A792BFD51}"/>
              </a:ext>
            </a:extLst>
          </p:cNvPr>
          <p:cNvSpPr>
            <a:spLocks noGrp="1"/>
          </p:cNvSpPr>
          <p:nvPr>
            <p:ph type="title"/>
          </p:nvPr>
        </p:nvSpPr>
        <p:spPr/>
        <p:txBody>
          <a:bodyPr/>
          <a:lstStyle/>
          <a:p>
            <a:endParaRPr lang="en-AU" dirty="0"/>
          </a:p>
        </p:txBody>
      </p:sp>
      <p:sp>
        <p:nvSpPr>
          <p:cNvPr id="3" name="عنصر نائب للمحتوى 2">
            <a:extLst>
              <a:ext uri="{FF2B5EF4-FFF2-40B4-BE49-F238E27FC236}">
                <a16:creationId xmlns="" xmlns:a16="http://schemas.microsoft.com/office/drawing/2014/main" id="{5790A86A-8501-48D8-8D2A-53A12D2A08BE}"/>
              </a:ext>
            </a:extLst>
          </p:cNvPr>
          <p:cNvSpPr>
            <a:spLocks noGrp="1"/>
          </p:cNvSpPr>
          <p:nvPr>
            <p:ph idx="1"/>
          </p:nvPr>
        </p:nvSpPr>
        <p:spPr/>
        <p:txBody>
          <a:bodyPr/>
          <a:lstStyle/>
          <a:p>
            <a:r>
              <a:rPr lang="en-US" b="1" dirty="0">
                <a:solidFill>
                  <a:srgbClr val="FF0000"/>
                </a:solidFill>
              </a:rPr>
              <a:t>AND THE MOST IMPORTANT POINT IS THAT WE HAVE TO KEEP THE ENTIRE PATIENTS’ BODY IMMOBILE  AND IF WE NEED TO TRANSFER THEM WE USE A LONG SPINE BOARD , A SIMIRIGID CERVICAL COLLAR AND/OR OTHER CERVICAL  IMMOBALIZITION DEVICES UNTIL SPINAL INJURY CAN BE EXLUDED </a:t>
            </a:r>
            <a:r>
              <a:rPr lang="en-US" dirty="0"/>
              <a:t>.</a:t>
            </a:r>
            <a:endParaRPr lang="en-AU" dirty="0"/>
          </a:p>
        </p:txBody>
      </p:sp>
    </p:spTree>
    <p:extLst>
      <p:ext uri="{BB962C8B-B14F-4D97-AF65-F5344CB8AC3E}">
        <p14:creationId xmlns:p14="http://schemas.microsoft.com/office/powerpoint/2010/main" val="31181544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987FFAC7-E5B0-42B7-9E9B-F7EAC3C65FF3}"/>
              </a:ext>
            </a:extLst>
          </p:cNvPr>
          <p:cNvSpPr>
            <a:spLocks noGrp="1"/>
          </p:cNvSpPr>
          <p:nvPr>
            <p:ph type="title"/>
          </p:nvPr>
        </p:nvSpPr>
        <p:spPr/>
        <p:txBody>
          <a:bodyPr>
            <a:normAutofit fontScale="90000"/>
          </a:bodyPr>
          <a:lstStyle/>
          <a:p>
            <a:r>
              <a:rPr lang="en-US" dirty="0"/>
              <a:t>Adjuncts to the secondary survey</a:t>
            </a:r>
            <a:endParaRPr lang="en-AU" dirty="0"/>
          </a:p>
        </p:txBody>
      </p:sp>
      <p:sp>
        <p:nvSpPr>
          <p:cNvPr id="3" name="عنصر نائب للمحتوى 2">
            <a:extLst>
              <a:ext uri="{FF2B5EF4-FFF2-40B4-BE49-F238E27FC236}">
                <a16:creationId xmlns="" xmlns:a16="http://schemas.microsoft.com/office/drawing/2014/main" id="{EC4F47D5-0AB6-4EB9-9525-C1511929B714}"/>
              </a:ext>
            </a:extLst>
          </p:cNvPr>
          <p:cNvSpPr>
            <a:spLocks noGrp="1"/>
          </p:cNvSpPr>
          <p:nvPr>
            <p:ph idx="1"/>
          </p:nvPr>
        </p:nvSpPr>
        <p:spPr>
          <a:xfrm>
            <a:off x="457200" y="1556792"/>
            <a:ext cx="7239000" cy="5400600"/>
          </a:xfrm>
        </p:spPr>
        <p:txBody>
          <a:bodyPr>
            <a:normAutofit fontScale="92500" lnSpcReduction="20000"/>
          </a:bodyPr>
          <a:lstStyle/>
          <a:p>
            <a:r>
              <a:rPr lang="en-US" dirty="0"/>
              <a:t>Additional x-ray examinations of the spine and extremities.</a:t>
            </a:r>
          </a:p>
          <a:p>
            <a:r>
              <a:rPr lang="en-US" dirty="0"/>
              <a:t>CT scans of the head, chest, abdomen, and spine.</a:t>
            </a:r>
          </a:p>
          <a:p>
            <a:r>
              <a:rPr lang="en-US" dirty="0"/>
              <a:t>Contrast urography and angiography.</a:t>
            </a:r>
          </a:p>
          <a:p>
            <a:r>
              <a:rPr lang="en-US" dirty="0"/>
              <a:t>Transesophageal ultrasound.</a:t>
            </a:r>
          </a:p>
          <a:p>
            <a:r>
              <a:rPr lang="en-US" dirty="0"/>
              <a:t>Bronchoscopy.</a:t>
            </a:r>
          </a:p>
          <a:p>
            <a:r>
              <a:rPr lang="en-US" dirty="0"/>
              <a:t>Esophagoscopy.</a:t>
            </a:r>
          </a:p>
          <a:p>
            <a:endParaRPr lang="en-US" dirty="0"/>
          </a:p>
          <a:p>
            <a:r>
              <a:rPr lang="en-US" b="1" dirty="0">
                <a:solidFill>
                  <a:srgbClr val="FF0000"/>
                </a:solidFill>
              </a:rPr>
              <a:t>These specialized tests should not be performed until the patient has been carefully examined and his or her hemodynamic status has been normalized because they need the patient to be  mobilized  to other areas of hospital .</a:t>
            </a:r>
            <a:br>
              <a:rPr lang="en-US" b="1" dirty="0">
                <a:solidFill>
                  <a:srgbClr val="FF0000"/>
                </a:solidFill>
              </a:rPr>
            </a:br>
            <a:endParaRPr lang="en-US" b="1" dirty="0">
              <a:solidFill>
                <a:srgbClr val="FF0000"/>
              </a:solidFill>
            </a:endParaRPr>
          </a:p>
          <a:p>
            <a:endParaRPr lang="en-AU" dirty="0"/>
          </a:p>
        </p:txBody>
      </p:sp>
    </p:spTree>
    <p:extLst>
      <p:ext uri="{BB962C8B-B14F-4D97-AF65-F5344CB8AC3E}">
        <p14:creationId xmlns:p14="http://schemas.microsoft.com/office/powerpoint/2010/main" val="19876619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03F7B9DA-39DB-41C2-B1CE-AD5AB089EE16}"/>
              </a:ext>
            </a:extLst>
          </p:cNvPr>
          <p:cNvSpPr>
            <a:spLocks noGrp="1"/>
          </p:cNvSpPr>
          <p:nvPr>
            <p:ph type="title"/>
          </p:nvPr>
        </p:nvSpPr>
        <p:spPr>
          <a:xfrm>
            <a:off x="457200" y="64639"/>
            <a:ext cx="7239000" cy="1143000"/>
          </a:xfrm>
        </p:spPr>
        <p:txBody>
          <a:bodyPr/>
          <a:lstStyle/>
          <a:p>
            <a:r>
              <a:rPr lang="en-AU" dirty="0"/>
              <a:t>Re-evaluation</a:t>
            </a:r>
          </a:p>
        </p:txBody>
      </p:sp>
      <p:sp>
        <p:nvSpPr>
          <p:cNvPr id="3" name="عنصر نائب للمحتوى 2">
            <a:extLst>
              <a:ext uri="{FF2B5EF4-FFF2-40B4-BE49-F238E27FC236}">
                <a16:creationId xmlns="" xmlns:a16="http://schemas.microsoft.com/office/drawing/2014/main" id="{FAE9F6C7-363F-4AF1-8B9A-EC892B318464}"/>
              </a:ext>
            </a:extLst>
          </p:cNvPr>
          <p:cNvSpPr>
            <a:spLocks noGrp="1"/>
          </p:cNvSpPr>
          <p:nvPr>
            <p:ph idx="1"/>
          </p:nvPr>
        </p:nvSpPr>
        <p:spPr>
          <a:xfrm>
            <a:off x="457200" y="1207639"/>
            <a:ext cx="7239000" cy="5461721"/>
          </a:xfrm>
        </p:spPr>
        <p:txBody>
          <a:bodyPr>
            <a:normAutofit fontScale="77500" lnSpcReduction="20000"/>
          </a:bodyPr>
          <a:lstStyle/>
          <a:p>
            <a:r>
              <a:rPr lang="en-US" dirty="0"/>
              <a:t>The trauma patient must be continuously reevaluated after each step in primary and secondary survey  to assure that occult or other injuries ( not previously identified ) are not overlooked or dismissed and to discover adverse changes from previously noted findings and to detect patients deterioration status early .</a:t>
            </a:r>
          </a:p>
          <a:p>
            <a:pPr marL="0" indent="0">
              <a:buNone/>
            </a:pPr>
            <a:r>
              <a:rPr lang="en-US" dirty="0"/>
              <a:t> </a:t>
            </a:r>
          </a:p>
          <a:p>
            <a:r>
              <a:rPr lang="en-US" sz="3100" b="1" dirty="0"/>
              <a:t>We need continuous monitoring of :</a:t>
            </a:r>
          </a:p>
          <a:p>
            <a:pPr marL="514350" indent="-514350">
              <a:buFont typeface="+mj-lt"/>
              <a:buAutoNum type="arabicPeriod"/>
            </a:pPr>
            <a:r>
              <a:rPr lang="en-US" dirty="0"/>
              <a:t>Vital signs.</a:t>
            </a:r>
          </a:p>
          <a:p>
            <a:pPr marL="514350" indent="-514350">
              <a:buFont typeface="+mj-lt"/>
              <a:buAutoNum type="arabicPeriod"/>
            </a:pPr>
            <a:r>
              <a:rPr lang="en-US" dirty="0"/>
              <a:t>Oxygen saturation.</a:t>
            </a:r>
          </a:p>
          <a:p>
            <a:pPr marL="514350" indent="-514350">
              <a:buFont typeface="+mj-lt"/>
              <a:buAutoNum type="arabicPeriod"/>
            </a:pPr>
            <a:r>
              <a:rPr lang="en-US" dirty="0"/>
              <a:t>Urinary output. For adult </a:t>
            </a:r>
            <a:r>
              <a:rPr lang="en-US" dirty="0" smtClean="0"/>
              <a:t>patient </a:t>
            </a:r>
            <a:r>
              <a:rPr lang="en-US" dirty="0"/>
              <a:t>we need to keep it from ( 0.5-1 ml/kg/</a:t>
            </a:r>
            <a:r>
              <a:rPr lang="en-US" dirty="0" err="1"/>
              <a:t>hr</a:t>
            </a:r>
            <a:r>
              <a:rPr lang="en-US" dirty="0"/>
              <a:t>)and for pediatrics ( 1 ml/kg/</a:t>
            </a:r>
            <a:r>
              <a:rPr lang="en-US" dirty="0" err="1"/>
              <a:t>hr</a:t>
            </a:r>
            <a:r>
              <a:rPr lang="en-US" dirty="0"/>
              <a:t>)</a:t>
            </a:r>
          </a:p>
          <a:p>
            <a:pPr marL="514350" indent="-514350">
              <a:buFont typeface="+mj-lt"/>
              <a:buAutoNum type="arabicPeriod"/>
            </a:pPr>
            <a:r>
              <a:rPr lang="en-US" dirty="0"/>
              <a:t>Periodic ABG analyses.</a:t>
            </a:r>
          </a:p>
          <a:p>
            <a:pPr marL="514350" indent="-514350">
              <a:buFont typeface="+mj-lt"/>
              <a:buAutoNum type="arabicPeriod"/>
            </a:pPr>
            <a:r>
              <a:rPr lang="en-US" dirty="0"/>
              <a:t>End-tidal CO2.</a:t>
            </a:r>
          </a:p>
          <a:p>
            <a:endParaRPr lang="en-US" dirty="0"/>
          </a:p>
          <a:p>
            <a:r>
              <a:rPr lang="en-US" dirty="0"/>
              <a:t>Relief of severe pain is an important part of treatment for trauma patients and in pain management we usually give patients opiates and anxiolytics .</a:t>
            </a:r>
          </a:p>
          <a:p>
            <a:endParaRPr lang="en-AU" dirty="0"/>
          </a:p>
        </p:txBody>
      </p:sp>
    </p:spTree>
    <p:extLst>
      <p:ext uri="{BB962C8B-B14F-4D97-AF65-F5344CB8AC3E}">
        <p14:creationId xmlns:p14="http://schemas.microsoft.com/office/powerpoint/2010/main" val="22405838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smtClean="0"/>
              <a:t> TEAM student manual 2</a:t>
            </a:r>
            <a:r>
              <a:rPr lang="en-US" baseline="30000" dirty="0" smtClean="0"/>
              <a:t>nd</a:t>
            </a:r>
            <a:r>
              <a:rPr lang="en-US" dirty="0" smtClean="0"/>
              <a:t> edition for the CD.</a:t>
            </a:r>
          </a:p>
          <a:p>
            <a:r>
              <a:rPr lang="en-US" dirty="0"/>
              <a:t> </a:t>
            </a:r>
            <a:r>
              <a:rPr lang="en-US" dirty="0" smtClean="0"/>
              <a:t>Greenfield's surgery scientific principles and practice. </a:t>
            </a:r>
            <a:endParaRPr lang="en-US" dirty="0"/>
          </a:p>
        </p:txBody>
      </p:sp>
    </p:spTree>
    <p:extLst>
      <p:ext uri="{BB962C8B-B14F-4D97-AF65-F5344CB8AC3E}">
        <p14:creationId xmlns:p14="http://schemas.microsoft.com/office/powerpoint/2010/main" val="19518792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 xmlns:a16="http://schemas.microsoft.com/office/drawing/2014/main" id="{C88C2C46-EC0F-4E4A-BCF8-97AF0D1E5ACE}"/>
              </a:ext>
            </a:extLst>
          </p:cNvPr>
          <p:cNvSpPr>
            <a:spLocks noGrp="1"/>
          </p:cNvSpPr>
          <p:nvPr>
            <p:ph type="title"/>
          </p:nvPr>
        </p:nvSpPr>
        <p:spPr/>
        <p:txBody>
          <a:bodyPr/>
          <a:lstStyle/>
          <a:p>
            <a:pPr algn="ctr"/>
            <a:r>
              <a:rPr lang="en-US" dirty="0"/>
              <a:t>Thank you </a:t>
            </a:r>
            <a:endParaRPr lang="en-AU" dirty="0"/>
          </a:p>
        </p:txBody>
      </p:sp>
      <p:sp>
        <p:nvSpPr>
          <p:cNvPr id="3" name="عنصر نائب للنص 2">
            <a:extLst>
              <a:ext uri="{FF2B5EF4-FFF2-40B4-BE49-F238E27FC236}">
                <a16:creationId xmlns="" xmlns:a16="http://schemas.microsoft.com/office/drawing/2014/main" id="{010C7931-5604-41AD-93F1-9B6A4D33EC2D}"/>
              </a:ext>
            </a:extLst>
          </p:cNvPr>
          <p:cNvSpPr>
            <a:spLocks noGrp="1"/>
          </p:cNvSpPr>
          <p:nvPr>
            <p:ph type="body" idx="1"/>
          </p:nvPr>
        </p:nvSpPr>
        <p:spPr/>
        <p:txBody>
          <a:bodyPr/>
          <a:lstStyle/>
          <a:p>
            <a:endParaRPr lang="en-AU"/>
          </a:p>
        </p:txBody>
      </p:sp>
    </p:spTree>
    <p:extLst>
      <p:ext uri="{BB962C8B-B14F-4D97-AF65-F5344CB8AC3E}">
        <p14:creationId xmlns:p14="http://schemas.microsoft.com/office/powerpoint/2010/main" val="4858028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1080</TotalTime>
  <Words>6696</Words>
  <Application>Microsoft Office PowerPoint</Application>
  <PresentationFormat>On-screen Show (4:3)</PresentationFormat>
  <Paragraphs>414</Paragraphs>
  <Slides>77</Slides>
  <Notes>3</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Opulent</vt:lpstr>
      <vt:lpstr>Approach to trauma patient</vt:lpstr>
      <vt:lpstr>Objectives</vt:lpstr>
      <vt:lpstr>DEFINITION OF TRAUMA </vt:lpstr>
      <vt:lpstr>importance</vt:lpstr>
      <vt:lpstr>PowerPoint Presentation</vt:lpstr>
      <vt:lpstr>BIOMECHANICS OF INJURY</vt:lpstr>
      <vt:lpstr>Trimodal Death Distribution</vt:lpstr>
      <vt:lpstr>PowerPoint Presentation</vt:lpstr>
      <vt:lpstr>PowerPoint Presentation</vt:lpstr>
      <vt:lpstr>PowerPoint Presentation</vt:lpstr>
      <vt:lpstr>PowerPoint Presentation</vt:lpstr>
      <vt:lpstr>TEAM principles </vt:lpstr>
      <vt:lpstr>Initial Assessment </vt:lpstr>
      <vt:lpstr>Prehospital Phase</vt:lpstr>
      <vt:lpstr>Inhospital Phase</vt:lpstr>
      <vt:lpstr>PowerPoint Presentation</vt:lpstr>
      <vt:lpstr>Triage</vt:lpstr>
      <vt:lpstr>PowerPoint Presentation</vt:lpstr>
      <vt:lpstr>PowerPoint Presentation</vt:lpstr>
      <vt:lpstr>Primary Survey</vt:lpstr>
      <vt:lpstr>PowerPoint Presentation</vt:lpstr>
      <vt:lpstr>The trauma team</vt:lpstr>
      <vt:lpstr>PowerPoint Presentation</vt:lpstr>
      <vt:lpstr>PowerPoint Presentation</vt:lpstr>
      <vt:lpstr>Special Considerations</vt:lpstr>
      <vt:lpstr>PowerPoint Presentation</vt:lpstr>
      <vt:lpstr>PowerPoint Presentation</vt:lpstr>
      <vt:lpstr>PowerPoint Presentation</vt:lpstr>
      <vt:lpstr>Airway Maintenance with Cervical Spine Protection</vt:lpstr>
      <vt:lpstr>PowerPoint Presentation</vt:lpstr>
      <vt:lpstr>PowerPoint Presentation</vt:lpstr>
      <vt:lpstr>Suctioning and removal of foreign material obstructing the airway</vt:lpstr>
      <vt:lpstr>Simple maneuvers</vt:lpstr>
      <vt:lpstr>Bag-Valve-Mask</vt:lpstr>
      <vt:lpstr>Oropharyngeal airway</vt:lpstr>
      <vt:lpstr>Cricothyroidotomy </vt:lpstr>
      <vt:lpstr>PowerPoint Presentation</vt:lpstr>
      <vt:lpstr>PowerPoint Presentation</vt:lpstr>
      <vt:lpstr>Breathing and Ventilation</vt:lpstr>
      <vt:lpstr>PowerPoint Presentation</vt:lpstr>
      <vt:lpstr>Circulation with Hemorrhage Control</vt:lpstr>
      <vt:lpstr>PowerPoint Presentation</vt:lpstr>
      <vt:lpstr>PowerPoint Presentation</vt:lpstr>
      <vt:lpstr>PowerPoint Presentation</vt:lpstr>
      <vt:lpstr>Bleeding</vt:lpstr>
      <vt:lpstr>PowerPoint Presentation</vt:lpstr>
      <vt:lpstr>PowerPoint Presentation</vt:lpstr>
      <vt:lpstr>Disability (Neurological Status)</vt:lpstr>
      <vt:lpstr>PowerPoint Presentation</vt:lpstr>
      <vt:lpstr>PowerPoint Presentation</vt:lpstr>
      <vt:lpstr>Exposure/Environmental Control</vt:lpstr>
      <vt:lpstr>Adjuncts to Primary Survey</vt:lpstr>
      <vt:lpstr>PowerPoint Presentation</vt:lpstr>
      <vt:lpstr>PowerPoint Presentation</vt:lpstr>
      <vt:lpstr>PowerPoint Presentation</vt:lpstr>
      <vt:lpstr>Secondary survey</vt:lpstr>
      <vt:lpstr>Secondary survey</vt:lpstr>
      <vt:lpstr>Secondary survey - History</vt:lpstr>
      <vt:lpstr>Mechanism of injury </vt:lpstr>
      <vt:lpstr>PowerPoint Presentation</vt:lpstr>
      <vt:lpstr>PowerPoint Presentation</vt:lpstr>
      <vt:lpstr>PowerPoint Presentation</vt:lpstr>
      <vt:lpstr>Secondary survey – Physical examination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Adjuncts to the secondary survey</vt:lpstr>
      <vt:lpstr>Re-evaluation</vt:lpstr>
      <vt:lpstr>References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trauma patient</dc:title>
  <dc:creator>user</dc:creator>
  <cp:lastModifiedBy>user</cp:lastModifiedBy>
  <cp:revision>55</cp:revision>
  <dcterms:created xsi:type="dcterms:W3CDTF">2021-07-29T16:01:46Z</dcterms:created>
  <dcterms:modified xsi:type="dcterms:W3CDTF">2021-08-05T04:15:08Z</dcterms:modified>
</cp:coreProperties>
</file>