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26T12:07:13.88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7674.03125"/>
      <inkml:brushProperty name="anchorY" value="-140596.1875"/>
      <inkml:brushProperty name="scaleFactor" value="0.5"/>
    </inkml:brush>
  </inkml:definitions>
  <inkml:trace contextRef="#ctx0" brushRef="#br0">0 0 24575,'69'0'0,"0"0"0,-15 0 0,-3 0 0,31 0 0,-29 0 0,10 0 0,7 0 0,0 0 0,10 0 0,-3 0 0,4 0 0,3 0 0,0 0 0,-2 0 0,-5 0 0,0 0 0,-14 0 0,0 0 0,-21 0 0,9 0 0,-16 0 0,10 0 0,-10 0 0,4 0 0,3 0 0,-7 0 0,0 0 0,10 0 0,-13 0 0,6 0 0,-3 0 0,7 0 0,-7 0 0,4 0 0,6 0 0,1 0 0,3 0 0,0 0 0,-7 0 0,0 0 0,0 0 0,7 0 0,0 0 0,0 0 0,-7 0 0,0 0 0,7 0 0,3 0 0,1 0 0,-8 0 0,11 0 0,-24 0 0,41 0 0,-22 0 0,5 0 0,9 0 0,5 0 0,7 0 0,-7 0 0,9 0 0,-2 0 0,-2 0 0,2 0 0,-9 0 0,4 0 0,-9 0 0,0 0 0,0 0 0,7 0 0,0 0 0,-2 0 0,6 0 0,3 0 0,5 0 0,2 0 0,-2 0 0,-5 0 0,4 0 0,-11 0 0,0 0 0,7 0 0,-14 0 0,3 0 0,-1 0 0,-2 0 0,0 0 0,7 0 0,0 0 0,-2 0 0,16 0 0,-10 0 0,10 0 0,-11 0 0,1 0 0,-1 0 0,4 0 0,-7 0 0,-5 0 0,0 0 0,3 0 0,2 0 0,2 0 0,-2 0 0,12 0 0,9 0 0,-2 0 0,-12 0 0,4 0 0,-8 0 0,6 0 0,-2 0 0,-9 0 0,13 0 0,-4 0 0,5 0 0,11 0 0,3 0 0,-45 0 0,1 0 0,46 0 0,-5 0 0,-9 0 0,0 0 0,0 0 0,-9 0 0,6 0 0,-4 0 0,5 0 0,11 0 0,3 0 0,-43 0 0,1 0 0,2 0 0,0 0 0,2 0 0,1 0 0,3 0 0,2 0 0,-1 0 0,0 0 0,0 0 0,0 0 0,0 0 0,0 0 0,-1 0 0,2 0 0,3 0 0,1 0 0,-3 0 0,1 0 0,4 0 0,0 0 0,-3 0 0,1 0 0,1 0 0,0 0 0,-2 0 0,-1 0 0,-9 0 0,0 0 0,12 0 0,0 0 0,-7 0 0,-1 0 0,4 0 0,-1 0 0,-3 0 0,1 0 0,5 0 0,-1 0 0,-6 0 0,-1 0 0,-1 0 0,-1 0 0,-4 0 0,1 0 0,2 0 0,0 0 0,-3 0 0,1 0 0,4 0 0,1 0 0,-3 0 0,0 0 0,-1 0 0,0 0 0,4 0 0,1 0 0,-5 0 0,-1 0 0,2 0 0,0 0 0,-3 0 0,-1 0 0,46 0 0,-4 0 0,-10 0 0,2 0 0,5 0 0,2 0 0,5 0 0,-47 0 0,-1 0 0,41 0 0,7 0 0,-7 0 0,4 0 0,-11 0 0,5 0 0,-12 0 0,4 0 0,3 0 0,-2 0 0,-5 0 0,5 0 0,-5 0 0,2 0 0,-2 0 0,2 0 0,-9 0 0,0 0 0,-4 0 0,4 0 0,-5 0 0,5 0 0,14 0 0,-14 0 0,14 0 0,-2 0 0,-1 0 0,6 0 0,4 0 0,-7 0 0,0 0 0,-12 0 0,12 0 0,-23 0 0,9 0 0,-14 0 0,-3 0 0,-4 0 0,-9 0 0,-3 0 0,-9 0 0,-9 0 0,9 0 0,-5 0 0,8 0 0,-1 0 0,5 0 0,5 0 0,-5 0 0,0 0 0,7 0 0,-5 0 0,12 0 0,-7 0 0,-7 0 0,5 0 0,-5 0 0,-3 0 0,3 0 0,-2 0 0,2 0 0,12 0 0,-5 0 0,4 0 0,-4 0 0,0 0 0,0 0 0,0 0 0,0 0 0,-2 0 0,-5 0 0,5 0 0,-5 0 0,-10 0 0,3 0 0,10 0 0,11 0 0,0 0 0,0 0 0,-14 0 0,-3 0 0,3 0 0,7 0 0,7 0 0,5 0 0,-12 0 0,12 0 0,-12 0 0,9 0 0,-9 0 0,14 0 0,-7 0 0,7 0 0,0 0 0,5 0 0,-5 0 0,0 0 0,7 0 0,-5 0 0,12 0 0,-7 0 0,-7 0 0,9 0 0,-9 0 0,7 0 0,-14 0 0,0 0 0,-7 0 0,5 0 0,-5 0 0,11 0 0,-11 0 0,19 0 0,-5 0 0,7 0 0,-14 0 0,7 0 0,-7 0 0,7 0 0,-7 0 0,7 0 0,-7 0 0,-2 0 0,-12 0 0,4 0 0,-4 0 0,-4 0 0,-3 0 0,-3 0 0,3 0 0,-4 0 0,13 0 0,-9 0 0,0 0 0,-7 0 0,0 0 0,0 0 0,2 0 0,5 0 0,-9 0 0,9 0 0,-2 0 0,9 0 0,4 0 0,-4 0 0,-2 0 0,2 0 0,-2 0 0,2 0 0,9 0 0,-9 0 0,2 0 0,-9 0 0,-4 0 0,6 0 0,0 0 0,-4 0 0,9 0 0,-9 0 0,4 0 0,-9 0 0,0 0 0,0 0 0,0 0 0,0 0 0,0 0 0,0 0 0,0 0 0,0 0 0,0 0 0,0 0 0,0 0 0,0 0 0,0 0 0,0 0 0,0 0 0,0 0 0,-7 0 0,0 0 0,0 0 0,7 0 0,0 0 0,0 0 0,-7 0 0,0 0 0,0 0 0,7 0 0,0 0 0,0 0 0,0 0 0,19 0 0,4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8/4/21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42B2-1322-FE47-B90F-E2912D63FA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Skin disorders and cancer</a:t>
            </a:r>
            <a:endParaRPr lang="en-J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4EAA1-0338-244E-9FA6-EE741E79E6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Done by: Rand </a:t>
            </a:r>
            <a:r>
              <a:rPr lang="en-US" dirty="0" err="1"/>
              <a:t>Dawoud</a:t>
            </a:r>
            <a:endParaRPr lang="en-US" dirty="0"/>
          </a:p>
          <a:p>
            <a:r>
              <a:rPr lang="en-US" dirty="0"/>
              <a:t>Supervised by: Dr. Mahmoud Al-Balas</a:t>
            </a:r>
            <a:endParaRPr lang="en-JO" dirty="0"/>
          </a:p>
        </p:txBody>
      </p:sp>
    </p:spTree>
    <p:extLst>
      <p:ext uri="{BB962C8B-B14F-4D97-AF65-F5344CB8AC3E}">
        <p14:creationId xmlns:p14="http://schemas.microsoft.com/office/powerpoint/2010/main" val="112307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D7030-01E3-0B44-BFC5-C9B5AB55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194" y="1019122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Skin layers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98FEB-2BE6-3C44-B6C0-4DEBE723F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Skin</a:t>
            </a:r>
            <a:r>
              <a:rPr lang="en-US" dirty="0"/>
              <a:t> has 3 layers: </a:t>
            </a:r>
          </a:p>
          <a:p>
            <a:r>
              <a:rPr lang="en-US" dirty="0"/>
              <a:t>EPIDERMIS </a:t>
            </a:r>
          </a:p>
          <a:p>
            <a:r>
              <a:rPr lang="en-US" dirty="0"/>
              <a:t>DERMIS</a:t>
            </a:r>
          </a:p>
          <a:p>
            <a:r>
              <a:rPr lang="en-US" dirty="0"/>
              <a:t>SUBCUTANEOUS FAT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endParaRPr lang="en-US" dirty="0"/>
          </a:p>
          <a:p>
            <a:endParaRPr lang="en-JO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15068DA-9D6E-2C42-8C66-1364C08F0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292" y="1971674"/>
            <a:ext cx="8007414" cy="449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50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8EFBF-8E14-8449-94B4-93AA7DF8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EPIDERMAL LAYERS 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CD446-CA2D-384C-AA35-13AAC7E87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53810"/>
            <a:ext cx="9720073" cy="4555550"/>
          </a:xfrm>
        </p:spPr>
        <p:txBody>
          <a:bodyPr/>
          <a:lstStyle/>
          <a:p>
            <a:pPr algn="ctr"/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C</a:t>
            </a:r>
            <a:r>
              <a:rPr lang="en-US" sz="3200" dirty="0"/>
              <a:t>ome, </a:t>
            </a: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et’s </a:t>
            </a:r>
            <a:r>
              <a:rPr lang="en-US" sz="3200" dirty="0">
                <a:solidFill>
                  <a:srgbClr val="FF0000"/>
                </a:solidFill>
              </a:rPr>
              <a:t>G</a:t>
            </a:r>
            <a:r>
              <a:rPr lang="en-US" sz="3200" dirty="0"/>
              <a:t>et </a:t>
            </a:r>
            <a:r>
              <a:rPr lang="en-US" sz="3200" dirty="0">
                <a:solidFill>
                  <a:srgbClr val="FF0000"/>
                </a:solidFill>
              </a:rPr>
              <a:t>S</a:t>
            </a:r>
            <a:r>
              <a:rPr lang="en-US" sz="3200" dirty="0"/>
              <a:t>un </a:t>
            </a:r>
            <a:r>
              <a:rPr lang="en-US" sz="3200" dirty="0">
                <a:solidFill>
                  <a:srgbClr val="FF0000"/>
                </a:solidFill>
              </a:rPr>
              <a:t>B</a:t>
            </a:r>
            <a:r>
              <a:rPr lang="en-US" sz="3200" dirty="0"/>
              <a:t>urned</a:t>
            </a:r>
          </a:p>
          <a:p>
            <a:pPr algn="ctr"/>
            <a:endParaRPr lang="en-US" sz="3200" dirty="0"/>
          </a:p>
          <a:p>
            <a:endParaRPr lang="en-JO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C79952E-ADA1-DA44-B3AF-171C0BAC5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628" y="2343452"/>
            <a:ext cx="7121071" cy="433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50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D6636-4A63-E147-A36C-6783FC57F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COMMON DENOMINATOR 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53349-3888-A94D-81C1-7C2FC37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63" y="1933892"/>
            <a:ext cx="9720073" cy="4023360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1</a:t>
            </a:r>
            <a:endParaRPr lang="en-JO" sz="9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AD3DA6-D03C-CC40-B6C6-0FC0600E8C2B}"/>
              </a:ext>
            </a:extLst>
          </p:cNvPr>
          <p:cNvSpPr txBox="1"/>
          <p:nvPr/>
        </p:nvSpPr>
        <p:spPr>
          <a:xfrm>
            <a:off x="2237619" y="3988339"/>
            <a:ext cx="101751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600" dirty="0"/>
              <a:t>SUN EXPOSURE</a:t>
            </a:r>
            <a:endParaRPr lang="en-JO" sz="9600" dirty="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53552DD-3575-034E-B7F1-AA061AD2D41E}"/>
                  </a:ext>
                </a:extLst>
              </p14:cNvPr>
              <p14:cNvContentPartPr/>
              <p14:nvPr/>
            </p14:nvContentPartPr>
            <p14:xfrm>
              <a:off x="2183061" y="3406763"/>
              <a:ext cx="78472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53552DD-3575-034E-B7F1-AA061AD2D41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65061" y="3388763"/>
                <a:ext cx="788292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0670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EECC-2E4B-6C41-A431-E523A4AC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B947E-DE3C-3F47-9CCF-C64E6FFF8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/>
              <a:t>PREMALIGNANT SKIN LESIONS </a:t>
            </a:r>
            <a:endParaRPr lang="en-JO" sz="9600" dirty="0"/>
          </a:p>
        </p:txBody>
      </p:sp>
    </p:spTree>
    <p:extLst>
      <p:ext uri="{BB962C8B-B14F-4D97-AF65-F5344CB8AC3E}">
        <p14:creationId xmlns:p14="http://schemas.microsoft.com/office/powerpoint/2010/main" val="2003426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B2A11-E31F-A646-8BD5-056CD3EAF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-347739"/>
            <a:ext cx="9720072" cy="1404475"/>
          </a:xfrm>
        </p:spPr>
        <p:txBody>
          <a:bodyPr/>
          <a:lstStyle/>
          <a:p>
            <a:pPr algn="ctr"/>
            <a:r>
              <a:rPr lang="en-US" dirty="0"/>
              <a:t>Actinic keratosis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1B875-8FE2-BC45-ABB7-57C7BDA39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846666"/>
            <a:ext cx="9720073" cy="5845025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i="1" dirty="0" err="1"/>
              <a:t>keratotic</a:t>
            </a:r>
            <a:r>
              <a:rPr lang="en-US" i="1" dirty="0"/>
              <a:t>, pre-malignant lesion</a:t>
            </a:r>
          </a:p>
          <a:p>
            <a:r>
              <a:rPr lang="en-US" dirty="0"/>
              <a:t>EPIDEMIOLOGY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common in </a:t>
            </a:r>
            <a:r>
              <a:rPr lang="en-US" b="1" dirty="0"/>
              <a:t>fair-skinned </a:t>
            </a:r>
            <a:r>
              <a:rPr lang="en-US" dirty="0"/>
              <a:t>patients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</a:t>
            </a:r>
            <a:r>
              <a:rPr lang="en-US" dirty="0"/>
              <a:t>common in </a:t>
            </a:r>
            <a:r>
              <a:rPr lang="en-US" b="1" dirty="0"/>
              <a:t>elderly </a:t>
            </a:r>
            <a:r>
              <a:rPr lang="en-US" dirty="0"/>
              <a:t>patients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results from significant lifetime </a:t>
            </a:r>
            <a:r>
              <a:rPr lang="en-US" b="1" dirty="0"/>
              <a:t>sun exposure</a:t>
            </a:r>
          </a:p>
          <a:p>
            <a:pPr marL="0" indent="0">
              <a:buNone/>
            </a:pPr>
            <a:r>
              <a:rPr lang="en-US" dirty="0"/>
              <a:t> SYMPTOMS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typically </a:t>
            </a:r>
            <a:r>
              <a:rPr lang="en-US" b="1" dirty="0"/>
              <a:t>asymptomatic</a:t>
            </a:r>
            <a:r>
              <a:rPr lang="en-US" dirty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occasionally tender</a:t>
            </a:r>
          </a:p>
          <a:p>
            <a:pPr marL="0" indent="0">
              <a:buNone/>
            </a:pPr>
            <a:r>
              <a:rPr lang="en-US" dirty="0"/>
              <a:t>PHYSICAL EXAM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thin, adherent </a:t>
            </a:r>
            <a:r>
              <a:rPr lang="en-US" b="1" dirty="0"/>
              <a:t>transparent/yellow scale that progressively </a:t>
            </a:r>
            <a:r>
              <a:rPr lang="en-JO" b="1" u="none" strike="noStrike" dirty="0">
                <a:effectLst/>
                <a:latin typeface="-apple-system"/>
              </a:rPr>
              <a:t>↑</a:t>
            </a:r>
            <a:r>
              <a:rPr lang="en-US" b="1" u="none" strike="noStrike" dirty="0">
                <a:effectLst/>
                <a:latin typeface="-apple-system"/>
              </a:rPr>
              <a:t> in thickness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C4043"/>
                </a:solidFill>
                <a:latin typeface="-apple-system"/>
              </a:rPr>
              <a:t> </a:t>
            </a:r>
            <a:r>
              <a:rPr lang="en-US" dirty="0"/>
              <a:t>often with </a:t>
            </a:r>
            <a:r>
              <a:rPr lang="en-US" b="1" dirty="0" err="1"/>
              <a:t>telengiectasias</a:t>
            </a:r>
            <a:r>
              <a:rPr lang="en-US" b="1" dirty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</a:t>
            </a:r>
            <a:r>
              <a:rPr lang="en-US" dirty="0"/>
              <a:t>rough “sand-paper” texture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frequently on sun exposed areas (e.g. face, neck, dorsal hands and etc.)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endParaRPr lang="en-US" b="1" dirty="0"/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F5C7B066-493D-774E-8BA6-D6A485C53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1667" y="710595"/>
            <a:ext cx="4187976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9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811D-1190-7146-8B85-8780B09C5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-155619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Actinic keratosis</a:t>
            </a:r>
            <a:br>
              <a:rPr lang="en-JO" dirty="0"/>
            </a:br>
            <a:endParaRPr lang="en-J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83B1A-565A-5B4F-A0DF-378643274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423332"/>
            <a:ext cx="9720073" cy="64346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SKIN BIOPSY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dysplastic epidermis with keratinocyte </a:t>
            </a:r>
            <a:r>
              <a:rPr lang="en-US" dirty="0" err="1"/>
              <a:t>atypia</a:t>
            </a: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en-US" b="1" dirty="0"/>
              <a:t>no</a:t>
            </a:r>
            <a:r>
              <a:rPr lang="en-US" dirty="0"/>
              <a:t> invasion into the dermis</a:t>
            </a:r>
          </a:p>
          <a:p>
            <a:pPr marL="0" indent="0">
              <a:buNone/>
            </a:pPr>
            <a:r>
              <a:rPr lang="en-US" dirty="0"/>
              <a:t> TREATMENT  </a:t>
            </a: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lifestyle modification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avoid sun exposure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use </a:t>
            </a:r>
            <a:r>
              <a:rPr lang="en-US" b="1" dirty="0"/>
              <a:t>sunscreen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surgical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cryotherapy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en-US" dirty="0" err="1"/>
              <a:t>electro-dessication</a:t>
            </a:r>
            <a:r>
              <a:rPr lang="en-US" dirty="0"/>
              <a:t> and curettage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pharmacological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topical </a:t>
            </a:r>
            <a:r>
              <a:rPr lang="en-US" dirty="0" err="1"/>
              <a:t>5-flurouracil</a:t>
            </a:r>
            <a:r>
              <a:rPr lang="en-US" dirty="0"/>
              <a:t> (reserved for those with </a:t>
            </a:r>
            <a:r>
              <a:rPr lang="en-US" b="1" dirty="0"/>
              <a:t>widespread</a:t>
            </a:r>
            <a:r>
              <a:rPr lang="en-US" dirty="0"/>
              <a:t> actinic keratosis)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COMPLICATIONS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May progress to </a:t>
            </a:r>
            <a:r>
              <a:rPr lang="en-US" b="1" dirty="0"/>
              <a:t>squamous cell carcinoma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0F5F96C-64C7-584F-8688-DEE67E2F7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062" y="722326"/>
            <a:ext cx="5182114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14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7109A-CC13-C949-A926-FC86A6FA1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06C80-98F6-6045-A370-4D0676B32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/>
              <a:t>SKIN CANCER</a:t>
            </a:r>
          </a:p>
          <a:p>
            <a:pPr algn="ctr"/>
            <a:endParaRPr lang="en-JO" sz="9600" dirty="0"/>
          </a:p>
        </p:txBody>
      </p:sp>
    </p:spTree>
    <p:extLst>
      <p:ext uri="{BB962C8B-B14F-4D97-AF65-F5344CB8AC3E}">
        <p14:creationId xmlns:p14="http://schemas.microsoft.com/office/powerpoint/2010/main" val="2353406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7F182-9789-514A-B37D-497C8605C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-427761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BASAL CELL CARCINOMA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81E1-82C8-F24A-9C62-E0797CB47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682" y="716364"/>
            <a:ext cx="10724780" cy="614163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i="1" dirty="0"/>
              <a:t>most common skin malignancy that rarely, if ever, metastasizes</a:t>
            </a:r>
          </a:p>
          <a:p>
            <a:r>
              <a:rPr lang="en-US" dirty="0"/>
              <a:t>EPIDEMIOLOGY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Common in </a:t>
            </a:r>
            <a:r>
              <a:rPr lang="en-US" b="1" dirty="0"/>
              <a:t>fair-skinned </a:t>
            </a:r>
            <a:r>
              <a:rPr lang="en-US" dirty="0"/>
              <a:t>patients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RISK FACTORS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Sun exposure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Prior ionizing radiation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Xeroderma </a:t>
            </a:r>
            <a:r>
              <a:rPr lang="en-US" dirty="0" err="1"/>
              <a:t>pigmentosum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SYMPTOMS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Typically </a:t>
            </a:r>
            <a:r>
              <a:rPr lang="en-US" b="1" dirty="0"/>
              <a:t>asymptomatic 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PHYSICAL EXAM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Pink, pearly-white, almost translucent dome-shaped </a:t>
            </a:r>
            <a:r>
              <a:rPr lang="en-US" dirty="0"/>
              <a:t>nodule or papule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Overlying </a:t>
            </a:r>
            <a:r>
              <a:rPr lang="en-US" b="1" dirty="0" err="1"/>
              <a:t>telengiectasias</a:t>
            </a:r>
            <a:r>
              <a:rPr lang="en-US" b="1" dirty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Commonly develop </a:t>
            </a:r>
            <a:r>
              <a:rPr lang="en-US" b="1" dirty="0"/>
              <a:t>raised or rolled border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Commonly </a:t>
            </a:r>
            <a:r>
              <a:rPr lang="en-US" b="1" dirty="0"/>
              <a:t>ulcerate</a:t>
            </a:r>
            <a:r>
              <a:rPr lang="en-US" dirty="0"/>
              <a:t>, bleed, and crust in the center ( a non-healing ulcer)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Commonly affects </a:t>
            </a:r>
            <a:r>
              <a:rPr lang="en-US" b="1" dirty="0"/>
              <a:t>upper </a:t>
            </a:r>
            <a:r>
              <a:rPr lang="en-US" dirty="0"/>
              <a:t>lip </a:t>
            </a:r>
            <a:endParaRPr lang="en-JO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ADF85A-5946-8544-B697-0E6AA5FE5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462" y="1071855"/>
            <a:ext cx="5080000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6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B6216-2F62-D946-A51A-63E7CBC09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-427760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BASAL CELL CARCINOMA 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0318C-16D6-E240-9CF1-A5E373E96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63" y="668261"/>
            <a:ext cx="10405704" cy="57875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DIAGNOSIS</a:t>
            </a:r>
          </a:p>
          <a:p>
            <a:r>
              <a:rPr lang="en-US" dirty="0">
                <a:solidFill>
                  <a:schemeClr val="accent1"/>
                </a:solidFill>
              </a:rPr>
              <a:t>Skin biopsy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Basophilic palisading cells on histology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Nests of </a:t>
            </a:r>
            <a:r>
              <a:rPr lang="en-US" dirty="0" err="1"/>
              <a:t>basaloid</a:t>
            </a:r>
            <a:r>
              <a:rPr lang="en-US" dirty="0"/>
              <a:t> cells in dermis </a:t>
            </a:r>
          </a:p>
          <a:p>
            <a:pPr marL="0" indent="0">
              <a:buNone/>
            </a:pPr>
            <a:r>
              <a:rPr lang="en-US" dirty="0"/>
              <a:t>TREATMENT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Determined by size, location, and cosmetic considerations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Surgical excision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 err="1"/>
              <a:t>Mohs</a:t>
            </a:r>
            <a:r>
              <a:rPr lang="en-US" b="1" dirty="0"/>
              <a:t> surgery</a:t>
            </a:r>
            <a:r>
              <a:rPr lang="en-US" dirty="0"/>
              <a:t> (reported cure rate between 97-99%)</a:t>
            </a:r>
          </a:p>
          <a:p>
            <a:pPr marL="0" indent="0">
              <a:buNone/>
            </a:pPr>
            <a:r>
              <a:rPr lang="en-US" dirty="0"/>
              <a:t>PROGNOSIS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Typically very good</a:t>
            </a:r>
          </a:p>
          <a:p>
            <a:pPr marL="0" indent="0">
              <a:buNone/>
            </a:pPr>
            <a:r>
              <a:rPr lang="en-US" dirty="0"/>
              <a:t>PREVENTION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Use </a:t>
            </a:r>
            <a:r>
              <a:rPr lang="en-US" b="1" dirty="0"/>
              <a:t>sunscreen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Avoid sun exposure </a:t>
            </a:r>
          </a:p>
          <a:p>
            <a:endParaRPr lang="en-JO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CF3EB9A-0162-7548-BFEF-3C73369C2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768" y="668261"/>
            <a:ext cx="4343788" cy="221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91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3F404-9279-C148-B3EF-6008F4DC9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294" y="-412641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SQUAMOUS CELL CARCINOMA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F7122-659A-DC4C-B93C-A53378912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451" y="755850"/>
            <a:ext cx="10512255" cy="6495143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8800" i="1" dirty="0"/>
              <a:t>Invasive primary skin malignancy arising from keratinocytes of skin or mucosa </a:t>
            </a:r>
          </a:p>
          <a:p>
            <a:r>
              <a:rPr lang="en-US" sz="8800" dirty="0"/>
              <a:t>EPIDEMIOLOGY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dirty="0"/>
              <a:t> Common in </a:t>
            </a:r>
            <a:r>
              <a:rPr lang="en-US" sz="8800" b="1" dirty="0"/>
              <a:t>fair-skinned </a:t>
            </a:r>
            <a:r>
              <a:rPr lang="en-US" sz="8800" dirty="0"/>
              <a:t>patients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dirty="0"/>
              <a:t>Common in </a:t>
            </a:r>
            <a:r>
              <a:rPr lang="en-US" sz="8800" b="1" dirty="0"/>
              <a:t>elderly </a:t>
            </a:r>
            <a:r>
              <a:rPr lang="en-US" sz="8800" dirty="0"/>
              <a:t>patients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dirty="0"/>
              <a:t> </a:t>
            </a:r>
            <a:r>
              <a:rPr lang="en-US" sz="8800" b="1" dirty="0"/>
              <a:t>2</a:t>
            </a:r>
            <a:r>
              <a:rPr lang="en-US" sz="8800" b="1" baseline="30000" dirty="0"/>
              <a:t>nd </a:t>
            </a:r>
            <a:r>
              <a:rPr lang="en-US" sz="8800" b="1" dirty="0"/>
              <a:t>most common form of skin cancer </a:t>
            </a:r>
          </a:p>
          <a:p>
            <a:pPr marL="0" indent="0">
              <a:buNone/>
            </a:pPr>
            <a:r>
              <a:rPr lang="en-US" sz="8800" b="1" dirty="0"/>
              <a:t> </a:t>
            </a:r>
            <a:r>
              <a:rPr lang="en-US" sz="8800" dirty="0"/>
              <a:t>RISK FACTORS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dirty="0"/>
              <a:t> </a:t>
            </a:r>
            <a:r>
              <a:rPr lang="en-US" sz="8800" b="1" dirty="0"/>
              <a:t>Actinic keratosis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b="1" dirty="0"/>
              <a:t> </a:t>
            </a:r>
            <a:r>
              <a:rPr lang="en-US" sz="8800" dirty="0"/>
              <a:t>Actinic </a:t>
            </a:r>
            <a:r>
              <a:rPr lang="en-US" sz="8800" dirty="0" err="1"/>
              <a:t>cheilitis</a:t>
            </a:r>
            <a:r>
              <a:rPr lang="en-US" sz="8800" dirty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b="1" dirty="0"/>
              <a:t>Immunosuppression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b="1" dirty="0"/>
              <a:t>Old scars or burns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dirty="0"/>
              <a:t> Arsenic exposure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dirty="0"/>
              <a:t>Xeroderma </a:t>
            </a:r>
            <a:r>
              <a:rPr lang="en-US" sz="8800" dirty="0" err="1"/>
              <a:t>pigmentosum</a:t>
            </a:r>
            <a:r>
              <a:rPr lang="en-US" sz="8800" dirty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8800" dirty="0"/>
              <a:t>Ionizing radiation </a:t>
            </a:r>
          </a:p>
          <a:p>
            <a:pPr marL="0" indent="0">
              <a:buNone/>
            </a:pPr>
            <a:endParaRPr lang="en-US" sz="8800" b="1" dirty="0"/>
          </a:p>
          <a:p>
            <a:pPr>
              <a:buFont typeface="Courier New" panose="02070309020205020404" pitchFamily="49" charset="0"/>
              <a:buChar char="o"/>
            </a:pPr>
            <a:endParaRPr lang="en-JO" dirty="0"/>
          </a:p>
        </p:txBody>
      </p:sp>
    </p:spTree>
    <p:extLst>
      <p:ext uri="{BB962C8B-B14F-4D97-AF65-F5344CB8AC3E}">
        <p14:creationId xmlns:p14="http://schemas.microsoft.com/office/powerpoint/2010/main" val="3335208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716D7-D4B1-D34E-AAA3-4424E48E3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-403859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SQUAMOUS CELL CARCINOMA 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12ED1-A790-0B43-9D26-76B2D1F77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531247"/>
            <a:ext cx="9720073" cy="63267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SYMPTOMS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Typically </a:t>
            </a:r>
            <a:r>
              <a:rPr lang="en-US" b="1" dirty="0"/>
              <a:t>asymptomatic </a:t>
            </a:r>
          </a:p>
          <a:p>
            <a:pPr marL="0" indent="0">
              <a:buNone/>
            </a:pPr>
            <a:r>
              <a:rPr lang="en-US" dirty="0"/>
              <a:t>PHYSICAL EXAM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From actinic keratosis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Red, poorly defined base with </a:t>
            </a:r>
            <a:r>
              <a:rPr lang="en-US" b="1" dirty="0"/>
              <a:t>adherent yellow or white scale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De novo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Sharply defined </a:t>
            </a:r>
            <a:r>
              <a:rPr lang="en-US" b="1" dirty="0"/>
              <a:t>smooth, dull, red, dome-shaped nodule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Crusted center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Common on </a:t>
            </a:r>
            <a:r>
              <a:rPr lang="en-US" b="1" dirty="0"/>
              <a:t>lower </a:t>
            </a:r>
            <a:r>
              <a:rPr lang="en-US" dirty="0"/>
              <a:t>lips </a:t>
            </a:r>
          </a:p>
          <a:p>
            <a:pPr marL="0" indent="0">
              <a:buNone/>
            </a:pPr>
            <a:r>
              <a:rPr lang="en-US" dirty="0"/>
              <a:t>DIAGNOSIS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Skin biopsy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Atypical keratinocytes and malignant cells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Invasion into dermis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Keratin “pearls” </a:t>
            </a:r>
            <a:r>
              <a:rPr lang="en-US" dirty="0"/>
              <a:t>on histology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JO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D0DA61-5813-DC4F-A1CF-A071D53DF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5910" y="212557"/>
            <a:ext cx="3192379" cy="1760621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E415E0FC-E098-D047-9C72-B6652768B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907" y="2255339"/>
            <a:ext cx="3192379" cy="2022869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B82C445-D15F-6447-8FEB-33947BA0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474" y="4437553"/>
            <a:ext cx="3358813" cy="240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01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860A-DB62-D049-9A7A-9E1AAC67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339" y="-367284"/>
            <a:ext cx="9720072" cy="1499616"/>
          </a:xfrm>
        </p:spPr>
        <p:txBody>
          <a:bodyPr/>
          <a:lstStyle/>
          <a:p>
            <a:pPr algn="l"/>
            <a:r>
              <a:rPr lang="en-US" dirty="0"/>
              <a:t>              Squamous cell carcinoma 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1BE09-5AF3-6649-980F-47D345F09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588" y="899026"/>
            <a:ext cx="9720073" cy="5958974"/>
          </a:xfrm>
        </p:spPr>
        <p:txBody>
          <a:bodyPr>
            <a:normAutofit/>
          </a:bodyPr>
          <a:lstStyle/>
          <a:p>
            <a:r>
              <a:rPr lang="en-US" dirty="0"/>
              <a:t>TREATMENT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Wide local surgical </a:t>
            </a:r>
            <a:r>
              <a:rPr lang="fr-FR" dirty="0"/>
              <a:t>excision </a:t>
            </a:r>
            <a:r>
              <a:rPr lang="en-US" dirty="0"/>
              <a:t>(with histologic confirmation of </a:t>
            </a:r>
            <a:r>
              <a:rPr lang="en-US" b="1" dirty="0"/>
              <a:t>negative margins)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</a:t>
            </a:r>
            <a:r>
              <a:rPr lang="en-US" dirty="0"/>
              <a:t>Radiation (if surgery is not an option)</a:t>
            </a:r>
          </a:p>
          <a:p>
            <a:pPr marL="0" indent="0">
              <a:buNone/>
            </a:pPr>
            <a:r>
              <a:rPr lang="en-US" dirty="0"/>
              <a:t>PROGNOSIS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Typically very good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Lesions on the </a:t>
            </a:r>
            <a:r>
              <a:rPr lang="en-US" b="1" dirty="0"/>
              <a:t>lip, ear or scalp </a:t>
            </a:r>
            <a:r>
              <a:rPr lang="en-US" dirty="0"/>
              <a:t>may be more aggressive </a:t>
            </a:r>
          </a:p>
          <a:p>
            <a:pPr marL="0" indent="0">
              <a:buNone/>
            </a:pPr>
            <a:r>
              <a:rPr lang="en-US" dirty="0"/>
              <a:t>PREVENTION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Use </a:t>
            </a:r>
            <a:r>
              <a:rPr lang="en-US" b="1" dirty="0"/>
              <a:t>sunscreen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Sun avoidance </a:t>
            </a:r>
          </a:p>
          <a:p>
            <a:pPr marL="0" indent="0">
              <a:buNone/>
            </a:pPr>
            <a:r>
              <a:rPr lang="en-US" dirty="0"/>
              <a:t>COMPLICATIONS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Potential </a:t>
            </a:r>
            <a:r>
              <a:rPr lang="en-US" b="1" dirty="0"/>
              <a:t>recurrence</a:t>
            </a:r>
            <a:r>
              <a:rPr lang="en-US" dirty="0"/>
              <a:t> if immunosuppressed 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16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3DCD-84D3-FD4E-8C68-573AF34CA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-321927"/>
            <a:ext cx="9720072" cy="1499616"/>
          </a:xfrm>
        </p:spPr>
        <p:txBody>
          <a:bodyPr/>
          <a:lstStyle/>
          <a:p>
            <a:pPr algn="ctr"/>
            <a:r>
              <a:rPr lang="en-US" b="1" dirty="0"/>
              <a:t>Melanoma </a:t>
            </a:r>
            <a:endParaRPr lang="en-JO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418B0-127A-2541-A759-73EC8299C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071" y="602471"/>
            <a:ext cx="10904802" cy="6533720"/>
          </a:xfrm>
        </p:spPr>
        <p:txBody>
          <a:bodyPr>
            <a:normAutofit/>
          </a:bodyPr>
          <a:lstStyle/>
          <a:p>
            <a:pPr algn="ctr"/>
            <a:r>
              <a:rPr lang="en-US" i="1" dirty="0"/>
              <a:t>Malignant tumor of melanocytes </a:t>
            </a:r>
          </a:p>
          <a:p>
            <a:r>
              <a:rPr lang="en-US" dirty="0"/>
              <a:t>INCIDENCE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Most commonly seen between the ages of 40-60</a:t>
            </a:r>
          </a:p>
          <a:p>
            <a:pPr marL="0" indent="0">
              <a:buNone/>
            </a:pPr>
            <a:r>
              <a:rPr lang="en-US" dirty="0"/>
              <a:t>RISK FACTORS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Dysplastic nevi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Multiple nevi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UVR exposure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Fair-skin color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Immunosuppression </a:t>
            </a:r>
          </a:p>
          <a:p>
            <a:pPr marL="0" indent="0">
              <a:buNone/>
            </a:pPr>
            <a:r>
              <a:rPr lang="en-US" dirty="0"/>
              <a:t>PATHOPHYSIOLOGY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Clark model of pathogenesis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/>
              <a:t>Melanocytes proliferate to form a benign nevus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Genetic mutations ( e.g. </a:t>
            </a:r>
            <a:r>
              <a:rPr lang="en-US" b="1" dirty="0"/>
              <a:t>BRAF) </a:t>
            </a:r>
            <a:r>
              <a:rPr lang="en-US" dirty="0"/>
              <a:t>lead to the nevus becoming dysplastic (pre-malignant) </a:t>
            </a:r>
          </a:p>
        </p:txBody>
      </p:sp>
    </p:spTree>
    <p:extLst>
      <p:ext uri="{BB962C8B-B14F-4D97-AF65-F5344CB8AC3E}">
        <p14:creationId xmlns:p14="http://schemas.microsoft.com/office/powerpoint/2010/main" val="3143314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394C-7760-594D-BA2A-697A0D8A8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-352165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Melanoma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19341-B3C9-2045-B248-FF28EA1DB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18" y="843643"/>
            <a:ext cx="11213557" cy="5170713"/>
          </a:xfrm>
        </p:spPr>
        <p:txBody>
          <a:bodyPr/>
          <a:lstStyle/>
          <a:p>
            <a:r>
              <a:rPr lang="en-US" dirty="0"/>
              <a:t>TYPES (4)</a:t>
            </a:r>
          </a:p>
          <a:p>
            <a:r>
              <a:rPr lang="en-US" dirty="0">
                <a:solidFill>
                  <a:schemeClr val="accent1"/>
                </a:solidFill>
              </a:rPr>
              <a:t>Superficial spreading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Most common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Usually seen in </a:t>
            </a:r>
            <a:r>
              <a:rPr lang="en-US" b="1" dirty="0"/>
              <a:t>sun exposed areas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Nodular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Usually seen in </a:t>
            </a:r>
            <a:r>
              <a:rPr lang="en-US" b="1" dirty="0"/>
              <a:t>men</a:t>
            </a:r>
            <a:r>
              <a:rPr lang="en-US" dirty="0"/>
              <a:t> and often associated with </a:t>
            </a:r>
            <a:r>
              <a:rPr lang="en-US" b="1" dirty="0"/>
              <a:t>ulceration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Acral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Most commonly seen in </a:t>
            </a:r>
            <a:r>
              <a:rPr lang="en-US" b="1" dirty="0"/>
              <a:t>Asians, Hispanics</a:t>
            </a:r>
            <a:r>
              <a:rPr lang="en-US" dirty="0"/>
              <a:t> and patients from </a:t>
            </a:r>
            <a:r>
              <a:rPr lang="en-US" b="1" dirty="0"/>
              <a:t>African</a:t>
            </a:r>
            <a:r>
              <a:rPr lang="en-US" dirty="0"/>
              <a:t> descent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Lentigo </a:t>
            </a:r>
            <a:r>
              <a:rPr lang="en-US" dirty="0" err="1">
                <a:solidFill>
                  <a:schemeClr val="accent1"/>
                </a:solidFill>
              </a:rPr>
              <a:t>maligna</a:t>
            </a:r>
            <a:endParaRPr lang="en-US" dirty="0">
              <a:solidFill>
                <a:schemeClr val="accent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b="1" dirty="0"/>
              <a:t>Invasive</a:t>
            </a:r>
            <a:r>
              <a:rPr lang="en-US" dirty="0"/>
              <a:t> melanoma </a:t>
            </a:r>
          </a:p>
          <a:p>
            <a:pPr marL="0" indent="0">
              <a:buNone/>
            </a:pPr>
            <a:endParaRPr lang="en-JO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842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9BDAE-97CE-8C4D-9558-B8695F25F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-326308"/>
            <a:ext cx="9846467" cy="1519116"/>
          </a:xfrm>
        </p:spPr>
        <p:txBody>
          <a:bodyPr/>
          <a:lstStyle/>
          <a:p>
            <a:pPr algn="ctr"/>
            <a:r>
              <a:rPr lang="en-US" dirty="0"/>
              <a:t>MELANOMA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54CD2-940E-5F44-9F2A-8704E0E2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86190"/>
            <a:ext cx="9720073" cy="552317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PHYSICAL EXAM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ABCDEs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A</a:t>
            </a:r>
            <a:r>
              <a:rPr lang="en-US" dirty="0"/>
              <a:t>symmetric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B</a:t>
            </a:r>
            <a:r>
              <a:rPr lang="en-US" dirty="0"/>
              <a:t>order irregularity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C</a:t>
            </a:r>
            <a:r>
              <a:rPr lang="en-US" dirty="0"/>
              <a:t>olor variation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D</a:t>
            </a:r>
            <a:r>
              <a:rPr lang="en-US" dirty="0"/>
              <a:t>iameter &gt; 6 mm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 E</a:t>
            </a:r>
            <a:r>
              <a:rPr lang="en-US" dirty="0"/>
              <a:t>volution over time </a:t>
            </a:r>
          </a:p>
          <a:p>
            <a:pPr marL="0" indent="0">
              <a:buNone/>
            </a:pPr>
            <a:r>
              <a:rPr lang="en-US" dirty="0"/>
              <a:t>DIAGNOSIS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Serum labs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/>
              <a:t>S-100 </a:t>
            </a:r>
            <a:r>
              <a:rPr lang="en-US" dirty="0"/>
              <a:t>tumor marker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fr-FR" dirty="0">
                <a:solidFill>
                  <a:schemeClr val="accent1"/>
                </a:solidFill>
              </a:rPr>
              <a:t>Excision</a:t>
            </a:r>
            <a:r>
              <a:rPr lang="en-US" dirty="0">
                <a:solidFill>
                  <a:schemeClr val="accent1"/>
                </a:solidFill>
              </a:rPr>
              <a:t>al biopsy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Preferred biopsy method to </a:t>
            </a:r>
            <a:r>
              <a:rPr lang="en-US" b="1" dirty="0"/>
              <a:t>confirm</a:t>
            </a:r>
            <a:r>
              <a:rPr lang="en-US" dirty="0"/>
              <a:t> the diagnosis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/>
              <a:t>Atypical melanocytes and architectural disorders </a:t>
            </a:r>
          </a:p>
          <a:p>
            <a:pPr marL="0" indent="0">
              <a:buNone/>
            </a:pPr>
            <a:endParaRPr lang="en-JO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312AE62-F53F-004F-A81A-FDD0322D4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448" y="548639"/>
            <a:ext cx="5798552" cy="576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45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3AEF2-4270-3D43-9C3E-02D98460D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853" y="-201168"/>
            <a:ext cx="9831348" cy="1499616"/>
          </a:xfrm>
        </p:spPr>
        <p:txBody>
          <a:bodyPr/>
          <a:lstStyle/>
          <a:p>
            <a:pPr algn="ctr"/>
            <a:r>
              <a:rPr lang="en-US" dirty="0"/>
              <a:t>MELANOMA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D171D-A5A8-D040-AC9F-8313B3C53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031119"/>
            <a:ext cx="9720073" cy="5530548"/>
          </a:xfrm>
        </p:spPr>
        <p:txBody>
          <a:bodyPr/>
          <a:lstStyle/>
          <a:p>
            <a:r>
              <a:rPr lang="en-US" dirty="0"/>
              <a:t>TREATMENT </a:t>
            </a:r>
          </a:p>
          <a:p>
            <a:r>
              <a:rPr lang="en-US" dirty="0">
                <a:solidFill>
                  <a:schemeClr val="accent1"/>
                </a:solidFill>
              </a:rPr>
              <a:t>Medical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/>
              <a:t>Vemurafenib</a:t>
            </a:r>
            <a:r>
              <a:rPr lang="en-US" dirty="0"/>
              <a:t> (BRAF kinase inhibitor that can be considered in patients with </a:t>
            </a:r>
            <a:r>
              <a:rPr lang="en-US" b="1" dirty="0"/>
              <a:t>metastatic </a:t>
            </a:r>
            <a:r>
              <a:rPr lang="en-US" dirty="0"/>
              <a:t>melanoma)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Surgical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Local wide excision (</a:t>
            </a:r>
            <a:r>
              <a:rPr lang="en-US" b="1" dirty="0"/>
              <a:t>mainstay </a:t>
            </a:r>
            <a:r>
              <a:rPr lang="en-US" dirty="0"/>
              <a:t>of treatment of primary cutaneous melanoma) </a:t>
            </a:r>
          </a:p>
          <a:p>
            <a:pPr marL="0" indent="0">
              <a:buNone/>
            </a:pPr>
            <a:r>
              <a:rPr lang="en-US" dirty="0"/>
              <a:t>PROGNOSIS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Favorable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Localized disease with the tumor being &lt;1 mm deep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Unfavorable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Metastatic disease 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JO" dirty="0"/>
          </a:p>
        </p:txBody>
      </p:sp>
    </p:spTree>
    <p:extLst>
      <p:ext uri="{BB962C8B-B14F-4D97-AF65-F5344CB8AC3E}">
        <p14:creationId xmlns:p14="http://schemas.microsoft.com/office/powerpoint/2010/main" val="3358598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E0A3-C89A-BE47-8FC0-478D9E218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-321927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SUNSCREEN FAQS</a:t>
            </a:r>
            <a:endParaRPr lang="en-J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94419-E1CC-5C41-8EAF-718259896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342" y="786190"/>
            <a:ext cx="11573059" cy="6486072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 </a:t>
            </a:r>
            <a:r>
              <a:rPr lang="en-US" sz="4400" dirty="0"/>
              <a:t>According to The American Academy of Dermatology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Who needs sunscreen?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 </a:t>
            </a:r>
            <a:r>
              <a:rPr lang="en-US" sz="4400" dirty="0"/>
              <a:t>EVERYONE. Regardless of age, gender or race.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When should I use sunscreen? </a:t>
            </a:r>
          </a:p>
          <a:p>
            <a:r>
              <a:rPr lang="en-US" sz="4400" dirty="0"/>
              <a:t>EVERYDAY. Even on </a:t>
            </a:r>
            <a:r>
              <a:rPr lang="en-US" sz="4400" b="1" dirty="0"/>
              <a:t>cloudy days, </a:t>
            </a:r>
            <a:r>
              <a:rPr lang="en-US" sz="4400" dirty="0"/>
              <a:t>up to 80% of the sun’s harmful UV rays can penetrate your skin. </a:t>
            </a:r>
          </a:p>
        </p:txBody>
      </p:sp>
    </p:spTree>
    <p:extLst>
      <p:ext uri="{BB962C8B-B14F-4D97-AF65-F5344CB8AC3E}">
        <p14:creationId xmlns:p14="http://schemas.microsoft.com/office/powerpoint/2010/main" val="216264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8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7" name="Straight Connector 12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14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9A1FAF-799B-9C45-AD39-88546FA63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685892"/>
            <a:ext cx="3566407" cy="37940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TAKE HOME MESSAGE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0AEED-8EC4-9940-BAB3-5A90DF1DD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611" y="4684242"/>
            <a:ext cx="3566407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PUT SUNSCREEN </a:t>
            </a:r>
          </a:p>
        </p:txBody>
      </p:sp>
      <p:cxnSp>
        <p:nvCxnSpPr>
          <p:cNvPr id="39" name="Straight Connector 1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5557" y="4593863"/>
            <a:ext cx="2926080" cy="0"/>
          </a:xfrm>
          <a:prstGeom prst="line">
            <a:avLst/>
          </a:prstGeom>
          <a:ln w="19050">
            <a:solidFill>
              <a:srgbClr val="FE9E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>
            <a:extLst>
              <a:ext uri="{FF2B5EF4-FFF2-40B4-BE49-F238E27FC236}">
                <a16:creationId xmlns:a16="http://schemas.microsoft.com/office/drawing/2014/main" id="{E92F0171-2ED9-CD43-9530-9FAE49BDA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04" r="22806" b="1"/>
          <a:stretch/>
        </p:blipFill>
        <p:spPr>
          <a:xfrm>
            <a:off x="4658258" y="975"/>
            <a:ext cx="7533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48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Integral</vt:lpstr>
      <vt:lpstr>Skin disorders and cancer</vt:lpstr>
      <vt:lpstr>Skin layers</vt:lpstr>
      <vt:lpstr>EPIDERMAL LAYERS </vt:lpstr>
      <vt:lpstr>THE COMMON DENOMINATOR </vt:lpstr>
      <vt:lpstr>PowerPoint Presentation</vt:lpstr>
      <vt:lpstr>Actinic keratosis</vt:lpstr>
      <vt:lpstr>Actinic keratosis </vt:lpstr>
      <vt:lpstr>PowerPoint Presentation</vt:lpstr>
      <vt:lpstr>BASAL CELL CARCINOMA</vt:lpstr>
      <vt:lpstr>BASAL CELL CARCINOMA </vt:lpstr>
      <vt:lpstr>SQUAMOUS CELL CARCINOMA</vt:lpstr>
      <vt:lpstr>SQUAMOUS CELL CARCINOMA </vt:lpstr>
      <vt:lpstr>              Squamous cell carcinoma </vt:lpstr>
      <vt:lpstr>Melanoma </vt:lpstr>
      <vt:lpstr>Melanoma</vt:lpstr>
      <vt:lpstr>MELANOMA</vt:lpstr>
      <vt:lpstr>MELANOMA</vt:lpstr>
      <vt:lpstr>SUNSCREEN FAQS</vt:lpstr>
      <vt:lpstr>TAKE HOME MESSAGE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Skin disorders and cancer</dc:title>
  <dc:creator>RAND JAMAL MUSTAFA DAWOUD</dc:creator>
  <cp:lastModifiedBy>RAND JAMAL MUSTAFA DAWOUD</cp:lastModifiedBy>
  <cp:revision>4</cp:revision>
  <dcterms:created xsi:type="dcterms:W3CDTF">2021-07-26T10:47:48Z</dcterms:created>
  <dcterms:modified xsi:type="dcterms:W3CDTF">2021-08-04T18:09:23Z</dcterms:modified>
</cp:coreProperties>
</file>