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Lst>
  <p:notesMasterIdLst>
    <p:notesMasterId r:id="rId104"/>
  </p:notesMasterIdLst>
  <p:sldIdLst>
    <p:sldId id="353" r:id="rId2"/>
    <p:sldId id="349" r:id="rId3"/>
    <p:sldId id="350" r:id="rId4"/>
    <p:sldId id="351" r:id="rId5"/>
    <p:sldId id="352" r:id="rId6"/>
    <p:sldId id="354" r:id="rId7"/>
    <p:sldId id="356" r:id="rId8"/>
    <p:sldId id="355" r:id="rId9"/>
    <p:sldId id="366" r:id="rId10"/>
    <p:sldId id="364" r:id="rId11"/>
    <p:sldId id="365" r:id="rId12"/>
    <p:sldId id="357" r:id="rId13"/>
    <p:sldId id="359" r:id="rId14"/>
    <p:sldId id="367" r:id="rId15"/>
    <p:sldId id="360" r:id="rId16"/>
    <p:sldId id="358" r:id="rId17"/>
    <p:sldId id="361" r:id="rId18"/>
    <p:sldId id="362" r:id="rId19"/>
    <p:sldId id="363" r:id="rId20"/>
    <p:sldId id="368" r:id="rId21"/>
    <p:sldId id="450"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90" r:id="rId44"/>
    <p:sldId id="391" r:id="rId45"/>
    <p:sldId id="392" r:id="rId46"/>
    <p:sldId id="393" r:id="rId47"/>
    <p:sldId id="394" r:id="rId48"/>
    <p:sldId id="395" r:id="rId49"/>
    <p:sldId id="396" r:id="rId50"/>
    <p:sldId id="397" r:id="rId51"/>
    <p:sldId id="398" r:id="rId52"/>
    <p:sldId id="399" r:id="rId53"/>
    <p:sldId id="400" r:id="rId54"/>
    <p:sldId id="401" r:id="rId55"/>
    <p:sldId id="402" r:id="rId56"/>
    <p:sldId id="403" r:id="rId57"/>
    <p:sldId id="404" r:id="rId58"/>
    <p:sldId id="405" r:id="rId59"/>
    <p:sldId id="406" r:id="rId60"/>
    <p:sldId id="407" r:id="rId61"/>
    <p:sldId id="408" r:id="rId62"/>
    <p:sldId id="409" r:id="rId63"/>
    <p:sldId id="410" r:id="rId64"/>
    <p:sldId id="411" r:id="rId65"/>
    <p:sldId id="412" r:id="rId66"/>
    <p:sldId id="413" r:id="rId67"/>
    <p:sldId id="414" r:id="rId68"/>
    <p:sldId id="415" r:id="rId69"/>
    <p:sldId id="416" r:id="rId70"/>
    <p:sldId id="417" r:id="rId71"/>
    <p:sldId id="418" r:id="rId72"/>
    <p:sldId id="419" r:id="rId73"/>
    <p:sldId id="420" r:id="rId74"/>
    <p:sldId id="421" r:id="rId75"/>
    <p:sldId id="422" r:id="rId76"/>
    <p:sldId id="423" r:id="rId77"/>
    <p:sldId id="424" r:id="rId78"/>
    <p:sldId id="425" r:id="rId79"/>
    <p:sldId id="426" r:id="rId80"/>
    <p:sldId id="427" r:id="rId81"/>
    <p:sldId id="428" r:id="rId82"/>
    <p:sldId id="429" r:id="rId83"/>
    <p:sldId id="430" r:id="rId84"/>
    <p:sldId id="431" r:id="rId85"/>
    <p:sldId id="432" r:id="rId86"/>
    <p:sldId id="433" r:id="rId87"/>
    <p:sldId id="434" r:id="rId88"/>
    <p:sldId id="435" r:id="rId89"/>
    <p:sldId id="436" r:id="rId90"/>
    <p:sldId id="437" r:id="rId91"/>
    <p:sldId id="438" r:id="rId92"/>
    <p:sldId id="439" r:id="rId93"/>
    <p:sldId id="440" r:id="rId94"/>
    <p:sldId id="441" r:id="rId95"/>
    <p:sldId id="442" r:id="rId96"/>
    <p:sldId id="443" r:id="rId97"/>
    <p:sldId id="444" r:id="rId98"/>
    <p:sldId id="445" r:id="rId99"/>
    <p:sldId id="446" r:id="rId100"/>
    <p:sldId id="447" r:id="rId101"/>
    <p:sldId id="448" r:id="rId102"/>
    <p:sldId id="449" r:id="rId1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A1D0D9-C2F3-42DE-A9BD-00388B80653F}">
          <p14:sldIdLst>
            <p14:sldId id="353"/>
            <p14:sldId id="349"/>
            <p14:sldId id="350"/>
            <p14:sldId id="351"/>
            <p14:sldId id="352"/>
            <p14:sldId id="354"/>
            <p14:sldId id="356"/>
            <p14:sldId id="355"/>
            <p14:sldId id="366"/>
            <p14:sldId id="364"/>
            <p14:sldId id="365"/>
            <p14:sldId id="357"/>
            <p14:sldId id="359"/>
            <p14:sldId id="367"/>
            <p14:sldId id="360"/>
            <p14:sldId id="358"/>
            <p14:sldId id="361"/>
            <p14:sldId id="362"/>
            <p14:sldId id="363"/>
            <p14:sldId id="368"/>
            <p14:sldId id="450"/>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 id="446"/>
            <p14:sldId id="447"/>
            <p14:sldId id="448"/>
            <p14:sldId id="449"/>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88868" autoAdjust="0"/>
  </p:normalViewPr>
  <p:slideViewPr>
    <p:cSldViewPr snapToGrid="0">
      <p:cViewPr>
        <p:scale>
          <a:sx n="72" d="100"/>
          <a:sy n="72" d="100"/>
        </p:scale>
        <p:origin x="-65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8E8A24-05DD-4BF8-A485-84492B8AB898}" type="datetimeFigureOut">
              <a:rPr lang="en-US" smtClean="0"/>
              <a:pPr/>
              <a:t>8/5/2021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7AECD-25D8-475E-9B82-B1F5AAC76EA3}" type="slidenum">
              <a:rPr lang="en-US" smtClean="0"/>
              <a:pPr/>
              <a:t>‹#›</a:t>
            </a:fld>
            <a:endParaRPr lang="en-US"/>
          </a:p>
        </p:txBody>
      </p:sp>
    </p:spTree>
    <p:extLst>
      <p:ext uri="{BB962C8B-B14F-4D97-AF65-F5344CB8AC3E}">
        <p14:creationId xmlns:p14="http://schemas.microsoft.com/office/powerpoint/2010/main" val="2550278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AECD-25D8-475E-9B82-B1F5AAC76EA3}" type="slidenum">
              <a:rPr lang="en-US" smtClean="0"/>
              <a:pPr/>
              <a:t>8</a:t>
            </a:fld>
            <a:endParaRPr lang="en-US"/>
          </a:p>
        </p:txBody>
      </p:sp>
    </p:spTree>
    <p:extLst>
      <p:ext uri="{BB962C8B-B14F-4D97-AF65-F5344CB8AC3E}">
        <p14:creationId xmlns:p14="http://schemas.microsoft.com/office/powerpoint/2010/main" val="204763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AECD-25D8-475E-9B82-B1F5AAC76EA3}" type="slidenum">
              <a:rPr lang="en-US" smtClean="0"/>
              <a:pPr/>
              <a:t>16</a:t>
            </a:fld>
            <a:endParaRPr lang="en-US"/>
          </a:p>
        </p:txBody>
      </p:sp>
    </p:spTree>
    <p:extLst>
      <p:ext uri="{BB962C8B-B14F-4D97-AF65-F5344CB8AC3E}">
        <p14:creationId xmlns:p14="http://schemas.microsoft.com/office/powerpoint/2010/main" val="1222906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AECD-25D8-475E-9B82-B1F5AAC76EA3}" type="slidenum">
              <a:rPr lang="en-US" smtClean="0"/>
              <a:pPr/>
              <a:t>17</a:t>
            </a:fld>
            <a:endParaRPr lang="en-US"/>
          </a:p>
        </p:txBody>
      </p:sp>
    </p:spTree>
    <p:extLst>
      <p:ext uri="{BB962C8B-B14F-4D97-AF65-F5344CB8AC3E}">
        <p14:creationId xmlns:p14="http://schemas.microsoft.com/office/powerpoint/2010/main" val="1122142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3CF7AECD-25D8-475E-9B82-B1F5AAC76EA3}" type="slidenum">
              <a:rPr lang="en-US" smtClean="0"/>
              <a:pPr/>
              <a:t>29</a:t>
            </a:fld>
            <a:endParaRPr lang="en-US"/>
          </a:p>
        </p:txBody>
      </p:sp>
    </p:spTree>
    <p:extLst>
      <p:ext uri="{BB962C8B-B14F-4D97-AF65-F5344CB8AC3E}">
        <p14:creationId xmlns:p14="http://schemas.microsoft.com/office/powerpoint/2010/main" val="204656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AECD-25D8-475E-9B82-B1F5AAC76EA3}" type="slidenum">
              <a:rPr lang="en-US" smtClean="0"/>
              <a:pPr/>
              <a:t>39</a:t>
            </a:fld>
            <a:endParaRPr lang="en-US"/>
          </a:p>
        </p:txBody>
      </p:sp>
    </p:spTree>
    <p:extLst>
      <p:ext uri="{BB962C8B-B14F-4D97-AF65-F5344CB8AC3E}">
        <p14:creationId xmlns:p14="http://schemas.microsoft.com/office/powerpoint/2010/main" val="63927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3DF689-5EE5-2841-9936-FBCAC587E024}" type="slidenum">
              <a:rPr lang="en-US" smtClean="0"/>
              <a:t>82</a:t>
            </a:fld>
            <a:endParaRPr lang="en-US"/>
          </a:p>
        </p:txBody>
      </p:sp>
    </p:spTree>
    <p:extLst>
      <p:ext uri="{BB962C8B-B14F-4D97-AF65-F5344CB8AC3E}">
        <p14:creationId xmlns:p14="http://schemas.microsoft.com/office/powerpoint/2010/main" val="89477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endParaRPr lang="ar-JO"/>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569670B9-19A7-4BA1-9730-76DBA8C2E3FC}" type="datetimeFigureOut">
              <a:rPr lang="en-US" smtClean="0"/>
              <a:pPr/>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569670B9-19A7-4BA1-9730-76DBA8C2E3FC}" type="datetimeFigureOut">
              <a:rPr lang="en-US" smtClean="0"/>
              <a:pPr/>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r">
              <a:defRPr sz="4000" b="1" cap="all"/>
            </a:lvl1pPr>
          </a:lstStyle>
          <a:p>
            <a:r>
              <a:rPr lang="en-US"/>
              <a:t>Click to edit Master title style</a:t>
            </a:r>
            <a:endParaRPr lang="ar-JO"/>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9670B9-19A7-4BA1-9730-76DBA8C2E3FC}" type="datetimeFigureOut">
              <a:rPr lang="en-US" smtClean="0"/>
              <a:pPr/>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8128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82296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569670B9-19A7-4BA1-9730-76DBA8C2E3FC}" type="datetimeFigureOut">
              <a:rPr lang="en-US" smtClean="0"/>
              <a:pPr/>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ar-JO"/>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569670B9-19A7-4BA1-9730-76DBA8C2E3FC}" type="datetimeFigureOut">
              <a:rPr lang="en-US" smtClean="0"/>
              <a:pPr/>
              <a:t>8/5/2021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569670B9-19A7-4BA1-9730-76DBA8C2E3FC}" type="datetimeFigureOut">
              <a:rPr lang="en-US" smtClean="0"/>
              <a:pPr/>
              <a:t>8/5/2021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670B9-19A7-4BA1-9730-76DBA8C2E3FC}" type="datetimeFigureOut">
              <a:rPr lang="en-US" smtClean="0"/>
              <a:pPr/>
              <a:t>8/5/2021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JO"/>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9670B9-19A7-4BA1-9730-76DBA8C2E3FC}" type="datetimeFigureOut">
              <a:rPr lang="en-US" smtClean="0"/>
              <a:pPr/>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JO"/>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9670B9-19A7-4BA1-9730-76DBA8C2E3FC}" type="datetimeFigureOut">
              <a:rPr lang="en-US" smtClean="0"/>
              <a:pPr/>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569670B9-19A7-4BA1-9730-76DBA8C2E3FC}" type="datetimeFigureOut">
              <a:rPr lang="en-US" smtClean="0"/>
              <a:pPr/>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39"/>
            <a:ext cx="3657600" cy="5851525"/>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812800" y="274639"/>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569670B9-19A7-4BA1-9730-76DBA8C2E3FC}" type="datetimeFigureOut">
              <a:rPr lang="en-US" smtClean="0"/>
              <a:pPr/>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2AF2A-5B2F-4AEB-BBA3-CBF6BEAC62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JO"/>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8737600" y="6356357"/>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69670B9-19A7-4BA1-9730-76DBA8C2E3FC}" type="datetimeFigureOut">
              <a:rPr lang="en-US" smtClean="0"/>
              <a:pPr/>
              <a:t>8/5/2021</a:t>
            </a:fld>
            <a:endParaRPr lang="en-US"/>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57"/>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ED2AF2A-5B2F-4AEB-BBA3-CBF6BEAC62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s://next.amboss.com/us/article/WM0Png?from_content=go0FYS#Z56ce78424b29da57669d773285a33fa6" TargetMode="External"/><Relationship Id="rId2" Type="http://schemas.openxmlformats.org/officeDocument/2006/relationships/hyperlink" Target="https://next.amboss.com/us/article/B60zMS?from_content=go0FYS#Z1b473b16a0c304b8376bbf09eefde16e"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next.amboss.com/us/article/WM0Png#Z333a818dbf71a509f924e54006a41fb6" TargetMode="External"/><Relationship Id="rId7" Type="http://schemas.openxmlformats.org/officeDocument/2006/relationships/hyperlink" Target="https://next.amboss.com/us/article/wL0h-g#Z433000d978b1fe57bddb33345b633cf6" TargetMode="External"/><Relationship Id="rId2" Type="http://schemas.openxmlformats.org/officeDocument/2006/relationships/hyperlink" Target="https://next.amboss.com/us/article/_k05qT#Z1906c76653de6b1040e6ccd9d84c405b" TargetMode="External"/><Relationship Id="rId1" Type="http://schemas.openxmlformats.org/officeDocument/2006/relationships/slideLayout" Target="../slideLayouts/slideLayout2.xml"/><Relationship Id="rId6" Type="http://schemas.openxmlformats.org/officeDocument/2006/relationships/hyperlink" Target="https://next.amboss.com/us/article/mT0Vr2#Z3cf19836ed8f8d619c04732f43e48533" TargetMode="External"/><Relationship Id="rId5" Type="http://schemas.openxmlformats.org/officeDocument/2006/relationships/hyperlink" Target="https://next.amboss.com/us/article/_k05qT#Zd7b8a72b949d7a7b9fbd91a35d703fcc" TargetMode="External"/><Relationship Id="rId4" Type="http://schemas.openxmlformats.org/officeDocument/2006/relationships/hyperlink" Target="https://next.amboss.com/us/article/_k05qT#Zabf5b9dc932edfae8739e5be9ceeacb1"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next.amboss.com/us/article/WM0Png#Z22674f156f136302ff6142f806db0d5a" TargetMode="External"/><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next.amboss.com/us/article/WM0Png#Z22674f156f136302ff6142f806db0d5a"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next.amboss.com/us/article/xo0EVS#Zb2c854f53961a9269a2e8ec29a3e50ea" TargetMode="External"/><Relationship Id="rId3" Type="http://schemas.openxmlformats.org/officeDocument/2006/relationships/hyperlink" Target="https://next.amboss.com/us/article/W60PPS#Z84ffaf83e57bb0cc8eb7c50bbc266078" TargetMode="External"/><Relationship Id="rId7" Type="http://schemas.openxmlformats.org/officeDocument/2006/relationships/hyperlink" Target="https://next.amboss.com/us/article/B60zMS#Zeb39c4d9794319c5a38ee3d9d589cad5" TargetMode="External"/><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 Id="rId6" Type="http://schemas.openxmlformats.org/officeDocument/2006/relationships/hyperlink" Target="https://next.amboss.com/us/article/_k05qT#Ze5c6ec19713bb29ed0c5ed7772748abb" TargetMode="External"/><Relationship Id="rId5" Type="http://schemas.openxmlformats.org/officeDocument/2006/relationships/hyperlink" Target="https://next.amboss.com/us/article/B60zMS#Z56036a1052321dc656522299e2ca7d18" TargetMode="External"/><Relationship Id="rId4" Type="http://schemas.openxmlformats.org/officeDocument/2006/relationships/hyperlink" Target="https://next.amboss.com/us/article/ro0fWS#Ze0609cb13537e5cd6eef8826faf89a69"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next.amboss.com/us/article/W60PPS#Z84ffaf83e57bb0cc8eb7c50bbc266078"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next.amboss.com/us/article/_k05qT#Zed38fdcf42a4d78496c35a0f235f1326" TargetMode="External"/><Relationship Id="rId2" Type="http://schemas.openxmlformats.org/officeDocument/2006/relationships/hyperlink" Target="https://next.amboss.com/us/article/SM0yLg#Z4d691ca388c1f715da27ec368c5c7171"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next.amboss.com/us/article/mT0Vr2#Z3cf19836ed8f8d619c04732f43e48533" TargetMode="External"/><Relationship Id="rId2" Type="http://schemas.openxmlformats.org/officeDocument/2006/relationships/hyperlink" Target="https://next.amboss.com/us/article/WM0Png#Z56ce78424b29da57669d773285a33fa6" TargetMode="Externa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s://next.amboss.com/us/article/W60PPS#Z84ffaf83e57bb0cc8eb7c50bbc266078"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WM0Png#Z56ce78424b29da57669d773285a33fa6"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next.amboss.com/us/article/Lo0wcS#Z7de75c78f4e01867334b9a2f4f7f9dad"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hyperlink" Target="https://next.amboss.com/us/article/Io0YWS#Z23c08800c35f1f71236b85bd916db48b" TargetMode="External"/><Relationship Id="rId3" Type="http://schemas.openxmlformats.org/officeDocument/2006/relationships/hyperlink" Target="https://next.amboss.com/us/article/B60zMS#Zf511a8cd989cb2cf3996605c054ebf58" TargetMode="External"/><Relationship Id="rId7" Type="http://schemas.openxmlformats.org/officeDocument/2006/relationships/hyperlink" Target="https://next.amboss.com/us/article/WM0Png#Za6c03f509be1b3d9dfdc8402fad24824" TargetMode="External"/><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 Id="rId6" Type="http://schemas.openxmlformats.org/officeDocument/2006/relationships/hyperlink" Target="https://next.amboss.com/us/article/B60zMS#Zc5ca0aafc6f59d77c93e2c57c876f7d2" TargetMode="External"/><Relationship Id="rId11" Type="http://schemas.openxmlformats.org/officeDocument/2006/relationships/hyperlink" Target="https://next.amboss.com/us/article/WM0Png#Z22674f156f136302ff6142f806db0d5a" TargetMode="External"/><Relationship Id="rId5" Type="http://schemas.openxmlformats.org/officeDocument/2006/relationships/hyperlink" Target="https://next.amboss.com/us/article/B60zMS#Zeb39c4d9794319c5a38ee3d9d589cad5" TargetMode="External"/><Relationship Id="rId10" Type="http://schemas.openxmlformats.org/officeDocument/2006/relationships/hyperlink" Target="https://next.amboss.com/us/article/W60PPS#Zf73baeaff6ac94b7f4e9d771060c81d2" TargetMode="External"/><Relationship Id="rId4" Type="http://schemas.openxmlformats.org/officeDocument/2006/relationships/hyperlink" Target="https://next.amboss.com/us/article/W60PPS#Z84ffaf83e57bb0cc8eb7c50bbc266078" TargetMode="External"/><Relationship Id="rId9" Type="http://schemas.openxmlformats.org/officeDocument/2006/relationships/hyperlink" Target="https://next.amboss.com/us/article/_k05qT#Z29c40c967ae821f691a121c98421627b"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next.amboss.com/us/article/AL0RZS#Z9dfd5ed8e674be868004fd9c8ea65a44" TargetMode="External"/><Relationship Id="rId13" Type="http://schemas.openxmlformats.org/officeDocument/2006/relationships/hyperlink" Target="https://next.amboss.com/us/article/_k05qT#Z2fc805ffcfbf923f1cab383da2747081" TargetMode="External"/><Relationship Id="rId3" Type="http://schemas.openxmlformats.org/officeDocument/2006/relationships/hyperlink" Target="https://next.amboss.com/us/article/qo0C1S#Zefea919169eba80696df7bc604054d3d" TargetMode="External"/><Relationship Id="rId7" Type="http://schemas.openxmlformats.org/officeDocument/2006/relationships/hyperlink" Target="https://next.amboss.com/us/article/xo0EVS#Z88d2059e0f2b4081d9d9d86ea49a3410" TargetMode="External"/><Relationship Id="rId12"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_405NT#Z2402afe504766ef84f64acad4aaea47b" TargetMode="External"/><Relationship Id="rId1" Type="http://schemas.openxmlformats.org/officeDocument/2006/relationships/slideLayout" Target="../slideLayouts/slideLayout2.xml"/><Relationship Id="rId6" Type="http://schemas.openxmlformats.org/officeDocument/2006/relationships/hyperlink" Target="https://next.amboss.com/us/article/hL0cxg#Zab8bccb1884a614e892b07510e605271" TargetMode="External"/><Relationship Id="rId11" Type="http://schemas.openxmlformats.org/officeDocument/2006/relationships/hyperlink" Target="https://next.amboss.com/us/article/_k05qT#Za061f2a93b1d3c6d52f2a33813d9872f" TargetMode="External"/><Relationship Id="rId5" Type="http://schemas.openxmlformats.org/officeDocument/2006/relationships/hyperlink" Target="https://next.amboss.com/us/article/B60zMS#Zc5ca0aafc6f59d77c93e2c57c876f7d2" TargetMode="External"/><Relationship Id="rId10" Type="http://schemas.openxmlformats.org/officeDocument/2006/relationships/hyperlink" Target="https://next.amboss.com/us/article/_405NT#Zbdcea46aa7917623694b2843384a9712" TargetMode="External"/><Relationship Id="rId4" Type="http://schemas.openxmlformats.org/officeDocument/2006/relationships/hyperlink" Target="https://next.amboss.com/us/article/B60zMS#Zeb39c4d9794319c5a38ee3d9d589cad5" TargetMode="External"/><Relationship Id="rId9" Type="http://schemas.openxmlformats.org/officeDocument/2006/relationships/hyperlink" Target="https://next.amboss.com/us/article/_k05qT#Z29c40c967ae821f691a121c98421627b"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hyperlink" Target="https://next.amboss.com/us/article/W60PPS#Zf598c238bc50e50d52d2d3f67ffd39e1" TargetMode="External"/><Relationship Id="rId3" Type="http://schemas.openxmlformats.org/officeDocument/2006/relationships/hyperlink" Target="https://next.amboss.com/us/article/W60PPS#Zd705c3204a95c4eb31deb2d7e832d3f6" TargetMode="External"/><Relationship Id="rId7" Type="http://schemas.openxmlformats.org/officeDocument/2006/relationships/hyperlink" Target="https://next.amboss.com/us/article/_405NT#Z8bb0dd881fed060a6f7d01c6cdb012a7" TargetMode="External"/><Relationship Id="rId2" Type="http://schemas.openxmlformats.org/officeDocument/2006/relationships/hyperlink" Target="https://next.amboss.com/us/article/WM0Png#Z1f39a8142ab1281c6b72c9547f8d215e" TargetMode="External"/><Relationship Id="rId1" Type="http://schemas.openxmlformats.org/officeDocument/2006/relationships/slideLayout" Target="../slideLayouts/slideLayout2.xml"/><Relationship Id="rId6" Type="http://schemas.openxmlformats.org/officeDocument/2006/relationships/hyperlink" Target="https://next.amboss.com/us/article/SM0yLg#Z4d691ca388c1f715da27ec368c5c7171" TargetMode="External"/><Relationship Id="rId11" Type="http://schemas.openxmlformats.org/officeDocument/2006/relationships/hyperlink" Target="https://next.amboss.com/us/article/mT0Vr2#Z3cf19836ed8f8d619c04732f43e48533" TargetMode="External"/><Relationship Id="rId5" Type="http://schemas.openxmlformats.org/officeDocument/2006/relationships/hyperlink" Target="https://next.amboss.com/us/article/_405NT#Z2402afe504766ef84f64acad4aaea47b" TargetMode="External"/><Relationship Id="rId10" Type="http://schemas.openxmlformats.org/officeDocument/2006/relationships/hyperlink" Target="https://next.amboss.com/us/article/WM0Png#Z56ce78424b29da57669d773285a33fa6" TargetMode="External"/><Relationship Id="rId4" Type="http://schemas.openxmlformats.org/officeDocument/2006/relationships/hyperlink" Target="https://next.amboss.com/us/article/WM0Png#Z333a818dbf71a509f924e54006a41fb6" TargetMode="External"/><Relationship Id="rId9" Type="http://schemas.openxmlformats.org/officeDocument/2006/relationships/hyperlink" Target="https://next.amboss.com/us/article/AL0RZS#Z9dfd5ed8e674be868004fd9c8ea65a44"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next.amboss.com/us/article/W60PPS#Z84ffaf83e57bb0cc8eb7c50bbc266078" TargetMode="External"/><Relationship Id="rId3" Type="http://schemas.openxmlformats.org/officeDocument/2006/relationships/hyperlink" Target="https://next.amboss.com/us/article/_405NT#Z2402afe504766ef84f64acad4aaea47b" TargetMode="External"/><Relationship Id="rId7" Type="http://schemas.openxmlformats.org/officeDocument/2006/relationships/hyperlink" Target="https://next.amboss.com/us/article/WM0Png#Z1f39a8142ab1281c6b72c9547f8d215e" TargetMode="External"/><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 Id="rId6" Type="http://schemas.openxmlformats.org/officeDocument/2006/relationships/hyperlink" Target="https://next.amboss.com/us/article/_k05qT#Zf5e1239b01815537530297d341a971cb" TargetMode="External"/><Relationship Id="rId5" Type="http://schemas.openxmlformats.org/officeDocument/2006/relationships/hyperlink" Target="https://next.amboss.com/us/article/_k05qT#Ze5c6ec19713bb29ed0c5ed7772748abb" TargetMode="External"/><Relationship Id="rId4" Type="http://schemas.openxmlformats.org/officeDocument/2006/relationships/hyperlink" Target="https://next.amboss.com/us/article/SM0yLg#Z4d691ca388c1f715da27ec368c5c7171" TargetMode="External"/><Relationship Id="rId9" Type="http://schemas.openxmlformats.org/officeDocument/2006/relationships/hyperlink" Target="https://next.amboss.com/us/article/dP0odT#Z3907672d87f1e2b6994dab2a5428d1eb"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next.amboss.com/us/article/FQ0gBf#Z2c6863132637ca56cee2ee5d4c7b0923" TargetMode="External"/><Relationship Id="rId2" Type="http://schemas.openxmlformats.org/officeDocument/2006/relationships/hyperlink" Target="https://next.amboss.com/us/article/wL0h-g#Z150cf1951d4f9b37e3a10fdebbc499d5" TargetMode="External"/><Relationship Id="rId1" Type="http://schemas.openxmlformats.org/officeDocument/2006/relationships/slideLayout" Target="../slideLayouts/slideLayout2.xml"/><Relationship Id="rId6" Type="http://schemas.openxmlformats.org/officeDocument/2006/relationships/hyperlink" Target="https://next.amboss.com/us/article/_k05qT#Ze9dfccd8e4fe70ca5df4538f67cf445d" TargetMode="External"/><Relationship Id="rId5" Type="http://schemas.openxmlformats.org/officeDocument/2006/relationships/hyperlink" Target="https://next.amboss.com/us/article/4m03fg#Z4c7ae79c18cb3c2f3e1fa98185b2d78d" TargetMode="External"/><Relationship Id="rId4" Type="http://schemas.openxmlformats.org/officeDocument/2006/relationships/hyperlink" Target="https://next.amboss.com/us/article/wL0h-g#Zd7dd7404debd4c2364cc9ac52ca778a3"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next.amboss.com/us/article/W60PPS#Z84ffaf83e57bb0cc8eb7c50bbc266078" TargetMode="External"/><Relationship Id="rId2" Type="http://schemas.openxmlformats.org/officeDocument/2006/relationships/hyperlink" Target="https://next.amboss.com/us/article/_k05qT#Zd7443dfe18d3fabe07b4f4c99b92b031" TargetMode="Externa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7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 Id="rId4" Type="http://schemas.openxmlformats.org/officeDocument/2006/relationships/hyperlink" Target="https://next.amboss.com/us/article/_k05qT#Z374ad92e28ff7e130fb88205d8f49384"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SN0y0g#Z549c5a7673e36671a74ffba405036141" TargetMode="External"/><Relationship Id="rId1" Type="http://schemas.openxmlformats.org/officeDocument/2006/relationships/slideLayout" Target="../slideLayouts/slideLayout2.xml"/><Relationship Id="rId5" Type="http://schemas.openxmlformats.org/officeDocument/2006/relationships/hyperlink" Target="https://next.amboss.com/us/article/960NMS#Z5fb5bd23c6255d2e24514ab1610448ae" TargetMode="External"/><Relationship Id="rId4" Type="http://schemas.openxmlformats.org/officeDocument/2006/relationships/hyperlink" Target="https://next.amboss.com/us/article/_k05qT#Z374ad92e28ff7e130fb88205d8f49384"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in0JGg#Z6bb85b5f149c4f20667ad51bf29e0f86" TargetMode="Externa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hyperlink" Target="https://next.amboss.com/us/article/_k05qT#Z374ad92e28ff7e130fb88205d8f49384"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next.amboss.com/us/article/B60zMS#Z1b473b16a0c304b8376bbf09eefde16e" TargetMode="External"/><Relationship Id="rId7" Type="http://schemas.openxmlformats.org/officeDocument/2006/relationships/hyperlink" Target="https://next.amboss.com/us/article/WM0Png#Z22674f156f136302ff6142f806db0d5a" TargetMode="External"/><Relationship Id="rId2" Type="http://schemas.openxmlformats.org/officeDocument/2006/relationships/hyperlink" Target="https://next.amboss.com/us/article/BO0zuT#Z028440e5b47771796d4ba443d65fad68" TargetMode="External"/><Relationship Id="rId1" Type="http://schemas.openxmlformats.org/officeDocument/2006/relationships/slideLayout" Target="../slideLayouts/slideLayout2.xml"/><Relationship Id="rId6" Type="http://schemas.openxmlformats.org/officeDocument/2006/relationships/hyperlink" Target="https://next.amboss.com/us/article/BO0zuT#Z2288200fd1105ba221b2adb4a5080961" TargetMode="External"/><Relationship Id="rId5" Type="http://schemas.openxmlformats.org/officeDocument/2006/relationships/hyperlink" Target="https://next.amboss.com/us/article/4n03tg#Z4254d71ea91bb85a18eeeaaf5e7adbef" TargetMode="External"/><Relationship Id="rId4" Type="http://schemas.openxmlformats.org/officeDocument/2006/relationships/hyperlink" Target="https://next.amboss.com/us/article/_k05qT#Z374ad92e28ff7e130fb88205d8f49384"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next.amboss.com/us/article/_k05qT#Zfb534bd5010484b7d26e3e26a71e0aa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next.amboss.com/us/article/wL0h-g#Z105e261544072d8435d8a8572260c88b" TargetMode="External"/><Relationship Id="rId5" Type="http://schemas.openxmlformats.org/officeDocument/2006/relationships/hyperlink" Target="https://next.amboss.com/us/article/nn07Fg#Zf8e1eb9b3294c2c0f0f0eda10f6cadb5" TargetMode="External"/><Relationship Id="rId4" Type="http://schemas.openxmlformats.org/officeDocument/2006/relationships/hyperlink" Target="https://next.amboss.com/us/article/B60zMS#Z1b473b16a0c304b8376bbf09eefde16e"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next.amboss.com/us/article/1j02zf#Z7b630d0077db4b8c040b9fb523ee6a16" TargetMode="External"/><Relationship Id="rId7" Type="http://schemas.openxmlformats.org/officeDocument/2006/relationships/hyperlink" Target="https://next.amboss.com/us/article/_k05qT#Zf5e1239b01815537530297d341a971cb" TargetMode="External"/><Relationship Id="rId2" Type="http://schemas.openxmlformats.org/officeDocument/2006/relationships/hyperlink" Target="https://next.amboss.com/us/article/W60PPS#Z84ffaf83e57bb0cc8eb7c50bbc266078" TargetMode="External"/><Relationship Id="rId1" Type="http://schemas.openxmlformats.org/officeDocument/2006/relationships/slideLayout" Target="../slideLayouts/slideLayout2.xml"/><Relationship Id="rId6" Type="http://schemas.openxmlformats.org/officeDocument/2006/relationships/hyperlink" Target="https://next.amboss.com/us/article/WM0Png#Z8c3bce39ca977e0f872b6d9fb3be8cfb" TargetMode="External"/><Relationship Id="rId5" Type="http://schemas.openxmlformats.org/officeDocument/2006/relationships/hyperlink" Target="https://next.amboss.com/us/article/Io0YWS#Zc65feaf8d2a598c65874a799823eecbd" TargetMode="External"/><Relationship Id="rId4" Type="http://schemas.openxmlformats.org/officeDocument/2006/relationships/hyperlink" Target="https://next.amboss.com/us/article/WM0Png#Z1f39a8142ab1281c6b72c9547f8d215e"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https://next.amboss.com/us/article/Sl0ywT#Ze348e4d768ee19c1d0c68ce3a66d6303" TargetMode="External"/><Relationship Id="rId3" Type="http://schemas.openxmlformats.org/officeDocument/2006/relationships/hyperlink" Target="https://next.amboss.com/us/article/_k05qT#Z374ad92e28ff7e130fb88205d8f49384" TargetMode="External"/><Relationship Id="rId7" Type="http://schemas.openxmlformats.org/officeDocument/2006/relationships/hyperlink" Target="https://next.amboss.com/us/article/Io0YWS#Z1f24d210123bdab6ab0bcb4489453103" TargetMode="External"/><Relationship Id="rId2" Type="http://schemas.openxmlformats.org/officeDocument/2006/relationships/hyperlink" Target="https://next.amboss.com/us/article/4n03tg#Z4254d71ea91bb85a18eeeaaf5e7adbef" TargetMode="External"/><Relationship Id="rId1" Type="http://schemas.openxmlformats.org/officeDocument/2006/relationships/slideLayout" Target="../slideLayouts/slideLayout2.xml"/><Relationship Id="rId6" Type="http://schemas.openxmlformats.org/officeDocument/2006/relationships/hyperlink" Target="https://next.amboss.com/us/article/WM0Png#Z1f39a8142ab1281c6b72c9547f8d215e" TargetMode="External"/><Relationship Id="rId11" Type="http://schemas.openxmlformats.org/officeDocument/2006/relationships/hyperlink" Target="https://next.amboss.com/us/article/_k05qT#Zfb534bd5010484b7d26e3e26a71e0aa8" TargetMode="External"/><Relationship Id="rId5" Type="http://schemas.openxmlformats.org/officeDocument/2006/relationships/hyperlink" Target="https://next.amboss.com/us/article/B60zMS#Z1b473b16a0c304b8376bbf09eefde16e" TargetMode="External"/><Relationship Id="rId10" Type="http://schemas.openxmlformats.org/officeDocument/2006/relationships/hyperlink" Target="https://next.amboss.com/us/article/xN0EWg#Zd673a3f7ee36023aab5a267899e984cc" TargetMode="External"/><Relationship Id="rId4" Type="http://schemas.openxmlformats.org/officeDocument/2006/relationships/hyperlink" Target="https://next.amboss.com/us/article/pN0LXg#Zefb6206a3f821bf7e5942b654dc6f6cf" TargetMode="External"/><Relationship Id="rId9" Type="http://schemas.openxmlformats.org/officeDocument/2006/relationships/hyperlink" Target="https://next.amboss.com/us/article/_405NT#Z02cbf02e95d7b84aac89b0eb532c01cd"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next.amboss.com/us/article/_k05qT#Zfb534bd5010484b7d26e3e26a71e0aa8" TargetMode="External"/><Relationship Id="rId3" Type="http://schemas.openxmlformats.org/officeDocument/2006/relationships/hyperlink" Target="https://next.amboss.com/us/article/dP0odT#Z3907672d87f1e2b6994dab2a5428d1eb" TargetMode="External"/><Relationship Id="rId7" Type="http://schemas.openxmlformats.org/officeDocument/2006/relationships/hyperlink" Target="https://next.amboss.com/us/article/550ikg#Z52e61f3001c4e85b8f008d4ed8bde7fd" TargetMode="External"/><Relationship Id="rId2" Type="http://schemas.openxmlformats.org/officeDocument/2006/relationships/hyperlink" Target="https://next.amboss.com/us/article/dP0odT#Z2fe1c78bc3078f0625f8db0f39b93107" TargetMode="External"/><Relationship Id="rId1" Type="http://schemas.openxmlformats.org/officeDocument/2006/relationships/slideLayout" Target="../slideLayouts/slideLayout2.xml"/><Relationship Id="rId6" Type="http://schemas.openxmlformats.org/officeDocument/2006/relationships/hyperlink" Target="https://next.amboss.com/us/article/WM0Png#Z333a818dbf71a509f924e54006a41fb6" TargetMode="External"/><Relationship Id="rId5" Type="http://schemas.openxmlformats.org/officeDocument/2006/relationships/hyperlink" Target="https://next.amboss.com/us/article/_k05qT#Zed38fdcf42a4d78496c35a0f235f1326" TargetMode="External"/><Relationship Id="rId4" Type="http://schemas.openxmlformats.org/officeDocument/2006/relationships/hyperlink" Target="https://next.amboss.com/us/article/_k05qT#Zd7443dfe18d3fabe07b4f4c99b92b031"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next.amboss.com/us/article/AT0Rt2#Zc880c21d5265a921cfdf80b444377952" TargetMode="External"/><Relationship Id="rId7" Type="http://schemas.openxmlformats.org/officeDocument/2006/relationships/hyperlink" Target="https://next.amboss.com/us/article/uk0ppT#Zf885481311d66b6abb1510c2c20cd63d" TargetMode="External"/><Relationship Id="rId2" Type="http://schemas.openxmlformats.org/officeDocument/2006/relationships/hyperlink" Target="https://next.amboss.com/us/article/B60zMS#Z1b473b16a0c304b8376bbf09eefde16e" TargetMode="External"/><Relationship Id="rId1" Type="http://schemas.openxmlformats.org/officeDocument/2006/relationships/slideLayout" Target="../slideLayouts/slideLayout2.xml"/><Relationship Id="rId6" Type="http://schemas.openxmlformats.org/officeDocument/2006/relationships/hyperlink" Target="https://next.amboss.com/us/article/uk0ppT#Z9f773b700d306dca5a1f7c25325b2ece" TargetMode="External"/><Relationship Id="rId5" Type="http://schemas.openxmlformats.org/officeDocument/2006/relationships/hyperlink" Target="https://next.amboss.com/us/article/dP0odT#Z9aa0b519dff089b55364388b5fb236a3" TargetMode="External"/><Relationship Id="rId4" Type="http://schemas.openxmlformats.org/officeDocument/2006/relationships/hyperlink" Target="https://next.amboss.com/us/article/qM0Cpg#Z325c00e517a8f2f35a753558001904de"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next.amboss.com/us/article/dP0odT#Z9aa0b519dff089b55364388b5fb236a3" TargetMode="External"/><Relationship Id="rId3" Type="http://schemas.openxmlformats.org/officeDocument/2006/relationships/hyperlink" Target="https://next.amboss.com/us/article/W60PPS#Zf73baeaff6ac94b7f4e9d771060c81d2" TargetMode="External"/><Relationship Id="rId7"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_k05qT#Z8ef5dd6e7c61da174f4b74d4c0e4fbe4" TargetMode="External"/><Relationship Id="rId1" Type="http://schemas.openxmlformats.org/officeDocument/2006/relationships/slideLayout" Target="../slideLayouts/slideLayout2.xml"/><Relationship Id="rId6" Type="http://schemas.openxmlformats.org/officeDocument/2006/relationships/hyperlink" Target="https://next.amboss.com/us/article/VP0GdT#Ze3b1d969dabac0178de882d11ad4ffbf" TargetMode="External"/><Relationship Id="rId5" Type="http://schemas.openxmlformats.org/officeDocument/2006/relationships/hyperlink" Target="https://next.amboss.com/us/article/n607lS#Z5d1bc976d7a108b39404005e7da62e0f" TargetMode="External"/><Relationship Id="rId10" Type="http://schemas.openxmlformats.org/officeDocument/2006/relationships/hyperlink" Target="https://next.amboss.com/us/article/_k05qT#Z3ad156d9857c3a252a359e0dc5ac95c9" TargetMode="External"/><Relationship Id="rId4" Type="http://schemas.openxmlformats.org/officeDocument/2006/relationships/hyperlink" Target="https://next.amboss.com/us/article/FK0gRS#Ze08ca8642e12087150900c4e2f417b1a" TargetMode="External"/><Relationship Id="rId9" Type="http://schemas.openxmlformats.org/officeDocument/2006/relationships/hyperlink" Target="https://next.amboss.com/us/article/gp0FKS#Z825f7ee6dc8c95b68641f32fe70945dd"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next.amboss.com/us/article/ol00BT#Zd3b154a6afe99c7d4f2b3fa23962a134" TargetMode="External"/><Relationship Id="rId2" Type="http://schemas.openxmlformats.org/officeDocument/2006/relationships/hyperlink" Target="https://next.amboss.com/us/article/ol00BT#Z813dfb1368b06604598e72277f127cb2" TargetMode="External"/><Relationship Id="rId1" Type="http://schemas.openxmlformats.org/officeDocument/2006/relationships/slideLayout" Target="../slideLayouts/slideLayout2.xml"/><Relationship Id="rId6" Type="http://schemas.openxmlformats.org/officeDocument/2006/relationships/hyperlink" Target="https://next.amboss.com/us/article/WM0Png#Z333a818dbf71a509f924e54006a41fb6" TargetMode="External"/><Relationship Id="rId5" Type="http://schemas.openxmlformats.org/officeDocument/2006/relationships/hyperlink" Target="https://next.amboss.com/us/article/B60zMS#Z1b473b16a0c304b8376bbf09eefde16e" TargetMode="External"/><Relationship Id="rId4" Type="http://schemas.openxmlformats.org/officeDocument/2006/relationships/hyperlink" Target="https://next.amboss.com/us/article/ol00BT#Z1f8a6ace66e1b85b1407d908cd6798b1" TargetMode="External"/></Relationships>
</file>

<file path=ppt/slides/_rels/slide89.xml.rels><?xml version="1.0" encoding="UTF-8" standalone="yes"?>
<Relationships xmlns="http://schemas.openxmlformats.org/package/2006/relationships"><Relationship Id="rId8" Type="http://schemas.openxmlformats.org/officeDocument/2006/relationships/hyperlink" Target="https://next.amboss.com/us/article/1j02zf#Zac1a340397c158310a4bc829057f1b68" TargetMode="External"/><Relationship Id="rId3" Type="http://schemas.openxmlformats.org/officeDocument/2006/relationships/hyperlink" Target="https://next.amboss.com/us/article/4m03fg#Z4c7ae79c18cb3c2f3e1fa98185b2d78d" TargetMode="External"/><Relationship Id="rId7" Type="http://schemas.openxmlformats.org/officeDocument/2006/relationships/hyperlink" Target="https://next.amboss.com/us/article/WM0Png#Z333a818dbf71a509f924e54006a41fb6" TargetMode="External"/><Relationship Id="rId2" Type="http://schemas.openxmlformats.org/officeDocument/2006/relationships/hyperlink" Target="https://next.amboss.com/us/article/WM0Png#Z3ca9eb235037578e2df50f335eb50537" TargetMode="External"/><Relationship Id="rId1" Type="http://schemas.openxmlformats.org/officeDocument/2006/relationships/slideLayout" Target="../slideLayouts/slideLayout2.xml"/><Relationship Id="rId6" Type="http://schemas.openxmlformats.org/officeDocument/2006/relationships/hyperlink" Target="https://next.amboss.com/us/article/_k05qT#Z2fc805ffcfbf923f1cab383da2747081" TargetMode="External"/><Relationship Id="rId11" Type="http://schemas.openxmlformats.org/officeDocument/2006/relationships/hyperlink" Target="https://next.amboss.com/us/article/B60zMS#Zeb39c4d9794319c5a38ee3d9d589cad5" TargetMode="External"/><Relationship Id="rId5" Type="http://schemas.openxmlformats.org/officeDocument/2006/relationships/hyperlink" Target="https://next.amboss.com/us/article/B60zMS#Z1b473b16a0c304b8376bbf09eefde16e" TargetMode="External"/><Relationship Id="rId10" Type="http://schemas.openxmlformats.org/officeDocument/2006/relationships/hyperlink" Target="https://next.amboss.com/us/article/W60PPS#Z84ffaf83e57bb0cc8eb7c50bbc266078" TargetMode="External"/><Relationship Id="rId4" Type="http://schemas.openxmlformats.org/officeDocument/2006/relationships/hyperlink" Target="https://next.amboss.com/us/article/AT0Rt2#Zc880c21d5265a921cfdf80b444377952" TargetMode="External"/><Relationship Id="rId9" Type="http://schemas.openxmlformats.org/officeDocument/2006/relationships/hyperlink" Target="https://next.amboss.com/us/article/0p0eLS#Z314bd22acaaf6012aaf9c19833f07df4"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next.amboss.com/us/article/B60zMS#Z1b473b16a0c304b8376bbf09eefde16e" TargetMode="External"/><Relationship Id="rId2" Type="http://schemas.openxmlformats.org/officeDocument/2006/relationships/hyperlink" Target="https://next.amboss.com/us/article/_k05qT#Z2fc805ffcfbf923f1cab383da2747081" TargetMode="External"/><Relationship Id="rId1" Type="http://schemas.openxmlformats.org/officeDocument/2006/relationships/slideLayout" Target="../slideLayouts/slideLayout2.xml"/><Relationship Id="rId4" Type="http://schemas.openxmlformats.org/officeDocument/2006/relationships/hyperlink" Target="https://next.amboss.com/us/article/960NMS#Z5fb5bd23c6255d2e24514ab1610448ae" TargetMode="External"/></Relationships>
</file>

<file path=ppt/slides/_rels/slide91.xml.rels><?xml version="1.0" encoding="UTF-8" standalone="yes"?>
<Relationships xmlns="http://schemas.openxmlformats.org/package/2006/relationships"><Relationship Id="rId2" Type="http://schemas.openxmlformats.org/officeDocument/2006/relationships/hyperlink" Target="https://next.amboss.com/us/article/960NMS#Z5fb5bd23c6255d2e24514ab1610448ae"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hyperlink" Target="https://next.amboss.com/us/article/960NMS#Z5fb5bd23c6255d2e24514ab1610448ae" TargetMode="External"/><Relationship Id="rId13" Type="http://schemas.openxmlformats.org/officeDocument/2006/relationships/hyperlink" Target="https://next.amboss.com/us/article/4m03fg#Z9a90048189fed50cf6802d5d8b825cab" TargetMode="External"/><Relationship Id="rId3" Type="http://schemas.openxmlformats.org/officeDocument/2006/relationships/hyperlink" Target="https://next.amboss.com/us/article/WM0Png#Zfa0a3abdda3dff24a053c26f30d8fc01" TargetMode="External"/><Relationship Id="rId7" Type="http://schemas.openxmlformats.org/officeDocument/2006/relationships/hyperlink" Target="https://next.amboss.com/us/article/_k05qT#Z8ef5dd6e7c61da174f4b74d4c0e4fbe4" TargetMode="External"/><Relationship Id="rId12" Type="http://schemas.openxmlformats.org/officeDocument/2006/relationships/hyperlink" Target="https://next.amboss.com/us/article/4m03fg#Zbbc649bc17309a3e3cd42fce0f3d9d5b" TargetMode="External"/><Relationship Id="rId2" Type="http://schemas.openxmlformats.org/officeDocument/2006/relationships/hyperlink" Target="https://next.amboss.com/us/article/4m03fg#Z4c7ae79c18cb3c2f3e1fa98185b2d78d" TargetMode="External"/><Relationship Id="rId1" Type="http://schemas.openxmlformats.org/officeDocument/2006/relationships/slideLayout" Target="../slideLayouts/slideLayout2.xml"/><Relationship Id="rId6" Type="http://schemas.openxmlformats.org/officeDocument/2006/relationships/hyperlink" Target="https://next.amboss.com/us/article/B60zMS#Z1b473b16a0c304b8376bbf09eefde16e" TargetMode="External"/><Relationship Id="rId11" Type="http://schemas.openxmlformats.org/officeDocument/2006/relationships/hyperlink" Target="https://next.amboss.com/us/article/4m03fg#Zaad24cb56b33896890f9ae55757c4363" TargetMode="External"/><Relationship Id="rId5" Type="http://schemas.openxmlformats.org/officeDocument/2006/relationships/hyperlink" Target="https://next.amboss.com/us/article/_k05qT#Zd7b8a72b949d7a7b9fbd91a35d703fcc" TargetMode="External"/><Relationship Id="rId10" Type="http://schemas.openxmlformats.org/officeDocument/2006/relationships/hyperlink" Target="https://next.amboss.com/us/article/4m03fg#Za59e5c47e9a1f7cec6172f0abec25622" TargetMode="External"/><Relationship Id="rId4" Type="http://schemas.openxmlformats.org/officeDocument/2006/relationships/hyperlink" Target="https://next.amboss.com/us/article/WM0Png#Z333a818dbf71a509f924e54006a41fb6" TargetMode="External"/><Relationship Id="rId9" Type="http://schemas.openxmlformats.org/officeDocument/2006/relationships/hyperlink" Target="https://next.amboss.com/us/article/Io0YWS#Z1f24d210123bdab6ab0bcb4489453103"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next.amboss.com/us/article/BO0zuT#Z2288200fd1105ba221b2adb4a5080961" TargetMode="External"/><Relationship Id="rId13" Type="http://schemas.openxmlformats.org/officeDocument/2006/relationships/hyperlink" Target="https://next.amboss.com/us/article/cT0ap2#Z81b87839ad7eaed82c710b086b1a17ff" TargetMode="External"/><Relationship Id="rId3" Type="http://schemas.openxmlformats.org/officeDocument/2006/relationships/hyperlink" Target="https://next.amboss.com/us/article/uk0ppT#Z9f773b700d306dca5a1f7c25325b2ece" TargetMode="External"/><Relationship Id="rId7" Type="http://schemas.openxmlformats.org/officeDocument/2006/relationships/hyperlink" Target="https://next.amboss.com/us/article/Ck0qJT#Z4a42bc43637151fa16f24f6106527b30" TargetMode="External"/><Relationship Id="rId12" Type="http://schemas.openxmlformats.org/officeDocument/2006/relationships/hyperlink" Target="https://next.amboss.com/us/article/uk0ppT#Zf47b4cd5a20fedb42e52d55b305f6c57" TargetMode="External"/><Relationship Id="rId2" Type="http://schemas.openxmlformats.org/officeDocument/2006/relationships/hyperlink" Target="https://next.amboss.com/us/article/AT0Rt2#Zc880c21d5265a921cfdf80b444377952" TargetMode="External"/><Relationship Id="rId1" Type="http://schemas.openxmlformats.org/officeDocument/2006/relationships/slideLayout" Target="../slideLayouts/slideLayout2.xml"/><Relationship Id="rId6" Type="http://schemas.openxmlformats.org/officeDocument/2006/relationships/hyperlink" Target="https://next.amboss.com/us/article/Em08hg#Z93101293ea78e61fe2d52070458667ce" TargetMode="External"/><Relationship Id="rId11" Type="http://schemas.openxmlformats.org/officeDocument/2006/relationships/hyperlink" Target="https://next.amboss.com/us/article/BO0zuT#Z028440e5b47771796d4ba443d65fad68" TargetMode="External"/><Relationship Id="rId5" Type="http://schemas.openxmlformats.org/officeDocument/2006/relationships/hyperlink" Target="https://next.amboss.com/us/article/dO0orT#Zeba6f488931dd463917047bb9c5f18f4" TargetMode="External"/><Relationship Id="rId10" Type="http://schemas.openxmlformats.org/officeDocument/2006/relationships/hyperlink" Target="https://next.amboss.com/us/article/AT0Rt2#Zb910b639bbfe5eb412ded2fc77254d70" TargetMode="External"/><Relationship Id="rId4" Type="http://schemas.openxmlformats.org/officeDocument/2006/relationships/hyperlink" Target="https://next.amboss.com/us/article/B60zMS#Z1b473b16a0c304b8376bbf09eefde16e" TargetMode="External"/><Relationship Id="rId9" Type="http://schemas.openxmlformats.org/officeDocument/2006/relationships/hyperlink" Target="https://next.amboss.com/us/article/uk0ppT#Z62c2028efe014cd4faaf82ccb312cd4c"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next.amboss.com/us/article/WM0Png#Z333a818dbf71a509f924e54006a41fb6" TargetMode="External"/><Relationship Id="rId13" Type="http://schemas.openxmlformats.org/officeDocument/2006/relationships/hyperlink" Target="https://next.amboss.com/us/article/6M0jpg#Z51b67b2885f849894721232a6bf6d273" TargetMode="External"/><Relationship Id="rId3" Type="http://schemas.openxmlformats.org/officeDocument/2006/relationships/hyperlink" Target="https://next.amboss.com/us/article/_k05qT#Z8ef5dd6e7c61da174f4b74d4c0e4fbe4" TargetMode="External"/><Relationship Id="rId7" Type="http://schemas.openxmlformats.org/officeDocument/2006/relationships/hyperlink" Target="https://next.amboss.com/us/article/x50Emg#Zcafc1c81671c54115ab5d77c08d696a0" TargetMode="External"/><Relationship Id="rId12" Type="http://schemas.openxmlformats.org/officeDocument/2006/relationships/hyperlink" Target="https://next.amboss.com/us/article/rM0fJg#Z37db8b3507728b2ed0a2b090aa8b0a68" TargetMode="External"/><Relationship Id="rId2" Type="http://schemas.openxmlformats.org/officeDocument/2006/relationships/hyperlink" Target="https://next.amboss.com/us/article/gp0FKS#Z86a7bedbcdf934db12cabdde22b280f6" TargetMode="External"/><Relationship Id="rId16" Type="http://schemas.openxmlformats.org/officeDocument/2006/relationships/hyperlink" Target="https://next.amboss.com/us/article/_k05qT#Z3ad156d9857c3a252a359e0dc5ac95c9" TargetMode="External"/><Relationship Id="rId1" Type="http://schemas.openxmlformats.org/officeDocument/2006/relationships/slideLayout" Target="../slideLayouts/slideLayout2.xml"/><Relationship Id="rId6" Type="http://schemas.openxmlformats.org/officeDocument/2006/relationships/hyperlink" Target="https://next.amboss.com/us/article/-g0DB2#Zc1602f198a89acf920c147f98b17bad9" TargetMode="External"/><Relationship Id="rId11" Type="http://schemas.openxmlformats.org/officeDocument/2006/relationships/hyperlink" Target="https://next.amboss.com/us/article/rS0faf#Z07d22fa4c3f9da63ddf39683e4eaa845" TargetMode="External"/><Relationship Id="rId5" Type="http://schemas.openxmlformats.org/officeDocument/2006/relationships/hyperlink" Target="https://next.amboss.com/us/article/B60zMS#Z1b473b16a0c304b8376bbf09eefde16e" TargetMode="External"/><Relationship Id="rId15" Type="http://schemas.openxmlformats.org/officeDocument/2006/relationships/hyperlink" Target="https://next.amboss.com/us/article/Up0bKS#Z4e3e2c1885949b623580f92078d56c7d" TargetMode="External"/><Relationship Id="rId10" Type="http://schemas.openxmlformats.org/officeDocument/2006/relationships/hyperlink" Target="https://next.amboss.com/us/article/zo0reS#Z288d4da9c9f09150cd9eb63f303b5f36" TargetMode="External"/><Relationship Id="rId4" Type="http://schemas.openxmlformats.org/officeDocument/2006/relationships/hyperlink" Target="https://next.amboss.com/us/article/qo0C1S#Z1968216ab76858abc2ab91a3ed6a6344" TargetMode="External"/><Relationship Id="rId9" Type="http://schemas.openxmlformats.org/officeDocument/2006/relationships/hyperlink" Target="https://next.amboss.com/us/article/yS0dXf#Z1ebbf802701f64c4adbed80857dff30f" TargetMode="External"/><Relationship Id="rId14" Type="http://schemas.openxmlformats.org/officeDocument/2006/relationships/hyperlink" Target="https://next.amboss.com/us/article/dO0orT#Zeba6f488931dd463917047bb9c5f18f4"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54CD6B-7949-460A-9A17-C43FC532D4C0}"/>
              </a:ext>
            </a:extLst>
          </p:cNvPr>
          <p:cNvSpPr>
            <a:spLocks noGrp="1"/>
          </p:cNvSpPr>
          <p:nvPr>
            <p:ph type="title"/>
          </p:nvPr>
        </p:nvSpPr>
        <p:spPr/>
        <p:txBody>
          <a:bodyPr>
            <a:normAutofit fontScale="90000"/>
          </a:bodyPr>
          <a:lstStyle/>
          <a:p>
            <a:pPr algn="l"/>
            <a:r>
              <a:rPr lang="en-US" dirty="0"/>
              <a:t/>
            </a:r>
            <a:br>
              <a:rPr lang="en-US" dirty="0"/>
            </a:br>
            <a:r>
              <a:rPr lang="en-US" dirty="0"/>
              <a:t/>
            </a:r>
            <a:br>
              <a:rPr lang="en-US" dirty="0"/>
            </a:br>
            <a:r>
              <a:rPr lang="en-US" dirty="0"/>
              <a:t/>
            </a:r>
            <a:br>
              <a:rPr lang="en-US" dirty="0"/>
            </a:br>
            <a:r>
              <a:rPr lang="en-US" dirty="0"/>
              <a:t>                  Introduction to Breast Cancer</a:t>
            </a:r>
            <a:br>
              <a:rPr lang="en-US" dirty="0"/>
            </a:br>
            <a:r>
              <a:rPr lang="en-US" dirty="0"/>
              <a:t>   </a:t>
            </a:r>
            <a:br>
              <a:rPr lang="en-US" dirty="0"/>
            </a:br>
            <a:r>
              <a:rPr lang="en-US" dirty="0"/>
              <a:t>    Pathology and Difference between DCIS &amp; LCIS</a:t>
            </a:r>
          </a:p>
        </p:txBody>
      </p:sp>
      <p:sp>
        <p:nvSpPr>
          <p:cNvPr id="3" name="Content Placeholder 2">
            <a:extLst>
              <a:ext uri="{FF2B5EF4-FFF2-40B4-BE49-F238E27FC236}">
                <a16:creationId xmlns:a16="http://schemas.microsoft.com/office/drawing/2014/main" xmlns="" id="{F6817659-F0F9-4091-9D59-922ECCF99461}"/>
              </a:ext>
            </a:extLst>
          </p:cNvPr>
          <p:cNvSpPr>
            <a:spLocks noGrp="1"/>
          </p:cNvSpPr>
          <p:nvPr>
            <p:ph idx="1"/>
          </p:nvPr>
        </p:nvSpPr>
        <p:spPr>
          <a:xfrm>
            <a:off x="4045743" y="3098401"/>
            <a:ext cx="5762625" cy="1575598"/>
          </a:xfrm>
        </p:spPr>
        <p:txBody>
          <a:bodyPr/>
          <a:lstStyle/>
          <a:p>
            <a:pPr marL="0" indent="0" algn="l" rtl="0">
              <a:buNone/>
            </a:pPr>
            <a:r>
              <a:rPr lang="en-US" dirty="0"/>
              <a:t>By: Loulwa Al-Othman              </a:t>
            </a:r>
          </a:p>
        </p:txBody>
      </p:sp>
    </p:spTree>
    <p:extLst>
      <p:ext uri="{BB962C8B-B14F-4D97-AF65-F5344CB8AC3E}">
        <p14:creationId xmlns:p14="http://schemas.microsoft.com/office/powerpoint/2010/main" val="17208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83E746-54CC-471F-B2FA-35541A89657A}"/>
              </a:ext>
            </a:extLst>
          </p:cNvPr>
          <p:cNvSpPr>
            <a:spLocks noGrp="1"/>
          </p:cNvSpPr>
          <p:nvPr>
            <p:ph type="title"/>
          </p:nvPr>
        </p:nvSpPr>
        <p:spPr>
          <a:xfrm>
            <a:off x="659606" y="610394"/>
            <a:ext cx="10972800" cy="1143000"/>
          </a:xfrm>
        </p:spPr>
        <p:txBody>
          <a:bodyPr/>
          <a:lstStyle/>
          <a:p>
            <a:r>
              <a:rPr lang="en-US" dirty="0"/>
              <a:t>What is Breast Cancer? </a:t>
            </a:r>
          </a:p>
        </p:txBody>
      </p:sp>
      <p:sp>
        <p:nvSpPr>
          <p:cNvPr id="3" name="Content Placeholder 2">
            <a:extLst>
              <a:ext uri="{FF2B5EF4-FFF2-40B4-BE49-F238E27FC236}">
                <a16:creationId xmlns:a16="http://schemas.microsoft.com/office/drawing/2014/main" xmlns="" id="{D23429FF-6226-4199-810E-D640CE691AB4}"/>
              </a:ext>
            </a:extLst>
          </p:cNvPr>
          <p:cNvSpPr>
            <a:spLocks noGrp="1"/>
          </p:cNvSpPr>
          <p:nvPr>
            <p:ph idx="1"/>
          </p:nvPr>
        </p:nvSpPr>
        <p:spPr>
          <a:xfrm>
            <a:off x="609600" y="2193135"/>
            <a:ext cx="10972800" cy="2314571"/>
          </a:xfrm>
        </p:spPr>
        <p:txBody>
          <a:bodyPr>
            <a:noAutofit/>
          </a:bodyPr>
          <a:lstStyle/>
          <a:p>
            <a:pPr algn="l" rtl="0"/>
            <a:r>
              <a:rPr lang="en-US" sz="2400" dirty="0">
                <a:latin typeface="Arial" panose="020B0604020202020204" pitchFamily="34" charset="0"/>
                <a:cs typeface="Arial" panose="020B0604020202020204" pitchFamily="34" charset="0"/>
              </a:rPr>
              <a:t>Breast cancer is a disease in which cells in the breast grow uncontrollably. There are different kinds of breast cancer. The kind of breast cancer </a:t>
            </a:r>
            <a:r>
              <a:rPr lang="en-US" sz="2400" b="1" dirty="0">
                <a:latin typeface="Arial" panose="020B0604020202020204" pitchFamily="34" charset="0"/>
                <a:cs typeface="Arial" panose="020B0604020202020204" pitchFamily="34" charset="0"/>
              </a:rPr>
              <a:t>depends on which cells in the breast turn into cancer.</a:t>
            </a:r>
          </a:p>
          <a:p>
            <a:pPr algn="l"/>
            <a:endParaRPr lang="en-US" sz="2400" b="1" dirty="0">
              <a:latin typeface="Arial" panose="020B0604020202020204" pitchFamily="34" charset="0"/>
              <a:cs typeface="Arial" panose="020B0604020202020204" pitchFamily="34" charset="0"/>
            </a:endParaRPr>
          </a:p>
          <a:p>
            <a:pPr algn="l"/>
            <a:endParaRPr lang="en-US" sz="2400" b="1" dirty="0">
              <a:latin typeface="Arial" panose="020B0604020202020204" pitchFamily="34" charset="0"/>
              <a:cs typeface="Arial" panose="020B0604020202020204" pitchFamily="34" charset="0"/>
            </a:endParaRPr>
          </a:p>
          <a:p>
            <a:pPr algn="l" rtl="0">
              <a:buFontTx/>
              <a:buChar char="-"/>
            </a:pPr>
            <a:r>
              <a:rPr lang="en-US" sz="2400" b="1" dirty="0">
                <a:latin typeface="Arial" panose="020B0604020202020204" pitchFamily="34" charset="0"/>
                <a:cs typeface="Arial" panose="020B0604020202020204" pitchFamily="34" charset="0"/>
              </a:rPr>
              <a:t>Breast Tumors are either: </a:t>
            </a:r>
          </a:p>
          <a:p>
            <a:pPr algn="l" rtl="0"/>
            <a:r>
              <a:rPr lang="en-US" sz="2400" b="1" dirty="0">
                <a:latin typeface="Arial" panose="020B0604020202020204" pitchFamily="34" charset="0"/>
                <a:cs typeface="Arial" panose="020B0604020202020204" pitchFamily="34" charset="0"/>
              </a:rPr>
              <a:t>Malignant</a:t>
            </a:r>
            <a:r>
              <a:rPr lang="en-US" sz="2400" b="1" dirty="0">
                <a:latin typeface="Arial" panose="020B0604020202020204" pitchFamily="34" charset="0"/>
                <a:cs typeface="Arial" panose="020B0604020202020204" pitchFamily="34" charset="0"/>
                <a:sym typeface="Wingdings" panose="05000000000000000000" pitchFamily="2" charset="2"/>
              </a:rPr>
              <a:t> Cancerous </a:t>
            </a:r>
          </a:p>
          <a:p>
            <a:pPr algn="l" rtl="0"/>
            <a:r>
              <a:rPr lang="en-US" sz="2400" b="1" dirty="0">
                <a:latin typeface="Arial" panose="020B0604020202020204" pitchFamily="34" charset="0"/>
                <a:cs typeface="Arial" panose="020B0604020202020204" pitchFamily="34" charset="0"/>
                <a:sym typeface="Wingdings" panose="05000000000000000000" pitchFamily="2" charset="2"/>
              </a:rPr>
              <a:t>Benign Non-Cancerous </a:t>
            </a:r>
            <a:endParaRPr lang="en-US" sz="2400" b="1" dirty="0">
              <a:latin typeface="Arial" panose="020B0604020202020204" pitchFamily="34" charset="0"/>
              <a:cs typeface="Arial" panose="020B0604020202020204" pitchFamily="34" charset="0"/>
            </a:endParaRPr>
          </a:p>
          <a:p>
            <a:pPr algn="l"/>
            <a:endParaRPr lang="en-US" sz="2400" dirty="0"/>
          </a:p>
        </p:txBody>
      </p:sp>
    </p:spTree>
    <p:extLst>
      <p:ext uri="{BB962C8B-B14F-4D97-AF65-F5344CB8AC3E}">
        <p14:creationId xmlns:p14="http://schemas.microsoft.com/office/powerpoint/2010/main" val="3813215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8B806A-F5EF-4E96-8AFB-4BD6C1BDD6FF}"/>
              </a:ext>
            </a:extLst>
          </p:cNvPr>
          <p:cNvSpPr>
            <a:spLocks noGrp="1"/>
          </p:cNvSpPr>
          <p:nvPr>
            <p:ph type="title"/>
          </p:nvPr>
        </p:nvSpPr>
        <p:spPr>
          <a:xfrm>
            <a:off x="609600" y="-153995"/>
            <a:ext cx="10972800" cy="1143000"/>
          </a:xfrm>
        </p:spPr>
        <p:txBody>
          <a:bodyPr/>
          <a:lstStyle/>
          <a:p>
            <a:r>
              <a:rPr lang="en-US" dirty="0"/>
              <a:t>Anatomy of the Breast</a:t>
            </a:r>
          </a:p>
        </p:txBody>
      </p:sp>
      <p:sp>
        <p:nvSpPr>
          <p:cNvPr id="3" name="Content Placeholder 2">
            <a:extLst>
              <a:ext uri="{FF2B5EF4-FFF2-40B4-BE49-F238E27FC236}">
                <a16:creationId xmlns:a16="http://schemas.microsoft.com/office/drawing/2014/main" xmlns="" id="{C9B30BF6-7F42-4E07-B5BA-4255CF86DBBF}"/>
              </a:ext>
            </a:extLst>
          </p:cNvPr>
          <p:cNvSpPr>
            <a:spLocks noGrp="1"/>
          </p:cNvSpPr>
          <p:nvPr>
            <p:ph idx="1"/>
          </p:nvPr>
        </p:nvSpPr>
        <p:spPr>
          <a:xfrm>
            <a:off x="609600" y="850107"/>
            <a:ext cx="10972800" cy="2464590"/>
          </a:xfrm>
        </p:spPr>
        <p:txBody>
          <a:bodyPr>
            <a:normAutofit fontScale="92500"/>
          </a:bodyPr>
          <a:lstStyle/>
          <a:p>
            <a:pPr algn="l" rtl="0"/>
            <a:r>
              <a:rPr lang="en-US" sz="2600" dirty="0"/>
              <a:t>Breast cancer can begin in different parts of the breast. </a:t>
            </a:r>
          </a:p>
          <a:p>
            <a:pPr algn="l" rtl="0"/>
            <a:r>
              <a:rPr lang="en-US" sz="2600" dirty="0"/>
              <a:t>A </a:t>
            </a:r>
            <a:r>
              <a:rPr lang="en-US" sz="2600" b="1" dirty="0"/>
              <a:t>breast is made up of three main parts</a:t>
            </a:r>
            <a:r>
              <a:rPr lang="en-US" sz="2600" dirty="0"/>
              <a:t>: </a:t>
            </a:r>
            <a:r>
              <a:rPr lang="en-US" sz="2600" b="1" dirty="0"/>
              <a:t>lobules, ducts, and connective tissue</a:t>
            </a:r>
            <a:r>
              <a:rPr lang="en-US" sz="2600" dirty="0"/>
              <a:t>.</a:t>
            </a:r>
          </a:p>
          <a:p>
            <a:pPr algn="l" rtl="0"/>
            <a:r>
              <a:rPr lang="en-US" sz="2600" dirty="0"/>
              <a:t> </a:t>
            </a:r>
            <a:r>
              <a:rPr lang="en-US" sz="2600" dirty="0">
                <a:solidFill>
                  <a:schemeClr val="tx2"/>
                </a:solidFill>
              </a:rPr>
              <a:t>The lobules are the glands that produce milk</a:t>
            </a:r>
            <a:r>
              <a:rPr lang="en-US" sz="2600" dirty="0"/>
              <a:t>. The </a:t>
            </a:r>
            <a:r>
              <a:rPr lang="en-US" sz="2600" dirty="0">
                <a:solidFill>
                  <a:schemeClr val="accent3">
                    <a:lumMod val="75000"/>
                  </a:schemeClr>
                </a:solidFill>
              </a:rPr>
              <a:t>ducts are tubes that carry milk to the nipple</a:t>
            </a:r>
            <a:r>
              <a:rPr lang="en-US" sz="2600" dirty="0"/>
              <a:t>. The </a:t>
            </a:r>
            <a:r>
              <a:rPr lang="en-US" sz="2600" dirty="0">
                <a:solidFill>
                  <a:schemeClr val="accent2">
                    <a:lumMod val="75000"/>
                  </a:schemeClr>
                </a:solidFill>
              </a:rPr>
              <a:t>connective tissue (which consists of fibrous and fatty tissue) </a:t>
            </a:r>
            <a:r>
              <a:rPr lang="en-US" sz="2600" dirty="0"/>
              <a:t>surrounds and holds everything together. </a:t>
            </a:r>
            <a:r>
              <a:rPr lang="en-US" sz="2600" b="1" dirty="0"/>
              <a:t>Most breast cancers begin in the ducts or lobules.</a:t>
            </a:r>
          </a:p>
          <a:p>
            <a:pPr algn="l"/>
            <a:endParaRPr lang="en-US" dirty="0"/>
          </a:p>
          <a:p>
            <a:pPr marL="0" indent="0" algn="l">
              <a:buNone/>
            </a:pPr>
            <a:endParaRPr lang="en-US" dirty="0"/>
          </a:p>
        </p:txBody>
      </p:sp>
      <p:pic>
        <p:nvPicPr>
          <p:cNvPr id="4" name="Picture 3">
            <a:extLst>
              <a:ext uri="{FF2B5EF4-FFF2-40B4-BE49-F238E27FC236}">
                <a16:creationId xmlns:a16="http://schemas.microsoft.com/office/drawing/2014/main" xmlns="" id="{E1C9C7C2-DE3E-4C5A-815C-E20ECC0E012F}"/>
              </a:ext>
            </a:extLst>
          </p:cNvPr>
          <p:cNvPicPr>
            <a:picLocks noChangeAspect="1"/>
          </p:cNvPicPr>
          <p:nvPr/>
        </p:nvPicPr>
        <p:blipFill>
          <a:blip r:embed="rId2"/>
          <a:stretch>
            <a:fillRect/>
          </a:stretch>
        </p:blipFill>
        <p:spPr>
          <a:xfrm>
            <a:off x="3708555" y="2895140"/>
            <a:ext cx="2627951" cy="3890853"/>
          </a:xfrm>
          <a:prstGeom prst="rect">
            <a:avLst/>
          </a:prstGeom>
        </p:spPr>
      </p:pic>
      <p:pic>
        <p:nvPicPr>
          <p:cNvPr id="5" name="Picture 4">
            <a:extLst>
              <a:ext uri="{FF2B5EF4-FFF2-40B4-BE49-F238E27FC236}">
                <a16:creationId xmlns:a16="http://schemas.microsoft.com/office/drawing/2014/main" xmlns="" id="{0CA72D1C-DA48-4CD0-949D-D2E12F29E6C9}"/>
              </a:ext>
            </a:extLst>
          </p:cNvPr>
          <p:cNvPicPr>
            <a:picLocks noChangeAspect="1"/>
          </p:cNvPicPr>
          <p:nvPr/>
        </p:nvPicPr>
        <p:blipFill>
          <a:blip r:embed="rId3"/>
          <a:stretch>
            <a:fillRect/>
          </a:stretch>
        </p:blipFill>
        <p:spPr>
          <a:xfrm>
            <a:off x="6346031" y="2895139"/>
            <a:ext cx="2627951" cy="3890853"/>
          </a:xfrm>
          <a:prstGeom prst="rect">
            <a:avLst/>
          </a:prstGeom>
        </p:spPr>
      </p:pic>
    </p:spTree>
    <p:extLst>
      <p:ext uri="{BB962C8B-B14F-4D97-AF65-F5344CB8AC3E}">
        <p14:creationId xmlns:p14="http://schemas.microsoft.com/office/powerpoint/2010/main" val="824012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D8200A-23F1-4F86-A129-72DADFBBE163}"/>
              </a:ext>
            </a:extLst>
          </p:cNvPr>
          <p:cNvSpPr>
            <a:spLocks noGrp="1"/>
          </p:cNvSpPr>
          <p:nvPr>
            <p:ph type="title"/>
          </p:nvPr>
        </p:nvSpPr>
        <p:spPr/>
        <p:txBody>
          <a:bodyPr/>
          <a:lstStyle/>
          <a:p>
            <a:r>
              <a:rPr lang="en-US" dirty="0"/>
              <a:t>Types of Breast Cancer </a:t>
            </a:r>
          </a:p>
        </p:txBody>
      </p:sp>
      <p:sp>
        <p:nvSpPr>
          <p:cNvPr id="3" name="Content Placeholder 2">
            <a:extLst>
              <a:ext uri="{FF2B5EF4-FFF2-40B4-BE49-F238E27FC236}">
                <a16:creationId xmlns:a16="http://schemas.microsoft.com/office/drawing/2014/main" xmlns="" id="{DE390499-0A93-446C-9ACC-4E0C6DDC17A1}"/>
              </a:ext>
            </a:extLst>
          </p:cNvPr>
          <p:cNvSpPr>
            <a:spLocks noGrp="1"/>
          </p:cNvSpPr>
          <p:nvPr>
            <p:ph idx="1"/>
          </p:nvPr>
        </p:nvSpPr>
        <p:spPr/>
        <p:txBody>
          <a:bodyPr>
            <a:normAutofit/>
          </a:bodyPr>
          <a:lstStyle/>
          <a:p>
            <a:pPr algn="l"/>
            <a:r>
              <a:rPr lang="en-US" dirty="0"/>
              <a:t>- </a:t>
            </a:r>
            <a:r>
              <a:rPr lang="en-US" dirty="0">
                <a:solidFill>
                  <a:schemeClr val="accent2"/>
                </a:solidFill>
              </a:rPr>
              <a:t>Ductal Carcinoma In Situ (DCIS)</a:t>
            </a:r>
          </a:p>
          <a:p>
            <a:pPr algn="l"/>
            <a:r>
              <a:rPr lang="en-US" dirty="0"/>
              <a:t>- Invasive Ductal Carcinoma (IDC)</a:t>
            </a:r>
          </a:p>
          <a:p>
            <a:pPr algn="l"/>
            <a:r>
              <a:rPr lang="en-US" dirty="0"/>
              <a:t>- </a:t>
            </a:r>
            <a:r>
              <a:rPr lang="en-US" dirty="0">
                <a:solidFill>
                  <a:schemeClr val="accent2"/>
                </a:solidFill>
              </a:rPr>
              <a:t>Lobular Carcinoma In Situ (LCIS)</a:t>
            </a:r>
          </a:p>
          <a:p>
            <a:pPr algn="l"/>
            <a:r>
              <a:rPr lang="en-US" dirty="0"/>
              <a:t>- Invasive Lobular Cancer (ILC)</a:t>
            </a:r>
          </a:p>
          <a:p>
            <a:pPr algn="l"/>
            <a:r>
              <a:rPr lang="en-US" dirty="0"/>
              <a:t>- Triple Negative Breast Cancer</a:t>
            </a:r>
          </a:p>
          <a:p>
            <a:pPr algn="l"/>
            <a:r>
              <a:rPr lang="en-US" dirty="0"/>
              <a:t>- Inflammatory Breast Cancer (IBC)</a:t>
            </a:r>
          </a:p>
          <a:p>
            <a:pPr algn="l"/>
            <a:r>
              <a:rPr lang="en-US" dirty="0"/>
              <a:t>- Metastatic Breast Cancer</a:t>
            </a:r>
          </a:p>
          <a:p>
            <a:pPr algn="l"/>
            <a:endParaRPr lang="en-US" dirty="0"/>
          </a:p>
        </p:txBody>
      </p:sp>
    </p:spTree>
    <p:extLst>
      <p:ext uri="{BB962C8B-B14F-4D97-AF65-F5344CB8AC3E}">
        <p14:creationId xmlns:p14="http://schemas.microsoft.com/office/powerpoint/2010/main" val="213394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CD363C-6F30-48E8-964A-6F5237112810}"/>
              </a:ext>
            </a:extLst>
          </p:cNvPr>
          <p:cNvSpPr>
            <a:spLocks noGrp="1"/>
          </p:cNvSpPr>
          <p:nvPr>
            <p:ph type="title"/>
          </p:nvPr>
        </p:nvSpPr>
        <p:spPr/>
        <p:txBody>
          <a:bodyPr/>
          <a:lstStyle/>
          <a:p>
            <a:r>
              <a:rPr lang="en-US" dirty="0"/>
              <a:t>Lymphatic Drainage of the Breast</a:t>
            </a:r>
          </a:p>
        </p:txBody>
      </p:sp>
      <p:pic>
        <p:nvPicPr>
          <p:cNvPr id="5" name="Content Placeholder 4">
            <a:extLst>
              <a:ext uri="{FF2B5EF4-FFF2-40B4-BE49-F238E27FC236}">
                <a16:creationId xmlns:a16="http://schemas.microsoft.com/office/drawing/2014/main" xmlns="" id="{DEDD031E-53FA-4F0D-B7D3-94EF196933E0}"/>
              </a:ext>
            </a:extLst>
          </p:cNvPr>
          <p:cNvPicPr>
            <a:picLocks noGrp="1" noChangeAspect="1"/>
          </p:cNvPicPr>
          <p:nvPr>
            <p:ph idx="1"/>
          </p:nvPr>
        </p:nvPicPr>
        <p:blipFill>
          <a:blip r:embed="rId2"/>
          <a:stretch>
            <a:fillRect/>
          </a:stretch>
        </p:blipFill>
        <p:spPr>
          <a:xfrm>
            <a:off x="89209" y="1717287"/>
            <a:ext cx="12165735" cy="1834399"/>
          </a:xfrm>
        </p:spPr>
      </p:pic>
      <p:pic>
        <p:nvPicPr>
          <p:cNvPr id="6" name="Picture 5">
            <a:extLst>
              <a:ext uri="{FF2B5EF4-FFF2-40B4-BE49-F238E27FC236}">
                <a16:creationId xmlns:a16="http://schemas.microsoft.com/office/drawing/2014/main" xmlns="" id="{2A3167DD-C82F-4F33-97DA-8DE5B10628A8}"/>
              </a:ext>
            </a:extLst>
          </p:cNvPr>
          <p:cNvPicPr>
            <a:picLocks noChangeAspect="1"/>
          </p:cNvPicPr>
          <p:nvPr/>
        </p:nvPicPr>
        <p:blipFill rotWithShape="1">
          <a:blip r:embed="rId3"/>
          <a:srcRect b="11959"/>
          <a:stretch/>
        </p:blipFill>
        <p:spPr>
          <a:xfrm>
            <a:off x="3752153" y="3551687"/>
            <a:ext cx="4574090" cy="2953192"/>
          </a:xfrm>
          <a:prstGeom prst="rect">
            <a:avLst/>
          </a:prstGeom>
        </p:spPr>
      </p:pic>
    </p:spTree>
    <p:extLst>
      <p:ext uri="{BB962C8B-B14F-4D97-AF65-F5344CB8AC3E}">
        <p14:creationId xmlns:p14="http://schemas.microsoft.com/office/powerpoint/2010/main" val="3477515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F194B-E919-4A04-B5CC-F9BE8FE72C77}"/>
              </a:ext>
            </a:extLst>
          </p:cNvPr>
          <p:cNvSpPr>
            <a:spLocks noGrp="1"/>
          </p:cNvSpPr>
          <p:nvPr>
            <p:ph type="title"/>
          </p:nvPr>
        </p:nvSpPr>
        <p:spPr>
          <a:xfrm>
            <a:off x="609600" y="-67460"/>
            <a:ext cx="10972800" cy="1143000"/>
          </a:xfrm>
        </p:spPr>
        <p:txBody>
          <a:bodyPr/>
          <a:lstStyle/>
          <a:p>
            <a:pPr algn="l" rtl="0"/>
            <a:r>
              <a:rPr lang="en-US" dirty="0"/>
              <a:t>Difference between DCIS &amp; LCIS:  </a:t>
            </a:r>
          </a:p>
        </p:txBody>
      </p:sp>
      <p:sp>
        <p:nvSpPr>
          <p:cNvPr id="3" name="Content Placeholder 2">
            <a:extLst>
              <a:ext uri="{FF2B5EF4-FFF2-40B4-BE49-F238E27FC236}">
                <a16:creationId xmlns:a16="http://schemas.microsoft.com/office/drawing/2014/main" xmlns="" id="{FC845F16-06C4-4DCE-8825-E567F9AD733F}"/>
              </a:ext>
            </a:extLst>
          </p:cNvPr>
          <p:cNvSpPr>
            <a:spLocks noGrp="1"/>
          </p:cNvSpPr>
          <p:nvPr>
            <p:ph idx="1"/>
          </p:nvPr>
        </p:nvSpPr>
        <p:spPr>
          <a:xfrm>
            <a:off x="423863" y="1075540"/>
            <a:ext cx="10972800" cy="4525963"/>
          </a:xfrm>
        </p:spPr>
        <p:txBody>
          <a:bodyPr>
            <a:normAutofit/>
          </a:bodyPr>
          <a:lstStyle/>
          <a:p>
            <a:pPr algn="l" rtl="0"/>
            <a:r>
              <a:rPr lang="en-US" sz="2400" u="sng" dirty="0">
                <a:solidFill>
                  <a:schemeClr val="accent2">
                    <a:lumMod val="75000"/>
                  </a:schemeClr>
                </a:solidFill>
              </a:rPr>
              <a:t>LCIS or “Lobular Carcinoma in Situ” </a:t>
            </a:r>
            <a:r>
              <a:rPr lang="en-US" sz="2400" dirty="0"/>
              <a:t>is a type of breast change that is sometimes seen when a breast biopsy is done. LCIS is  considered lobular neoplasia and is also known as atypical lobular hyperplasia (ALH). In LCIS, cells that look like cancer cells are </a:t>
            </a:r>
            <a:r>
              <a:rPr lang="en-US" sz="2400" b="1" dirty="0"/>
              <a:t>growing in the lining of the milk-producing glands of the breast (called the lobules), </a:t>
            </a:r>
            <a:r>
              <a:rPr lang="en-US" sz="2400" dirty="0"/>
              <a:t>but they </a:t>
            </a:r>
            <a:r>
              <a:rPr lang="en-US" sz="2400" b="1" dirty="0"/>
              <a:t>don't invade </a:t>
            </a:r>
            <a:r>
              <a:rPr lang="en-US" sz="2400" dirty="0"/>
              <a:t>through the wall of the lobules.</a:t>
            </a:r>
          </a:p>
        </p:txBody>
      </p:sp>
      <p:pic>
        <p:nvPicPr>
          <p:cNvPr id="4" name="Picture 3">
            <a:extLst>
              <a:ext uri="{FF2B5EF4-FFF2-40B4-BE49-F238E27FC236}">
                <a16:creationId xmlns:a16="http://schemas.microsoft.com/office/drawing/2014/main" xmlns="" id="{E41CFA40-D784-4F43-85EB-9C951B74428D}"/>
              </a:ext>
            </a:extLst>
          </p:cNvPr>
          <p:cNvPicPr>
            <a:picLocks noChangeAspect="1"/>
          </p:cNvPicPr>
          <p:nvPr/>
        </p:nvPicPr>
        <p:blipFill rotWithShape="1">
          <a:blip r:embed="rId2"/>
          <a:srcRect b="3007"/>
          <a:stretch/>
        </p:blipFill>
        <p:spPr>
          <a:xfrm>
            <a:off x="4326731" y="3152152"/>
            <a:ext cx="4672012" cy="3398667"/>
          </a:xfrm>
          <a:prstGeom prst="rect">
            <a:avLst/>
          </a:prstGeom>
        </p:spPr>
      </p:pic>
      <p:sp>
        <p:nvSpPr>
          <p:cNvPr id="5" name="TextBox 4">
            <a:extLst>
              <a:ext uri="{FF2B5EF4-FFF2-40B4-BE49-F238E27FC236}">
                <a16:creationId xmlns:a16="http://schemas.microsoft.com/office/drawing/2014/main" xmlns="" id="{3E206236-D771-458D-9A53-3E1BDFE272FC}"/>
              </a:ext>
            </a:extLst>
          </p:cNvPr>
          <p:cNvSpPr txBox="1"/>
          <p:nvPr/>
        </p:nvSpPr>
        <p:spPr>
          <a:xfrm>
            <a:off x="1914525" y="4075821"/>
            <a:ext cx="3171825" cy="1200329"/>
          </a:xfrm>
          <a:prstGeom prst="rect">
            <a:avLst/>
          </a:prstGeom>
          <a:noFill/>
        </p:spPr>
        <p:txBody>
          <a:bodyPr wrap="square" rtlCol="0">
            <a:spAutoFit/>
          </a:bodyPr>
          <a:lstStyle/>
          <a:p>
            <a:r>
              <a:rPr lang="en-US" sz="7200" dirty="0"/>
              <a:t>LCIS</a:t>
            </a:r>
            <a:r>
              <a:rPr lang="en-US" dirty="0"/>
              <a:t> </a:t>
            </a:r>
          </a:p>
        </p:txBody>
      </p:sp>
    </p:spTree>
    <p:extLst>
      <p:ext uri="{BB962C8B-B14F-4D97-AF65-F5344CB8AC3E}">
        <p14:creationId xmlns:p14="http://schemas.microsoft.com/office/powerpoint/2010/main" val="4112335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4B19FC-86D5-40F5-A61E-9392313AC7EE}"/>
              </a:ext>
            </a:extLst>
          </p:cNvPr>
          <p:cNvSpPr>
            <a:spLocks noGrp="1"/>
          </p:cNvSpPr>
          <p:nvPr>
            <p:ph type="title"/>
          </p:nvPr>
        </p:nvSpPr>
        <p:spPr>
          <a:xfrm>
            <a:off x="609600" y="207168"/>
            <a:ext cx="10972800" cy="1143000"/>
          </a:xfrm>
        </p:spPr>
        <p:txBody>
          <a:bodyPr/>
          <a:lstStyle/>
          <a:p>
            <a:r>
              <a:rPr lang="en-US" dirty="0"/>
              <a:t>LCIS continued.. </a:t>
            </a:r>
          </a:p>
        </p:txBody>
      </p:sp>
      <p:sp>
        <p:nvSpPr>
          <p:cNvPr id="3" name="Content Placeholder 2">
            <a:extLst>
              <a:ext uri="{FF2B5EF4-FFF2-40B4-BE49-F238E27FC236}">
                <a16:creationId xmlns:a16="http://schemas.microsoft.com/office/drawing/2014/main" xmlns="" id="{6DB27363-4EA4-4A39-B01E-90A5E0E2496B}"/>
              </a:ext>
            </a:extLst>
          </p:cNvPr>
          <p:cNvSpPr>
            <a:spLocks noGrp="1"/>
          </p:cNvSpPr>
          <p:nvPr>
            <p:ph idx="1"/>
          </p:nvPr>
        </p:nvSpPr>
        <p:spPr>
          <a:xfrm>
            <a:off x="609600" y="1401758"/>
            <a:ext cx="10972800" cy="4525963"/>
          </a:xfrm>
        </p:spPr>
        <p:txBody>
          <a:bodyPr>
            <a:noAutofit/>
          </a:bodyPr>
          <a:lstStyle/>
          <a:p>
            <a:pPr algn="l" rtl="0"/>
            <a:r>
              <a:rPr lang="en-US" sz="2000" dirty="0"/>
              <a:t>The diagnosis of LCIS suggests an increase risk of developing breast cancer in the future. </a:t>
            </a:r>
          </a:p>
          <a:p>
            <a:pPr algn="l" rtl="0"/>
            <a:r>
              <a:rPr lang="en-US" sz="2000" b="1" dirty="0"/>
              <a:t>LCIS can be managed through ongoing monitoring </a:t>
            </a:r>
            <a:r>
              <a:rPr lang="en-US" sz="2000" dirty="0"/>
              <a:t>chemo prevention using hormone blockers or preventative surgery.</a:t>
            </a:r>
          </a:p>
          <a:p>
            <a:pPr algn="l" rtl="0"/>
            <a:r>
              <a:rPr lang="en-US" sz="2000" dirty="0"/>
              <a:t>LCIS is </a:t>
            </a:r>
            <a:r>
              <a:rPr lang="en-US" sz="2000" b="1" dirty="0"/>
              <a:t>considered a marker for increased breast cancer risk</a:t>
            </a:r>
            <a:r>
              <a:rPr lang="en-US" sz="2000" dirty="0"/>
              <a:t> in either breast, much like family history. </a:t>
            </a:r>
          </a:p>
          <a:p>
            <a:pPr marL="0" indent="0" algn="l" rtl="0">
              <a:buNone/>
            </a:pPr>
            <a:endParaRPr lang="en-US" sz="2000" dirty="0"/>
          </a:p>
          <a:p>
            <a:pPr algn="l" rtl="0">
              <a:buFont typeface="Wingdings" panose="05000000000000000000" pitchFamily="2" charset="2"/>
              <a:buChar char="§"/>
            </a:pPr>
            <a:r>
              <a:rPr lang="en-US" sz="2000" dirty="0"/>
              <a:t>LCIS may develop invasive ductal or lobular carcinoma .</a:t>
            </a:r>
          </a:p>
          <a:p>
            <a:pPr algn="l" rtl="0">
              <a:buFont typeface="Wingdings" panose="05000000000000000000" pitchFamily="2" charset="2"/>
              <a:buChar char="§"/>
            </a:pPr>
            <a:r>
              <a:rPr lang="en-US" sz="2000" dirty="0"/>
              <a:t>Mean age of diagnosis 45 – 52 years . More common in Pre-menopausal patients</a:t>
            </a:r>
          </a:p>
          <a:p>
            <a:pPr algn="l" rtl="0">
              <a:buFont typeface="Wingdings" panose="05000000000000000000" pitchFamily="2" charset="2"/>
              <a:buChar char="§"/>
            </a:pPr>
            <a:r>
              <a:rPr lang="en-US" sz="2000" dirty="0"/>
              <a:t>It could take up to 15 years interval to develop cancer. </a:t>
            </a:r>
          </a:p>
          <a:p>
            <a:pPr algn="l" rtl="0">
              <a:buFont typeface="Wingdings" panose="05000000000000000000" pitchFamily="2" charset="2"/>
              <a:buChar char="§"/>
            </a:pPr>
            <a:endParaRPr lang="en-US" sz="2000" dirty="0"/>
          </a:p>
          <a:p>
            <a:pPr algn="l" rtl="0">
              <a:buFont typeface="Wingdings" panose="05000000000000000000" pitchFamily="2" charset="2"/>
              <a:buChar char="§"/>
            </a:pPr>
            <a:endParaRPr lang="en-US" sz="2000" dirty="0"/>
          </a:p>
          <a:p>
            <a:pPr algn="l" rtl="0">
              <a:buFont typeface="Wingdings" panose="05000000000000000000" pitchFamily="2" charset="2"/>
              <a:buChar char="§"/>
            </a:pPr>
            <a:r>
              <a:rPr lang="en-US" sz="2000" b="1" dirty="0"/>
              <a:t>Pleomorphic LCIS</a:t>
            </a:r>
            <a:r>
              <a:rPr lang="en-US" sz="2000" dirty="0"/>
              <a:t>: is a varying shape and this type is more than a precancer usually treated w/ surgery.  </a:t>
            </a:r>
          </a:p>
        </p:txBody>
      </p:sp>
    </p:spTree>
    <p:extLst>
      <p:ext uri="{BB962C8B-B14F-4D97-AF65-F5344CB8AC3E}">
        <p14:creationId xmlns:p14="http://schemas.microsoft.com/office/powerpoint/2010/main" val="1128046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B98C4D-2F70-499A-BDB5-DB29C341B072}"/>
              </a:ext>
            </a:extLst>
          </p:cNvPr>
          <p:cNvSpPr>
            <a:spLocks noGrp="1"/>
          </p:cNvSpPr>
          <p:nvPr>
            <p:ph type="title"/>
          </p:nvPr>
        </p:nvSpPr>
        <p:spPr/>
        <p:txBody>
          <a:bodyPr/>
          <a:lstStyle/>
          <a:p>
            <a:r>
              <a:rPr lang="en-US" dirty="0"/>
              <a:t>DCIS or “Ductal Carcinoma in Situ”</a:t>
            </a:r>
          </a:p>
        </p:txBody>
      </p:sp>
      <p:sp>
        <p:nvSpPr>
          <p:cNvPr id="3" name="Content Placeholder 2">
            <a:extLst>
              <a:ext uri="{FF2B5EF4-FFF2-40B4-BE49-F238E27FC236}">
                <a16:creationId xmlns:a16="http://schemas.microsoft.com/office/drawing/2014/main" xmlns="" id="{8F3AAE40-DF50-4266-9E1A-4AFF6BDAAC98}"/>
              </a:ext>
            </a:extLst>
          </p:cNvPr>
          <p:cNvSpPr>
            <a:spLocks noGrp="1"/>
          </p:cNvSpPr>
          <p:nvPr>
            <p:ph idx="1"/>
          </p:nvPr>
        </p:nvSpPr>
        <p:spPr/>
        <p:txBody>
          <a:bodyPr/>
          <a:lstStyle/>
          <a:p>
            <a:pPr algn="l" rtl="0"/>
            <a:r>
              <a:rPr lang="en-US" sz="2800" dirty="0"/>
              <a:t>DCIS refers to </a:t>
            </a:r>
            <a:r>
              <a:rPr lang="en-US" sz="2800" b="1" dirty="0"/>
              <a:t>abnormal changes in the cells that line the duct. </a:t>
            </a:r>
          </a:p>
          <a:p>
            <a:pPr algn="l" rtl="0"/>
            <a:r>
              <a:rPr lang="en-US" sz="2800" dirty="0"/>
              <a:t>DCIS is non-life threatening, but if left untreated the </a:t>
            </a:r>
            <a:r>
              <a:rPr lang="en-US" sz="2800" b="1" dirty="0"/>
              <a:t>abnormal cells may keep on changing and spread out of the duct and into the surrounding tissue</a:t>
            </a:r>
            <a:r>
              <a:rPr lang="en-US" sz="2800" dirty="0">
                <a:sym typeface="Wingdings" panose="05000000000000000000" pitchFamily="2" charset="2"/>
              </a:rPr>
              <a:t> when this happens it’s called </a:t>
            </a:r>
            <a:r>
              <a:rPr lang="en-US" sz="2800" b="1" dirty="0">
                <a:sym typeface="Wingdings" panose="05000000000000000000" pitchFamily="2" charset="2"/>
              </a:rPr>
              <a:t>invasive breast cancer.  </a:t>
            </a:r>
            <a:endParaRPr lang="en-US" sz="2800" b="1" dirty="0"/>
          </a:p>
          <a:p>
            <a:pPr algn="l" rtl="0"/>
            <a:endParaRPr lang="en-US" dirty="0"/>
          </a:p>
        </p:txBody>
      </p:sp>
      <p:pic>
        <p:nvPicPr>
          <p:cNvPr id="4" name="Picture 3">
            <a:extLst>
              <a:ext uri="{FF2B5EF4-FFF2-40B4-BE49-F238E27FC236}">
                <a16:creationId xmlns:a16="http://schemas.microsoft.com/office/drawing/2014/main" xmlns="" id="{F0D5ED6E-ABC5-4514-8363-26BCBBD9AA51}"/>
              </a:ext>
            </a:extLst>
          </p:cNvPr>
          <p:cNvPicPr>
            <a:picLocks noChangeAspect="1"/>
          </p:cNvPicPr>
          <p:nvPr/>
        </p:nvPicPr>
        <p:blipFill rotWithShape="1">
          <a:blip r:embed="rId3"/>
          <a:srcRect t="10128" b="11469"/>
          <a:stretch/>
        </p:blipFill>
        <p:spPr>
          <a:xfrm>
            <a:off x="7455694" y="3358363"/>
            <a:ext cx="3709989" cy="2950370"/>
          </a:xfrm>
          <a:prstGeom prst="rect">
            <a:avLst/>
          </a:prstGeom>
        </p:spPr>
      </p:pic>
      <p:sp>
        <p:nvSpPr>
          <p:cNvPr id="5" name="TextBox 4">
            <a:extLst>
              <a:ext uri="{FF2B5EF4-FFF2-40B4-BE49-F238E27FC236}">
                <a16:creationId xmlns:a16="http://schemas.microsoft.com/office/drawing/2014/main" xmlns="" id="{460212D9-D838-47AD-AC66-A16D22EA853D}"/>
              </a:ext>
            </a:extLst>
          </p:cNvPr>
          <p:cNvSpPr txBox="1"/>
          <p:nvPr/>
        </p:nvSpPr>
        <p:spPr>
          <a:xfrm>
            <a:off x="2400301" y="4125662"/>
            <a:ext cx="4672012" cy="707886"/>
          </a:xfrm>
          <a:prstGeom prst="rect">
            <a:avLst/>
          </a:prstGeom>
          <a:noFill/>
        </p:spPr>
        <p:txBody>
          <a:bodyPr wrap="square" rtlCol="0">
            <a:spAutoFit/>
          </a:bodyPr>
          <a:lstStyle/>
          <a:p>
            <a:r>
              <a:rPr lang="en-US" sz="2000" b="1" dirty="0"/>
              <a:t>It’s the most common pre – malignant lesion for Breast Cancer = stage 0</a:t>
            </a:r>
          </a:p>
        </p:txBody>
      </p:sp>
    </p:spTree>
    <p:extLst>
      <p:ext uri="{BB962C8B-B14F-4D97-AF65-F5344CB8AC3E}">
        <p14:creationId xmlns:p14="http://schemas.microsoft.com/office/powerpoint/2010/main" val="202673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11ED6CE8-46A3-4A41-8ADE-623E3A0C64E0}"/>
              </a:ext>
            </a:extLst>
          </p:cNvPr>
          <p:cNvPicPr>
            <a:picLocks noGrp="1" noChangeAspect="1"/>
          </p:cNvPicPr>
          <p:nvPr>
            <p:ph idx="1"/>
          </p:nvPr>
        </p:nvPicPr>
        <p:blipFill>
          <a:blip r:embed="rId2"/>
          <a:stretch>
            <a:fillRect/>
          </a:stretch>
        </p:blipFill>
        <p:spPr>
          <a:xfrm>
            <a:off x="278607" y="1085850"/>
            <a:ext cx="6586141" cy="5207900"/>
          </a:xfrm>
          <a:prstGeom prst="rect">
            <a:avLst/>
          </a:prstGeom>
        </p:spPr>
      </p:pic>
      <p:sp>
        <p:nvSpPr>
          <p:cNvPr id="4" name="Title 3">
            <a:extLst>
              <a:ext uri="{FF2B5EF4-FFF2-40B4-BE49-F238E27FC236}">
                <a16:creationId xmlns:a16="http://schemas.microsoft.com/office/drawing/2014/main" xmlns="" id="{8CFA968B-309E-438F-9D4F-7B7DBA7036C2}"/>
              </a:ext>
            </a:extLst>
          </p:cNvPr>
          <p:cNvSpPr>
            <a:spLocks noGrp="1"/>
          </p:cNvSpPr>
          <p:nvPr>
            <p:ph type="title"/>
          </p:nvPr>
        </p:nvSpPr>
        <p:spPr>
          <a:xfrm>
            <a:off x="609600" y="274638"/>
            <a:ext cx="10972800" cy="1143000"/>
          </a:xfrm>
          <a:prstGeom prst="rect">
            <a:avLst/>
          </a:prstGeom>
        </p:spPr>
        <p:txBody>
          <a:bodyPr>
            <a:spAutoFit/>
          </a:bodyPr>
          <a:lstStyle/>
          <a:p>
            <a:r>
              <a:rPr lang="en-US" sz="4000" b="1" spc="-50" dirty="0">
                <a:solidFill>
                  <a:schemeClr val="tx1">
                    <a:lumMod val="75000"/>
                    <a:lumOff val="25000"/>
                  </a:schemeClr>
                </a:solidFill>
                <a:latin typeface="+mj-lt"/>
                <a:ea typeface="+mj-ea"/>
                <a:cs typeface="+mj-cs"/>
              </a:rPr>
              <a:t>Investigations</a:t>
            </a:r>
            <a:r>
              <a:rPr lang="en-US" b="1" dirty="0"/>
              <a:t/>
            </a:r>
            <a:br>
              <a:rPr lang="en-US" b="1" dirty="0"/>
            </a:br>
            <a:endParaRPr lang="ar-SA" dirty="0"/>
          </a:p>
        </p:txBody>
      </p:sp>
      <p:pic>
        <p:nvPicPr>
          <p:cNvPr id="6" name="Picture 5">
            <a:extLst>
              <a:ext uri="{FF2B5EF4-FFF2-40B4-BE49-F238E27FC236}">
                <a16:creationId xmlns:a16="http://schemas.microsoft.com/office/drawing/2014/main" xmlns="" id="{CA2A333A-F389-4CB7-AAE1-8130E59C8D0C}"/>
              </a:ext>
            </a:extLst>
          </p:cNvPr>
          <p:cNvPicPr>
            <a:picLocks noChangeAspect="1"/>
          </p:cNvPicPr>
          <p:nvPr/>
        </p:nvPicPr>
        <p:blipFill>
          <a:blip r:embed="rId3"/>
          <a:stretch>
            <a:fillRect/>
          </a:stretch>
        </p:blipFill>
        <p:spPr>
          <a:xfrm>
            <a:off x="999926" y="3233292"/>
            <a:ext cx="2769554" cy="2677416"/>
          </a:xfrm>
          <a:prstGeom prst="rect">
            <a:avLst/>
          </a:prstGeom>
        </p:spPr>
      </p:pic>
      <p:pic>
        <p:nvPicPr>
          <p:cNvPr id="7" name="Picture 6">
            <a:extLst>
              <a:ext uri="{FF2B5EF4-FFF2-40B4-BE49-F238E27FC236}">
                <a16:creationId xmlns:a16="http://schemas.microsoft.com/office/drawing/2014/main" xmlns="" id="{61F43DAD-EC10-4C65-AD0A-F949A4F9A23F}"/>
              </a:ext>
            </a:extLst>
          </p:cNvPr>
          <p:cNvPicPr>
            <a:picLocks noChangeAspect="1"/>
          </p:cNvPicPr>
          <p:nvPr/>
        </p:nvPicPr>
        <p:blipFill>
          <a:blip r:embed="rId4"/>
          <a:stretch>
            <a:fillRect/>
          </a:stretch>
        </p:blipFill>
        <p:spPr>
          <a:xfrm>
            <a:off x="1823822" y="3689800"/>
            <a:ext cx="1121761" cy="1371719"/>
          </a:xfrm>
          <a:prstGeom prst="rect">
            <a:avLst/>
          </a:prstGeom>
        </p:spPr>
      </p:pic>
      <p:pic>
        <p:nvPicPr>
          <p:cNvPr id="8" name="Picture 7">
            <a:extLst>
              <a:ext uri="{FF2B5EF4-FFF2-40B4-BE49-F238E27FC236}">
                <a16:creationId xmlns:a16="http://schemas.microsoft.com/office/drawing/2014/main" xmlns="" id="{4BF44E48-1C94-4D8F-A759-C93A490EB17B}"/>
              </a:ext>
            </a:extLst>
          </p:cNvPr>
          <p:cNvPicPr>
            <a:picLocks noChangeAspect="1"/>
          </p:cNvPicPr>
          <p:nvPr/>
        </p:nvPicPr>
        <p:blipFill>
          <a:blip r:embed="rId5"/>
          <a:stretch>
            <a:fillRect/>
          </a:stretch>
        </p:blipFill>
        <p:spPr>
          <a:xfrm>
            <a:off x="6425742" y="3114130"/>
            <a:ext cx="4712616" cy="3115326"/>
          </a:xfrm>
          <a:prstGeom prst="rect">
            <a:avLst/>
          </a:prstGeom>
        </p:spPr>
      </p:pic>
    </p:spTree>
    <p:extLst>
      <p:ext uri="{BB962C8B-B14F-4D97-AF65-F5344CB8AC3E}">
        <p14:creationId xmlns:p14="http://schemas.microsoft.com/office/powerpoint/2010/main" val="2797318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87D87-378E-4C7E-8681-1D0E5A5F22BB}"/>
              </a:ext>
            </a:extLst>
          </p:cNvPr>
          <p:cNvSpPr>
            <a:spLocks noGrp="1"/>
          </p:cNvSpPr>
          <p:nvPr>
            <p:ph type="title"/>
          </p:nvPr>
        </p:nvSpPr>
        <p:spPr/>
        <p:txBody>
          <a:bodyPr/>
          <a:lstStyle/>
          <a:p>
            <a:r>
              <a:rPr lang="en-US" dirty="0"/>
              <a:t>Symptoms of DCIS </a:t>
            </a:r>
          </a:p>
        </p:txBody>
      </p:sp>
      <p:sp>
        <p:nvSpPr>
          <p:cNvPr id="3" name="Content Placeholder 2">
            <a:extLst>
              <a:ext uri="{FF2B5EF4-FFF2-40B4-BE49-F238E27FC236}">
                <a16:creationId xmlns:a16="http://schemas.microsoft.com/office/drawing/2014/main" xmlns="" id="{51F7EA5F-EEB8-4960-A594-36AA47DF49E5}"/>
              </a:ext>
            </a:extLst>
          </p:cNvPr>
          <p:cNvSpPr>
            <a:spLocks noGrp="1"/>
          </p:cNvSpPr>
          <p:nvPr>
            <p:ph idx="1"/>
          </p:nvPr>
        </p:nvSpPr>
        <p:spPr/>
        <p:txBody>
          <a:bodyPr/>
          <a:lstStyle/>
          <a:p>
            <a:pPr algn="l" rtl="0"/>
            <a:r>
              <a:rPr lang="en-US" dirty="0"/>
              <a:t>DCIS doesn't typically have any signs or symptoms. However, DCIS can </a:t>
            </a:r>
            <a:r>
              <a:rPr lang="en-US" b="1" dirty="0"/>
              <a:t>sometimes cause signs such as</a:t>
            </a:r>
            <a:r>
              <a:rPr lang="en-US" dirty="0"/>
              <a:t>:</a:t>
            </a:r>
          </a:p>
          <a:p>
            <a:pPr algn="l" rtl="0"/>
            <a:endParaRPr lang="en-US" dirty="0"/>
          </a:p>
          <a:p>
            <a:pPr algn="l" rtl="0"/>
            <a:r>
              <a:rPr lang="en-US" dirty="0"/>
              <a:t>A breast lump</a:t>
            </a:r>
          </a:p>
          <a:p>
            <a:pPr algn="l" rtl="0"/>
            <a:r>
              <a:rPr lang="en-US" dirty="0"/>
              <a:t>Bloody nipple discharge  </a:t>
            </a:r>
          </a:p>
          <a:p>
            <a:pPr algn="l" rtl="0"/>
            <a:endParaRPr lang="en-US" dirty="0"/>
          </a:p>
          <a:p>
            <a:pPr algn="l" rtl="0"/>
            <a:r>
              <a:rPr lang="en-US" dirty="0"/>
              <a:t>DCIS is usually found on a </a:t>
            </a:r>
            <a:r>
              <a:rPr lang="en-US" b="1" dirty="0"/>
              <a:t>mammogram </a:t>
            </a:r>
            <a:r>
              <a:rPr lang="en-US" dirty="0"/>
              <a:t>and appears as small </a:t>
            </a:r>
            <a:r>
              <a:rPr lang="en-US" b="1" dirty="0"/>
              <a:t>clusters of calcifications that have irregular shapes and sizes</a:t>
            </a:r>
            <a:r>
              <a:rPr lang="en-US" dirty="0"/>
              <a:t>.</a:t>
            </a:r>
          </a:p>
        </p:txBody>
      </p:sp>
    </p:spTree>
    <p:extLst>
      <p:ext uri="{BB962C8B-B14F-4D97-AF65-F5344CB8AC3E}">
        <p14:creationId xmlns:p14="http://schemas.microsoft.com/office/powerpoint/2010/main" val="1898607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9A96F3-5B1B-4960-B6DD-079F37A2B592}"/>
              </a:ext>
            </a:extLst>
          </p:cNvPr>
          <p:cNvSpPr>
            <a:spLocks noGrp="1"/>
          </p:cNvSpPr>
          <p:nvPr>
            <p:ph type="title"/>
          </p:nvPr>
        </p:nvSpPr>
        <p:spPr/>
        <p:txBody>
          <a:bodyPr/>
          <a:lstStyle/>
          <a:p>
            <a:r>
              <a:rPr lang="en-US" dirty="0"/>
              <a:t>Risk Factors of DCIS</a:t>
            </a:r>
          </a:p>
        </p:txBody>
      </p:sp>
      <p:sp>
        <p:nvSpPr>
          <p:cNvPr id="3" name="Content Placeholder 2">
            <a:extLst>
              <a:ext uri="{FF2B5EF4-FFF2-40B4-BE49-F238E27FC236}">
                <a16:creationId xmlns:a16="http://schemas.microsoft.com/office/drawing/2014/main" xmlns="" id="{653C042E-4EF7-4276-9A50-EC5106DDED0D}"/>
              </a:ext>
            </a:extLst>
          </p:cNvPr>
          <p:cNvSpPr>
            <a:spLocks noGrp="1"/>
          </p:cNvSpPr>
          <p:nvPr>
            <p:ph idx="1"/>
          </p:nvPr>
        </p:nvSpPr>
        <p:spPr/>
        <p:txBody>
          <a:bodyPr>
            <a:normAutofit fontScale="85000" lnSpcReduction="20000"/>
          </a:bodyPr>
          <a:lstStyle/>
          <a:p>
            <a:pPr algn="l" rtl="0"/>
            <a:r>
              <a:rPr lang="en-US" dirty="0"/>
              <a:t>Factors that may increase your risk of DCIS include:</a:t>
            </a:r>
          </a:p>
          <a:p>
            <a:pPr algn="l" rtl="0"/>
            <a:endParaRPr lang="en-US" dirty="0"/>
          </a:p>
          <a:p>
            <a:pPr algn="l" rtl="0"/>
            <a:r>
              <a:rPr lang="en-US" dirty="0"/>
              <a:t>Increasing age(30-49 </a:t>
            </a:r>
            <a:r>
              <a:rPr lang="en-US" dirty="0" err="1"/>
              <a:t>yrs</a:t>
            </a:r>
            <a:r>
              <a:rPr lang="en-US" dirty="0"/>
              <a:t>)</a:t>
            </a:r>
          </a:p>
          <a:p>
            <a:pPr algn="l" rtl="0"/>
            <a:r>
              <a:rPr lang="en-US" dirty="0"/>
              <a:t>Personal </a:t>
            </a:r>
            <a:r>
              <a:rPr lang="en-US" b="1" dirty="0"/>
              <a:t>history of benign breast disease</a:t>
            </a:r>
            <a:r>
              <a:rPr lang="en-US" dirty="0"/>
              <a:t>, such as </a:t>
            </a:r>
            <a:r>
              <a:rPr lang="en-US" b="1" dirty="0"/>
              <a:t>atypical hyperplasia</a:t>
            </a:r>
          </a:p>
          <a:p>
            <a:pPr algn="l" rtl="0"/>
            <a:r>
              <a:rPr lang="en-US" b="1" dirty="0"/>
              <a:t>Family history </a:t>
            </a:r>
            <a:r>
              <a:rPr lang="en-US" dirty="0"/>
              <a:t>of breast cancer</a:t>
            </a:r>
          </a:p>
          <a:p>
            <a:pPr algn="l" rtl="0"/>
            <a:r>
              <a:rPr lang="en-US" dirty="0"/>
              <a:t>No previous pregnancies </a:t>
            </a:r>
          </a:p>
          <a:p>
            <a:pPr algn="l" rtl="0"/>
            <a:r>
              <a:rPr lang="en-US" dirty="0"/>
              <a:t>Having your first baby after age 30</a:t>
            </a:r>
          </a:p>
          <a:p>
            <a:pPr algn="l" rtl="0"/>
            <a:r>
              <a:rPr lang="en-US" dirty="0"/>
              <a:t>Having your first period before age 12</a:t>
            </a:r>
          </a:p>
          <a:p>
            <a:pPr algn="l" rtl="0"/>
            <a:r>
              <a:rPr lang="en-US" dirty="0"/>
              <a:t>Beginning menopause after age 55</a:t>
            </a:r>
          </a:p>
          <a:p>
            <a:pPr algn="l" rtl="0"/>
            <a:r>
              <a:rPr lang="en-US" dirty="0"/>
              <a:t>Genetic mutations that increase the risk of breast cancer, such as those in the breast cancer genes </a:t>
            </a:r>
            <a:r>
              <a:rPr lang="en-US" b="1" dirty="0"/>
              <a:t>BRCA1 and BRCA2</a:t>
            </a:r>
          </a:p>
          <a:p>
            <a:pPr algn="l" rtl="0"/>
            <a:endParaRPr lang="en-US" dirty="0"/>
          </a:p>
          <a:p>
            <a:pPr algn="l" rtl="0"/>
            <a:endParaRPr lang="en-US" dirty="0"/>
          </a:p>
        </p:txBody>
      </p:sp>
    </p:spTree>
    <p:extLst>
      <p:ext uri="{BB962C8B-B14F-4D97-AF65-F5344CB8AC3E}">
        <p14:creationId xmlns:p14="http://schemas.microsoft.com/office/powerpoint/2010/main" val="181172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C0B4EE-D91A-4C2D-8EA8-2DAEFE545E7A}"/>
              </a:ext>
            </a:extLst>
          </p:cNvPr>
          <p:cNvSpPr>
            <a:spLocks noGrp="1"/>
          </p:cNvSpPr>
          <p:nvPr>
            <p:ph type="title"/>
          </p:nvPr>
        </p:nvSpPr>
        <p:spPr>
          <a:xfrm>
            <a:off x="-2569369" y="210344"/>
            <a:ext cx="10972800" cy="1143000"/>
          </a:xfrm>
        </p:spPr>
        <p:txBody>
          <a:bodyPr>
            <a:normAutofit fontScale="90000"/>
          </a:bodyPr>
          <a:lstStyle/>
          <a:p>
            <a:r>
              <a:rPr lang="en-US" dirty="0"/>
              <a:t>Pathology, Types</a:t>
            </a:r>
            <a:br>
              <a:rPr lang="en-US" dirty="0"/>
            </a:br>
            <a:r>
              <a:rPr lang="en-US" dirty="0"/>
              <a:t> and Grades of DCIS </a:t>
            </a:r>
          </a:p>
        </p:txBody>
      </p:sp>
      <p:sp>
        <p:nvSpPr>
          <p:cNvPr id="3" name="Content Placeholder 2">
            <a:extLst>
              <a:ext uri="{FF2B5EF4-FFF2-40B4-BE49-F238E27FC236}">
                <a16:creationId xmlns:a16="http://schemas.microsoft.com/office/drawing/2014/main" xmlns="" id="{A8A11A33-21A7-4917-8A74-4B8BC66F3712}"/>
              </a:ext>
            </a:extLst>
          </p:cNvPr>
          <p:cNvSpPr>
            <a:spLocks noGrp="1"/>
          </p:cNvSpPr>
          <p:nvPr>
            <p:ph idx="1"/>
          </p:nvPr>
        </p:nvSpPr>
        <p:spPr>
          <a:xfrm>
            <a:off x="609600" y="1600204"/>
            <a:ext cx="6727031" cy="4525963"/>
          </a:xfrm>
        </p:spPr>
        <p:txBody>
          <a:bodyPr>
            <a:normAutofit lnSpcReduction="10000"/>
          </a:bodyPr>
          <a:lstStyle/>
          <a:p>
            <a:pPr algn="l" rtl="0"/>
            <a:r>
              <a:rPr lang="en-US" sz="2400" dirty="0"/>
              <a:t>All DCIS is considered stage 0 breast cancer — the earliest stage possible. "Stage" describes how far the cancer has spread beyond the site of the original tumor. DCIS can be any size and be located in any number of areas inside the breast.</a:t>
            </a:r>
          </a:p>
          <a:p>
            <a:pPr marL="0" indent="0" algn="l" rtl="0">
              <a:buNone/>
            </a:pPr>
            <a:endParaRPr lang="en-US" sz="2400" dirty="0"/>
          </a:p>
          <a:p>
            <a:pPr algn="l" rtl="0"/>
            <a:r>
              <a:rPr lang="en-US" sz="2400" dirty="0"/>
              <a:t>Knowing the type and grade of DCIS determines the most suitable treatment. </a:t>
            </a:r>
          </a:p>
          <a:p>
            <a:pPr marL="0" indent="0" algn="l" rtl="0">
              <a:buNone/>
            </a:pPr>
            <a:endParaRPr lang="en-US" sz="2400" dirty="0"/>
          </a:p>
          <a:p>
            <a:pPr algn="l" rtl="0"/>
            <a:r>
              <a:rPr lang="en-US" sz="2400" dirty="0"/>
              <a:t>The image shows the range of possible findings, from normal cells all the way to invasive ductal cancer.</a:t>
            </a:r>
          </a:p>
          <a:p>
            <a:pPr algn="l" rtl="0"/>
            <a:endParaRPr lang="en-US" sz="2400" dirty="0"/>
          </a:p>
          <a:p>
            <a:pPr algn="l" rtl="0"/>
            <a:endParaRPr lang="en-US" sz="2400" dirty="0"/>
          </a:p>
        </p:txBody>
      </p:sp>
      <p:pic>
        <p:nvPicPr>
          <p:cNvPr id="4" name="Picture 3">
            <a:extLst>
              <a:ext uri="{FF2B5EF4-FFF2-40B4-BE49-F238E27FC236}">
                <a16:creationId xmlns:a16="http://schemas.microsoft.com/office/drawing/2014/main" xmlns="" id="{E2047BC0-1DCF-4A75-8735-B42AB5F6A0A7}"/>
              </a:ext>
            </a:extLst>
          </p:cNvPr>
          <p:cNvPicPr>
            <a:picLocks noChangeAspect="1"/>
          </p:cNvPicPr>
          <p:nvPr/>
        </p:nvPicPr>
        <p:blipFill>
          <a:blip r:embed="rId2"/>
          <a:stretch>
            <a:fillRect/>
          </a:stretch>
        </p:blipFill>
        <p:spPr>
          <a:xfrm>
            <a:off x="7336631" y="731833"/>
            <a:ext cx="4599934" cy="5695156"/>
          </a:xfrm>
          <a:prstGeom prst="rect">
            <a:avLst/>
          </a:prstGeom>
        </p:spPr>
      </p:pic>
    </p:spTree>
    <p:extLst>
      <p:ext uri="{BB962C8B-B14F-4D97-AF65-F5344CB8AC3E}">
        <p14:creationId xmlns:p14="http://schemas.microsoft.com/office/powerpoint/2010/main" val="1385395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46FB9F-7B9B-4034-8DA1-C4B469449A0A}"/>
              </a:ext>
            </a:extLst>
          </p:cNvPr>
          <p:cNvSpPr txBox="1"/>
          <p:nvPr/>
        </p:nvSpPr>
        <p:spPr>
          <a:xfrm>
            <a:off x="614362" y="1495544"/>
            <a:ext cx="8924329" cy="5632311"/>
          </a:xfrm>
          <a:prstGeom prst="rect">
            <a:avLst/>
          </a:prstGeom>
          <a:noFill/>
        </p:spPr>
        <p:txBody>
          <a:bodyPr wrap="square">
            <a:spAutoFit/>
          </a:bodyPr>
          <a:lstStyle/>
          <a:p>
            <a:pPr algn="l"/>
            <a:r>
              <a:rPr lang="en-US" b="1" i="0" dirty="0">
                <a:solidFill>
                  <a:srgbClr val="111111"/>
                </a:solidFill>
                <a:effectLst/>
                <a:latin typeface="arial" panose="020B0604020202020204" pitchFamily="34" charset="0"/>
              </a:rPr>
              <a:t>- Normal cells</a:t>
            </a:r>
          </a:p>
          <a:p>
            <a:pPr algn="l"/>
            <a:endParaRPr lang="en-US" b="0" i="0" dirty="0">
              <a:solidFill>
                <a:srgbClr val="111111"/>
              </a:solidFill>
              <a:effectLst/>
              <a:latin typeface="arial" panose="020B0604020202020204" pitchFamily="34" charset="0"/>
            </a:endParaRPr>
          </a:p>
          <a:p>
            <a:pPr algn="l"/>
            <a:r>
              <a:rPr lang="en-US" b="1" dirty="0">
                <a:solidFill>
                  <a:srgbClr val="111111"/>
                </a:solidFill>
                <a:latin typeface="arial" panose="020B0604020202020204" pitchFamily="34" charset="0"/>
              </a:rPr>
              <a:t>- </a:t>
            </a:r>
            <a:r>
              <a:rPr lang="en-US" b="1" i="0" dirty="0">
                <a:solidFill>
                  <a:srgbClr val="111111"/>
                </a:solidFill>
                <a:effectLst/>
                <a:latin typeface="arial" panose="020B0604020202020204" pitchFamily="34" charset="0"/>
              </a:rPr>
              <a:t>Ductal hyperplasia</a:t>
            </a:r>
            <a:r>
              <a:rPr lang="en-US" b="0" i="0" dirty="0">
                <a:solidFill>
                  <a:srgbClr val="111111"/>
                </a:solidFill>
                <a:effectLst/>
                <a:latin typeface="arial" panose="020B0604020202020204" pitchFamily="34" charset="0"/>
              </a:rPr>
              <a:t> or </a:t>
            </a:r>
            <a:r>
              <a:rPr lang="en-US" b="1" i="0" dirty="0">
                <a:solidFill>
                  <a:srgbClr val="111111"/>
                </a:solidFill>
                <a:effectLst/>
                <a:latin typeface="arial" panose="020B0604020202020204" pitchFamily="34" charset="0"/>
              </a:rPr>
              <a:t>"overgrowth</a:t>
            </a:r>
            <a:r>
              <a:rPr lang="en-US" b="0" i="0" dirty="0">
                <a:solidFill>
                  <a:srgbClr val="111111"/>
                </a:solidFill>
                <a:effectLst/>
                <a:latin typeface="arial" panose="020B0604020202020204" pitchFamily="34" charset="0"/>
              </a:rPr>
              <a:t>" means that too many cells are present.</a:t>
            </a:r>
          </a:p>
          <a:p>
            <a:pPr algn="l"/>
            <a:endParaRPr lang="en-US" b="0" i="0" dirty="0">
              <a:solidFill>
                <a:srgbClr val="111111"/>
              </a:solidFill>
              <a:effectLst/>
              <a:latin typeface="arial" panose="020B0604020202020204" pitchFamily="34" charset="0"/>
            </a:endParaRPr>
          </a:p>
          <a:p>
            <a:pPr algn="l"/>
            <a:r>
              <a:rPr lang="en-US" b="1" dirty="0">
                <a:solidFill>
                  <a:srgbClr val="111111"/>
                </a:solidFill>
                <a:latin typeface="arial" panose="020B0604020202020204" pitchFamily="34" charset="0"/>
              </a:rPr>
              <a:t>- </a:t>
            </a:r>
            <a:r>
              <a:rPr lang="en-US" b="1" i="0" dirty="0">
                <a:solidFill>
                  <a:srgbClr val="111111"/>
                </a:solidFill>
                <a:effectLst/>
                <a:latin typeface="arial" panose="020B0604020202020204" pitchFamily="34" charset="0"/>
              </a:rPr>
              <a:t>Atypical ductal hyperplasia</a:t>
            </a:r>
            <a:r>
              <a:rPr lang="en-US" b="0" i="0" dirty="0">
                <a:solidFill>
                  <a:srgbClr val="111111"/>
                </a:solidFill>
                <a:effectLst/>
                <a:latin typeface="arial" panose="020B0604020202020204" pitchFamily="34" charset="0"/>
              </a:rPr>
              <a:t> means that there are </a:t>
            </a:r>
            <a:r>
              <a:rPr lang="en-US" b="1" i="0" dirty="0">
                <a:solidFill>
                  <a:srgbClr val="111111"/>
                </a:solidFill>
                <a:effectLst/>
                <a:latin typeface="arial" panose="020B0604020202020204" pitchFamily="34" charset="0"/>
              </a:rPr>
              <a:t>too many cells (hyperplasia) </a:t>
            </a:r>
            <a:r>
              <a:rPr lang="en-US" b="0" i="0" dirty="0">
                <a:solidFill>
                  <a:srgbClr val="111111"/>
                </a:solidFill>
                <a:effectLst/>
                <a:latin typeface="arial" panose="020B0604020202020204" pitchFamily="34" charset="0"/>
              </a:rPr>
              <a:t>and they are </a:t>
            </a:r>
            <a:r>
              <a:rPr lang="en-US" b="1" i="0" dirty="0">
                <a:solidFill>
                  <a:srgbClr val="111111"/>
                </a:solidFill>
                <a:effectLst/>
                <a:latin typeface="arial" panose="020B0604020202020204" pitchFamily="34" charset="0"/>
              </a:rPr>
              <a:t>starting to take on an abnormal appearance (atypical or "not typical").</a:t>
            </a:r>
          </a:p>
          <a:p>
            <a:pPr algn="l"/>
            <a:endParaRPr lang="en-US" b="0" i="0" dirty="0">
              <a:solidFill>
                <a:srgbClr val="111111"/>
              </a:solidFill>
              <a:effectLst/>
              <a:latin typeface="arial" panose="020B0604020202020204" pitchFamily="34" charset="0"/>
            </a:endParaRPr>
          </a:p>
          <a:p>
            <a:pPr algn="l"/>
            <a:r>
              <a:rPr lang="en-US" b="1" dirty="0">
                <a:solidFill>
                  <a:srgbClr val="111111"/>
                </a:solidFill>
                <a:latin typeface="arial" panose="020B0604020202020204" pitchFamily="34" charset="0"/>
              </a:rPr>
              <a:t>- </a:t>
            </a:r>
            <a:r>
              <a:rPr lang="en-US" b="1" i="0" dirty="0">
                <a:solidFill>
                  <a:srgbClr val="111111"/>
                </a:solidFill>
                <a:effectLst/>
                <a:latin typeface="arial" panose="020B0604020202020204" pitchFamily="34" charset="0"/>
              </a:rPr>
              <a:t> Ductal carcinoma in situ</a:t>
            </a:r>
            <a:r>
              <a:rPr lang="en-US" b="0" i="0" dirty="0">
                <a:solidFill>
                  <a:srgbClr val="111111"/>
                </a:solidFill>
                <a:effectLst/>
                <a:latin typeface="arial" panose="020B0604020202020204" pitchFamily="34" charset="0"/>
              </a:rPr>
              <a:t> </a:t>
            </a:r>
            <a:r>
              <a:rPr lang="en-US" b="1" i="0" dirty="0">
                <a:solidFill>
                  <a:srgbClr val="111111"/>
                </a:solidFill>
                <a:effectLst/>
                <a:latin typeface="arial" panose="020B0604020202020204" pitchFamily="34" charset="0"/>
              </a:rPr>
              <a:t>(DCIS) </a:t>
            </a:r>
            <a:r>
              <a:rPr lang="en-US" b="0" i="0" dirty="0">
                <a:solidFill>
                  <a:srgbClr val="111111"/>
                </a:solidFill>
                <a:effectLst/>
                <a:latin typeface="arial" panose="020B0604020202020204" pitchFamily="34" charset="0"/>
              </a:rPr>
              <a:t>means that there are </a:t>
            </a:r>
            <a:r>
              <a:rPr lang="en-US" b="1" i="0" dirty="0">
                <a:solidFill>
                  <a:srgbClr val="111111"/>
                </a:solidFill>
                <a:effectLst/>
                <a:latin typeface="arial" panose="020B0604020202020204" pitchFamily="34" charset="0"/>
              </a:rPr>
              <a:t>too many cells</a:t>
            </a:r>
            <a:r>
              <a:rPr lang="en-US" b="0" i="0" dirty="0">
                <a:solidFill>
                  <a:srgbClr val="111111"/>
                </a:solidFill>
                <a:effectLst/>
                <a:latin typeface="arial" panose="020B0604020202020204" pitchFamily="34" charset="0"/>
              </a:rPr>
              <a:t> and they </a:t>
            </a:r>
            <a:r>
              <a:rPr lang="en-US" b="1" i="0" dirty="0">
                <a:solidFill>
                  <a:srgbClr val="111111"/>
                </a:solidFill>
                <a:effectLst/>
                <a:latin typeface="arial" panose="020B0604020202020204" pitchFamily="34" charset="0"/>
              </a:rPr>
              <a:t>have the features of cancer</a:t>
            </a:r>
            <a:r>
              <a:rPr lang="en-US" b="0" i="0" dirty="0">
                <a:solidFill>
                  <a:srgbClr val="111111"/>
                </a:solidFill>
                <a:effectLst/>
                <a:latin typeface="arial" panose="020B0604020202020204" pitchFamily="34" charset="0"/>
              </a:rPr>
              <a:t>, but </a:t>
            </a:r>
            <a:r>
              <a:rPr lang="en-US" b="1" i="0" dirty="0">
                <a:solidFill>
                  <a:srgbClr val="111111"/>
                </a:solidFill>
                <a:effectLst/>
                <a:latin typeface="arial" panose="020B0604020202020204" pitchFamily="34" charset="0"/>
              </a:rPr>
              <a:t>they are still confined to the inside the duct</a:t>
            </a:r>
            <a:r>
              <a:rPr lang="en-US" b="0" i="0" dirty="0">
                <a:solidFill>
                  <a:srgbClr val="111111"/>
                </a:solidFill>
                <a:effectLst/>
                <a:latin typeface="arial" panose="020B0604020202020204" pitchFamily="34" charset="0"/>
              </a:rPr>
              <a:t>. (</a:t>
            </a:r>
            <a:r>
              <a:rPr lang="en-US" b="1" i="0" dirty="0">
                <a:solidFill>
                  <a:srgbClr val="111111"/>
                </a:solidFill>
                <a:effectLst/>
                <a:latin typeface="arial" panose="020B0604020202020204" pitchFamily="34" charset="0"/>
              </a:rPr>
              <a:t>DCIS is stage 0 breast cancer</a:t>
            </a:r>
            <a:r>
              <a:rPr lang="en-US" b="0" i="0" dirty="0">
                <a:solidFill>
                  <a:srgbClr val="111111"/>
                </a:solidFill>
                <a:effectLst/>
                <a:latin typeface="arial" panose="020B0604020202020204" pitchFamily="34" charset="0"/>
              </a:rPr>
              <a:t>.)</a:t>
            </a:r>
          </a:p>
          <a:p>
            <a:pPr algn="l"/>
            <a:endParaRPr lang="en-US" b="0" i="0" dirty="0">
              <a:solidFill>
                <a:srgbClr val="111111"/>
              </a:solidFill>
              <a:effectLst/>
              <a:latin typeface="arial" panose="020B0604020202020204" pitchFamily="34" charset="0"/>
            </a:endParaRPr>
          </a:p>
          <a:p>
            <a:pPr algn="l"/>
            <a:r>
              <a:rPr lang="en-US" b="1" dirty="0">
                <a:solidFill>
                  <a:srgbClr val="111111"/>
                </a:solidFill>
                <a:latin typeface="arial" panose="020B0604020202020204" pitchFamily="34" charset="0"/>
              </a:rPr>
              <a:t>- </a:t>
            </a:r>
            <a:r>
              <a:rPr lang="en-US" b="1" i="0" dirty="0">
                <a:solidFill>
                  <a:srgbClr val="111111"/>
                </a:solidFill>
                <a:effectLst/>
                <a:latin typeface="arial" panose="020B0604020202020204" pitchFamily="34" charset="0"/>
              </a:rPr>
              <a:t>DCIS-MI (DCIS with microinvasion)</a:t>
            </a:r>
            <a:r>
              <a:rPr lang="en-US" b="0" i="0" dirty="0">
                <a:solidFill>
                  <a:srgbClr val="111111"/>
                </a:solidFill>
                <a:effectLst/>
                <a:latin typeface="arial" panose="020B0604020202020204" pitchFamily="34" charset="0"/>
              </a:rPr>
              <a:t> means that a few of the cancer cells have started to break through the wall of the duct. </a:t>
            </a:r>
            <a:r>
              <a:rPr lang="en-US" b="1" i="0" dirty="0">
                <a:solidFill>
                  <a:srgbClr val="111111"/>
                </a:solidFill>
                <a:effectLst/>
                <a:latin typeface="arial" panose="020B0604020202020204" pitchFamily="34" charset="0"/>
              </a:rPr>
              <a:t>DCIS-MI is stage I breast cancer</a:t>
            </a:r>
            <a:r>
              <a:rPr lang="en-US" b="0" i="0" dirty="0">
                <a:solidFill>
                  <a:srgbClr val="111111"/>
                </a:solidFill>
                <a:effectLst/>
                <a:latin typeface="arial" panose="020B0604020202020204" pitchFamily="34" charset="0"/>
              </a:rPr>
              <a:t>.</a:t>
            </a:r>
          </a:p>
          <a:p>
            <a:pPr algn="l"/>
            <a:endParaRPr lang="en-US" b="0" i="0" dirty="0">
              <a:solidFill>
                <a:srgbClr val="111111"/>
              </a:solidFill>
              <a:effectLst/>
              <a:latin typeface="arial" panose="020B0604020202020204" pitchFamily="34" charset="0"/>
            </a:endParaRPr>
          </a:p>
          <a:p>
            <a:pPr algn="l"/>
            <a:r>
              <a:rPr lang="en-US" b="1" i="0" dirty="0">
                <a:solidFill>
                  <a:srgbClr val="111111"/>
                </a:solidFill>
                <a:effectLst/>
                <a:latin typeface="arial" panose="020B0604020202020204" pitchFamily="34" charset="0"/>
              </a:rPr>
              <a:t>- Invasive ductal cancer</a:t>
            </a:r>
            <a:r>
              <a:rPr lang="en-US" b="0" i="0" dirty="0">
                <a:solidFill>
                  <a:srgbClr val="111111"/>
                </a:solidFill>
                <a:effectLst/>
                <a:latin typeface="arial" panose="020B0604020202020204" pitchFamily="34" charset="0"/>
              </a:rPr>
              <a:t> </a:t>
            </a:r>
            <a:r>
              <a:rPr lang="en-US" b="1" i="0" dirty="0">
                <a:solidFill>
                  <a:srgbClr val="111111"/>
                </a:solidFill>
                <a:effectLst/>
                <a:latin typeface="arial" panose="020B0604020202020204" pitchFamily="34" charset="0"/>
              </a:rPr>
              <a:t>(IDC)</a:t>
            </a:r>
            <a:r>
              <a:rPr lang="en-US" b="0" i="0" dirty="0">
                <a:solidFill>
                  <a:srgbClr val="111111"/>
                </a:solidFill>
                <a:effectLst/>
                <a:latin typeface="arial" panose="020B0604020202020204" pitchFamily="34" charset="0"/>
              </a:rPr>
              <a:t> means that the cancer cells have broken beyond the breast duct. The breast cancer is no longer a DCIS but an invasive ductal carcinoma, the most common type of breast cancer. IDC can be diagnosed at any stage from I-IV.</a:t>
            </a:r>
          </a:p>
          <a:p>
            <a:r>
              <a:rPr lang="en-US" dirty="0"/>
              <a:t/>
            </a:r>
            <a:br>
              <a:rPr lang="en-US" dirty="0"/>
            </a:br>
            <a:endParaRPr lang="en-US" dirty="0"/>
          </a:p>
        </p:txBody>
      </p:sp>
      <p:sp>
        <p:nvSpPr>
          <p:cNvPr id="6" name="TextBox 5">
            <a:extLst>
              <a:ext uri="{FF2B5EF4-FFF2-40B4-BE49-F238E27FC236}">
                <a16:creationId xmlns:a16="http://schemas.microsoft.com/office/drawing/2014/main" xmlns="" id="{4F8FBD47-B8F6-484F-976B-E2991535990C}"/>
              </a:ext>
            </a:extLst>
          </p:cNvPr>
          <p:cNvSpPr txBox="1"/>
          <p:nvPr/>
        </p:nvSpPr>
        <p:spPr>
          <a:xfrm>
            <a:off x="614362" y="442912"/>
            <a:ext cx="7250906" cy="584775"/>
          </a:xfrm>
          <a:prstGeom prst="rect">
            <a:avLst/>
          </a:prstGeom>
          <a:noFill/>
        </p:spPr>
        <p:txBody>
          <a:bodyPr wrap="square" rtlCol="0">
            <a:spAutoFit/>
          </a:bodyPr>
          <a:lstStyle/>
          <a:p>
            <a:r>
              <a:rPr lang="en-US" sz="3200" b="1" dirty="0"/>
              <a:t>Transition of DCIS: </a:t>
            </a:r>
          </a:p>
        </p:txBody>
      </p:sp>
    </p:spTree>
    <p:extLst>
      <p:ext uri="{BB962C8B-B14F-4D97-AF65-F5344CB8AC3E}">
        <p14:creationId xmlns:p14="http://schemas.microsoft.com/office/powerpoint/2010/main" val="3408622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00813FCA-5697-443F-98A5-988C13BD516D}"/>
              </a:ext>
            </a:extLst>
          </p:cNvPr>
          <p:cNvPicPr>
            <a:picLocks noGrp="1" noChangeAspect="1"/>
          </p:cNvPicPr>
          <p:nvPr>
            <p:ph idx="1"/>
          </p:nvPr>
        </p:nvPicPr>
        <p:blipFill>
          <a:blip r:embed="rId2"/>
          <a:stretch>
            <a:fillRect/>
          </a:stretch>
        </p:blipFill>
        <p:spPr>
          <a:xfrm>
            <a:off x="1771650" y="341074"/>
            <a:ext cx="8965406" cy="6099415"/>
          </a:xfrm>
          <a:prstGeom prst="rect">
            <a:avLst/>
          </a:prstGeom>
        </p:spPr>
      </p:pic>
      <p:pic>
        <p:nvPicPr>
          <p:cNvPr id="5" name="Picture 4">
            <a:extLst>
              <a:ext uri="{FF2B5EF4-FFF2-40B4-BE49-F238E27FC236}">
                <a16:creationId xmlns:a16="http://schemas.microsoft.com/office/drawing/2014/main" xmlns="" id="{AEEC898D-E44C-473D-BD06-370E639E5B2D}"/>
              </a:ext>
            </a:extLst>
          </p:cNvPr>
          <p:cNvPicPr>
            <a:picLocks noChangeAspect="1"/>
          </p:cNvPicPr>
          <p:nvPr/>
        </p:nvPicPr>
        <p:blipFill>
          <a:blip r:embed="rId3"/>
          <a:stretch>
            <a:fillRect/>
          </a:stretch>
        </p:blipFill>
        <p:spPr>
          <a:xfrm>
            <a:off x="3764102" y="1059943"/>
            <a:ext cx="1877731" cy="2152075"/>
          </a:xfrm>
          <a:prstGeom prst="rect">
            <a:avLst/>
          </a:prstGeom>
        </p:spPr>
      </p:pic>
    </p:spTree>
    <p:extLst>
      <p:ext uri="{BB962C8B-B14F-4D97-AF65-F5344CB8AC3E}">
        <p14:creationId xmlns:p14="http://schemas.microsoft.com/office/powerpoint/2010/main" val="3832053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01EED9-0150-428C-8F31-F4C9817D4320}"/>
              </a:ext>
            </a:extLst>
          </p:cNvPr>
          <p:cNvSpPr>
            <a:spLocks noGrp="1"/>
          </p:cNvSpPr>
          <p:nvPr>
            <p:ph type="title"/>
          </p:nvPr>
        </p:nvSpPr>
        <p:spPr>
          <a:xfrm>
            <a:off x="-2762250" y="210338"/>
            <a:ext cx="10972800" cy="1143000"/>
          </a:xfrm>
        </p:spPr>
        <p:txBody>
          <a:bodyPr/>
          <a:lstStyle/>
          <a:p>
            <a:pPr algn="l" rtl="0"/>
            <a:r>
              <a:rPr lang="en-US" dirty="0"/>
              <a:t>                            Staging of DCIS </a:t>
            </a:r>
          </a:p>
        </p:txBody>
      </p:sp>
      <p:sp>
        <p:nvSpPr>
          <p:cNvPr id="3" name="Content Placeholder 2">
            <a:extLst>
              <a:ext uri="{FF2B5EF4-FFF2-40B4-BE49-F238E27FC236}">
                <a16:creationId xmlns:a16="http://schemas.microsoft.com/office/drawing/2014/main" xmlns="" id="{0E90EFBF-F714-4733-AAD4-758BD85075B0}"/>
              </a:ext>
            </a:extLst>
          </p:cNvPr>
          <p:cNvSpPr>
            <a:spLocks noGrp="1"/>
          </p:cNvSpPr>
          <p:nvPr>
            <p:ph idx="1"/>
          </p:nvPr>
        </p:nvSpPr>
        <p:spPr>
          <a:xfrm>
            <a:off x="385763" y="1843090"/>
            <a:ext cx="4902993" cy="6286497"/>
          </a:xfrm>
        </p:spPr>
        <p:txBody>
          <a:bodyPr>
            <a:normAutofit/>
          </a:bodyPr>
          <a:lstStyle/>
          <a:p>
            <a:pPr algn="l" rtl="0"/>
            <a:r>
              <a:rPr lang="en-US" sz="2000" b="1" dirty="0"/>
              <a:t>There are three grades of DCIS</a:t>
            </a:r>
            <a:r>
              <a:rPr lang="en-US" sz="2000" dirty="0"/>
              <a:t>:</a:t>
            </a:r>
          </a:p>
          <a:p>
            <a:pPr algn="l" rtl="0"/>
            <a:r>
              <a:rPr lang="en-US" sz="2000" dirty="0"/>
              <a:t> low or grade I; moderate or grade II; and high or grade III. </a:t>
            </a:r>
          </a:p>
          <a:p>
            <a:pPr algn="l" rtl="0"/>
            <a:r>
              <a:rPr lang="en-US" sz="2000" dirty="0"/>
              <a:t>The lower the grade, the more closely the cancer cells resemble normal breast cells and the more slowly they grow. Sometimes it's difficult to figure out where the cells are on in the range from normal to abnormal. If the cells are in between grades, they may be called "borderline."</a:t>
            </a:r>
          </a:p>
        </p:txBody>
      </p:sp>
      <p:pic>
        <p:nvPicPr>
          <p:cNvPr id="4" name="Picture 3">
            <a:extLst>
              <a:ext uri="{FF2B5EF4-FFF2-40B4-BE49-F238E27FC236}">
                <a16:creationId xmlns:a16="http://schemas.microsoft.com/office/drawing/2014/main" xmlns="" id="{D7A12C29-2842-451B-B12C-2EB86EB3586A}"/>
              </a:ext>
            </a:extLst>
          </p:cNvPr>
          <p:cNvPicPr>
            <a:picLocks noChangeAspect="1"/>
          </p:cNvPicPr>
          <p:nvPr/>
        </p:nvPicPr>
        <p:blipFill rotWithShape="1">
          <a:blip r:embed="rId2"/>
          <a:srcRect r="14117" b="6830"/>
          <a:stretch/>
        </p:blipFill>
        <p:spPr>
          <a:xfrm>
            <a:off x="5424488" y="951126"/>
            <a:ext cx="6641306" cy="5403643"/>
          </a:xfrm>
          <a:prstGeom prst="rect">
            <a:avLst/>
          </a:prstGeom>
        </p:spPr>
      </p:pic>
    </p:spTree>
    <p:extLst>
      <p:ext uri="{BB962C8B-B14F-4D97-AF65-F5344CB8AC3E}">
        <p14:creationId xmlns:p14="http://schemas.microsoft.com/office/powerpoint/2010/main" val="565753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D4D8E6AD-0E65-4FD4-989A-7C58A9AEF203}"/>
              </a:ext>
            </a:extLst>
          </p:cNvPr>
          <p:cNvPicPr>
            <a:picLocks noGrp="1" noChangeAspect="1"/>
          </p:cNvPicPr>
          <p:nvPr>
            <p:ph idx="1"/>
          </p:nvPr>
        </p:nvPicPr>
        <p:blipFill>
          <a:blip r:embed="rId3"/>
          <a:stretch>
            <a:fillRect/>
          </a:stretch>
        </p:blipFill>
        <p:spPr>
          <a:xfrm>
            <a:off x="2091795" y="320972"/>
            <a:ext cx="8288074" cy="6216056"/>
          </a:xfrm>
          <a:prstGeom prst="rect">
            <a:avLst/>
          </a:prstGeom>
        </p:spPr>
      </p:pic>
    </p:spTree>
    <p:extLst>
      <p:ext uri="{BB962C8B-B14F-4D97-AF65-F5344CB8AC3E}">
        <p14:creationId xmlns:p14="http://schemas.microsoft.com/office/powerpoint/2010/main" val="619159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A2BE5-9454-410C-ACC0-6A512D374B23}"/>
              </a:ext>
            </a:extLst>
          </p:cNvPr>
          <p:cNvSpPr>
            <a:spLocks noGrp="1"/>
          </p:cNvSpPr>
          <p:nvPr>
            <p:ph type="title"/>
          </p:nvPr>
        </p:nvSpPr>
        <p:spPr/>
        <p:txBody>
          <a:bodyPr>
            <a:normAutofit fontScale="90000"/>
          </a:bodyPr>
          <a:lstStyle/>
          <a:p>
            <a:r>
              <a:rPr lang="en-US" dirty="0"/>
              <a:t>There are different patterns of low-grade and moderate-grade DCIS:</a:t>
            </a:r>
          </a:p>
        </p:txBody>
      </p:sp>
      <p:pic>
        <p:nvPicPr>
          <p:cNvPr id="4" name="Content Placeholder 3">
            <a:extLst>
              <a:ext uri="{FF2B5EF4-FFF2-40B4-BE49-F238E27FC236}">
                <a16:creationId xmlns:a16="http://schemas.microsoft.com/office/drawing/2014/main" xmlns="" id="{E0EC78FA-AB80-434E-ADEC-D982184B2965}"/>
              </a:ext>
            </a:extLst>
          </p:cNvPr>
          <p:cNvPicPr>
            <a:picLocks noGrp="1" noChangeAspect="1"/>
          </p:cNvPicPr>
          <p:nvPr>
            <p:ph idx="1"/>
          </p:nvPr>
        </p:nvPicPr>
        <p:blipFill>
          <a:blip r:embed="rId3"/>
          <a:stretch>
            <a:fillRect/>
          </a:stretch>
        </p:blipFill>
        <p:spPr>
          <a:xfrm>
            <a:off x="1450181" y="1738709"/>
            <a:ext cx="1390650" cy="1743075"/>
          </a:xfrm>
          <a:prstGeom prst="rect">
            <a:avLst/>
          </a:prstGeom>
        </p:spPr>
      </p:pic>
      <p:sp>
        <p:nvSpPr>
          <p:cNvPr id="5" name="TextBox 4">
            <a:extLst>
              <a:ext uri="{FF2B5EF4-FFF2-40B4-BE49-F238E27FC236}">
                <a16:creationId xmlns:a16="http://schemas.microsoft.com/office/drawing/2014/main" xmlns="" id="{D10FF511-0667-4271-8DB3-4803B3ECF898}"/>
              </a:ext>
            </a:extLst>
          </p:cNvPr>
          <p:cNvSpPr txBox="1"/>
          <p:nvPr/>
        </p:nvSpPr>
        <p:spPr>
          <a:xfrm>
            <a:off x="2840831" y="2096888"/>
            <a:ext cx="5086350" cy="923330"/>
          </a:xfrm>
          <a:prstGeom prst="rect">
            <a:avLst/>
          </a:prstGeom>
          <a:noFill/>
        </p:spPr>
        <p:txBody>
          <a:bodyPr wrap="square" rtlCol="0">
            <a:spAutoFit/>
          </a:bodyPr>
          <a:lstStyle/>
          <a:p>
            <a:r>
              <a:rPr lang="en-US" b="1" dirty="0"/>
              <a:t>Papillary DCIS: </a:t>
            </a:r>
            <a:r>
              <a:rPr lang="en-US" dirty="0"/>
              <a:t>The cancer cells are arranged in a </a:t>
            </a:r>
            <a:r>
              <a:rPr lang="en-US" b="1" dirty="0"/>
              <a:t>finger-like pattern within the ducts</a:t>
            </a:r>
            <a:r>
              <a:rPr lang="en-US" dirty="0"/>
              <a:t>. If the cells are very small, </a:t>
            </a:r>
            <a:r>
              <a:rPr lang="en-US" b="1" dirty="0"/>
              <a:t>they are called micropapillary</a:t>
            </a:r>
            <a:r>
              <a:rPr lang="en-US" dirty="0"/>
              <a:t>.</a:t>
            </a:r>
          </a:p>
        </p:txBody>
      </p:sp>
      <p:pic>
        <p:nvPicPr>
          <p:cNvPr id="6" name="Picture 5">
            <a:extLst>
              <a:ext uri="{FF2B5EF4-FFF2-40B4-BE49-F238E27FC236}">
                <a16:creationId xmlns:a16="http://schemas.microsoft.com/office/drawing/2014/main" xmlns="" id="{A38C10DF-9368-4429-B169-90CC076407E8}"/>
              </a:ext>
            </a:extLst>
          </p:cNvPr>
          <p:cNvPicPr>
            <a:picLocks noChangeAspect="1"/>
          </p:cNvPicPr>
          <p:nvPr/>
        </p:nvPicPr>
        <p:blipFill>
          <a:blip r:embed="rId4"/>
          <a:stretch>
            <a:fillRect/>
          </a:stretch>
        </p:blipFill>
        <p:spPr>
          <a:xfrm>
            <a:off x="1450181" y="3978978"/>
            <a:ext cx="1390650" cy="1743075"/>
          </a:xfrm>
          <a:prstGeom prst="rect">
            <a:avLst/>
          </a:prstGeom>
        </p:spPr>
      </p:pic>
      <p:sp>
        <p:nvSpPr>
          <p:cNvPr id="7" name="TextBox 6">
            <a:extLst>
              <a:ext uri="{FF2B5EF4-FFF2-40B4-BE49-F238E27FC236}">
                <a16:creationId xmlns:a16="http://schemas.microsoft.com/office/drawing/2014/main" xmlns="" id="{E775024F-AFCA-4D83-A2B0-F6D4CBE87454}"/>
              </a:ext>
            </a:extLst>
          </p:cNvPr>
          <p:cNvSpPr txBox="1"/>
          <p:nvPr/>
        </p:nvSpPr>
        <p:spPr>
          <a:xfrm>
            <a:off x="2783681" y="4250350"/>
            <a:ext cx="3843338" cy="1200329"/>
          </a:xfrm>
          <a:prstGeom prst="rect">
            <a:avLst/>
          </a:prstGeom>
          <a:noFill/>
        </p:spPr>
        <p:txBody>
          <a:bodyPr wrap="square" rtlCol="0">
            <a:spAutoFit/>
          </a:bodyPr>
          <a:lstStyle/>
          <a:p>
            <a:r>
              <a:rPr lang="en-US" b="1" dirty="0"/>
              <a:t>Cribriform DCIS: </a:t>
            </a:r>
            <a:r>
              <a:rPr lang="en-US" dirty="0"/>
              <a:t>There are </a:t>
            </a:r>
            <a:r>
              <a:rPr lang="en-US" b="1" dirty="0"/>
              <a:t>gaps between cancer cells</a:t>
            </a:r>
            <a:r>
              <a:rPr lang="en-US" dirty="0"/>
              <a:t> in the affected breast ducts (</a:t>
            </a:r>
            <a:r>
              <a:rPr lang="en-US" b="1" dirty="0"/>
              <a:t>like the pattern of holes in Swiss cheese</a:t>
            </a:r>
            <a:r>
              <a:rPr lang="en-US" dirty="0"/>
              <a:t>).</a:t>
            </a:r>
          </a:p>
        </p:txBody>
      </p:sp>
      <p:pic>
        <p:nvPicPr>
          <p:cNvPr id="8" name="Picture 7">
            <a:extLst>
              <a:ext uri="{FF2B5EF4-FFF2-40B4-BE49-F238E27FC236}">
                <a16:creationId xmlns:a16="http://schemas.microsoft.com/office/drawing/2014/main" xmlns="" id="{9F0CC591-0DA0-4AAB-AB4D-427A4E9DAB22}"/>
              </a:ext>
            </a:extLst>
          </p:cNvPr>
          <p:cNvPicPr>
            <a:picLocks noChangeAspect="1"/>
          </p:cNvPicPr>
          <p:nvPr/>
        </p:nvPicPr>
        <p:blipFill>
          <a:blip r:embed="rId5"/>
          <a:stretch>
            <a:fillRect/>
          </a:stretch>
        </p:blipFill>
        <p:spPr>
          <a:xfrm>
            <a:off x="7808716" y="3019127"/>
            <a:ext cx="1390650" cy="1743075"/>
          </a:xfrm>
          <a:prstGeom prst="rect">
            <a:avLst/>
          </a:prstGeom>
        </p:spPr>
      </p:pic>
      <p:sp>
        <p:nvSpPr>
          <p:cNvPr id="10" name="TextBox 9">
            <a:extLst>
              <a:ext uri="{FF2B5EF4-FFF2-40B4-BE49-F238E27FC236}">
                <a16:creationId xmlns:a16="http://schemas.microsoft.com/office/drawing/2014/main" xmlns="" id="{76C58C31-9C41-45AD-A4D4-F58A590D6B49}"/>
              </a:ext>
            </a:extLst>
          </p:cNvPr>
          <p:cNvSpPr txBox="1"/>
          <p:nvPr/>
        </p:nvSpPr>
        <p:spPr>
          <a:xfrm>
            <a:off x="9189841" y="3429000"/>
            <a:ext cx="3002159" cy="923330"/>
          </a:xfrm>
          <a:prstGeom prst="rect">
            <a:avLst/>
          </a:prstGeom>
          <a:noFill/>
        </p:spPr>
        <p:txBody>
          <a:bodyPr wrap="square">
            <a:spAutoFit/>
          </a:bodyPr>
          <a:lstStyle/>
          <a:p>
            <a:r>
              <a:rPr lang="en-US" b="1" dirty="0"/>
              <a:t>Solid DCIS: </a:t>
            </a:r>
            <a:r>
              <a:rPr lang="en-US" dirty="0"/>
              <a:t>Cancer cells </a:t>
            </a:r>
            <a:r>
              <a:rPr lang="en-US" b="1" dirty="0"/>
              <a:t>completely fill</a:t>
            </a:r>
            <a:r>
              <a:rPr lang="en-US" dirty="0"/>
              <a:t> the affected breast ducts.</a:t>
            </a:r>
          </a:p>
        </p:txBody>
      </p:sp>
    </p:spTree>
    <p:extLst>
      <p:ext uri="{BB962C8B-B14F-4D97-AF65-F5344CB8AC3E}">
        <p14:creationId xmlns:p14="http://schemas.microsoft.com/office/powerpoint/2010/main" val="1458364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900A2-516F-4EB9-94AC-BEF9D5540F7B}"/>
              </a:ext>
            </a:extLst>
          </p:cNvPr>
          <p:cNvSpPr>
            <a:spLocks noGrp="1"/>
          </p:cNvSpPr>
          <p:nvPr>
            <p:ph type="title"/>
          </p:nvPr>
        </p:nvSpPr>
        <p:spPr/>
        <p:txBody>
          <a:bodyPr/>
          <a:lstStyle/>
          <a:p>
            <a:r>
              <a:rPr lang="en-US" dirty="0"/>
              <a:t>Grade III (high-grade) DCIS</a:t>
            </a:r>
          </a:p>
        </p:txBody>
      </p:sp>
      <p:pic>
        <p:nvPicPr>
          <p:cNvPr id="4" name="Picture 3">
            <a:extLst>
              <a:ext uri="{FF2B5EF4-FFF2-40B4-BE49-F238E27FC236}">
                <a16:creationId xmlns:a16="http://schemas.microsoft.com/office/drawing/2014/main" xmlns="" id="{4DE670FA-BF14-4417-926E-9BF6ED4A5C9A}"/>
              </a:ext>
            </a:extLst>
          </p:cNvPr>
          <p:cNvPicPr>
            <a:picLocks noChangeAspect="1"/>
          </p:cNvPicPr>
          <p:nvPr/>
        </p:nvPicPr>
        <p:blipFill>
          <a:blip r:embed="rId2"/>
          <a:stretch>
            <a:fillRect/>
          </a:stretch>
        </p:blipFill>
        <p:spPr>
          <a:xfrm>
            <a:off x="1800225" y="1832322"/>
            <a:ext cx="2114550" cy="2650429"/>
          </a:xfrm>
          <a:prstGeom prst="rect">
            <a:avLst/>
          </a:prstGeom>
        </p:spPr>
      </p:pic>
      <p:sp>
        <p:nvSpPr>
          <p:cNvPr id="6" name="TextBox 5">
            <a:extLst>
              <a:ext uri="{FF2B5EF4-FFF2-40B4-BE49-F238E27FC236}">
                <a16:creationId xmlns:a16="http://schemas.microsoft.com/office/drawing/2014/main" xmlns="" id="{52143462-AC33-4245-AC33-8ED482308EFA}"/>
              </a:ext>
            </a:extLst>
          </p:cNvPr>
          <p:cNvSpPr txBox="1"/>
          <p:nvPr/>
        </p:nvSpPr>
        <p:spPr>
          <a:xfrm>
            <a:off x="3914775" y="1832322"/>
            <a:ext cx="5295305" cy="1754326"/>
          </a:xfrm>
          <a:prstGeom prst="rect">
            <a:avLst/>
          </a:prstGeom>
          <a:noFill/>
        </p:spPr>
        <p:txBody>
          <a:bodyPr wrap="square">
            <a:spAutoFit/>
          </a:bodyPr>
          <a:lstStyle/>
          <a:p>
            <a:r>
              <a:rPr lang="en-US" dirty="0"/>
              <a:t>High-grade DCIS is sometimes described as "</a:t>
            </a:r>
            <a:r>
              <a:rPr lang="en-US" dirty="0" err="1"/>
              <a:t>comedo</a:t>
            </a:r>
            <a:r>
              <a:rPr lang="en-US" dirty="0"/>
              <a:t>" or "</a:t>
            </a:r>
            <a:r>
              <a:rPr lang="en-US" b="1" dirty="0" err="1"/>
              <a:t>comedo</a:t>
            </a:r>
            <a:r>
              <a:rPr lang="en-US" b="1" dirty="0"/>
              <a:t> necrosis</a:t>
            </a:r>
            <a:r>
              <a:rPr lang="en-US" dirty="0"/>
              <a:t>." </a:t>
            </a:r>
            <a:r>
              <a:rPr lang="en-US" b="1" dirty="0" err="1"/>
              <a:t>Comedo</a:t>
            </a:r>
            <a:r>
              <a:rPr lang="en-US" b="1" dirty="0"/>
              <a:t> refers to areas of dead (necrotic) cancer cells</a:t>
            </a:r>
            <a:r>
              <a:rPr lang="en-US" dirty="0"/>
              <a:t>, which build up inside the tumor. When cancer cells grow quickly, some cells don’t get enough nourishment. These starved cells can die off, leaving areas of necrosis.</a:t>
            </a:r>
          </a:p>
        </p:txBody>
      </p:sp>
      <p:sp>
        <p:nvSpPr>
          <p:cNvPr id="8" name="TextBox 7">
            <a:extLst>
              <a:ext uri="{FF2B5EF4-FFF2-40B4-BE49-F238E27FC236}">
                <a16:creationId xmlns:a16="http://schemas.microsoft.com/office/drawing/2014/main" xmlns="" id="{E50779A3-1AE9-45B5-AE18-4ABAA20F44CE}"/>
              </a:ext>
            </a:extLst>
          </p:cNvPr>
          <p:cNvSpPr txBox="1"/>
          <p:nvPr/>
        </p:nvSpPr>
        <p:spPr>
          <a:xfrm>
            <a:off x="1641276" y="4740592"/>
            <a:ext cx="6097190" cy="1477328"/>
          </a:xfrm>
          <a:prstGeom prst="rect">
            <a:avLst/>
          </a:prstGeom>
          <a:noFill/>
        </p:spPr>
        <p:txBody>
          <a:bodyPr wrap="square">
            <a:spAutoFit/>
          </a:bodyPr>
          <a:lstStyle/>
          <a:p>
            <a:r>
              <a:rPr lang="en-US" dirty="0"/>
              <a:t> People with high-grade DCIS have a higher risk of invasive cancer, either when the DCIS is diagnosed or at some point in the future. They also have an increased risk of the cancer coming back earlier — within the first 5 years rather than after 5 years.</a:t>
            </a:r>
          </a:p>
        </p:txBody>
      </p:sp>
    </p:spTree>
    <p:extLst>
      <p:ext uri="{BB962C8B-B14F-4D97-AF65-F5344CB8AC3E}">
        <p14:creationId xmlns:p14="http://schemas.microsoft.com/office/powerpoint/2010/main" val="3424891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3BEAD88-5C3A-4734-B445-B85B595CD390}"/>
              </a:ext>
            </a:extLst>
          </p:cNvPr>
          <p:cNvSpPr>
            <a:spLocks noGrp="1"/>
          </p:cNvSpPr>
          <p:nvPr>
            <p:ph idx="1"/>
          </p:nvPr>
        </p:nvSpPr>
        <p:spPr>
          <a:xfrm>
            <a:off x="788194" y="1014416"/>
            <a:ext cx="10972800" cy="4525963"/>
          </a:xfrm>
        </p:spPr>
        <p:txBody>
          <a:bodyPr>
            <a:normAutofit fontScale="92500" lnSpcReduction="20000"/>
          </a:bodyPr>
          <a:lstStyle/>
          <a:p>
            <a:pPr marL="0" marR="0" lvl="0" indent="0" algn="l" defTabSz="914400" rtl="0" eaLnBrk="1" fontAlgn="auto" latinLnBrk="0" hangingPunct="1">
              <a:lnSpc>
                <a:spcPct val="120000"/>
              </a:lnSpc>
              <a:spcBef>
                <a:spcPts val="1000"/>
              </a:spcBef>
              <a:spcAft>
                <a:spcPts val="0"/>
              </a:spcAft>
              <a:buClrTx/>
              <a:buSzTx/>
              <a:buNone/>
              <a:tabLst/>
              <a:defRPr/>
            </a:pPr>
            <a:r>
              <a:rPr kumimoji="0" lang="en-US" sz="2800"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rPr>
              <a:t>Recurrence / invasive cancer progression associated with :</a:t>
            </a:r>
          </a:p>
          <a:p>
            <a:pPr marL="0" marR="0" lvl="0" indent="0" algn="l" defTabSz="914400" rtl="0" eaLnBrk="1" fontAlgn="auto" latinLnBrk="0" hangingPunct="1">
              <a:lnSpc>
                <a:spcPct val="120000"/>
              </a:lnSpc>
              <a:spcBef>
                <a:spcPts val="1000"/>
              </a:spcBef>
              <a:spcAft>
                <a:spcPts val="0"/>
              </a:spcAft>
              <a:buClrTx/>
              <a:buSzTx/>
              <a:buNone/>
              <a:tabLst/>
              <a:defRPr/>
            </a:pPr>
            <a:endParaRPr kumimoji="0" lang="en-US" sz="2800"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endParaRP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rPr>
              <a:t>large size cells – in High grade DCIS </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lang="en-US" dirty="0">
                <a:solidFill>
                  <a:schemeClr val="tx1">
                    <a:lumMod val="95000"/>
                    <a:lumOff val="5000"/>
                  </a:schemeClr>
                </a:solidFill>
                <a:latin typeface="+mj-lt"/>
                <a:sym typeface="Wingdings" pitchFamily="2" charset="2"/>
              </a:rPr>
              <a:t>Presence of </a:t>
            </a:r>
            <a:r>
              <a:rPr kumimoji="0" lang="en-US" b="0" i="0" u="none" strike="noStrike" kern="1200" cap="none" spc="0" normalizeH="0" baseline="0" noProof="0" dirty="0" err="1">
                <a:ln>
                  <a:noFill/>
                </a:ln>
                <a:solidFill>
                  <a:schemeClr val="tx1">
                    <a:lumMod val="95000"/>
                    <a:lumOff val="5000"/>
                  </a:schemeClr>
                </a:solidFill>
                <a:effectLst/>
                <a:uLnTx/>
                <a:uFillTx/>
                <a:latin typeface="+mj-lt"/>
                <a:ea typeface="+mn-ea"/>
                <a:cs typeface="+mn-cs"/>
                <a:sym typeface="Wingdings" pitchFamily="2" charset="2"/>
              </a:rPr>
              <a:t>Comedo</a:t>
            </a:r>
            <a:endPar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endParaRP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rPr>
              <a:t>Positive margins</a:t>
            </a:r>
          </a:p>
          <a:p>
            <a:pPr marL="4572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endParaRP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rPr>
              <a:t>Microinvasion through the BM, not exceeding 1 mm can occur.</a:t>
            </a:r>
            <a:endPar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sym typeface="Wingdings" pitchFamily="2" charset="2"/>
            </a:endParaRP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rPr>
              <a:t>DCIS specific mortality is very low (1% - 2.6%)</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lumMod val="95000"/>
                    <a:lumOff val="5000"/>
                  </a:schemeClr>
                </a:solidFill>
                <a:effectLst/>
                <a:uLnTx/>
                <a:uFillTx/>
                <a:latin typeface="+mj-lt"/>
                <a:ea typeface="+mn-ea"/>
                <a:cs typeface="+mn-cs"/>
              </a:rPr>
              <a:t>Local recurrence range from 11-31% ( high grade &gt; low grade by 20% )</a:t>
            </a:r>
          </a:p>
          <a:p>
            <a:endParaRPr lang="en-US" dirty="0"/>
          </a:p>
        </p:txBody>
      </p:sp>
    </p:spTree>
    <p:extLst>
      <p:ext uri="{BB962C8B-B14F-4D97-AF65-F5344CB8AC3E}">
        <p14:creationId xmlns:p14="http://schemas.microsoft.com/office/powerpoint/2010/main" val="3050145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473A0D6D-A36C-4D17-B5E3-4C5F331304CC}"/>
              </a:ext>
            </a:extLst>
          </p:cNvPr>
          <p:cNvPicPr>
            <a:picLocks noChangeAspect="1"/>
          </p:cNvPicPr>
          <p:nvPr/>
        </p:nvPicPr>
        <p:blipFill>
          <a:blip r:embed="rId2"/>
          <a:stretch>
            <a:fillRect/>
          </a:stretch>
        </p:blipFill>
        <p:spPr>
          <a:xfrm>
            <a:off x="2250773" y="49498"/>
            <a:ext cx="7690454" cy="6759003"/>
          </a:xfrm>
          <a:prstGeom prst="rect">
            <a:avLst/>
          </a:prstGeom>
        </p:spPr>
      </p:pic>
    </p:spTree>
    <p:extLst>
      <p:ext uri="{BB962C8B-B14F-4D97-AF65-F5344CB8AC3E}">
        <p14:creationId xmlns:p14="http://schemas.microsoft.com/office/powerpoint/2010/main" val="3873468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70074752"/>
              </p:ext>
            </p:extLst>
          </p:nvPr>
        </p:nvGraphicFramePr>
        <p:xfrm>
          <a:off x="2398644" y="1441174"/>
          <a:ext cx="7465640" cy="2845297"/>
        </p:xfrm>
        <a:graphic>
          <a:graphicData uri="http://schemas.openxmlformats.org/drawingml/2006/table">
            <a:tbl>
              <a:tblPr firstRow="1" bandRow="1">
                <a:tableStyleId>{93296810-A885-4BE3-A3E7-6D5BEEA58F35}</a:tableStyleId>
              </a:tblPr>
              <a:tblGrid>
                <a:gridCol w="3732820"/>
                <a:gridCol w="3732820"/>
              </a:tblGrid>
              <a:tr h="1297120">
                <a:tc gridSpan="2">
                  <a:txBody>
                    <a:bodyPr/>
                    <a:lstStyle/>
                    <a:p>
                      <a:pPr algn="ctr"/>
                      <a:r>
                        <a:rPr lang="en-US" sz="2400" dirty="0"/>
                        <a:t>A correlation between ductal proliferative</a:t>
                      </a:r>
                    </a:p>
                    <a:p>
                      <a:pPr algn="ctr"/>
                      <a:r>
                        <a:rPr lang="en-US" sz="2400" dirty="0"/>
                        <a:t> lesions and risk of breast cancer</a:t>
                      </a:r>
                    </a:p>
                    <a:p>
                      <a:pPr algn="ctr"/>
                      <a:endParaRPr lang="en-US" sz="2400" b="1" dirty="0"/>
                    </a:p>
                  </a:txBody>
                  <a:tcPr marL="68580" marR="68580" marT="34290" marB="34290"/>
                </a:tc>
                <a:tc hMerge="1">
                  <a:txBody>
                    <a:bodyPr/>
                    <a:lstStyle/>
                    <a:p>
                      <a:endParaRPr lang="en-US" dirty="0"/>
                    </a:p>
                  </a:txBody>
                  <a:tcPr/>
                </a:tc>
              </a:tr>
              <a:tr h="516059">
                <a:tc>
                  <a:txBody>
                    <a:bodyPr/>
                    <a:lstStyle/>
                    <a:p>
                      <a:pPr algn="ctr"/>
                      <a:r>
                        <a:rPr lang="en-US" sz="2000" b="0" i="0" kern="1200" dirty="0" smtClean="0">
                          <a:solidFill>
                            <a:schemeClr val="dk1"/>
                          </a:solidFill>
                          <a:effectLst/>
                          <a:latin typeface="+mn-lt"/>
                          <a:ea typeface="+mn-ea"/>
                          <a:cs typeface="+mn-cs"/>
                        </a:rPr>
                        <a:t>Usual ductal hyperplasia (</a:t>
                      </a:r>
                      <a:r>
                        <a:rPr lang="en-US" sz="2000" b="1" i="0" kern="1200" dirty="0" smtClean="0">
                          <a:solidFill>
                            <a:schemeClr val="dk1"/>
                          </a:solidFill>
                          <a:effectLst/>
                          <a:latin typeface="+mn-lt"/>
                          <a:ea typeface="+mn-ea"/>
                          <a:cs typeface="+mn-cs"/>
                        </a:rPr>
                        <a:t>UDH</a:t>
                      </a:r>
                      <a:r>
                        <a:rPr lang="en-US" sz="2000" b="0" i="0" kern="1200" dirty="0" smtClean="0">
                          <a:solidFill>
                            <a:schemeClr val="dk1"/>
                          </a:solidFill>
                          <a:effectLst/>
                          <a:latin typeface="+mn-lt"/>
                          <a:ea typeface="+mn-ea"/>
                          <a:cs typeface="+mn-cs"/>
                        </a:rPr>
                        <a:t>) </a:t>
                      </a:r>
                      <a:endParaRPr lang="en-US" sz="2400" b="1" dirty="0"/>
                    </a:p>
                  </a:txBody>
                  <a:tcPr marL="68580" marR="68580" marT="34290" marB="34290"/>
                </a:tc>
                <a:tc>
                  <a:txBody>
                    <a:bodyPr/>
                    <a:lstStyle/>
                    <a:p>
                      <a:pPr algn="ctr"/>
                      <a:r>
                        <a:rPr lang="en-US" sz="2400" dirty="0"/>
                        <a:t>1.5-2 fold</a:t>
                      </a:r>
                      <a:endParaRPr lang="en-US" sz="2400" b="1" dirty="0"/>
                    </a:p>
                  </a:txBody>
                  <a:tcPr marL="68580" marR="68580" marT="34290" marB="34290"/>
                </a:tc>
              </a:tr>
              <a:tr h="516059">
                <a:tc>
                  <a:txBody>
                    <a:bodyPr/>
                    <a:lstStyle/>
                    <a:p>
                      <a:pPr algn="ctr"/>
                      <a:r>
                        <a:rPr lang="en-US" sz="2000" b="0" i="0" kern="1200" dirty="0" smtClean="0">
                          <a:solidFill>
                            <a:schemeClr val="dk1"/>
                          </a:solidFill>
                          <a:effectLst/>
                          <a:latin typeface="+mn-lt"/>
                          <a:ea typeface="+mn-ea"/>
                          <a:cs typeface="+mn-cs"/>
                        </a:rPr>
                        <a:t>Atypical ductal hyperplasia (</a:t>
                      </a:r>
                      <a:r>
                        <a:rPr lang="en-US" sz="2000" b="1" i="0" kern="1200" dirty="0" smtClean="0">
                          <a:solidFill>
                            <a:schemeClr val="dk1"/>
                          </a:solidFill>
                          <a:effectLst/>
                          <a:latin typeface="+mn-lt"/>
                          <a:ea typeface="+mn-ea"/>
                          <a:cs typeface="+mn-cs"/>
                        </a:rPr>
                        <a:t>ADH</a:t>
                      </a:r>
                      <a:r>
                        <a:rPr lang="en-US" sz="2000" b="0" i="0" kern="1200" dirty="0" smtClean="0">
                          <a:solidFill>
                            <a:schemeClr val="dk1"/>
                          </a:solidFill>
                          <a:effectLst/>
                          <a:latin typeface="+mn-lt"/>
                          <a:ea typeface="+mn-ea"/>
                          <a:cs typeface="+mn-cs"/>
                        </a:rPr>
                        <a:t>) </a:t>
                      </a:r>
                      <a:endParaRPr lang="en-US" sz="2400" b="1" dirty="0"/>
                    </a:p>
                  </a:txBody>
                  <a:tcPr marL="68580" marR="68580" marT="34290" marB="34290"/>
                </a:tc>
                <a:tc>
                  <a:txBody>
                    <a:bodyPr/>
                    <a:lstStyle/>
                    <a:p>
                      <a:pPr algn="ctr"/>
                      <a:r>
                        <a:rPr lang="en-US" sz="2400" dirty="0"/>
                        <a:t>4-5 folds</a:t>
                      </a:r>
                      <a:endParaRPr lang="en-US" sz="2400" b="1" dirty="0"/>
                    </a:p>
                  </a:txBody>
                  <a:tcPr marL="68580" marR="68580" marT="34290" marB="34290"/>
                </a:tc>
              </a:tr>
              <a:tr h="516059">
                <a:tc>
                  <a:txBody>
                    <a:bodyPr/>
                    <a:lstStyle/>
                    <a:p>
                      <a:pPr algn="ctr"/>
                      <a:r>
                        <a:rPr lang="it-IT" sz="2000" b="0" i="0" kern="1200" dirty="0" smtClean="0">
                          <a:solidFill>
                            <a:schemeClr val="dk1"/>
                          </a:solidFill>
                          <a:effectLst/>
                          <a:latin typeface="+mn-lt"/>
                          <a:ea typeface="+mn-ea"/>
                          <a:cs typeface="+mn-cs"/>
                        </a:rPr>
                        <a:t>Ductal carcinoma in situ (</a:t>
                      </a:r>
                      <a:r>
                        <a:rPr lang="it-IT" sz="2000" b="1" i="0" kern="1200" dirty="0" smtClean="0">
                          <a:solidFill>
                            <a:schemeClr val="dk1"/>
                          </a:solidFill>
                          <a:effectLst/>
                          <a:latin typeface="+mn-lt"/>
                          <a:ea typeface="+mn-ea"/>
                          <a:cs typeface="+mn-cs"/>
                        </a:rPr>
                        <a:t>DCIS</a:t>
                      </a:r>
                      <a:r>
                        <a:rPr lang="it-IT" sz="2000" b="0" i="0" kern="1200" dirty="0" smtClean="0">
                          <a:solidFill>
                            <a:schemeClr val="dk1"/>
                          </a:solidFill>
                          <a:effectLst/>
                          <a:latin typeface="+mn-lt"/>
                          <a:ea typeface="+mn-ea"/>
                          <a:cs typeface="+mn-cs"/>
                        </a:rPr>
                        <a:t>)</a:t>
                      </a:r>
                      <a:endParaRPr lang="en-US" sz="2400" b="0" dirty="0"/>
                    </a:p>
                  </a:txBody>
                  <a:tcPr marL="68580" marR="68580" marT="34290" marB="34290"/>
                </a:tc>
                <a:tc>
                  <a:txBody>
                    <a:bodyPr/>
                    <a:lstStyle/>
                    <a:p>
                      <a:pPr algn="ctr"/>
                      <a:r>
                        <a:rPr lang="en-US" sz="2400" dirty="0"/>
                        <a:t>9-10 folds</a:t>
                      </a:r>
                      <a:endParaRPr lang="en-US" sz="2400" b="1" dirty="0"/>
                    </a:p>
                  </a:txBody>
                  <a:tcPr marL="68580" marR="68580" marT="34290" marB="34290"/>
                </a:tc>
              </a:tr>
            </a:tbl>
          </a:graphicData>
        </a:graphic>
      </p:graphicFrame>
    </p:spTree>
    <p:extLst>
      <p:ext uri="{BB962C8B-B14F-4D97-AF65-F5344CB8AC3E}">
        <p14:creationId xmlns:p14="http://schemas.microsoft.com/office/powerpoint/2010/main" val="944332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8" name="Rectangle 37">
            <a:extLst>
              <a:ext uri="{FF2B5EF4-FFF2-40B4-BE49-F238E27FC236}">
                <a16:creationId xmlns="" xmlns:a16="http://schemas.microsoft.com/office/drawing/2014/main" id="{559AE206-7EBA-4D33-8BC9-9D8158553F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A1A6F5D9-32A2-4A2E-AD39-25252750DA4B}"/>
              </a:ext>
            </a:extLst>
          </p:cNvPr>
          <p:cNvSpPr>
            <a:spLocks noGrp="1"/>
          </p:cNvSpPr>
          <p:nvPr>
            <p:ph type="ctrTitle"/>
          </p:nvPr>
        </p:nvSpPr>
        <p:spPr>
          <a:xfrm>
            <a:off x="838199" y="4525347"/>
            <a:ext cx="6801321" cy="1737360"/>
          </a:xfrm>
        </p:spPr>
        <p:txBody>
          <a:bodyPr anchor="ctr">
            <a:normAutofit fontScale="90000"/>
          </a:bodyPr>
          <a:lstStyle/>
          <a:p>
            <a:pPr algn="l"/>
            <a:r>
              <a:rPr lang="en-US" sz="5600" dirty="0" smtClean="0"/>
              <a:t>Treatment , prognosis and survival rate of breast cancer </a:t>
            </a:r>
            <a:endParaRPr lang="en-US" sz="5600" dirty="0"/>
          </a:p>
        </p:txBody>
      </p:sp>
      <p:sp>
        <p:nvSpPr>
          <p:cNvPr id="3" name="Subtitle 2">
            <a:extLst>
              <a:ext uri="{FF2B5EF4-FFF2-40B4-BE49-F238E27FC236}">
                <a16:creationId xmlns="" xmlns:a16="http://schemas.microsoft.com/office/drawing/2014/main" id="{4219E2A8-6C12-4D72-ACD5-49C8877BF29F}"/>
              </a:ext>
            </a:extLst>
          </p:cNvPr>
          <p:cNvSpPr>
            <a:spLocks noGrp="1"/>
          </p:cNvSpPr>
          <p:nvPr>
            <p:ph type="subTitle" idx="1"/>
          </p:nvPr>
        </p:nvSpPr>
        <p:spPr>
          <a:xfrm>
            <a:off x="7961258" y="4419331"/>
            <a:ext cx="3258675" cy="1737360"/>
          </a:xfrm>
        </p:spPr>
        <p:txBody>
          <a:bodyPr anchor="ctr">
            <a:normAutofit fontScale="92500" lnSpcReduction="20000"/>
          </a:bodyPr>
          <a:lstStyle/>
          <a:p>
            <a:pPr algn="l"/>
            <a:r>
              <a:rPr lang="en-US" b="1" dirty="0" err="1" smtClean="0"/>
              <a:t>Nouf</a:t>
            </a:r>
            <a:r>
              <a:rPr lang="en-US" b="1" dirty="0" smtClean="0"/>
              <a:t> </a:t>
            </a:r>
            <a:r>
              <a:rPr lang="en-US" b="1" dirty="0" err="1" smtClean="0"/>
              <a:t>alnafisi</a:t>
            </a:r>
            <a:r>
              <a:rPr lang="en-US" b="1" dirty="0" smtClean="0"/>
              <a:t> 1538910</a:t>
            </a:r>
          </a:p>
          <a:p>
            <a:pPr algn="l"/>
            <a:r>
              <a:rPr lang="en-US" b="1" dirty="0" smtClean="0"/>
              <a:t>Sara </a:t>
            </a:r>
            <a:r>
              <a:rPr lang="en-US" b="1" dirty="0" err="1" smtClean="0"/>
              <a:t>alnafisi</a:t>
            </a:r>
            <a:r>
              <a:rPr lang="en-US" b="1" dirty="0" smtClean="0"/>
              <a:t> 1538911</a:t>
            </a:r>
          </a:p>
          <a:p>
            <a:pPr algn="l"/>
            <a:endParaRPr lang="en-US" b="1" dirty="0"/>
          </a:p>
        </p:txBody>
      </p:sp>
      <p:sp>
        <p:nvSpPr>
          <p:cNvPr id="46" name="Freeform: Shape 45">
            <a:extLst>
              <a:ext uri="{FF2B5EF4-FFF2-40B4-BE49-F238E27FC236}">
                <a16:creationId xmlns="" xmlns:a16="http://schemas.microsoft.com/office/drawing/2014/main" id="{AB84D7E8-4ECB-42D7-ADBF-01689B0F24A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 name="Straight Connector 47">
            <a:extLst>
              <a:ext uri="{FF2B5EF4-FFF2-40B4-BE49-F238E27FC236}">
                <a16:creationId xmlns="" xmlns:a16="http://schemas.microsoft.com/office/drawing/2014/main" id="{9E8E38ED-369A-44C2-B635-0BED0E48A6E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925812" y="5800611"/>
            <a:ext cx="3692036" cy="1015663"/>
          </a:xfrm>
          <a:prstGeom prst="rect">
            <a:avLst/>
          </a:prstGeom>
        </p:spPr>
        <p:txBody>
          <a:bodyPr wrap="none">
            <a:spAutoFit/>
          </a:bodyPr>
          <a:lstStyle/>
          <a:p>
            <a:r>
              <a:rPr lang="en-US" sz="3000" b="1" dirty="0"/>
              <a:t>Supervisor</a:t>
            </a:r>
          </a:p>
          <a:p>
            <a:r>
              <a:rPr lang="en-US" sz="3000" b="1" dirty="0"/>
              <a:t> </a:t>
            </a:r>
            <a:r>
              <a:rPr lang="en-US" sz="3000" b="1" dirty="0" err="1"/>
              <a:t>Dr</a:t>
            </a:r>
            <a:r>
              <a:rPr lang="en-US" sz="3000" b="1" dirty="0"/>
              <a:t> Mahmoud al </a:t>
            </a:r>
            <a:r>
              <a:rPr lang="en-US" sz="3000" b="1" dirty="0" err="1"/>
              <a:t>balas</a:t>
            </a:r>
            <a:endParaRPr lang="ar-SA" sz="3000" b="1" dirty="0"/>
          </a:p>
        </p:txBody>
      </p:sp>
    </p:spTree>
    <p:extLst>
      <p:ext uri="{BB962C8B-B14F-4D97-AF65-F5344CB8AC3E}">
        <p14:creationId xmlns:p14="http://schemas.microsoft.com/office/powerpoint/2010/main" val="19333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38200" y="6318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i="1" kern="1200">
                <a:solidFill>
                  <a:schemeClr val="tx1"/>
                </a:solidFill>
                <a:latin typeface="+mj-lt"/>
                <a:ea typeface="+mj-ea"/>
                <a:cs typeface="+mj-cs"/>
              </a:rPr>
              <a:t>Breast Cancer Prognosis</a:t>
            </a:r>
            <a:endParaRPr lang="en-US" sz="4400" i="1" kern="1200">
              <a:solidFill>
                <a:schemeClr val="tx1"/>
              </a:solidFill>
              <a:latin typeface="+mj-lt"/>
              <a:ea typeface="+mj-ea"/>
              <a:cs typeface="+mj-cs"/>
            </a:endParaRPr>
          </a:p>
        </p:txBody>
      </p:sp>
      <p:sp>
        <p:nvSpPr>
          <p:cNvPr id="3" name="Rectangle 2"/>
          <p:cNvSpPr/>
          <p:nvPr/>
        </p:nvSpPr>
        <p:spPr>
          <a:xfrm>
            <a:off x="838200" y="2057400"/>
            <a:ext cx="10515600" cy="387176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dirty="0"/>
              <a:t> The overall 5-year relative survival for breast cancer patients from the time period of</a:t>
            </a:r>
          </a:p>
          <a:p>
            <a:pPr indent="-228600">
              <a:lnSpc>
                <a:spcPct val="90000"/>
              </a:lnSpc>
              <a:spcAft>
                <a:spcPts val="600"/>
              </a:spcAft>
              <a:buFont typeface="Arial" panose="020B0604020202020204" pitchFamily="34" charset="0"/>
              <a:buChar char="•"/>
            </a:pPr>
            <a:r>
              <a:rPr lang="en-US" sz="2400" dirty="0"/>
              <a:t>2003–2009 from 18 SEER geographic areas was 89.2%.</a:t>
            </a:r>
          </a:p>
          <a:p>
            <a:pPr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a:t> The 5-year relative survival by race was reported to be 90.4% for White women and 78.7% for black women. </a:t>
            </a:r>
          </a:p>
          <a:p>
            <a:pPr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a:t>The 5-year survival rate for patients with localized disease (61% of patients) is 98.6%; for patients with regional disease (32% of patients), 84.4%; and for patients with distant metastatic disease (5% of patients), 24.3%.</a:t>
            </a:r>
          </a:p>
        </p:txBody>
      </p:sp>
    </p:spTree>
    <p:extLst>
      <p:ext uri="{BB962C8B-B14F-4D97-AF65-F5344CB8AC3E}">
        <p14:creationId xmlns:p14="http://schemas.microsoft.com/office/powerpoint/2010/main" val="1416947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1" y="691856"/>
            <a:ext cx="9104242" cy="5262979"/>
          </a:xfrm>
          <a:prstGeom prst="rect">
            <a:avLst/>
          </a:prstGeom>
        </p:spPr>
        <p:txBody>
          <a:bodyPr wrap="square">
            <a:spAutoFit/>
          </a:bodyPr>
          <a:lstStyle/>
          <a:p>
            <a:r>
              <a:rPr lang="en-US" sz="2400" b="1" dirty="0"/>
              <a:t> Incidence : </a:t>
            </a:r>
            <a:r>
              <a:rPr lang="en-US" sz="2400" dirty="0"/>
              <a:t>Most common non-skin cancer in women in U.S. </a:t>
            </a:r>
          </a:p>
          <a:p>
            <a:endParaRPr lang="en-US" sz="2400" dirty="0"/>
          </a:p>
          <a:p>
            <a:r>
              <a:rPr lang="en-US" sz="2400" b="1" dirty="0" smtClean="0"/>
              <a:t> Mortality:</a:t>
            </a:r>
            <a:r>
              <a:rPr lang="en-US" sz="2400" b="1" dirty="0" smtClean="0">
                <a:solidFill>
                  <a:srgbClr val="00B050"/>
                </a:solidFill>
              </a:rPr>
              <a:t>  </a:t>
            </a:r>
            <a:r>
              <a:rPr lang="en-US" sz="2400" dirty="0"/>
              <a:t>2nd leading cancer killer among women after lung is number 1.</a:t>
            </a:r>
          </a:p>
          <a:p>
            <a:endParaRPr lang="en-US" sz="2400" dirty="0">
              <a:solidFill>
                <a:srgbClr val="00B050"/>
              </a:solidFill>
            </a:endParaRPr>
          </a:p>
          <a:p>
            <a:pPr marL="342900" indent="-342900">
              <a:buFont typeface="Arial" pitchFamily="34" charset="0"/>
              <a:buChar char="•"/>
            </a:pPr>
            <a:r>
              <a:rPr lang="en-US" sz="2400" dirty="0"/>
              <a:t>1 in 8 women will be diagnosed with breast cancer in her life.</a:t>
            </a:r>
          </a:p>
          <a:p>
            <a:pPr marL="342900" indent="-342900">
              <a:buFont typeface="Arial" pitchFamily="34" charset="0"/>
              <a:buChar char="•"/>
            </a:pPr>
            <a:r>
              <a:rPr lang="en-US" sz="2400" dirty="0"/>
              <a:t>Incidence is highly elevated in Higher socio-economic status </a:t>
            </a:r>
          </a:p>
          <a:p>
            <a:pPr marL="342900" indent="-342900">
              <a:buFont typeface="Arial" pitchFamily="34" charset="0"/>
              <a:buChar char="•"/>
            </a:pPr>
            <a:r>
              <a:rPr lang="en-US" sz="2400" dirty="0" smtClean="0"/>
              <a:t>The </a:t>
            </a:r>
            <a:r>
              <a:rPr lang="en-US" sz="2400" dirty="0"/>
              <a:t>main RF for BC is </a:t>
            </a:r>
            <a:r>
              <a:rPr lang="en-US" sz="2400" u="sng" dirty="0"/>
              <a:t>female </a:t>
            </a:r>
            <a:r>
              <a:rPr lang="en-US" sz="2400" u="sng" dirty="0" smtClean="0"/>
              <a:t>gender.</a:t>
            </a:r>
            <a:endParaRPr lang="en-US" sz="2400" u="sng" dirty="0"/>
          </a:p>
          <a:p>
            <a:pPr marL="342900" indent="-342900">
              <a:buFont typeface="Arial" pitchFamily="34" charset="0"/>
              <a:buChar char="•"/>
            </a:pPr>
            <a:r>
              <a:rPr lang="en-US" sz="2400" dirty="0"/>
              <a:t>the 2nd RF for BC is </a:t>
            </a:r>
            <a:r>
              <a:rPr lang="en-US" sz="2400" u="sng" dirty="0" smtClean="0"/>
              <a:t>advanced </a:t>
            </a:r>
            <a:r>
              <a:rPr lang="en-US" sz="2400" u="sng" dirty="0"/>
              <a:t>age .</a:t>
            </a:r>
          </a:p>
          <a:p>
            <a:pPr marL="342900" indent="-342900">
              <a:buFont typeface="Arial" pitchFamily="34" charset="0"/>
              <a:buChar char="•"/>
            </a:pPr>
            <a:r>
              <a:rPr lang="en-US" sz="2400" dirty="0"/>
              <a:t>Having  &gt; 2 – 4 risk factors increase the chance of having BC.</a:t>
            </a:r>
          </a:p>
          <a:p>
            <a:pPr marL="342900" indent="-342900">
              <a:buFont typeface="Arial" pitchFamily="34" charset="0"/>
              <a:buChar char="•"/>
            </a:pPr>
            <a:r>
              <a:rPr lang="en-US" sz="2400" dirty="0"/>
              <a:t>Having one RF doesn’t mean that the woman will have BC and every one should know her risk factors </a:t>
            </a:r>
          </a:p>
          <a:p>
            <a:pPr marL="342900" indent="-342900">
              <a:buFont typeface="Arial" pitchFamily="34" charset="0"/>
              <a:buChar char="•"/>
            </a:pPr>
            <a:endParaRPr lang="en-US" sz="2400" dirty="0">
              <a:solidFill>
                <a:srgbClr val="00B050"/>
              </a:solidFill>
            </a:endParaRPr>
          </a:p>
          <a:p>
            <a:pPr marL="342900" indent="-342900">
              <a:buFont typeface="Arial" pitchFamily="34" charset="0"/>
              <a:buChar char="•"/>
            </a:pPr>
            <a:endParaRPr lang="ar-SA" sz="2400" dirty="0"/>
          </a:p>
        </p:txBody>
      </p:sp>
    </p:spTree>
    <p:extLst>
      <p:ext uri="{BB962C8B-B14F-4D97-AF65-F5344CB8AC3E}">
        <p14:creationId xmlns:p14="http://schemas.microsoft.com/office/powerpoint/2010/main" val="167540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7847D56-F3D9-4513-BF22-1C95B29AFEE8}"/>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Treatment selection </a:t>
            </a:r>
          </a:p>
        </p:txBody>
      </p:sp>
      <p:sp>
        <p:nvSpPr>
          <p:cNvPr id="3" name="Content Placeholder 2">
            <a:extLst>
              <a:ext uri="{FF2B5EF4-FFF2-40B4-BE49-F238E27FC236}">
                <a16:creationId xmlns="" xmlns:a16="http://schemas.microsoft.com/office/drawing/2014/main" id="{EFB1AAB3-D3D4-4716-B54C-C7A86250B288}"/>
              </a:ext>
            </a:extLst>
          </p:cNvPr>
          <p:cNvSpPr>
            <a:spLocks noGrp="1"/>
          </p:cNvSpPr>
          <p:nvPr>
            <p:ph idx="1"/>
          </p:nvPr>
        </p:nvSpPr>
        <p:spPr>
          <a:xfrm>
            <a:off x="4976031" y="963877"/>
            <a:ext cx="6377769" cy="4930246"/>
          </a:xfrm>
        </p:spPr>
        <p:txBody>
          <a:bodyPr anchor="ctr">
            <a:normAutofit/>
          </a:bodyPr>
          <a:lstStyle/>
          <a:p>
            <a:pPr algn="l"/>
            <a:r>
              <a:rPr lang="en-US" sz="2400" dirty="0"/>
              <a:t>The type of breast cancer </a:t>
            </a:r>
          </a:p>
          <a:p>
            <a:pPr algn="l"/>
            <a:r>
              <a:rPr lang="en-US" sz="2400" dirty="0"/>
              <a:t>The stage and grade of the breast cancer - how large the tumor is, whether or not it has spread </a:t>
            </a:r>
          </a:p>
          <a:p>
            <a:pPr algn="l"/>
            <a:r>
              <a:rPr lang="en-US" sz="2400" dirty="0"/>
              <a:t>Whether or not the cancer cells are sensitive to hormones </a:t>
            </a:r>
          </a:p>
          <a:p>
            <a:pPr algn="l"/>
            <a:r>
              <a:rPr lang="en-US" sz="2400" dirty="0"/>
              <a:t>The patient's overall health </a:t>
            </a:r>
          </a:p>
          <a:p>
            <a:pPr algn="l"/>
            <a:r>
              <a:rPr lang="en-US" sz="2400" dirty="0"/>
              <a:t>The age of the patient</a:t>
            </a:r>
          </a:p>
          <a:p>
            <a:pPr algn="l"/>
            <a:r>
              <a:rPr lang="en-US" sz="2400" dirty="0"/>
              <a:t>The patient's own preferences</a:t>
            </a:r>
          </a:p>
        </p:txBody>
      </p:sp>
      <p:cxnSp>
        <p:nvCxnSpPr>
          <p:cNvPr id="10"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62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 xmlns:a16="http://schemas.microsoft.com/office/drawing/2014/main" id="{2BC02057-68A4-4B73-B1A7-4EEB6946ADFA}"/>
              </a:ext>
            </a:extLst>
          </p:cNvPr>
          <p:cNvSpPr>
            <a:spLocks noGrp="1"/>
          </p:cNvSpPr>
          <p:nvPr>
            <p:ph type="title"/>
          </p:nvPr>
        </p:nvSpPr>
        <p:spPr>
          <a:xfrm>
            <a:off x="838200" y="963877"/>
            <a:ext cx="3494362" cy="4930246"/>
          </a:xfrm>
        </p:spPr>
        <p:txBody>
          <a:bodyPr>
            <a:normAutofit/>
          </a:bodyPr>
          <a:lstStyle/>
          <a:p>
            <a:pPr algn="r"/>
            <a:r>
              <a:rPr lang="en-US" b="1">
                <a:solidFill>
                  <a:schemeClr val="accent1"/>
                </a:solidFill>
              </a:rPr>
              <a:t>Staging of breast cancer</a:t>
            </a:r>
            <a:endParaRPr lang="en-US">
              <a:solidFill>
                <a:schemeClr val="accent1"/>
              </a:solidFill>
            </a:endParaRPr>
          </a:p>
        </p:txBody>
      </p:sp>
      <p:sp>
        <p:nvSpPr>
          <p:cNvPr id="3" name="Content Placeholder 2">
            <a:extLst>
              <a:ext uri="{FF2B5EF4-FFF2-40B4-BE49-F238E27FC236}">
                <a16:creationId xmlns="" xmlns:a16="http://schemas.microsoft.com/office/drawing/2014/main" id="{A1FDA99F-B96F-43F2-B455-E2E2A3E2A81E}"/>
              </a:ext>
            </a:extLst>
          </p:cNvPr>
          <p:cNvSpPr>
            <a:spLocks noGrp="1"/>
          </p:cNvSpPr>
          <p:nvPr>
            <p:ph idx="1"/>
          </p:nvPr>
        </p:nvSpPr>
        <p:spPr>
          <a:xfrm>
            <a:off x="4976031" y="963877"/>
            <a:ext cx="6377769" cy="4930246"/>
          </a:xfrm>
        </p:spPr>
        <p:txBody>
          <a:bodyPr anchor="ctr">
            <a:normAutofit/>
          </a:bodyPr>
          <a:lstStyle/>
          <a:p>
            <a:pPr marL="0" indent="0" algn="l">
              <a:buNone/>
            </a:pPr>
            <a:r>
              <a:rPr lang="en-US" sz="2400" dirty="0"/>
              <a:t>                The TNM staging system</a:t>
            </a:r>
          </a:p>
          <a:p>
            <a:pPr algn="l"/>
            <a:r>
              <a:rPr lang="en-US" sz="2400" dirty="0"/>
              <a:t> This system takes into account: </a:t>
            </a:r>
          </a:p>
          <a:p>
            <a:pPr algn="l"/>
            <a:r>
              <a:rPr lang="en-US" sz="2400" dirty="0"/>
              <a:t> the tumor size and spread (T),</a:t>
            </a:r>
          </a:p>
          <a:p>
            <a:pPr algn="l"/>
            <a:r>
              <a:rPr lang="en-US" sz="2400" dirty="0"/>
              <a:t> whether the cancer has spread to lymph nodes (N) and </a:t>
            </a:r>
          </a:p>
          <a:p>
            <a:pPr algn="l"/>
            <a:r>
              <a:rPr lang="en-US" sz="2400" dirty="0"/>
              <a:t> whether it has spread to distant organs (M) for metastasis</a:t>
            </a:r>
          </a:p>
        </p:txBody>
      </p:sp>
      <p:cxnSp>
        <p:nvCxnSpPr>
          <p:cNvPr id="6"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002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 xmlns:a16="http://schemas.microsoft.com/office/drawing/2014/main" id="{2818C1BF-94D1-4888-8B6C-A06B83CBFD4A}"/>
              </a:ext>
            </a:extLst>
          </p:cNvPr>
          <p:cNvSpPr>
            <a:spLocks noGrp="1"/>
          </p:cNvSpPr>
          <p:nvPr>
            <p:ph type="title"/>
          </p:nvPr>
        </p:nvSpPr>
        <p:spPr/>
        <p:txBody>
          <a:bodyPr/>
          <a:lstStyle/>
          <a:p>
            <a:r>
              <a:rPr lang="en-US" dirty="0"/>
              <a:t>The TNM staging system</a:t>
            </a:r>
          </a:p>
        </p:txBody>
      </p:sp>
      <p:sp>
        <p:nvSpPr>
          <p:cNvPr id="3" name="Content Placeholder 2">
            <a:extLst>
              <a:ext uri="{FF2B5EF4-FFF2-40B4-BE49-F238E27FC236}">
                <a16:creationId xmlns="" xmlns:a16="http://schemas.microsoft.com/office/drawing/2014/main" id="{DA1720A6-AC40-40FF-A635-65476FCCA71F}"/>
              </a:ext>
            </a:extLst>
          </p:cNvPr>
          <p:cNvSpPr>
            <a:spLocks noGrp="1"/>
          </p:cNvSpPr>
          <p:nvPr>
            <p:ph idx="1"/>
          </p:nvPr>
        </p:nvSpPr>
        <p:spPr>
          <a:xfrm>
            <a:off x="838200" y="2057400"/>
            <a:ext cx="10515600" cy="3871762"/>
          </a:xfrm>
        </p:spPr>
        <p:txBody>
          <a:bodyPr>
            <a:normAutofit lnSpcReduction="10000"/>
          </a:bodyPr>
          <a:lstStyle/>
          <a:p>
            <a:pPr algn="l"/>
            <a:r>
              <a:rPr lang="en-US" sz="2200" b="1" dirty="0"/>
              <a:t>Stage 0 </a:t>
            </a:r>
            <a:r>
              <a:rPr lang="en-US" sz="2200" dirty="0"/>
              <a:t>cancer means that the cancer is limited to the inside of the milk duct and is a non-invasive cancer. The treatment approaches for these non-invasive breast tumors are often different from the treatment of invasive breast cancer. Stage 0 breast tumors include ductal carcinoma in situ (DCIS). Lobular carcinoma in situ (LCIS) used to be categorized as Stage 0 but this has been changed, because it is not cancer, but does indicate a higher risk of breast cancer</a:t>
            </a:r>
          </a:p>
          <a:p>
            <a:pPr algn="l"/>
            <a:r>
              <a:rPr lang="en-US" sz="2200" b="1" dirty="0"/>
              <a:t>Stage I</a:t>
            </a:r>
            <a:r>
              <a:rPr lang="en-US" sz="2200" dirty="0"/>
              <a:t>: These breast cancers are still relatively small and either have not spread to the lymph nodes or have only a tiny area of cancer spread in the sentinel lymph node (the first lymph node to which cancer is likely to spread). </a:t>
            </a:r>
          </a:p>
          <a:p>
            <a:pPr algn="l"/>
            <a:r>
              <a:rPr lang="en-US" sz="2200" b="1" dirty="0"/>
              <a:t>Stage II</a:t>
            </a:r>
            <a:r>
              <a:rPr lang="en-US" sz="2200" dirty="0"/>
              <a:t>: These breast cancers are larger than stage I cancers and/or have spread to a few nearby lymph nodes. </a:t>
            </a:r>
          </a:p>
        </p:txBody>
      </p:sp>
    </p:spTree>
    <p:extLst>
      <p:ext uri="{BB962C8B-B14F-4D97-AF65-F5344CB8AC3E}">
        <p14:creationId xmlns:p14="http://schemas.microsoft.com/office/powerpoint/2010/main" val="1559138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CC786B7-1BA7-4C6F-9169-03A8E4E5420A}"/>
              </a:ext>
            </a:extLst>
          </p:cNvPr>
          <p:cNvSpPr>
            <a:spLocks noGrp="1"/>
          </p:cNvSpPr>
          <p:nvPr>
            <p:ph type="title"/>
          </p:nvPr>
        </p:nvSpPr>
        <p:spPr>
          <a:xfrm>
            <a:off x="838200" y="631825"/>
            <a:ext cx="10515600" cy="1325563"/>
          </a:xfrm>
        </p:spPr>
        <p:txBody>
          <a:bodyPr>
            <a:normAutofit/>
          </a:bodyPr>
          <a:lstStyle/>
          <a:p>
            <a:r>
              <a:rPr lang="en-US" dirty="0"/>
              <a:t>The TNM staging system</a:t>
            </a:r>
          </a:p>
        </p:txBody>
      </p:sp>
      <p:sp>
        <p:nvSpPr>
          <p:cNvPr id="3" name="Content Placeholder 2">
            <a:extLst>
              <a:ext uri="{FF2B5EF4-FFF2-40B4-BE49-F238E27FC236}">
                <a16:creationId xmlns="" xmlns:a16="http://schemas.microsoft.com/office/drawing/2014/main" id="{12617E1F-3DBD-4AE0-987A-D7857250870F}"/>
              </a:ext>
            </a:extLst>
          </p:cNvPr>
          <p:cNvSpPr>
            <a:spLocks noGrp="1"/>
          </p:cNvSpPr>
          <p:nvPr>
            <p:ph idx="1"/>
          </p:nvPr>
        </p:nvSpPr>
        <p:spPr>
          <a:xfrm>
            <a:off x="838200" y="2057400"/>
            <a:ext cx="10515600" cy="3871762"/>
          </a:xfrm>
        </p:spPr>
        <p:txBody>
          <a:bodyPr>
            <a:normAutofit/>
          </a:bodyPr>
          <a:lstStyle/>
          <a:p>
            <a:pPr algn="l"/>
            <a:r>
              <a:rPr lang="en-US" sz="2200" b="1" dirty="0"/>
              <a:t>Stage III</a:t>
            </a:r>
            <a:r>
              <a:rPr lang="en-US" sz="2200" dirty="0"/>
              <a:t>: These tumors are larger or are growing into nearby tissues (the skin over the breast or the muscle underneath), or they have spread to many nearby lymph nodes. </a:t>
            </a:r>
          </a:p>
          <a:p>
            <a:pPr algn="l"/>
            <a:r>
              <a:rPr lang="en-US" sz="2200" b="1" dirty="0"/>
              <a:t>Stage IV </a:t>
            </a:r>
            <a:r>
              <a:rPr lang="en-US" sz="2200" dirty="0"/>
              <a:t>cancers have spread beyond the breast and nearby lymph nodes to other parts of the body. Treatment for stage IV breast cancer is usually a systemic (drug) therapy. </a:t>
            </a:r>
          </a:p>
          <a:p>
            <a:pPr algn="l"/>
            <a:r>
              <a:rPr lang="en-US" sz="2200" b="1" dirty="0"/>
              <a:t>Recurrent breast cancer</a:t>
            </a:r>
            <a:r>
              <a:rPr lang="en-US" sz="2200" dirty="0"/>
              <a:t> : Cancer is called recurrent when it comes back after treatment . Recurrence can be local (in the same breast or in the surgery scar), regional (in nearby lymph nodes), or in a distant area. Treatment for recurrent breast cancer depends on where the cancer recurs and what treatments you’ve had before.</a:t>
            </a:r>
          </a:p>
        </p:txBody>
      </p:sp>
    </p:spTree>
    <p:extLst>
      <p:ext uri="{BB962C8B-B14F-4D97-AF65-F5344CB8AC3E}">
        <p14:creationId xmlns:p14="http://schemas.microsoft.com/office/powerpoint/2010/main" val="261387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9356" y="269869"/>
            <a:ext cx="8044069" cy="1261884"/>
          </a:xfrm>
          <a:prstGeom prst="rect">
            <a:avLst/>
          </a:prstGeom>
        </p:spPr>
        <p:txBody>
          <a:bodyPr wrap="square">
            <a:spAutoFit/>
          </a:bodyPr>
          <a:lstStyle/>
          <a:p>
            <a:r>
              <a:rPr lang="en-US" sz="4000" b="1" spc="-50" dirty="0">
                <a:solidFill>
                  <a:schemeClr val="tx1">
                    <a:lumMod val="75000"/>
                    <a:lumOff val="25000"/>
                  </a:schemeClr>
                </a:solidFill>
                <a:latin typeface="+mj-lt"/>
                <a:ea typeface="+mj-ea"/>
                <a:cs typeface="+mj-cs"/>
              </a:rPr>
              <a:t>Molecular Subtypes of Breast Cancer</a:t>
            </a:r>
            <a:r>
              <a:rPr lang="en-US" sz="3600" b="1" dirty="0"/>
              <a:t/>
            </a:r>
            <a:br>
              <a:rPr lang="en-US" sz="3600" b="1" dirty="0"/>
            </a:br>
            <a:endParaRPr lang="ar-SA" sz="3600" dirty="0"/>
          </a:p>
        </p:txBody>
      </p:sp>
      <p:pic>
        <p:nvPicPr>
          <p:cNvPr id="5" name="Picture 2">
            <a:extLst>
              <a:ext uri="{FF2B5EF4-FFF2-40B4-BE49-F238E27FC236}">
                <a16:creationId xmlns="" xmlns:a16="http://schemas.microsoft.com/office/drawing/2014/main" id="{826FD519-CBBC-48FB-985B-672BE0BA181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2139" y="1531753"/>
            <a:ext cx="7571336" cy="4610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7885043" y="2047678"/>
            <a:ext cx="4863548" cy="923330"/>
          </a:xfrm>
          <a:prstGeom prst="rect">
            <a:avLst/>
          </a:prstGeom>
        </p:spPr>
        <p:txBody>
          <a:bodyPr wrap="square">
            <a:spAutoFit/>
          </a:bodyPr>
          <a:lstStyle/>
          <a:p>
            <a:r>
              <a:rPr lang="en-US" dirty="0">
                <a:highlight>
                  <a:srgbClr val="FFFF00"/>
                </a:highlight>
              </a:rPr>
              <a:t>Luminal A cancers </a:t>
            </a:r>
            <a:endParaRPr lang="en-US" dirty="0" smtClean="0">
              <a:highlight>
                <a:srgbClr val="FFFF00"/>
              </a:highlight>
            </a:endParaRPr>
          </a:p>
          <a:p>
            <a:r>
              <a:rPr lang="en-US" dirty="0"/>
              <a:t>are low-grade, </a:t>
            </a:r>
          </a:p>
          <a:p>
            <a:r>
              <a:rPr lang="en-US" dirty="0" smtClean="0"/>
              <a:t>grow </a:t>
            </a:r>
            <a:r>
              <a:rPr lang="en-US" dirty="0"/>
              <a:t>slowly and have the best prognosis</a:t>
            </a:r>
            <a:endParaRPr lang="ar-SA" dirty="0"/>
          </a:p>
        </p:txBody>
      </p:sp>
      <p:sp>
        <p:nvSpPr>
          <p:cNvPr id="7" name="Rectangle 6"/>
          <p:cNvSpPr/>
          <p:nvPr/>
        </p:nvSpPr>
        <p:spPr>
          <a:xfrm>
            <a:off x="7898295" y="3216679"/>
            <a:ext cx="4333461" cy="923330"/>
          </a:xfrm>
          <a:prstGeom prst="rect">
            <a:avLst/>
          </a:prstGeom>
        </p:spPr>
        <p:txBody>
          <a:bodyPr wrap="square">
            <a:spAutoFit/>
          </a:bodyPr>
          <a:lstStyle/>
          <a:p>
            <a:pPr>
              <a:buFont typeface="Arial" panose="020B0604020202020204" pitchFamily="34" charset="0"/>
              <a:buChar char="•"/>
            </a:pPr>
            <a:r>
              <a:rPr lang="en-US" dirty="0">
                <a:highlight>
                  <a:srgbClr val="FFFF00"/>
                </a:highlight>
              </a:rPr>
              <a:t>Luminal B cancers </a:t>
            </a:r>
            <a:endParaRPr lang="en-US" dirty="0" smtClean="0">
              <a:highlight>
                <a:srgbClr val="FFFF00"/>
              </a:highlight>
            </a:endParaRPr>
          </a:p>
          <a:p>
            <a:pPr>
              <a:buFont typeface="Arial" panose="020B0604020202020204" pitchFamily="34" charset="0"/>
              <a:buChar char="•"/>
            </a:pPr>
            <a:r>
              <a:rPr lang="en-US" dirty="0" smtClean="0"/>
              <a:t>grow </a:t>
            </a:r>
            <a:r>
              <a:rPr lang="en-US" dirty="0"/>
              <a:t>slightly faster than luminal A cancers </a:t>
            </a:r>
            <a:endParaRPr lang="en-US" dirty="0" smtClean="0"/>
          </a:p>
          <a:p>
            <a:pPr>
              <a:buFont typeface="Arial" panose="020B0604020202020204" pitchFamily="34" charset="0"/>
              <a:buChar char="•"/>
            </a:pPr>
            <a:r>
              <a:rPr lang="en-US" dirty="0" smtClean="0"/>
              <a:t>prognosis </a:t>
            </a:r>
            <a:r>
              <a:rPr lang="en-US" dirty="0"/>
              <a:t>is slightly worse. </a:t>
            </a:r>
          </a:p>
        </p:txBody>
      </p:sp>
      <p:sp>
        <p:nvSpPr>
          <p:cNvPr id="8" name="Rectangle 7"/>
          <p:cNvSpPr/>
          <p:nvPr/>
        </p:nvSpPr>
        <p:spPr>
          <a:xfrm>
            <a:off x="7885043" y="4523817"/>
            <a:ext cx="4280452" cy="923330"/>
          </a:xfrm>
          <a:prstGeom prst="rect">
            <a:avLst/>
          </a:prstGeom>
        </p:spPr>
        <p:txBody>
          <a:bodyPr wrap="square">
            <a:spAutoFit/>
          </a:bodyPr>
          <a:lstStyle/>
          <a:p>
            <a:r>
              <a:rPr lang="en-US" dirty="0"/>
              <a:t>grow faster than luminal cancers </a:t>
            </a:r>
          </a:p>
          <a:p>
            <a:r>
              <a:rPr lang="en-US" dirty="0" smtClean="0"/>
              <a:t>associated with </a:t>
            </a:r>
            <a:r>
              <a:rPr lang="en-US" dirty="0"/>
              <a:t>a poorer prognosis</a:t>
            </a:r>
          </a:p>
          <a:p>
            <a:endParaRPr lang="ar-SA" dirty="0"/>
          </a:p>
        </p:txBody>
      </p:sp>
      <p:sp>
        <p:nvSpPr>
          <p:cNvPr id="9" name="Rectangle 8"/>
          <p:cNvSpPr/>
          <p:nvPr/>
        </p:nvSpPr>
        <p:spPr>
          <a:xfrm>
            <a:off x="7977809" y="5404441"/>
            <a:ext cx="2639762" cy="369332"/>
          </a:xfrm>
          <a:prstGeom prst="rect">
            <a:avLst/>
          </a:prstGeom>
        </p:spPr>
        <p:txBody>
          <a:bodyPr wrap="none">
            <a:spAutoFit/>
          </a:bodyPr>
          <a:lstStyle/>
          <a:p>
            <a:r>
              <a:rPr lang="en-US" dirty="0">
                <a:highlight>
                  <a:srgbClr val="FFFF00"/>
                </a:highlight>
              </a:rPr>
              <a:t>Triple-negative/ basal like</a:t>
            </a:r>
            <a:endParaRPr lang="ar-SA" dirty="0">
              <a:highlight>
                <a:srgbClr val="FFFF00"/>
              </a:highlight>
            </a:endParaRPr>
          </a:p>
        </p:txBody>
      </p:sp>
      <p:sp>
        <p:nvSpPr>
          <p:cNvPr id="10" name="Rectangle 9"/>
          <p:cNvSpPr/>
          <p:nvPr/>
        </p:nvSpPr>
        <p:spPr>
          <a:xfrm>
            <a:off x="7977809" y="5690661"/>
            <a:ext cx="3605831" cy="923330"/>
          </a:xfrm>
          <a:prstGeom prst="rect">
            <a:avLst/>
          </a:prstGeom>
        </p:spPr>
        <p:txBody>
          <a:bodyPr wrap="square">
            <a:spAutoFit/>
          </a:bodyPr>
          <a:lstStyle/>
          <a:p>
            <a:r>
              <a:rPr lang="en-US" dirty="0" smtClean="0"/>
              <a:t>more </a:t>
            </a:r>
            <a:r>
              <a:rPr lang="en-US" dirty="0"/>
              <a:t>common in women with BRCA1 gene mutations. and can have a worse prognosis </a:t>
            </a:r>
            <a:endParaRPr lang="ar-SA" dirty="0"/>
          </a:p>
        </p:txBody>
      </p:sp>
    </p:spTree>
    <p:extLst>
      <p:ext uri="{BB962C8B-B14F-4D97-AF65-F5344CB8AC3E}">
        <p14:creationId xmlns:p14="http://schemas.microsoft.com/office/powerpoint/2010/main" val="1916329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C7DA2F9-D887-4551-B91D-BCE15CF3A3B3}"/>
              </a:ext>
            </a:extLst>
          </p:cNvPr>
          <p:cNvSpPr>
            <a:spLocks noGrp="1"/>
          </p:cNvSpPr>
          <p:nvPr>
            <p:ph type="title"/>
          </p:nvPr>
        </p:nvSpPr>
        <p:spPr>
          <a:xfrm>
            <a:off x="838200" y="631825"/>
            <a:ext cx="10515600" cy="1325563"/>
          </a:xfrm>
        </p:spPr>
        <p:txBody>
          <a:bodyPr>
            <a:normAutofit/>
          </a:bodyPr>
          <a:lstStyle/>
          <a:p>
            <a:endParaRPr lang="en-US" dirty="0"/>
          </a:p>
        </p:txBody>
      </p:sp>
      <p:sp>
        <p:nvSpPr>
          <p:cNvPr id="3" name="Content Placeholder 2">
            <a:extLst>
              <a:ext uri="{FF2B5EF4-FFF2-40B4-BE49-F238E27FC236}">
                <a16:creationId xmlns="" xmlns:a16="http://schemas.microsoft.com/office/drawing/2014/main" id="{61324D7E-B09C-453E-A3B0-D47F196DA4C5}"/>
              </a:ext>
            </a:extLst>
          </p:cNvPr>
          <p:cNvSpPr>
            <a:spLocks noGrp="1"/>
          </p:cNvSpPr>
          <p:nvPr>
            <p:ph idx="1"/>
          </p:nvPr>
        </p:nvSpPr>
        <p:spPr>
          <a:xfrm>
            <a:off x="838200" y="2057400"/>
            <a:ext cx="10515600" cy="3871762"/>
          </a:xfrm>
        </p:spPr>
        <p:txBody>
          <a:bodyPr>
            <a:normAutofit/>
          </a:bodyPr>
          <a:lstStyle/>
          <a:p>
            <a:pPr algn="l"/>
            <a:r>
              <a:rPr lang="en-US" sz="2400" b="1" dirty="0"/>
              <a:t>Triple-negative</a:t>
            </a:r>
            <a:r>
              <a:rPr lang="en-US" sz="2400" dirty="0"/>
              <a:t> breast cancer cells don’t have estrogen or progesterone receptors and  also don’t have too much of the protein.</a:t>
            </a:r>
            <a:r>
              <a:rPr lang="en-US" sz="2400" b="1" dirty="0"/>
              <a:t> HER2</a:t>
            </a:r>
            <a:r>
              <a:rPr lang="en-US" sz="2400" dirty="0"/>
              <a:t> Triple-negative breast cancers grow and spread faster than most other types of breast cancer. Because the cancer cells don’t have hormone receptors, hormone therapy is not helpful in treating these cancers. And because they don’t have much HER2, drugs that target HER2 aren’t helpful, either. Chemotherapy is usually the standard treatment.</a:t>
            </a:r>
          </a:p>
        </p:txBody>
      </p:sp>
    </p:spTree>
    <p:extLst>
      <p:ext uri="{BB962C8B-B14F-4D97-AF65-F5344CB8AC3E}">
        <p14:creationId xmlns:p14="http://schemas.microsoft.com/office/powerpoint/2010/main" val="1764689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E35A04CF-97D4-4FF7-B359-C546B1F62E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 xmlns:a16="http://schemas.microsoft.com/office/drawing/2014/main" id="{1DE7243B-5109-444B-8FAF-7437C66BC0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 xmlns:a16="http://schemas.microsoft.com/office/drawing/2014/main" id="{4C5D6221-DA7B-4611-AA26-7D8E349FDE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E1874D6A-7DC8-40C0-B1C2-2CB9B7892232}"/>
              </a:ext>
            </a:extLst>
          </p:cNvPr>
          <p:cNvSpPr>
            <a:spLocks noGrp="1"/>
          </p:cNvSpPr>
          <p:nvPr>
            <p:ph type="title"/>
          </p:nvPr>
        </p:nvSpPr>
        <p:spPr>
          <a:xfrm>
            <a:off x="804672" y="1412489"/>
            <a:ext cx="2871095" cy="2156621"/>
          </a:xfrm>
        </p:spPr>
        <p:txBody>
          <a:bodyPr vert="horz" lIns="91440" tIns="45720" rIns="91440" bIns="45720" rtlCol="0" anchor="t">
            <a:normAutofit/>
          </a:bodyPr>
          <a:lstStyle/>
          <a:p>
            <a:r>
              <a:rPr lang="en-US" sz="3600" kern="1200">
                <a:solidFill>
                  <a:srgbClr val="FFFFFF"/>
                </a:solidFill>
                <a:latin typeface="+mj-lt"/>
                <a:ea typeface="+mj-ea"/>
                <a:cs typeface="+mj-cs"/>
              </a:rPr>
              <a:t>Treatment options</a:t>
            </a:r>
          </a:p>
        </p:txBody>
      </p:sp>
      <p:sp>
        <p:nvSpPr>
          <p:cNvPr id="3" name="Content Placeholder 2">
            <a:extLst>
              <a:ext uri="{FF2B5EF4-FFF2-40B4-BE49-F238E27FC236}">
                <a16:creationId xmlns="" xmlns:a16="http://schemas.microsoft.com/office/drawing/2014/main" id="{2B623C87-1D2A-4930-A3C1-6DF35E521C73}"/>
              </a:ext>
            </a:extLst>
          </p:cNvPr>
          <p:cNvSpPr>
            <a:spLocks noGrp="1"/>
          </p:cNvSpPr>
          <p:nvPr>
            <p:ph idx="1"/>
          </p:nvPr>
        </p:nvSpPr>
        <p:spPr>
          <a:xfrm>
            <a:off x="4632959" y="1445629"/>
            <a:ext cx="2926080" cy="5127796"/>
          </a:xfrm>
        </p:spPr>
        <p:txBody>
          <a:bodyPr vert="horz" lIns="91440" tIns="45720" rIns="91440" bIns="45720" rtlCol="0">
            <a:normAutofit/>
          </a:bodyPr>
          <a:lstStyle/>
          <a:p>
            <a:r>
              <a:rPr lang="en-US" sz="2000" dirty="0"/>
              <a:t>Surgery </a:t>
            </a:r>
          </a:p>
          <a:p>
            <a:endParaRPr lang="en-US" sz="2000" dirty="0"/>
          </a:p>
          <a:p>
            <a:endParaRPr lang="en-US" sz="2000" dirty="0"/>
          </a:p>
          <a:p>
            <a:endParaRPr lang="en-US" sz="2000" dirty="0"/>
          </a:p>
          <a:p>
            <a:endParaRPr lang="en-US" sz="2000" dirty="0"/>
          </a:p>
          <a:p>
            <a:endParaRPr lang="en-US" sz="2000" dirty="0"/>
          </a:p>
          <a:p>
            <a:r>
              <a:rPr lang="en-US" sz="2000" dirty="0"/>
              <a:t>Radiation therapy</a:t>
            </a:r>
          </a:p>
          <a:p>
            <a:pPr marL="0"/>
            <a:endParaRPr lang="en-US" sz="2000" dirty="0"/>
          </a:p>
          <a:p>
            <a:endParaRPr lang="en-US" sz="2000" dirty="0"/>
          </a:p>
          <a:p>
            <a:endParaRPr lang="en-US" sz="2000" dirty="0"/>
          </a:p>
          <a:p>
            <a:endParaRPr lang="en-US" sz="2000" dirty="0"/>
          </a:p>
          <a:p>
            <a:r>
              <a:rPr lang="en-US" sz="2000" dirty="0"/>
              <a:t>systemic therapy</a:t>
            </a:r>
          </a:p>
          <a:p>
            <a:pPr marL="0"/>
            <a:endParaRPr lang="en-US" sz="2000" dirty="0"/>
          </a:p>
        </p:txBody>
      </p:sp>
      <p:sp>
        <p:nvSpPr>
          <p:cNvPr id="13" name="Content Placeholder 2">
            <a:extLst>
              <a:ext uri="{FF2B5EF4-FFF2-40B4-BE49-F238E27FC236}">
                <a16:creationId xmlns="" xmlns:a16="http://schemas.microsoft.com/office/drawing/2014/main" id="{3E7EFC8A-8451-4FF3-81F1-74A0D508CAB6}"/>
              </a:ext>
            </a:extLst>
          </p:cNvPr>
          <p:cNvSpPr txBox="1">
            <a:spLocks/>
          </p:cNvSpPr>
          <p:nvPr/>
        </p:nvSpPr>
        <p:spPr>
          <a:xfrm>
            <a:off x="7908693" y="1412489"/>
            <a:ext cx="2926080" cy="51277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Lumpectomy </a:t>
            </a:r>
          </a:p>
          <a:p>
            <a:r>
              <a:rPr lang="en-US" sz="1800" dirty="0"/>
              <a:t>Mastectomy</a:t>
            </a:r>
          </a:p>
          <a:p>
            <a:r>
              <a:rPr lang="en-US" sz="1800" dirty="0"/>
              <a:t>Lymph node dissection</a:t>
            </a:r>
          </a:p>
          <a:p>
            <a:r>
              <a:rPr lang="en-US" sz="1800" dirty="0"/>
              <a:t>breast reconstruction</a:t>
            </a:r>
          </a:p>
          <a:p>
            <a:endParaRPr lang="en-US" sz="1800" dirty="0"/>
          </a:p>
          <a:p>
            <a:r>
              <a:rPr lang="en-US" sz="1800" dirty="0"/>
              <a:t>External beam (3D conformal , IMRT)</a:t>
            </a:r>
          </a:p>
          <a:p>
            <a:r>
              <a:rPr lang="en-US" sz="1800" dirty="0"/>
              <a:t>Brachytherapy (High dose[HDR] or low dose [LDR])</a:t>
            </a:r>
          </a:p>
          <a:p>
            <a:r>
              <a:rPr lang="en-US" sz="1800" dirty="0"/>
              <a:t>Intraoperative radiation (IORT)</a:t>
            </a:r>
          </a:p>
          <a:p>
            <a:endParaRPr lang="en-US" sz="1800" dirty="0"/>
          </a:p>
          <a:p>
            <a:r>
              <a:rPr lang="en-US" sz="1800" dirty="0"/>
              <a:t> Chemotherapy</a:t>
            </a:r>
          </a:p>
          <a:p>
            <a:r>
              <a:rPr lang="en-US" sz="1800" dirty="0"/>
              <a:t>Hormonal therapy </a:t>
            </a:r>
          </a:p>
          <a:p>
            <a:r>
              <a:rPr lang="en-US" sz="1800" dirty="0"/>
              <a:t>Targeted Drug therapy</a:t>
            </a:r>
          </a:p>
          <a:p>
            <a:endParaRPr lang="en-US" sz="1600" dirty="0"/>
          </a:p>
        </p:txBody>
      </p:sp>
    </p:spTree>
    <p:extLst>
      <p:ext uri="{BB962C8B-B14F-4D97-AF65-F5344CB8AC3E}">
        <p14:creationId xmlns:p14="http://schemas.microsoft.com/office/powerpoint/2010/main" val="3264257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20B255EF-FAF0-43FF-846E-1FBE885BB15C}"/>
              </a:ext>
            </a:extLst>
          </p:cNvPr>
          <p:cNvSpPr>
            <a:spLocks noGrp="1"/>
          </p:cNvSpPr>
          <p:nvPr>
            <p:ph type="title"/>
          </p:nvPr>
        </p:nvSpPr>
        <p:spPr>
          <a:xfrm>
            <a:off x="838200" y="631825"/>
            <a:ext cx="10515600" cy="1325563"/>
          </a:xfrm>
        </p:spPr>
        <p:txBody>
          <a:bodyPr>
            <a:normAutofit/>
          </a:bodyPr>
          <a:lstStyle/>
          <a:p>
            <a:r>
              <a:rPr lang="en-US" dirty="0"/>
              <a:t>Breast-conserving surgery (lumpectomy)</a:t>
            </a:r>
          </a:p>
        </p:txBody>
      </p:sp>
      <p:sp>
        <p:nvSpPr>
          <p:cNvPr id="3" name="Content Placeholder 2">
            <a:extLst>
              <a:ext uri="{FF2B5EF4-FFF2-40B4-BE49-F238E27FC236}">
                <a16:creationId xmlns="" xmlns:a16="http://schemas.microsoft.com/office/drawing/2014/main" id="{5C423429-B63B-453E-93A6-078AA1240297}"/>
              </a:ext>
            </a:extLst>
          </p:cNvPr>
          <p:cNvSpPr>
            <a:spLocks noGrp="1"/>
          </p:cNvSpPr>
          <p:nvPr>
            <p:ph idx="1"/>
          </p:nvPr>
        </p:nvSpPr>
        <p:spPr>
          <a:xfrm>
            <a:off x="838200" y="2057400"/>
            <a:ext cx="10515600" cy="3871762"/>
          </a:xfrm>
        </p:spPr>
        <p:txBody>
          <a:bodyPr>
            <a:normAutofit/>
          </a:bodyPr>
          <a:lstStyle/>
          <a:p>
            <a:pPr algn="l"/>
            <a:r>
              <a:rPr lang="en-US" sz="1800" dirty="0"/>
              <a:t>(also called a quadrantectomy, partial mastectomy, or segmental mastectomy) </a:t>
            </a:r>
          </a:p>
          <a:p>
            <a:pPr algn="l"/>
            <a:r>
              <a:rPr lang="en-US" sz="1800" dirty="0"/>
              <a:t>A </a:t>
            </a:r>
            <a:r>
              <a:rPr lang="en-US" sz="1800" dirty="0" err="1"/>
              <a:t>surgeryin</a:t>
            </a:r>
            <a:r>
              <a:rPr lang="en-US" sz="1800" dirty="0"/>
              <a:t> which only the part of the breast containing the cancer is removed. </a:t>
            </a:r>
          </a:p>
          <a:p>
            <a:pPr algn="l"/>
            <a:r>
              <a:rPr lang="en-US" sz="1800" dirty="0"/>
              <a:t> The goal is to remove the cancer as well as some surrounding normal tissue. How much of the breast is removed depends on the size and location of the tumor and other factors.</a:t>
            </a:r>
          </a:p>
          <a:p>
            <a:pPr algn="l"/>
            <a:r>
              <a:rPr lang="en-US" sz="1800" dirty="0"/>
              <a:t>but makes it likely she will also need radiation.</a:t>
            </a:r>
          </a:p>
        </p:txBody>
      </p:sp>
    </p:spTree>
    <p:extLst>
      <p:ext uri="{BB962C8B-B14F-4D97-AF65-F5344CB8AC3E}">
        <p14:creationId xmlns:p14="http://schemas.microsoft.com/office/powerpoint/2010/main" val="4015947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20B255EF-FAF0-43FF-846E-1FBE885BB15C}"/>
              </a:ext>
            </a:extLst>
          </p:cNvPr>
          <p:cNvSpPr>
            <a:spLocks noGrp="1"/>
          </p:cNvSpPr>
          <p:nvPr>
            <p:ph type="title"/>
          </p:nvPr>
        </p:nvSpPr>
        <p:spPr>
          <a:xfrm>
            <a:off x="838200" y="631825"/>
            <a:ext cx="10515600" cy="1325563"/>
          </a:xfrm>
        </p:spPr>
        <p:txBody>
          <a:bodyPr>
            <a:normAutofit/>
          </a:bodyPr>
          <a:lstStyle/>
          <a:p>
            <a:r>
              <a:rPr lang="en-US" dirty="0"/>
              <a:t>Who can get breast-conserving surgery?</a:t>
            </a:r>
          </a:p>
        </p:txBody>
      </p:sp>
      <p:sp>
        <p:nvSpPr>
          <p:cNvPr id="3" name="Content Placeholder 2">
            <a:extLst>
              <a:ext uri="{FF2B5EF4-FFF2-40B4-BE49-F238E27FC236}">
                <a16:creationId xmlns="" xmlns:a16="http://schemas.microsoft.com/office/drawing/2014/main" id="{5C423429-B63B-453E-93A6-078AA1240297}"/>
              </a:ext>
            </a:extLst>
          </p:cNvPr>
          <p:cNvSpPr>
            <a:spLocks noGrp="1"/>
          </p:cNvSpPr>
          <p:nvPr>
            <p:ph idx="1"/>
          </p:nvPr>
        </p:nvSpPr>
        <p:spPr>
          <a:xfrm>
            <a:off x="838200" y="2057400"/>
            <a:ext cx="10515600" cy="3871762"/>
          </a:xfrm>
        </p:spPr>
        <p:txBody>
          <a:bodyPr>
            <a:noAutofit/>
          </a:bodyPr>
          <a:lstStyle/>
          <a:p>
            <a:pPr algn="l"/>
            <a:r>
              <a:rPr lang="en-US" sz="1800" dirty="0"/>
              <a:t>Are very concerned about losing her breast </a:t>
            </a:r>
          </a:p>
          <a:p>
            <a:pPr algn="l"/>
            <a:r>
              <a:rPr lang="en-US" sz="1800" dirty="0"/>
              <a:t>Are willing to have radiation therapy </a:t>
            </a:r>
          </a:p>
          <a:p>
            <a:pPr algn="l"/>
            <a:r>
              <a:rPr lang="en-US" sz="1800" dirty="0"/>
              <a:t>Have not already had her breast treated with radiation therapy or BCS Have only one area of cancer on the breast, or multiple areas that are close enough to be removed together without changing the look of the breast too much </a:t>
            </a:r>
          </a:p>
          <a:p>
            <a:pPr algn="l"/>
            <a:r>
              <a:rPr lang="en-US" sz="1800" dirty="0"/>
              <a:t>Have a small tumor (5 cm [2 inches] or smaller)</a:t>
            </a:r>
          </a:p>
          <a:p>
            <a:pPr algn="l"/>
            <a:r>
              <a:rPr lang="en-US" sz="1800" dirty="0"/>
              <a:t>Are not pregnant or, if pregnant, will not need radiation therapy immediately (to avoid risking harm to the fetus) </a:t>
            </a:r>
          </a:p>
          <a:p>
            <a:pPr algn="l"/>
            <a:r>
              <a:rPr lang="en-US" sz="1800" dirty="0"/>
              <a:t>Do not have a genetic factor such as a BRCA mutation, which might increase chance of a second cancer </a:t>
            </a:r>
          </a:p>
          <a:p>
            <a:pPr algn="l"/>
            <a:r>
              <a:rPr lang="en-US" sz="1800" dirty="0"/>
              <a:t>Do not have certain serious connective tissue diseases such as scleroderma or lupus, which may make you especially sensitive to the side effects of radiation therapy</a:t>
            </a:r>
          </a:p>
          <a:p>
            <a:pPr algn="l"/>
            <a:r>
              <a:rPr lang="en-US" sz="1800" dirty="0"/>
              <a:t>Do not have inflammatory breast cancer </a:t>
            </a:r>
          </a:p>
        </p:txBody>
      </p:sp>
    </p:spTree>
    <p:extLst>
      <p:ext uri="{BB962C8B-B14F-4D97-AF65-F5344CB8AC3E}">
        <p14:creationId xmlns:p14="http://schemas.microsoft.com/office/powerpoint/2010/main" val="3595332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70DEA92-1BEB-4672-AEDB-D8855C013618}"/>
              </a:ext>
            </a:extLst>
          </p:cNvPr>
          <p:cNvSpPr>
            <a:spLocks noGrp="1"/>
          </p:cNvSpPr>
          <p:nvPr>
            <p:ph type="title"/>
          </p:nvPr>
        </p:nvSpPr>
        <p:spPr>
          <a:xfrm>
            <a:off x="838200" y="631825"/>
            <a:ext cx="10515600" cy="1325563"/>
          </a:xfrm>
        </p:spPr>
        <p:txBody>
          <a:bodyPr>
            <a:normAutofit fontScale="90000"/>
          </a:bodyPr>
          <a:lstStyle/>
          <a:p>
            <a:r>
              <a:rPr lang="en-US" dirty="0"/>
              <a:t>Choosing between breast-conserving surgery and mastectomy </a:t>
            </a:r>
          </a:p>
        </p:txBody>
      </p:sp>
      <p:sp>
        <p:nvSpPr>
          <p:cNvPr id="3" name="Content Placeholder 2">
            <a:extLst>
              <a:ext uri="{FF2B5EF4-FFF2-40B4-BE49-F238E27FC236}">
                <a16:creationId xmlns="" xmlns:a16="http://schemas.microsoft.com/office/drawing/2014/main" id="{CFD8CEC1-81CF-49C8-84C3-356E5A8214D8}"/>
              </a:ext>
            </a:extLst>
          </p:cNvPr>
          <p:cNvSpPr>
            <a:spLocks noGrp="1"/>
          </p:cNvSpPr>
          <p:nvPr>
            <p:ph idx="1"/>
          </p:nvPr>
        </p:nvSpPr>
        <p:spPr>
          <a:xfrm>
            <a:off x="838200" y="2072148"/>
            <a:ext cx="10515600" cy="3871762"/>
          </a:xfrm>
        </p:spPr>
        <p:txBody>
          <a:bodyPr>
            <a:normAutofit lnSpcReduction="10000"/>
          </a:bodyPr>
          <a:lstStyle/>
          <a:p>
            <a:pPr algn="l"/>
            <a:r>
              <a:rPr lang="en-US" sz="2000" dirty="0"/>
              <a:t>Many women with early-stage cancers can choose between breast-conserving surgery (BCS) and mastectomy. </a:t>
            </a:r>
          </a:p>
          <a:p>
            <a:pPr algn="l"/>
            <a:r>
              <a:rPr lang="en-US" sz="2000" dirty="0"/>
              <a:t>The main advantage of BCS is that a woman keeps most of her breast.</a:t>
            </a:r>
          </a:p>
          <a:p>
            <a:pPr algn="l"/>
            <a:r>
              <a:rPr lang="en-US" sz="2000" dirty="0"/>
              <a:t> But in most cases she will also need radiation. </a:t>
            </a:r>
          </a:p>
          <a:p>
            <a:pPr algn="l"/>
            <a:r>
              <a:rPr lang="en-US" sz="2000" dirty="0"/>
              <a:t>Women who have mastectomy for early stage cancers are less likely to need radiation. For some women, mastectomy may be a better option, because of the type of breast cancer, the large size of the tumor, previous treatment history, or certain other factors. Some women might be worried that having a less extensive surgery might raise their risk of the cancer coming back. But the fact is, in most cases, mastectomy does not give you any better chance of long-term survival or a better outcome from treatment. Studies following thousands of women for more than 20 years show that when BCS can be done along with radiation, having a mastectomy instead does not provide any better chance of survival.</a:t>
            </a:r>
          </a:p>
        </p:txBody>
      </p:sp>
    </p:spTree>
    <p:extLst>
      <p:ext uri="{BB962C8B-B14F-4D97-AF65-F5344CB8AC3E}">
        <p14:creationId xmlns:p14="http://schemas.microsoft.com/office/powerpoint/2010/main" val="1799589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70DEA92-1BEB-4672-AEDB-D8855C013618}"/>
              </a:ext>
            </a:extLst>
          </p:cNvPr>
          <p:cNvSpPr>
            <a:spLocks noGrp="1"/>
          </p:cNvSpPr>
          <p:nvPr>
            <p:ph type="title"/>
          </p:nvPr>
        </p:nvSpPr>
        <p:spPr>
          <a:xfrm>
            <a:off x="838200" y="631825"/>
            <a:ext cx="10515600" cy="1325563"/>
          </a:xfrm>
        </p:spPr>
        <p:txBody>
          <a:bodyPr>
            <a:normAutofit/>
          </a:bodyPr>
          <a:lstStyle/>
          <a:p>
            <a:r>
              <a:rPr lang="en-US" dirty="0"/>
              <a:t>Side effects of breast-conserving surgery :</a:t>
            </a:r>
          </a:p>
        </p:txBody>
      </p:sp>
      <p:sp>
        <p:nvSpPr>
          <p:cNvPr id="3" name="Content Placeholder 2">
            <a:extLst>
              <a:ext uri="{FF2B5EF4-FFF2-40B4-BE49-F238E27FC236}">
                <a16:creationId xmlns="" xmlns:a16="http://schemas.microsoft.com/office/drawing/2014/main" id="{CFD8CEC1-81CF-49C8-84C3-356E5A8214D8}"/>
              </a:ext>
            </a:extLst>
          </p:cNvPr>
          <p:cNvSpPr>
            <a:spLocks noGrp="1"/>
          </p:cNvSpPr>
          <p:nvPr>
            <p:ph idx="1"/>
          </p:nvPr>
        </p:nvSpPr>
        <p:spPr>
          <a:xfrm>
            <a:off x="838200" y="2057400"/>
            <a:ext cx="10515600" cy="3871762"/>
          </a:xfrm>
        </p:spPr>
        <p:txBody>
          <a:bodyPr>
            <a:normAutofit/>
          </a:bodyPr>
          <a:lstStyle/>
          <a:p>
            <a:pPr algn="l"/>
            <a:r>
              <a:rPr lang="en-US" sz="2400" dirty="0"/>
              <a:t>Pain or tenderness or a "tugging" sensation in the breast </a:t>
            </a:r>
          </a:p>
          <a:p>
            <a:pPr algn="l"/>
            <a:r>
              <a:rPr lang="en-US" sz="2400" dirty="0"/>
              <a:t> Temporary swelling </a:t>
            </a:r>
          </a:p>
          <a:p>
            <a:pPr algn="l"/>
            <a:r>
              <a:rPr lang="en-US" sz="2400" dirty="0"/>
              <a:t>Hard scar tissue that forms in the surgical site </a:t>
            </a:r>
          </a:p>
          <a:p>
            <a:pPr algn="l"/>
            <a:r>
              <a:rPr lang="en-US" sz="2400" dirty="0"/>
              <a:t>Change in the shape of the breast Nerve (neuropathic) pain (sometimes described as burning or shooting pain) in the chest wall, armpit, and/or arm that doesn’t go away over time. </a:t>
            </a:r>
          </a:p>
          <a:p>
            <a:pPr algn="l"/>
            <a:r>
              <a:rPr lang="en-US" sz="2400" dirty="0"/>
              <a:t>This can also happen in mastectomy patients and is called post-mastectomy pain syndrome or PMPS.</a:t>
            </a:r>
          </a:p>
        </p:txBody>
      </p:sp>
    </p:spTree>
    <p:extLst>
      <p:ext uri="{BB962C8B-B14F-4D97-AF65-F5344CB8AC3E}">
        <p14:creationId xmlns:p14="http://schemas.microsoft.com/office/powerpoint/2010/main" val="2966737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1FC2E3E-2569-4F8F-8223-B0B45C0AF9D4}"/>
              </a:ext>
            </a:extLst>
          </p:cNvPr>
          <p:cNvSpPr>
            <a:spLocks noGrp="1"/>
          </p:cNvSpPr>
          <p:nvPr>
            <p:ph type="title"/>
          </p:nvPr>
        </p:nvSpPr>
        <p:spPr>
          <a:xfrm>
            <a:off x="838200" y="631825"/>
            <a:ext cx="10515600" cy="1325563"/>
          </a:xfrm>
        </p:spPr>
        <p:txBody>
          <a:bodyPr>
            <a:normAutofit/>
          </a:bodyPr>
          <a:lstStyle/>
          <a:p>
            <a:r>
              <a:rPr lang="en-US"/>
              <a:t>Mastectomy </a:t>
            </a:r>
            <a:endParaRPr lang="en-US" dirty="0"/>
          </a:p>
        </p:txBody>
      </p:sp>
      <p:sp>
        <p:nvSpPr>
          <p:cNvPr id="3" name="Content Placeholder 2">
            <a:extLst>
              <a:ext uri="{FF2B5EF4-FFF2-40B4-BE49-F238E27FC236}">
                <a16:creationId xmlns="" xmlns:a16="http://schemas.microsoft.com/office/drawing/2014/main" id="{845480FC-28CD-4DEB-9837-0877E2275E3C}"/>
              </a:ext>
            </a:extLst>
          </p:cNvPr>
          <p:cNvSpPr>
            <a:spLocks noGrp="1"/>
          </p:cNvSpPr>
          <p:nvPr>
            <p:ph idx="1"/>
          </p:nvPr>
        </p:nvSpPr>
        <p:spPr>
          <a:xfrm>
            <a:off x="838200" y="2057400"/>
            <a:ext cx="10515600" cy="3871762"/>
          </a:xfrm>
        </p:spPr>
        <p:txBody>
          <a:bodyPr>
            <a:normAutofit/>
          </a:bodyPr>
          <a:lstStyle/>
          <a:p>
            <a:pPr algn="l"/>
            <a:r>
              <a:rPr lang="en-US" sz="2400" dirty="0"/>
              <a:t>A surgery in which the entire breast is removed, including all of the breast tissue and sometimes other nearby tissues</a:t>
            </a:r>
          </a:p>
          <a:p>
            <a:pPr algn="l"/>
            <a:r>
              <a:rPr lang="en-US" sz="2400" dirty="0"/>
              <a:t>It’s often done when a woman cannot be treated with breast-conserving surgery (lumpectomy), which spares most of the breast. </a:t>
            </a:r>
          </a:p>
          <a:p>
            <a:pPr algn="l"/>
            <a:r>
              <a:rPr lang="en-US" sz="2400" dirty="0"/>
              <a:t>It can also be done if a woman chooses mastectomy over breast-conserving surgery for personal reasons. </a:t>
            </a:r>
          </a:p>
          <a:p>
            <a:pPr algn="l"/>
            <a:r>
              <a:rPr lang="en-US" sz="2400" dirty="0"/>
              <a:t>Women at very high risk of getting a second cancer sometimes have a double mastectomy, the removal of both breasts</a:t>
            </a:r>
          </a:p>
        </p:txBody>
      </p:sp>
    </p:spTree>
    <p:extLst>
      <p:ext uri="{BB962C8B-B14F-4D97-AF65-F5344CB8AC3E}">
        <p14:creationId xmlns:p14="http://schemas.microsoft.com/office/powerpoint/2010/main" val="4167315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 xmlns:a16="http://schemas.microsoft.com/office/drawing/2014/main" id="{0DCF9992-B789-4443-9F30-588CF6BCDFE2}"/>
              </a:ext>
            </a:extLst>
          </p:cNvPr>
          <p:cNvSpPr>
            <a:spLocks noGrp="1"/>
          </p:cNvSpPr>
          <p:nvPr>
            <p:ph type="title"/>
          </p:nvPr>
        </p:nvSpPr>
        <p:spPr/>
        <p:txBody>
          <a:bodyPr/>
          <a:lstStyle/>
          <a:p>
            <a:r>
              <a:rPr lang="en-US" dirty="0"/>
              <a:t>Types of mastectomies</a:t>
            </a:r>
          </a:p>
        </p:txBody>
      </p:sp>
      <p:sp>
        <p:nvSpPr>
          <p:cNvPr id="13" name="Content Placeholder 2">
            <a:extLst>
              <a:ext uri="{FF2B5EF4-FFF2-40B4-BE49-F238E27FC236}">
                <a16:creationId xmlns="" xmlns:a16="http://schemas.microsoft.com/office/drawing/2014/main" id="{894C5508-69E3-43CA-AD50-0A42D06C0A0A}"/>
              </a:ext>
            </a:extLst>
          </p:cNvPr>
          <p:cNvSpPr>
            <a:spLocks noGrp="1"/>
          </p:cNvSpPr>
          <p:nvPr>
            <p:ph idx="1"/>
          </p:nvPr>
        </p:nvSpPr>
        <p:spPr>
          <a:xfrm>
            <a:off x="255105" y="1690688"/>
            <a:ext cx="3614530" cy="4351338"/>
          </a:xfrm>
        </p:spPr>
        <p:txBody>
          <a:bodyPr>
            <a:normAutofit fontScale="77500" lnSpcReduction="20000"/>
          </a:bodyPr>
          <a:lstStyle/>
          <a:p>
            <a:r>
              <a:rPr lang="en-US" b="1" dirty="0"/>
              <a:t>Simple (or total) mastectomy </a:t>
            </a:r>
            <a:r>
              <a:rPr lang="en-US" dirty="0"/>
              <a:t>In this procedure, the surgeon removes the entire breast, including the nipple, areola, and skin. Some underarm lymph nodes may or may not be removed depending on the situation. Most women, if they are hospitalized, can go home the next day. </a:t>
            </a:r>
          </a:p>
        </p:txBody>
      </p:sp>
      <p:sp>
        <p:nvSpPr>
          <p:cNvPr id="14" name="Content Placeholder 2">
            <a:extLst>
              <a:ext uri="{FF2B5EF4-FFF2-40B4-BE49-F238E27FC236}">
                <a16:creationId xmlns="" xmlns:a16="http://schemas.microsoft.com/office/drawing/2014/main" id="{C7072B74-FD1E-42FF-935C-036A9F24013E}"/>
              </a:ext>
            </a:extLst>
          </p:cNvPr>
          <p:cNvSpPr txBox="1">
            <a:spLocks/>
          </p:cNvSpPr>
          <p:nvPr/>
        </p:nvSpPr>
        <p:spPr>
          <a:xfrm>
            <a:off x="4416287" y="1690688"/>
            <a:ext cx="361453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Skin-sparing mastectomy</a:t>
            </a:r>
          </a:p>
          <a:p>
            <a:r>
              <a:rPr lang="en-US" dirty="0"/>
              <a:t>most of the skin over the breast is left intact. Only the breast tissue, nipple and areola are removed.</a:t>
            </a:r>
          </a:p>
        </p:txBody>
      </p:sp>
      <p:sp>
        <p:nvSpPr>
          <p:cNvPr id="15" name="Content Placeholder 2">
            <a:extLst>
              <a:ext uri="{FF2B5EF4-FFF2-40B4-BE49-F238E27FC236}">
                <a16:creationId xmlns="" xmlns:a16="http://schemas.microsoft.com/office/drawing/2014/main" id="{C98B0A18-F2EA-4CB2-9DBC-8D651AE928FE}"/>
              </a:ext>
            </a:extLst>
          </p:cNvPr>
          <p:cNvSpPr txBox="1">
            <a:spLocks/>
          </p:cNvSpPr>
          <p:nvPr/>
        </p:nvSpPr>
        <p:spPr>
          <a:xfrm>
            <a:off x="8577470" y="1690688"/>
            <a:ext cx="361453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Nipple-sparing mastectomy</a:t>
            </a:r>
          </a:p>
          <a:p>
            <a:r>
              <a:rPr lang="en-US" dirty="0"/>
              <a:t>a variation of the skin-sparing mastectomy. In this procedure, the breast tissue is removed, but the breast skin and nipple are left in place. </a:t>
            </a:r>
          </a:p>
        </p:txBody>
      </p:sp>
    </p:spTree>
    <p:extLst>
      <p:ext uri="{BB962C8B-B14F-4D97-AF65-F5344CB8AC3E}">
        <p14:creationId xmlns:p14="http://schemas.microsoft.com/office/powerpoint/2010/main" val="4051767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 up of a womans face&#10;&#10;Description automatically generated">
            <a:extLst>
              <a:ext uri="{FF2B5EF4-FFF2-40B4-BE49-F238E27FC236}">
                <a16:creationId xmlns="" xmlns:a16="http://schemas.microsoft.com/office/drawing/2014/main" id="{DF16650B-8F0B-448A-B8AD-8DF1C5A454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309" y="643466"/>
            <a:ext cx="10591382" cy="5571067"/>
          </a:xfrm>
          <a:prstGeom prst="rect">
            <a:avLst/>
          </a:prstGeom>
        </p:spPr>
      </p:pic>
    </p:spTree>
    <p:extLst>
      <p:ext uri="{BB962C8B-B14F-4D97-AF65-F5344CB8AC3E}">
        <p14:creationId xmlns:p14="http://schemas.microsoft.com/office/powerpoint/2010/main" val="2997428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 xmlns:a16="http://schemas.microsoft.com/office/drawing/2014/main" id="{4349A4C2-D0F0-4D21-B98D-26C69A2D7806}"/>
              </a:ext>
            </a:extLst>
          </p:cNvPr>
          <p:cNvSpPr>
            <a:spLocks noGrp="1"/>
          </p:cNvSpPr>
          <p:nvPr>
            <p:ph type="title"/>
          </p:nvPr>
        </p:nvSpPr>
        <p:spPr/>
        <p:txBody>
          <a:bodyPr>
            <a:normAutofit fontScale="90000"/>
          </a:bodyPr>
          <a:lstStyle/>
          <a:p>
            <a:r>
              <a:rPr lang="en-US" b="1" dirty="0"/>
              <a:t>radical </a:t>
            </a:r>
            <a:r>
              <a:rPr lang="en-US" b="1" dirty="0" smtClean="0"/>
              <a:t>mastectomy</a:t>
            </a:r>
            <a:r>
              <a:rPr lang="en-US" dirty="0"/>
              <a:t/>
            </a:r>
            <a:br>
              <a:rPr lang="en-US" dirty="0"/>
            </a:br>
            <a:endParaRPr lang="en-US" dirty="0"/>
          </a:p>
        </p:txBody>
      </p:sp>
      <p:sp>
        <p:nvSpPr>
          <p:cNvPr id="4" name="Content Placeholder 2">
            <a:extLst>
              <a:ext uri="{FF2B5EF4-FFF2-40B4-BE49-F238E27FC236}">
                <a16:creationId xmlns="" xmlns:a16="http://schemas.microsoft.com/office/drawing/2014/main" id="{7DDAC417-F2BC-4DB5-A7F5-5214ACDD2A4A}"/>
              </a:ext>
            </a:extLst>
          </p:cNvPr>
          <p:cNvSpPr txBox="1">
            <a:spLocks/>
          </p:cNvSpPr>
          <p:nvPr/>
        </p:nvSpPr>
        <p:spPr>
          <a:xfrm>
            <a:off x="0" y="1690688"/>
            <a:ext cx="361453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A modified radical mastectomy </a:t>
            </a:r>
            <a:r>
              <a:rPr lang="en-US" dirty="0"/>
              <a:t>combines </a:t>
            </a:r>
            <a:r>
              <a:rPr lang="en-US" u="sng" dirty="0">
                <a:solidFill>
                  <a:srgbClr val="FF0000"/>
                </a:solidFill>
              </a:rPr>
              <a:t>a simple mastectomy </a:t>
            </a:r>
            <a:r>
              <a:rPr lang="en-US" u="sng" dirty="0"/>
              <a:t>with</a:t>
            </a:r>
            <a:r>
              <a:rPr lang="en-US" u="sng" dirty="0">
                <a:solidFill>
                  <a:srgbClr val="FF0000"/>
                </a:solidFill>
              </a:rPr>
              <a:t> the removal of the lymph </a:t>
            </a:r>
            <a:r>
              <a:rPr lang="en-US" dirty="0">
                <a:solidFill>
                  <a:srgbClr val="FF0000"/>
                </a:solidFill>
              </a:rPr>
              <a:t>nodes under the arm </a:t>
            </a:r>
            <a:r>
              <a:rPr lang="en-US" dirty="0"/>
              <a:t>(called an axillary lymph node dissection).</a:t>
            </a:r>
          </a:p>
          <a:p>
            <a:endParaRPr lang="en-US" dirty="0"/>
          </a:p>
        </p:txBody>
      </p:sp>
      <p:sp>
        <p:nvSpPr>
          <p:cNvPr id="5" name="Content Placeholder 2">
            <a:extLst>
              <a:ext uri="{FF2B5EF4-FFF2-40B4-BE49-F238E27FC236}">
                <a16:creationId xmlns="" xmlns:a16="http://schemas.microsoft.com/office/drawing/2014/main" id="{1C51124A-AA1F-469B-858A-8FFCA5085045}"/>
              </a:ext>
            </a:extLst>
          </p:cNvPr>
          <p:cNvSpPr txBox="1">
            <a:spLocks/>
          </p:cNvSpPr>
          <p:nvPr/>
        </p:nvSpPr>
        <p:spPr>
          <a:xfrm>
            <a:off x="4124740" y="1690688"/>
            <a:ext cx="361453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Radical mastectomy </a:t>
            </a:r>
            <a:r>
              <a:rPr lang="en-US" dirty="0"/>
              <a:t>In this extensive operation, the surgeon removes the entire breast, axillary (underarm) lymph nodes, and the </a:t>
            </a:r>
            <a:r>
              <a:rPr lang="en-US" dirty="0" smtClean="0">
                <a:solidFill>
                  <a:srgbClr val="FF0000"/>
                </a:solidFill>
              </a:rPr>
              <a:t>pectoral </a:t>
            </a:r>
            <a:r>
              <a:rPr lang="en-US" dirty="0" smtClean="0"/>
              <a:t>(</a:t>
            </a:r>
            <a:r>
              <a:rPr lang="en-US" dirty="0"/>
              <a:t>chest wall) </a:t>
            </a:r>
            <a:r>
              <a:rPr lang="en-US" dirty="0">
                <a:solidFill>
                  <a:srgbClr val="FF0000"/>
                </a:solidFill>
              </a:rPr>
              <a:t>muscles </a:t>
            </a:r>
            <a:r>
              <a:rPr lang="en-US" dirty="0"/>
              <a:t>under the breast.</a:t>
            </a:r>
          </a:p>
        </p:txBody>
      </p:sp>
      <p:sp>
        <p:nvSpPr>
          <p:cNvPr id="6" name="Content Placeholder 2">
            <a:extLst>
              <a:ext uri="{FF2B5EF4-FFF2-40B4-BE49-F238E27FC236}">
                <a16:creationId xmlns="" xmlns:a16="http://schemas.microsoft.com/office/drawing/2014/main" id="{6BF8FF31-27F9-429A-9A07-686DEA947A13}"/>
              </a:ext>
            </a:extLst>
          </p:cNvPr>
          <p:cNvSpPr txBox="1">
            <a:spLocks/>
          </p:cNvSpPr>
          <p:nvPr/>
        </p:nvSpPr>
        <p:spPr>
          <a:xfrm>
            <a:off x="8322365" y="1690688"/>
            <a:ext cx="361453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Double mastectomy</a:t>
            </a:r>
          </a:p>
          <a:p>
            <a:r>
              <a:rPr lang="en-US" dirty="0">
                <a:solidFill>
                  <a:srgbClr val="FF0000"/>
                </a:solidFill>
              </a:rPr>
              <a:t>If a mastectomy is done on both breasts, it is called a double</a:t>
            </a:r>
          </a:p>
          <a:p>
            <a:r>
              <a:rPr lang="en-US" dirty="0"/>
              <a:t>it is often a risk-reducing surgery </a:t>
            </a:r>
            <a:endParaRPr lang="en-US" dirty="0" smtClean="0"/>
          </a:p>
          <a:p>
            <a:r>
              <a:rPr lang="en-US" dirty="0" smtClean="0">
                <a:solidFill>
                  <a:srgbClr val="FF0000"/>
                </a:solidFill>
              </a:rPr>
              <a:t>for </a:t>
            </a:r>
            <a:r>
              <a:rPr lang="en-US" dirty="0">
                <a:solidFill>
                  <a:srgbClr val="FF0000"/>
                </a:solidFill>
              </a:rPr>
              <a:t>women at very high risk for getting breast cancer</a:t>
            </a:r>
            <a:r>
              <a:rPr lang="en-US" dirty="0"/>
              <a:t>, </a:t>
            </a:r>
            <a:r>
              <a:rPr lang="en-US" dirty="0">
                <a:solidFill>
                  <a:srgbClr val="FF0000"/>
                </a:solidFill>
              </a:rPr>
              <a:t>such as those with a BRCA gene mutation.</a:t>
            </a:r>
          </a:p>
        </p:txBody>
      </p:sp>
    </p:spTree>
    <p:extLst>
      <p:ext uri="{BB962C8B-B14F-4D97-AF65-F5344CB8AC3E}">
        <p14:creationId xmlns:p14="http://schemas.microsoft.com/office/powerpoint/2010/main" val="2885478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8D49C2E-968D-48E4-A57C-397250681187}"/>
              </a:ext>
            </a:extLst>
          </p:cNvPr>
          <p:cNvSpPr>
            <a:spLocks noGrp="1"/>
          </p:cNvSpPr>
          <p:nvPr>
            <p:ph type="title"/>
          </p:nvPr>
        </p:nvSpPr>
        <p:spPr>
          <a:xfrm>
            <a:off x="838200" y="631825"/>
            <a:ext cx="10515600" cy="1325563"/>
          </a:xfrm>
        </p:spPr>
        <p:txBody>
          <a:bodyPr>
            <a:normAutofit/>
          </a:bodyPr>
          <a:lstStyle/>
          <a:p>
            <a:r>
              <a:rPr lang="en-US" dirty="0" smtClean="0"/>
              <a:t>Inductions for Mastectomy</a:t>
            </a:r>
            <a:endParaRPr lang="en-US" dirty="0"/>
          </a:p>
        </p:txBody>
      </p:sp>
      <p:sp>
        <p:nvSpPr>
          <p:cNvPr id="3" name="Content Placeholder 2">
            <a:extLst>
              <a:ext uri="{FF2B5EF4-FFF2-40B4-BE49-F238E27FC236}">
                <a16:creationId xmlns="" xmlns:a16="http://schemas.microsoft.com/office/drawing/2014/main" id="{8212F7B4-99D2-4AF7-9AA9-F5DFB6FC7037}"/>
              </a:ext>
            </a:extLst>
          </p:cNvPr>
          <p:cNvSpPr>
            <a:spLocks noGrp="1"/>
          </p:cNvSpPr>
          <p:nvPr>
            <p:ph idx="1"/>
          </p:nvPr>
        </p:nvSpPr>
        <p:spPr>
          <a:xfrm>
            <a:off x="838200" y="2057400"/>
            <a:ext cx="10515600" cy="3871762"/>
          </a:xfrm>
        </p:spPr>
        <p:txBody>
          <a:bodyPr>
            <a:normAutofit/>
          </a:bodyPr>
          <a:lstStyle/>
          <a:p>
            <a:pPr algn="l"/>
            <a:r>
              <a:rPr lang="en-US" sz="2000" dirty="0" smtClean="0"/>
              <a:t>If the </a:t>
            </a:r>
            <a:r>
              <a:rPr lang="en-US" sz="2000" dirty="0" err="1" smtClean="0"/>
              <a:t>Pt</a:t>
            </a:r>
            <a:r>
              <a:rPr lang="en-US" sz="2000" dirty="0" smtClean="0"/>
              <a:t> was </a:t>
            </a:r>
            <a:r>
              <a:rPr lang="en-US" sz="2000" dirty="0" smtClean="0">
                <a:solidFill>
                  <a:srgbClr val="FF0000"/>
                </a:solidFill>
              </a:rPr>
              <a:t>unable </a:t>
            </a:r>
            <a:r>
              <a:rPr lang="en-US" sz="2000" dirty="0">
                <a:solidFill>
                  <a:srgbClr val="FF0000"/>
                </a:solidFill>
              </a:rPr>
              <a:t>to have radiation therapy</a:t>
            </a:r>
            <a:r>
              <a:rPr lang="en-US" sz="2000" dirty="0"/>
              <a:t> </a:t>
            </a:r>
          </a:p>
          <a:p>
            <a:pPr algn="l"/>
            <a:r>
              <a:rPr lang="en-US" sz="2000" dirty="0" smtClean="0">
                <a:solidFill>
                  <a:srgbClr val="FF0000"/>
                </a:solidFill>
              </a:rPr>
              <a:t>recurrence </a:t>
            </a:r>
            <a:r>
              <a:rPr lang="en-US" sz="2000" dirty="0">
                <a:solidFill>
                  <a:srgbClr val="FF0000"/>
                </a:solidFill>
              </a:rPr>
              <a:t>tumor </a:t>
            </a:r>
            <a:r>
              <a:rPr lang="en-US" sz="2000" dirty="0"/>
              <a:t>post BCS </a:t>
            </a:r>
          </a:p>
          <a:p>
            <a:pPr algn="l"/>
            <a:r>
              <a:rPr lang="en-US" sz="2000" dirty="0" smtClean="0">
                <a:solidFill>
                  <a:srgbClr val="FF0000"/>
                </a:solidFill>
              </a:rPr>
              <a:t>Multiple  </a:t>
            </a:r>
            <a:r>
              <a:rPr lang="en-US" sz="2000" dirty="0">
                <a:solidFill>
                  <a:srgbClr val="FF0000"/>
                </a:solidFill>
              </a:rPr>
              <a:t>tumor in the same breast </a:t>
            </a:r>
          </a:p>
          <a:p>
            <a:pPr algn="l"/>
            <a:r>
              <a:rPr lang="en-US" sz="2000" dirty="0" smtClean="0">
                <a:solidFill>
                  <a:srgbClr val="FF0000"/>
                </a:solidFill>
              </a:rPr>
              <a:t>Having </a:t>
            </a:r>
            <a:r>
              <a:rPr lang="en-US" sz="2000" dirty="0">
                <a:solidFill>
                  <a:srgbClr val="FF0000"/>
                </a:solidFill>
              </a:rPr>
              <a:t>a larger tumor (greater than 5 cm )</a:t>
            </a:r>
            <a:r>
              <a:rPr lang="en-US" sz="2000" dirty="0" smtClean="0"/>
              <a:t> </a:t>
            </a:r>
            <a:endParaRPr lang="en-US" sz="2000" dirty="0"/>
          </a:p>
          <a:p>
            <a:pPr algn="l"/>
            <a:r>
              <a:rPr lang="en-US" sz="2000" dirty="0" smtClean="0">
                <a:solidFill>
                  <a:srgbClr val="FF0000"/>
                </a:solidFill>
              </a:rPr>
              <a:t>Have </a:t>
            </a:r>
            <a:r>
              <a:rPr lang="en-US" sz="2000" dirty="0">
                <a:solidFill>
                  <a:srgbClr val="FF0000"/>
                </a:solidFill>
              </a:rPr>
              <a:t>a genetic factor such as a BRCA mutation</a:t>
            </a:r>
            <a:r>
              <a:rPr lang="en-US" sz="2000" dirty="0"/>
              <a:t>, which might increase your chance of a second cancer </a:t>
            </a:r>
          </a:p>
          <a:p>
            <a:pPr algn="l"/>
            <a:r>
              <a:rPr lang="en-US" sz="2000" dirty="0">
                <a:solidFill>
                  <a:srgbClr val="FF0000"/>
                </a:solidFill>
              </a:rPr>
              <a:t>Have a serious connective tissue disease such as scleroderma or lupus</a:t>
            </a:r>
            <a:r>
              <a:rPr lang="en-US" sz="2000" dirty="0"/>
              <a:t>, which may make you especially sensitive to the side effects of radiation therapy </a:t>
            </a:r>
          </a:p>
          <a:p>
            <a:pPr algn="l"/>
            <a:r>
              <a:rPr lang="en-US" sz="2000" dirty="0">
                <a:solidFill>
                  <a:srgbClr val="FF0000"/>
                </a:solidFill>
              </a:rPr>
              <a:t>Have inflammatory breast cancer</a:t>
            </a:r>
          </a:p>
        </p:txBody>
      </p:sp>
    </p:spTree>
    <p:extLst>
      <p:ext uri="{BB962C8B-B14F-4D97-AF65-F5344CB8AC3E}">
        <p14:creationId xmlns:p14="http://schemas.microsoft.com/office/powerpoint/2010/main" val="2790191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39F5CAA-AE51-4820-A527-F2AC128DFE8D}"/>
              </a:ext>
            </a:extLst>
          </p:cNvPr>
          <p:cNvSpPr>
            <a:spLocks noGrp="1"/>
          </p:cNvSpPr>
          <p:nvPr>
            <p:ph type="title"/>
          </p:nvPr>
        </p:nvSpPr>
        <p:spPr>
          <a:xfrm>
            <a:off x="838200" y="631825"/>
            <a:ext cx="10515600" cy="1325563"/>
          </a:xfrm>
        </p:spPr>
        <p:txBody>
          <a:bodyPr>
            <a:normAutofit/>
          </a:bodyPr>
          <a:lstStyle/>
          <a:p>
            <a:r>
              <a:rPr lang="en-US"/>
              <a:t>Lymph Node Surgery for Breast Cancer</a:t>
            </a:r>
          </a:p>
        </p:txBody>
      </p:sp>
      <p:sp>
        <p:nvSpPr>
          <p:cNvPr id="3" name="Content Placeholder 2">
            <a:extLst>
              <a:ext uri="{FF2B5EF4-FFF2-40B4-BE49-F238E27FC236}">
                <a16:creationId xmlns="" xmlns:a16="http://schemas.microsoft.com/office/drawing/2014/main" id="{EBEF8102-3FAA-4874-AB2C-E69EAAA79C73}"/>
              </a:ext>
            </a:extLst>
          </p:cNvPr>
          <p:cNvSpPr>
            <a:spLocks noGrp="1"/>
          </p:cNvSpPr>
          <p:nvPr>
            <p:ph idx="1"/>
          </p:nvPr>
        </p:nvSpPr>
        <p:spPr>
          <a:xfrm>
            <a:off x="838200" y="2057400"/>
            <a:ext cx="10515600" cy="3871762"/>
          </a:xfrm>
        </p:spPr>
        <p:txBody>
          <a:bodyPr>
            <a:normAutofit fontScale="92500" lnSpcReduction="20000"/>
          </a:bodyPr>
          <a:lstStyle/>
          <a:p>
            <a:pPr algn="l"/>
            <a:r>
              <a:rPr lang="en-US" sz="1900" b="1" dirty="0"/>
              <a:t>Sentinel lymph node biopsy (SLNB)</a:t>
            </a:r>
          </a:p>
          <a:p>
            <a:pPr algn="l"/>
            <a:r>
              <a:rPr lang="en-US" sz="1900" dirty="0">
                <a:solidFill>
                  <a:srgbClr val="FF0000"/>
                </a:solidFill>
              </a:rPr>
              <a:t>the surgeon finds and removes the first lymph node(s) to which a tumor is likely to spread</a:t>
            </a:r>
          </a:p>
          <a:p>
            <a:pPr marL="0" indent="0" algn="l">
              <a:buNone/>
            </a:pPr>
            <a:r>
              <a:rPr lang="en-US" sz="1900" dirty="0" smtClean="0">
                <a:solidFill>
                  <a:srgbClr val="FF0000"/>
                </a:solidFill>
              </a:rPr>
              <a:t>the </a:t>
            </a:r>
            <a:r>
              <a:rPr lang="en-US" sz="1900" dirty="0">
                <a:solidFill>
                  <a:srgbClr val="FF0000"/>
                </a:solidFill>
              </a:rPr>
              <a:t>surgeon injects a radioactive </a:t>
            </a:r>
            <a:r>
              <a:rPr lang="en-US" sz="1900" dirty="0" smtClean="0">
                <a:solidFill>
                  <a:srgbClr val="FF0000"/>
                </a:solidFill>
              </a:rPr>
              <a:t>blue </a:t>
            </a:r>
            <a:r>
              <a:rPr lang="en-US" sz="1900" dirty="0">
                <a:solidFill>
                  <a:srgbClr val="FF0000"/>
                </a:solidFill>
              </a:rPr>
              <a:t>dye into the </a:t>
            </a:r>
            <a:r>
              <a:rPr lang="en-US" sz="1900" dirty="0" smtClean="0">
                <a:solidFill>
                  <a:srgbClr val="FF0000"/>
                </a:solidFill>
              </a:rPr>
              <a:t>tumor (do breast massage for 15 minutes, up to 3 SLN are required to asses the status of axillary nodes, if positive we do LN dissection. </a:t>
            </a:r>
            <a:endParaRPr lang="en-US" sz="1900" dirty="0">
              <a:solidFill>
                <a:srgbClr val="FF0000"/>
              </a:solidFill>
            </a:endParaRPr>
          </a:p>
          <a:p>
            <a:pPr algn="l"/>
            <a:endParaRPr lang="en-US" sz="1900" b="1" dirty="0" smtClean="0"/>
          </a:p>
          <a:p>
            <a:pPr algn="l"/>
            <a:r>
              <a:rPr lang="en-US" sz="1900" b="1" dirty="0" smtClean="0"/>
              <a:t>Axillary </a:t>
            </a:r>
            <a:r>
              <a:rPr lang="en-US" sz="1900" b="1" dirty="0"/>
              <a:t>lymph node dissection (ALND)</a:t>
            </a:r>
          </a:p>
          <a:p>
            <a:pPr algn="l"/>
            <a:r>
              <a:rPr lang="en-US" sz="1900" dirty="0"/>
              <a:t>about 10 to 40 lymph nodes are removed</a:t>
            </a:r>
          </a:p>
          <a:p>
            <a:pPr algn="l"/>
            <a:r>
              <a:rPr lang="en-US" sz="1900" dirty="0"/>
              <a:t> Usually done at the same time as the mastectomy or breast-conserving surgery</a:t>
            </a:r>
          </a:p>
          <a:p>
            <a:pPr algn="l"/>
            <a:endParaRPr lang="en-US" sz="1900" b="1" dirty="0" smtClean="0"/>
          </a:p>
          <a:p>
            <a:pPr algn="l"/>
            <a:r>
              <a:rPr lang="en-US" sz="1900" b="1" dirty="0" smtClean="0"/>
              <a:t>Side </a:t>
            </a:r>
            <a:r>
              <a:rPr lang="en-US" sz="1900" b="1" dirty="0"/>
              <a:t>effects :</a:t>
            </a:r>
          </a:p>
          <a:p>
            <a:pPr algn="l"/>
            <a:r>
              <a:rPr lang="en-US" sz="1900" dirty="0"/>
              <a:t>Lymphedema This is less common after (SLNB) than (ALND).</a:t>
            </a:r>
          </a:p>
          <a:p>
            <a:pPr algn="l"/>
            <a:r>
              <a:rPr lang="en-US" sz="1900" dirty="0"/>
              <a:t>Limited arm and shoulder movement is more common after ALND than SLNB</a:t>
            </a:r>
          </a:p>
          <a:p>
            <a:pPr algn="l"/>
            <a:r>
              <a:rPr lang="en-US" sz="1900" dirty="0"/>
              <a:t>Numbness of the skin on the upper arm</a:t>
            </a:r>
            <a:endParaRPr lang="en-US" sz="1900" b="1" dirty="0"/>
          </a:p>
          <a:p>
            <a:pPr algn="l"/>
            <a:endParaRPr lang="en-US" sz="1900" dirty="0"/>
          </a:p>
        </p:txBody>
      </p:sp>
    </p:spTree>
    <p:extLst>
      <p:ext uri="{BB962C8B-B14F-4D97-AF65-F5344CB8AC3E}">
        <p14:creationId xmlns:p14="http://schemas.microsoft.com/office/powerpoint/2010/main" val="1334236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of axillary LN dissection </a:t>
            </a:r>
            <a:endParaRPr lang="ar-SA" dirty="0"/>
          </a:p>
        </p:txBody>
      </p:sp>
      <p:graphicFrame>
        <p:nvGraphicFramePr>
          <p:cNvPr id="4" name="Table 3"/>
          <p:cNvGraphicFramePr>
            <a:graphicFrameLocks noGrp="1"/>
          </p:cNvGraphicFramePr>
          <p:nvPr>
            <p:extLst>
              <p:ext uri="{D42A27DB-BD31-4B8C-83A1-F6EECF244321}">
                <p14:modId xmlns:p14="http://schemas.microsoft.com/office/powerpoint/2010/main" val="1531449672"/>
              </p:ext>
            </p:extLst>
          </p:nvPr>
        </p:nvGraphicFramePr>
        <p:xfrm>
          <a:off x="2071757" y="2849217"/>
          <a:ext cx="8128000" cy="1981200"/>
        </p:xfrm>
        <a:graphic>
          <a:graphicData uri="http://schemas.openxmlformats.org/drawingml/2006/table">
            <a:tbl>
              <a:tblPr rtl="1" firstRow="1" bandRow="1">
                <a:tableStyleId>{5C22544A-7EE6-4342-B048-85BDC9FD1C3A}</a:tableStyleId>
              </a:tblPr>
              <a:tblGrid>
                <a:gridCol w="4064000"/>
                <a:gridCol w="4064000"/>
              </a:tblGrid>
              <a:tr h="321880">
                <a:tc>
                  <a:txBody>
                    <a:bodyPr/>
                    <a:lstStyle/>
                    <a:p>
                      <a:pPr algn="ctr" rtl="1"/>
                      <a:r>
                        <a:rPr lang="en-US" sz="2000" dirty="0" smtClean="0"/>
                        <a:t>Chronic</a:t>
                      </a:r>
                      <a:endParaRPr lang="ar-SA" sz="2000" dirty="0"/>
                    </a:p>
                  </a:txBody>
                  <a:tcPr/>
                </a:tc>
                <a:tc>
                  <a:txBody>
                    <a:bodyPr/>
                    <a:lstStyle/>
                    <a:p>
                      <a:pPr algn="ctr" rtl="1"/>
                      <a:r>
                        <a:rPr lang="en-US" sz="2000" dirty="0" smtClean="0"/>
                        <a:t>Acute</a:t>
                      </a:r>
                      <a:endParaRPr lang="ar-SA" sz="2000" dirty="0"/>
                    </a:p>
                  </a:txBody>
                  <a:tcPr/>
                </a:tc>
              </a:tr>
              <a:tr h="370840">
                <a:tc>
                  <a:txBody>
                    <a:bodyPr/>
                    <a:lstStyle/>
                    <a:p>
                      <a:pPr algn="l" rtl="1"/>
                      <a:r>
                        <a:rPr lang="en-US" sz="2000" dirty="0" smtClean="0"/>
                        <a:t>Chronic pain more than 2 weeks</a:t>
                      </a:r>
                      <a:endParaRPr lang="ar-SA" sz="2000" dirty="0"/>
                    </a:p>
                  </a:txBody>
                  <a:tcPr/>
                </a:tc>
                <a:tc>
                  <a:txBody>
                    <a:bodyPr/>
                    <a:lstStyle/>
                    <a:p>
                      <a:pPr algn="l" rtl="1"/>
                      <a:r>
                        <a:rPr lang="ar-SA" sz="2000" dirty="0" smtClean="0"/>
                        <a:t>  </a:t>
                      </a:r>
                      <a:r>
                        <a:rPr lang="ar-SA" sz="2000" baseline="0" dirty="0" smtClean="0"/>
                        <a:t>  </a:t>
                      </a:r>
                      <a:r>
                        <a:rPr lang="en-US" sz="2000" dirty="0" smtClean="0"/>
                        <a:t>Hematoma</a:t>
                      </a:r>
                      <a:endParaRPr lang="ar-SA" sz="2000" dirty="0"/>
                    </a:p>
                  </a:txBody>
                  <a:tcPr/>
                </a:tc>
              </a:tr>
              <a:tr h="370840">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dirty="0" err="1" smtClean="0"/>
                        <a:t>Parestesia</a:t>
                      </a:r>
                      <a:endParaRPr lang="ar-SA" sz="1800" dirty="0"/>
                    </a:p>
                  </a:txBody>
                  <a:tcPr/>
                </a:tc>
                <a:tc>
                  <a:txBody>
                    <a:bodyPr/>
                    <a:lstStyle/>
                    <a:p>
                      <a:pPr algn="l" rtl="1"/>
                      <a:r>
                        <a:rPr lang="en-US" sz="2000" dirty="0" err="1" smtClean="0">
                          <a:solidFill>
                            <a:schemeClr val="tx1"/>
                          </a:solidFill>
                        </a:rPr>
                        <a:t>Seroma</a:t>
                      </a:r>
                      <a:r>
                        <a:rPr lang="en-US" sz="2000" dirty="0" smtClean="0">
                          <a:solidFill>
                            <a:schemeClr val="tx1"/>
                          </a:solidFill>
                        </a:rPr>
                        <a:t> </a:t>
                      </a:r>
                      <a:endParaRPr lang="ar-SA" sz="2000" dirty="0">
                        <a:solidFill>
                          <a:schemeClr val="tx1"/>
                        </a:solidFill>
                      </a:endParaRPr>
                    </a:p>
                  </a:txBody>
                  <a:tcPr/>
                </a:tc>
              </a:tr>
              <a:tr h="370840">
                <a:tc>
                  <a:txBody>
                    <a:bodyPr/>
                    <a:lstStyle/>
                    <a:p>
                      <a:pPr algn="l" rtl="1"/>
                      <a:r>
                        <a:rPr lang="en-US" sz="2000" dirty="0" smtClean="0"/>
                        <a:t>Lymph</a:t>
                      </a:r>
                      <a:r>
                        <a:rPr lang="en-US" sz="2000" baseline="0" dirty="0" smtClean="0"/>
                        <a:t> edema</a:t>
                      </a:r>
                      <a:endParaRPr lang="ar-SA" sz="2000" dirty="0"/>
                    </a:p>
                  </a:txBody>
                  <a:tcPr/>
                </a:tc>
                <a:tc>
                  <a:txBody>
                    <a:bodyPr/>
                    <a:lstStyle/>
                    <a:p>
                      <a:pPr algn="l" rtl="1"/>
                      <a:r>
                        <a:rPr lang="en-US" sz="2000" dirty="0" smtClean="0">
                          <a:solidFill>
                            <a:schemeClr val="tx1"/>
                          </a:solidFill>
                        </a:rPr>
                        <a:t>Pain</a:t>
                      </a:r>
                      <a:endParaRPr lang="ar-SA" sz="2000" dirty="0">
                        <a:solidFill>
                          <a:schemeClr val="tx1"/>
                        </a:solidFill>
                      </a:endParaRPr>
                    </a:p>
                  </a:txBody>
                  <a:tcPr/>
                </a:tc>
              </a:tr>
              <a:tr h="370840">
                <a:tc>
                  <a:txBody>
                    <a:bodyPr/>
                    <a:lstStyle/>
                    <a:p>
                      <a:pPr rtl="1"/>
                      <a:endParaRPr lang="ar-SA" sz="2000"/>
                    </a:p>
                  </a:txBody>
                  <a:tcPr/>
                </a:tc>
                <a:tc>
                  <a:txBody>
                    <a:bodyPr/>
                    <a:lstStyle/>
                    <a:p>
                      <a:pPr algn="l" rtl="1"/>
                      <a:r>
                        <a:rPr lang="en-US" sz="2000" dirty="0" smtClean="0">
                          <a:solidFill>
                            <a:schemeClr val="tx1"/>
                          </a:solidFill>
                        </a:rPr>
                        <a:t>Limited arm movement </a:t>
                      </a:r>
                      <a:endParaRPr lang="ar-SA" sz="2000" dirty="0">
                        <a:solidFill>
                          <a:schemeClr val="tx1"/>
                        </a:solidFill>
                      </a:endParaRPr>
                    </a:p>
                  </a:txBody>
                  <a:tcPr/>
                </a:tc>
              </a:tr>
            </a:tbl>
          </a:graphicData>
        </a:graphic>
      </p:graphicFrame>
      <p:sp>
        <p:nvSpPr>
          <p:cNvPr id="5" name="Rectangle 4"/>
          <p:cNvSpPr/>
          <p:nvPr/>
        </p:nvSpPr>
        <p:spPr>
          <a:xfrm>
            <a:off x="2083534" y="2101213"/>
            <a:ext cx="4127155" cy="523220"/>
          </a:xfrm>
          <a:prstGeom prst="rect">
            <a:avLst/>
          </a:prstGeom>
        </p:spPr>
        <p:txBody>
          <a:bodyPr wrap="none">
            <a:spAutoFit/>
          </a:bodyPr>
          <a:lstStyle/>
          <a:p>
            <a:r>
              <a:rPr lang="en-US" sz="2800" b="1" dirty="0">
                <a:solidFill>
                  <a:srgbClr val="FF0000"/>
                </a:solidFill>
              </a:rPr>
              <a:t>Side </a:t>
            </a:r>
            <a:r>
              <a:rPr lang="en-US" sz="2800" b="1" dirty="0" smtClean="0">
                <a:solidFill>
                  <a:srgbClr val="FF0000"/>
                </a:solidFill>
              </a:rPr>
              <a:t>effects LN dissection :</a:t>
            </a:r>
            <a:endParaRPr lang="en-US" sz="2800" b="1" dirty="0">
              <a:solidFill>
                <a:srgbClr val="FF0000"/>
              </a:solidFill>
            </a:endParaRPr>
          </a:p>
        </p:txBody>
      </p:sp>
    </p:spTree>
    <p:extLst>
      <p:ext uri="{BB962C8B-B14F-4D97-AF65-F5344CB8AC3E}">
        <p14:creationId xmlns:p14="http://schemas.microsoft.com/office/powerpoint/2010/main" val="821751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B41317-3948-43A3-9D98-C35E7E196968}"/>
              </a:ext>
            </a:extLst>
          </p:cNvPr>
          <p:cNvSpPr>
            <a:spLocks noGrp="1"/>
          </p:cNvSpPr>
          <p:nvPr>
            <p:ph type="ctrTitle"/>
          </p:nvPr>
        </p:nvSpPr>
        <p:spPr>
          <a:xfrm>
            <a:off x="609601" y="4385066"/>
            <a:ext cx="10923638" cy="1317643"/>
          </a:xfrm>
        </p:spPr>
        <p:txBody>
          <a:bodyPr>
            <a:normAutofit fontScale="90000"/>
          </a:bodyPr>
          <a:lstStyle/>
          <a:p>
            <a:pPr algn="l"/>
            <a:r>
              <a:rPr lang="en-US" sz="2900" b="1" dirty="0"/>
              <a:t>Axillary lymph node dissection (ALND)</a:t>
            </a:r>
            <a:br>
              <a:rPr lang="en-US" sz="2900" b="1" dirty="0"/>
            </a:br>
            <a:r>
              <a:rPr lang="en-US" sz="2900" b="1" dirty="0"/>
              <a:t>Sentinel lymph node biopsy (SLNB)</a:t>
            </a:r>
            <a:br>
              <a:rPr lang="en-US" sz="2900" b="1" dirty="0"/>
            </a:br>
            <a:endParaRPr lang="en-US" sz="2900" dirty="0"/>
          </a:p>
        </p:txBody>
      </p:sp>
      <p:pic>
        <p:nvPicPr>
          <p:cNvPr id="7" name="Picture 6" descr="A picture containing sitting, white, table, laying&#10;&#10;Description automatically generated">
            <a:extLst>
              <a:ext uri="{FF2B5EF4-FFF2-40B4-BE49-F238E27FC236}">
                <a16:creationId xmlns="" xmlns:a16="http://schemas.microsoft.com/office/drawing/2014/main" id="{8F11EF4D-36D6-4A88-A4D4-E48466B49B73}"/>
              </a:ext>
            </a:extLst>
          </p:cNvPr>
          <p:cNvPicPr>
            <a:picLocks noChangeAspect="1"/>
          </p:cNvPicPr>
          <p:nvPr/>
        </p:nvPicPr>
        <p:blipFill rotWithShape="1">
          <a:blip r:embed="rId2">
            <a:extLst>
              <a:ext uri="{28A0092B-C50C-407E-A947-70E740481C1C}">
                <a14:useLocalDpi xmlns:a14="http://schemas.microsoft.com/office/drawing/2010/main" val="0"/>
              </a:ext>
            </a:extLst>
          </a:blip>
          <a:srcRect r="9689" b="-1"/>
          <a:stretch/>
        </p:blipFill>
        <p:spPr>
          <a:xfrm>
            <a:off x="20" y="10"/>
            <a:ext cx="6095974" cy="4252522"/>
          </a:xfrm>
          <a:prstGeom prst="rect">
            <a:avLst/>
          </a:prstGeom>
        </p:spPr>
      </p:pic>
      <p:pic>
        <p:nvPicPr>
          <p:cNvPr id="5" name="Picture 4" descr="A screenshot of a cell phone&#10;&#10;Description automatically generated">
            <a:extLst>
              <a:ext uri="{FF2B5EF4-FFF2-40B4-BE49-F238E27FC236}">
                <a16:creationId xmlns="" xmlns:a16="http://schemas.microsoft.com/office/drawing/2014/main" id="{3F98EBB4-EB9E-453D-BDCD-91C21047AB79}"/>
              </a:ext>
            </a:extLst>
          </p:cNvPr>
          <p:cNvPicPr>
            <a:picLocks noChangeAspect="1"/>
          </p:cNvPicPr>
          <p:nvPr/>
        </p:nvPicPr>
        <p:blipFill rotWithShape="1">
          <a:blip r:embed="rId3">
            <a:extLst>
              <a:ext uri="{28A0092B-C50C-407E-A947-70E740481C1C}">
                <a14:useLocalDpi xmlns:a14="http://schemas.microsoft.com/office/drawing/2010/main" val="0"/>
              </a:ext>
            </a:extLst>
          </a:blip>
          <a:srcRect t="2501" b="12153"/>
          <a:stretch/>
        </p:blipFill>
        <p:spPr>
          <a:xfrm>
            <a:off x="6095999" y="-681"/>
            <a:ext cx="6096001" cy="4253215"/>
          </a:xfrm>
          <a:prstGeom prst="rect">
            <a:avLst/>
          </a:prstGeom>
        </p:spPr>
      </p:pic>
      <p:cxnSp>
        <p:nvCxnSpPr>
          <p:cNvPr id="27" name="Straight Connector 20">
            <a:extLst>
              <a:ext uri="{FF2B5EF4-FFF2-40B4-BE49-F238E27FC236}">
                <a16:creationId xmlns="" xmlns:a16="http://schemas.microsoft.com/office/drawing/2014/main" id="{EBAD6A72-88E8-42F7-88B9-CAF744536BE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096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2">
            <a:extLst>
              <a:ext uri="{FF2B5EF4-FFF2-40B4-BE49-F238E27FC236}">
                <a16:creationId xmlns="" xmlns:a16="http://schemas.microsoft.com/office/drawing/2014/main" id="{C800968E-0A99-46C4-A9B2-6A63AC66F4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290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FF54BD4-F473-4244-BA51-7B5833709A16}"/>
              </a:ext>
            </a:extLst>
          </p:cNvPr>
          <p:cNvSpPr>
            <a:spLocks noGrp="1"/>
          </p:cNvSpPr>
          <p:nvPr>
            <p:ph type="title"/>
          </p:nvPr>
        </p:nvSpPr>
        <p:spPr>
          <a:xfrm>
            <a:off x="838200" y="631825"/>
            <a:ext cx="10515600" cy="1325563"/>
          </a:xfrm>
        </p:spPr>
        <p:txBody>
          <a:bodyPr>
            <a:normAutofit/>
          </a:bodyPr>
          <a:lstStyle/>
          <a:p>
            <a:r>
              <a:rPr lang="en-US" b="1"/>
              <a:t>Adjuvant and neo-adjuvant therapy</a:t>
            </a:r>
            <a:endParaRPr lang="en-US"/>
          </a:p>
        </p:txBody>
      </p:sp>
      <p:sp>
        <p:nvSpPr>
          <p:cNvPr id="3" name="Content Placeholder 2">
            <a:extLst>
              <a:ext uri="{FF2B5EF4-FFF2-40B4-BE49-F238E27FC236}">
                <a16:creationId xmlns="" xmlns:a16="http://schemas.microsoft.com/office/drawing/2014/main" id="{8861CDB6-B204-44A7-A814-5A787311914C}"/>
              </a:ext>
            </a:extLst>
          </p:cNvPr>
          <p:cNvSpPr>
            <a:spLocks noGrp="1"/>
          </p:cNvSpPr>
          <p:nvPr>
            <p:ph idx="1"/>
          </p:nvPr>
        </p:nvSpPr>
        <p:spPr>
          <a:xfrm>
            <a:off x="838200" y="2057400"/>
            <a:ext cx="10515600" cy="3871762"/>
          </a:xfrm>
        </p:spPr>
        <p:txBody>
          <a:bodyPr>
            <a:noAutofit/>
          </a:bodyPr>
          <a:lstStyle/>
          <a:p>
            <a:pPr algn="l"/>
            <a:r>
              <a:rPr lang="en-US" sz="2400" dirty="0">
                <a:solidFill>
                  <a:srgbClr val="FF0000"/>
                </a:solidFill>
              </a:rPr>
              <a:t>Adjuvant systemic therapy: After surgery </a:t>
            </a:r>
            <a:r>
              <a:rPr lang="en-US" sz="2400" dirty="0" smtClean="0"/>
              <a:t>(</a:t>
            </a:r>
            <a:r>
              <a:rPr lang="en-US" sz="2400" dirty="0" smtClean="0">
                <a:solidFill>
                  <a:srgbClr val="FF0000"/>
                </a:solidFill>
              </a:rPr>
              <a:t>Chemotherapy </a:t>
            </a:r>
            <a:r>
              <a:rPr lang="en-US" sz="2400" dirty="0">
                <a:solidFill>
                  <a:srgbClr val="FF0000"/>
                </a:solidFill>
              </a:rPr>
              <a:t>and hormone </a:t>
            </a:r>
            <a:r>
              <a:rPr lang="en-US" sz="2400" dirty="0" smtClean="0">
                <a:solidFill>
                  <a:srgbClr val="FF0000"/>
                </a:solidFill>
              </a:rPr>
              <a:t>therapy</a:t>
            </a:r>
            <a:r>
              <a:rPr lang="en-US" sz="2400" dirty="0"/>
              <a:t>)</a:t>
            </a:r>
            <a:r>
              <a:rPr lang="en-US" sz="2400" dirty="0" smtClean="0"/>
              <a:t>.</a:t>
            </a:r>
            <a:endParaRPr lang="en-US" sz="2400" dirty="0"/>
          </a:p>
          <a:p>
            <a:pPr algn="l"/>
            <a:r>
              <a:rPr lang="en-US" sz="2400" dirty="0"/>
              <a:t>All node-positive patients should receive adjuvant </a:t>
            </a:r>
            <a:r>
              <a:rPr lang="en-US" sz="2400" dirty="0" smtClean="0"/>
              <a:t>chemotherapy</a:t>
            </a:r>
            <a:endParaRPr lang="en-US" sz="2400" dirty="0"/>
          </a:p>
          <a:p>
            <a:pPr algn="l"/>
            <a:endParaRPr lang="en-US" sz="2400" b="1" dirty="0" smtClean="0">
              <a:solidFill>
                <a:srgbClr val="008000"/>
              </a:solidFill>
            </a:endParaRPr>
          </a:p>
          <a:p>
            <a:pPr algn="l"/>
            <a:r>
              <a:rPr lang="en-US" sz="2400" b="1" dirty="0" smtClean="0">
                <a:solidFill>
                  <a:srgbClr val="008000"/>
                </a:solidFill>
              </a:rPr>
              <a:t>Neo-adjuvant </a:t>
            </a:r>
            <a:r>
              <a:rPr lang="en-US" sz="2400" b="1" dirty="0">
                <a:solidFill>
                  <a:srgbClr val="008000"/>
                </a:solidFill>
              </a:rPr>
              <a:t>therapy </a:t>
            </a:r>
            <a:r>
              <a:rPr lang="en-US" sz="2400" dirty="0">
                <a:solidFill>
                  <a:srgbClr val="008000"/>
                </a:solidFill>
              </a:rPr>
              <a:t>Before surgery </a:t>
            </a:r>
            <a:r>
              <a:rPr lang="en-US" sz="2400" dirty="0" smtClean="0"/>
              <a:t>,</a:t>
            </a:r>
          </a:p>
          <a:p>
            <a:pPr algn="l"/>
            <a:endParaRPr lang="en-US" sz="2400" u="sng" dirty="0" smtClean="0"/>
          </a:p>
          <a:p>
            <a:pPr algn="l"/>
            <a:r>
              <a:rPr lang="en-US" sz="2400" u="sng" dirty="0" smtClean="0"/>
              <a:t>Patients </a:t>
            </a:r>
            <a:r>
              <a:rPr lang="en-US" sz="2400" u="sng" dirty="0"/>
              <a:t>with </a:t>
            </a:r>
            <a:r>
              <a:rPr lang="en-US" sz="2400" b="1" u="sng" dirty="0"/>
              <a:t>ER-positive tumors </a:t>
            </a:r>
            <a:r>
              <a:rPr lang="en-US" sz="2400" u="sng" dirty="0"/>
              <a:t>receive </a:t>
            </a:r>
            <a:r>
              <a:rPr lang="en-US" sz="2400" b="1" u="sng" dirty="0"/>
              <a:t>adjuvant hormonal therapy </a:t>
            </a:r>
            <a:r>
              <a:rPr lang="en-US" sz="2400" u="sng" dirty="0"/>
              <a:t>for 5 years. </a:t>
            </a:r>
            <a:endParaRPr lang="en-US" sz="2400" u="sng" dirty="0" smtClean="0"/>
          </a:p>
          <a:p>
            <a:pPr algn="l"/>
            <a:r>
              <a:rPr lang="en-US" sz="2400" b="1" dirty="0" err="1" smtClean="0"/>
              <a:t>Tamoxifen</a:t>
            </a:r>
            <a:r>
              <a:rPr lang="en-US" sz="2400" b="1" dirty="0" smtClean="0"/>
              <a:t> </a:t>
            </a:r>
            <a:r>
              <a:rPr lang="en-US" sz="2400" dirty="0"/>
              <a:t>is given to premenopausal women, and</a:t>
            </a:r>
          </a:p>
          <a:p>
            <a:pPr algn="l"/>
            <a:r>
              <a:rPr lang="en-US" sz="2400" b="1" dirty="0" smtClean="0"/>
              <a:t>Aromatase </a:t>
            </a:r>
            <a:r>
              <a:rPr lang="en-US" sz="2400" b="1" dirty="0"/>
              <a:t>inhibitors </a:t>
            </a:r>
            <a:r>
              <a:rPr lang="en-US" sz="2400" dirty="0"/>
              <a:t>are given to postmenopausal women.</a:t>
            </a:r>
          </a:p>
          <a:p>
            <a:pPr algn="l"/>
            <a:endParaRPr lang="en-US" sz="2400" dirty="0"/>
          </a:p>
        </p:txBody>
      </p:sp>
    </p:spTree>
    <p:extLst>
      <p:ext uri="{BB962C8B-B14F-4D97-AF65-F5344CB8AC3E}">
        <p14:creationId xmlns:p14="http://schemas.microsoft.com/office/powerpoint/2010/main" val="3061578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59BD013-B0DD-4E90-8DFD-8813BD83191D}"/>
              </a:ext>
            </a:extLst>
          </p:cNvPr>
          <p:cNvSpPr>
            <a:spLocks noGrp="1"/>
          </p:cNvSpPr>
          <p:nvPr>
            <p:ph type="title"/>
          </p:nvPr>
        </p:nvSpPr>
        <p:spPr>
          <a:xfrm>
            <a:off x="838200" y="631825"/>
            <a:ext cx="10515600" cy="1325563"/>
          </a:xfrm>
        </p:spPr>
        <p:txBody>
          <a:bodyPr>
            <a:normAutofit/>
          </a:bodyPr>
          <a:lstStyle/>
          <a:p>
            <a:r>
              <a:rPr lang="en-US" dirty="0"/>
              <a:t>external beam Radiation therapy</a:t>
            </a:r>
          </a:p>
        </p:txBody>
      </p:sp>
      <p:sp>
        <p:nvSpPr>
          <p:cNvPr id="3" name="Content Placeholder 2">
            <a:extLst>
              <a:ext uri="{FF2B5EF4-FFF2-40B4-BE49-F238E27FC236}">
                <a16:creationId xmlns="" xmlns:a16="http://schemas.microsoft.com/office/drawing/2014/main" id="{E6557FDC-A6A6-452D-A924-0A33F9E663E9}"/>
              </a:ext>
            </a:extLst>
          </p:cNvPr>
          <p:cNvSpPr>
            <a:spLocks noGrp="1"/>
          </p:cNvSpPr>
          <p:nvPr>
            <p:ph idx="1"/>
          </p:nvPr>
        </p:nvSpPr>
        <p:spPr>
          <a:xfrm>
            <a:off x="838200" y="2057400"/>
            <a:ext cx="10515600" cy="3871762"/>
          </a:xfrm>
        </p:spPr>
        <p:txBody>
          <a:bodyPr>
            <a:normAutofit/>
          </a:bodyPr>
          <a:lstStyle/>
          <a:p>
            <a:pPr algn="l"/>
            <a:r>
              <a:rPr lang="en-US" sz="2000" b="1" dirty="0">
                <a:solidFill>
                  <a:srgbClr val="FF0000"/>
                </a:solidFill>
              </a:rPr>
              <a:t>External beam radiation is the most common type of radiation therapy</a:t>
            </a:r>
          </a:p>
          <a:p>
            <a:pPr algn="l"/>
            <a:r>
              <a:rPr lang="en-US" sz="2000" b="1" u="sng" dirty="0"/>
              <a:t>Breast radiation therapy </a:t>
            </a:r>
            <a:r>
              <a:rPr lang="en-US" sz="2000" u="sng" dirty="0"/>
              <a:t>– applied after a lumpectomy</a:t>
            </a:r>
          </a:p>
          <a:p>
            <a:pPr algn="l"/>
            <a:r>
              <a:rPr lang="en-US" sz="2000" b="1" u="sng" dirty="0"/>
              <a:t>Chest wall radiation therapy </a:t>
            </a:r>
            <a:r>
              <a:rPr lang="en-US" sz="2000" u="sng" dirty="0"/>
              <a:t>– applied after a mastectomy </a:t>
            </a:r>
            <a:r>
              <a:rPr lang="en-US" sz="1700" dirty="0"/>
              <a:t>the mastectomy scar, and the places where any drains exited the body after surgery</a:t>
            </a:r>
          </a:p>
          <a:p>
            <a:pPr algn="l"/>
            <a:endParaRPr lang="en-US" sz="1700" b="1" u="sng" dirty="0" smtClean="0">
              <a:solidFill>
                <a:srgbClr val="FF0000"/>
              </a:solidFill>
            </a:endParaRPr>
          </a:p>
          <a:p>
            <a:pPr algn="l"/>
            <a:r>
              <a:rPr lang="en-US" sz="1700" b="1" u="sng" dirty="0" smtClean="0"/>
              <a:t>Complications</a:t>
            </a:r>
            <a:r>
              <a:rPr lang="en-US" sz="1700" b="1" u="sng" dirty="0"/>
              <a:t>. </a:t>
            </a:r>
            <a:r>
              <a:rPr lang="en-US" sz="1700" u="sng" dirty="0"/>
              <a:t>Radiation to the chest wall can cause skin </a:t>
            </a:r>
            <a:r>
              <a:rPr lang="en-US" sz="1700" u="sng" dirty="0" smtClean="0"/>
              <a:t>changes pain , hair loss , fatigue </a:t>
            </a:r>
            <a:r>
              <a:rPr lang="en-US" sz="1700" dirty="0" smtClean="0"/>
              <a:t>.</a:t>
            </a:r>
            <a:endParaRPr lang="en-US" sz="1700" dirty="0"/>
          </a:p>
          <a:p>
            <a:pPr algn="l"/>
            <a:r>
              <a:rPr lang="en-US" sz="1700" dirty="0"/>
              <a:t>Infrequent complications include interstitial pneumonitis, spontaneous rib fracture, breast fibrosis, pericarditis, pleural effusion, and chest wall myositis. Radiation to the axilla can increase the incidence of lymphedema and axillary fibrosis. </a:t>
            </a:r>
          </a:p>
          <a:p>
            <a:pPr algn="l"/>
            <a:r>
              <a:rPr lang="en-US" sz="1700" b="1" u="sng" dirty="0"/>
              <a:t>Angiosarcoma </a:t>
            </a:r>
            <a:r>
              <a:rPr lang="en-US" sz="1700" u="sng" dirty="0"/>
              <a:t>can occur as a late</a:t>
            </a:r>
          </a:p>
        </p:txBody>
      </p:sp>
    </p:spTree>
    <p:extLst>
      <p:ext uri="{BB962C8B-B14F-4D97-AF65-F5344CB8AC3E}">
        <p14:creationId xmlns:p14="http://schemas.microsoft.com/office/powerpoint/2010/main" val="9148446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 xmlns:a16="http://schemas.microsoft.com/office/drawing/2014/main" id="{C3026D9D-ED36-4665-B210-6AFBB31776EE}"/>
              </a:ext>
            </a:extLst>
          </p:cNvPr>
          <p:cNvSpPr>
            <a:spLocks noGrp="1"/>
          </p:cNvSpPr>
          <p:nvPr>
            <p:ph type="title"/>
          </p:nvPr>
        </p:nvSpPr>
        <p:spPr>
          <a:xfrm>
            <a:off x="838200" y="631825"/>
            <a:ext cx="10515600" cy="1325563"/>
          </a:xfrm>
        </p:spPr>
        <p:txBody>
          <a:bodyPr>
            <a:normAutofit/>
          </a:bodyPr>
          <a:lstStyle/>
          <a:p>
            <a:r>
              <a:rPr lang="en-US" dirty="0"/>
              <a:t>Brachytherapy</a:t>
            </a:r>
          </a:p>
        </p:txBody>
      </p:sp>
      <p:sp>
        <p:nvSpPr>
          <p:cNvPr id="4" name="Content Placeholder 2">
            <a:extLst>
              <a:ext uri="{FF2B5EF4-FFF2-40B4-BE49-F238E27FC236}">
                <a16:creationId xmlns="" xmlns:a16="http://schemas.microsoft.com/office/drawing/2014/main" id="{B1ED5952-B252-40D6-964A-9007A530979F}"/>
              </a:ext>
            </a:extLst>
          </p:cNvPr>
          <p:cNvSpPr>
            <a:spLocks noGrp="1"/>
          </p:cNvSpPr>
          <p:nvPr>
            <p:ph idx="1"/>
          </p:nvPr>
        </p:nvSpPr>
        <p:spPr>
          <a:xfrm>
            <a:off x="838200" y="2057400"/>
            <a:ext cx="10515600" cy="3871762"/>
          </a:xfrm>
        </p:spPr>
        <p:txBody>
          <a:bodyPr>
            <a:normAutofit/>
          </a:bodyPr>
          <a:lstStyle/>
          <a:p>
            <a:pPr algn="l"/>
            <a:r>
              <a:rPr lang="en-US" sz="2400" dirty="0"/>
              <a:t>also known as internal radiation, is another way to deliver radiation therapy. Instead of aiming radiation beams from outside the body, </a:t>
            </a:r>
            <a:r>
              <a:rPr lang="en-US" sz="2400" u="sng" dirty="0">
                <a:solidFill>
                  <a:srgbClr val="FF0000"/>
                </a:solidFill>
              </a:rPr>
              <a:t>a device containing radioactive seeds </a:t>
            </a:r>
            <a:r>
              <a:rPr lang="en-US" sz="2400" u="sng" dirty="0" smtClean="0">
                <a:solidFill>
                  <a:srgbClr val="FF0000"/>
                </a:solidFill>
              </a:rPr>
              <a:t>placed </a:t>
            </a:r>
            <a:r>
              <a:rPr lang="en-US" sz="2400" u="sng" dirty="0">
                <a:solidFill>
                  <a:srgbClr val="FF0000"/>
                </a:solidFill>
              </a:rPr>
              <a:t>into the breast tissue for a short time in the area where the cancer had been removed.</a:t>
            </a:r>
            <a:r>
              <a:rPr lang="en-US" sz="2400" dirty="0"/>
              <a:t> </a:t>
            </a:r>
          </a:p>
          <a:p>
            <a:pPr algn="l"/>
            <a:endParaRPr lang="ar-SA" sz="2400" dirty="0" smtClean="0"/>
          </a:p>
          <a:p>
            <a:pPr algn="l"/>
            <a:r>
              <a:rPr lang="en-US" sz="2400" dirty="0" smtClean="0"/>
              <a:t>For </a:t>
            </a:r>
            <a:r>
              <a:rPr lang="en-US" sz="2400" dirty="0"/>
              <a:t>women who had (BCS), brachytherapy can be used along with external beam </a:t>
            </a:r>
            <a:r>
              <a:rPr lang="en-US" sz="2400" dirty="0" smtClean="0"/>
              <a:t>radiation.</a:t>
            </a:r>
            <a:endParaRPr lang="en-US" sz="2400" dirty="0"/>
          </a:p>
          <a:p>
            <a:pPr algn="l"/>
            <a:r>
              <a:rPr lang="en-US" sz="2400" u="sng" dirty="0"/>
              <a:t>Tumor size, location, and other factors may limit who can get brachytherapy.</a:t>
            </a:r>
          </a:p>
        </p:txBody>
      </p:sp>
      <p:sp>
        <p:nvSpPr>
          <p:cNvPr id="2" name="AutoShape 2" descr="Brachytherapy for Early-Stage Breast Cancer"/>
          <p:cNvSpPr>
            <a:spLocks noChangeAspect="1" noChangeArrowheads="1"/>
          </p:cNvSpPr>
          <p:nvPr/>
        </p:nvSpPr>
        <p:spPr bwMode="auto">
          <a:xfrm>
            <a:off x="11971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 name="AutoShape 4" descr="Brachytherapy for Early-Stage Breast Cancer"/>
          <p:cNvSpPr>
            <a:spLocks noChangeAspect="1" noChangeArrowheads="1"/>
          </p:cNvSpPr>
          <p:nvPr/>
        </p:nvSpPr>
        <p:spPr bwMode="auto">
          <a:xfrm>
            <a:off x="12123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Tree>
    <p:extLst>
      <p:ext uri="{BB962C8B-B14F-4D97-AF65-F5344CB8AC3E}">
        <p14:creationId xmlns:p14="http://schemas.microsoft.com/office/powerpoint/2010/main" val="38073126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 xmlns:a16="http://schemas.microsoft.com/office/drawing/2014/main" id="{E02F3C71-C981-4614-98EA-D6C494F809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71F5FA6-943D-4457-B90E-12FC69B273FB}"/>
              </a:ext>
            </a:extLst>
          </p:cNvPr>
          <p:cNvSpPr>
            <a:spLocks noGrp="1"/>
          </p:cNvSpPr>
          <p:nvPr>
            <p:ph type="title"/>
          </p:nvPr>
        </p:nvSpPr>
        <p:spPr>
          <a:xfrm>
            <a:off x="821516" y="640263"/>
            <a:ext cx="6204984" cy="1344975"/>
          </a:xfrm>
        </p:spPr>
        <p:txBody>
          <a:bodyPr>
            <a:normAutofit/>
          </a:bodyPr>
          <a:lstStyle/>
          <a:p>
            <a:r>
              <a:rPr lang="en-US" sz="4000" dirty="0"/>
              <a:t>Types of brachytherapy</a:t>
            </a:r>
          </a:p>
        </p:txBody>
      </p:sp>
      <p:sp>
        <p:nvSpPr>
          <p:cNvPr id="3" name="Content Placeholder 2">
            <a:extLst>
              <a:ext uri="{FF2B5EF4-FFF2-40B4-BE49-F238E27FC236}">
                <a16:creationId xmlns="" xmlns:a16="http://schemas.microsoft.com/office/drawing/2014/main" id="{F7ABCDE8-194A-4FA2-8C5C-A8849943B7ED}"/>
              </a:ext>
            </a:extLst>
          </p:cNvPr>
          <p:cNvSpPr>
            <a:spLocks noGrp="1"/>
          </p:cNvSpPr>
          <p:nvPr>
            <p:ph idx="1"/>
          </p:nvPr>
        </p:nvSpPr>
        <p:spPr>
          <a:xfrm>
            <a:off x="821515" y="2121762"/>
            <a:ext cx="6204984" cy="3626917"/>
          </a:xfrm>
        </p:spPr>
        <p:txBody>
          <a:bodyPr>
            <a:normAutofit lnSpcReduction="10000"/>
          </a:bodyPr>
          <a:lstStyle/>
          <a:p>
            <a:pPr algn="l"/>
            <a:r>
              <a:rPr lang="en-US" sz="2000" b="1" dirty="0">
                <a:solidFill>
                  <a:srgbClr val="FF0000"/>
                </a:solidFill>
              </a:rPr>
              <a:t>Interstitial brachytherapy</a:t>
            </a:r>
            <a:r>
              <a:rPr lang="en-US" sz="2000" dirty="0">
                <a:solidFill>
                  <a:srgbClr val="FF0000"/>
                </a:solidFill>
              </a:rPr>
              <a:t>: </a:t>
            </a:r>
            <a:r>
              <a:rPr lang="en-US" sz="2000" dirty="0"/>
              <a:t>In this approach, </a:t>
            </a:r>
            <a:r>
              <a:rPr lang="en-US" sz="2000" u="sng" dirty="0" smtClean="0">
                <a:solidFill>
                  <a:srgbClr val="FF0000"/>
                </a:solidFill>
                <a:effectLst>
                  <a:outerShdw blurRad="38100" dist="38100" dir="2700000" algn="tl">
                    <a:srgbClr val="000000">
                      <a:alpha val="43137"/>
                    </a:srgbClr>
                  </a:outerShdw>
                </a:effectLst>
              </a:rPr>
              <a:t>multiple small </a:t>
            </a:r>
            <a:r>
              <a:rPr lang="en-US" sz="2000" u="sng" dirty="0">
                <a:solidFill>
                  <a:srgbClr val="FF0000"/>
                </a:solidFill>
                <a:effectLst>
                  <a:outerShdw blurRad="38100" dist="38100" dir="2700000" algn="tl">
                    <a:srgbClr val="000000">
                      <a:alpha val="43137"/>
                    </a:srgbClr>
                  </a:outerShdw>
                </a:effectLst>
              </a:rPr>
              <a:t>catheters are inserted into the breast </a:t>
            </a:r>
            <a:r>
              <a:rPr lang="en-US" sz="2000" dirty="0"/>
              <a:t>around the area where the cancer was removed and are left in place for several days.</a:t>
            </a:r>
          </a:p>
          <a:p>
            <a:pPr algn="l"/>
            <a:r>
              <a:rPr lang="en-US" sz="2000" u="sng" dirty="0"/>
              <a:t>it is not used as much anymore</a:t>
            </a:r>
          </a:p>
          <a:p>
            <a:pPr algn="l"/>
            <a:r>
              <a:rPr lang="en-US" sz="2000" b="1" dirty="0">
                <a:solidFill>
                  <a:srgbClr val="FF0000"/>
                </a:solidFill>
              </a:rPr>
              <a:t>Intracavitary brachytherapy </a:t>
            </a:r>
            <a:r>
              <a:rPr lang="en-US" sz="2000" dirty="0">
                <a:solidFill>
                  <a:srgbClr val="FF0000"/>
                </a:solidFill>
              </a:rPr>
              <a:t>(one drain only ) </a:t>
            </a:r>
            <a:r>
              <a:rPr lang="en-US" sz="2000" dirty="0" smtClean="0"/>
              <a:t>This </a:t>
            </a:r>
            <a:r>
              <a:rPr lang="en-US" sz="2000" dirty="0"/>
              <a:t>is the </a:t>
            </a:r>
            <a:r>
              <a:rPr lang="en-US" sz="2000" dirty="0">
                <a:solidFill>
                  <a:srgbClr val="FF0000"/>
                </a:solidFill>
              </a:rPr>
              <a:t>most common type of brachytherapy for women with breast cancer. </a:t>
            </a:r>
            <a:r>
              <a:rPr lang="en-US" sz="2000" dirty="0" smtClean="0"/>
              <a:t>A </a:t>
            </a:r>
            <a:r>
              <a:rPr lang="en-US" sz="2000" dirty="0"/>
              <a:t>device is put into the space left from BCS and is left in place until treatment is complete. There are several different devices available most of which require surgical training for proper placement</a:t>
            </a:r>
          </a:p>
        </p:txBody>
      </p:sp>
      <p:pic>
        <p:nvPicPr>
          <p:cNvPr id="9" name="Picture 8" descr="A picture containing bed, sitting, laying, lying&#10;&#10;Description automatically generated">
            <a:extLst>
              <a:ext uri="{FF2B5EF4-FFF2-40B4-BE49-F238E27FC236}">
                <a16:creationId xmlns="" xmlns:a16="http://schemas.microsoft.com/office/drawing/2014/main" id="{F2076B76-A79C-4841-8DDF-507D79DA45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708" y="1488644"/>
            <a:ext cx="4042409" cy="1940356"/>
          </a:xfrm>
          <a:prstGeom prst="rect">
            <a:avLst/>
          </a:prstGeom>
        </p:spPr>
      </p:pic>
      <p:pic>
        <p:nvPicPr>
          <p:cNvPr id="7" name="Picture 6" descr="A close up of a mans face&#10;&#10;Description automatically generated">
            <a:extLst>
              <a:ext uri="{FF2B5EF4-FFF2-40B4-BE49-F238E27FC236}">
                <a16:creationId xmlns="" xmlns:a16="http://schemas.microsoft.com/office/drawing/2014/main" id="{99D3DB52-3B76-4293-A2A7-A4FAFD3AB0DD}"/>
              </a:ext>
            </a:extLst>
          </p:cNvPr>
          <p:cNvPicPr>
            <a:picLocks noChangeAspect="1"/>
          </p:cNvPicPr>
          <p:nvPr/>
        </p:nvPicPr>
        <p:blipFill rotWithShape="1">
          <a:blip r:embed="rId3">
            <a:extLst>
              <a:ext uri="{28A0092B-C50C-407E-A947-70E740481C1C}">
                <a14:useLocalDpi xmlns:a14="http://schemas.microsoft.com/office/drawing/2010/main" val="0"/>
              </a:ext>
            </a:extLst>
          </a:blip>
          <a:srcRect r="3" b="13934"/>
          <a:stretch/>
        </p:blipFill>
        <p:spPr>
          <a:xfrm>
            <a:off x="7829551" y="3747541"/>
            <a:ext cx="4042410" cy="2473681"/>
          </a:xfrm>
          <a:prstGeom prst="rect">
            <a:avLst/>
          </a:prstGeom>
        </p:spPr>
      </p:pic>
    </p:spTree>
    <p:extLst>
      <p:ext uri="{BB962C8B-B14F-4D97-AF65-F5344CB8AC3E}">
        <p14:creationId xmlns:p14="http://schemas.microsoft.com/office/powerpoint/2010/main" val="475680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 xmlns:a16="http://schemas.microsoft.com/office/drawing/2014/main" id="{5BEB041E-1AB9-4E47-8FA5-2DA393EEB3A1}"/>
              </a:ext>
            </a:extLst>
          </p:cNvPr>
          <p:cNvSpPr>
            <a:spLocks noGrp="1"/>
          </p:cNvSpPr>
          <p:nvPr>
            <p:ph type="title"/>
          </p:nvPr>
        </p:nvSpPr>
        <p:spPr/>
        <p:txBody>
          <a:bodyPr/>
          <a:lstStyle/>
          <a:p>
            <a:r>
              <a:rPr lang="en-US" dirty="0"/>
              <a:t>Chemotherapy</a:t>
            </a:r>
          </a:p>
        </p:txBody>
      </p:sp>
      <p:sp>
        <p:nvSpPr>
          <p:cNvPr id="4" name="Content Placeholder 2">
            <a:extLst>
              <a:ext uri="{FF2B5EF4-FFF2-40B4-BE49-F238E27FC236}">
                <a16:creationId xmlns="" xmlns:a16="http://schemas.microsoft.com/office/drawing/2014/main" id="{DC537151-0259-4A58-9DCF-978AEFD6BC12}"/>
              </a:ext>
            </a:extLst>
          </p:cNvPr>
          <p:cNvSpPr>
            <a:spLocks noGrp="1"/>
          </p:cNvSpPr>
          <p:nvPr>
            <p:ph idx="1"/>
          </p:nvPr>
        </p:nvSpPr>
        <p:spPr/>
        <p:txBody>
          <a:bodyPr>
            <a:normAutofit fontScale="85000" lnSpcReduction="20000"/>
          </a:bodyPr>
          <a:lstStyle/>
          <a:p>
            <a:pPr algn="l"/>
            <a:r>
              <a:rPr lang="en-US" sz="2400" b="1" u="sng" dirty="0"/>
              <a:t>anti-cancer drugs that may be given IV or by mouth. </a:t>
            </a:r>
          </a:p>
          <a:p>
            <a:pPr algn="l"/>
            <a:r>
              <a:rPr lang="en-US" sz="2400" b="1" dirty="0"/>
              <a:t>adjuvant chemotherapy : Adjuvant chemo is used to try to kill any cancer cells that might have been left behind or have spread but can't be seen</a:t>
            </a:r>
          </a:p>
          <a:p>
            <a:pPr algn="l"/>
            <a:r>
              <a:rPr lang="en-US" sz="2400" b="1" dirty="0"/>
              <a:t>neoadjuvant chemotherapy can be used to try to shrink the tumor </a:t>
            </a:r>
            <a:r>
              <a:rPr lang="en-US" sz="2400" dirty="0"/>
              <a:t>so it can be removed with less extensive surgery</a:t>
            </a:r>
          </a:p>
          <a:p>
            <a:pPr algn="l"/>
            <a:r>
              <a:rPr lang="en-US" sz="2400" dirty="0"/>
              <a:t>For advanced breast cancer be used as the main treatment for women whose cancer has spread outside the breast and underarm area</a:t>
            </a:r>
          </a:p>
          <a:p>
            <a:pPr algn="l"/>
            <a:r>
              <a:rPr lang="en-US" sz="2400" b="1" dirty="0"/>
              <a:t>cyclophosphamide</a:t>
            </a:r>
            <a:r>
              <a:rPr lang="en-US" sz="2400" dirty="0"/>
              <a:t>, </a:t>
            </a:r>
            <a:r>
              <a:rPr lang="en-US" sz="2400" b="1" dirty="0">
                <a:solidFill>
                  <a:srgbClr val="FF0000"/>
                </a:solidFill>
              </a:rPr>
              <a:t>methotrexate</a:t>
            </a:r>
            <a:r>
              <a:rPr lang="en-US" sz="2400" b="1" dirty="0"/>
              <a:t> </a:t>
            </a:r>
            <a:r>
              <a:rPr lang="en-US" sz="2400" dirty="0"/>
              <a:t>and </a:t>
            </a:r>
            <a:r>
              <a:rPr lang="en-US" sz="2400" b="1" dirty="0"/>
              <a:t>5-fluorouracil (CMF) </a:t>
            </a:r>
            <a:r>
              <a:rPr lang="en-US" sz="2400" dirty="0"/>
              <a:t>will achieve a 25 per cent reduction in the risk of relapse over a 10- to 15-year period. </a:t>
            </a:r>
          </a:p>
          <a:p>
            <a:pPr algn="l"/>
            <a:r>
              <a:rPr lang="en-US" sz="2400" dirty="0"/>
              <a:t>Newer ‘biological’ agents will be used more frequently as molecular targets are identified – the first of these, </a:t>
            </a:r>
            <a:r>
              <a:rPr lang="en-US" sz="2400" b="1" dirty="0" err="1">
                <a:solidFill>
                  <a:srgbClr val="FF0000"/>
                </a:solidFill>
              </a:rPr>
              <a:t>trastuzamab</a:t>
            </a:r>
            <a:r>
              <a:rPr lang="en-US" sz="2400" dirty="0">
                <a:solidFill>
                  <a:srgbClr val="FF0000"/>
                </a:solidFill>
              </a:rPr>
              <a:t> (</a:t>
            </a:r>
            <a:r>
              <a:rPr lang="en-US" sz="2400" b="1" dirty="0">
                <a:solidFill>
                  <a:srgbClr val="FF0000"/>
                </a:solidFill>
              </a:rPr>
              <a:t>Herceptin</a:t>
            </a:r>
            <a:r>
              <a:rPr lang="en-US" sz="2400" dirty="0">
                <a:solidFill>
                  <a:srgbClr val="FF0000"/>
                </a:solidFill>
              </a:rPr>
              <a:t>), </a:t>
            </a:r>
            <a:r>
              <a:rPr lang="en-US" sz="2400" dirty="0"/>
              <a:t>is active against </a:t>
            </a:r>
            <a:r>
              <a:rPr lang="en-US" sz="2400" dirty="0" err="1"/>
              <a:t>tumours</a:t>
            </a:r>
            <a:r>
              <a:rPr lang="en-US" sz="2400" dirty="0"/>
              <a:t> containing the growth </a:t>
            </a:r>
            <a:r>
              <a:rPr lang="en-US" sz="2400" dirty="0" smtClean="0"/>
              <a:t>factor </a:t>
            </a:r>
            <a:r>
              <a:rPr lang="en-US" sz="2400" dirty="0"/>
              <a:t>receptor </a:t>
            </a:r>
            <a:r>
              <a:rPr lang="en-US" sz="2400" dirty="0" smtClean="0"/>
              <a:t>c-erbB2.</a:t>
            </a:r>
          </a:p>
          <a:p>
            <a:pPr marL="0" indent="0" algn="l">
              <a:buNone/>
            </a:pPr>
            <a:r>
              <a:rPr lang="en-US" sz="2400" b="1" dirty="0" err="1" smtClean="0">
                <a:solidFill>
                  <a:srgbClr val="FF0000"/>
                </a:solidFill>
              </a:rPr>
              <a:t>trastuzamab</a:t>
            </a:r>
            <a:r>
              <a:rPr lang="en-US" sz="2400" dirty="0" smtClean="0">
                <a:solidFill>
                  <a:srgbClr val="FF0000"/>
                </a:solidFill>
              </a:rPr>
              <a:t> </a:t>
            </a:r>
            <a:r>
              <a:rPr lang="en-US" sz="2400" b="1" dirty="0">
                <a:solidFill>
                  <a:srgbClr val="FF0000"/>
                </a:solidFill>
              </a:rPr>
              <a:t>(Herceptin </a:t>
            </a:r>
            <a:r>
              <a:rPr lang="en-US" sz="2400" b="1" dirty="0" smtClean="0">
                <a:solidFill>
                  <a:srgbClr val="FF0000"/>
                </a:solidFill>
              </a:rPr>
              <a:t>) : using in HER2 subtype molecular</a:t>
            </a:r>
            <a:r>
              <a:rPr lang="en-US" sz="2000" b="1" dirty="0"/>
              <a:t/>
            </a:r>
            <a:br>
              <a:rPr lang="en-US" sz="2000" b="1" dirty="0"/>
            </a:br>
            <a:r>
              <a:rPr lang="en-US" sz="2400" b="1" dirty="0" smtClean="0">
                <a:solidFill>
                  <a:srgbClr val="FF0000"/>
                </a:solidFill>
              </a:rPr>
              <a:t>  </a:t>
            </a:r>
            <a:r>
              <a:rPr lang="ar-SA" sz="2400" b="1" dirty="0" smtClean="0">
                <a:solidFill>
                  <a:srgbClr val="FF0000"/>
                </a:solidFill>
              </a:rPr>
              <a:t>   </a:t>
            </a:r>
            <a:endParaRPr lang="en-US" sz="2400" b="1" dirty="0" smtClean="0">
              <a:solidFill>
                <a:srgbClr val="FF0000"/>
              </a:solidFill>
            </a:endParaRPr>
          </a:p>
          <a:p>
            <a:pPr marL="0" indent="0" algn="l">
              <a:buNone/>
            </a:pPr>
            <a:r>
              <a:rPr lang="en-US" sz="2400" b="1" dirty="0" smtClean="0">
                <a:solidFill>
                  <a:srgbClr val="FF0000"/>
                </a:solidFill>
              </a:rPr>
              <a:t>Side effect of </a:t>
            </a:r>
            <a:r>
              <a:rPr lang="en-US" sz="2400" b="1" dirty="0" err="1" smtClean="0">
                <a:solidFill>
                  <a:srgbClr val="FF0000"/>
                </a:solidFill>
              </a:rPr>
              <a:t>trastuzamab</a:t>
            </a:r>
            <a:r>
              <a:rPr lang="en-US" sz="2400" b="1" dirty="0">
                <a:solidFill>
                  <a:srgbClr val="FF0000"/>
                </a:solidFill>
              </a:rPr>
              <a:t> </a:t>
            </a:r>
            <a:r>
              <a:rPr lang="en-US" sz="2400" b="1" dirty="0" smtClean="0">
                <a:solidFill>
                  <a:srgbClr val="FF0000"/>
                </a:solidFill>
              </a:rPr>
              <a:t>: </a:t>
            </a:r>
            <a:r>
              <a:rPr lang="en-US" sz="2400" b="1" dirty="0" err="1">
                <a:solidFill>
                  <a:srgbClr val="FF0000"/>
                </a:solidFill>
              </a:rPr>
              <a:t>cardiotoxicity</a:t>
            </a:r>
            <a:r>
              <a:rPr lang="en-US" sz="2400" b="1" dirty="0">
                <a:solidFill>
                  <a:srgbClr val="FF0000"/>
                </a:solidFill>
              </a:rPr>
              <a:t>; </a:t>
            </a:r>
            <a:r>
              <a:rPr lang="en-US" sz="2400" b="1" dirty="0" smtClean="0">
                <a:solidFill>
                  <a:srgbClr val="FF0000"/>
                </a:solidFill>
              </a:rPr>
              <a:t> we must do ECO</a:t>
            </a:r>
            <a:endParaRPr lang="en-US" sz="2400" dirty="0">
              <a:solidFill>
                <a:srgbClr val="FF0000"/>
              </a:solidFill>
            </a:endParaRPr>
          </a:p>
        </p:txBody>
      </p:sp>
    </p:spTree>
    <p:extLst>
      <p:ext uri="{BB962C8B-B14F-4D97-AF65-F5344CB8AC3E}">
        <p14:creationId xmlns:p14="http://schemas.microsoft.com/office/powerpoint/2010/main" val="2331730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 xmlns:a16="http://schemas.microsoft.com/office/drawing/2014/main" id="{917B6B31-99D5-4B14-B75D-95590A8B7AEA}"/>
              </a:ext>
            </a:extLst>
          </p:cNvPr>
          <p:cNvSpPr>
            <a:spLocks noGrp="1"/>
          </p:cNvSpPr>
          <p:nvPr>
            <p:ph type="title"/>
          </p:nvPr>
        </p:nvSpPr>
        <p:spPr/>
        <p:txBody>
          <a:bodyPr/>
          <a:lstStyle/>
          <a:p>
            <a:r>
              <a:rPr lang="en-US" dirty="0"/>
              <a:t>Side effect </a:t>
            </a:r>
          </a:p>
        </p:txBody>
      </p:sp>
      <p:sp>
        <p:nvSpPr>
          <p:cNvPr id="4" name="Content Placeholder 2">
            <a:extLst>
              <a:ext uri="{FF2B5EF4-FFF2-40B4-BE49-F238E27FC236}">
                <a16:creationId xmlns="" xmlns:a16="http://schemas.microsoft.com/office/drawing/2014/main" id="{41624516-34BB-4C21-84BE-2D7A0D55A9A9}"/>
              </a:ext>
            </a:extLst>
          </p:cNvPr>
          <p:cNvSpPr>
            <a:spLocks noGrp="1"/>
          </p:cNvSpPr>
          <p:nvPr>
            <p:ph idx="1"/>
          </p:nvPr>
        </p:nvSpPr>
        <p:spPr/>
        <p:txBody>
          <a:bodyPr>
            <a:normAutofit/>
          </a:bodyPr>
          <a:lstStyle/>
          <a:p>
            <a:pPr algn="l"/>
            <a:r>
              <a:rPr lang="en-US" sz="2400" dirty="0" smtClean="0"/>
              <a:t>Short </a:t>
            </a:r>
            <a:r>
              <a:rPr lang="en-US" sz="2400" dirty="0"/>
              <a:t>– term side effects  · </a:t>
            </a:r>
            <a:r>
              <a:rPr lang="en-US" sz="2400" u="sng" dirty="0"/>
              <a:t>Hair loss · Loss of appetite or increased appetite · Nausea and vomiting · A higher risk of infection · Stopping of menstrual periods · Easy bruising or bleeding · </a:t>
            </a:r>
            <a:r>
              <a:rPr lang="en-US" sz="2400" dirty="0"/>
              <a:t>Being very tired</a:t>
            </a:r>
          </a:p>
          <a:p>
            <a:pPr algn="l"/>
            <a:endParaRPr lang="en-US" sz="2400" dirty="0" smtClean="0"/>
          </a:p>
          <a:p>
            <a:pPr algn="l"/>
            <a:r>
              <a:rPr lang="en-US" sz="2400" dirty="0" smtClean="0"/>
              <a:t>Long </a:t>
            </a:r>
            <a:r>
              <a:rPr lang="en-US" sz="2400" dirty="0"/>
              <a:t>- term side effects </a:t>
            </a:r>
          </a:p>
          <a:p>
            <a:pPr algn="l"/>
            <a:r>
              <a:rPr lang="en-US" sz="2400" dirty="0"/>
              <a:t>Menstrual changes: infertility </a:t>
            </a:r>
          </a:p>
          <a:p>
            <a:pPr algn="l"/>
            <a:r>
              <a:rPr lang="en-US" sz="2400" dirty="0"/>
              <a:t>Nerve damage: pain, burning or tingling and sensitivity to cold or hot. </a:t>
            </a:r>
          </a:p>
          <a:p>
            <a:pPr algn="l"/>
            <a:r>
              <a:rPr lang="en-US" sz="2400" dirty="0"/>
              <a:t>Heart damage</a:t>
            </a:r>
          </a:p>
          <a:p>
            <a:pPr algn="l"/>
            <a:endParaRPr lang="en-US" sz="2400" dirty="0"/>
          </a:p>
        </p:txBody>
      </p:sp>
    </p:spTree>
    <p:extLst>
      <p:ext uri="{BB962C8B-B14F-4D97-AF65-F5344CB8AC3E}">
        <p14:creationId xmlns:p14="http://schemas.microsoft.com/office/powerpoint/2010/main" val="31290013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9D19223-5022-47DE-A6EE-535B04F7970D}"/>
              </a:ext>
            </a:extLst>
          </p:cNvPr>
          <p:cNvSpPr>
            <a:spLocks noGrp="1"/>
          </p:cNvSpPr>
          <p:nvPr>
            <p:ph type="title"/>
          </p:nvPr>
        </p:nvSpPr>
        <p:spPr>
          <a:xfrm>
            <a:off x="838200" y="631825"/>
            <a:ext cx="10515600" cy="1325563"/>
          </a:xfrm>
        </p:spPr>
        <p:txBody>
          <a:bodyPr>
            <a:normAutofit/>
          </a:bodyPr>
          <a:lstStyle/>
          <a:p>
            <a:r>
              <a:rPr lang="en-US" dirty="0"/>
              <a:t>Hormone therapy</a:t>
            </a:r>
          </a:p>
        </p:txBody>
      </p:sp>
      <p:sp>
        <p:nvSpPr>
          <p:cNvPr id="3" name="Content Placeholder 2">
            <a:extLst>
              <a:ext uri="{FF2B5EF4-FFF2-40B4-BE49-F238E27FC236}">
                <a16:creationId xmlns="" xmlns:a16="http://schemas.microsoft.com/office/drawing/2014/main" id="{D1BB3276-0498-4D68-9BF2-F825AFA99484}"/>
              </a:ext>
            </a:extLst>
          </p:cNvPr>
          <p:cNvSpPr>
            <a:spLocks noGrp="1"/>
          </p:cNvSpPr>
          <p:nvPr>
            <p:ph idx="1"/>
          </p:nvPr>
        </p:nvSpPr>
        <p:spPr>
          <a:xfrm>
            <a:off x="838200" y="2057400"/>
            <a:ext cx="10515600" cy="3871762"/>
          </a:xfrm>
        </p:spPr>
        <p:txBody>
          <a:bodyPr>
            <a:normAutofit/>
          </a:bodyPr>
          <a:lstStyle/>
          <a:p>
            <a:pPr algn="l"/>
            <a:r>
              <a:rPr lang="en-US" sz="2000" dirty="0"/>
              <a:t>Some types of breast cancer are affected by hormones in the blood. </a:t>
            </a:r>
            <a:r>
              <a:rPr lang="en-US" sz="2000" b="1" dirty="0"/>
              <a:t>ER-positive and PR-positive</a:t>
            </a:r>
            <a:r>
              <a:rPr lang="en-US" sz="2000" dirty="0"/>
              <a:t> breast cancer1 cells have receptors (proteins) that attach to estrogen </a:t>
            </a:r>
          </a:p>
          <a:p>
            <a:pPr algn="l"/>
            <a:r>
              <a:rPr lang="en-US" sz="2000" dirty="0"/>
              <a:t>adjuvant therapy VS </a:t>
            </a:r>
            <a:r>
              <a:rPr lang="en-US" sz="2000" dirty="0" err="1"/>
              <a:t>neoadjuvant</a:t>
            </a:r>
            <a:r>
              <a:rPr lang="en-US" sz="2000" dirty="0"/>
              <a:t> therapy </a:t>
            </a:r>
          </a:p>
          <a:p>
            <a:pPr algn="l"/>
            <a:r>
              <a:rPr lang="en-US" sz="2000" dirty="0"/>
              <a:t>These drugs work by stopping estrogen from stimulating breast cancer cells to grow.</a:t>
            </a:r>
          </a:p>
          <a:p>
            <a:pPr algn="l"/>
            <a:r>
              <a:rPr lang="en-US" sz="2000" b="1" u="sng" dirty="0" err="1">
                <a:solidFill>
                  <a:srgbClr val="FF0000"/>
                </a:solidFill>
              </a:rPr>
              <a:t>Tamoxifen</a:t>
            </a:r>
            <a:r>
              <a:rPr lang="en-US" sz="2000" u="sng" dirty="0">
                <a:solidFill>
                  <a:srgbClr val="FF0000"/>
                </a:solidFill>
              </a:rPr>
              <a:t> </a:t>
            </a:r>
            <a:r>
              <a:rPr lang="en-US" sz="2000" u="sng" dirty="0"/>
              <a:t>has been the most widely used ‘hormonal’ treatment in breast cancer </a:t>
            </a:r>
            <a:r>
              <a:rPr lang="en-US" sz="2000" dirty="0"/>
              <a:t>it has now been shown to reduce the annual rate of recurrence by 25 per </a:t>
            </a:r>
            <a:r>
              <a:rPr lang="en-US" sz="2000" dirty="0" smtClean="0"/>
              <a:t>cent</a:t>
            </a:r>
            <a:endParaRPr lang="en-US" sz="2000" dirty="0"/>
          </a:p>
          <a:p>
            <a:pPr algn="l"/>
            <a:r>
              <a:rPr lang="en-US" sz="2000" dirty="0"/>
              <a:t>It is usually taken for at least 5 years</a:t>
            </a:r>
          </a:p>
          <a:p>
            <a:pPr marL="0" indent="0" algn="l">
              <a:buNone/>
            </a:pPr>
            <a:r>
              <a:rPr lang="en-US" sz="2000" b="1" dirty="0" err="1" smtClean="0">
                <a:solidFill>
                  <a:srgbClr val="FF0000"/>
                </a:solidFill>
              </a:rPr>
              <a:t>Tamoxifen</a:t>
            </a:r>
            <a:r>
              <a:rPr lang="en-US" sz="2000" b="1" dirty="0" smtClean="0">
                <a:solidFill>
                  <a:srgbClr val="FF0000"/>
                </a:solidFill>
              </a:rPr>
              <a:t>: selective estrogen receptor: </a:t>
            </a:r>
          </a:p>
        </p:txBody>
      </p:sp>
    </p:spTree>
    <p:extLst>
      <p:ext uri="{BB962C8B-B14F-4D97-AF65-F5344CB8AC3E}">
        <p14:creationId xmlns:p14="http://schemas.microsoft.com/office/powerpoint/2010/main" val="3578970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EA440CD-0C91-4C12-9CF2-FC21ABAC2E8A}"/>
              </a:ext>
            </a:extLst>
          </p:cNvPr>
          <p:cNvSpPr>
            <a:spLocks noGrp="1"/>
          </p:cNvSpPr>
          <p:nvPr>
            <p:ph type="title"/>
          </p:nvPr>
        </p:nvSpPr>
        <p:spPr>
          <a:xfrm>
            <a:off x="838200" y="631825"/>
            <a:ext cx="10515600" cy="1325563"/>
          </a:xfrm>
        </p:spPr>
        <p:txBody>
          <a:bodyPr>
            <a:normAutofit/>
          </a:bodyPr>
          <a:lstStyle/>
          <a:p>
            <a:r>
              <a:rPr lang="en-US" dirty="0"/>
              <a:t>Hormone therapy</a:t>
            </a:r>
          </a:p>
        </p:txBody>
      </p:sp>
      <p:sp>
        <p:nvSpPr>
          <p:cNvPr id="3" name="Content Placeholder 2">
            <a:extLst>
              <a:ext uri="{FF2B5EF4-FFF2-40B4-BE49-F238E27FC236}">
                <a16:creationId xmlns="" xmlns:a16="http://schemas.microsoft.com/office/drawing/2014/main" id="{0468766B-D050-431B-B150-D3BEC0F538AB}"/>
              </a:ext>
            </a:extLst>
          </p:cNvPr>
          <p:cNvSpPr>
            <a:spLocks noGrp="1"/>
          </p:cNvSpPr>
          <p:nvPr>
            <p:ph idx="1"/>
          </p:nvPr>
        </p:nvSpPr>
        <p:spPr>
          <a:xfrm>
            <a:off x="838200" y="2057400"/>
            <a:ext cx="10515600" cy="3871762"/>
          </a:xfrm>
        </p:spPr>
        <p:txBody>
          <a:bodyPr>
            <a:normAutofit fontScale="92500" lnSpcReduction="10000"/>
          </a:bodyPr>
          <a:lstStyle/>
          <a:p>
            <a:pPr algn="l"/>
            <a:r>
              <a:rPr lang="en-US" sz="2200" u="sng" dirty="0"/>
              <a:t>the oral </a:t>
            </a:r>
            <a:r>
              <a:rPr lang="en-US" sz="2200" b="1" u="sng" dirty="0" err="1">
                <a:solidFill>
                  <a:srgbClr val="FF0000"/>
                </a:solidFill>
              </a:rPr>
              <a:t>aromatase</a:t>
            </a:r>
            <a:r>
              <a:rPr lang="en-US" sz="2200" b="1" u="sng" dirty="0">
                <a:solidFill>
                  <a:srgbClr val="FF0000"/>
                </a:solidFill>
              </a:rPr>
              <a:t> inhibitors (AIs)</a:t>
            </a:r>
            <a:r>
              <a:rPr lang="en-US" sz="2200" u="sng" dirty="0">
                <a:solidFill>
                  <a:srgbClr val="FF0000"/>
                </a:solidFill>
              </a:rPr>
              <a:t> </a:t>
            </a:r>
            <a:r>
              <a:rPr lang="en-US" sz="2200" u="sng" dirty="0"/>
              <a:t>for postmenopausal women </a:t>
            </a:r>
            <a:r>
              <a:rPr lang="en-US" sz="2200" dirty="0"/>
              <a:t>The latter group of compounds are now licensed for treatment of recurrent disease, in which they have been shown to be superior to </a:t>
            </a:r>
            <a:r>
              <a:rPr lang="en-US" sz="2200" dirty="0" err="1">
                <a:solidFill>
                  <a:srgbClr val="FF0000"/>
                </a:solidFill>
              </a:rPr>
              <a:t>tamoxifen</a:t>
            </a:r>
            <a:r>
              <a:rPr lang="en-US" sz="2200" dirty="0"/>
              <a:t>. </a:t>
            </a:r>
            <a:r>
              <a:rPr lang="en-US" sz="2200" dirty="0" err="1"/>
              <a:t>anastrazole</a:t>
            </a:r>
            <a:r>
              <a:rPr lang="en-US" sz="2200" dirty="0"/>
              <a:t> to </a:t>
            </a:r>
            <a:r>
              <a:rPr lang="en-US" sz="2200" dirty="0" err="1"/>
              <a:t>tamoxifen</a:t>
            </a:r>
            <a:r>
              <a:rPr lang="en-US" sz="2200" dirty="0"/>
              <a:t> in the adjuvant setting has shown a beneficial effect for the </a:t>
            </a:r>
            <a:r>
              <a:rPr lang="en-US" sz="2200" dirty="0" err="1"/>
              <a:t>aromatase</a:t>
            </a:r>
            <a:r>
              <a:rPr lang="en-US" sz="2200" dirty="0"/>
              <a:t> inhibitor in terms of relapse-free survival, although no benefit for overall survival. There is an additional reduction in </a:t>
            </a:r>
            <a:r>
              <a:rPr lang="en-US" sz="2200" dirty="0" err="1"/>
              <a:t>contralateral</a:t>
            </a:r>
            <a:r>
              <a:rPr lang="en-US" sz="2200" dirty="0"/>
              <a:t> disease, which makes this drug suitable for a study of prevention, and the side-effect profile is different from that of </a:t>
            </a:r>
            <a:r>
              <a:rPr lang="en-US" sz="2200" dirty="0" err="1"/>
              <a:t>tamoxifen</a:t>
            </a:r>
            <a:r>
              <a:rPr lang="en-US" sz="2200" dirty="0"/>
              <a:t>. The AIs have been more expensive than </a:t>
            </a:r>
            <a:r>
              <a:rPr lang="en-US" sz="2200" dirty="0" err="1"/>
              <a:t>tamoxifen</a:t>
            </a:r>
            <a:r>
              <a:rPr lang="en-US" sz="2200" dirty="0"/>
              <a:t> but are all coming off patent protection and generic copies may allow more widespread use. There is an increase in bone density loss with patients on an AI and a bone density scan is advised prior to commencement with treatment of </a:t>
            </a:r>
            <a:endParaRPr lang="ar-SA" sz="2200" dirty="0" smtClean="0"/>
          </a:p>
          <a:p>
            <a:pPr algn="l"/>
            <a:r>
              <a:rPr lang="en-US" sz="2200" dirty="0" smtClean="0"/>
              <a:t>underlying </a:t>
            </a:r>
            <a:r>
              <a:rPr lang="en-US" sz="2200" dirty="0"/>
              <a:t>osteopenia or </a:t>
            </a:r>
            <a:r>
              <a:rPr lang="en-US" sz="2200" dirty="0" err="1"/>
              <a:t>osteporosis</a:t>
            </a:r>
            <a:r>
              <a:rPr lang="en-US" sz="2200" dirty="0" smtClean="0"/>
              <a:t>.</a:t>
            </a:r>
          </a:p>
          <a:p>
            <a:pPr marL="0" indent="0" algn="l">
              <a:buNone/>
            </a:pPr>
            <a:r>
              <a:rPr lang="en-US" sz="2200" dirty="0" smtClean="0">
                <a:solidFill>
                  <a:srgbClr val="FF0000"/>
                </a:solidFill>
              </a:rPr>
              <a:t>-Prevent conversion of androgen to estrogen </a:t>
            </a:r>
          </a:p>
          <a:p>
            <a:pPr marL="0" indent="0" algn="l">
              <a:buNone/>
            </a:pPr>
            <a:r>
              <a:rPr lang="en-US" sz="2200" dirty="0" smtClean="0">
                <a:solidFill>
                  <a:srgbClr val="FF0000"/>
                </a:solidFill>
              </a:rPr>
              <a:t>-used </a:t>
            </a:r>
            <a:r>
              <a:rPr lang="en-US" sz="2200" dirty="0">
                <a:solidFill>
                  <a:srgbClr val="FF0000"/>
                </a:solidFill>
              </a:rPr>
              <a:t>in </a:t>
            </a:r>
            <a:r>
              <a:rPr lang="en-US" sz="2200" dirty="0" smtClean="0">
                <a:solidFill>
                  <a:srgbClr val="FF0000"/>
                </a:solidFill>
              </a:rPr>
              <a:t>postmenopausal women</a:t>
            </a:r>
            <a:endParaRPr lang="en-US" sz="2200" dirty="0">
              <a:solidFill>
                <a:srgbClr val="FF0000"/>
              </a:solidFill>
            </a:endParaRPr>
          </a:p>
        </p:txBody>
      </p:sp>
      <p:sp>
        <p:nvSpPr>
          <p:cNvPr id="4" name="Rectangle 3"/>
          <p:cNvSpPr/>
          <p:nvPr/>
        </p:nvSpPr>
        <p:spPr>
          <a:xfrm>
            <a:off x="927652" y="5650252"/>
            <a:ext cx="6096000" cy="646331"/>
          </a:xfrm>
          <a:prstGeom prst="rect">
            <a:avLst/>
          </a:prstGeom>
        </p:spPr>
        <p:txBody>
          <a:bodyPr>
            <a:spAutoFit/>
          </a:bodyPr>
          <a:lstStyle/>
          <a:p>
            <a:r>
              <a:rPr lang="en-US" b="1" dirty="0">
                <a:solidFill>
                  <a:srgbClr val="FF0000"/>
                </a:solidFill>
              </a:rPr>
              <a:t>anti-estrogen on breast , but agonist on endometrium </a:t>
            </a:r>
            <a:r>
              <a:rPr lang="en-US" b="1" dirty="0" smtClean="0">
                <a:solidFill>
                  <a:srgbClr val="FF0000"/>
                </a:solidFill>
              </a:rPr>
              <a:t>(so it increased </a:t>
            </a:r>
            <a:r>
              <a:rPr lang="en-US" b="1" dirty="0">
                <a:solidFill>
                  <a:srgbClr val="FF0000"/>
                </a:solidFill>
              </a:rPr>
              <a:t>the risk for endometrial cancer.) </a:t>
            </a:r>
            <a:endParaRPr lang="en-US" dirty="0"/>
          </a:p>
        </p:txBody>
      </p:sp>
    </p:spTree>
    <p:extLst>
      <p:ext uri="{BB962C8B-B14F-4D97-AF65-F5344CB8AC3E}">
        <p14:creationId xmlns:p14="http://schemas.microsoft.com/office/powerpoint/2010/main" val="2962216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84754" y="286603"/>
            <a:ext cx="10058400" cy="1450757"/>
          </a:xfrm>
        </p:spPr>
        <p:txBody>
          <a:bodyPr/>
          <a:lstStyle/>
          <a:p>
            <a:r>
              <a:rPr lang="en-US" dirty="0" smtClean="0"/>
              <a:t>Prognosis and survival rates :</a:t>
            </a:r>
            <a:endParaRPr lang="en-US" dirty="0"/>
          </a:p>
        </p:txBody>
      </p:sp>
      <p:sp>
        <p:nvSpPr>
          <p:cNvPr id="7" name="Content Placeholder 6"/>
          <p:cNvSpPr>
            <a:spLocks noGrp="1"/>
          </p:cNvSpPr>
          <p:nvPr>
            <p:ph idx="1"/>
          </p:nvPr>
        </p:nvSpPr>
        <p:spPr>
          <a:xfrm>
            <a:off x="1059702" y="2412305"/>
            <a:ext cx="10027920" cy="3232677"/>
          </a:xfrm>
        </p:spPr>
        <p:txBody>
          <a:bodyPr/>
          <a:lstStyle/>
          <a:p>
            <a:pPr algn="l"/>
            <a:r>
              <a:rPr lang="en-US" sz="2800" b="0" dirty="0" smtClean="0"/>
              <a:t>Estimated </a:t>
            </a:r>
            <a:r>
              <a:rPr lang="en-US" sz="2800" b="0" dirty="0"/>
              <a:t>five year survival rates:</a:t>
            </a:r>
          </a:p>
          <a:p>
            <a:pPr algn="l"/>
            <a:r>
              <a:rPr lang="en-US" sz="2800" dirty="0"/>
              <a:t>stage I</a:t>
            </a:r>
            <a:r>
              <a:rPr lang="en-US" sz="2800" b="0" dirty="0"/>
              <a:t>: ~87% </a:t>
            </a:r>
          </a:p>
          <a:p>
            <a:pPr algn="l"/>
            <a:r>
              <a:rPr lang="en-US" sz="2800" dirty="0"/>
              <a:t>stage II</a:t>
            </a:r>
            <a:r>
              <a:rPr lang="en-US" sz="2800" b="0" dirty="0"/>
              <a:t>: ~75%  </a:t>
            </a:r>
          </a:p>
          <a:p>
            <a:pPr algn="l"/>
            <a:r>
              <a:rPr lang="en-US" sz="2800" dirty="0"/>
              <a:t>stage III</a:t>
            </a:r>
            <a:r>
              <a:rPr lang="en-US" sz="2800" b="0" dirty="0"/>
              <a:t>: ~46%  </a:t>
            </a:r>
          </a:p>
          <a:p>
            <a:pPr algn="l"/>
            <a:r>
              <a:rPr lang="en-US" sz="2800" dirty="0"/>
              <a:t>stage IV</a:t>
            </a:r>
            <a:r>
              <a:rPr lang="en-US" sz="2800" b="0" dirty="0"/>
              <a:t>: ~13%  </a:t>
            </a:r>
          </a:p>
          <a:p>
            <a:pPr algn="l"/>
            <a:endParaRPr lang="en-US" dirty="0"/>
          </a:p>
        </p:txBody>
      </p:sp>
      <p:sp>
        <p:nvSpPr>
          <p:cNvPr id="2" name="TextBox 1"/>
          <p:cNvSpPr txBox="1"/>
          <p:nvPr/>
        </p:nvSpPr>
        <p:spPr>
          <a:xfrm>
            <a:off x="1020417" y="1815548"/>
            <a:ext cx="8250848" cy="461665"/>
          </a:xfrm>
          <a:prstGeom prst="rect">
            <a:avLst/>
          </a:prstGeom>
          <a:noFill/>
        </p:spPr>
        <p:txBody>
          <a:bodyPr wrap="none" rtlCol="1">
            <a:spAutoFit/>
          </a:bodyPr>
          <a:lstStyle/>
          <a:p>
            <a:r>
              <a:rPr lang="en-US" sz="2400" b="1" dirty="0" smtClean="0"/>
              <a:t>According to stages we know the survival rates of breast cancer</a:t>
            </a:r>
            <a:endParaRPr lang="ar-SA" sz="2400" b="1" dirty="0"/>
          </a:p>
        </p:txBody>
      </p:sp>
    </p:spTree>
    <p:extLst>
      <p:ext uri="{BB962C8B-B14F-4D97-AF65-F5344CB8AC3E}">
        <p14:creationId xmlns:p14="http://schemas.microsoft.com/office/powerpoint/2010/main" val="21294687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a:t>
            </a:r>
            <a:endParaRPr lang="ar-JO" dirty="0"/>
          </a:p>
        </p:txBody>
      </p:sp>
      <p:sp>
        <p:nvSpPr>
          <p:cNvPr id="8" name="Date Placeholder 7"/>
          <p:cNvSpPr>
            <a:spLocks noGrp="1"/>
          </p:cNvSpPr>
          <p:nvPr>
            <p:ph type="dt" sz="half" idx="10"/>
          </p:nvPr>
        </p:nvSpPr>
        <p:spPr/>
        <p:txBody>
          <a:bodyPr/>
          <a:lstStyle/>
          <a:p>
            <a:fld id="{945E5D83-17BC-4268-B4D0-5037D525807E}" type="datetime1">
              <a:rPr lang="en-US" smtClean="0"/>
              <a:pPr/>
              <a:t>8/5/2021</a:t>
            </a:fld>
            <a:endParaRPr lang="en-US"/>
          </a:p>
        </p:txBody>
      </p:sp>
      <p:sp>
        <p:nvSpPr>
          <p:cNvPr id="7" name="Footer Placeholder 6"/>
          <p:cNvSpPr>
            <a:spLocks noGrp="1"/>
          </p:cNvSpPr>
          <p:nvPr>
            <p:ph type="ftr" sz="quarter" idx="11"/>
          </p:nvPr>
        </p:nvSpPr>
        <p:spPr/>
        <p:txBody>
          <a:bodyPr/>
          <a:lstStyle/>
          <a:p>
            <a:r>
              <a:rPr lang="en-US" smtClean="0"/>
              <a:t>Dr. Mahmoud Al-Balas, Jordan</a:t>
            </a:r>
            <a:endParaRPr lang="en-US"/>
          </a:p>
        </p:txBody>
      </p:sp>
      <p:pic>
        <p:nvPicPr>
          <p:cNvPr id="4" name="Picture 3"/>
          <p:cNvPicPr>
            <a:picLocks noChangeAspect="1"/>
          </p:cNvPicPr>
          <p:nvPr/>
        </p:nvPicPr>
        <p:blipFill>
          <a:blip r:embed="rId2"/>
          <a:stretch>
            <a:fillRect/>
          </a:stretch>
        </p:blipFill>
        <p:spPr>
          <a:xfrm>
            <a:off x="4965204" y="1676400"/>
            <a:ext cx="7029849" cy="3254560"/>
          </a:xfrm>
          <a:prstGeom prst="rect">
            <a:avLst/>
          </a:prstGeom>
        </p:spPr>
      </p:pic>
      <p:pic>
        <p:nvPicPr>
          <p:cNvPr id="5" name="Picture 4"/>
          <p:cNvPicPr>
            <a:picLocks noChangeAspect="1"/>
          </p:cNvPicPr>
          <p:nvPr/>
        </p:nvPicPr>
        <p:blipFill rotWithShape="1">
          <a:blip r:embed="rId3"/>
          <a:srcRect l="14505" r="14475"/>
          <a:stretch/>
        </p:blipFill>
        <p:spPr>
          <a:xfrm>
            <a:off x="636812" y="1828800"/>
            <a:ext cx="3996000" cy="3477446"/>
          </a:xfrm>
          <a:prstGeom prst="rect">
            <a:avLst/>
          </a:prstGeom>
        </p:spPr>
      </p:pic>
      <p:sp>
        <p:nvSpPr>
          <p:cNvPr id="6" name="TextBox 5"/>
          <p:cNvSpPr txBox="1"/>
          <p:nvPr/>
        </p:nvSpPr>
        <p:spPr>
          <a:xfrm>
            <a:off x="2851051" y="5562600"/>
            <a:ext cx="8426549" cy="307777"/>
          </a:xfrm>
          <a:prstGeom prst="rect">
            <a:avLst/>
          </a:prstGeom>
          <a:noFill/>
        </p:spPr>
        <p:txBody>
          <a:bodyPr wrap="square" rtlCol="1">
            <a:spAutoFit/>
          </a:bodyPr>
          <a:lstStyle/>
          <a:p>
            <a:r>
              <a:rPr lang="en-US" sz="1400" dirty="0"/>
              <a:t>https://www.healthline.com/health/breast-cancer/survival-facts-statistics#1</a:t>
            </a:r>
            <a:endParaRPr lang="ar-JO" sz="1400" dirty="0"/>
          </a:p>
        </p:txBody>
      </p:sp>
      <p:sp>
        <p:nvSpPr>
          <p:cNvPr id="3" name="Oval 2"/>
          <p:cNvSpPr/>
          <p:nvPr/>
        </p:nvSpPr>
        <p:spPr>
          <a:xfrm>
            <a:off x="437321" y="2451652"/>
            <a:ext cx="4275003" cy="397566"/>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rgbClr val="FFC000"/>
                </a:solidFill>
              </a:ln>
            </a:endParaRPr>
          </a:p>
        </p:txBody>
      </p:sp>
    </p:spTree>
    <p:extLst>
      <p:ext uri="{BB962C8B-B14F-4D97-AF65-F5344CB8AC3E}">
        <p14:creationId xmlns:p14="http://schemas.microsoft.com/office/powerpoint/2010/main" val="30228855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Invasive breast carcinoma</a:t>
            </a:r>
          </a:p>
        </p:txBody>
      </p:sp>
      <p:sp>
        <p:nvSpPr>
          <p:cNvPr id="3" name="Subtitle 2"/>
          <p:cNvSpPr>
            <a:spLocks noGrp="1"/>
          </p:cNvSpPr>
          <p:nvPr>
            <p:ph type="subTitle" idx="1"/>
          </p:nvPr>
        </p:nvSpPr>
        <p:spPr/>
        <p:txBody>
          <a:bodyPr/>
          <a:lstStyle/>
          <a:p>
            <a:r>
              <a:rPr lang="en-US" dirty="0" err="1"/>
              <a:t>Loay</a:t>
            </a:r>
            <a:r>
              <a:rPr lang="en-US" dirty="0"/>
              <a:t> </a:t>
            </a:r>
            <a:r>
              <a:rPr lang="en-US" dirty="0" err="1"/>
              <a:t>nasser</a:t>
            </a:r>
            <a:r>
              <a:rPr lang="en-US" dirty="0"/>
              <a:t> </a:t>
            </a:r>
            <a:r>
              <a:rPr lang="en-US" dirty="0" err="1"/>
              <a:t>alsurkhy</a:t>
            </a:r>
            <a:endParaRPr lang="en-US" dirty="0"/>
          </a:p>
          <a:p>
            <a:r>
              <a:rPr lang="en-US" dirty="0"/>
              <a:t>Abdulrahman </a:t>
            </a:r>
            <a:r>
              <a:rPr lang="en-US" dirty="0" err="1"/>
              <a:t>saadeh</a:t>
            </a:r>
            <a:endParaRPr lang="en-US" dirty="0"/>
          </a:p>
          <a:p>
            <a:endParaRPr lang="en-US" dirty="0"/>
          </a:p>
        </p:txBody>
      </p:sp>
    </p:spTree>
    <p:extLst>
      <p:ext uri="{BB962C8B-B14F-4D97-AF65-F5344CB8AC3E}">
        <p14:creationId xmlns:p14="http://schemas.microsoft.com/office/powerpoint/2010/main" val="609837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Invasive ductal carcinoma (IDC)</a:t>
            </a:r>
            <a:br>
              <a:rPr lang="en-US" b="1" dirty="0">
                <a:effectLst/>
              </a:rPr>
            </a:br>
            <a:endParaRPr lang="en-US" dirty="0"/>
          </a:p>
        </p:txBody>
      </p:sp>
      <p:sp>
        <p:nvSpPr>
          <p:cNvPr id="3" name="Content Placeholder 2"/>
          <p:cNvSpPr>
            <a:spLocks noGrp="1"/>
          </p:cNvSpPr>
          <p:nvPr>
            <p:ph idx="1"/>
          </p:nvPr>
        </p:nvSpPr>
        <p:spPr>
          <a:xfrm>
            <a:off x="841376" y="2752724"/>
            <a:ext cx="9905998" cy="3124201"/>
          </a:xfrm>
        </p:spPr>
        <p:txBody>
          <a:bodyPr>
            <a:normAutofit fontScale="92500" lnSpcReduction="10000"/>
          </a:bodyPr>
          <a:lstStyle/>
          <a:p>
            <a:r>
              <a:rPr lang="en-US" b="1" dirty="0"/>
              <a:t>Characteristics</a:t>
            </a:r>
            <a:endParaRPr lang="en-US" dirty="0"/>
          </a:p>
          <a:p>
            <a:pPr lvl="1"/>
            <a:r>
              <a:rPr lang="en-US" dirty="0"/>
              <a:t>Most common type of invasive </a:t>
            </a:r>
            <a:r>
              <a:rPr lang="en-US" dirty="0">
                <a:hlinkClick r:id="rId2"/>
              </a:rPr>
              <a:t>breast</a:t>
            </a:r>
            <a:r>
              <a:rPr lang="en-US" dirty="0"/>
              <a:t> cancer (∼ 80%) </a:t>
            </a:r>
            <a:r>
              <a:rPr lang="en-US" baseline="30000" dirty="0"/>
              <a:t>[11]</a:t>
            </a:r>
            <a:endParaRPr lang="en-US" dirty="0"/>
          </a:p>
          <a:p>
            <a:pPr lvl="1"/>
            <a:r>
              <a:rPr lang="en-US" dirty="0"/>
              <a:t>Aggressive formation of </a:t>
            </a:r>
            <a:r>
              <a:rPr lang="en-US" dirty="0">
                <a:hlinkClick r:id="rId3"/>
              </a:rPr>
              <a:t>metastases</a:t>
            </a:r>
            <a:r>
              <a:rPr lang="en-US" dirty="0">
                <a:effectLst/>
              </a:rPr>
              <a:t/>
            </a:r>
            <a:br>
              <a:rPr lang="en-US" dirty="0">
                <a:effectLst/>
              </a:rPr>
            </a:br>
            <a:endParaRPr lang="ar-SA" dirty="0">
              <a:effectLst/>
            </a:endParaRPr>
          </a:p>
          <a:p>
            <a:r>
              <a:rPr lang="en-US" b="1" dirty="0"/>
              <a:t>Localization</a:t>
            </a:r>
            <a:endParaRPr lang="en-US" dirty="0"/>
          </a:p>
          <a:p>
            <a:pPr lvl="1"/>
            <a:r>
              <a:rPr lang="en-US" dirty="0"/>
              <a:t>Unilateral</a:t>
            </a:r>
          </a:p>
          <a:p>
            <a:pPr lvl="1"/>
            <a:r>
              <a:rPr lang="en-US" dirty="0"/>
              <a:t>Mostly </a:t>
            </a:r>
            <a:r>
              <a:rPr lang="en-US" dirty="0" err="1"/>
              <a:t>unifocal</a:t>
            </a:r>
            <a:endParaRPr lang="en-US" dirty="0"/>
          </a:p>
          <a:p>
            <a:pPr lvl="1"/>
            <a:endParaRPr lang="en-US" dirty="0">
              <a:effectLst/>
            </a:endParaRPr>
          </a:p>
          <a:p>
            <a:endParaRPr lang="en-US" dirty="0"/>
          </a:p>
        </p:txBody>
      </p:sp>
    </p:spTree>
    <p:extLst>
      <p:ext uri="{BB962C8B-B14F-4D97-AF65-F5344CB8AC3E}">
        <p14:creationId xmlns:p14="http://schemas.microsoft.com/office/powerpoint/2010/main" val="512410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2987" y="1538288"/>
            <a:ext cx="10790236" cy="5181600"/>
          </a:xfrm>
        </p:spPr>
        <p:txBody>
          <a:bodyPr>
            <a:normAutofit lnSpcReduction="10000"/>
          </a:bodyPr>
          <a:lstStyle/>
          <a:p>
            <a:pPr marL="0" indent="0">
              <a:buNone/>
            </a:pPr>
            <a:r>
              <a:rPr lang="en-US" b="1" dirty="0"/>
              <a:t>Medullary breast cancer </a:t>
            </a:r>
            <a:endParaRPr lang="ar-SA" b="1" dirty="0"/>
          </a:p>
          <a:p>
            <a:endParaRPr lang="en-US" b="1" dirty="0"/>
          </a:p>
          <a:p>
            <a:r>
              <a:rPr lang="en-US" b="1" dirty="0"/>
              <a:t>Characteristics</a:t>
            </a:r>
            <a:endParaRPr lang="en-US" dirty="0"/>
          </a:p>
          <a:p>
            <a:pPr lvl="1"/>
            <a:r>
              <a:rPr lang="en-US" dirty="0"/>
              <a:t>Rare subtype of </a:t>
            </a:r>
            <a:r>
              <a:rPr lang="en-US" dirty="0">
                <a:hlinkClick r:id="rId2"/>
              </a:rPr>
              <a:t>invasive ductal carcinoma</a:t>
            </a:r>
            <a:endParaRPr lang="en-US" dirty="0"/>
          </a:p>
          <a:p>
            <a:pPr lvl="1"/>
            <a:r>
              <a:rPr lang="en-US" dirty="0"/>
              <a:t>Most common </a:t>
            </a:r>
            <a:r>
              <a:rPr lang="en-US" dirty="0">
                <a:hlinkClick r:id="rId3"/>
              </a:rPr>
              <a:t>tumor</a:t>
            </a:r>
            <a:r>
              <a:rPr lang="en-US" dirty="0"/>
              <a:t> associated with the </a:t>
            </a:r>
            <a:r>
              <a:rPr lang="en-US" i="1" dirty="0">
                <a:hlinkClick r:id="rId4"/>
              </a:rPr>
              <a:t>BRCA1</a:t>
            </a:r>
            <a:r>
              <a:rPr lang="en-US" dirty="0"/>
              <a:t> mutation</a:t>
            </a:r>
          </a:p>
          <a:p>
            <a:pPr lvl="1"/>
            <a:r>
              <a:rPr lang="en-US" dirty="0"/>
              <a:t>Well-circumscribed soft </a:t>
            </a:r>
            <a:r>
              <a:rPr lang="en-US" dirty="0">
                <a:hlinkClick r:id="rId3"/>
              </a:rPr>
              <a:t>tumor</a:t>
            </a:r>
            <a:r>
              <a:rPr lang="en-US" dirty="0"/>
              <a:t> with smooth borders (may appear benign)</a:t>
            </a:r>
          </a:p>
          <a:p>
            <a:pPr lvl="1"/>
            <a:r>
              <a:rPr lang="en-US" dirty="0"/>
              <a:t>Usually </a:t>
            </a:r>
            <a:r>
              <a:rPr lang="en-US" dirty="0">
                <a:hlinkClick r:id="rId5"/>
              </a:rPr>
              <a:t>triple-negative</a:t>
            </a:r>
            <a:endParaRPr lang="en-US" dirty="0"/>
          </a:p>
          <a:p>
            <a:pPr lvl="1"/>
            <a:r>
              <a:rPr lang="en-US" dirty="0">
                <a:hlinkClick r:id="rId6"/>
              </a:rPr>
              <a:t>Lymphadenopathy</a:t>
            </a:r>
            <a:r>
              <a:rPr lang="en-US" dirty="0"/>
              <a:t> </a:t>
            </a:r>
          </a:p>
          <a:p>
            <a:r>
              <a:rPr lang="en-US" b="1" dirty="0"/>
              <a:t>Differential diagnosis</a:t>
            </a:r>
            <a:r>
              <a:rPr lang="en-US" dirty="0"/>
              <a:t>: </a:t>
            </a:r>
            <a:r>
              <a:rPr lang="en-US" b="1" dirty="0">
                <a:hlinkClick r:id="rId7"/>
              </a:rPr>
              <a:t>fibroadenoma</a:t>
            </a:r>
            <a:endParaRPr lang="en-US" dirty="0"/>
          </a:p>
          <a:p>
            <a:endParaRPr lang="en-US" dirty="0"/>
          </a:p>
        </p:txBody>
      </p:sp>
    </p:spTree>
    <p:extLst>
      <p:ext uri="{BB962C8B-B14F-4D97-AF65-F5344CB8AC3E}">
        <p14:creationId xmlns:p14="http://schemas.microsoft.com/office/powerpoint/2010/main" val="2786600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effectLst/>
              </a:rPr>
              <a:t>Invasive lobular carcinoma (ILC) </a:t>
            </a:r>
            <a:endParaRPr lang="en-US" dirty="0"/>
          </a:p>
        </p:txBody>
      </p:sp>
      <p:sp>
        <p:nvSpPr>
          <p:cNvPr id="3" name="Content Placeholder 2"/>
          <p:cNvSpPr>
            <a:spLocks noGrp="1"/>
          </p:cNvSpPr>
          <p:nvPr>
            <p:ph idx="1"/>
          </p:nvPr>
        </p:nvSpPr>
        <p:spPr>
          <a:xfrm>
            <a:off x="3170238" y="2628900"/>
            <a:ext cx="6259512" cy="3300413"/>
          </a:xfrm>
        </p:spPr>
        <p:txBody>
          <a:bodyPr>
            <a:normAutofit fontScale="92500"/>
          </a:bodyPr>
          <a:lstStyle/>
          <a:p>
            <a:r>
              <a:rPr lang="en-US" b="1" dirty="0">
                <a:effectLst/>
              </a:rPr>
              <a:t>Characteristics</a:t>
            </a:r>
            <a:endParaRPr lang="en-US" dirty="0">
              <a:effectLst/>
            </a:endParaRPr>
          </a:p>
          <a:p>
            <a:pPr lvl="1"/>
            <a:r>
              <a:rPr lang="en-US" dirty="0">
                <a:effectLst/>
              </a:rPr>
              <a:t>∼ 10% of all invasive </a:t>
            </a:r>
            <a:r>
              <a:rPr lang="en-US" dirty="0">
                <a:effectLst/>
                <a:hlinkClick r:id="rId2"/>
              </a:rPr>
              <a:t>breast</a:t>
            </a:r>
            <a:r>
              <a:rPr lang="en-US" dirty="0">
                <a:effectLst/>
              </a:rPr>
              <a:t> </a:t>
            </a:r>
            <a:r>
              <a:rPr lang="en-US" dirty="0">
                <a:effectLst/>
                <a:hlinkClick r:id="rId3"/>
              </a:rPr>
              <a:t>carcinomas</a:t>
            </a:r>
            <a:endParaRPr lang="en-US" dirty="0">
              <a:effectLst/>
            </a:endParaRPr>
          </a:p>
          <a:p>
            <a:pPr lvl="1"/>
            <a:r>
              <a:rPr lang="en-US" dirty="0">
                <a:effectLst/>
              </a:rPr>
              <a:t>Less aggressive than ductal </a:t>
            </a:r>
            <a:r>
              <a:rPr lang="en-US" dirty="0">
                <a:effectLst/>
                <a:hlinkClick r:id="rId3"/>
              </a:rPr>
              <a:t>carcinoma</a:t>
            </a:r>
            <a:endParaRPr lang="en-US" dirty="0">
              <a:effectLst/>
            </a:endParaRPr>
          </a:p>
          <a:p>
            <a:r>
              <a:rPr lang="en-US" b="1" dirty="0">
                <a:effectLst/>
              </a:rPr>
              <a:t>Localization</a:t>
            </a:r>
            <a:endParaRPr lang="en-US" dirty="0">
              <a:effectLst/>
            </a:endParaRPr>
          </a:p>
          <a:p>
            <a:pPr lvl="1"/>
            <a:r>
              <a:rPr lang="en-US" b="1" dirty="0">
                <a:effectLst/>
              </a:rPr>
              <a:t>Bilateral</a:t>
            </a:r>
            <a:r>
              <a:rPr lang="en-US" dirty="0">
                <a:effectLst/>
              </a:rPr>
              <a:t> in ∼ 20% of cases</a:t>
            </a:r>
          </a:p>
          <a:p>
            <a:pPr lvl="1"/>
            <a:r>
              <a:rPr lang="en-US" dirty="0">
                <a:effectLst/>
              </a:rPr>
              <a:t>Frequently multifocal</a:t>
            </a:r>
          </a:p>
          <a:p>
            <a:endParaRPr lang="en-US" dirty="0"/>
          </a:p>
        </p:txBody>
      </p:sp>
    </p:spTree>
    <p:extLst>
      <p:ext uri="{BB962C8B-B14F-4D97-AF65-F5344CB8AC3E}">
        <p14:creationId xmlns:p14="http://schemas.microsoft.com/office/powerpoint/2010/main" val="2069026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8651" y="2743199"/>
            <a:ext cx="9905998" cy="3124201"/>
          </a:xfrm>
        </p:spPr>
        <p:txBody>
          <a:bodyPr>
            <a:normAutofit fontScale="92500" lnSpcReduction="10000"/>
          </a:bodyPr>
          <a:lstStyle/>
          <a:p>
            <a:r>
              <a:rPr lang="en-US" b="1" dirty="0">
                <a:effectLst/>
              </a:rPr>
              <a:t>Less common subtypes </a:t>
            </a:r>
          </a:p>
          <a:p>
            <a:r>
              <a:rPr lang="en-US" dirty="0">
                <a:effectLst/>
              </a:rPr>
              <a:t>Mucinous </a:t>
            </a:r>
            <a:r>
              <a:rPr lang="en-US" dirty="0">
                <a:effectLst/>
                <a:hlinkClick r:id="rId2"/>
              </a:rPr>
              <a:t>carcinoma</a:t>
            </a:r>
            <a:r>
              <a:rPr lang="en-US" dirty="0">
                <a:effectLst/>
              </a:rPr>
              <a:t> (&lt; 5%; more common in older women)</a:t>
            </a:r>
          </a:p>
          <a:p>
            <a:r>
              <a:rPr lang="en-US" dirty="0">
                <a:effectLst/>
              </a:rPr>
              <a:t>Mixed </a:t>
            </a:r>
            <a:r>
              <a:rPr lang="en-US" dirty="0">
                <a:effectLst/>
                <a:hlinkClick r:id="rId2"/>
              </a:rPr>
              <a:t>carcinoma</a:t>
            </a:r>
            <a:r>
              <a:rPr lang="en-US" dirty="0">
                <a:effectLst/>
              </a:rPr>
              <a:t> (ductal/lobular)</a:t>
            </a:r>
          </a:p>
          <a:p>
            <a:r>
              <a:rPr lang="en-US" dirty="0">
                <a:effectLst/>
              </a:rPr>
              <a:t>Tubular </a:t>
            </a:r>
            <a:r>
              <a:rPr lang="en-US" dirty="0">
                <a:effectLst/>
                <a:hlinkClick r:id="rId2"/>
              </a:rPr>
              <a:t>carcinoma</a:t>
            </a:r>
            <a:endParaRPr lang="en-US" dirty="0">
              <a:effectLst/>
            </a:endParaRPr>
          </a:p>
          <a:p>
            <a:r>
              <a:rPr lang="en-US" dirty="0">
                <a:effectLst/>
              </a:rPr>
              <a:t>Papillary </a:t>
            </a:r>
            <a:r>
              <a:rPr lang="en-US" dirty="0">
                <a:effectLst/>
                <a:hlinkClick r:id="rId2"/>
              </a:rPr>
              <a:t>carcinoma</a:t>
            </a:r>
            <a:endParaRPr lang="en-US" dirty="0">
              <a:effectLst/>
            </a:endParaRPr>
          </a:p>
          <a:p>
            <a:r>
              <a:rPr lang="en-US" dirty="0" err="1">
                <a:effectLst/>
              </a:rPr>
              <a:t>Micropapillary</a:t>
            </a:r>
            <a:r>
              <a:rPr lang="en-US" dirty="0">
                <a:effectLst/>
              </a:rPr>
              <a:t> </a:t>
            </a:r>
            <a:r>
              <a:rPr lang="en-US" dirty="0">
                <a:effectLst/>
                <a:hlinkClick r:id="rId2"/>
              </a:rPr>
              <a:t>carcinoma</a:t>
            </a:r>
            <a:endParaRPr lang="en-US" dirty="0">
              <a:effectLst/>
            </a:endParaRPr>
          </a:p>
          <a:p>
            <a:endParaRPr lang="en-US" dirty="0"/>
          </a:p>
        </p:txBody>
      </p:sp>
    </p:spTree>
    <p:extLst>
      <p:ext uri="{BB962C8B-B14F-4D97-AF65-F5344CB8AC3E}">
        <p14:creationId xmlns:p14="http://schemas.microsoft.com/office/powerpoint/2010/main" val="1235144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4263" y="2638423"/>
            <a:ext cx="9905998" cy="3124201"/>
          </a:xfrm>
        </p:spPr>
        <p:txBody>
          <a:bodyPr>
            <a:normAutofit fontScale="77500" lnSpcReduction="20000"/>
          </a:bodyPr>
          <a:lstStyle/>
          <a:p>
            <a:r>
              <a:rPr lang="en-US" dirty="0"/>
              <a:t>Most commonly, individuals with </a:t>
            </a:r>
            <a:r>
              <a:rPr lang="en-US" dirty="0">
                <a:hlinkClick r:id="rId2"/>
              </a:rPr>
              <a:t>breast</a:t>
            </a:r>
            <a:r>
              <a:rPr lang="en-US" dirty="0"/>
              <a:t> cancer develop clinical symptoms in later stages of disease.</a:t>
            </a:r>
          </a:p>
          <a:p>
            <a:r>
              <a:rPr lang="en-US" sz="3600" b="1" dirty="0"/>
              <a:t>Early stages</a:t>
            </a:r>
          </a:p>
          <a:p>
            <a:r>
              <a:rPr lang="en-US" dirty="0"/>
              <a:t>In early stages, affected individuals may notice a palpable mass with the following characteristics:</a:t>
            </a:r>
          </a:p>
          <a:p>
            <a:r>
              <a:rPr lang="en-US" dirty="0"/>
              <a:t>Typically single, </a:t>
            </a:r>
            <a:r>
              <a:rPr lang="en-US" dirty="0" err="1"/>
              <a:t>nontender</a:t>
            </a:r>
            <a:r>
              <a:rPr lang="en-US" dirty="0"/>
              <a:t>, and firm</a:t>
            </a:r>
          </a:p>
          <a:p>
            <a:r>
              <a:rPr lang="en-US" dirty="0"/>
              <a:t>Poorly defined margins</a:t>
            </a:r>
          </a:p>
          <a:p>
            <a:r>
              <a:rPr lang="en-US" dirty="0"/>
              <a:t>Most commonly located in the upper outer quadrant (∼ 55%) </a:t>
            </a:r>
          </a:p>
          <a:p>
            <a:endParaRPr lang="en-US" dirty="0"/>
          </a:p>
        </p:txBody>
      </p:sp>
      <p:sp>
        <p:nvSpPr>
          <p:cNvPr id="4" name="TextBox 3"/>
          <p:cNvSpPr txBox="1"/>
          <p:nvPr/>
        </p:nvSpPr>
        <p:spPr>
          <a:xfrm>
            <a:off x="914400" y="1100138"/>
            <a:ext cx="3482043" cy="584775"/>
          </a:xfrm>
          <a:prstGeom prst="rect">
            <a:avLst/>
          </a:prstGeom>
          <a:noFill/>
        </p:spPr>
        <p:txBody>
          <a:bodyPr wrap="none" rtlCol="0">
            <a:spAutoFit/>
          </a:bodyPr>
          <a:lstStyle/>
          <a:p>
            <a:r>
              <a:rPr lang="en-US" sz="3200" dirty="0"/>
              <a:t>Clinical features </a:t>
            </a:r>
          </a:p>
        </p:txBody>
      </p:sp>
    </p:spTree>
    <p:extLst>
      <p:ext uri="{BB962C8B-B14F-4D97-AF65-F5344CB8AC3E}">
        <p14:creationId xmlns:p14="http://schemas.microsoft.com/office/powerpoint/2010/main" val="23454831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4675" y="616852"/>
            <a:ext cx="5514975" cy="5685541"/>
          </a:xfrm>
        </p:spPr>
      </p:pic>
    </p:spTree>
    <p:extLst>
      <p:ext uri="{BB962C8B-B14F-4D97-AF65-F5344CB8AC3E}">
        <p14:creationId xmlns:p14="http://schemas.microsoft.com/office/powerpoint/2010/main" val="3722389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775" y="1268413"/>
            <a:ext cx="10515600" cy="4351338"/>
          </a:xfrm>
        </p:spPr>
        <p:txBody>
          <a:bodyPr>
            <a:normAutofit fontScale="85000" lnSpcReduction="20000"/>
          </a:bodyPr>
          <a:lstStyle/>
          <a:p>
            <a:r>
              <a:rPr lang="en-US" b="1" dirty="0"/>
              <a:t>Locally </a:t>
            </a:r>
            <a:r>
              <a:rPr lang="en-US" sz="3500" b="1" dirty="0"/>
              <a:t>advanced disease</a:t>
            </a:r>
          </a:p>
          <a:p>
            <a:r>
              <a:rPr lang="en-US" dirty="0"/>
              <a:t>Locally advanced disease is characterized by a number of changes affecting the appearance of the </a:t>
            </a:r>
            <a:r>
              <a:rPr lang="en-US" dirty="0">
                <a:hlinkClick r:id="rId2"/>
              </a:rPr>
              <a:t>breast</a:t>
            </a:r>
            <a:r>
              <a:rPr lang="en-US" dirty="0"/>
              <a:t>. These include:</a:t>
            </a:r>
          </a:p>
          <a:p>
            <a:r>
              <a:rPr lang="en-US" b="1" dirty="0"/>
              <a:t>Morphology</a:t>
            </a:r>
            <a:r>
              <a:rPr lang="en-US" dirty="0"/>
              <a:t>: changes in size and/or shape → asymmetric </a:t>
            </a:r>
            <a:r>
              <a:rPr lang="en-US" dirty="0">
                <a:hlinkClick r:id="rId2"/>
              </a:rPr>
              <a:t>breasts</a:t>
            </a:r>
            <a:r>
              <a:rPr lang="en-US" dirty="0"/>
              <a:t> </a:t>
            </a:r>
          </a:p>
          <a:p>
            <a:r>
              <a:rPr lang="en-US" b="1" dirty="0">
                <a:hlinkClick r:id="rId3"/>
              </a:rPr>
              <a:t>Skin</a:t>
            </a:r>
            <a:endParaRPr lang="en-US" dirty="0"/>
          </a:p>
          <a:p>
            <a:pPr lvl="1"/>
            <a:r>
              <a:rPr lang="en-US" b="1" dirty="0"/>
              <a:t>Retractions</a:t>
            </a:r>
            <a:r>
              <a:rPr lang="en-US" dirty="0"/>
              <a:t> or </a:t>
            </a:r>
            <a:r>
              <a:rPr lang="en-US" b="1" dirty="0"/>
              <a:t>dimpling</a:t>
            </a:r>
            <a:r>
              <a:rPr lang="en-US" dirty="0"/>
              <a:t> (due to fixation to the pectoral muscles, deep </a:t>
            </a:r>
            <a:r>
              <a:rPr lang="en-US" dirty="0">
                <a:hlinkClick r:id="rId4"/>
              </a:rPr>
              <a:t>fascia</a:t>
            </a:r>
            <a:r>
              <a:rPr lang="en-US" dirty="0"/>
              <a:t>, </a:t>
            </a:r>
            <a:r>
              <a:rPr lang="en-US" b="1" dirty="0">
                <a:hlinkClick r:id="rId5"/>
              </a:rPr>
              <a:t>Cooper ligaments</a:t>
            </a:r>
            <a:r>
              <a:rPr lang="en-US" dirty="0"/>
              <a:t>, and/or overlying </a:t>
            </a:r>
            <a:r>
              <a:rPr lang="en-US" dirty="0">
                <a:hlinkClick r:id="rId3"/>
              </a:rPr>
              <a:t>skin</a:t>
            </a:r>
            <a:r>
              <a:rPr lang="en-US" dirty="0"/>
              <a:t>)</a:t>
            </a:r>
          </a:p>
          <a:p>
            <a:pPr lvl="1"/>
            <a:r>
              <a:rPr lang="en-US" dirty="0">
                <a:hlinkClick r:id="rId6"/>
              </a:rPr>
              <a:t>Peau d'orange</a:t>
            </a:r>
            <a:endParaRPr lang="en-US" dirty="0"/>
          </a:p>
          <a:p>
            <a:r>
              <a:rPr lang="en-US" b="1" dirty="0">
                <a:hlinkClick r:id="rId7"/>
              </a:rPr>
              <a:t>Nipple</a:t>
            </a:r>
            <a:endParaRPr lang="en-US" dirty="0"/>
          </a:p>
          <a:p>
            <a:pPr lvl="1"/>
            <a:r>
              <a:rPr lang="en-US" dirty="0">
                <a:hlinkClick r:id="rId8"/>
              </a:rPr>
              <a:t>Inversion</a:t>
            </a:r>
            <a:endParaRPr lang="en-US" dirty="0"/>
          </a:p>
          <a:p>
            <a:pPr lvl="1"/>
            <a:r>
              <a:rPr lang="en-US" dirty="0"/>
              <a:t>Blood-tinged discharge</a:t>
            </a:r>
          </a:p>
          <a:p>
            <a:endParaRPr lang="en-US" dirty="0"/>
          </a:p>
        </p:txBody>
      </p:sp>
    </p:spTree>
    <p:extLst>
      <p:ext uri="{BB962C8B-B14F-4D97-AF65-F5344CB8AC3E}">
        <p14:creationId xmlns:p14="http://schemas.microsoft.com/office/powerpoint/2010/main" val="3782226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293" y="128587"/>
            <a:ext cx="11011413" cy="6427913"/>
          </a:xfrm>
        </p:spPr>
      </p:pic>
      <p:sp>
        <p:nvSpPr>
          <p:cNvPr id="5" name="TextBox 4"/>
          <p:cNvSpPr txBox="1"/>
          <p:nvPr/>
        </p:nvSpPr>
        <p:spPr>
          <a:xfrm>
            <a:off x="1069318" y="6371834"/>
            <a:ext cx="10284482" cy="369332"/>
          </a:xfrm>
          <a:prstGeom prst="rect">
            <a:avLst/>
          </a:prstGeom>
          <a:noFill/>
        </p:spPr>
        <p:txBody>
          <a:bodyPr wrap="none" rtlCol="0">
            <a:spAutoFit/>
          </a:bodyPr>
          <a:lstStyle/>
          <a:p>
            <a:r>
              <a:rPr lang="en-US"/>
              <a:t>To make </a:t>
            </a:r>
            <a:r>
              <a:rPr lang="en-US">
                <a:hlinkClick r:id="rId3"/>
              </a:rPr>
              <a:t>skin</a:t>
            </a:r>
            <a:r>
              <a:rPr lang="en-US"/>
              <a:t> retractions more visible, it can be helpful to gently stretch the </a:t>
            </a:r>
            <a:r>
              <a:rPr lang="en-US">
                <a:hlinkClick r:id="rId3"/>
              </a:rPr>
              <a:t>skin</a:t>
            </a:r>
            <a:r>
              <a:rPr lang="en-US"/>
              <a:t> or elevate the patient's arm</a:t>
            </a:r>
          </a:p>
        </p:txBody>
      </p:sp>
    </p:spTree>
    <p:extLst>
      <p:ext uri="{BB962C8B-B14F-4D97-AF65-F5344CB8AC3E}">
        <p14:creationId xmlns:p14="http://schemas.microsoft.com/office/powerpoint/2010/main" val="19767298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213" y="500062"/>
            <a:ext cx="10515600" cy="1325563"/>
          </a:xfrm>
        </p:spPr>
        <p:txBody>
          <a:bodyPr/>
          <a:lstStyle/>
          <a:p>
            <a:r>
              <a:rPr lang="en-US" dirty="0"/>
              <a:t>Progressive disease</a:t>
            </a:r>
          </a:p>
        </p:txBody>
      </p:sp>
      <p:sp>
        <p:nvSpPr>
          <p:cNvPr id="3" name="Content Placeholder 2"/>
          <p:cNvSpPr>
            <a:spLocks noGrp="1"/>
          </p:cNvSpPr>
          <p:nvPr>
            <p:ph idx="1"/>
          </p:nvPr>
        </p:nvSpPr>
        <p:spPr>
          <a:xfrm>
            <a:off x="1181100" y="1982788"/>
            <a:ext cx="6877050" cy="2960687"/>
          </a:xfrm>
        </p:spPr>
        <p:txBody>
          <a:bodyPr/>
          <a:lstStyle/>
          <a:p>
            <a:r>
              <a:rPr lang="en-US" dirty="0"/>
              <a:t>Ulcerations</a:t>
            </a:r>
          </a:p>
          <a:p>
            <a:r>
              <a:rPr lang="en-US" dirty="0">
                <a:hlinkClick r:id="rId2"/>
              </a:rPr>
              <a:t>Edema</a:t>
            </a:r>
            <a:r>
              <a:rPr lang="en-US" dirty="0"/>
              <a:t> of the arm</a:t>
            </a:r>
          </a:p>
          <a:p>
            <a:r>
              <a:rPr lang="en-US" dirty="0">
                <a:hlinkClick r:id="rId3"/>
              </a:rPr>
              <a:t>Paget disease of the nipple</a:t>
            </a:r>
            <a:endParaRPr lang="en-US" dirty="0"/>
          </a:p>
          <a:p>
            <a:endParaRPr lang="en-US" dirty="0"/>
          </a:p>
        </p:txBody>
      </p:sp>
    </p:spTree>
    <p:extLst>
      <p:ext uri="{BB962C8B-B14F-4D97-AF65-F5344CB8AC3E}">
        <p14:creationId xmlns:p14="http://schemas.microsoft.com/office/powerpoint/2010/main" val="19611279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913" y="415924"/>
            <a:ext cx="9905998" cy="1905000"/>
          </a:xfrm>
        </p:spPr>
        <p:txBody>
          <a:bodyPr/>
          <a:lstStyle/>
          <a:p>
            <a:r>
              <a:rPr lang="en-US" b="1" dirty="0"/>
              <a:t>Signs of </a:t>
            </a:r>
            <a:r>
              <a:rPr lang="en-US" b="1" dirty="0">
                <a:hlinkClick r:id="rId2"/>
              </a:rPr>
              <a:t>metastatic</a:t>
            </a:r>
            <a:r>
              <a:rPr lang="en-US" b="1" dirty="0"/>
              <a:t> disease</a:t>
            </a:r>
            <a:br>
              <a:rPr lang="en-US" b="1" dirty="0"/>
            </a:br>
            <a:endParaRPr lang="en-US" dirty="0"/>
          </a:p>
        </p:txBody>
      </p:sp>
      <p:sp>
        <p:nvSpPr>
          <p:cNvPr id="3" name="Content Placeholder 2"/>
          <p:cNvSpPr>
            <a:spLocks noGrp="1"/>
          </p:cNvSpPr>
          <p:nvPr>
            <p:ph idx="1"/>
          </p:nvPr>
        </p:nvSpPr>
        <p:spPr>
          <a:xfrm>
            <a:off x="333375" y="1368424"/>
            <a:ext cx="4533901" cy="4846639"/>
          </a:xfrm>
        </p:spPr>
        <p:txBody>
          <a:bodyPr>
            <a:normAutofit fontScale="92500" lnSpcReduction="20000"/>
          </a:bodyPr>
          <a:lstStyle/>
          <a:p>
            <a:r>
              <a:rPr lang="en-US" b="1" dirty="0"/>
              <a:t>Lymphatic spread</a:t>
            </a:r>
          </a:p>
          <a:p>
            <a:r>
              <a:rPr lang="en-US" dirty="0">
                <a:hlinkClick r:id="rId3"/>
              </a:rPr>
              <a:t>Lymphadenopathy</a:t>
            </a:r>
            <a:r>
              <a:rPr lang="en-US" dirty="0"/>
              <a:t> </a:t>
            </a:r>
            <a:r>
              <a:rPr lang="en-US" dirty="0" err="1"/>
              <a:t>Nontender</a:t>
            </a:r>
            <a:r>
              <a:rPr lang="en-US" dirty="0"/>
              <a:t>, firm, </a:t>
            </a:r>
            <a:r>
              <a:rPr lang="en-US" dirty="0">
                <a:hlinkClick r:id="rId3"/>
              </a:rPr>
              <a:t>enlarged lymph nodes</a:t>
            </a:r>
            <a:r>
              <a:rPr lang="en-US" dirty="0"/>
              <a:t> (&gt; 1 cm in size), that are fixed to the </a:t>
            </a:r>
            <a:r>
              <a:rPr lang="en-US" dirty="0">
                <a:hlinkClick r:id="rId4"/>
              </a:rPr>
              <a:t>skin</a:t>
            </a:r>
            <a:r>
              <a:rPr lang="en-US" dirty="0"/>
              <a:t> or surrounding tissue</a:t>
            </a:r>
          </a:p>
          <a:p>
            <a:r>
              <a:rPr lang="en-US" dirty="0"/>
              <a:t>Most commonly the axillary nodes and, in later stages, the supraclavicular and/or </a:t>
            </a:r>
            <a:r>
              <a:rPr lang="en-US" dirty="0" err="1"/>
              <a:t>infraclavicular</a:t>
            </a:r>
            <a:r>
              <a:rPr lang="en-US" dirty="0"/>
              <a:t> nodes</a:t>
            </a:r>
          </a:p>
          <a:p>
            <a:endParaRPr lang="en-US" dirty="0"/>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6199" t="2883" r="9825" b="29129"/>
          <a:stretch/>
        </p:blipFill>
        <p:spPr>
          <a:xfrm>
            <a:off x="4867276" y="1725607"/>
            <a:ext cx="7162800" cy="4362454"/>
          </a:xfrm>
          <a:prstGeom prst="rect">
            <a:avLst/>
          </a:prstGeom>
        </p:spPr>
      </p:pic>
    </p:spTree>
    <p:extLst>
      <p:ext uri="{BB962C8B-B14F-4D97-AF65-F5344CB8AC3E}">
        <p14:creationId xmlns:p14="http://schemas.microsoft.com/office/powerpoint/2010/main" val="1577672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913" y="1771650"/>
            <a:ext cx="10515600" cy="1325563"/>
          </a:xfrm>
        </p:spPr>
        <p:txBody>
          <a:bodyPr>
            <a:normAutofit fontScale="90000"/>
          </a:bodyPr>
          <a:lstStyle/>
          <a:p>
            <a:r>
              <a:rPr lang="en-US" b="1" dirty="0" err="1"/>
              <a:t>Hematogenous</a:t>
            </a:r>
            <a:r>
              <a:rPr lang="en-US" b="1" dirty="0"/>
              <a:t> spread</a:t>
            </a:r>
            <a:br>
              <a:rPr lang="en-US" b="1" dirty="0"/>
            </a:br>
            <a:r>
              <a:rPr lang="en-US" b="1" dirty="0"/>
              <a:t/>
            </a:r>
            <a:br>
              <a:rPr lang="en-US" b="1" dirty="0"/>
            </a:br>
            <a:r>
              <a:rPr lang="en-US" sz="2700" dirty="0"/>
              <a:t>Distant </a:t>
            </a:r>
            <a:r>
              <a:rPr lang="en-US" sz="2700" dirty="0">
                <a:hlinkClick r:id="rId2"/>
              </a:rPr>
              <a:t>metastases</a:t>
            </a:r>
            <a:r>
              <a:rPr lang="en-US" sz="2700" dirty="0"/>
              <a:t> of </a:t>
            </a:r>
            <a:r>
              <a:rPr lang="en-US" sz="2700" dirty="0">
                <a:hlinkClick r:id="rId3"/>
              </a:rPr>
              <a:t>breast</a:t>
            </a:r>
            <a:r>
              <a:rPr lang="en-US" sz="2700" dirty="0"/>
              <a:t> cancer can produce a number of heterogeneous symptoms.</a:t>
            </a:r>
            <a:r>
              <a:rPr lang="en-US" dirty="0"/>
              <a:t/>
            </a:r>
            <a:br>
              <a:rPr lang="en-US" dirty="0"/>
            </a:b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1766888" y="2811463"/>
            <a:ext cx="5805488" cy="2389187"/>
          </a:xfrm>
        </p:spPr>
        <p:txBody>
          <a:bodyPr>
            <a:normAutofit fontScale="77500" lnSpcReduction="20000"/>
          </a:bodyPr>
          <a:lstStyle/>
          <a:p>
            <a:r>
              <a:rPr lang="en-US" dirty="0">
                <a:solidFill>
                  <a:schemeClr val="tx1"/>
                </a:solidFill>
              </a:rPr>
              <a:t>Bone  : pain pathological fractures , spinal compression</a:t>
            </a:r>
          </a:p>
          <a:p>
            <a:r>
              <a:rPr lang="en-US" dirty="0">
                <a:solidFill>
                  <a:schemeClr val="tx1"/>
                </a:solidFill>
              </a:rPr>
              <a:t>Liver : Abdominal pain., distention Nausea jaundice</a:t>
            </a:r>
          </a:p>
          <a:p>
            <a:r>
              <a:rPr lang="en-US" dirty="0">
                <a:solidFill>
                  <a:schemeClr val="tx1"/>
                </a:solidFill>
              </a:rPr>
              <a:t>Lung : cough hemoptysis dyspnea chest pain</a:t>
            </a:r>
          </a:p>
          <a:p>
            <a:r>
              <a:rPr lang="en-US" dirty="0">
                <a:solidFill>
                  <a:schemeClr val="tx1"/>
                </a:solidFill>
              </a:rPr>
              <a:t>Brain :headache  seizures Cognitive deficits, focal neurological deficits</a:t>
            </a:r>
          </a:p>
          <a:p>
            <a:endParaRPr lang="en-US" dirty="0"/>
          </a:p>
        </p:txBody>
      </p:sp>
    </p:spTree>
    <p:extLst>
      <p:ext uri="{BB962C8B-B14F-4D97-AF65-F5344CB8AC3E}">
        <p14:creationId xmlns:p14="http://schemas.microsoft.com/office/powerpoint/2010/main" val="1917543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312" y="1231369"/>
            <a:ext cx="10515600" cy="1325563"/>
          </a:xfrm>
        </p:spPr>
        <p:txBody>
          <a:bodyPr>
            <a:normAutofit/>
          </a:bodyPr>
          <a:lstStyle/>
          <a:p>
            <a:r>
              <a:rPr lang="en-US" b="1" dirty="0"/>
              <a:t>Invasive lobular carcinoma- </a:t>
            </a:r>
            <a:br>
              <a:rPr lang="en-US" b="1" dirty="0"/>
            </a:br>
            <a:endParaRPr lang="en-US" dirty="0"/>
          </a:p>
        </p:txBody>
      </p:sp>
      <p:sp>
        <p:nvSpPr>
          <p:cNvPr id="3" name="Content Placeholder 2"/>
          <p:cNvSpPr>
            <a:spLocks noGrp="1"/>
          </p:cNvSpPr>
          <p:nvPr>
            <p:ph idx="1"/>
          </p:nvPr>
        </p:nvSpPr>
        <p:spPr>
          <a:xfrm>
            <a:off x="895350" y="2411413"/>
            <a:ext cx="8977313" cy="2432050"/>
          </a:xfrm>
        </p:spPr>
        <p:txBody>
          <a:bodyPr/>
          <a:lstStyle/>
          <a:p>
            <a:r>
              <a:rPr lang="en-US" dirty="0"/>
              <a:t>Malignant cells in lobules </a:t>
            </a:r>
          </a:p>
          <a:p>
            <a:r>
              <a:rPr lang="en-US" dirty="0"/>
              <a:t>Monomorphic cells in a </a:t>
            </a:r>
            <a:r>
              <a:rPr lang="en-US" b="1" dirty="0"/>
              <a:t>single file pattern</a:t>
            </a:r>
            <a:r>
              <a:rPr lang="en-US" dirty="0"/>
              <a:t> due to a decrease in </a:t>
            </a:r>
            <a:r>
              <a:rPr lang="en-US" dirty="0">
                <a:hlinkClick r:id="rId2"/>
              </a:rPr>
              <a:t>E-cadherin</a:t>
            </a:r>
            <a:r>
              <a:rPr lang="en-US" dirty="0"/>
              <a:t> expression</a:t>
            </a:r>
          </a:p>
          <a:p>
            <a:r>
              <a:rPr lang="en-US" dirty="0"/>
              <a:t>Absence of new duct formation</a:t>
            </a:r>
          </a:p>
          <a:p>
            <a:r>
              <a:rPr lang="en-US" dirty="0"/>
              <a:t>Often without desmoplastic response</a:t>
            </a:r>
          </a:p>
          <a:p>
            <a:endParaRPr lang="en-US" dirty="0"/>
          </a:p>
        </p:txBody>
      </p:sp>
    </p:spTree>
    <p:extLst>
      <p:ext uri="{BB962C8B-B14F-4D97-AF65-F5344CB8AC3E}">
        <p14:creationId xmlns:p14="http://schemas.microsoft.com/office/powerpoint/2010/main" val="41368955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Paget disease of the breast </a:t>
            </a:r>
            <a:br>
              <a:rPr lang="en-US" b="1" dirty="0"/>
            </a:br>
            <a:endParaRPr lang="en-US" dirty="0"/>
          </a:p>
        </p:txBody>
      </p:sp>
      <p:sp>
        <p:nvSpPr>
          <p:cNvPr id="3" name="Content Placeholder 2"/>
          <p:cNvSpPr>
            <a:spLocks noGrp="1"/>
          </p:cNvSpPr>
          <p:nvPr>
            <p:ph idx="1"/>
          </p:nvPr>
        </p:nvSpPr>
        <p:spPr/>
        <p:txBody>
          <a:bodyPr>
            <a:normAutofit/>
          </a:bodyPr>
          <a:lstStyle/>
          <a:p>
            <a:r>
              <a:rPr lang="en-US" b="1" dirty="0"/>
              <a:t>Definition</a:t>
            </a:r>
            <a:r>
              <a:rPr lang="en-US" dirty="0"/>
              <a:t>: a rare type of </a:t>
            </a:r>
            <a:r>
              <a:rPr lang="en-US" dirty="0">
                <a:hlinkClick r:id="rId2"/>
              </a:rPr>
              <a:t>breast</a:t>
            </a:r>
            <a:r>
              <a:rPr lang="en-US" dirty="0"/>
              <a:t> cancer  that affects the </a:t>
            </a:r>
            <a:r>
              <a:rPr lang="en-US" dirty="0">
                <a:hlinkClick r:id="rId3"/>
              </a:rPr>
              <a:t>lactiferous ducts</a:t>
            </a:r>
            <a:r>
              <a:rPr lang="en-US" dirty="0"/>
              <a:t> and the </a:t>
            </a:r>
            <a:r>
              <a:rPr lang="en-US" dirty="0">
                <a:hlinkClick r:id="rId4"/>
              </a:rPr>
              <a:t>skin</a:t>
            </a:r>
            <a:r>
              <a:rPr lang="en-US" dirty="0"/>
              <a:t> of the </a:t>
            </a:r>
            <a:r>
              <a:rPr lang="en-US" dirty="0">
                <a:hlinkClick r:id="rId5"/>
              </a:rPr>
              <a:t>nipple</a:t>
            </a:r>
            <a:r>
              <a:rPr lang="en-US" dirty="0"/>
              <a:t> and </a:t>
            </a:r>
            <a:r>
              <a:rPr lang="en-US" dirty="0">
                <a:hlinkClick r:id="rId6"/>
              </a:rPr>
              <a:t>areola</a:t>
            </a:r>
            <a:endParaRPr lang="en-US" dirty="0"/>
          </a:p>
          <a:p>
            <a:r>
              <a:rPr lang="en-US" b="1" dirty="0"/>
              <a:t>Pathogenesis</a:t>
            </a:r>
            <a:endParaRPr lang="en-US" dirty="0"/>
          </a:p>
          <a:p>
            <a:pPr lvl="1"/>
            <a:r>
              <a:rPr lang="en-US" dirty="0"/>
              <a:t>Not fully understood</a:t>
            </a:r>
          </a:p>
          <a:p>
            <a:pPr lvl="1"/>
            <a:r>
              <a:rPr lang="en-US" dirty="0"/>
              <a:t>The following two hypotheses have been postulated: </a:t>
            </a:r>
            <a:r>
              <a:rPr lang="en-US" baseline="30000" dirty="0"/>
              <a:t>[14]</a:t>
            </a:r>
            <a:endParaRPr lang="en-US" dirty="0"/>
          </a:p>
          <a:p>
            <a:pPr lvl="2"/>
            <a:r>
              <a:rPr lang="en-US" dirty="0"/>
              <a:t>Migratory/</a:t>
            </a:r>
            <a:r>
              <a:rPr lang="en-US" dirty="0" err="1"/>
              <a:t>epidermotropic</a:t>
            </a:r>
            <a:r>
              <a:rPr lang="en-US" dirty="0"/>
              <a:t> theory: </a:t>
            </a:r>
            <a:r>
              <a:rPr lang="en-US" dirty="0">
                <a:hlinkClick r:id="rId7"/>
              </a:rPr>
              <a:t>neoplastic</a:t>
            </a:r>
            <a:r>
              <a:rPr lang="en-US" dirty="0"/>
              <a:t> ductal </a:t>
            </a:r>
            <a:r>
              <a:rPr lang="en-US" dirty="0">
                <a:hlinkClick r:id="rId8"/>
              </a:rPr>
              <a:t>epithelial</a:t>
            </a:r>
            <a:r>
              <a:rPr lang="en-US" dirty="0"/>
              <a:t> cells from an underlying </a:t>
            </a:r>
            <a:r>
              <a:rPr lang="en-US" dirty="0">
                <a:hlinkClick r:id="rId9"/>
              </a:rPr>
              <a:t>DCIS</a:t>
            </a:r>
            <a:r>
              <a:rPr lang="en-US" dirty="0"/>
              <a:t> or IDC  move through the </a:t>
            </a:r>
            <a:r>
              <a:rPr lang="en-US" dirty="0">
                <a:hlinkClick r:id="rId3"/>
              </a:rPr>
              <a:t>lactiferous ducts</a:t>
            </a:r>
            <a:r>
              <a:rPr lang="en-US" dirty="0"/>
              <a:t> and invade the surrounding </a:t>
            </a:r>
            <a:r>
              <a:rPr lang="en-US" dirty="0">
                <a:hlinkClick r:id="rId10"/>
              </a:rPr>
              <a:t>epidermis</a:t>
            </a:r>
            <a:r>
              <a:rPr lang="en-US" dirty="0"/>
              <a:t> of the </a:t>
            </a:r>
            <a:r>
              <a:rPr lang="en-US" dirty="0">
                <a:hlinkClick r:id="rId5"/>
              </a:rPr>
              <a:t>nipple</a:t>
            </a:r>
            <a:r>
              <a:rPr lang="en-US" dirty="0"/>
              <a:t>.</a:t>
            </a:r>
          </a:p>
          <a:p>
            <a:pPr lvl="2"/>
            <a:r>
              <a:rPr lang="en-US" i="1" dirty="0"/>
              <a:t>In situ</a:t>
            </a:r>
            <a:r>
              <a:rPr lang="en-US" dirty="0"/>
              <a:t> malignant transformation of existing cells into Paget cells, meaning that the condition is a </a:t>
            </a:r>
            <a:r>
              <a:rPr lang="en-US" dirty="0">
                <a:hlinkClick r:id="rId11"/>
              </a:rPr>
              <a:t>carcinoma</a:t>
            </a:r>
            <a:r>
              <a:rPr lang="en-US" dirty="0"/>
              <a:t> </a:t>
            </a:r>
            <a:r>
              <a:rPr lang="en-US" i="1" dirty="0"/>
              <a:t>in situ</a:t>
            </a:r>
            <a:r>
              <a:rPr lang="en-US" dirty="0"/>
              <a:t>, without preexisting </a:t>
            </a:r>
            <a:r>
              <a:rPr lang="en-US" dirty="0">
                <a:hlinkClick r:id="rId9"/>
              </a:rPr>
              <a:t>DCIS</a:t>
            </a:r>
            <a:r>
              <a:rPr lang="en-US" dirty="0"/>
              <a:t>/IDC.</a:t>
            </a:r>
          </a:p>
          <a:p>
            <a:endParaRPr lang="en-US" dirty="0"/>
          </a:p>
        </p:txBody>
      </p:sp>
    </p:spTree>
    <p:extLst>
      <p:ext uri="{BB962C8B-B14F-4D97-AF65-F5344CB8AC3E}">
        <p14:creationId xmlns:p14="http://schemas.microsoft.com/office/powerpoint/2010/main" val="27319123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Paget disease of the breast </a:t>
            </a:r>
            <a:br>
              <a:rPr lang="en-US" b="1" dirty="0"/>
            </a:br>
            <a:endParaRPr lang="en-US" dirty="0"/>
          </a:p>
        </p:txBody>
      </p:sp>
      <p:sp>
        <p:nvSpPr>
          <p:cNvPr id="3" name="Content Placeholder 2"/>
          <p:cNvSpPr>
            <a:spLocks noGrp="1"/>
          </p:cNvSpPr>
          <p:nvPr>
            <p:ph idx="1"/>
          </p:nvPr>
        </p:nvSpPr>
        <p:spPr/>
        <p:txBody>
          <a:bodyPr>
            <a:normAutofit fontScale="85000" lnSpcReduction="20000"/>
          </a:bodyPr>
          <a:lstStyle/>
          <a:p>
            <a:r>
              <a:rPr lang="en-US" b="1" dirty="0"/>
              <a:t>Clinical features</a:t>
            </a:r>
            <a:r>
              <a:rPr lang="en-US" dirty="0"/>
              <a:t> </a:t>
            </a:r>
            <a:r>
              <a:rPr lang="en-US" dirty="0">
                <a:hlinkClick r:id="rId2"/>
              </a:rPr>
              <a:t>Erythematous</a:t>
            </a:r>
            <a:r>
              <a:rPr lang="en-US" dirty="0"/>
              <a:t>, scaly, or vesicular </a:t>
            </a:r>
            <a:r>
              <a:rPr lang="en-US" dirty="0">
                <a:hlinkClick r:id="rId3"/>
              </a:rPr>
              <a:t>ras</a:t>
            </a:r>
            <a:r>
              <a:rPr lang="en-US" dirty="0"/>
              <a:t>h affecting the </a:t>
            </a:r>
            <a:r>
              <a:rPr lang="en-US" dirty="0">
                <a:hlinkClick r:id="rId4"/>
              </a:rPr>
              <a:t>nipple</a:t>
            </a:r>
            <a:r>
              <a:rPr lang="en-US" dirty="0"/>
              <a:t> and </a:t>
            </a:r>
            <a:r>
              <a:rPr lang="en-US" dirty="0">
                <a:hlinkClick r:id="rId5"/>
              </a:rPr>
              <a:t>areola</a:t>
            </a:r>
            <a:endParaRPr lang="en-US" dirty="0"/>
          </a:p>
          <a:p>
            <a:r>
              <a:rPr lang="en-US" dirty="0">
                <a:hlinkClick r:id="rId6"/>
              </a:rPr>
              <a:t>Pruritus</a:t>
            </a:r>
            <a:r>
              <a:rPr lang="en-US" dirty="0"/>
              <a:t>; burning sensation</a:t>
            </a:r>
          </a:p>
          <a:p>
            <a:r>
              <a:rPr lang="en-US" dirty="0">
                <a:hlinkClick r:id="rId4"/>
              </a:rPr>
              <a:t>Nipple</a:t>
            </a:r>
            <a:r>
              <a:rPr lang="en-US" dirty="0"/>
              <a:t> </a:t>
            </a:r>
            <a:r>
              <a:rPr lang="en-US" dirty="0">
                <a:hlinkClick r:id="rId7"/>
              </a:rPr>
              <a:t>retraction</a:t>
            </a:r>
            <a:endParaRPr lang="en-US" dirty="0"/>
          </a:p>
          <a:p>
            <a:r>
              <a:rPr lang="en-US" dirty="0"/>
              <a:t>Ulceration that causes blood-tinged </a:t>
            </a:r>
            <a:r>
              <a:rPr lang="en-US" dirty="0">
                <a:hlinkClick r:id="rId8"/>
              </a:rPr>
              <a:t>nipple discharge</a:t>
            </a:r>
            <a:endParaRPr lang="en-US" dirty="0"/>
          </a:p>
          <a:p>
            <a:r>
              <a:rPr lang="en-US" b="1" dirty="0"/>
              <a:t>Diagnostics</a:t>
            </a:r>
            <a:endParaRPr lang="en-US" dirty="0"/>
          </a:p>
          <a:p>
            <a:pPr lvl="1"/>
            <a:r>
              <a:rPr lang="en-US" dirty="0"/>
              <a:t>Punch/wedge or surface biopsy of </a:t>
            </a:r>
            <a:r>
              <a:rPr lang="en-US" dirty="0">
                <a:hlinkClick r:id="rId4"/>
              </a:rPr>
              <a:t>nipple</a:t>
            </a:r>
            <a:r>
              <a:rPr lang="en-US" dirty="0"/>
              <a:t> tissue: </a:t>
            </a:r>
            <a:r>
              <a:rPr lang="en-US" b="1" dirty="0"/>
              <a:t>Paget cells</a:t>
            </a:r>
            <a:r>
              <a:rPr lang="en-US" dirty="0"/>
              <a:t> confirm disease.</a:t>
            </a:r>
          </a:p>
          <a:p>
            <a:pPr lvl="1"/>
            <a:r>
              <a:rPr lang="en-US" dirty="0"/>
              <a:t>Imaging to look for underlying </a:t>
            </a:r>
            <a:r>
              <a:rPr lang="en-US" dirty="0">
                <a:hlinkClick r:id="rId9"/>
              </a:rPr>
              <a:t>DCIS</a:t>
            </a:r>
            <a:r>
              <a:rPr lang="en-US" dirty="0"/>
              <a:t>/IDC (see “Diagnostics” below)</a:t>
            </a:r>
          </a:p>
          <a:p>
            <a:r>
              <a:rPr lang="en-US" b="1" dirty="0"/>
              <a:t>Differential diagnosis</a:t>
            </a:r>
            <a:r>
              <a:rPr lang="en-US" dirty="0"/>
              <a:t>: </a:t>
            </a:r>
            <a:r>
              <a:rPr lang="en-US" b="1" dirty="0" err="1"/>
              <a:t>mamillary</a:t>
            </a:r>
            <a:r>
              <a:rPr lang="en-US" b="1" dirty="0"/>
              <a:t> </a:t>
            </a:r>
            <a:r>
              <a:rPr lang="en-US" b="1" dirty="0">
                <a:hlinkClick r:id="rId10"/>
              </a:rPr>
              <a:t>eczema</a:t>
            </a:r>
            <a:r>
              <a:rPr lang="en-US" dirty="0"/>
              <a:t> </a:t>
            </a:r>
          </a:p>
          <a:p>
            <a:r>
              <a:rPr lang="en-US" b="1" dirty="0"/>
              <a:t>Treatment</a:t>
            </a:r>
            <a:endParaRPr lang="en-US" dirty="0"/>
          </a:p>
          <a:p>
            <a:pPr lvl="1"/>
            <a:r>
              <a:rPr lang="en-US" dirty="0">
                <a:hlinkClick r:id="rId11"/>
              </a:rPr>
              <a:t>Breast-conserving surgery</a:t>
            </a:r>
            <a:r>
              <a:rPr lang="en-US" dirty="0"/>
              <a:t> with subsequent adjuvant whole-</a:t>
            </a:r>
            <a:r>
              <a:rPr lang="en-US" dirty="0">
                <a:hlinkClick r:id="rId12"/>
              </a:rPr>
              <a:t>breast</a:t>
            </a:r>
            <a:r>
              <a:rPr lang="en-US" dirty="0"/>
              <a:t> radiation (see “Treatment” below)</a:t>
            </a:r>
          </a:p>
          <a:p>
            <a:pPr lvl="1"/>
            <a:r>
              <a:rPr lang="en-US" dirty="0">
                <a:hlinkClick r:id="rId13"/>
              </a:rPr>
              <a:t>Mastectomy</a:t>
            </a:r>
            <a:r>
              <a:rPr lang="en-US" dirty="0"/>
              <a:t> </a:t>
            </a:r>
          </a:p>
          <a:p>
            <a:endParaRPr lang="en-US" dirty="0"/>
          </a:p>
        </p:txBody>
      </p:sp>
    </p:spTree>
    <p:extLst>
      <p:ext uri="{BB962C8B-B14F-4D97-AF65-F5344CB8AC3E}">
        <p14:creationId xmlns:p14="http://schemas.microsoft.com/office/powerpoint/2010/main" val="17366811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1" y="543451"/>
            <a:ext cx="7715250" cy="5719237"/>
          </a:xfrm>
        </p:spPr>
      </p:pic>
    </p:spTree>
    <p:extLst>
      <p:ext uri="{BB962C8B-B14F-4D97-AF65-F5344CB8AC3E}">
        <p14:creationId xmlns:p14="http://schemas.microsoft.com/office/powerpoint/2010/main" val="34262829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Inflammatory breast cancer (IBC) </a:t>
            </a:r>
            <a:r>
              <a:rPr lang="en-US" b="1" baseline="30000" dirty="0"/>
              <a:t>[15]</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r>
              <a:rPr lang="en-US" b="1" dirty="0"/>
              <a:t>Definition</a:t>
            </a:r>
            <a:r>
              <a:rPr lang="en-US" dirty="0"/>
              <a:t>: a rare form  of advanced, aggressive </a:t>
            </a:r>
            <a:r>
              <a:rPr lang="en-US" dirty="0">
                <a:hlinkClick r:id="rId2"/>
              </a:rPr>
              <a:t>invasive carcinoma</a:t>
            </a:r>
            <a:r>
              <a:rPr lang="en-US" dirty="0"/>
              <a:t> characterized by </a:t>
            </a:r>
            <a:r>
              <a:rPr lang="en-US" b="1" dirty="0">
                <a:hlinkClick r:id="rId3"/>
              </a:rPr>
              <a:t>dermal</a:t>
            </a:r>
            <a:r>
              <a:rPr lang="en-US" b="1" dirty="0"/>
              <a:t> lymphatic invasion</a:t>
            </a:r>
            <a:r>
              <a:rPr lang="en-US" dirty="0"/>
              <a:t> of </a:t>
            </a:r>
            <a:r>
              <a:rPr lang="en-US" dirty="0">
                <a:hlinkClick r:id="rId4"/>
              </a:rPr>
              <a:t>tumor</a:t>
            </a:r>
            <a:r>
              <a:rPr lang="en-US" dirty="0"/>
              <a:t> cells</a:t>
            </a:r>
          </a:p>
          <a:p>
            <a:r>
              <a:rPr lang="en-US" b="1" dirty="0"/>
              <a:t>Clinical features</a:t>
            </a:r>
            <a:r>
              <a:rPr lang="en-US" dirty="0"/>
              <a:t>  </a:t>
            </a:r>
          </a:p>
          <a:p>
            <a:pPr lvl="1"/>
            <a:r>
              <a:rPr lang="en-US" dirty="0" err="1"/>
              <a:t>Peau</a:t>
            </a:r>
            <a:r>
              <a:rPr lang="en-US" dirty="0"/>
              <a:t> </a:t>
            </a:r>
            <a:r>
              <a:rPr lang="en-US" dirty="0" err="1"/>
              <a:t>d'orange</a:t>
            </a:r>
            <a:endParaRPr lang="en-US" dirty="0"/>
          </a:p>
          <a:p>
            <a:pPr lvl="2"/>
            <a:r>
              <a:rPr lang="en-US" dirty="0">
                <a:hlinkClick r:id="rId5"/>
              </a:rPr>
              <a:t>Erythematous</a:t>
            </a:r>
            <a:r>
              <a:rPr lang="en-US" dirty="0"/>
              <a:t>, warm, and </a:t>
            </a:r>
            <a:r>
              <a:rPr lang="en-US" dirty="0">
                <a:hlinkClick r:id="rId6"/>
              </a:rPr>
              <a:t>edematous</a:t>
            </a:r>
            <a:r>
              <a:rPr lang="en-US" dirty="0"/>
              <a:t> </a:t>
            </a:r>
            <a:r>
              <a:rPr lang="en-US" dirty="0">
                <a:hlinkClick r:id="rId7"/>
              </a:rPr>
              <a:t>skin plaques</a:t>
            </a:r>
            <a:r>
              <a:rPr lang="en-US" dirty="0"/>
              <a:t> with prominent </a:t>
            </a:r>
            <a:r>
              <a:rPr lang="en-US" dirty="0">
                <a:hlinkClick r:id="rId8"/>
              </a:rPr>
              <a:t>hair follicles</a:t>
            </a:r>
            <a:r>
              <a:rPr lang="en-US" dirty="0"/>
              <a:t> that resemble orange peel</a:t>
            </a:r>
          </a:p>
          <a:p>
            <a:pPr lvl="2"/>
            <a:r>
              <a:rPr lang="en-US" dirty="0"/>
              <a:t>Caused by obstruction of the lymphatic channels due to </a:t>
            </a:r>
            <a:r>
              <a:rPr lang="en-US" dirty="0">
                <a:hlinkClick r:id="rId4"/>
              </a:rPr>
              <a:t>tumor</a:t>
            </a:r>
            <a:r>
              <a:rPr lang="en-US" dirty="0"/>
              <a:t> growth  </a:t>
            </a:r>
          </a:p>
          <a:p>
            <a:pPr lvl="1"/>
            <a:r>
              <a:rPr lang="en-US" dirty="0"/>
              <a:t>Tenderness, burning sensation</a:t>
            </a:r>
          </a:p>
          <a:p>
            <a:pPr lvl="1"/>
            <a:r>
              <a:rPr lang="en-US" dirty="0"/>
              <a:t>Blood-tinged </a:t>
            </a:r>
            <a:r>
              <a:rPr lang="en-US" dirty="0">
                <a:hlinkClick r:id="rId9"/>
              </a:rPr>
              <a:t>nipple discharge</a:t>
            </a:r>
            <a:endParaRPr lang="en-US" dirty="0"/>
          </a:p>
          <a:p>
            <a:pPr lvl="1"/>
            <a:r>
              <a:rPr lang="en-US" dirty="0"/>
              <a:t>Signs of </a:t>
            </a:r>
            <a:r>
              <a:rPr lang="en-US" dirty="0">
                <a:hlinkClick r:id="rId10"/>
              </a:rPr>
              <a:t>metastatic</a:t>
            </a:r>
            <a:r>
              <a:rPr lang="en-US" dirty="0"/>
              <a:t> disease (e.g., axillary </a:t>
            </a:r>
            <a:r>
              <a:rPr lang="en-US" dirty="0">
                <a:hlinkClick r:id="rId11"/>
              </a:rPr>
              <a:t>lymphadenopathy</a:t>
            </a:r>
            <a:r>
              <a:rPr lang="en-US" dirty="0"/>
              <a:t>)  </a:t>
            </a:r>
            <a:r>
              <a:rPr lang="en-US" baseline="30000" dirty="0"/>
              <a:t>[16]</a:t>
            </a:r>
            <a:endParaRPr lang="en-US" dirty="0"/>
          </a:p>
          <a:p>
            <a:pPr lvl="1"/>
            <a:r>
              <a:rPr lang="en-US" dirty="0"/>
              <a:t>Usually no palpable mass</a:t>
            </a:r>
          </a:p>
          <a:p>
            <a:endParaRPr lang="en-US" dirty="0"/>
          </a:p>
        </p:txBody>
      </p:sp>
    </p:spTree>
    <p:extLst>
      <p:ext uri="{BB962C8B-B14F-4D97-AF65-F5344CB8AC3E}">
        <p14:creationId xmlns:p14="http://schemas.microsoft.com/office/powerpoint/2010/main" val="669313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Inflammatory breast cancer (IBC) </a:t>
            </a:r>
            <a:r>
              <a:rPr lang="en-US" b="1" baseline="30000" dirty="0"/>
              <a:t>[15]</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r>
              <a:rPr lang="en-US" b="1" dirty="0"/>
              <a:t>Diagnostics</a:t>
            </a:r>
            <a:r>
              <a:rPr lang="en-US" dirty="0"/>
              <a:t>: based on clinical features and </a:t>
            </a:r>
            <a:r>
              <a:rPr lang="en-US" u="sng" dirty="0"/>
              <a:t>biopsy</a:t>
            </a:r>
            <a:r>
              <a:rPr lang="en-US" dirty="0"/>
              <a:t> </a:t>
            </a:r>
            <a:r>
              <a:rPr lang="en-US" baseline="30000" dirty="0"/>
              <a:t>[17]</a:t>
            </a:r>
            <a:r>
              <a:rPr lang="en-US" dirty="0"/>
              <a:t>Diagnostic criteria (all must be met)</a:t>
            </a:r>
          </a:p>
          <a:p>
            <a:pPr lvl="1"/>
            <a:r>
              <a:rPr lang="en-US" dirty="0"/>
              <a:t>Rapid onset of </a:t>
            </a:r>
            <a:r>
              <a:rPr lang="en-US" dirty="0">
                <a:hlinkClick r:id="rId2"/>
              </a:rPr>
              <a:t>breast</a:t>
            </a:r>
            <a:r>
              <a:rPr lang="en-US" dirty="0"/>
              <a:t> </a:t>
            </a:r>
            <a:r>
              <a:rPr lang="en-US" dirty="0">
                <a:hlinkClick r:id="rId3"/>
              </a:rPr>
              <a:t>erythema</a:t>
            </a:r>
            <a:r>
              <a:rPr lang="en-US" dirty="0"/>
              <a:t>, </a:t>
            </a:r>
            <a:r>
              <a:rPr lang="en-US" dirty="0">
                <a:hlinkClick r:id="rId4"/>
              </a:rPr>
              <a:t>edema</a:t>
            </a:r>
            <a:r>
              <a:rPr lang="en-US" dirty="0"/>
              <a:t>, warmth, and </a:t>
            </a:r>
            <a:r>
              <a:rPr lang="en-US" dirty="0">
                <a:hlinkClick r:id="rId5"/>
              </a:rPr>
              <a:t>peau d'orange</a:t>
            </a:r>
            <a:r>
              <a:rPr lang="en-US" dirty="0"/>
              <a:t>, with or without palpable mass on </a:t>
            </a:r>
            <a:r>
              <a:rPr lang="en-US" dirty="0">
                <a:hlinkClick r:id="rId2"/>
              </a:rPr>
              <a:t>breast</a:t>
            </a:r>
            <a:r>
              <a:rPr lang="en-US" dirty="0"/>
              <a:t> examination</a:t>
            </a:r>
          </a:p>
          <a:p>
            <a:pPr lvl="1"/>
            <a:r>
              <a:rPr lang="en-US" dirty="0">
                <a:hlinkClick r:id="rId3"/>
              </a:rPr>
              <a:t>Erythema</a:t>
            </a:r>
            <a:r>
              <a:rPr lang="en-US" dirty="0"/>
              <a:t> involving at least one-third of the </a:t>
            </a:r>
            <a:r>
              <a:rPr lang="en-US" dirty="0">
                <a:hlinkClick r:id="rId2"/>
              </a:rPr>
              <a:t>breast</a:t>
            </a:r>
            <a:endParaRPr lang="en-US" dirty="0"/>
          </a:p>
          <a:p>
            <a:pPr lvl="1"/>
            <a:r>
              <a:rPr lang="en-US" dirty="0"/>
              <a:t>Symptoms have been present for &lt; 6 months</a:t>
            </a:r>
          </a:p>
          <a:p>
            <a:pPr lvl="1"/>
            <a:r>
              <a:rPr lang="en-US" dirty="0">
                <a:hlinkClick r:id="rId6"/>
              </a:rPr>
              <a:t>Core needle biopsy</a:t>
            </a:r>
            <a:r>
              <a:rPr lang="en-US" dirty="0"/>
              <a:t> confirming the presence of </a:t>
            </a:r>
            <a:r>
              <a:rPr lang="en-US" dirty="0">
                <a:hlinkClick r:id="rId7"/>
              </a:rPr>
              <a:t>invasive carcinoma</a:t>
            </a:r>
            <a:endParaRPr lang="en-US" dirty="0"/>
          </a:p>
          <a:p>
            <a:r>
              <a:rPr lang="en-US" dirty="0">
                <a:hlinkClick r:id="rId8"/>
              </a:rPr>
              <a:t>Skin</a:t>
            </a:r>
            <a:r>
              <a:rPr lang="en-US" dirty="0"/>
              <a:t> </a:t>
            </a:r>
            <a:r>
              <a:rPr lang="en-US" dirty="0">
                <a:hlinkClick r:id="rId9"/>
              </a:rPr>
              <a:t>punch biopsy</a:t>
            </a:r>
            <a:r>
              <a:rPr lang="en-US" dirty="0"/>
              <a:t>: patients who meet the diagnostic criteria should undergo at least two full-thickness </a:t>
            </a:r>
            <a:r>
              <a:rPr lang="en-US" dirty="0">
                <a:hlinkClick r:id="rId8"/>
              </a:rPr>
              <a:t>skin</a:t>
            </a:r>
            <a:r>
              <a:rPr lang="en-US" dirty="0"/>
              <a:t> punch biopsies</a:t>
            </a:r>
          </a:p>
          <a:p>
            <a:endParaRPr lang="en-US" dirty="0"/>
          </a:p>
        </p:txBody>
      </p:sp>
    </p:spTree>
    <p:extLst>
      <p:ext uri="{BB962C8B-B14F-4D97-AF65-F5344CB8AC3E}">
        <p14:creationId xmlns:p14="http://schemas.microsoft.com/office/powerpoint/2010/main" val="549006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Inflammatory breast cancer (IBC) </a:t>
            </a:r>
            <a:r>
              <a:rPr lang="en-US" b="1" baseline="30000" dirty="0"/>
              <a:t>[15]</a:t>
            </a:r>
            <a:r>
              <a:rPr lang="en-US" b="1" dirty="0"/>
              <a:t/>
            </a:r>
            <a:br>
              <a:rPr lang="en-US" b="1" dirty="0"/>
            </a:br>
            <a:endParaRPr lang="en-US" dirty="0"/>
          </a:p>
        </p:txBody>
      </p:sp>
      <p:sp>
        <p:nvSpPr>
          <p:cNvPr id="3" name="Content Placeholder 2"/>
          <p:cNvSpPr>
            <a:spLocks noGrp="1"/>
          </p:cNvSpPr>
          <p:nvPr>
            <p:ph idx="1"/>
          </p:nvPr>
        </p:nvSpPr>
        <p:spPr/>
        <p:txBody>
          <a:bodyPr/>
          <a:lstStyle/>
          <a:p>
            <a:r>
              <a:rPr lang="en-US" b="1" dirty="0"/>
              <a:t>Differential diagnosis</a:t>
            </a:r>
            <a:endParaRPr lang="en-US" dirty="0"/>
          </a:p>
          <a:p>
            <a:pPr lvl="1"/>
            <a:r>
              <a:rPr lang="en-US" b="1" dirty="0">
                <a:hlinkClick r:id="rId2"/>
              </a:rPr>
              <a:t>Mastitis</a:t>
            </a:r>
            <a:endParaRPr lang="en-US" dirty="0"/>
          </a:p>
          <a:p>
            <a:pPr lvl="1"/>
            <a:r>
              <a:rPr lang="en-US" dirty="0">
                <a:hlinkClick r:id="rId3"/>
              </a:rPr>
              <a:t>Paget disease</a:t>
            </a:r>
            <a:r>
              <a:rPr lang="en-US" dirty="0"/>
              <a:t> of the breast</a:t>
            </a:r>
          </a:p>
          <a:p>
            <a:pPr lvl="1"/>
            <a:r>
              <a:rPr lang="en-US" dirty="0">
                <a:hlinkClick r:id="rId4"/>
              </a:rPr>
              <a:t>Breast abscess</a:t>
            </a:r>
            <a:endParaRPr lang="en-US" dirty="0"/>
          </a:p>
          <a:p>
            <a:r>
              <a:rPr lang="en-US" b="1" dirty="0"/>
              <a:t>Treatment</a:t>
            </a:r>
            <a:r>
              <a:rPr lang="en-US" dirty="0"/>
              <a:t>: </a:t>
            </a:r>
            <a:r>
              <a:rPr lang="en-US" dirty="0">
                <a:hlinkClick r:id="rId5"/>
              </a:rPr>
              <a:t>chemotherapy</a:t>
            </a:r>
            <a:r>
              <a:rPr lang="en-US" dirty="0"/>
              <a:t> (possibly in combination with targeted therapy) PLUS radiation PLUS </a:t>
            </a:r>
            <a:r>
              <a:rPr lang="en-US" dirty="0">
                <a:hlinkClick r:id="rId6"/>
              </a:rPr>
              <a:t>modified radical mastectomy</a:t>
            </a:r>
            <a:endParaRPr lang="en-US" dirty="0"/>
          </a:p>
          <a:p>
            <a:endParaRPr lang="en-US" dirty="0"/>
          </a:p>
        </p:txBody>
      </p:sp>
    </p:spTree>
    <p:extLst>
      <p:ext uri="{BB962C8B-B14F-4D97-AF65-F5344CB8AC3E}">
        <p14:creationId xmlns:p14="http://schemas.microsoft.com/office/powerpoint/2010/main" val="26558743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64" y="716198"/>
            <a:ext cx="10515600" cy="1325563"/>
          </a:xfrm>
        </p:spPr>
        <p:txBody>
          <a:bodyPr>
            <a:normAutofit/>
          </a:bodyPr>
          <a:lstStyle/>
          <a:p>
            <a:r>
              <a:rPr lang="en-US">
                <a:hlinkClick r:id="rId2"/>
              </a:rPr>
              <a:t>Inflammatory breast cancer</a:t>
            </a:r>
            <a:r>
              <a:rPr lang="en-US"/>
              <a:t> is always classified as T4 because it involves the </a:t>
            </a:r>
            <a:r>
              <a:rPr lang="en-US">
                <a:hlinkClick r:id="rId3"/>
              </a:rPr>
              <a:t>skin</a:t>
            </a:r>
            <a:r>
              <a:rPr lang="en-US"/>
              <a:t>.</a:t>
            </a:r>
          </a:p>
        </p:txBody>
      </p:sp>
      <p:pic>
        <p:nvPicPr>
          <p:cNvPr id="7" name="Content Placeholder 6"/>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1204" y="2368645"/>
            <a:ext cx="5897160" cy="4489355"/>
          </a:xfr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8364" y="2368645"/>
            <a:ext cx="6153636" cy="4489355"/>
          </a:xfrm>
          <a:prstGeom prst="rect">
            <a:avLst/>
          </a:prstGeom>
        </p:spPr>
      </p:pic>
    </p:spTree>
    <p:extLst>
      <p:ext uri="{BB962C8B-B14F-4D97-AF65-F5344CB8AC3E}">
        <p14:creationId xmlns:p14="http://schemas.microsoft.com/office/powerpoint/2010/main" val="27551125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40" y="236538"/>
            <a:ext cx="4171048" cy="4221163"/>
          </a:xfrm>
        </p:spPr>
        <p:txBody>
          <a:bodyPr/>
          <a:lstStyle/>
          <a:p>
            <a:r>
              <a:rPr lang="en-US" b="1" dirty="0"/>
              <a:t>Approach to suspected </a:t>
            </a:r>
            <a:r>
              <a:rPr lang="en-US" b="1" dirty="0">
                <a:hlinkClick r:id="rId2"/>
              </a:rPr>
              <a:t>breast</a:t>
            </a:r>
            <a:r>
              <a:rPr lang="en-US" b="1" dirty="0"/>
              <a:t> cancer</a:t>
            </a:r>
            <a:br>
              <a:rPr lang="en-US" b="1" dirty="0"/>
            </a:b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57750" y="14288"/>
            <a:ext cx="4963296" cy="6858000"/>
          </a:xfrm>
        </p:spPr>
      </p:pic>
      <p:sp>
        <p:nvSpPr>
          <p:cNvPr id="5" name="TextBox 4"/>
          <p:cNvSpPr txBox="1"/>
          <p:nvPr/>
        </p:nvSpPr>
        <p:spPr>
          <a:xfrm>
            <a:off x="414339" y="3303539"/>
            <a:ext cx="3471861" cy="2308324"/>
          </a:xfrm>
          <a:prstGeom prst="rect">
            <a:avLst/>
          </a:prstGeom>
          <a:noFill/>
        </p:spPr>
        <p:txBody>
          <a:bodyPr wrap="square" rtlCol="0">
            <a:spAutoFit/>
          </a:bodyPr>
          <a:lstStyle/>
          <a:p>
            <a:r>
              <a:rPr lang="en-US" dirty="0"/>
              <a:t>Most patients are referred for assessment after abnormalities are detected on routine </a:t>
            </a:r>
            <a:r>
              <a:rPr lang="en-US" dirty="0">
                <a:hlinkClick r:id="rId4"/>
              </a:rPr>
              <a:t>mammography</a:t>
            </a:r>
            <a:r>
              <a:rPr lang="en-US" dirty="0"/>
              <a:t> screening. Alternatively, young women, who are not routinely screened, may present with a mass they have found during self-examination.</a:t>
            </a:r>
          </a:p>
        </p:txBody>
      </p:sp>
    </p:spTree>
    <p:extLst>
      <p:ext uri="{BB962C8B-B14F-4D97-AF65-F5344CB8AC3E}">
        <p14:creationId xmlns:p14="http://schemas.microsoft.com/office/powerpoint/2010/main" val="19897147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assessment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268987"/>
            <a:ext cx="10515600" cy="3464613"/>
          </a:xfrm>
        </p:spPr>
      </p:pic>
    </p:spTree>
    <p:extLst>
      <p:ext uri="{BB962C8B-B14F-4D97-AF65-F5344CB8AC3E}">
        <p14:creationId xmlns:p14="http://schemas.microsoft.com/office/powerpoint/2010/main" val="2203906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Radiographic imaging</a:t>
            </a:r>
          </a:p>
        </p:txBody>
      </p:sp>
      <p:sp>
        <p:nvSpPr>
          <p:cNvPr id="3" name="Content Placeholder 2"/>
          <p:cNvSpPr>
            <a:spLocks noGrp="1"/>
          </p:cNvSpPr>
          <p:nvPr>
            <p:ph idx="1"/>
          </p:nvPr>
        </p:nvSpPr>
        <p:spPr/>
        <p:txBody>
          <a:bodyPr>
            <a:normAutofit/>
          </a:bodyPr>
          <a:lstStyle/>
          <a:p>
            <a:r>
              <a:rPr lang="en-US" b="1" dirty="0"/>
              <a:t>Radiographic imaging</a:t>
            </a:r>
          </a:p>
          <a:p>
            <a:r>
              <a:rPr lang="en-US" dirty="0"/>
              <a:t>Women &lt; 30 years of age should undergo </a:t>
            </a:r>
            <a:r>
              <a:rPr lang="en-US" dirty="0">
                <a:hlinkClick r:id="rId2"/>
              </a:rPr>
              <a:t>breast ultrasound</a:t>
            </a:r>
            <a:r>
              <a:rPr lang="en-US" dirty="0"/>
              <a:t>; higher </a:t>
            </a:r>
            <a:r>
              <a:rPr lang="en-US" dirty="0">
                <a:hlinkClick r:id="rId3"/>
              </a:rPr>
              <a:t>breast</a:t>
            </a:r>
            <a:r>
              <a:rPr lang="en-US" dirty="0"/>
              <a:t> tissue density makes detection of </a:t>
            </a:r>
            <a:r>
              <a:rPr lang="en-US" dirty="0">
                <a:hlinkClick r:id="rId3"/>
              </a:rPr>
              <a:t>breast</a:t>
            </a:r>
            <a:r>
              <a:rPr lang="en-US" dirty="0"/>
              <a:t> abnormalities with </a:t>
            </a:r>
            <a:r>
              <a:rPr lang="en-US" dirty="0">
                <a:hlinkClick r:id="rId4"/>
              </a:rPr>
              <a:t>mammography</a:t>
            </a:r>
            <a:r>
              <a:rPr lang="en-US" dirty="0"/>
              <a:t> more difficult.</a:t>
            </a:r>
          </a:p>
          <a:p>
            <a:r>
              <a:rPr lang="en-US" dirty="0"/>
              <a:t>Women ≥ 30 years of age should undergo </a:t>
            </a:r>
            <a:r>
              <a:rPr lang="en-US" dirty="0">
                <a:hlinkClick r:id="rId4"/>
              </a:rPr>
              <a:t>mammography</a:t>
            </a:r>
            <a:r>
              <a:rPr lang="en-US" dirty="0"/>
              <a:t>.</a:t>
            </a:r>
          </a:p>
          <a:p>
            <a:r>
              <a:rPr lang="en-US" b="1" dirty="0">
                <a:hlinkClick r:id="rId2"/>
              </a:rPr>
              <a:t>Breast ultrasound</a:t>
            </a:r>
            <a:r>
              <a:rPr lang="en-US" b="1" dirty="0"/>
              <a:t> </a:t>
            </a:r>
            <a:r>
              <a:rPr lang="en-US" b="1" baseline="30000" dirty="0"/>
              <a:t>[19]</a:t>
            </a:r>
            <a:endParaRPr lang="en-US" b="1" dirty="0"/>
          </a:p>
          <a:p>
            <a:r>
              <a:rPr lang="en-US" dirty="0"/>
              <a:t>Allows solid lesions to be differentiated from benign cysts</a:t>
            </a:r>
          </a:p>
          <a:p>
            <a:r>
              <a:rPr lang="en-US" dirty="0"/>
              <a:t>Includes the evaluation of axillary, supraclavicular, and </a:t>
            </a:r>
            <a:r>
              <a:rPr lang="en-US" dirty="0" err="1"/>
              <a:t>infraclavicular</a:t>
            </a:r>
            <a:r>
              <a:rPr lang="en-US" dirty="0"/>
              <a:t> </a:t>
            </a:r>
            <a:r>
              <a:rPr lang="en-US" dirty="0">
                <a:hlinkClick r:id="rId5"/>
              </a:rPr>
              <a:t>lymph nodes</a:t>
            </a:r>
            <a:endParaRPr lang="en-US" dirty="0"/>
          </a:p>
          <a:p>
            <a:endParaRPr lang="en-US" dirty="0"/>
          </a:p>
        </p:txBody>
      </p:sp>
    </p:spTree>
    <p:extLst>
      <p:ext uri="{BB962C8B-B14F-4D97-AF65-F5344CB8AC3E}">
        <p14:creationId xmlns:p14="http://schemas.microsoft.com/office/powerpoint/2010/main" val="7306383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Radiographic imaging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66175"/>
            <a:ext cx="10515600" cy="3870238"/>
          </a:xfrm>
        </p:spPr>
      </p:pic>
    </p:spTree>
    <p:extLst>
      <p:ext uri="{BB962C8B-B14F-4D97-AF65-F5344CB8AC3E}">
        <p14:creationId xmlns:p14="http://schemas.microsoft.com/office/powerpoint/2010/main" val="40380188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375972"/>
            <a:ext cx="9601196" cy="1303867"/>
          </a:xfrm>
        </p:spPr>
        <p:txBody>
          <a:bodyPr/>
          <a:lstStyle/>
          <a:p>
            <a:r>
              <a:rPr lang="en-US" b="1" dirty="0"/>
              <a:t>Mammography</a:t>
            </a:r>
            <a:endParaRPr lang="en-US" dirty="0"/>
          </a:p>
        </p:txBody>
      </p:sp>
      <p:sp>
        <p:nvSpPr>
          <p:cNvPr id="3" name="Content Placeholder 2"/>
          <p:cNvSpPr>
            <a:spLocks noGrp="1"/>
          </p:cNvSpPr>
          <p:nvPr>
            <p:ph idx="1"/>
          </p:nvPr>
        </p:nvSpPr>
        <p:spPr>
          <a:xfrm>
            <a:off x="342900" y="1027906"/>
            <a:ext cx="11506200" cy="4351338"/>
          </a:xfrm>
        </p:spPr>
        <p:txBody>
          <a:bodyPr/>
          <a:lstStyle/>
          <a:p>
            <a:endParaRPr lang="en-US" b="1" dirty="0"/>
          </a:p>
          <a:p>
            <a:r>
              <a:rPr lang="en-US" sz="1800" dirty="0"/>
              <a:t>Two low-dose </a:t>
            </a:r>
            <a:r>
              <a:rPr lang="en-US" sz="1800" dirty="0">
                <a:hlinkClick r:id="rId2"/>
              </a:rPr>
              <a:t>x-rays</a:t>
            </a:r>
            <a:r>
              <a:rPr lang="en-US" sz="1800" dirty="0"/>
              <a:t> of the </a:t>
            </a:r>
            <a:r>
              <a:rPr lang="en-US" sz="1800" dirty="0">
                <a:hlinkClick r:id="rId3"/>
              </a:rPr>
              <a:t>breast</a:t>
            </a:r>
            <a:r>
              <a:rPr lang="en-US" sz="1800" dirty="0"/>
              <a:t> are obtained (mediolateral oblique and </a:t>
            </a:r>
            <a:r>
              <a:rPr lang="en-US" sz="1800" dirty="0" err="1"/>
              <a:t>craniocaudal</a:t>
            </a:r>
            <a:r>
              <a:rPr lang="en-US" sz="1800" dirty="0"/>
              <a:t>) to screen for </a:t>
            </a:r>
            <a:r>
              <a:rPr lang="en-US" sz="1800" dirty="0">
                <a:hlinkClick r:id="rId3"/>
              </a:rPr>
              <a:t>breast</a:t>
            </a:r>
            <a:r>
              <a:rPr lang="en-US" sz="1800" dirty="0"/>
              <a:t> abnormalities.</a:t>
            </a:r>
          </a:p>
          <a:p>
            <a:r>
              <a:rPr lang="en-US" sz="1800" dirty="0"/>
              <a:t>Used for early detection of </a:t>
            </a:r>
            <a:r>
              <a:rPr lang="en-US" sz="1800" dirty="0">
                <a:hlinkClick r:id="rId3"/>
              </a:rPr>
              <a:t>breast</a:t>
            </a:r>
            <a:r>
              <a:rPr lang="en-US" sz="1800" dirty="0"/>
              <a:t> abnormalities: </a:t>
            </a:r>
            <a:r>
              <a:rPr lang="en-US" sz="1800" dirty="0">
                <a:hlinkClick r:id="rId4"/>
              </a:rPr>
              <a:t>Mammography</a:t>
            </a:r>
            <a:r>
              <a:rPr lang="en-US" sz="1800" dirty="0"/>
              <a:t> detects the majority of cancers and can detect lesions ∼ 2 years before they are clinically evident.</a:t>
            </a:r>
          </a:p>
          <a:p>
            <a:endParaRPr lang="en-US" dirty="0"/>
          </a:p>
        </p:txBody>
      </p:sp>
      <p:sp>
        <p:nvSpPr>
          <p:cNvPr id="4" name="TextBox 3"/>
          <p:cNvSpPr txBox="1"/>
          <p:nvPr/>
        </p:nvSpPr>
        <p:spPr>
          <a:xfrm>
            <a:off x="3800475" y="4814888"/>
            <a:ext cx="184731"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3092450"/>
            <a:ext cx="11044374" cy="2949575"/>
          </a:xfrm>
          <a:prstGeom prst="rect">
            <a:avLst/>
          </a:prstGeom>
        </p:spPr>
      </p:pic>
    </p:spTree>
    <p:extLst>
      <p:ext uri="{BB962C8B-B14F-4D97-AF65-F5344CB8AC3E}">
        <p14:creationId xmlns:p14="http://schemas.microsoft.com/office/powerpoint/2010/main" val="31057452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 </a:t>
            </a:r>
            <a:r>
              <a:rPr lang="en-US" dirty="0">
                <a:hlinkClick r:id="rId2"/>
              </a:rPr>
              <a:t>postmenopausal</a:t>
            </a:r>
            <a:r>
              <a:rPr lang="en-US" dirty="0"/>
              <a:t> women and women ≥ 40 years of age with a suspicious </a:t>
            </a:r>
            <a:r>
              <a:rPr lang="en-US" dirty="0">
                <a:hlinkClick r:id="rId3"/>
              </a:rPr>
              <a:t>breast</a:t>
            </a:r>
            <a:r>
              <a:rPr lang="en-US" dirty="0"/>
              <a:t> mass, </a:t>
            </a:r>
            <a:r>
              <a:rPr lang="en-US" dirty="0">
                <a:hlinkClick r:id="rId4"/>
              </a:rPr>
              <a:t>mammography</a:t>
            </a:r>
            <a:r>
              <a:rPr lang="en-US" dirty="0"/>
              <a:t> is preferred over </a:t>
            </a:r>
            <a:r>
              <a:rPr lang="en-US" dirty="0">
                <a:hlinkClick r:id="rId5"/>
              </a:rPr>
              <a:t>ultrasound</a:t>
            </a:r>
            <a:r>
              <a:rPr lang="en-US" dirty="0"/>
              <a:t>. In </a:t>
            </a:r>
            <a:r>
              <a:rPr lang="en-US" dirty="0">
                <a:hlinkClick r:id="rId6"/>
              </a:rPr>
              <a:t>premenopausal</a:t>
            </a:r>
            <a:r>
              <a:rPr lang="en-US" dirty="0"/>
              <a:t> women &lt; 40 years of age, </a:t>
            </a:r>
            <a:r>
              <a:rPr lang="en-US" dirty="0">
                <a:hlinkClick r:id="rId5"/>
              </a:rPr>
              <a:t>ultrasound</a:t>
            </a:r>
            <a:r>
              <a:rPr lang="en-US" dirty="0"/>
              <a:t> is preferred, because the higher density of </a:t>
            </a:r>
            <a:r>
              <a:rPr lang="en-US" dirty="0">
                <a:hlinkClick r:id="rId3"/>
              </a:rPr>
              <a:t>breast</a:t>
            </a:r>
            <a:r>
              <a:rPr lang="en-US" dirty="0"/>
              <a:t> tissue decreases the diagnostic power of </a:t>
            </a:r>
            <a:r>
              <a:rPr lang="en-US" dirty="0">
                <a:hlinkClick r:id="rId4"/>
              </a:rPr>
              <a:t>mammography</a:t>
            </a:r>
            <a:r>
              <a:rPr lang="en-US" dirty="0"/>
              <a:t>.</a:t>
            </a:r>
          </a:p>
          <a:p>
            <a:r>
              <a:rPr lang="en-US" dirty="0">
                <a:hlinkClick r:id="rId4"/>
              </a:rPr>
              <a:t>Mammography</a:t>
            </a:r>
            <a:r>
              <a:rPr lang="en-US" dirty="0"/>
              <a:t> has greatly improved the rate of early detection of noninvasive </a:t>
            </a:r>
            <a:r>
              <a:rPr lang="en-US" dirty="0">
                <a:hlinkClick r:id="rId7"/>
              </a:rPr>
              <a:t>carcinomas</a:t>
            </a:r>
            <a:r>
              <a:rPr lang="en-US" dirty="0"/>
              <a:t>.</a:t>
            </a:r>
          </a:p>
          <a:p>
            <a:endParaRPr lang="en-US" dirty="0"/>
          </a:p>
        </p:txBody>
      </p:sp>
    </p:spTree>
    <p:extLst>
      <p:ext uri="{BB962C8B-B14F-4D97-AF65-F5344CB8AC3E}">
        <p14:creationId xmlns:p14="http://schemas.microsoft.com/office/powerpoint/2010/main" val="1514711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3289" y="-24733"/>
            <a:ext cx="3486149" cy="6882733"/>
          </a:xfrm>
        </p:spPr>
      </p:pic>
      <p:sp>
        <p:nvSpPr>
          <p:cNvPr id="7" name="TextBox 6"/>
          <p:cNvSpPr txBox="1"/>
          <p:nvPr/>
        </p:nvSpPr>
        <p:spPr>
          <a:xfrm>
            <a:off x="7429500" y="2752621"/>
            <a:ext cx="3171825" cy="2585323"/>
          </a:xfrm>
          <a:prstGeom prst="rect">
            <a:avLst/>
          </a:prstGeom>
          <a:noFill/>
        </p:spPr>
        <p:txBody>
          <a:bodyPr wrap="square" rtlCol="0">
            <a:spAutoFit/>
          </a:bodyPr>
          <a:lstStyle/>
          <a:p>
            <a:r>
              <a:rPr lang="en-US" dirty="0"/>
              <a:t>Suspicious breast mass</a:t>
            </a:r>
          </a:p>
          <a:p>
            <a:r>
              <a:rPr lang="en-US" dirty="0"/>
              <a:t>Mammography (right breast; </a:t>
            </a:r>
            <a:r>
              <a:rPr lang="en-US" dirty="0" err="1"/>
              <a:t>craniocaudal</a:t>
            </a:r>
            <a:r>
              <a:rPr lang="en-US" dirty="0"/>
              <a:t> view)</a:t>
            </a:r>
          </a:p>
          <a:p>
            <a:r>
              <a:rPr lang="en-US" dirty="0"/>
              <a:t>A mass (circled) with suspicious features, including high density and indistinct margins, is visible in the posterior third of the breast.</a:t>
            </a:r>
          </a:p>
          <a:p>
            <a:endParaRPr lang="en-US" dirty="0"/>
          </a:p>
        </p:txBody>
      </p:sp>
    </p:spTree>
    <p:extLst>
      <p:ext uri="{BB962C8B-B14F-4D97-AF65-F5344CB8AC3E}">
        <p14:creationId xmlns:p14="http://schemas.microsoft.com/office/powerpoint/2010/main" val="27742298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2717" y="0"/>
            <a:ext cx="4173283" cy="6902500"/>
          </a:xfrm>
        </p:spPr>
      </p:pic>
      <p:sp>
        <p:nvSpPr>
          <p:cNvPr id="6" name="TextBox 5"/>
          <p:cNvSpPr txBox="1"/>
          <p:nvPr/>
        </p:nvSpPr>
        <p:spPr>
          <a:xfrm>
            <a:off x="6519861" y="2714269"/>
            <a:ext cx="4238627" cy="2031325"/>
          </a:xfrm>
          <a:prstGeom prst="rect">
            <a:avLst/>
          </a:prstGeom>
          <a:noFill/>
        </p:spPr>
        <p:txBody>
          <a:bodyPr wrap="square" rtlCol="0">
            <a:spAutoFit/>
          </a:bodyPr>
          <a:lstStyle/>
          <a:p>
            <a:r>
              <a:rPr lang="en-US" dirty="0"/>
              <a:t>Mammography of the right breast (mediolateral oblique view)</a:t>
            </a:r>
          </a:p>
          <a:p>
            <a:r>
              <a:rPr lang="en-US" dirty="0"/>
              <a:t>A poorly defined lesion with radial protrusions is visible (green circular overlay). This finding is consistent with breast cancer.</a:t>
            </a:r>
          </a:p>
          <a:p>
            <a:endParaRPr lang="en-US" dirty="0"/>
          </a:p>
        </p:txBody>
      </p:sp>
    </p:spTree>
    <p:extLst>
      <p:ext uri="{BB962C8B-B14F-4D97-AF65-F5344CB8AC3E}">
        <p14:creationId xmlns:p14="http://schemas.microsoft.com/office/powerpoint/2010/main" val="307616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Biopsy</a:t>
            </a:r>
            <a:br>
              <a:rPr lang="en-US" b="1" dirty="0"/>
            </a:br>
            <a:endParaRPr lang="en-US" dirty="0"/>
          </a:p>
        </p:txBody>
      </p:sp>
      <p:sp>
        <p:nvSpPr>
          <p:cNvPr id="3" name="Content Placeholder 2"/>
          <p:cNvSpPr>
            <a:spLocks noGrp="1"/>
          </p:cNvSpPr>
          <p:nvPr>
            <p:ph idx="1"/>
          </p:nvPr>
        </p:nvSpPr>
        <p:spPr>
          <a:xfrm>
            <a:off x="723900" y="1797049"/>
            <a:ext cx="11306175" cy="5303839"/>
          </a:xfrm>
        </p:spPr>
        <p:txBody>
          <a:bodyPr>
            <a:normAutofit/>
          </a:bodyPr>
          <a:lstStyle/>
          <a:p>
            <a:pPr marL="0" indent="0">
              <a:buNone/>
            </a:pPr>
            <a:r>
              <a:rPr lang="en-US" sz="3800" b="1" dirty="0"/>
              <a:t>Fine-needle aspiration (</a:t>
            </a:r>
            <a:r>
              <a:rPr lang="en-US" sz="3800" b="1" dirty="0">
                <a:hlinkClick r:id="rId3"/>
              </a:rPr>
              <a:t>FNA</a:t>
            </a:r>
            <a:r>
              <a:rPr lang="en-US" sz="3800" b="1" dirty="0"/>
              <a:t>)</a:t>
            </a:r>
          </a:p>
          <a:p>
            <a:endParaRPr lang="en-US" sz="4500" b="1" dirty="0"/>
          </a:p>
          <a:p>
            <a:r>
              <a:rPr lang="en-US" sz="2600" b="1" dirty="0"/>
              <a:t>Description</a:t>
            </a:r>
            <a:r>
              <a:rPr lang="en-US" sz="2600" dirty="0"/>
              <a:t>: a procedure in which a thin, hollow needle  is repeatedly inserted into a suspicious lesion to collect cell samples for analysis </a:t>
            </a:r>
          </a:p>
          <a:p>
            <a:r>
              <a:rPr lang="en-US" sz="2600" b="1" dirty="0"/>
              <a:t>Indication</a:t>
            </a:r>
            <a:endParaRPr lang="en-US" sz="2600" dirty="0"/>
          </a:p>
          <a:p>
            <a:pPr lvl="1"/>
            <a:r>
              <a:rPr lang="en-US" sz="2200" dirty="0"/>
              <a:t>Preferred tool for assessing a </a:t>
            </a:r>
            <a:r>
              <a:rPr lang="en-US" sz="2200" dirty="0">
                <a:hlinkClick r:id="rId4"/>
              </a:rPr>
              <a:t>breast</a:t>
            </a:r>
            <a:r>
              <a:rPr lang="en-US" sz="2200" dirty="0"/>
              <a:t> mass with a low </a:t>
            </a:r>
            <a:r>
              <a:rPr lang="en-US" sz="2200" dirty="0">
                <a:hlinkClick r:id="rId5"/>
              </a:rPr>
              <a:t>probability</a:t>
            </a:r>
            <a:r>
              <a:rPr lang="en-US" sz="2200" dirty="0"/>
              <a:t> of being malignant </a:t>
            </a:r>
          </a:p>
          <a:p>
            <a:pPr lvl="1"/>
            <a:r>
              <a:rPr lang="en-US" sz="2200" dirty="0"/>
              <a:t>May also be used for follow-up and assessment of response to treatment</a:t>
            </a:r>
          </a:p>
          <a:p>
            <a:pPr lvl="1"/>
            <a:r>
              <a:rPr lang="en-US" sz="2200" dirty="0"/>
              <a:t>See “</a:t>
            </a:r>
            <a:r>
              <a:rPr lang="en-US" sz="2200" dirty="0">
                <a:hlinkClick r:id="rId6"/>
              </a:rPr>
              <a:t>Benign breast conditions</a:t>
            </a:r>
            <a:r>
              <a:rPr lang="en-US" sz="2200" dirty="0"/>
              <a:t>.”</a:t>
            </a:r>
          </a:p>
          <a:p>
            <a:endParaRPr lang="en-US" dirty="0"/>
          </a:p>
        </p:txBody>
      </p:sp>
    </p:spTree>
    <p:extLst>
      <p:ext uri="{BB962C8B-B14F-4D97-AF65-F5344CB8AC3E}">
        <p14:creationId xmlns:p14="http://schemas.microsoft.com/office/powerpoint/2010/main" val="39647517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defTabSz="457200" rtl="0" eaLnBrk="1" latinLnBrk="0" hangingPunct="1">
              <a:spcBef>
                <a:spcPct val="0"/>
              </a:spcBef>
              <a:buNone/>
            </a:pPr>
            <a:r>
              <a:rPr lang="en-US" dirty="0"/>
              <a:t>FNA</a:t>
            </a:r>
          </a:p>
        </p:txBody>
      </p:sp>
      <p:sp>
        <p:nvSpPr>
          <p:cNvPr id="3" name="Content Placeholder 2"/>
          <p:cNvSpPr>
            <a:spLocks noGrp="1"/>
          </p:cNvSpPr>
          <p:nvPr>
            <p:ph idx="1"/>
          </p:nvPr>
        </p:nvSpPr>
        <p:spPr/>
        <p:txBody>
          <a:bodyPr>
            <a:normAutofit/>
          </a:bodyPr>
          <a:lstStyle/>
          <a:p>
            <a:r>
              <a:rPr lang="en-US" sz="2600" b="1" dirty="0"/>
              <a:t>Advantages</a:t>
            </a:r>
            <a:endParaRPr lang="en-US" sz="2600" dirty="0"/>
          </a:p>
          <a:p>
            <a:pPr lvl="1"/>
            <a:r>
              <a:rPr lang="en-US" sz="2200" dirty="0"/>
              <a:t>Simple and fast technique </a:t>
            </a:r>
          </a:p>
          <a:p>
            <a:pPr lvl="1"/>
            <a:r>
              <a:rPr lang="en-US" sz="2200" dirty="0"/>
              <a:t>Minimally invasive</a:t>
            </a:r>
          </a:p>
          <a:p>
            <a:pPr lvl="1"/>
            <a:r>
              <a:rPr lang="en-US" sz="2200" dirty="0"/>
              <a:t>Especially suited for lesions close to the </a:t>
            </a:r>
            <a:r>
              <a:rPr lang="en-US" sz="2200" dirty="0">
                <a:hlinkClick r:id="rId2"/>
              </a:rPr>
              <a:t>skin</a:t>
            </a:r>
            <a:r>
              <a:rPr lang="en-US" sz="2200" dirty="0"/>
              <a:t> </a:t>
            </a:r>
          </a:p>
          <a:p>
            <a:pPr lvl="1"/>
            <a:r>
              <a:rPr lang="en-US" sz="2200" dirty="0"/>
              <a:t>No anesthesia required</a:t>
            </a:r>
          </a:p>
          <a:p>
            <a:pPr lvl="1"/>
            <a:r>
              <a:rPr lang="en-US" sz="2200" dirty="0"/>
              <a:t>Low risk of complications</a:t>
            </a:r>
          </a:p>
          <a:p>
            <a:r>
              <a:rPr lang="en-US" sz="2600" b="1" dirty="0"/>
              <a:t>Disadvantages</a:t>
            </a:r>
            <a:endParaRPr lang="en-US" sz="2600" dirty="0"/>
          </a:p>
          <a:p>
            <a:pPr lvl="1"/>
            <a:r>
              <a:rPr lang="en-US" sz="2200" dirty="0"/>
              <a:t>Small sample are associated with a high </a:t>
            </a:r>
            <a:r>
              <a:rPr lang="en-US" sz="2200" dirty="0">
                <a:hlinkClick r:id="rId3"/>
              </a:rPr>
              <a:t>false-positive</a:t>
            </a:r>
            <a:r>
              <a:rPr lang="en-US" sz="2200" dirty="0"/>
              <a:t> rate.</a:t>
            </a:r>
          </a:p>
          <a:p>
            <a:pPr lvl="1"/>
            <a:r>
              <a:rPr lang="en-US" sz="2200" dirty="0"/>
              <a:t>Cannot be used to distinguish between noninvasive and </a:t>
            </a:r>
            <a:r>
              <a:rPr lang="en-US" sz="2200" dirty="0">
                <a:hlinkClick r:id="rId4"/>
              </a:rPr>
              <a:t>invasive carcinoma</a:t>
            </a:r>
            <a:r>
              <a:rPr lang="en-US" sz="2200" dirty="0"/>
              <a:t> </a:t>
            </a:r>
          </a:p>
          <a:p>
            <a:pPr lvl="1"/>
            <a:r>
              <a:rPr lang="en-US" sz="2200" dirty="0"/>
              <a:t>If </a:t>
            </a:r>
            <a:r>
              <a:rPr lang="en-US" sz="2200" dirty="0">
                <a:hlinkClick r:id="rId5"/>
              </a:rPr>
              <a:t>cytology</a:t>
            </a:r>
            <a:r>
              <a:rPr lang="en-US" sz="2200" dirty="0"/>
              <a:t> results indicate a potential for </a:t>
            </a:r>
            <a:r>
              <a:rPr lang="en-US" sz="2200" dirty="0">
                <a:hlinkClick r:id="rId6"/>
              </a:rPr>
              <a:t>malignancy</a:t>
            </a:r>
            <a:r>
              <a:rPr lang="en-US" sz="2200" dirty="0"/>
              <a:t>, a </a:t>
            </a:r>
            <a:r>
              <a:rPr lang="en-US" sz="2200" dirty="0">
                <a:hlinkClick r:id="rId7"/>
              </a:rPr>
              <a:t>core needle biopsy</a:t>
            </a:r>
            <a:r>
              <a:rPr lang="en-US" sz="2200" dirty="0"/>
              <a:t> is required to confirm the diagnosis. </a:t>
            </a:r>
            <a:r>
              <a:rPr lang="en-US" sz="2200" baseline="30000" dirty="0"/>
              <a:t>[20]</a:t>
            </a:r>
            <a:endParaRPr lang="en-US" sz="2200" dirty="0"/>
          </a:p>
          <a:p>
            <a:pPr marL="285750" indent="-285750" algn="r" defTabSz="457200" rtl="1" eaLnBrk="1" latinLnBrk="0" hangingPunct="1">
              <a:spcBef>
                <a:spcPct val="20000"/>
              </a:spcBef>
              <a:spcAft>
                <a:spcPts val="600"/>
              </a:spcAft>
              <a:buClr>
                <a:schemeClr val="accent1"/>
              </a:buClr>
              <a:buSzPct val="115000"/>
              <a:buFont typeface="Arial"/>
              <a:buChar char="•"/>
            </a:pPr>
            <a:endParaRPr lang="en-US" dirty="0"/>
          </a:p>
        </p:txBody>
      </p:sp>
    </p:spTree>
    <p:extLst>
      <p:ext uri="{BB962C8B-B14F-4D97-AF65-F5344CB8AC3E}">
        <p14:creationId xmlns:p14="http://schemas.microsoft.com/office/powerpoint/2010/main" val="6820393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Core needle biopsy (CNB)</a:t>
            </a:r>
            <a:br>
              <a:rPr lang="en-US" b="1" dirty="0"/>
            </a:br>
            <a:endParaRPr lang="en-US" dirty="0"/>
          </a:p>
        </p:txBody>
      </p:sp>
      <p:sp>
        <p:nvSpPr>
          <p:cNvPr id="3" name="Content Placeholder 2"/>
          <p:cNvSpPr>
            <a:spLocks noGrp="1"/>
          </p:cNvSpPr>
          <p:nvPr>
            <p:ph idx="1"/>
          </p:nvPr>
        </p:nvSpPr>
        <p:spPr>
          <a:xfrm>
            <a:off x="900114" y="1814513"/>
            <a:ext cx="9996484" cy="4232805"/>
          </a:xfrm>
        </p:spPr>
        <p:txBody>
          <a:bodyPr>
            <a:normAutofit fontScale="85000" lnSpcReduction="20000"/>
          </a:bodyPr>
          <a:lstStyle/>
          <a:p>
            <a:r>
              <a:rPr lang="en-US" b="1" dirty="0"/>
              <a:t>Description</a:t>
            </a:r>
            <a:r>
              <a:rPr lang="en-US" dirty="0"/>
              <a:t>: a type of biopsy performed with a larger needle  under image guidance using </a:t>
            </a:r>
            <a:r>
              <a:rPr lang="en-US" dirty="0">
                <a:hlinkClick r:id="rId2"/>
              </a:rPr>
              <a:t>sonography</a:t>
            </a:r>
            <a:r>
              <a:rPr lang="en-US" dirty="0"/>
              <a:t>, </a:t>
            </a:r>
            <a:r>
              <a:rPr lang="en-US" dirty="0">
                <a:hlinkClick r:id="rId3"/>
              </a:rPr>
              <a:t>mammography</a:t>
            </a:r>
            <a:r>
              <a:rPr lang="en-US" dirty="0"/>
              <a:t>, or </a:t>
            </a:r>
            <a:r>
              <a:rPr lang="en-US" dirty="0">
                <a:hlinkClick r:id="rId4"/>
              </a:rPr>
              <a:t>MRI</a:t>
            </a:r>
            <a:r>
              <a:rPr lang="en-US" dirty="0"/>
              <a:t> </a:t>
            </a:r>
            <a:r>
              <a:rPr lang="en-US"/>
              <a:t> </a:t>
            </a:r>
          </a:p>
          <a:p>
            <a:r>
              <a:rPr lang="en-US" b="1" dirty="0"/>
              <a:t>Indication</a:t>
            </a:r>
            <a:r>
              <a:rPr lang="en-US" dirty="0"/>
              <a:t>: preferred tool for assessing a suspicious </a:t>
            </a:r>
            <a:r>
              <a:rPr lang="en-US" dirty="0">
                <a:hlinkClick r:id="rId5"/>
              </a:rPr>
              <a:t>breast</a:t>
            </a:r>
            <a:r>
              <a:rPr lang="en-US" dirty="0"/>
              <a:t> mass on </a:t>
            </a:r>
            <a:r>
              <a:rPr lang="en-US" dirty="0">
                <a:hlinkClick r:id="rId2"/>
              </a:rPr>
              <a:t>ultrasound</a:t>
            </a:r>
            <a:r>
              <a:rPr lang="en-US" dirty="0"/>
              <a:t> or </a:t>
            </a:r>
            <a:r>
              <a:rPr lang="en-US" dirty="0">
                <a:hlinkClick r:id="rId3"/>
              </a:rPr>
              <a:t>mammography</a:t>
            </a:r>
            <a:endParaRPr lang="en-US" dirty="0"/>
          </a:p>
          <a:p>
            <a:r>
              <a:rPr lang="en-US" b="1" dirty="0"/>
              <a:t>Advantages</a:t>
            </a:r>
            <a:endParaRPr lang="en-US" dirty="0"/>
          </a:p>
          <a:p>
            <a:pPr lvl="1"/>
            <a:r>
              <a:rPr lang="en-US" dirty="0"/>
              <a:t>Can be used to confirm the diagnosis (preferred test)</a:t>
            </a:r>
          </a:p>
          <a:p>
            <a:pPr lvl="1"/>
            <a:r>
              <a:rPr lang="en-US" dirty="0"/>
              <a:t>Used to distinguish between noninvasive and </a:t>
            </a:r>
            <a:r>
              <a:rPr lang="en-US" dirty="0">
                <a:hlinkClick r:id="rId6"/>
              </a:rPr>
              <a:t>invasive carcinoma</a:t>
            </a:r>
            <a:r>
              <a:rPr lang="en-US" dirty="0"/>
              <a:t> based on </a:t>
            </a:r>
            <a:r>
              <a:rPr lang="en-US" dirty="0">
                <a:hlinkClick r:id="rId7"/>
              </a:rPr>
              <a:t>histology</a:t>
            </a:r>
            <a:r>
              <a:rPr lang="en-US" dirty="0"/>
              <a:t> (see “Pathology” below)</a:t>
            </a:r>
          </a:p>
          <a:p>
            <a:pPr lvl="1"/>
            <a:r>
              <a:rPr lang="en-US" dirty="0"/>
              <a:t>Allows testing for receptor status</a:t>
            </a:r>
          </a:p>
          <a:p>
            <a:r>
              <a:rPr lang="en-US" b="1" dirty="0"/>
              <a:t>Disadvantages</a:t>
            </a:r>
            <a:endParaRPr lang="en-US" dirty="0"/>
          </a:p>
          <a:p>
            <a:pPr lvl="1"/>
            <a:r>
              <a:rPr lang="en-US" dirty="0"/>
              <a:t>Invasive procedure</a:t>
            </a:r>
          </a:p>
          <a:p>
            <a:pPr lvl="1"/>
            <a:r>
              <a:rPr lang="en-US" dirty="0">
                <a:hlinkClick r:id="rId8"/>
              </a:rPr>
              <a:t>Local anesthesia</a:t>
            </a:r>
            <a:r>
              <a:rPr lang="en-US" dirty="0"/>
              <a:t> required</a:t>
            </a:r>
          </a:p>
          <a:p>
            <a:pPr lvl="1"/>
            <a:r>
              <a:rPr lang="en-US" dirty="0"/>
              <a:t>Higher risk of complications (e.g., </a:t>
            </a:r>
            <a:r>
              <a:rPr lang="en-US" dirty="0">
                <a:hlinkClick r:id="rId9"/>
              </a:rPr>
              <a:t>hematoma</a:t>
            </a:r>
            <a:r>
              <a:rPr lang="en-US" dirty="0"/>
              <a:t>, </a:t>
            </a:r>
            <a:r>
              <a:rPr lang="en-US" dirty="0">
                <a:hlinkClick r:id="rId10"/>
              </a:rPr>
              <a:t>pain</a:t>
            </a:r>
            <a:r>
              <a:rPr lang="en-US" dirty="0"/>
              <a:t>) compared to </a:t>
            </a:r>
            <a:r>
              <a:rPr lang="en-US" dirty="0">
                <a:hlinkClick r:id="rId11"/>
              </a:rPr>
              <a:t>FNA</a:t>
            </a:r>
            <a:endParaRPr lang="en-US" dirty="0"/>
          </a:p>
          <a:p>
            <a:endParaRPr lang="en-US" dirty="0"/>
          </a:p>
        </p:txBody>
      </p:sp>
    </p:spTree>
    <p:extLst>
      <p:ext uri="{BB962C8B-B14F-4D97-AF65-F5344CB8AC3E}">
        <p14:creationId xmlns:p14="http://schemas.microsoft.com/office/powerpoint/2010/main" val="17444396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Surgical biopsy</a:t>
            </a:r>
            <a:br>
              <a:rPr lang="en-US" b="1" dirty="0"/>
            </a:br>
            <a:endParaRPr lang="en-US" dirty="0"/>
          </a:p>
        </p:txBody>
      </p:sp>
      <p:sp>
        <p:nvSpPr>
          <p:cNvPr id="3" name="Content Placeholder 2"/>
          <p:cNvSpPr>
            <a:spLocks noGrp="1"/>
          </p:cNvSpPr>
          <p:nvPr>
            <p:ph idx="1"/>
          </p:nvPr>
        </p:nvSpPr>
        <p:spPr>
          <a:xfrm>
            <a:off x="885825" y="1557338"/>
            <a:ext cx="10010772" cy="4318530"/>
          </a:xfrm>
        </p:spPr>
        <p:txBody>
          <a:bodyPr>
            <a:normAutofit fontScale="77500" lnSpcReduction="20000"/>
          </a:bodyPr>
          <a:lstStyle/>
          <a:p>
            <a:r>
              <a:rPr lang="en-US" b="1" dirty="0"/>
              <a:t>Description</a:t>
            </a:r>
            <a:endParaRPr lang="en-US" dirty="0"/>
          </a:p>
          <a:p>
            <a:pPr lvl="1"/>
            <a:r>
              <a:rPr lang="en-US" dirty="0"/>
              <a:t>Incisional biopsy: surgical removal of a part of the suspicious mass</a:t>
            </a:r>
          </a:p>
          <a:p>
            <a:pPr lvl="1"/>
            <a:r>
              <a:rPr lang="en-US" dirty="0"/>
              <a:t>Excisional biopsy: The entire mass and potentially a safety margin with healthy tissue is surgically removed.</a:t>
            </a:r>
          </a:p>
          <a:p>
            <a:r>
              <a:rPr lang="en-US" b="1" dirty="0"/>
              <a:t>Indication</a:t>
            </a:r>
            <a:endParaRPr lang="en-US" dirty="0"/>
          </a:p>
          <a:p>
            <a:pPr lvl="1"/>
            <a:r>
              <a:rPr lang="en-US" dirty="0"/>
              <a:t>Should only be used if CNB is not feasible or results of CNB are inconclusive</a:t>
            </a:r>
          </a:p>
          <a:p>
            <a:pPr lvl="1"/>
            <a:r>
              <a:rPr lang="en-US" dirty="0"/>
              <a:t>Full-thickness </a:t>
            </a:r>
            <a:r>
              <a:rPr lang="en-US" dirty="0">
                <a:hlinkClick r:id="rId2"/>
              </a:rPr>
              <a:t>skin biopsy</a:t>
            </a:r>
            <a:r>
              <a:rPr lang="en-US" dirty="0"/>
              <a:t> (</a:t>
            </a:r>
            <a:r>
              <a:rPr lang="en-US" b="1" dirty="0">
                <a:hlinkClick r:id="rId3"/>
              </a:rPr>
              <a:t>punch biopsy</a:t>
            </a:r>
            <a:r>
              <a:rPr lang="en-US" dirty="0"/>
              <a:t>) should be performed if </a:t>
            </a:r>
            <a:r>
              <a:rPr lang="en-US" dirty="0">
                <a:hlinkClick r:id="rId4"/>
              </a:rPr>
              <a:t>inflammatory breast cancer</a:t>
            </a:r>
            <a:r>
              <a:rPr lang="en-US" dirty="0"/>
              <a:t> or </a:t>
            </a:r>
            <a:r>
              <a:rPr lang="en-US" dirty="0">
                <a:hlinkClick r:id="rId5"/>
              </a:rPr>
              <a:t>Paget disease of the breast</a:t>
            </a:r>
            <a:r>
              <a:rPr lang="en-US" dirty="0"/>
              <a:t> is suspected. </a:t>
            </a:r>
          </a:p>
          <a:p>
            <a:r>
              <a:rPr lang="en-US" b="1" dirty="0"/>
              <a:t>Advantages</a:t>
            </a:r>
            <a:endParaRPr lang="en-US" dirty="0"/>
          </a:p>
          <a:p>
            <a:pPr lvl="1"/>
            <a:r>
              <a:rPr lang="en-US" dirty="0"/>
              <a:t>Provides a larger tissue sample for a more accurate diagnosis</a:t>
            </a:r>
          </a:p>
          <a:p>
            <a:pPr lvl="1"/>
            <a:r>
              <a:rPr lang="en-US" dirty="0"/>
              <a:t>Immediate resection of the </a:t>
            </a:r>
            <a:r>
              <a:rPr lang="en-US" dirty="0">
                <a:hlinkClick r:id="rId6"/>
              </a:rPr>
              <a:t>tumor</a:t>
            </a:r>
            <a:r>
              <a:rPr lang="en-US" dirty="0"/>
              <a:t> is possible.</a:t>
            </a:r>
          </a:p>
          <a:p>
            <a:r>
              <a:rPr lang="en-US" b="1" dirty="0"/>
              <a:t>Disadvantages</a:t>
            </a:r>
            <a:endParaRPr lang="en-US" dirty="0"/>
          </a:p>
          <a:p>
            <a:pPr lvl="1"/>
            <a:r>
              <a:rPr lang="en-US" dirty="0"/>
              <a:t>Highly invasive procedure</a:t>
            </a:r>
          </a:p>
          <a:p>
            <a:pPr lvl="1"/>
            <a:r>
              <a:rPr lang="en-US" dirty="0"/>
              <a:t>General anesthesia required</a:t>
            </a:r>
          </a:p>
          <a:p>
            <a:pPr lvl="1"/>
            <a:r>
              <a:rPr lang="en-US" dirty="0"/>
              <a:t>Highest risk of complications (e.g., bleeding, </a:t>
            </a:r>
            <a:r>
              <a:rPr lang="en-US" dirty="0">
                <a:hlinkClick r:id="rId7"/>
              </a:rPr>
              <a:t>surgical site infection</a:t>
            </a:r>
            <a:r>
              <a:rPr lang="en-US" dirty="0"/>
              <a:t>) compared to </a:t>
            </a:r>
            <a:r>
              <a:rPr lang="en-US" dirty="0">
                <a:hlinkClick r:id="rId8"/>
              </a:rPr>
              <a:t>FNA</a:t>
            </a:r>
            <a:r>
              <a:rPr lang="en-US" dirty="0"/>
              <a:t> or CNB</a:t>
            </a:r>
          </a:p>
          <a:p>
            <a:endParaRPr lang="en-US" dirty="0"/>
          </a:p>
        </p:txBody>
      </p:sp>
    </p:spTree>
    <p:extLst>
      <p:ext uri="{BB962C8B-B14F-4D97-AF65-F5344CB8AC3E}">
        <p14:creationId xmlns:p14="http://schemas.microsoft.com/office/powerpoint/2010/main" val="5551986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up for diagnosed breast cancer</a:t>
            </a:r>
          </a:p>
        </p:txBody>
      </p:sp>
      <p:sp>
        <p:nvSpPr>
          <p:cNvPr id="3" name="Content Placeholder 2"/>
          <p:cNvSpPr>
            <a:spLocks noGrp="1"/>
          </p:cNvSpPr>
          <p:nvPr>
            <p:ph idx="1"/>
          </p:nvPr>
        </p:nvSpPr>
        <p:spPr>
          <a:xfrm>
            <a:off x="885825" y="2000250"/>
            <a:ext cx="10010772" cy="3875618"/>
          </a:xfrm>
        </p:spPr>
        <p:txBody>
          <a:bodyPr>
            <a:normAutofit fontScale="70000" lnSpcReduction="20000"/>
          </a:bodyPr>
          <a:lstStyle/>
          <a:p>
            <a:r>
              <a:rPr lang="en-US" b="1" dirty="0"/>
              <a:t>Receptor testing</a:t>
            </a:r>
          </a:p>
          <a:p>
            <a:r>
              <a:rPr lang="en-US" b="1" dirty="0"/>
              <a:t>Overview</a:t>
            </a:r>
          </a:p>
          <a:p>
            <a:r>
              <a:rPr lang="en-US" dirty="0"/>
              <a:t>Refers to the determination of receptor overexpression in </a:t>
            </a:r>
            <a:r>
              <a:rPr lang="en-US" dirty="0">
                <a:hlinkClick r:id="rId2"/>
              </a:rPr>
              <a:t>breast</a:t>
            </a:r>
            <a:r>
              <a:rPr lang="en-US" dirty="0"/>
              <a:t> cancer biopsy samples</a:t>
            </a:r>
          </a:p>
          <a:p>
            <a:r>
              <a:rPr lang="en-US" dirty="0"/>
              <a:t>Receptor status is crucial in the development of treatment strategies because tumors with overexpression can be targeted directly with </a:t>
            </a:r>
            <a:r>
              <a:rPr lang="en-US" dirty="0">
                <a:hlinkClick r:id="rId3"/>
              </a:rPr>
              <a:t>hormone</a:t>
            </a:r>
            <a:r>
              <a:rPr lang="en-US" dirty="0"/>
              <a:t> therapy or </a:t>
            </a:r>
            <a:r>
              <a:rPr lang="en-US" dirty="0">
                <a:hlinkClick r:id="rId4"/>
              </a:rPr>
              <a:t>biologics</a:t>
            </a:r>
            <a:r>
              <a:rPr lang="en-US" dirty="0"/>
              <a:t> (see “Treatment” below).</a:t>
            </a:r>
          </a:p>
          <a:p>
            <a:r>
              <a:rPr lang="en-US" b="1" dirty="0">
                <a:hlinkClick r:id="rId3"/>
              </a:rPr>
              <a:t>Hormone</a:t>
            </a:r>
            <a:r>
              <a:rPr lang="en-US" b="1" dirty="0"/>
              <a:t> receptors </a:t>
            </a:r>
          </a:p>
          <a:p>
            <a:r>
              <a:rPr lang="en-US" dirty="0"/>
              <a:t>Analysis involves </a:t>
            </a:r>
            <a:r>
              <a:rPr lang="en-US" dirty="0">
                <a:hlinkClick r:id="rId5"/>
              </a:rPr>
              <a:t>immunohistochemical</a:t>
            </a:r>
            <a:r>
              <a:rPr lang="en-US" dirty="0"/>
              <a:t> staining.</a:t>
            </a:r>
          </a:p>
          <a:p>
            <a:r>
              <a:rPr lang="en-US" dirty="0"/>
              <a:t>80% of </a:t>
            </a:r>
            <a:r>
              <a:rPr lang="en-US" dirty="0">
                <a:hlinkClick r:id="rId2"/>
              </a:rPr>
              <a:t>breast</a:t>
            </a:r>
            <a:r>
              <a:rPr lang="en-US" dirty="0"/>
              <a:t> cancers are positive for overexpression of at least one </a:t>
            </a:r>
            <a:r>
              <a:rPr lang="en-US" dirty="0">
                <a:hlinkClick r:id="rId3"/>
              </a:rPr>
              <a:t>hormone</a:t>
            </a:r>
            <a:r>
              <a:rPr lang="en-US" dirty="0"/>
              <a:t> receptor:</a:t>
            </a:r>
          </a:p>
          <a:p>
            <a:pPr lvl="1"/>
            <a:r>
              <a:rPr lang="en-US" dirty="0"/>
              <a:t>∼ 75% of </a:t>
            </a:r>
            <a:r>
              <a:rPr lang="en-US" dirty="0">
                <a:hlinkClick r:id="rId2"/>
              </a:rPr>
              <a:t>breast</a:t>
            </a:r>
            <a:r>
              <a:rPr lang="en-US" dirty="0"/>
              <a:t> cancers are </a:t>
            </a:r>
            <a:r>
              <a:rPr lang="en-US" dirty="0">
                <a:hlinkClick r:id="rId6"/>
              </a:rPr>
              <a:t>estrogen</a:t>
            </a:r>
            <a:r>
              <a:rPr lang="en-US" dirty="0"/>
              <a:t> receptor-positive (ER-positive). </a:t>
            </a:r>
          </a:p>
          <a:p>
            <a:pPr lvl="1"/>
            <a:r>
              <a:rPr lang="en-US" dirty="0"/>
              <a:t>∼ 65% of </a:t>
            </a:r>
            <a:r>
              <a:rPr lang="en-US" dirty="0">
                <a:hlinkClick r:id="rId2"/>
              </a:rPr>
              <a:t>breast</a:t>
            </a:r>
            <a:r>
              <a:rPr lang="en-US" dirty="0"/>
              <a:t> cancers are </a:t>
            </a:r>
            <a:r>
              <a:rPr lang="en-US" dirty="0">
                <a:hlinkClick r:id="rId7"/>
              </a:rPr>
              <a:t>progesterone</a:t>
            </a:r>
            <a:r>
              <a:rPr lang="en-US" dirty="0"/>
              <a:t> receptor-positive (PR-positive). </a:t>
            </a:r>
          </a:p>
          <a:p>
            <a:pPr lvl="1"/>
            <a:r>
              <a:rPr lang="en-US" dirty="0"/>
              <a:t>∼ 65% of </a:t>
            </a:r>
            <a:r>
              <a:rPr lang="en-US" dirty="0">
                <a:hlinkClick r:id="rId2"/>
              </a:rPr>
              <a:t>breast</a:t>
            </a:r>
            <a:r>
              <a:rPr lang="en-US" dirty="0"/>
              <a:t> cancers are positive for both receptors. </a:t>
            </a:r>
          </a:p>
          <a:p>
            <a:pPr lvl="1"/>
            <a:r>
              <a:rPr lang="en-US" dirty="0"/>
              <a:t>∼ 20% of </a:t>
            </a:r>
            <a:r>
              <a:rPr lang="en-US" dirty="0">
                <a:hlinkClick r:id="rId2"/>
              </a:rPr>
              <a:t>breast</a:t>
            </a:r>
            <a:r>
              <a:rPr lang="en-US" dirty="0"/>
              <a:t> cancers are negative for both receptors. </a:t>
            </a:r>
          </a:p>
          <a:p>
            <a:endParaRPr lang="en-US" dirty="0"/>
          </a:p>
        </p:txBody>
      </p:sp>
    </p:spTree>
    <p:extLst>
      <p:ext uri="{BB962C8B-B14F-4D97-AF65-F5344CB8AC3E}">
        <p14:creationId xmlns:p14="http://schemas.microsoft.com/office/powerpoint/2010/main" val="40001362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b="1" dirty="0"/>
              <a:t>Human epidermal growth factor receptor 2 (</a:t>
            </a:r>
            <a:r>
              <a:rPr lang="en-US" b="1" dirty="0">
                <a:hlinkClick r:id="rId2"/>
              </a:rPr>
              <a:t>HER2/neu</a:t>
            </a:r>
            <a:r>
              <a:rPr lang="en-US" b="1" dirty="0"/>
              <a:t>, </a:t>
            </a:r>
            <a:r>
              <a:rPr lang="en-US" b="1" i="1" dirty="0"/>
              <a:t>c-erbB2</a:t>
            </a:r>
            <a:r>
              <a:rPr lang="en-US" b="1" dirty="0"/>
              <a:t>) </a:t>
            </a:r>
            <a:r>
              <a:rPr lang="en-US" b="1" baseline="30000" dirty="0"/>
              <a:t>[23]</a:t>
            </a:r>
            <a:endParaRPr lang="en-US" b="1" dirty="0"/>
          </a:p>
          <a:p>
            <a:r>
              <a:rPr lang="en-US" dirty="0"/>
              <a:t>An </a:t>
            </a:r>
            <a:r>
              <a:rPr lang="en-US" dirty="0">
                <a:hlinkClick r:id="rId3"/>
              </a:rPr>
              <a:t>epidermal</a:t>
            </a:r>
            <a:r>
              <a:rPr lang="en-US" dirty="0"/>
              <a:t> growth factor receptor with intracellular </a:t>
            </a:r>
            <a:r>
              <a:rPr lang="en-US" dirty="0">
                <a:hlinkClick r:id="rId4"/>
              </a:rPr>
              <a:t>tyrosine</a:t>
            </a:r>
            <a:r>
              <a:rPr lang="en-US" dirty="0"/>
              <a:t>-</a:t>
            </a:r>
            <a:r>
              <a:rPr lang="en-US" dirty="0">
                <a:hlinkClick r:id="rId5"/>
              </a:rPr>
              <a:t>kinase</a:t>
            </a:r>
            <a:r>
              <a:rPr lang="en-US" dirty="0"/>
              <a:t> activity that promotes cell growth and differentiation and inhibits </a:t>
            </a:r>
            <a:r>
              <a:rPr lang="en-US" dirty="0">
                <a:hlinkClick r:id="rId6"/>
              </a:rPr>
              <a:t>apoptosis</a:t>
            </a:r>
            <a:r>
              <a:rPr lang="en-US" dirty="0"/>
              <a:t>.</a:t>
            </a:r>
          </a:p>
          <a:p>
            <a:r>
              <a:rPr lang="en-US" dirty="0"/>
              <a:t>∼ 20% of </a:t>
            </a:r>
            <a:r>
              <a:rPr lang="en-US" dirty="0">
                <a:hlinkClick r:id="rId7"/>
              </a:rPr>
              <a:t>breast</a:t>
            </a:r>
            <a:r>
              <a:rPr lang="en-US" dirty="0"/>
              <a:t> cancers are </a:t>
            </a:r>
            <a:r>
              <a:rPr lang="en-US" dirty="0">
                <a:hlinkClick r:id="rId2"/>
              </a:rPr>
              <a:t>HER2</a:t>
            </a:r>
            <a:r>
              <a:rPr lang="en-US" dirty="0"/>
              <a:t>-positive. </a:t>
            </a:r>
          </a:p>
          <a:p>
            <a:r>
              <a:rPr lang="en-US" dirty="0"/>
              <a:t>Analysis involves </a:t>
            </a:r>
            <a:r>
              <a:rPr lang="en-US" dirty="0">
                <a:hlinkClick r:id="rId8"/>
              </a:rPr>
              <a:t>immunohistochemical</a:t>
            </a:r>
            <a:r>
              <a:rPr lang="en-US" dirty="0"/>
              <a:t> staining for </a:t>
            </a:r>
            <a:r>
              <a:rPr lang="en-US" b="1" dirty="0">
                <a:hlinkClick r:id="rId2"/>
              </a:rPr>
              <a:t>HER2/neu</a:t>
            </a:r>
            <a:r>
              <a:rPr lang="en-US" dirty="0"/>
              <a:t> and, in some cases, </a:t>
            </a:r>
            <a:r>
              <a:rPr lang="en-US" dirty="0">
                <a:hlinkClick r:id="rId9"/>
              </a:rPr>
              <a:t>FISH</a:t>
            </a:r>
            <a:r>
              <a:rPr lang="en-US" dirty="0"/>
              <a:t>. </a:t>
            </a:r>
          </a:p>
          <a:p>
            <a:r>
              <a:rPr lang="en-US" dirty="0">
                <a:hlinkClick r:id="rId2"/>
              </a:rPr>
              <a:t>HER2</a:t>
            </a:r>
            <a:r>
              <a:rPr lang="en-US" dirty="0"/>
              <a:t>-positive </a:t>
            </a:r>
            <a:r>
              <a:rPr lang="en-US" dirty="0">
                <a:hlinkClick r:id="rId7"/>
              </a:rPr>
              <a:t>breast</a:t>
            </a:r>
            <a:r>
              <a:rPr lang="en-US" dirty="0"/>
              <a:t> cancer can be treated with therapeutic receptor inhibition, which can help to slow cancerous growth and decrease cancer mass (see “</a:t>
            </a:r>
            <a:r>
              <a:rPr lang="en-US" dirty="0">
                <a:hlinkClick r:id="rId10"/>
              </a:rPr>
              <a:t>Trastuzumab</a:t>
            </a:r>
            <a:r>
              <a:rPr lang="en-US" dirty="0"/>
              <a:t>” below).</a:t>
            </a:r>
          </a:p>
          <a:p>
            <a:endParaRPr lang="en-US" dirty="0"/>
          </a:p>
        </p:txBody>
      </p:sp>
    </p:spTree>
    <p:extLst>
      <p:ext uri="{BB962C8B-B14F-4D97-AF65-F5344CB8AC3E}">
        <p14:creationId xmlns:p14="http://schemas.microsoft.com/office/powerpoint/2010/main" val="34966177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hlinkClick r:id="rId2"/>
              </a:rPr>
              <a:t>Tumor markers</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r>
              <a:rPr lang="hu-HU" dirty="0"/>
              <a:t>CEA</a:t>
            </a:r>
          </a:p>
          <a:p>
            <a:r>
              <a:rPr lang="hu-HU" dirty="0">
                <a:hlinkClick r:id="rId3"/>
              </a:rPr>
              <a:t>CA 15-3</a:t>
            </a:r>
            <a:endParaRPr lang="hu-HU" dirty="0"/>
          </a:p>
          <a:p>
            <a:r>
              <a:rPr lang="hu-HU" dirty="0">
                <a:hlinkClick r:id="rId4"/>
              </a:rPr>
              <a:t>CA 27-29</a:t>
            </a:r>
            <a:endParaRPr lang="hu-HU" dirty="0"/>
          </a:p>
          <a:p>
            <a:r>
              <a:rPr lang="hu-HU" dirty="0"/>
              <a:t/>
            </a:r>
            <a:br>
              <a:rPr lang="hu-HU" dirty="0"/>
            </a:br>
            <a:r>
              <a:rPr lang="hu-HU" dirty="0"/>
              <a:t>t</a:t>
            </a:r>
            <a:r>
              <a:rPr lang="en-US" dirty="0">
                <a:hlinkClick r:id="rId2"/>
              </a:rPr>
              <a:t>umor markers</a:t>
            </a:r>
            <a:r>
              <a:rPr lang="en-US" dirty="0"/>
              <a:t> can not be used to detect </a:t>
            </a:r>
            <a:r>
              <a:rPr lang="en-US" dirty="0">
                <a:hlinkClick r:id="rId5"/>
              </a:rPr>
              <a:t>breast</a:t>
            </a:r>
            <a:r>
              <a:rPr lang="en-US" dirty="0"/>
              <a:t> cancer because they lack sensitivity and specificity. In newly diagnosed </a:t>
            </a:r>
            <a:r>
              <a:rPr lang="en-US" dirty="0">
                <a:hlinkClick r:id="rId5"/>
              </a:rPr>
              <a:t>breast</a:t>
            </a:r>
            <a:r>
              <a:rPr lang="en-US" dirty="0"/>
              <a:t> cancer, however, they can be used for monitoring therapeutic success (e.g., the response to systemic therapy or success of surgical </a:t>
            </a:r>
            <a:r>
              <a:rPr lang="en-US" dirty="0">
                <a:hlinkClick r:id="rId6"/>
              </a:rPr>
              <a:t>tumor</a:t>
            </a:r>
            <a:r>
              <a:rPr lang="en-US" dirty="0"/>
              <a:t> removal).</a:t>
            </a:r>
          </a:p>
        </p:txBody>
      </p:sp>
    </p:spTree>
    <p:extLst>
      <p:ext uri="{BB962C8B-B14F-4D97-AF65-F5344CB8AC3E}">
        <p14:creationId xmlns:p14="http://schemas.microsoft.com/office/powerpoint/2010/main" val="15616203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p:txBody>
          <a:bodyPr>
            <a:normAutofit fontScale="77500" lnSpcReduction="20000"/>
          </a:bodyPr>
          <a:lstStyle/>
          <a:p>
            <a:r>
              <a:rPr lang="en-US" sz="2000" dirty="0"/>
              <a:t>Depends on the histopathologic classification and </a:t>
            </a:r>
            <a:r>
              <a:rPr lang="en-US" sz="2000" dirty="0">
                <a:hlinkClick r:id="rId2"/>
              </a:rPr>
              <a:t>cancer stage</a:t>
            </a:r>
            <a:endParaRPr lang="en-US" sz="2000" dirty="0"/>
          </a:p>
          <a:p>
            <a:r>
              <a:rPr lang="en-US" sz="2000" dirty="0"/>
              <a:t>Involves a combination of surgical management and systemic therapy (</a:t>
            </a:r>
            <a:r>
              <a:rPr lang="en-US" sz="2000" dirty="0">
                <a:hlinkClick r:id="rId3"/>
              </a:rPr>
              <a:t>chemotherapy</a:t>
            </a:r>
            <a:r>
              <a:rPr lang="en-US" sz="2000" dirty="0"/>
              <a:t>, </a:t>
            </a:r>
            <a:r>
              <a:rPr lang="en-US" sz="2000" dirty="0">
                <a:hlinkClick r:id="rId4"/>
              </a:rPr>
              <a:t>hormone</a:t>
            </a:r>
            <a:r>
              <a:rPr lang="en-US" sz="2000" dirty="0"/>
              <a:t> therapy, targeted therapy)</a:t>
            </a:r>
          </a:p>
          <a:p>
            <a:r>
              <a:rPr lang="en-US" sz="2000" dirty="0"/>
              <a:t>Patient preference for more or less aggressive management plays a significant role in selecting the treatment approach.</a:t>
            </a:r>
          </a:p>
          <a:p>
            <a:r>
              <a:rPr lang="en-US" b="1" dirty="0"/>
              <a:t>Breast-conserving surgery (BCT) </a:t>
            </a:r>
          </a:p>
          <a:p>
            <a:r>
              <a:rPr lang="en-US" b="1" dirty="0"/>
              <a:t>Definition</a:t>
            </a:r>
            <a:r>
              <a:rPr lang="en-US" dirty="0"/>
              <a:t>: a type of surgery that focuses on the removal of cancerous </a:t>
            </a:r>
            <a:r>
              <a:rPr lang="en-US" dirty="0">
                <a:hlinkClick r:id="rId5"/>
              </a:rPr>
              <a:t>breast</a:t>
            </a:r>
            <a:r>
              <a:rPr lang="en-US" dirty="0"/>
              <a:t> tissue only, in contrast to full-</a:t>
            </a:r>
            <a:r>
              <a:rPr lang="en-US" dirty="0">
                <a:hlinkClick r:id="rId5"/>
              </a:rPr>
              <a:t>breast</a:t>
            </a:r>
            <a:r>
              <a:rPr lang="en-US" dirty="0"/>
              <a:t> </a:t>
            </a:r>
            <a:r>
              <a:rPr lang="en-US" dirty="0">
                <a:hlinkClick r:id="rId6"/>
              </a:rPr>
              <a:t>mastectomy</a:t>
            </a:r>
            <a:r>
              <a:rPr lang="en-US" dirty="0"/>
              <a:t> </a:t>
            </a:r>
          </a:p>
          <a:p>
            <a:r>
              <a:rPr lang="en-US" b="1" dirty="0"/>
              <a:t>Contraindications</a:t>
            </a:r>
            <a:endParaRPr lang="en-US" dirty="0"/>
          </a:p>
          <a:p>
            <a:pPr lvl="1"/>
            <a:r>
              <a:rPr lang="en-US" dirty="0"/>
              <a:t>Large </a:t>
            </a:r>
            <a:r>
              <a:rPr lang="en-US" dirty="0">
                <a:hlinkClick r:id="rId7"/>
              </a:rPr>
              <a:t>tumor</a:t>
            </a:r>
            <a:r>
              <a:rPr lang="en-US" dirty="0"/>
              <a:t>-to-</a:t>
            </a:r>
            <a:r>
              <a:rPr lang="en-US" dirty="0">
                <a:hlinkClick r:id="rId5"/>
              </a:rPr>
              <a:t>breast</a:t>
            </a:r>
            <a:r>
              <a:rPr lang="en-US" dirty="0"/>
              <a:t> volume </a:t>
            </a:r>
            <a:r>
              <a:rPr lang="en-US" dirty="0">
                <a:hlinkClick r:id="rId8"/>
              </a:rPr>
              <a:t>ratio</a:t>
            </a:r>
            <a:endParaRPr lang="en-US" dirty="0"/>
          </a:p>
          <a:p>
            <a:pPr lvl="1"/>
            <a:r>
              <a:rPr lang="en-US" dirty="0"/>
              <a:t>Multifocal tumors</a:t>
            </a:r>
          </a:p>
          <a:p>
            <a:pPr lvl="1"/>
            <a:r>
              <a:rPr lang="en-US" dirty="0"/>
              <a:t>Fixation to the </a:t>
            </a:r>
            <a:r>
              <a:rPr lang="en-US" dirty="0">
                <a:hlinkClick r:id="rId9"/>
              </a:rPr>
              <a:t>chest wall</a:t>
            </a:r>
            <a:endParaRPr lang="en-US" dirty="0"/>
          </a:p>
          <a:p>
            <a:pPr lvl="1"/>
            <a:r>
              <a:rPr lang="en-US" dirty="0"/>
              <a:t>Involvement of the </a:t>
            </a:r>
            <a:r>
              <a:rPr lang="en-US" dirty="0">
                <a:hlinkClick r:id="rId10"/>
              </a:rPr>
              <a:t>skin</a:t>
            </a:r>
            <a:r>
              <a:rPr lang="en-US" dirty="0"/>
              <a:t> or </a:t>
            </a:r>
            <a:r>
              <a:rPr lang="en-US" dirty="0">
                <a:hlinkClick r:id="rId11"/>
              </a:rPr>
              <a:t>nipple</a:t>
            </a:r>
            <a:endParaRPr lang="en-US" dirty="0"/>
          </a:p>
          <a:p>
            <a:pPr lvl="1"/>
            <a:r>
              <a:rPr lang="en-US" dirty="0" err="1"/>
              <a:t>Subareolar</a:t>
            </a:r>
            <a:r>
              <a:rPr lang="en-US" dirty="0"/>
              <a:t> location</a:t>
            </a:r>
          </a:p>
          <a:p>
            <a:pPr lvl="1"/>
            <a:r>
              <a:rPr lang="en-US" dirty="0"/>
              <a:t>History of chest radiation</a:t>
            </a:r>
          </a:p>
          <a:p>
            <a:pPr lvl="1"/>
            <a:r>
              <a:rPr lang="en-US" dirty="0"/>
              <a:t>Excision with negative </a:t>
            </a:r>
            <a:r>
              <a:rPr lang="en-US" dirty="0">
                <a:hlinkClick r:id="rId7"/>
              </a:rPr>
              <a:t>tumor</a:t>
            </a:r>
            <a:r>
              <a:rPr lang="en-US" dirty="0"/>
              <a:t> margins (&gt; 2 mm) not guaranteed</a:t>
            </a:r>
          </a:p>
          <a:p>
            <a:pPr lvl="1"/>
            <a:r>
              <a:rPr lang="en-US" dirty="0"/>
              <a:t>Clustered </a:t>
            </a:r>
            <a:r>
              <a:rPr lang="en-US" dirty="0" err="1"/>
              <a:t>microcalcifications</a:t>
            </a:r>
            <a:r>
              <a:rPr lang="en-US" dirty="0"/>
              <a:t> on imaging</a:t>
            </a:r>
          </a:p>
          <a:p>
            <a:endParaRPr lang="en-US" dirty="0"/>
          </a:p>
        </p:txBody>
      </p:sp>
    </p:spTree>
    <p:extLst>
      <p:ext uri="{BB962C8B-B14F-4D97-AF65-F5344CB8AC3E}">
        <p14:creationId xmlns:p14="http://schemas.microsoft.com/office/powerpoint/2010/main" val="11726861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Mastectomy</a:t>
            </a:r>
            <a:endParaRPr lang="en-US" dirty="0"/>
          </a:p>
        </p:txBody>
      </p:sp>
      <p:sp>
        <p:nvSpPr>
          <p:cNvPr id="3" name="Content Placeholder 2"/>
          <p:cNvSpPr>
            <a:spLocks noGrp="1"/>
          </p:cNvSpPr>
          <p:nvPr>
            <p:ph idx="1"/>
          </p:nvPr>
        </p:nvSpPr>
        <p:spPr/>
        <p:txBody>
          <a:bodyPr>
            <a:normAutofit/>
          </a:bodyPr>
          <a:lstStyle/>
          <a:p>
            <a:r>
              <a:rPr lang="en-US" b="1" dirty="0"/>
              <a:t> </a:t>
            </a:r>
            <a:r>
              <a:rPr lang="en-US" dirty="0"/>
              <a:t>A </a:t>
            </a:r>
            <a:r>
              <a:rPr lang="en-US" dirty="0">
                <a:hlinkClick r:id="rId2"/>
              </a:rPr>
              <a:t>mastectomy</a:t>
            </a:r>
            <a:r>
              <a:rPr lang="en-US" dirty="0"/>
              <a:t> involves the removal of the entire </a:t>
            </a:r>
            <a:r>
              <a:rPr lang="en-US" dirty="0">
                <a:hlinkClick r:id="rId3"/>
              </a:rPr>
              <a:t>breast</a:t>
            </a:r>
            <a:r>
              <a:rPr lang="en-US" dirty="0"/>
              <a:t> and, depending on the specific procedure, possibly other structures, such as </a:t>
            </a:r>
            <a:r>
              <a:rPr lang="en-US" dirty="0">
                <a:hlinkClick r:id="rId4"/>
              </a:rPr>
              <a:t>lymph nodes</a:t>
            </a:r>
            <a:r>
              <a:rPr lang="en-US" dirty="0"/>
              <a:t> and muscles.</a:t>
            </a:r>
          </a:p>
          <a:p>
            <a:r>
              <a:rPr lang="en-US" b="1" dirty="0"/>
              <a:t>Total mastectomy</a:t>
            </a:r>
          </a:p>
          <a:p>
            <a:r>
              <a:rPr lang="en-US" b="1" dirty="0"/>
              <a:t>Skin-sparing mastectomy</a:t>
            </a:r>
            <a:endParaRPr lang="en-US" dirty="0"/>
          </a:p>
          <a:p>
            <a:r>
              <a:rPr lang="en-US" b="1" dirty="0"/>
              <a:t>Nipple-sparing mastectomy</a:t>
            </a:r>
            <a:endParaRPr lang="en-US" dirty="0"/>
          </a:p>
          <a:p>
            <a:r>
              <a:rPr lang="en-US" b="1" dirty="0"/>
              <a:t>Radical mastectomy</a:t>
            </a:r>
            <a:r>
              <a:rPr lang="en-US" dirty="0"/>
              <a:t/>
            </a:r>
            <a:br>
              <a:rPr lang="en-US" dirty="0"/>
            </a:br>
            <a:endParaRPr lang="en-US" dirty="0"/>
          </a:p>
          <a:p>
            <a:endParaRPr lang="en-US" dirty="0"/>
          </a:p>
          <a:p>
            <a:endParaRPr lang="en-US" dirty="0"/>
          </a:p>
          <a:p>
            <a:endParaRPr lang="en-US" dirty="0"/>
          </a:p>
        </p:txBody>
      </p:sp>
    </p:spTree>
    <p:extLst>
      <p:ext uri="{BB962C8B-B14F-4D97-AF65-F5344CB8AC3E}">
        <p14:creationId xmlns:p14="http://schemas.microsoft.com/office/powerpoint/2010/main" val="23892818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Radiation</a:t>
            </a:r>
            <a:endParaRPr lang="en-US" dirty="0"/>
          </a:p>
        </p:txBody>
      </p:sp>
      <p:sp>
        <p:nvSpPr>
          <p:cNvPr id="3" name="Content Placeholder 2"/>
          <p:cNvSpPr>
            <a:spLocks noGrp="1"/>
          </p:cNvSpPr>
          <p:nvPr>
            <p:ph idx="1"/>
          </p:nvPr>
        </p:nvSpPr>
        <p:spPr/>
        <p:txBody>
          <a:bodyPr/>
          <a:lstStyle/>
          <a:p>
            <a:endParaRPr lang="en-US" b="1" dirty="0"/>
          </a:p>
          <a:p>
            <a:r>
              <a:rPr lang="en-US" dirty="0"/>
              <a:t>Classically follows surgery</a:t>
            </a:r>
          </a:p>
          <a:p>
            <a:r>
              <a:rPr lang="en-US" dirty="0"/>
              <a:t>Indicated for patients with a high risk of local recurrence (e.g., positive </a:t>
            </a:r>
            <a:r>
              <a:rPr lang="en-US" dirty="0">
                <a:hlinkClick r:id="rId2"/>
              </a:rPr>
              <a:t>lymph nodes</a:t>
            </a:r>
            <a:r>
              <a:rPr lang="en-US" dirty="0"/>
              <a:t>, cancer in deep margin)</a:t>
            </a:r>
          </a:p>
          <a:p>
            <a:endParaRPr lang="en-US" dirty="0"/>
          </a:p>
        </p:txBody>
      </p:sp>
    </p:spTree>
    <p:extLst>
      <p:ext uri="{BB962C8B-B14F-4D97-AF65-F5344CB8AC3E}">
        <p14:creationId xmlns:p14="http://schemas.microsoft.com/office/powerpoint/2010/main" val="28791190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hlinkClick r:id="rId2"/>
              </a:rPr>
              <a:t>Chemotherapy</a:t>
            </a:r>
            <a:endParaRPr lang="en-US" dirty="0"/>
          </a:p>
        </p:txBody>
      </p:sp>
      <p:sp>
        <p:nvSpPr>
          <p:cNvPr id="3" name="Content Placeholder 2"/>
          <p:cNvSpPr>
            <a:spLocks noGrp="1"/>
          </p:cNvSpPr>
          <p:nvPr>
            <p:ph idx="1"/>
          </p:nvPr>
        </p:nvSpPr>
        <p:spPr/>
        <p:txBody>
          <a:bodyPr>
            <a:normAutofit fontScale="70000" lnSpcReduction="20000"/>
          </a:bodyPr>
          <a:lstStyle/>
          <a:p>
            <a:endParaRPr lang="en-US" b="1" dirty="0"/>
          </a:p>
          <a:p>
            <a:r>
              <a:rPr lang="en-US" b="1" dirty="0"/>
              <a:t>Overview</a:t>
            </a:r>
            <a:endParaRPr lang="en-US" dirty="0"/>
          </a:p>
          <a:p>
            <a:pPr lvl="1"/>
            <a:r>
              <a:rPr lang="en-US" dirty="0"/>
              <a:t>Can be given as </a:t>
            </a:r>
            <a:r>
              <a:rPr lang="en-US" dirty="0">
                <a:hlinkClick r:id="rId3"/>
              </a:rPr>
              <a:t>neoadjuvant</a:t>
            </a:r>
            <a:r>
              <a:rPr lang="en-US" dirty="0"/>
              <a:t> or adjuvant chemotherapy </a:t>
            </a:r>
          </a:p>
          <a:p>
            <a:pPr lvl="1"/>
            <a:r>
              <a:rPr lang="en-US" dirty="0"/>
              <a:t>Usually combination therapy</a:t>
            </a:r>
          </a:p>
          <a:p>
            <a:r>
              <a:rPr lang="en-US" b="1" dirty="0"/>
              <a:t>Indications</a:t>
            </a:r>
            <a:endParaRPr lang="en-US" dirty="0"/>
          </a:p>
          <a:p>
            <a:pPr lvl="1"/>
            <a:r>
              <a:rPr lang="en-US" dirty="0">
                <a:hlinkClick r:id="rId4"/>
              </a:rPr>
              <a:t>Tumor</a:t>
            </a:r>
            <a:r>
              <a:rPr lang="en-US" dirty="0"/>
              <a:t> size &gt; 2 cm</a:t>
            </a:r>
          </a:p>
          <a:p>
            <a:pPr lvl="1"/>
            <a:r>
              <a:rPr lang="en-US" b="1" dirty="0">
                <a:hlinkClick r:id="rId5"/>
              </a:rPr>
              <a:t>Triple-negative</a:t>
            </a:r>
            <a:r>
              <a:rPr lang="en-US" dirty="0"/>
              <a:t> </a:t>
            </a:r>
            <a:r>
              <a:rPr lang="en-US" dirty="0">
                <a:hlinkClick r:id="rId6"/>
              </a:rPr>
              <a:t>breast</a:t>
            </a:r>
            <a:r>
              <a:rPr lang="en-US" dirty="0"/>
              <a:t> cancer and </a:t>
            </a:r>
            <a:r>
              <a:rPr lang="en-US" dirty="0">
                <a:hlinkClick r:id="rId4"/>
              </a:rPr>
              <a:t>tumor</a:t>
            </a:r>
            <a:r>
              <a:rPr lang="en-US" dirty="0"/>
              <a:t> size ≥ 0.5 cm</a:t>
            </a:r>
          </a:p>
          <a:p>
            <a:pPr lvl="1"/>
            <a:r>
              <a:rPr lang="en-US" dirty="0">
                <a:hlinkClick r:id="rId7"/>
              </a:rPr>
              <a:t>HER-2</a:t>
            </a:r>
            <a:r>
              <a:rPr lang="en-US" dirty="0"/>
              <a:t> positive </a:t>
            </a:r>
            <a:r>
              <a:rPr lang="en-US" dirty="0">
                <a:hlinkClick r:id="rId6"/>
              </a:rPr>
              <a:t>breast</a:t>
            </a:r>
            <a:r>
              <a:rPr lang="en-US" dirty="0"/>
              <a:t> cancer and </a:t>
            </a:r>
            <a:r>
              <a:rPr lang="en-US" dirty="0">
                <a:hlinkClick r:id="rId4"/>
              </a:rPr>
              <a:t>tumor</a:t>
            </a:r>
            <a:r>
              <a:rPr lang="en-US" dirty="0"/>
              <a:t> size &gt; 1 cm</a:t>
            </a:r>
          </a:p>
          <a:p>
            <a:pPr lvl="1"/>
            <a:r>
              <a:rPr lang="en-US" dirty="0"/>
              <a:t>Positive </a:t>
            </a:r>
            <a:r>
              <a:rPr lang="en-US" dirty="0">
                <a:hlinkClick r:id="rId8"/>
              </a:rPr>
              <a:t>lymph nodes</a:t>
            </a:r>
            <a:endParaRPr lang="en-US" dirty="0"/>
          </a:p>
          <a:p>
            <a:pPr lvl="1"/>
            <a:r>
              <a:rPr lang="en-US" dirty="0"/>
              <a:t>Aggressive </a:t>
            </a:r>
            <a:r>
              <a:rPr lang="en-US" dirty="0">
                <a:hlinkClick r:id="rId4"/>
              </a:rPr>
              <a:t>tumor</a:t>
            </a:r>
            <a:r>
              <a:rPr lang="en-US" dirty="0"/>
              <a:t> </a:t>
            </a:r>
            <a:r>
              <a:rPr lang="en-US" dirty="0">
                <a:hlinkClick r:id="rId9"/>
              </a:rPr>
              <a:t>histology</a:t>
            </a:r>
            <a:endParaRPr lang="en-US" dirty="0"/>
          </a:p>
          <a:p>
            <a:r>
              <a:rPr lang="en-US" b="1" dirty="0"/>
              <a:t>Regimens</a:t>
            </a:r>
            <a:endParaRPr lang="en-US" dirty="0"/>
          </a:p>
          <a:p>
            <a:pPr lvl="1"/>
            <a:r>
              <a:rPr lang="en-US" dirty="0"/>
              <a:t>FEC-D: 5-</a:t>
            </a:r>
            <a:r>
              <a:rPr lang="en-US" dirty="0">
                <a:hlinkClick r:id="rId10"/>
              </a:rPr>
              <a:t>fluorouracil</a:t>
            </a:r>
            <a:r>
              <a:rPr lang="en-US" dirty="0"/>
              <a:t> PLUS </a:t>
            </a:r>
            <a:r>
              <a:rPr lang="en-US" dirty="0" err="1"/>
              <a:t>epirubicin</a:t>
            </a:r>
            <a:r>
              <a:rPr lang="en-US" dirty="0"/>
              <a:t> PLUS </a:t>
            </a:r>
            <a:r>
              <a:rPr lang="en-US" dirty="0">
                <a:hlinkClick r:id="rId11"/>
              </a:rPr>
              <a:t>cyclophosphamide</a:t>
            </a:r>
            <a:r>
              <a:rPr lang="en-US" dirty="0"/>
              <a:t>, followed by </a:t>
            </a:r>
            <a:r>
              <a:rPr lang="en-US" dirty="0">
                <a:hlinkClick r:id="rId12"/>
              </a:rPr>
              <a:t>docetaxel</a:t>
            </a:r>
            <a:endParaRPr lang="en-US" dirty="0"/>
          </a:p>
          <a:p>
            <a:pPr lvl="1"/>
            <a:r>
              <a:rPr lang="en-US" dirty="0"/>
              <a:t>CMF: </a:t>
            </a:r>
            <a:r>
              <a:rPr lang="en-US" dirty="0">
                <a:hlinkClick r:id="rId11"/>
              </a:rPr>
              <a:t>cyclophosphamide</a:t>
            </a:r>
            <a:r>
              <a:rPr lang="en-US" dirty="0"/>
              <a:t> PLUS </a:t>
            </a:r>
            <a:r>
              <a:rPr lang="en-US" dirty="0">
                <a:hlinkClick r:id="rId13"/>
              </a:rPr>
              <a:t>methotrexate</a:t>
            </a:r>
            <a:r>
              <a:rPr lang="en-US" dirty="0"/>
              <a:t> PLUS </a:t>
            </a:r>
            <a:r>
              <a:rPr lang="en-US" dirty="0">
                <a:hlinkClick r:id="rId10"/>
              </a:rPr>
              <a:t>fluorouracil</a:t>
            </a:r>
            <a:endParaRPr lang="en-US" dirty="0"/>
          </a:p>
          <a:p>
            <a:endParaRPr lang="en-US" dirty="0"/>
          </a:p>
        </p:txBody>
      </p:sp>
    </p:spTree>
    <p:extLst>
      <p:ext uri="{BB962C8B-B14F-4D97-AF65-F5344CB8AC3E}">
        <p14:creationId xmlns:p14="http://schemas.microsoft.com/office/powerpoint/2010/main" val="17505311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688"/>
            <a:ext cx="10515600" cy="4953000"/>
          </a:xfrm>
        </p:spPr>
        <p:txBody>
          <a:bodyPr>
            <a:normAutofit fontScale="92500" lnSpcReduction="20000"/>
          </a:bodyPr>
          <a:lstStyle/>
          <a:p>
            <a:r>
              <a:rPr lang="en-US" sz="2400" b="1" dirty="0">
                <a:hlinkClick r:id="rId2"/>
              </a:rPr>
              <a:t>Hormone</a:t>
            </a:r>
            <a:r>
              <a:rPr lang="en-US" sz="2400" b="1" dirty="0"/>
              <a:t> therapy</a:t>
            </a:r>
          </a:p>
          <a:p>
            <a:r>
              <a:rPr lang="en-US" sz="2400" b="1" dirty="0"/>
              <a:t>Indication: all ER/PR-positive tumors</a:t>
            </a:r>
          </a:p>
          <a:p>
            <a:r>
              <a:rPr lang="en-US" sz="2400" b="1" dirty="0"/>
              <a:t>Goal: suppression of </a:t>
            </a:r>
            <a:r>
              <a:rPr lang="en-US" sz="2400" b="1" dirty="0" err="1"/>
              <a:t>extraovarian</a:t>
            </a:r>
            <a:r>
              <a:rPr lang="en-US" sz="2400" b="1" dirty="0"/>
              <a:t> </a:t>
            </a:r>
            <a:r>
              <a:rPr lang="en-US" sz="2400" b="1" dirty="0">
                <a:hlinkClick r:id="rId2"/>
              </a:rPr>
              <a:t>hormone</a:t>
            </a:r>
            <a:r>
              <a:rPr lang="en-US" sz="2400" b="1" dirty="0"/>
              <a:t> production and blockade of </a:t>
            </a:r>
            <a:r>
              <a:rPr lang="en-US" sz="2400" b="1" dirty="0">
                <a:hlinkClick r:id="rId3"/>
              </a:rPr>
              <a:t>estrogen</a:t>
            </a:r>
            <a:r>
              <a:rPr lang="en-US" sz="2400" b="1" dirty="0"/>
              <a:t> receptors in order to decrease the risk of </a:t>
            </a:r>
            <a:r>
              <a:rPr lang="en-US" sz="2400" b="1" dirty="0">
                <a:hlinkClick r:id="rId4"/>
              </a:rPr>
              <a:t>breast</a:t>
            </a:r>
            <a:r>
              <a:rPr lang="en-US" sz="2400" b="1" dirty="0"/>
              <a:t> cancer recurrence</a:t>
            </a:r>
          </a:p>
          <a:p>
            <a:r>
              <a:rPr lang="en-US" sz="2400" b="1" dirty="0"/>
              <a:t>Contraindication: </a:t>
            </a:r>
            <a:r>
              <a:rPr lang="en-US" sz="2400" b="1" dirty="0">
                <a:hlinkClick r:id="rId5"/>
              </a:rPr>
              <a:t>pregnancy</a:t>
            </a:r>
            <a:endParaRPr lang="en-US" sz="2400" b="1" dirty="0"/>
          </a:p>
          <a:p>
            <a:r>
              <a:rPr lang="en-US" sz="2400" b="1" dirty="0">
                <a:hlinkClick r:id="rId2"/>
              </a:rPr>
              <a:t>Hormone</a:t>
            </a:r>
            <a:r>
              <a:rPr lang="en-US" sz="2400" b="1" dirty="0"/>
              <a:t>-containing </a:t>
            </a:r>
            <a:r>
              <a:rPr lang="en-US" sz="2400" b="1" dirty="0">
                <a:hlinkClick r:id="rId6"/>
              </a:rPr>
              <a:t>contraceptives</a:t>
            </a:r>
            <a:r>
              <a:rPr lang="en-US" sz="2400" b="1" dirty="0"/>
              <a:t> are contraindicated in patients with </a:t>
            </a:r>
            <a:r>
              <a:rPr lang="en-US" sz="2400" b="1" dirty="0">
                <a:hlinkClick r:id="rId4"/>
              </a:rPr>
              <a:t>breast</a:t>
            </a:r>
            <a:r>
              <a:rPr lang="en-US" sz="2400" b="1" dirty="0"/>
              <a:t> cancer. </a:t>
            </a:r>
            <a:r>
              <a:rPr lang="en-US" sz="2400" b="1" dirty="0">
                <a:hlinkClick r:id="rId7"/>
              </a:rPr>
              <a:t>Copper IUDs</a:t>
            </a:r>
            <a:r>
              <a:rPr lang="en-US" sz="2400" b="1" dirty="0"/>
              <a:t> contain no </a:t>
            </a:r>
            <a:r>
              <a:rPr lang="en-US" sz="2400" b="1" dirty="0">
                <a:hlinkClick r:id="rId2"/>
              </a:rPr>
              <a:t>hormones</a:t>
            </a:r>
            <a:r>
              <a:rPr lang="en-US" sz="2400" b="1" dirty="0"/>
              <a:t> and are therefore the preferred </a:t>
            </a:r>
            <a:r>
              <a:rPr lang="en-US" sz="2400" b="1" dirty="0">
                <a:hlinkClick r:id="rId6"/>
              </a:rPr>
              <a:t>contraceptive</a:t>
            </a:r>
            <a:r>
              <a:rPr lang="en-US" sz="2400" b="1" dirty="0"/>
              <a:t> option.</a:t>
            </a:r>
          </a:p>
          <a:p>
            <a:endParaRPr lang="en-US" sz="2400" b="1" dirty="0"/>
          </a:p>
          <a:p>
            <a:r>
              <a:rPr lang="en-US" b="1" dirty="0">
                <a:hlinkClick r:id="rId8"/>
              </a:rPr>
              <a:t>Premenopausal</a:t>
            </a:r>
            <a:endParaRPr lang="en-US" b="1" dirty="0"/>
          </a:p>
          <a:p>
            <a:pPr lvl="1"/>
            <a:r>
              <a:rPr lang="en-US" b="1" dirty="0">
                <a:hlinkClick r:id="rId9"/>
              </a:rPr>
              <a:t>Tamoxifen</a:t>
            </a:r>
            <a:r>
              <a:rPr lang="en-US" b="1" dirty="0"/>
              <a:t> </a:t>
            </a:r>
            <a:r>
              <a:rPr lang="en-US" b="1" dirty="0">
                <a:hlinkClick r:id="rId10"/>
              </a:rPr>
              <a:t>GnRH agonists</a:t>
            </a:r>
            <a:r>
              <a:rPr lang="en-US" b="1" dirty="0"/>
              <a:t> </a:t>
            </a:r>
          </a:p>
          <a:p>
            <a:r>
              <a:rPr lang="en-US" b="1" dirty="0">
                <a:hlinkClick r:id="rId11"/>
              </a:rPr>
              <a:t>Postmenopausal</a:t>
            </a:r>
            <a:r>
              <a:rPr lang="en-US" b="1" dirty="0"/>
              <a:t>: </a:t>
            </a:r>
            <a:r>
              <a:rPr lang="en-US" b="1" dirty="0">
                <a:hlinkClick r:id="rId12"/>
              </a:rPr>
              <a:t>aromatase inhibitors</a:t>
            </a:r>
            <a:endParaRPr lang="en-US" b="1" dirty="0"/>
          </a:p>
          <a:p>
            <a:r>
              <a:rPr lang="en-US" b="1" dirty="0"/>
              <a:t>Preventive: </a:t>
            </a:r>
            <a:r>
              <a:rPr lang="en-US" b="1" dirty="0">
                <a:hlinkClick r:id="rId13"/>
              </a:rPr>
              <a:t>raloxifene</a:t>
            </a:r>
            <a:r>
              <a:rPr lang="en-US" b="1" dirty="0"/>
              <a:t> </a:t>
            </a:r>
            <a:endParaRPr lang="en-US" sz="2400" b="1" dirty="0"/>
          </a:p>
        </p:txBody>
      </p:sp>
    </p:spTree>
    <p:extLst>
      <p:ext uri="{BB962C8B-B14F-4D97-AF65-F5344CB8AC3E}">
        <p14:creationId xmlns:p14="http://schemas.microsoft.com/office/powerpoint/2010/main" val="19237699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Targeted therapy</a:t>
            </a:r>
            <a:br>
              <a:rPr lang="en-US" b="1" dirty="0"/>
            </a:br>
            <a:endParaRPr lang="en-US" dirty="0"/>
          </a:p>
        </p:txBody>
      </p:sp>
      <p:sp>
        <p:nvSpPr>
          <p:cNvPr id="3" name="Content Placeholder 2"/>
          <p:cNvSpPr>
            <a:spLocks noGrp="1"/>
          </p:cNvSpPr>
          <p:nvPr>
            <p:ph idx="1"/>
          </p:nvPr>
        </p:nvSpPr>
        <p:spPr>
          <a:xfrm>
            <a:off x="1004889" y="1634065"/>
            <a:ext cx="10182222" cy="4704293"/>
          </a:xfrm>
        </p:spPr>
        <p:txBody>
          <a:bodyPr>
            <a:normAutofit fontScale="62500" lnSpcReduction="20000"/>
          </a:bodyPr>
          <a:lstStyle/>
          <a:p>
            <a:r>
              <a:rPr lang="en-US" b="1" dirty="0" err="1"/>
              <a:t>Trastuzumab</a:t>
            </a:r>
            <a:endParaRPr lang="en-US" b="1" dirty="0"/>
          </a:p>
          <a:p>
            <a:r>
              <a:rPr lang="en-US" b="1" dirty="0"/>
              <a:t>Definition</a:t>
            </a:r>
            <a:r>
              <a:rPr lang="en-US" dirty="0"/>
              <a:t>: humanized </a:t>
            </a:r>
            <a:r>
              <a:rPr lang="en-US" dirty="0">
                <a:hlinkClick r:id="rId2"/>
              </a:rPr>
              <a:t>monoclonal antibody</a:t>
            </a:r>
            <a:r>
              <a:rPr lang="en-US" dirty="0"/>
              <a:t> against the </a:t>
            </a:r>
            <a:r>
              <a:rPr lang="en-US" dirty="0">
                <a:hlinkClick r:id="rId3"/>
              </a:rPr>
              <a:t>HER2</a:t>
            </a:r>
            <a:r>
              <a:rPr lang="en-US" dirty="0"/>
              <a:t> </a:t>
            </a:r>
            <a:r>
              <a:rPr lang="en-US" dirty="0">
                <a:hlinkClick r:id="rId4"/>
              </a:rPr>
              <a:t>tyrosine kinase receptor</a:t>
            </a:r>
            <a:r>
              <a:rPr lang="en-US" dirty="0"/>
              <a:t> that is used in the treatment of </a:t>
            </a:r>
            <a:r>
              <a:rPr lang="en-US" dirty="0">
                <a:hlinkClick r:id="rId3"/>
              </a:rPr>
              <a:t>HER2</a:t>
            </a:r>
            <a:r>
              <a:rPr lang="en-US" dirty="0"/>
              <a:t>-positive </a:t>
            </a:r>
            <a:r>
              <a:rPr lang="en-US" dirty="0">
                <a:hlinkClick r:id="rId5"/>
              </a:rPr>
              <a:t>breast</a:t>
            </a:r>
            <a:r>
              <a:rPr lang="en-US" dirty="0"/>
              <a:t> and </a:t>
            </a:r>
            <a:r>
              <a:rPr lang="en-US" dirty="0">
                <a:hlinkClick r:id="rId6"/>
              </a:rPr>
              <a:t>gastric cancer</a:t>
            </a:r>
            <a:endParaRPr lang="en-US" dirty="0"/>
          </a:p>
          <a:p>
            <a:r>
              <a:rPr lang="en-US" b="1" dirty="0"/>
              <a:t>Mechanism of action</a:t>
            </a:r>
            <a:r>
              <a:rPr lang="en-US" dirty="0"/>
              <a:t>: targets </a:t>
            </a:r>
            <a:r>
              <a:rPr lang="en-US" dirty="0">
                <a:hlinkClick r:id="rId3"/>
              </a:rPr>
              <a:t>HER2/neu</a:t>
            </a:r>
            <a:r>
              <a:rPr lang="en-US" dirty="0"/>
              <a:t> (</a:t>
            </a:r>
            <a:r>
              <a:rPr lang="en-US" i="1" dirty="0"/>
              <a:t>c-erbB2</a:t>
            </a:r>
            <a:r>
              <a:rPr lang="en-US" dirty="0"/>
              <a:t>) </a:t>
            </a:r>
            <a:r>
              <a:rPr lang="en-US" dirty="0">
                <a:hlinkClick r:id="rId4"/>
              </a:rPr>
              <a:t>tyrosine kinase receptor</a:t>
            </a:r>
            <a:r>
              <a:rPr lang="en-US" dirty="0"/>
              <a:t> → ↓ of </a:t>
            </a:r>
            <a:r>
              <a:rPr lang="en-US" dirty="0">
                <a:hlinkClick r:id="rId3"/>
              </a:rPr>
              <a:t>HER2</a:t>
            </a:r>
            <a:r>
              <a:rPr lang="en-US" dirty="0"/>
              <a:t> initiated cellular signaling and ↑ </a:t>
            </a:r>
            <a:r>
              <a:rPr lang="en-US" dirty="0">
                <a:hlinkClick r:id="rId7"/>
              </a:rPr>
              <a:t>antibody</a:t>
            </a:r>
            <a:r>
              <a:rPr lang="en-US" dirty="0"/>
              <a:t>-dependent cytotoxicity → ↓ </a:t>
            </a:r>
            <a:r>
              <a:rPr lang="en-US" dirty="0">
                <a:hlinkClick r:id="rId8"/>
              </a:rPr>
              <a:t>tumor</a:t>
            </a:r>
            <a:r>
              <a:rPr lang="en-US" dirty="0"/>
              <a:t> growth</a:t>
            </a:r>
          </a:p>
          <a:p>
            <a:r>
              <a:rPr lang="en-US" b="1" dirty="0"/>
              <a:t>Indication</a:t>
            </a:r>
            <a:r>
              <a:rPr lang="en-US" dirty="0"/>
              <a:t>: all </a:t>
            </a:r>
            <a:r>
              <a:rPr lang="en-US" dirty="0">
                <a:hlinkClick r:id="rId3"/>
              </a:rPr>
              <a:t>HER2</a:t>
            </a:r>
            <a:r>
              <a:rPr lang="en-US" dirty="0"/>
              <a:t>-positive tumors</a:t>
            </a:r>
          </a:p>
          <a:p>
            <a:r>
              <a:rPr lang="en-US" b="1" dirty="0"/>
              <a:t>Side effects</a:t>
            </a:r>
            <a:endParaRPr lang="en-US" dirty="0"/>
          </a:p>
          <a:p>
            <a:pPr lvl="1"/>
            <a:r>
              <a:rPr lang="en-US" b="1" dirty="0"/>
              <a:t>Cardiotoxicity</a:t>
            </a:r>
            <a:r>
              <a:rPr lang="en-US" dirty="0"/>
              <a:t> (e.g., </a:t>
            </a:r>
            <a:r>
              <a:rPr lang="en-US" dirty="0">
                <a:hlinkClick r:id="rId9"/>
              </a:rPr>
              <a:t>dilated cardiomyopathy</a:t>
            </a:r>
            <a:r>
              <a:rPr lang="en-US" dirty="0"/>
              <a:t> with </a:t>
            </a:r>
            <a:r>
              <a:rPr lang="en-US" dirty="0">
                <a:hlinkClick r:id="rId10"/>
              </a:rPr>
              <a:t>systolic</a:t>
            </a:r>
            <a:r>
              <a:rPr lang="en-US" dirty="0"/>
              <a:t> </a:t>
            </a:r>
            <a:r>
              <a:rPr lang="en-US" dirty="0">
                <a:hlinkClick r:id="rId11"/>
              </a:rPr>
              <a:t>CHF</a:t>
            </a:r>
            <a:r>
              <a:rPr lang="en-US" dirty="0"/>
              <a:t>): An </a:t>
            </a:r>
            <a:r>
              <a:rPr lang="en-US" dirty="0">
                <a:hlinkClick r:id="rId12"/>
              </a:rPr>
              <a:t>echocardiogram</a:t>
            </a:r>
            <a:r>
              <a:rPr lang="en-US" dirty="0"/>
              <a:t> is recommended prior to initiating treatment to evaluate cardiac function. </a:t>
            </a:r>
          </a:p>
          <a:p>
            <a:pPr lvl="1"/>
            <a:r>
              <a:rPr lang="en-US" dirty="0"/>
              <a:t>Gastrointestinal symptoms (e.g., </a:t>
            </a:r>
            <a:r>
              <a:rPr lang="en-US" dirty="0">
                <a:hlinkClick r:id="rId13"/>
              </a:rPr>
              <a:t>diarrhea</a:t>
            </a:r>
            <a:r>
              <a:rPr lang="en-US" dirty="0"/>
              <a:t>, nausea)</a:t>
            </a:r>
          </a:p>
          <a:p>
            <a:r>
              <a:rPr lang="en-US" b="1" dirty="0"/>
              <a:t>Contraindication</a:t>
            </a:r>
            <a:r>
              <a:rPr lang="en-US" dirty="0"/>
              <a:t>: </a:t>
            </a:r>
            <a:r>
              <a:rPr lang="en-US" dirty="0">
                <a:hlinkClick r:id="rId14"/>
              </a:rPr>
              <a:t>pregnancy</a:t>
            </a:r>
            <a:endParaRPr lang="en-US" dirty="0"/>
          </a:p>
          <a:p>
            <a:r>
              <a:rPr lang="en-US" b="1" dirty="0" err="1"/>
              <a:t>Trast</a:t>
            </a:r>
            <a:r>
              <a:rPr lang="en-US" dirty="0" err="1"/>
              <a:t>uzumab</a:t>
            </a:r>
            <a:r>
              <a:rPr lang="en-US" dirty="0"/>
              <a:t> causes </a:t>
            </a:r>
            <a:r>
              <a:rPr lang="en-US" b="1" dirty="0">
                <a:hlinkClick r:id="rId9"/>
              </a:rPr>
              <a:t>dilated cardiomyopathy</a:t>
            </a:r>
            <a:r>
              <a:rPr lang="en-US" dirty="0"/>
              <a:t>: If you </a:t>
            </a:r>
            <a:r>
              <a:rPr lang="en-US" b="1" dirty="0"/>
              <a:t>trust</a:t>
            </a:r>
            <a:r>
              <a:rPr lang="en-US" dirty="0"/>
              <a:t> </a:t>
            </a:r>
            <a:r>
              <a:rPr lang="en-US" b="1" dirty="0" err="1"/>
              <a:t>trust</a:t>
            </a:r>
            <a:r>
              <a:rPr lang="en-US" dirty="0" err="1"/>
              <a:t>uzumub</a:t>
            </a:r>
            <a:r>
              <a:rPr lang="en-US" dirty="0"/>
              <a:t>, it might </a:t>
            </a:r>
            <a:r>
              <a:rPr lang="en-US" b="1" dirty="0"/>
              <a:t>break your </a:t>
            </a:r>
            <a:r>
              <a:rPr lang="en-US" b="1" dirty="0">
                <a:hlinkClick r:id="rId15"/>
              </a:rPr>
              <a:t>heart</a:t>
            </a:r>
            <a:r>
              <a:rPr lang="en-US" dirty="0"/>
              <a:t>.</a:t>
            </a:r>
          </a:p>
          <a:p>
            <a:r>
              <a:rPr lang="en-US" dirty="0"/>
              <a:t>For the most important indication of </a:t>
            </a:r>
            <a:r>
              <a:rPr lang="en-US" dirty="0">
                <a:hlinkClick r:id="rId16"/>
              </a:rPr>
              <a:t>trastuzumab</a:t>
            </a:r>
            <a:r>
              <a:rPr lang="en-US" dirty="0"/>
              <a:t> (</a:t>
            </a:r>
            <a:r>
              <a:rPr lang="en-US" b="1" dirty="0">
                <a:hlinkClick r:id="rId5"/>
              </a:rPr>
              <a:t>breast</a:t>
            </a:r>
            <a:r>
              <a:rPr lang="en-US" dirty="0"/>
              <a:t> cancer) and its target (</a:t>
            </a:r>
            <a:r>
              <a:rPr lang="en-US" b="1" dirty="0">
                <a:hlinkClick r:id="rId3"/>
              </a:rPr>
              <a:t>HER2</a:t>
            </a:r>
            <a:r>
              <a:rPr lang="en-US" dirty="0"/>
              <a:t>), think: </a:t>
            </a:r>
            <a:r>
              <a:rPr lang="en-US" b="1" dirty="0"/>
              <a:t>Her two</a:t>
            </a:r>
            <a:r>
              <a:rPr lang="en-US" dirty="0"/>
              <a:t> (</a:t>
            </a:r>
            <a:r>
              <a:rPr lang="en-US" dirty="0">
                <a:hlinkClick r:id="rId3"/>
              </a:rPr>
              <a:t>HER2</a:t>
            </a:r>
            <a:r>
              <a:rPr lang="en-US" dirty="0"/>
              <a:t>) </a:t>
            </a:r>
            <a:r>
              <a:rPr lang="en-US" b="1" dirty="0">
                <a:hlinkClick r:id="rId5"/>
              </a:rPr>
              <a:t>breasts</a:t>
            </a:r>
            <a:r>
              <a:rPr lang="en-US" dirty="0"/>
              <a:t> can be treated with </a:t>
            </a:r>
            <a:r>
              <a:rPr lang="en-US" dirty="0" err="1"/>
              <a:t>tras</a:t>
            </a:r>
            <a:r>
              <a:rPr lang="en-US" b="1" dirty="0" err="1"/>
              <a:t>two</a:t>
            </a:r>
            <a:r>
              <a:rPr lang="en-US" dirty="0" err="1"/>
              <a:t>zumab</a:t>
            </a:r>
            <a:r>
              <a:rPr lang="en-US" dirty="0"/>
              <a:t>.</a:t>
            </a:r>
          </a:p>
          <a:p>
            <a:endParaRPr lang="en-US" dirty="0"/>
          </a:p>
        </p:txBody>
      </p:sp>
    </p:spTree>
    <p:extLst>
      <p:ext uri="{BB962C8B-B14F-4D97-AF65-F5344CB8AC3E}">
        <p14:creationId xmlns:p14="http://schemas.microsoft.com/office/powerpoint/2010/main" val="4724823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xmlns=""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 name="Title 1">
            <a:extLst>
              <a:ext uri="{FF2B5EF4-FFF2-40B4-BE49-F238E27FC236}">
                <a16:creationId xmlns:a16="http://schemas.microsoft.com/office/drawing/2014/main" xmlns="" id="{18C3B467-088C-4F3D-A9A7-105C4E1E20CD}"/>
              </a:ext>
            </a:extLst>
          </p:cNvPr>
          <p:cNvSpPr>
            <a:spLocks noGrp="1"/>
          </p:cNvSpPr>
          <p:nvPr>
            <p:ph type="ctrTitle"/>
          </p:nvPr>
        </p:nvSpPr>
        <p:spPr>
          <a:xfrm>
            <a:off x="1276055" y="1682748"/>
            <a:ext cx="4819945" cy="2298175"/>
          </a:xfrm>
        </p:spPr>
        <p:txBody>
          <a:bodyPr>
            <a:normAutofit/>
          </a:bodyPr>
          <a:lstStyle/>
          <a:p>
            <a:r>
              <a:rPr lang="en-US" sz="4400" dirty="0">
                <a:solidFill>
                  <a:schemeClr val="bg1">
                    <a:lumMod val="95000"/>
                  </a:schemeClr>
                </a:solidFill>
              </a:rPr>
              <a:t>Invasive lobular carcinoma</a:t>
            </a:r>
          </a:p>
        </p:txBody>
      </p:sp>
      <p:sp>
        <p:nvSpPr>
          <p:cNvPr id="3" name="Subtitle 2">
            <a:extLst>
              <a:ext uri="{FF2B5EF4-FFF2-40B4-BE49-F238E27FC236}">
                <a16:creationId xmlns:a16="http://schemas.microsoft.com/office/drawing/2014/main" xmlns="" id="{C8722DDC-8EEE-4A06-8DFE-B44871EAA2CF}"/>
              </a:ext>
            </a:extLst>
          </p:cNvPr>
          <p:cNvSpPr>
            <a:spLocks noGrp="1"/>
          </p:cNvSpPr>
          <p:nvPr>
            <p:ph type="subTitle" idx="1"/>
          </p:nvPr>
        </p:nvSpPr>
        <p:spPr>
          <a:xfrm>
            <a:off x="1276055" y="3990546"/>
            <a:ext cx="4775075" cy="559656"/>
          </a:xfrm>
        </p:spPr>
        <p:txBody>
          <a:bodyPr>
            <a:normAutofit lnSpcReduction="10000"/>
          </a:bodyPr>
          <a:lstStyle/>
          <a:p>
            <a:r>
              <a:rPr lang="en-US" dirty="0">
                <a:solidFill>
                  <a:schemeClr val="tx1"/>
                </a:solidFill>
                <a:highlight>
                  <a:srgbClr val="FFFF00"/>
                </a:highlight>
              </a:rPr>
              <a:t>Louy </a:t>
            </a:r>
            <a:r>
              <a:rPr lang="en-US" dirty="0" err="1">
                <a:solidFill>
                  <a:schemeClr val="tx1"/>
                </a:solidFill>
                <a:highlight>
                  <a:srgbClr val="FFFF00"/>
                </a:highlight>
              </a:rPr>
              <a:t>alsurkhi</a:t>
            </a:r>
            <a:endParaRPr lang="en-US" dirty="0">
              <a:solidFill>
                <a:schemeClr val="tx1"/>
              </a:solidFill>
              <a:highlight>
                <a:srgbClr val="FFFF00"/>
              </a:highlight>
            </a:endParaRPr>
          </a:p>
        </p:txBody>
      </p:sp>
    </p:spTree>
    <p:extLst>
      <p:ext uri="{BB962C8B-B14F-4D97-AF65-F5344CB8AC3E}">
        <p14:creationId xmlns:p14="http://schemas.microsoft.com/office/powerpoint/2010/main" val="25331938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0044F2-75EF-4644-A9D3-08D7EC330C7C}"/>
              </a:ext>
            </a:extLst>
          </p:cNvPr>
          <p:cNvSpPr>
            <a:spLocks noGrp="1"/>
          </p:cNvSpPr>
          <p:nvPr>
            <p:ph type="title"/>
          </p:nvPr>
        </p:nvSpPr>
        <p:spPr/>
        <p:txBody>
          <a:bodyPr/>
          <a:lstStyle/>
          <a:p>
            <a:r>
              <a:rPr lang="en-US" dirty="0"/>
              <a:t>Introduction </a:t>
            </a:r>
            <a:endParaRPr lang="ar-SA" dirty="0"/>
          </a:p>
        </p:txBody>
      </p:sp>
      <p:sp>
        <p:nvSpPr>
          <p:cNvPr id="3" name="Content Placeholder 2">
            <a:extLst>
              <a:ext uri="{FF2B5EF4-FFF2-40B4-BE49-F238E27FC236}">
                <a16:creationId xmlns:a16="http://schemas.microsoft.com/office/drawing/2014/main" xmlns="" id="{AE513DC1-221C-449F-8FCF-80B56A91408D}"/>
              </a:ext>
            </a:extLst>
          </p:cNvPr>
          <p:cNvSpPr>
            <a:spLocks noGrp="1"/>
          </p:cNvSpPr>
          <p:nvPr>
            <p:ph idx="1"/>
          </p:nvPr>
        </p:nvSpPr>
        <p:spPr/>
        <p:txBody>
          <a:bodyPr>
            <a:normAutofit/>
          </a:bodyPr>
          <a:lstStyle/>
          <a:p>
            <a:pPr algn="l"/>
            <a:endParaRPr lang="ar-SA" sz="1800" b="0" i="0" u="none" strike="noStrike" baseline="0" dirty="0">
              <a:solidFill>
                <a:srgbClr val="000000"/>
              </a:solidFill>
              <a:latin typeface="LBNHJ F+ Gulliver"/>
            </a:endParaRPr>
          </a:p>
          <a:p>
            <a:pPr algn="ctr"/>
            <a:r>
              <a:rPr lang="en-US" sz="2400" b="0" i="0" u="none" strike="noStrike" baseline="0" dirty="0">
                <a:solidFill>
                  <a:srgbClr val="000000"/>
                </a:solidFill>
                <a:latin typeface="LBNHJ F+ Gulliver"/>
              </a:rPr>
              <a:t> Invasive lobular breast cancer (ILC) is the second most common histologic type of invasive breast cancer and accounts for 5%–10% of all breast cancer cases . ILC is hormonally mediated, more common in older age, tends to be multicentric, estrogen/progesterone receptor (ER/PR) positive and HER2-neu negative . These cancers also tend to present as larger tumors with ill-defined margins and have a unique metastatic pattern, with involvement of gastrointestinal and peritoneal sites  . Bilateral breast involvement is also more common in ILC compared to invasive ductal carcinoma (IDC) </a:t>
            </a:r>
            <a:endParaRPr lang="ar-SA" sz="2400" b="0" i="0" u="none" strike="noStrike" baseline="0" dirty="0">
              <a:solidFill>
                <a:srgbClr val="000000"/>
              </a:solidFill>
              <a:latin typeface="LBNHJ F+ Gulliver"/>
            </a:endParaRPr>
          </a:p>
        </p:txBody>
      </p:sp>
    </p:spTree>
    <p:extLst>
      <p:ext uri="{BB962C8B-B14F-4D97-AF65-F5344CB8AC3E}">
        <p14:creationId xmlns:p14="http://schemas.microsoft.com/office/powerpoint/2010/main" val="38137654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13092-D41C-4732-BA94-21C61AD5144B}"/>
              </a:ext>
            </a:extLst>
          </p:cNvPr>
          <p:cNvSpPr>
            <a:spLocks noGrp="1"/>
          </p:cNvSpPr>
          <p:nvPr>
            <p:ph type="title"/>
          </p:nvPr>
        </p:nvSpPr>
        <p:spPr/>
        <p:txBody>
          <a:bodyPr/>
          <a:lstStyle/>
          <a:p>
            <a:r>
              <a:rPr lang="en-US" dirty="0"/>
              <a:t>Pathogenesis</a:t>
            </a:r>
            <a:endParaRPr lang="ar-SA" dirty="0"/>
          </a:p>
        </p:txBody>
      </p:sp>
      <p:sp>
        <p:nvSpPr>
          <p:cNvPr id="3" name="Content Placeholder 2">
            <a:extLst>
              <a:ext uri="{FF2B5EF4-FFF2-40B4-BE49-F238E27FC236}">
                <a16:creationId xmlns:a16="http://schemas.microsoft.com/office/drawing/2014/main" xmlns="" id="{E989B40F-E0AF-44F7-992D-3A951E822401}"/>
              </a:ext>
            </a:extLst>
          </p:cNvPr>
          <p:cNvSpPr>
            <a:spLocks noGrp="1"/>
          </p:cNvSpPr>
          <p:nvPr>
            <p:ph idx="1"/>
          </p:nvPr>
        </p:nvSpPr>
        <p:spPr/>
        <p:txBody>
          <a:bodyPr>
            <a:normAutofit/>
          </a:bodyPr>
          <a:lstStyle/>
          <a:p>
            <a:pPr algn="l"/>
            <a:r>
              <a:rPr lang="en-US" sz="2800" b="0" i="0" u="none" strike="noStrike" baseline="0" dirty="0">
                <a:solidFill>
                  <a:srgbClr val="000000"/>
                </a:solidFill>
                <a:latin typeface="LBNHJ F+ Gulliver"/>
              </a:rPr>
              <a:t>ILC is thought to be primarily mediated by </a:t>
            </a:r>
            <a:r>
              <a:rPr lang="en-US" sz="2800" b="0" i="1" u="none" strike="noStrike" baseline="0" dirty="0">
                <a:solidFill>
                  <a:srgbClr val="000000"/>
                </a:solidFill>
                <a:latin typeface="LBNIM B+ Gulliver"/>
              </a:rPr>
              <a:t>the loss of E- cadherin </a:t>
            </a:r>
            <a:r>
              <a:rPr lang="en-US" sz="2800" b="0" i="0" u="none" strike="noStrike" baseline="0" dirty="0">
                <a:solidFill>
                  <a:srgbClr val="000000"/>
                </a:solidFill>
                <a:latin typeface="LBNHJ F+ Gulliver"/>
              </a:rPr>
              <a:t>, coded by the CDH-1 gene, located on chromosome 16q22 . E-cadherin is a calcium-dependent transmembrane protein that maintains tissue integrity, cell-to-cell adhesion, and prevents tissue invasion. These functions prevent tumor invasion, and thus the E-cadherin gene functions as a tumor suppressor gene. Mutation in CDH-1 is associated with hereditary diffuse gastric carcinoma, a rare form of gastric cancer that accounts for about 2% of cases. </a:t>
            </a:r>
            <a:endParaRPr lang="ar-SA" sz="2800" dirty="0"/>
          </a:p>
        </p:txBody>
      </p:sp>
    </p:spTree>
    <p:extLst>
      <p:ext uri="{BB962C8B-B14F-4D97-AF65-F5344CB8AC3E}">
        <p14:creationId xmlns:p14="http://schemas.microsoft.com/office/powerpoint/2010/main" val="651842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CA347-50DB-4102-872E-420038D961F0}"/>
              </a:ext>
            </a:extLst>
          </p:cNvPr>
          <p:cNvSpPr>
            <a:spLocks noGrp="1"/>
          </p:cNvSpPr>
          <p:nvPr>
            <p:ph type="title"/>
          </p:nvPr>
        </p:nvSpPr>
        <p:spPr/>
        <p:txBody>
          <a:bodyPr/>
          <a:lstStyle/>
          <a:p>
            <a:r>
              <a:rPr lang="en-US" dirty="0"/>
              <a:t>Risk factors</a:t>
            </a:r>
            <a:endParaRPr lang="ar-SA" dirty="0"/>
          </a:p>
        </p:txBody>
      </p:sp>
      <p:pic>
        <p:nvPicPr>
          <p:cNvPr id="5" name="Content Placeholder 4">
            <a:extLst>
              <a:ext uri="{FF2B5EF4-FFF2-40B4-BE49-F238E27FC236}">
                <a16:creationId xmlns:a16="http://schemas.microsoft.com/office/drawing/2014/main" xmlns="" id="{5F03C1D1-444D-4E11-937A-E9AA5BAAAECC}"/>
              </a:ext>
            </a:extLst>
          </p:cNvPr>
          <p:cNvPicPr>
            <a:picLocks noGrp="1" noChangeAspect="1"/>
          </p:cNvPicPr>
          <p:nvPr>
            <p:ph idx="1"/>
          </p:nvPr>
        </p:nvPicPr>
        <p:blipFill>
          <a:blip r:embed="rId2"/>
          <a:stretch>
            <a:fillRect/>
          </a:stretch>
        </p:blipFill>
        <p:spPr>
          <a:xfrm>
            <a:off x="940841" y="1775534"/>
            <a:ext cx="8818867" cy="4439872"/>
          </a:xfrm>
        </p:spPr>
      </p:pic>
    </p:spTree>
    <p:extLst>
      <p:ext uri="{BB962C8B-B14F-4D97-AF65-F5344CB8AC3E}">
        <p14:creationId xmlns:p14="http://schemas.microsoft.com/office/powerpoint/2010/main" val="826454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4AAD26-6EB8-435F-9EDC-6EE2AF5E3ABF}"/>
              </a:ext>
            </a:extLst>
          </p:cNvPr>
          <p:cNvSpPr>
            <a:spLocks noGrp="1"/>
          </p:cNvSpPr>
          <p:nvPr>
            <p:ph type="title"/>
          </p:nvPr>
        </p:nvSpPr>
        <p:spPr/>
        <p:txBody>
          <a:bodyPr/>
          <a:lstStyle/>
          <a:p>
            <a:r>
              <a:rPr lang="en-US" dirty="0"/>
              <a:t>Subtypes </a:t>
            </a:r>
            <a:endParaRPr lang="ar-SA" dirty="0"/>
          </a:p>
        </p:txBody>
      </p:sp>
      <p:sp>
        <p:nvSpPr>
          <p:cNvPr id="3" name="Content Placeholder 2">
            <a:extLst>
              <a:ext uri="{FF2B5EF4-FFF2-40B4-BE49-F238E27FC236}">
                <a16:creationId xmlns:a16="http://schemas.microsoft.com/office/drawing/2014/main" xmlns="" id="{63C0FC01-72F7-4263-BC5B-7900B55CCCE5}"/>
              </a:ext>
            </a:extLst>
          </p:cNvPr>
          <p:cNvSpPr>
            <a:spLocks noGrp="1"/>
          </p:cNvSpPr>
          <p:nvPr>
            <p:ph idx="1"/>
          </p:nvPr>
        </p:nvSpPr>
        <p:spPr>
          <a:xfrm>
            <a:off x="426128" y="2103119"/>
            <a:ext cx="10699072" cy="4368701"/>
          </a:xfrm>
        </p:spPr>
        <p:txBody>
          <a:bodyPr/>
          <a:lstStyle/>
          <a:p>
            <a:pPr marL="0" indent="0" algn="l">
              <a:buNone/>
            </a:pPr>
            <a:r>
              <a:rPr lang="en-US" sz="2400" b="0" i="0" u="none" strike="noStrike" baseline="0" dirty="0">
                <a:solidFill>
                  <a:srgbClr val="000000"/>
                </a:solidFill>
                <a:latin typeface="LBNHJ F+ Gulliver"/>
              </a:rPr>
              <a:t>Classic invasive lobular carcinoma </a:t>
            </a:r>
            <a:r>
              <a:rPr lang="en-US" sz="1800" b="0" i="0" u="none" strike="noStrike" baseline="0" dirty="0">
                <a:solidFill>
                  <a:srgbClr val="000000"/>
                </a:solidFill>
                <a:latin typeface="LBNHJ F+ Gulliver"/>
              </a:rPr>
              <a:t>:4%–1 5% of infiltrating lobular carcinoma cases , Often associated with lobular carcinoma in situ, More likely multifocal with  Risk of contralateral breast involvement: 0.5%–1%/y. 10%–20% bilateral </a:t>
            </a:r>
          </a:p>
          <a:p>
            <a:pPr marL="0" indent="0" algn="l">
              <a:buNone/>
            </a:pPr>
            <a:endParaRPr lang="en-US" sz="1800" dirty="0">
              <a:solidFill>
                <a:srgbClr val="000000"/>
              </a:solidFill>
              <a:latin typeface="LBNHJ F+ Gulliver"/>
            </a:endParaRPr>
          </a:p>
          <a:p>
            <a:pPr marL="0" indent="0" algn="l">
              <a:buNone/>
            </a:pPr>
            <a:r>
              <a:rPr lang="en-US" sz="2400" b="0" i="0" u="none" strike="noStrike" baseline="0" dirty="0">
                <a:solidFill>
                  <a:srgbClr val="000000"/>
                </a:solidFill>
                <a:latin typeface="LBNHJ F+ Gulliver"/>
              </a:rPr>
              <a:t>Invasive pleomorphic lobular carcinoma: </a:t>
            </a:r>
            <a:r>
              <a:rPr lang="en-US" sz="1800" b="0" i="0" u="none" strike="noStrike" baseline="0" dirty="0">
                <a:solidFill>
                  <a:srgbClr val="000000"/>
                </a:solidFill>
                <a:latin typeface="LBNHJ F+ Gulliver"/>
              </a:rPr>
              <a:t>has marked cellular atypia, nuclear pleomorphism, and increased mitotic range. These cancers also tend to be hormone receptor negative, larger and higher grade tumors that behave more aggressively, and thus have a poor prognosis</a:t>
            </a:r>
          </a:p>
          <a:p>
            <a:pPr marL="0" indent="0" algn="l">
              <a:buNone/>
            </a:pPr>
            <a:r>
              <a:rPr lang="en-US" sz="1800" b="0" i="0" u="none" strike="noStrike" baseline="0" dirty="0">
                <a:solidFill>
                  <a:srgbClr val="000000"/>
                </a:solidFill>
                <a:latin typeface="LBNHJ F+ Gulliver"/>
              </a:rPr>
              <a:t> </a:t>
            </a:r>
            <a:r>
              <a:rPr lang="en-US" sz="2400" b="0" i="0" u="none" strike="noStrike" baseline="0" dirty="0">
                <a:solidFill>
                  <a:srgbClr val="000000"/>
                </a:solidFill>
                <a:latin typeface="LBNHJ F+ Gulliver"/>
              </a:rPr>
              <a:t>Signet ring carcinoma:</a:t>
            </a:r>
            <a:r>
              <a:rPr lang="en-US" sz="1800" b="0" i="0" u="none" strike="noStrike" baseline="0" dirty="0">
                <a:solidFill>
                  <a:srgbClr val="000000"/>
                </a:solidFill>
                <a:latin typeface="LBNHJ F+ Gulliver"/>
              </a:rPr>
              <a:t>] Clinically  behaves aggressively and is associated with a poor prognosis Signet cell variant consists of signet ring cells with </a:t>
            </a:r>
            <a:r>
              <a:rPr lang="en-US" sz="1800" b="0" i="0" u="none" strike="noStrike" baseline="0" dirty="0" err="1">
                <a:solidFill>
                  <a:srgbClr val="000000"/>
                </a:solidFill>
                <a:latin typeface="LBNHJ F+ Gulliver"/>
              </a:rPr>
              <a:t>intracytoplas</a:t>
            </a:r>
            <a:r>
              <a:rPr lang="en-US" sz="1800" b="0" i="0" u="none" strike="noStrike" baseline="0" dirty="0">
                <a:solidFill>
                  <a:srgbClr val="000000"/>
                </a:solidFill>
                <a:latin typeface="LBNHJ F+ Gulliver"/>
              </a:rPr>
              <a:t>- mic mucin displacing the nucleus to one side of the cell</a:t>
            </a:r>
          </a:p>
          <a:p>
            <a:pPr marL="0" indent="0" algn="l">
              <a:buNone/>
            </a:pPr>
            <a:r>
              <a:rPr lang="en-US" sz="1800" b="0" i="0" u="none" strike="noStrike" baseline="0" dirty="0">
                <a:solidFill>
                  <a:srgbClr val="000000"/>
                </a:solidFill>
                <a:latin typeface="LBNHJ F+ Gulliver"/>
              </a:rPr>
              <a:t> Solid variant </a:t>
            </a:r>
            <a:endParaRPr lang="ar-SA" sz="1800" b="0" i="0" u="none" strike="noStrike" baseline="0" dirty="0">
              <a:solidFill>
                <a:srgbClr val="000000"/>
              </a:solidFill>
              <a:latin typeface="LBNHJ F+ Gulliver"/>
            </a:endParaRPr>
          </a:p>
          <a:p>
            <a:pPr marL="0" indent="0" algn="l">
              <a:buNone/>
            </a:pPr>
            <a:r>
              <a:rPr lang="en-US" sz="1800" b="0" i="0" u="none" strike="noStrike" baseline="0" dirty="0">
                <a:solidFill>
                  <a:srgbClr val="000000"/>
                </a:solidFill>
                <a:latin typeface="LBNHJ F+ Gulliver"/>
              </a:rPr>
              <a:t>Alveolar and </a:t>
            </a:r>
            <a:r>
              <a:rPr lang="en-US" sz="1800" b="0" i="0" u="none" strike="noStrike" baseline="0" dirty="0" err="1">
                <a:solidFill>
                  <a:srgbClr val="000000"/>
                </a:solidFill>
                <a:latin typeface="LBNHJ F+ Gulliver"/>
              </a:rPr>
              <a:t>Tubulolobular</a:t>
            </a:r>
            <a:r>
              <a:rPr lang="en-US" sz="1800" b="0" i="0" u="none" strike="noStrike" baseline="0" dirty="0">
                <a:solidFill>
                  <a:srgbClr val="000000"/>
                </a:solidFill>
                <a:latin typeface="LBNHJ F+ Gulliver"/>
              </a:rPr>
              <a:t> carcinoma.  </a:t>
            </a:r>
            <a:endParaRPr lang="en-US" sz="2400" b="0" i="0" u="none" strike="noStrike" baseline="0" dirty="0">
              <a:solidFill>
                <a:srgbClr val="000000"/>
              </a:solidFill>
              <a:latin typeface="LBNHJ F+ Gulliver"/>
            </a:endParaRPr>
          </a:p>
        </p:txBody>
      </p:sp>
    </p:spTree>
    <p:extLst>
      <p:ext uri="{BB962C8B-B14F-4D97-AF65-F5344CB8AC3E}">
        <p14:creationId xmlns:p14="http://schemas.microsoft.com/office/powerpoint/2010/main" val="39992419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D28C0-98F1-441F-B415-3123181AB652}"/>
              </a:ext>
            </a:extLst>
          </p:cNvPr>
          <p:cNvSpPr>
            <a:spLocks noGrp="1"/>
          </p:cNvSpPr>
          <p:nvPr>
            <p:ph type="title"/>
          </p:nvPr>
        </p:nvSpPr>
        <p:spPr/>
        <p:txBody>
          <a:bodyPr/>
          <a:lstStyle/>
          <a:p>
            <a:r>
              <a:rPr lang="en-US" dirty="0"/>
              <a:t>diagnosis</a:t>
            </a:r>
            <a:endParaRPr lang="ar-SA" dirty="0"/>
          </a:p>
        </p:txBody>
      </p:sp>
      <p:sp>
        <p:nvSpPr>
          <p:cNvPr id="3" name="Content Placeholder 2">
            <a:extLst>
              <a:ext uri="{FF2B5EF4-FFF2-40B4-BE49-F238E27FC236}">
                <a16:creationId xmlns:a16="http://schemas.microsoft.com/office/drawing/2014/main" xmlns="" id="{31FCE8EE-B5B8-47DF-A5D7-F8583E8FE990}"/>
              </a:ext>
            </a:extLst>
          </p:cNvPr>
          <p:cNvSpPr>
            <a:spLocks noGrp="1"/>
          </p:cNvSpPr>
          <p:nvPr>
            <p:ph idx="1"/>
          </p:nvPr>
        </p:nvSpPr>
        <p:spPr/>
        <p:txBody>
          <a:bodyPr/>
          <a:lstStyle/>
          <a:p>
            <a:pPr algn="l"/>
            <a:r>
              <a:rPr lang="en-US" sz="1800" b="0" i="1" u="none" strike="noStrike" baseline="0" dirty="0">
                <a:solidFill>
                  <a:srgbClr val="000000"/>
                </a:solidFill>
                <a:latin typeface="LBNIM B+ Gulliver"/>
              </a:rPr>
              <a:t>Mammogram</a:t>
            </a:r>
            <a:endParaRPr lang="en-US" sz="1800" b="0" i="0" u="none" strike="noStrike" baseline="0" dirty="0">
              <a:solidFill>
                <a:srgbClr val="000000"/>
              </a:solidFill>
              <a:latin typeface="LBNHJ F+ Gulliver"/>
            </a:endParaRPr>
          </a:p>
          <a:p>
            <a:pPr algn="l"/>
            <a:r>
              <a:rPr lang="en-US" sz="1800" b="0" i="0" u="none" strike="noStrike" baseline="0" dirty="0">
                <a:solidFill>
                  <a:srgbClr val="000000"/>
                </a:solidFill>
                <a:latin typeface="LBNHJ F+ Gulliver"/>
              </a:rPr>
              <a:t>The sensitivity of mammogram in detecting ILC is about 57%–81% </a:t>
            </a:r>
          </a:p>
          <a:p>
            <a:pPr algn="l"/>
            <a:r>
              <a:rPr lang="en-US" sz="1800" b="0" i="1" u="none" strike="noStrike" baseline="0" dirty="0">
                <a:solidFill>
                  <a:srgbClr val="000000"/>
                </a:solidFill>
                <a:latin typeface="LBNIM B+ Gulliver"/>
              </a:rPr>
              <a:t>Ultrasound </a:t>
            </a:r>
            <a:endParaRPr lang="en-US" sz="1800" b="0" i="0" u="none" strike="noStrike" baseline="0" dirty="0">
              <a:solidFill>
                <a:srgbClr val="000000"/>
              </a:solidFill>
              <a:latin typeface="LBNIM B+ Gulliver"/>
            </a:endParaRPr>
          </a:p>
          <a:p>
            <a:pPr algn="l"/>
            <a:r>
              <a:rPr lang="en-US" sz="1800" b="0" i="0" u="none" strike="noStrike" baseline="0" dirty="0">
                <a:solidFill>
                  <a:srgbClr val="000000"/>
                </a:solidFill>
                <a:latin typeface="LBNHJ F+ Gulliver"/>
              </a:rPr>
              <a:t>The sensitivity of ultrasound in detecting ILC is 68%–98%</a:t>
            </a:r>
            <a:endParaRPr lang="en-US" sz="1800" dirty="0">
              <a:solidFill>
                <a:srgbClr val="000000"/>
              </a:solidFill>
              <a:latin typeface="LBNHJ F+ Gulliver"/>
            </a:endParaRPr>
          </a:p>
          <a:p>
            <a:pPr marL="0" indent="0" algn="l">
              <a:buNone/>
            </a:pPr>
            <a:r>
              <a:rPr lang="en-US" sz="1800" dirty="0">
                <a:solidFill>
                  <a:srgbClr val="000000"/>
                </a:solidFill>
                <a:latin typeface="LBNHJ F+ Gulliver"/>
              </a:rPr>
              <a:t>MRI</a:t>
            </a:r>
            <a:endParaRPr lang="en-US" sz="1800" b="0" i="0" u="none" strike="noStrike" baseline="0" dirty="0">
              <a:solidFill>
                <a:srgbClr val="000000"/>
              </a:solidFill>
              <a:latin typeface="LBNHJ F+ Gulliver"/>
            </a:endParaRPr>
          </a:p>
          <a:p>
            <a:pPr marL="0" indent="0" algn="l">
              <a:buNone/>
            </a:pPr>
            <a:r>
              <a:rPr lang="en-US" sz="1800" dirty="0">
                <a:solidFill>
                  <a:srgbClr val="000000"/>
                </a:solidFill>
                <a:latin typeface="LBNHJ F+ Gulliver"/>
              </a:rPr>
              <a:t>t</a:t>
            </a:r>
            <a:r>
              <a:rPr lang="en-US" sz="1800" b="0" i="0" u="none" strike="noStrike" baseline="0" dirty="0">
                <a:solidFill>
                  <a:srgbClr val="000000"/>
                </a:solidFill>
                <a:latin typeface="LBNHJ F+ Gulliver"/>
              </a:rPr>
              <a:t>he overall sensitivity of MRI is as high as 93%–96% for lobular breast cancer. MRI is also effective in detection of contralateral lesions and multifocal lesions, which is beneficial in lobular breast cancer</a:t>
            </a:r>
            <a:r>
              <a:rPr lang="ar-SA" sz="1800" b="0" i="0" u="none" strike="noStrike" baseline="0" dirty="0">
                <a:solidFill>
                  <a:srgbClr val="000000"/>
                </a:solidFill>
                <a:latin typeface="LBNHJ F+ Gulliver"/>
              </a:rPr>
              <a:t> </a:t>
            </a:r>
            <a:endParaRPr lang="en-US" sz="1800" dirty="0">
              <a:solidFill>
                <a:srgbClr val="000000"/>
              </a:solidFill>
              <a:latin typeface="LBNHJ F+ Gulliver"/>
            </a:endParaRPr>
          </a:p>
        </p:txBody>
      </p:sp>
    </p:spTree>
    <p:extLst>
      <p:ext uri="{BB962C8B-B14F-4D97-AF65-F5344CB8AC3E}">
        <p14:creationId xmlns:p14="http://schemas.microsoft.com/office/powerpoint/2010/main" val="11817093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E252D2-320B-411D-B032-43E11B877E62}"/>
              </a:ext>
            </a:extLst>
          </p:cNvPr>
          <p:cNvSpPr>
            <a:spLocks noGrp="1"/>
          </p:cNvSpPr>
          <p:nvPr>
            <p:ph type="title"/>
          </p:nvPr>
        </p:nvSpPr>
        <p:spPr/>
        <p:txBody>
          <a:bodyPr/>
          <a:lstStyle/>
          <a:p>
            <a:r>
              <a:rPr lang="en-US" dirty="0"/>
              <a:t>treatment</a:t>
            </a:r>
            <a:endParaRPr lang="ar-SA" dirty="0"/>
          </a:p>
        </p:txBody>
      </p:sp>
      <p:sp>
        <p:nvSpPr>
          <p:cNvPr id="3" name="Content Placeholder 2">
            <a:extLst>
              <a:ext uri="{FF2B5EF4-FFF2-40B4-BE49-F238E27FC236}">
                <a16:creationId xmlns:a16="http://schemas.microsoft.com/office/drawing/2014/main" xmlns="" id="{83E9E91D-F0E1-41A0-92D4-6431EEEC25FE}"/>
              </a:ext>
            </a:extLst>
          </p:cNvPr>
          <p:cNvSpPr>
            <a:spLocks noGrp="1"/>
          </p:cNvSpPr>
          <p:nvPr>
            <p:ph idx="1"/>
          </p:nvPr>
        </p:nvSpPr>
        <p:spPr/>
        <p:txBody>
          <a:bodyPr>
            <a:normAutofit/>
          </a:bodyPr>
          <a:lstStyle/>
          <a:p>
            <a:pPr algn="l"/>
            <a:r>
              <a:rPr lang="en-US" sz="2000" dirty="0"/>
              <a:t>In early stages of breast cancer like stage I or II we tend to do the breast conservative surgery and sentinel lymph node biopsy  followed by radiation therapy .</a:t>
            </a:r>
          </a:p>
          <a:p>
            <a:pPr algn="l"/>
            <a:r>
              <a:rPr lang="en-US" sz="2000" dirty="0"/>
              <a:t>In locally advanced breast cancer neoadjuvant chemotherapy should be </a:t>
            </a:r>
            <a:r>
              <a:rPr lang="en-US" sz="2000" dirty="0" err="1"/>
              <a:t>consederd</a:t>
            </a:r>
            <a:r>
              <a:rPr lang="en-US" sz="2000" dirty="0"/>
              <a:t> with BCS or mastectomy with or without lymph node dissection  depending on the patient  and the doctor .</a:t>
            </a:r>
          </a:p>
          <a:p>
            <a:pPr algn="l"/>
            <a:endParaRPr lang="en-US" sz="2000" dirty="0"/>
          </a:p>
          <a:p>
            <a:pPr marL="0" indent="0" algn="l">
              <a:buNone/>
            </a:pPr>
            <a:r>
              <a:rPr lang="en-US" sz="2000" dirty="0"/>
              <a:t>Adjuvant chemotherapy like </a:t>
            </a:r>
            <a:r>
              <a:rPr lang="en-US" sz="2000" dirty="0" err="1"/>
              <a:t>tamoxifine</a:t>
            </a:r>
            <a:r>
              <a:rPr lang="en-US" sz="2000" dirty="0"/>
              <a:t> is used commonly .</a:t>
            </a:r>
          </a:p>
        </p:txBody>
      </p:sp>
    </p:spTree>
    <p:extLst>
      <p:ext uri="{BB962C8B-B14F-4D97-AF65-F5344CB8AC3E}">
        <p14:creationId xmlns:p14="http://schemas.microsoft.com/office/powerpoint/2010/main" val="11111902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7729FC8-049B-4620-8F4C-3C496C26BBFC}"/>
              </a:ext>
            </a:extLst>
          </p:cNvPr>
          <p:cNvPicPr>
            <a:picLocks noChangeAspect="1"/>
          </p:cNvPicPr>
          <p:nvPr/>
        </p:nvPicPr>
        <p:blipFill>
          <a:blip r:embed="rId2"/>
          <a:stretch>
            <a:fillRect/>
          </a:stretch>
        </p:blipFill>
        <p:spPr>
          <a:xfrm>
            <a:off x="1721649" y="-1"/>
            <a:ext cx="9449114" cy="14561991"/>
          </a:xfrm>
          <a:prstGeom prst="rect">
            <a:avLst/>
          </a:prstGeom>
        </p:spPr>
      </p:pic>
    </p:spTree>
    <p:extLst>
      <p:ext uri="{BB962C8B-B14F-4D97-AF65-F5344CB8AC3E}">
        <p14:creationId xmlns:p14="http://schemas.microsoft.com/office/powerpoint/2010/main" val="284690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TotalTime>
  <Words>4534</Words>
  <Application>Microsoft Office PowerPoint</Application>
  <PresentationFormat>Custom</PresentationFormat>
  <Paragraphs>620</Paragraphs>
  <Slides>102</Slides>
  <Notes>6</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Office Theme</vt:lpstr>
      <vt:lpstr>                     Introduction to Breast Cancer         Pathology and Difference between DCIS &amp; LCIS</vt:lpstr>
      <vt:lpstr>What is Breast Cancer? </vt:lpstr>
      <vt:lpstr>Anatomy of the Breast</vt:lpstr>
      <vt:lpstr>Types of Breast Cancer </vt:lpstr>
      <vt:lpstr>Lymphatic Drainage of the Breast</vt:lpstr>
      <vt:lpstr>Difference between DCIS &amp; LCIS:  </vt:lpstr>
      <vt:lpstr>LCIS continued.. </vt:lpstr>
      <vt:lpstr>DCIS or “Ductal Carcinoma in Situ”</vt:lpstr>
      <vt:lpstr>Investigations </vt:lpstr>
      <vt:lpstr>Symptoms of DCIS </vt:lpstr>
      <vt:lpstr>Risk Factors of DCIS</vt:lpstr>
      <vt:lpstr>Pathology, Types  and Grades of DCIS </vt:lpstr>
      <vt:lpstr>PowerPoint Presentation</vt:lpstr>
      <vt:lpstr>PowerPoint Presentation</vt:lpstr>
      <vt:lpstr>                            Staging of DCIS </vt:lpstr>
      <vt:lpstr>PowerPoint Presentation</vt:lpstr>
      <vt:lpstr>There are different patterns of low-grade and moderate-grade DCIS:</vt:lpstr>
      <vt:lpstr>Grade III (high-grade) DCIS</vt:lpstr>
      <vt:lpstr>PowerPoint Presentation</vt:lpstr>
      <vt:lpstr>PowerPoint Presentation</vt:lpstr>
      <vt:lpstr>PowerPoint Presentation</vt:lpstr>
      <vt:lpstr>Treatment , prognosis and survival rate of breast cancer </vt:lpstr>
      <vt:lpstr>PowerPoint Presentation</vt:lpstr>
      <vt:lpstr>PowerPoint Presentation</vt:lpstr>
      <vt:lpstr>Treatment selection </vt:lpstr>
      <vt:lpstr>Staging of breast cancer</vt:lpstr>
      <vt:lpstr>The TNM staging system</vt:lpstr>
      <vt:lpstr>The TNM staging system</vt:lpstr>
      <vt:lpstr>PowerPoint Presentation</vt:lpstr>
      <vt:lpstr>PowerPoint Presentation</vt:lpstr>
      <vt:lpstr>Treatment options</vt:lpstr>
      <vt:lpstr>Breast-conserving surgery (lumpectomy)</vt:lpstr>
      <vt:lpstr>Who can get breast-conserving surgery?</vt:lpstr>
      <vt:lpstr>Choosing between breast-conserving surgery and mastectomy </vt:lpstr>
      <vt:lpstr>Side effects of breast-conserving surgery :</vt:lpstr>
      <vt:lpstr>Mastectomy </vt:lpstr>
      <vt:lpstr>Types of mastectomies</vt:lpstr>
      <vt:lpstr>PowerPoint Presentation</vt:lpstr>
      <vt:lpstr>radical mastectomy </vt:lpstr>
      <vt:lpstr>Inductions for Mastectomy</vt:lpstr>
      <vt:lpstr>Lymph Node Surgery for Breast Cancer</vt:lpstr>
      <vt:lpstr>Complications of axillary LN dissection </vt:lpstr>
      <vt:lpstr>Axillary lymph node dissection (ALND) Sentinel lymph node biopsy (SLNB) </vt:lpstr>
      <vt:lpstr>Adjuvant and neo-adjuvant therapy</vt:lpstr>
      <vt:lpstr>external beam Radiation therapy</vt:lpstr>
      <vt:lpstr>Brachytherapy</vt:lpstr>
      <vt:lpstr>Types of brachytherapy</vt:lpstr>
      <vt:lpstr>Chemotherapy</vt:lpstr>
      <vt:lpstr>Side effect </vt:lpstr>
      <vt:lpstr>Hormone therapy</vt:lpstr>
      <vt:lpstr>Hormone therapy</vt:lpstr>
      <vt:lpstr>Prognosis and survival rates :</vt:lpstr>
      <vt:lpstr>Prognosis</vt:lpstr>
      <vt:lpstr>Invasive breast carcinoma</vt:lpstr>
      <vt:lpstr>Invasive ductal carcinoma (IDC) </vt:lpstr>
      <vt:lpstr>PowerPoint Presentation</vt:lpstr>
      <vt:lpstr>Invasive lobular carcinoma (ILC) </vt:lpstr>
      <vt:lpstr>PowerPoint Presentation</vt:lpstr>
      <vt:lpstr>PowerPoint Presentation</vt:lpstr>
      <vt:lpstr>PowerPoint Presentation</vt:lpstr>
      <vt:lpstr>PowerPoint Presentation</vt:lpstr>
      <vt:lpstr>PowerPoint Presentation</vt:lpstr>
      <vt:lpstr>Progressive disease</vt:lpstr>
      <vt:lpstr>Signs of metastatic disease </vt:lpstr>
      <vt:lpstr>Hematogenous spread  Distant metastases of breast cancer can produce a number of heterogeneous symptoms.   </vt:lpstr>
      <vt:lpstr>Invasive lobular carcinoma-  </vt:lpstr>
      <vt:lpstr>Paget disease of the breast  </vt:lpstr>
      <vt:lpstr>Paget disease of the breast  </vt:lpstr>
      <vt:lpstr>PowerPoint Presentation</vt:lpstr>
      <vt:lpstr>Inflammatory breast cancer (IBC) [15] </vt:lpstr>
      <vt:lpstr>Inflammatory breast cancer (IBC) [15] </vt:lpstr>
      <vt:lpstr>Inflammatory breast cancer (IBC) [15] </vt:lpstr>
      <vt:lpstr>Inflammatory breast cancer is always classified as T4 because it involves the skin.</vt:lpstr>
      <vt:lpstr>Approach to suspected breast cancer </vt:lpstr>
      <vt:lpstr>Clinical assessment </vt:lpstr>
      <vt:lpstr>Radiographic imaging</vt:lpstr>
      <vt:lpstr>Radiographic imaging</vt:lpstr>
      <vt:lpstr>Mammography</vt:lpstr>
      <vt:lpstr>PowerPoint Presentation</vt:lpstr>
      <vt:lpstr>PowerPoint Presentation</vt:lpstr>
      <vt:lpstr>PowerPoint Presentation</vt:lpstr>
      <vt:lpstr>Biopsy </vt:lpstr>
      <vt:lpstr>FNA</vt:lpstr>
      <vt:lpstr>Core needle biopsy (CNB) </vt:lpstr>
      <vt:lpstr>Surgical biopsy </vt:lpstr>
      <vt:lpstr>Work up for diagnosed breast cancer</vt:lpstr>
      <vt:lpstr>PowerPoint Presentation</vt:lpstr>
      <vt:lpstr>Tumor markers </vt:lpstr>
      <vt:lpstr>treatment</vt:lpstr>
      <vt:lpstr>Mastectomy</vt:lpstr>
      <vt:lpstr>Radiation</vt:lpstr>
      <vt:lpstr>Chemotherapy</vt:lpstr>
      <vt:lpstr>PowerPoint Presentation</vt:lpstr>
      <vt:lpstr>Targeted therapy </vt:lpstr>
      <vt:lpstr>Invasive lobular carcinoma</vt:lpstr>
      <vt:lpstr>Introduction </vt:lpstr>
      <vt:lpstr>Pathogenesis</vt:lpstr>
      <vt:lpstr>Risk factors</vt:lpstr>
      <vt:lpstr>Subtypes </vt:lpstr>
      <vt:lpstr>diagnosis</vt:lpstr>
      <vt:lpstr>treatment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common Breast complaints</dc:title>
  <dc:creator>MM</dc:creator>
  <cp:lastModifiedBy>USER</cp:lastModifiedBy>
  <cp:revision>10</cp:revision>
  <dcterms:created xsi:type="dcterms:W3CDTF">2019-10-22T20:00:03Z</dcterms:created>
  <dcterms:modified xsi:type="dcterms:W3CDTF">2021-08-05T10:02:41Z</dcterms:modified>
</cp:coreProperties>
</file>