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4.jpg" ContentType="image/jpg"/>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0" r:id="rId1"/>
    <p:sldMasterId id="2147483822" r:id="rId2"/>
  </p:sldMasterIdLst>
  <p:notesMasterIdLst>
    <p:notesMasterId r:id="rId55"/>
  </p:notesMasterIdLst>
  <p:sldIdLst>
    <p:sldId id="256" r:id="rId3"/>
    <p:sldId id="261" r:id="rId4"/>
    <p:sldId id="258" r:id="rId5"/>
    <p:sldId id="259" r:id="rId6"/>
    <p:sldId id="287" r:id="rId7"/>
    <p:sldId id="288" r:id="rId8"/>
    <p:sldId id="260" r:id="rId9"/>
    <p:sldId id="262" r:id="rId10"/>
    <p:sldId id="267" r:id="rId11"/>
    <p:sldId id="268" r:id="rId12"/>
    <p:sldId id="263" r:id="rId13"/>
    <p:sldId id="264" r:id="rId14"/>
    <p:sldId id="265" r:id="rId15"/>
    <p:sldId id="266" r:id="rId16"/>
    <p:sldId id="269" r:id="rId17"/>
    <p:sldId id="270" r:id="rId18"/>
    <p:sldId id="271" r:id="rId19"/>
    <p:sldId id="272" r:id="rId20"/>
    <p:sldId id="273" r:id="rId21"/>
    <p:sldId id="274" r:id="rId22"/>
    <p:sldId id="275" r:id="rId23"/>
    <p:sldId id="276" r:id="rId24"/>
    <p:sldId id="277" r:id="rId25"/>
    <p:sldId id="289" r:id="rId26"/>
    <p:sldId id="278" r:id="rId27"/>
    <p:sldId id="279" r:id="rId28"/>
    <p:sldId id="280" r:id="rId29"/>
    <p:sldId id="281" r:id="rId30"/>
    <p:sldId id="282" r:id="rId31"/>
    <p:sldId id="283" r:id="rId32"/>
    <p:sldId id="290" r:id="rId33"/>
    <p:sldId id="291" r:id="rId34"/>
    <p:sldId id="284" r:id="rId35"/>
    <p:sldId id="285" r:id="rId36"/>
    <p:sldId id="286" r:id="rId37"/>
    <p:sldId id="292" r:id="rId38"/>
    <p:sldId id="257"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78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F04E29-071D-477E-8CEC-475BC7070338}" type="doc">
      <dgm:prSet loTypeId="urn:microsoft.com/office/officeart/2005/8/layout/hierarchy6" loCatId="hierarchy" qsTypeId="urn:microsoft.com/office/officeart/2005/8/quickstyle/simple1" qsCatId="simple" csTypeId="urn:microsoft.com/office/officeart/2005/8/colors/accent0_1" csCatId="mainScheme" phldr="1"/>
      <dgm:spPr/>
      <dgm:t>
        <a:bodyPr/>
        <a:lstStyle/>
        <a:p>
          <a:endParaRPr lang="en-GB"/>
        </a:p>
      </dgm:t>
    </dgm:pt>
    <dgm:pt modelId="{D3F05159-81EB-4B4C-83E5-0D877429A9A8}">
      <dgm:prSet phldrT="[Text]" custT="1"/>
      <dgm:spPr/>
      <dgm:t>
        <a:bodyPr/>
        <a:lstStyle/>
        <a:p>
          <a:r>
            <a:rPr lang="en-GB" sz="1400" b="1" dirty="0"/>
            <a:t>NGT</a:t>
          </a:r>
        </a:p>
      </dgm:t>
    </dgm:pt>
    <dgm:pt modelId="{E70E05D5-6632-479B-97F3-4CBC301875B1}" type="parTrans" cxnId="{D811D601-2326-406F-8C6C-39BB7F8991C0}">
      <dgm:prSet/>
      <dgm:spPr/>
      <dgm:t>
        <a:bodyPr/>
        <a:lstStyle/>
        <a:p>
          <a:endParaRPr lang="en-GB" sz="2400" b="1"/>
        </a:p>
      </dgm:t>
    </dgm:pt>
    <dgm:pt modelId="{858B9F40-7017-43A4-8022-6A4343143301}" type="sibTrans" cxnId="{D811D601-2326-406F-8C6C-39BB7F8991C0}">
      <dgm:prSet/>
      <dgm:spPr/>
      <dgm:t>
        <a:bodyPr/>
        <a:lstStyle/>
        <a:p>
          <a:endParaRPr lang="en-GB" sz="2400" b="1"/>
        </a:p>
      </dgm:t>
    </dgm:pt>
    <dgm:pt modelId="{A2ED93D5-D4D6-43AC-BFB0-9283FDA095FE}">
      <dgm:prSet phldrT="[Text]" custT="1"/>
      <dgm:spPr/>
      <dgm:t>
        <a:bodyPr/>
        <a:lstStyle/>
        <a:p>
          <a:r>
            <a:rPr lang="en-GB" sz="1400" b="1" dirty="0"/>
            <a:t>Blood </a:t>
          </a:r>
        </a:p>
      </dgm:t>
    </dgm:pt>
    <dgm:pt modelId="{A8484F9B-D1EE-4395-8301-9152C9346221}" type="parTrans" cxnId="{F82F05CC-B517-4527-8D10-665710F92BB1}">
      <dgm:prSet/>
      <dgm:spPr/>
      <dgm:t>
        <a:bodyPr/>
        <a:lstStyle/>
        <a:p>
          <a:endParaRPr lang="en-GB" sz="2400" b="1"/>
        </a:p>
      </dgm:t>
    </dgm:pt>
    <dgm:pt modelId="{44AE5E8D-DC81-48C3-87C6-C0DB11B6E4B6}" type="sibTrans" cxnId="{F82F05CC-B517-4527-8D10-665710F92BB1}">
      <dgm:prSet/>
      <dgm:spPr/>
      <dgm:t>
        <a:bodyPr/>
        <a:lstStyle/>
        <a:p>
          <a:endParaRPr lang="en-GB" sz="2400" b="1"/>
        </a:p>
      </dgm:t>
    </dgm:pt>
    <dgm:pt modelId="{FE2819EB-9B64-4D08-9133-C14A009D26C4}">
      <dgm:prSet phldrT="[Text]" custT="1"/>
      <dgm:spPr/>
      <dgm:t>
        <a:bodyPr/>
        <a:lstStyle/>
        <a:p>
          <a:r>
            <a:rPr lang="en-GB" sz="1400" b="1" dirty="0"/>
            <a:t>EGD</a:t>
          </a:r>
        </a:p>
      </dgm:t>
    </dgm:pt>
    <dgm:pt modelId="{28FE052F-FFFB-4A4E-84E0-2B6E64DA008E}" type="parTrans" cxnId="{6BD7EC18-9067-4ED1-9476-71E29203EEC6}">
      <dgm:prSet/>
      <dgm:spPr/>
      <dgm:t>
        <a:bodyPr/>
        <a:lstStyle/>
        <a:p>
          <a:endParaRPr lang="en-GB" sz="2400" b="1"/>
        </a:p>
      </dgm:t>
    </dgm:pt>
    <dgm:pt modelId="{48842DCF-C554-45C9-8530-69A879FACECF}" type="sibTrans" cxnId="{6BD7EC18-9067-4ED1-9476-71E29203EEC6}">
      <dgm:prSet/>
      <dgm:spPr/>
      <dgm:t>
        <a:bodyPr/>
        <a:lstStyle/>
        <a:p>
          <a:endParaRPr lang="en-GB" sz="2400" b="1"/>
        </a:p>
      </dgm:t>
    </dgm:pt>
    <dgm:pt modelId="{E0C39A75-4430-4F1F-8770-84E96147DC48}">
      <dgm:prSet phldrT="[Text]" custT="1"/>
      <dgm:spPr/>
      <dgm:t>
        <a:bodyPr/>
        <a:lstStyle/>
        <a:p>
          <a:r>
            <a:rPr lang="en-GB" sz="1400" b="1" dirty="0"/>
            <a:t>Bile, no blood</a:t>
          </a:r>
        </a:p>
      </dgm:t>
    </dgm:pt>
    <dgm:pt modelId="{6BCDF31B-105F-4A6D-A591-6562E18F6BD3}" type="parTrans" cxnId="{C4EB0873-A48A-47B6-8C49-DC5D85C521F1}">
      <dgm:prSet/>
      <dgm:spPr/>
      <dgm:t>
        <a:bodyPr/>
        <a:lstStyle/>
        <a:p>
          <a:endParaRPr lang="en-GB" sz="2400" b="1"/>
        </a:p>
      </dgm:t>
    </dgm:pt>
    <dgm:pt modelId="{1AF30756-363F-47E4-9003-F71B6987D60F}" type="sibTrans" cxnId="{C4EB0873-A48A-47B6-8C49-DC5D85C521F1}">
      <dgm:prSet/>
      <dgm:spPr/>
      <dgm:t>
        <a:bodyPr/>
        <a:lstStyle/>
        <a:p>
          <a:endParaRPr lang="en-GB" sz="2400" b="1"/>
        </a:p>
      </dgm:t>
    </dgm:pt>
    <dgm:pt modelId="{801021E7-BC72-44A8-8A7B-86390356669F}">
      <dgm:prSet phldrT="[Text]" custT="1"/>
      <dgm:spPr/>
      <dgm:t>
        <a:bodyPr/>
        <a:lstStyle/>
        <a:p>
          <a:r>
            <a:rPr lang="en-GB" sz="1400" b="1" dirty="0" err="1"/>
            <a:t>Anoscopy</a:t>
          </a:r>
          <a:r>
            <a:rPr lang="en-GB" sz="1400" b="1" dirty="0"/>
            <a:t> / proctoscopy</a:t>
          </a:r>
        </a:p>
      </dgm:t>
    </dgm:pt>
    <dgm:pt modelId="{A3E22B56-6846-43A1-A0A8-50AE0F534058}" type="parTrans" cxnId="{EA323153-0F14-4C2E-AB48-08995FCC14CD}">
      <dgm:prSet/>
      <dgm:spPr/>
      <dgm:t>
        <a:bodyPr/>
        <a:lstStyle/>
        <a:p>
          <a:endParaRPr lang="en-GB" sz="2400" b="1"/>
        </a:p>
      </dgm:t>
    </dgm:pt>
    <dgm:pt modelId="{5D7E141E-6F90-481F-91F6-2F43E8A640A1}" type="sibTrans" cxnId="{EA323153-0F14-4C2E-AB48-08995FCC14CD}">
      <dgm:prSet/>
      <dgm:spPr/>
      <dgm:t>
        <a:bodyPr/>
        <a:lstStyle/>
        <a:p>
          <a:endParaRPr lang="en-GB" sz="2400" b="1"/>
        </a:p>
      </dgm:t>
    </dgm:pt>
    <dgm:pt modelId="{3FA4C5D8-5C33-46AE-84F7-88DC4F39B7A8}">
      <dgm:prSet custT="1"/>
      <dgm:spPr/>
      <dgm:t>
        <a:bodyPr/>
        <a:lstStyle/>
        <a:p>
          <a:r>
            <a:rPr lang="en-GB" sz="1400" b="1" dirty="0"/>
            <a:t>Clear: no bile, no blood</a:t>
          </a:r>
        </a:p>
      </dgm:t>
    </dgm:pt>
    <dgm:pt modelId="{389F9116-2105-4D33-9DB1-3F8727114655}" type="parTrans" cxnId="{0B985169-9996-419E-9FFD-16C20BDC9617}">
      <dgm:prSet/>
      <dgm:spPr/>
      <dgm:t>
        <a:bodyPr/>
        <a:lstStyle/>
        <a:p>
          <a:endParaRPr lang="en-GB" sz="2400" b="1"/>
        </a:p>
      </dgm:t>
    </dgm:pt>
    <dgm:pt modelId="{CD4F451F-3882-41E8-BFB7-136F829C2C8D}" type="sibTrans" cxnId="{0B985169-9996-419E-9FFD-16C20BDC9617}">
      <dgm:prSet/>
      <dgm:spPr/>
      <dgm:t>
        <a:bodyPr/>
        <a:lstStyle/>
        <a:p>
          <a:endParaRPr lang="en-GB" sz="2400" b="1"/>
        </a:p>
      </dgm:t>
    </dgm:pt>
    <dgm:pt modelId="{78CBB001-084A-4C1B-9551-F817901CFBDF}">
      <dgm:prSet custT="1"/>
      <dgm:spPr/>
      <dgm:t>
        <a:bodyPr/>
        <a:lstStyle/>
        <a:p>
          <a:r>
            <a:rPr lang="en-GB" sz="1400" b="1" dirty="0"/>
            <a:t>EGD</a:t>
          </a:r>
        </a:p>
      </dgm:t>
    </dgm:pt>
    <dgm:pt modelId="{B0830775-BA14-4377-A237-51E9C6A39DF5}" type="parTrans" cxnId="{E5065322-EFF9-457D-ADFC-8EAE3E27BEDF}">
      <dgm:prSet/>
      <dgm:spPr/>
      <dgm:t>
        <a:bodyPr/>
        <a:lstStyle/>
        <a:p>
          <a:endParaRPr lang="en-GB" sz="2400" b="1"/>
        </a:p>
      </dgm:t>
    </dgm:pt>
    <dgm:pt modelId="{3F5CD21E-C42B-4AD5-9A2D-5D92D794EEFA}" type="sibTrans" cxnId="{E5065322-EFF9-457D-ADFC-8EAE3E27BEDF}">
      <dgm:prSet/>
      <dgm:spPr/>
      <dgm:t>
        <a:bodyPr/>
        <a:lstStyle/>
        <a:p>
          <a:endParaRPr lang="en-GB" sz="2400" b="1"/>
        </a:p>
      </dgm:t>
    </dgm:pt>
    <dgm:pt modelId="{3D603BA5-C043-4FF7-B4A3-598D4419B3A3}">
      <dgm:prSet custT="1"/>
      <dgm:spPr/>
      <dgm:t>
        <a:bodyPr/>
        <a:lstStyle/>
        <a:p>
          <a:r>
            <a:rPr lang="en-GB" sz="1400" b="1" dirty="0"/>
            <a:t>Rx</a:t>
          </a:r>
        </a:p>
      </dgm:t>
    </dgm:pt>
    <dgm:pt modelId="{9786E64F-DD9A-4487-950C-701CDC7BBE15}" type="parTrans" cxnId="{BDFCFF20-CC4E-4C60-A25C-151B2EB255A8}">
      <dgm:prSet/>
      <dgm:spPr/>
      <dgm:t>
        <a:bodyPr/>
        <a:lstStyle/>
        <a:p>
          <a:endParaRPr lang="en-GB" sz="2400" b="1"/>
        </a:p>
      </dgm:t>
    </dgm:pt>
    <dgm:pt modelId="{99935628-0398-4A58-9100-BCAF2C447BF4}" type="sibTrans" cxnId="{BDFCFF20-CC4E-4C60-A25C-151B2EB255A8}">
      <dgm:prSet/>
      <dgm:spPr/>
      <dgm:t>
        <a:bodyPr/>
        <a:lstStyle/>
        <a:p>
          <a:endParaRPr lang="en-GB" sz="2400" b="1"/>
        </a:p>
      </dgm:t>
    </dgm:pt>
    <dgm:pt modelId="{CA99ACBA-9FE3-4663-9A25-DD2E89A4C9D1}">
      <dgm:prSet custT="1"/>
      <dgm:spPr/>
      <dgm:t>
        <a:bodyPr/>
        <a:lstStyle/>
        <a:p>
          <a:r>
            <a:rPr lang="en-GB" sz="1400" b="1" dirty="0"/>
            <a:t>&gt; 1 mL/min</a:t>
          </a:r>
        </a:p>
      </dgm:t>
    </dgm:pt>
    <dgm:pt modelId="{F12A3155-D4E5-4C88-A3A9-8A2859C0CD9C}" type="parTrans" cxnId="{B7DED8A2-207A-4C20-994F-C57A2E527DA3}">
      <dgm:prSet/>
      <dgm:spPr/>
      <dgm:t>
        <a:bodyPr/>
        <a:lstStyle/>
        <a:p>
          <a:endParaRPr lang="en-GB" sz="2400" b="1"/>
        </a:p>
      </dgm:t>
    </dgm:pt>
    <dgm:pt modelId="{1987CFFC-223F-4B12-9AF1-B2E877847BA6}" type="sibTrans" cxnId="{B7DED8A2-207A-4C20-994F-C57A2E527DA3}">
      <dgm:prSet/>
      <dgm:spPr/>
      <dgm:t>
        <a:bodyPr/>
        <a:lstStyle/>
        <a:p>
          <a:endParaRPr lang="en-GB" sz="2400" b="1"/>
        </a:p>
      </dgm:t>
    </dgm:pt>
    <dgm:pt modelId="{1EAC043E-DCA0-4A98-98FE-733A0F969367}">
      <dgm:prSet custT="1"/>
      <dgm:spPr/>
      <dgm:t>
        <a:bodyPr/>
        <a:lstStyle/>
        <a:p>
          <a:r>
            <a:rPr lang="en-GB" sz="1400" b="1" dirty="0"/>
            <a:t>0.5-1 mL/min</a:t>
          </a:r>
        </a:p>
      </dgm:t>
    </dgm:pt>
    <dgm:pt modelId="{85A0214B-8EE2-410D-881B-036B205410DA}" type="parTrans" cxnId="{0A188D4B-5BC2-4D49-A54E-F14114A76657}">
      <dgm:prSet/>
      <dgm:spPr/>
      <dgm:t>
        <a:bodyPr/>
        <a:lstStyle/>
        <a:p>
          <a:endParaRPr lang="en-GB" sz="2400" b="1"/>
        </a:p>
      </dgm:t>
    </dgm:pt>
    <dgm:pt modelId="{997F65A4-54CF-4AEB-8135-3CC4A0172913}" type="sibTrans" cxnId="{0A188D4B-5BC2-4D49-A54E-F14114A76657}">
      <dgm:prSet/>
      <dgm:spPr/>
      <dgm:t>
        <a:bodyPr/>
        <a:lstStyle/>
        <a:p>
          <a:endParaRPr lang="en-GB" sz="2400" b="1"/>
        </a:p>
      </dgm:t>
    </dgm:pt>
    <dgm:pt modelId="{97FE09FD-86A3-47F2-B437-3CD684C57C5C}">
      <dgm:prSet custT="1"/>
      <dgm:spPr/>
      <dgm:t>
        <a:bodyPr/>
        <a:lstStyle/>
        <a:p>
          <a:r>
            <a:rPr lang="en-GB" sz="1400" b="1" dirty="0"/>
            <a:t>&lt; 0.5 mL/min</a:t>
          </a:r>
        </a:p>
      </dgm:t>
    </dgm:pt>
    <dgm:pt modelId="{1A85919F-D3CF-4B1E-ABDD-862CFD20F8BB}" type="parTrans" cxnId="{8ED3FB86-6E80-4874-86E1-8999591930D8}">
      <dgm:prSet/>
      <dgm:spPr/>
      <dgm:t>
        <a:bodyPr/>
        <a:lstStyle/>
        <a:p>
          <a:endParaRPr lang="en-GB" sz="2400" b="1"/>
        </a:p>
      </dgm:t>
    </dgm:pt>
    <dgm:pt modelId="{13809588-99A5-4DC6-AB24-8EC38A4D28DF}" type="sibTrans" cxnId="{8ED3FB86-6E80-4874-86E1-8999591930D8}">
      <dgm:prSet/>
      <dgm:spPr/>
      <dgm:t>
        <a:bodyPr/>
        <a:lstStyle/>
        <a:p>
          <a:endParaRPr lang="en-GB" sz="2400" b="1"/>
        </a:p>
      </dgm:t>
    </dgm:pt>
    <dgm:pt modelId="{788334D5-8CD2-4407-B9AC-D371BEC273C6}">
      <dgm:prSet custT="1"/>
      <dgm:spPr/>
      <dgm:t>
        <a:bodyPr/>
        <a:lstStyle/>
        <a:p>
          <a:r>
            <a:rPr lang="en-GB" sz="1400" b="1" dirty="0"/>
            <a:t>Rx</a:t>
          </a:r>
        </a:p>
      </dgm:t>
    </dgm:pt>
    <dgm:pt modelId="{D6BBB0A4-7008-48BA-8BC9-E902E636F2C9}" type="parTrans" cxnId="{595BEDA8-4355-48B1-B24F-422C8B877D26}">
      <dgm:prSet/>
      <dgm:spPr/>
      <dgm:t>
        <a:bodyPr/>
        <a:lstStyle/>
        <a:p>
          <a:endParaRPr lang="en-GB" sz="2400" b="1"/>
        </a:p>
      </dgm:t>
    </dgm:pt>
    <dgm:pt modelId="{45DE254E-4513-4DD9-86B3-BE9857B7A82C}" type="sibTrans" cxnId="{595BEDA8-4355-48B1-B24F-422C8B877D26}">
      <dgm:prSet/>
      <dgm:spPr/>
      <dgm:t>
        <a:bodyPr/>
        <a:lstStyle/>
        <a:p>
          <a:endParaRPr lang="en-GB" sz="2400" b="1"/>
        </a:p>
      </dgm:t>
    </dgm:pt>
    <dgm:pt modelId="{3FE04A9C-BD65-4972-B2B6-F464597CAE1A}">
      <dgm:prSet custT="1"/>
      <dgm:spPr/>
      <dgm:t>
        <a:bodyPr/>
        <a:lstStyle/>
        <a:p>
          <a:r>
            <a:rPr lang="en-GB" sz="1400" b="1" dirty="0"/>
            <a:t>Rx</a:t>
          </a:r>
        </a:p>
      </dgm:t>
    </dgm:pt>
    <dgm:pt modelId="{1E499F77-9E68-4096-BEC5-8D7BDB949835}" type="parTrans" cxnId="{BA45B0D6-7113-4A32-8EF1-31F3B8B0CCFB}">
      <dgm:prSet/>
      <dgm:spPr/>
      <dgm:t>
        <a:bodyPr/>
        <a:lstStyle/>
        <a:p>
          <a:endParaRPr lang="en-GB" sz="2400" b="1"/>
        </a:p>
      </dgm:t>
    </dgm:pt>
    <dgm:pt modelId="{F2A88E29-8943-4360-9800-C233065E5E2C}" type="sibTrans" cxnId="{BA45B0D6-7113-4A32-8EF1-31F3B8B0CCFB}">
      <dgm:prSet/>
      <dgm:spPr/>
      <dgm:t>
        <a:bodyPr/>
        <a:lstStyle/>
        <a:p>
          <a:endParaRPr lang="en-GB" sz="2400" b="1"/>
        </a:p>
      </dgm:t>
    </dgm:pt>
    <dgm:pt modelId="{B90E7775-069B-4DB4-AF32-8D0AA47435DB}">
      <dgm:prSet custT="1"/>
      <dgm:spPr/>
      <dgm:t>
        <a:bodyPr/>
        <a:lstStyle/>
        <a:p>
          <a:r>
            <a:rPr lang="en-GB" sz="1400" b="1" dirty="0"/>
            <a:t>Depends on bleeding rate</a:t>
          </a:r>
        </a:p>
      </dgm:t>
    </dgm:pt>
    <dgm:pt modelId="{5C0DD671-5092-4F64-8A15-A900E71643AF}" type="sibTrans" cxnId="{38AA40B0-6D4C-4B9C-86CB-D85519B18752}">
      <dgm:prSet/>
      <dgm:spPr/>
      <dgm:t>
        <a:bodyPr/>
        <a:lstStyle/>
        <a:p>
          <a:endParaRPr lang="en-GB" sz="2400" b="1"/>
        </a:p>
      </dgm:t>
    </dgm:pt>
    <dgm:pt modelId="{CBD0CF55-3CCB-4010-A35B-E832DEF4E9AD}" type="parTrans" cxnId="{38AA40B0-6D4C-4B9C-86CB-D85519B18752}">
      <dgm:prSet/>
      <dgm:spPr/>
      <dgm:t>
        <a:bodyPr/>
        <a:lstStyle/>
        <a:p>
          <a:endParaRPr lang="en-GB" sz="2400" b="1"/>
        </a:p>
      </dgm:t>
    </dgm:pt>
    <dgm:pt modelId="{B2D261F2-1FD3-42F0-9F81-AEAF44B62D17}">
      <dgm:prSet custT="1"/>
      <dgm:spPr/>
      <dgm:t>
        <a:bodyPr/>
        <a:lstStyle/>
        <a:p>
          <a:r>
            <a:rPr lang="en-GB" sz="1400" b="1" dirty="0"/>
            <a:t>Wait for bleeding to stop, then colonoscopy</a:t>
          </a:r>
        </a:p>
      </dgm:t>
    </dgm:pt>
    <dgm:pt modelId="{B9B59086-6041-489C-8813-E29126337FF7}" type="parTrans" cxnId="{7A919ED6-3793-42C9-B5E6-7EBEF012E68E}">
      <dgm:prSet/>
      <dgm:spPr/>
      <dgm:t>
        <a:bodyPr/>
        <a:lstStyle/>
        <a:p>
          <a:endParaRPr lang="en-GB" sz="2400" b="1"/>
        </a:p>
      </dgm:t>
    </dgm:pt>
    <dgm:pt modelId="{14AEECB4-AB0F-4364-B409-14C7B56087E0}" type="sibTrans" cxnId="{7A919ED6-3793-42C9-B5E6-7EBEF012E68E}">
      <dgm:prSet/>
      <dgm:spPr/>
      <dgm:t>
        <a:bodyPr/>
        <a:lstStyle/>
        <a:p>
          <a:endParaRPr lang="en-GB" sz="2400" b="1"/>
        </a:p>
      </dgm:t>
    </dgm:pt>
    <dgm:pt modelId="{40705FA8-CFE3-46F2-A912-C67568A5F107}">
      <dgm:prSet custT="1"/>
      <dgm:spPr/>
      <dgm:t>
        <a:bodyPr/>
        <a:lstStyle/>
        <a:p>
          <a:r>
            <a:rPr lang="en-GB" sz="1400" b="1" dirty="0"/>
            <a:t>Tagged RBCs</a:t>
          </a:r>
        </a:p>
      </dgm:t>
    </dgm:pt>
    <dgm:pt modelId="{F0259013-867C-4C89-AD6D-07E865A85151}" type="parTrans" cxnId="{6CA4C269-FF54-4235-88A7-4E50030B6884}">
      <dgm:prSet/>
      <dgm:spPr/>
      <dgm:t>
        <a:bodyPr/>
        <a:lstStyle/>
        <a:p>
          <a:endParaRPr lang="en-GB" sz="2400" b="1"/>
        </a:p>
      </dgm:t>
    </dgm:pt>
    <dgm:pt modelId="{FC8FD0CA-B342-4AD7-967E-EFB25B06DB35}" type="sibTrans" cxnId="{6CA4C269-FF54-4235-88A7-4E50030B6884}">
      <dgm:prSet/>
      <dgm:spPr/>
      <dgm:t>
        <a:bodyPr/>
        <a:lstStyle/>
        <a:p>
          <a:endParaRPr lang="en-GB" sz="2400" b="1"/>
        </a:p>
      </dgm:t>
    </dgm:pt>
    <dgm:pt modelId="{0A95551E-E7B9-4943-89FE-D7067D31CEA9}">
      <dgm:prSet custT="1"/>
      <dgm:spPr/>
      <dgm:t>
        <a:bodyPr/>
        <a:lstStyle/>
        <a:p>
          <a:r>
            <a:rPr lang="en-GB" sz="1400" b="1" dirty="0"/>
            <a:t>Angiogram</a:t>
          </a:r>
        </a:p>
      </dgm:t>
    </dgm:pt>
    <dgm:pt modelId="{B5B040F6-F4FF-4C36-9F26-4299BE7A6A29}" type="parTrans" cxnId="{BCD2A6AB-0FA1-45B3-A430-1BE19CE20433}">
      <dgm:prSet/>
      <dgm:spPr/>
      <dgm:t>
        <a:bodyPr/>
        <a:lstStyle/>
        <a:p>
          <a:endParaRPr lang="en-GB" sz="2400" b="1"/>
        </a:p>
      </dgm:t>
    </dgm:pt>
    <dgm:pt modelId="{4E38438B-D089-44F6-98FF-B5FB5E047AD5}" type="sibTrans" cxnId="{BCD2A6AB-0FA1-45B3-A430-1BE19CE20433}">
      <dgm:prSet/>
      <dgm:spPr/>
      <dgm:t>
        <a:bodyPr/>
        <a:lstStyle/>
        <a:p>
          <a:endParaRPr lang="en-GB" sz="2400" b="1"/>
        </a:p>
      </dgm:t>
    </dgm:pt>
    <dgm:pt modelId="{6506EF89-2BA6-4FC9-93F7-D7E18EA5B348}" type="pres">
      <dgm:prSet presAssocID="{61F04E29-071D-477E-8CEC-475BC7070338}" presName="mainComposite" presStyleCnt="0">
        <dgm:presLayoutVars>
          <dgm:chPref val="1"/>
          <dgm:dir/>
          <dgm:animOne val="branch"/>
          <dgm:animLvl val="lvl"/>
          <dgm:resizeHandles val="exact"/>
        </dgm:presLayoutVars>
      </dgm:prSet>
      <dgm:spPr/>
    </dgm:pt>
    <dgm:pt modelId="{B86FBF3F-47D2-49F1-B8BC-EE2CCB19282D}" type="pres">
      <dgm:prSet presAssocID="{61F04E29-071D-477E-8CEC-475BC7070338}" presName="hierFlow" presStyleCnt="0"/>
      <dgm:spPr/>
    </dgm:pt>
    <dgm:pt modelId="{7543A96F-07FD-42FE-B572-B45D5A681483}" type="pres">
      <dgm:prSet presAssocID="{61F04E29-071D-477E-8CEC-475BC7070338}" presName="hierChild1" presStyleCnt="0">
        <dgm:presLayoutVars>
          <dgm:chPref val="1"/>
          <dgm:animOne val="branch"/>
          <dgm:animLvl val="lvl"/>
        </dgm:presLayoutVars>
      </dgm:prSet>
      <dgm:spPr/>
    </dgm:pt>
    <dgm:pt modelId="{2D0D535B-5764-434A-BEE6-0F6A1BE0EFA8}" type="pres">
      <dgm:prSet presAssocID="{D3F05159-81EB-4B4C-83E5-0D877429A9A8}" presName="Name14" presStyleCnt="0"/>
      <dgm:spPr/>
    </dgm:pt>
    <dgm:pt modelId="{4A2364B0-FF6B-4A6F-9E3F-CD2445534381}" type="pres">
      <dgm:prSet presAssocID="{D3F05159-81EB-4B4C-83E5-0D877429A9A8}" presName="level1Shape" presStyleLbl="node0" presStyleIdx="0" presStyleCnt="1" custScaleY="49597">
        <dgm:presLayoutVars>
          <dgm:chPref val="3"/>
        </dgm:presLayoutVars>
      </dgm:prSet>
      <dgm:spPr/>
    </dgm:pt>
    <dgm:pt modelId="{AE4729A0-9927-4654-B5C7-389CF8FF4638}" type="pres">
      <dgm:prSet presAssocID="{D3F05159-81EB-4B4C-83E5-0D877429A9A8}" presName="hierChild2" presStyleCnt="0"/>
      <dgm:spPr/>
    </dgm:pt>
    <dgm:pt modelId="{7DA102F5-5711-44C3-A4A0-501F706E466A}" type="pres">
      <dgm:prSet presAssocID="{A8484F9B-D1EE-4395-8301-9152C9346221}" presName="Name19" presStyleLbl="parChTrans1D2" presStyleIdx="0" presStyleCnt="3"/>
      <dgm:spPr/>
    </dgm:pt>
    <dgm:pt modelId="{AD1573EB-D816-41DA-9E60-C73F761A2B45}" type="pres">
      <dgm:prSet presAssocID="{A2ED93D5-D4D6-43AC-BFB0-9283FDA095FE}" presName="Name21" presStyleCnt="0"/>
      <dgm:spPr/>
    </dgm:pt>
    <dgm:pt modelId="{6FC0D1F0-AE35-4FA7-9E39-32122FE51261}" type="pres">
      <dgm:prSet presAssocID="{A2ED93D5-D4D6-43AC-BFB0-9283FDA095FE}" presName="level2Shape" presStyleLbl="node2" presStyleIdx="0" presStyleCnt="3" custScaleY="49597" custLinFactNeighborX="-45096"/>
      <dgm:spPr/>
    </dgm:pt>
    <dgm:pt modelId="{4AC392FF-108F-4D9D-A911-4BAFAF6226C5}" type="pres">
      <dgm:prSet presAssocID="{A2ED93D5-D4D6-43AC-BFB0-9283FDA095FE}" presName="hierChild3" presStyleCnt="0"/>
      <dgm:spPr/>
    </dgm:pt>
    <dgm:pt modelId="{9D9D018E-05D9-4B13-B700-0FC82513AE0C}" type="pres">
      <dgm:prSet presAssocID="{28FE052F-FFFB-4A4E-84E0-2B6E64DA008E}" presName="Name19" presStyleLbl="parChTrans1D3" presStyleIdx="0" presStyleCnt="3"/>
      <dgm:spPr/>
    </dgm:pt>
    <dgm:pt modelId="{C35D6F6D-B628-4FA5-9EC5-5E98CC31174E}" type="pres">
      <dgm:prSet presAssocID="{FE2819EB-9B64-4D08-9133-C14A009D26C4}" presName="Name21" presStyleCnt="0"/>
      <dgm:spPr/>
    </dgm:pt>
    <dgm:pt modelId="{ABB289EF-03A8-4A3B-A051-A6F6B585E20E}" type="pres">
      <dgm:prSet presAssocID="{FE2819EB-9B64-4D08-9133-C14A009D26C4}" presName="level2Shape" presStyleLbl="node3" presStyleIdx="0" presStyleCnt="3" custScaleY="49597" custLinFactNeighborX="-45096"/>
      <dgm:spPr/>
    </dgm:pt>
    <dgm:pt modelId="{7E22AEBA-A3A1-48B9-88DD-8B59ADA86ABA}" type="pres">
      <dgm:prSet presAssocID="{FE2819EB-9B64-4D08-9133-C14A009D26C4}" presName="hierChild3" presStyleCnt="0"/>
      <dgm:spPr/>
    </dgm:pt>
    <dgm:pt modelId="{FAF39CAA-E6BE-45AE-A73D-77852FA82CF0}" type="pres">
      <dgm:prSet presAssocID="{D6BBB0A4-7008-48BA-8BC9-E902E636F2C9}" presName="Name19" presStyleLbl="parChTrans1D4" presStyleIdx="0" presStyleCnt="10"/>
      <dgm:spPr/>
    </dgm:pt>
    <dgm:pt modelId="{5623BECD-3E79-4D30-8C0C-84B789BE04C4}" type="pres">
      <dgm:prSet presAssocID="{788334D5-8CD2-4407-B9AC-D371BEC273C6}" presName="Name21" presStyleCnt="0"/>
      <dgm:spPr/>
    </dgm:pt>
    <dgm:pt modelId="{2D17B021-3567-4627-836A-7ED22385787E}" type="pres">
      <dgm:prSet presAssocID="{788334D5-8CD2-4407-B9AC-D371BEC273C6}" presName="level2Shape" presStyleLbl="node4" presStyleIdx="0" presStyleCnt="10" custScaleY="53784" custLinFactNeighborX="-45096"/>
      <dgm:spPr/>
    </dgm:pt>
    <dgm:pt modelId="{5DA50FE8-2B0F-4EA2-B8AA-63973850605A}" type="pres">
      <dgm:prSet presAssocID="{788334D5-8CD2-4407-B9AC-D371BEC273C6}" presName="hierChild3" presStyleCnt="0"/>
      <dgm:spPr/>
    </dgm:pt>
    <dgm:pt modelId="{587C00CF-374A-44C7-A4C7-091456E6B194}" type="pres">
      <dgm:prSet presAssocID="{6BCDF31B-105F-4A6D-A591-6562E18F6BD3}" presName="Name19" presStyleLbl="parChTrans1D2" presStyleIdx="1" presStyleCnt="3"/>
      <dgm:spPr/>
    </dgm:pt>
    <dgm:pt modelId="{F5C33DAB-3E98-4355-9B2E-BBE9ED04D01E}" type="pres">
      <dgm:prSet presAssocID="{E0C39A75-4430-4F1F-8770-84E96147DC48}" presName="Name21" presStyleCnt="0"/>
      <dgm:spPr/>
    </dgm:pt>
    <dgm:pt modelId="{B3654CFB-D766-49B0-836F-887AADD6921F}" type="pres">
      <dgm:prSet presAssocID="{E0C39A75-4430-4F1F-8770-84E96147DC48}" presName="level2Shape" presStyleLbl="node2" presStyleIdx="1" presStyleCnt="3" custScaleY="49597"/>
      <dgm:spPr/>
    </dgm:pt>
    <dgm:pt modelId="{7862469D-D770-4FB6-8D4F-6BCCE55C5DA0}" type="pres">
      <dgm:prSet presAssocID="{E0C39A75-4430-4F1F-8770-84E96147DC48}" presName="hierChild3" presStyleCnt="0"/>
      <dgm:spPr/>
    </dgm:pt>
    <dgm:pt modelId="{FAACAEC6-B4D1-4E63-A0DB-E0BFA29EDA77}" type="pres">
      <dgm:prSet presAssocID="{A3E22B56-6846-43A1-A0A8-50AE0F534058}" presName="Name19" presStyleLbl="parChTrans1D3" presStyleIdx="1" presStyleCnt="3"/>
      <dgm:spPr/>
    </dgm:pt>
    <dgm:pt modelId="{E0B97B57-9C9A-418A-8C04-8C0664072452}" type="pres">
      <dgm:prSet presAssocID="{801021E7-BC72-44A8-8A7B-86390356669F}" presName="Name21" presStyleCnt="0"/>
      <dgm:spPr/>
    </dgm:pt>
    <dgm:pt modelId="{E6D07DA1-018E-4F68-A877-706B4D1D683C}" type="pres">
      <dgm:prSet presAssocID="{801021E7-BC72-44A8-8A7B-86390356669F}" presName="level2Shape" presStyleLbl="node3" presStyleIdx="1" presStyleCnt="3" custScaleY="49597"/>
      <dgm:spPr/>
    </dgm:pt>
    <dgm:pt modelId="{A95E4D21-1F88-4968-BE4B-A530D8DE1410}" type="pres">
      <dgm:prSet presAssocID="{801021E7-BC72-44A8-8A7B-86390356669F}" presName="hierChild3" presStyleCnt="0"/>
      <dgm:spPr/>
    </dgm:pt>
    <dgm:pt modelId="{0F93CDAB-351D-4E66-9FAC-1C0747CB3D05}" type="pres">
      <dgm:prSet presAssocID="{9786E64F-DD9A-4487-950C-701CDC7BBE15}" presName="Name19" presStyleLbl="parChTrans1D4" presStyleIdx="1" presStyleCnt="10"/>
      <dgm:spPr/>
    </dgm:pt>
    <dgm:pt modelId="{12391ABE-7D06-48D3-A635-8EBBBF8FCA02}" type="pres">
      <dgm:prSet presAssocID="{3D603BA5-C043-4FF7-B4A3-598D4419B3A3}" presName="Name21" presStyleCnt="0"/>
      <dgm:spPr/>
    </dgm:pt>
    <dgm:pt modelId="{537B795A-4F34-4037-B2EB-B670C8963FE9}" type="pres">
      <dgm:prSet presAssocID="{3D603BA5-C043-4FF7-B4A3-598D4419B3A3}" presName="level2Shape" presStyleLbl="node4" presStyleIdx="1" presStyleCnt="10" custScaleY="49597"/>
      <dgm:spPr/>
    </dgm:pt>
    <dgm:pt modelId="{7F6FDFA3-44D2-4D37-9D2A-25BB25D0332B}" type="pres">
      <dgm:prSet presAssocID="{3D603BA5-C043-4FF7-B4A3-598D4419B3A3}" presName="hierChild3" presStyleCnt="0"/>
      <dgm:spPr/>
    </dgm:pt>
    <dgm:pt modelId="{08866B89-7233-4BEE-A5AD-41E107F67026}" type="pres">
      <dgm:prSet presAssocID="{CBD0CF55-3CCB-4010-A35B-E832DEF4E9AD}" presName="Name19" presStyleLbl="parChTrans1D4" presStyleIdx="2" presStyleCnt="10"/>
      <dgm:spPr/>
    </dgm:pt>
    <dgm:pt modelId="{727B0081-33F8-4F06-8614-E5490438D109}" type="pres">
      <dgm:prSet presAssocID="{B90E7775-069B-4DB4-AF32-8D0AA47435DB}" presName="Name21" presStyleCnt="0"/>
      <dgm:spPr/>
    </dgm:pt>
    <dgm:pt modelId="{ECE47F87-8195-40CA-904B-E33687052FB8}" type="pres">
      <dgm:prSet presAssocID="{B90E7775-069B-4DB4-AF32-8D0AA47435DB}" presName="level2Shape" presStyleLbl="node4" presStyleIdx="2" presStyleCnt="10" custScaleY="49597"/>
      <dgm:spPr/>
    </dgm:pt>
    <dgm:pt modelId="{FB45DBE8-1303-4C03-83D6-B8C21F90F24C}" type="pres">
      <dgm:prSet presAssocID="{B90E7775-069B-4DB4-AF32-8D0AA47435DB}" presName="hierChild3" presStyleCnt="0"/>
      <dgm:spPr/>
    </dgm:pt>
    <dgm:pt modelId="{FBCD3BCB-583D-4218-9F69-D3B9835A5912}" type="pres">
      <dgm:prSet presAssocID="{F12A3155-D4E5-4C88-A3A9-8A2859C0CD9C}" presName="Name19" presStyleLbl="parChTrans1D4" presStyleIdx="3" presStyleCnt="10"/>
      <dgm:spPr/>
    </dgm:pt>
    <dgm:pt modelId="{E219FF2A-95D1-42E8-91A6-5F72977ED214}" type="pres">
      <dgm:prSet presAssocID="{CA99ACBA-9FE3-4663-9A25-DD2E89A4C9D1}" presName="Name21" presStyleCnt="0"/>
      <dgm:spPr/>
    </dgm:pt>
    <dgm:pt modelId="{0B609553-96A4-4F4A-B850-51C729E160B4}" type="pres">
      <dgm:prSet presAssocID="{CA99ACBA-9FE3-4663-9A25-DD2E89A4C9D1}" presName="level2Shape" presStyleLbl="node4" presStyleIdx="3" presStyleCnt="10" custScaleY="52513"/>
      <dgm:spPr/>
    </dgm:pt>
    <dgm:pt modelId="{4C03428C-C95F-4046-82ED-B2E4A0A33AB7}" type="pres">
      <dgm:prSet presAssocID="{CA99ACBA-9FE3-4663-9A25-DD2E89A4C9D1}" presName="hierChild3" presStyleCnt="0"/>
      <dgm:spPr/>
    </dgm:pt>
    <dgm:pt modelId="{94E31977-FF40-438B-99B0-D3DF7EE294EC}" type="pres">
      <dgm:prSet presAssocID="{B5B040F6-F4FF-4C36-9F26-4299BE7A6A29}" presName="Name19" presStyleLbl="parChTrans1D4" presStyleIdx="4" presStyleCnt="10"/>
      <dgm:spPr/>
    </dgm:pt>
    <dgm:pt modelId="{21B27CE8-ED2D-4131-AE20-7110BAD3704C}" type="pres">
      <dgm:prSet presAssocID="{0A95551E-E7B9-4943-89FE-D7067D31CEA9}" presName="Name21" presStyleCnt="0"/>
      <dgm:spPr/>
    </dgm:pt>
    <dgm:pt modelId="{D9233E63-22F0-479A-AEBD-01EC9D150A37}" type="pres">
      <dgm:prSet presAssocID="{0A95551E-E7B9-4943-89FE-D7067D31CEA9}" presName="level2Shape" presStyleLbl="node4" presStyleIdx="4" presStyleCnt="10" custScaleY="117621"/>
      <dgm:spPr/>
    </dgm:pt>
    <dgm:pt modelId="{77DD7657-E879-4412-810F-08C3F9EC6EB5}" type="pres">
      <dgm:prSet presAssocID="{0A95551E-E7B9-4943-89FE-D7067D31CEA9}" presName="hierChild3" presStyleCnt="0"/>
      <dgm:spPr/>
    </dgm:pt>
    <dgm:pt modelId="{AD6F6E8D-6A26-4EB6-9BEE-1948B56D60AE}" type="pres">
      <dgm:prSet presAssocID="{85A0214B-8EE2-410D-881B-036B205410DA}" presName="Name19" presStyleLbl="parChTrans1D4" presStyleIdx="5" presStyleCnt="10"/>
      <dgm:spPr/>
    </dgm:pt>
    <dgm:pt modelId="{66B20A7A-4281-4605-A2F0-D0BE12B78B49}" type="pres">
      <dgm:prSet presAssocID="{1EAC043E-DCA0-4A98-98FE-733A0F969367}" presName="Name21" presStyleCnt="0"/>
      <dgm:spPr/>
    </dgm:pt>
    <dgm:pt modelId="{DCD8901D-D0E1-4B15-8524-73CB7848EF72}" type="pres">
      <dgm:prSet presAssocID="{1EAC043E-DCA0-4A98-98FE-733A0F969367}" presName="level2Shape" presStyleLbl="node4" presStyleIdx="5" presStyleCnt="10" custScaleY="52513"/>
      <dgm:spPr/>
    </dgm:pt>
    <dgm:pt modelId="{8918D3AB-B75F-4D11-B095-2DD9DB2F1646}" type="pres">
      <dgm:prSet presAssocID="{1EAC043E-DCA0-4A98-98FE-733A0F969367}" presName="hierChild3" presStyleCnt="0"/>
      <dgm:spPr/>
    </dgm:pt>
    <dgm:pt modelId="{C638C430-F770-4574-9C71-23C285871BF1}" type="pres">
      <dgm:prSet presAssocID="{F0259013-867C-4C89-AD6D-07E865A85151}" presName="Name19" presStyleLbl="parChTrans1D4" presStyleIdx="6" presStyleCnt="10"/>
      <dgm:spPr/>
    </dgm:pt>
    <dgm:pt modelId="{1C1F4286-4BF4-46F5-AAAF-BF6E9BE0921D}" type="pres">
      <dgm:prSet presAssocID="{40705FA8-CFE3-46F2-A912-C67568A5F107}" presName="Name21" presStyleCnt="0"/>
      <dgm:spPr/>
    </dgm:pt>
    <dgm:pt modelId="{02857DD3-BBE5-4BFD-90FA-4877FF148688}" type="pres">
      <dgm:prSet presAssocID="{40705FA8-CFE3-46F2-A912-C67568A5F107}" presName="level2Shape" presStyleLbl="node4" presStyleIdx="6" presStyleCnt="10" custScaleY="117621"/>
      <dgm:spPr/>
    </dgm:pt>
    <dgm:pt modelId="{13BD97F7-4250-45CA-9DEB-DC25E1FCAFDA}" type="pres">
      <dgm:prSet presAssocID="{40705FA8-CFE3-46F2-A912-C67568A5F107}" presName="hierChild3" presStyleCnt="0"/>
      <dgm:spPr/>
    </dgm:pt>
    <dgm:pt modelId="{49984542-268F-4E57-B907-EA897817A87A}" type="pres">
      <dgm:prSet presAssocID="{1A85919F-D3CF-4B1E-ABDD-862CFD20F8BB}" presName="Name19" presStyleLbl="parChTrans1D4" presStyleIdx="7" presStyleCnt="10"/>
      <dgm:spPr/>
    </dgm:pt>
    <dgm:pt modelId="{5150933E-BCFC-4C7F-81B8-8C6740EA6FC4}" type="pres">
      <dgm:prSet presAssocID="{97FE09FD-86A3-47F2-B437-3CD684C57C5C}" presName="Name21" presStyleCnt="0"/>
      <dgm:spPr/>
    </dgm:pt>
    <dgm:pt modelId="{B90D743C-D539-43EA-8E8B-E936E651ED38}" type="pres">
      <dgm:prSet presAssocID="{97FE09FD-86A3-47F2-B437-3CD684C57C5C}" presName="level2Shape" presStyleLbl="node4" presStyleIdx="7" presStyleCnt="10" custScaleY="52513"/>
      <dgm:spPr/>
    </dgm:pt>
    <dgm:pt modelId="{6B32ED5B-BD06-436F-A8DE-8CCBF1F6162A}" type="pres">
      <dgm:prSet presAssocID="{97FE09FD-86A3-47F2-B437-3CD684C57C5C}" presName="hierChild3" presStyleCnt="0"/>
      <dgm:spPr/>
    </dgm:pt>
    <dgm:pt modelId="{E811921C-B77E-4FBA-952C-F764AC6EB64F}" type="pres">
      <dgm:prSet presAssocID="{B9B59086-6041-489C-8813-E29126337FF7}" presName="Name19" presStyleLbl="parChTrans1D4" presStyleIdx="8" presStyleCnt="10"/>
      <dgm:spPr/>
    </dgm:pt>
    <dgm:pt modelId="{39AA4EE3-12B2-4471-8AA3-D7F0B5A6CAE7}" type="pres">
      <dgm:prSet presAssocID="{B2D261F2-1FD3-42F0-9F81-AEAF44B62D17}" presName="Name21" presStyleCnt="0"/>
      <dgm:spPr/>
    </dgm:pt>
    <dgm:pt modelId="{9AF3D304-B492-41A6-8E92-EF1329420333}" type="pres">
      <dgm:prSet presAssocID="{B2D261F2-1FD3-42F0-9F81-AEAF44B62D17}" presName="level2Shape" presStyleLbl="node4" presStyleIdx="8" presStyleCnt="10" custScaleY="117621"/>
      <dgm:spPr/>
    </dgm:pt>
    <dgm:pt modelId="{EDA4DE8E-F323-4F9E-95FB-7E12889301D7}" type="pres">
      <dgm:prSet presAssocID="{B2D261F2-1FD3-42F0-9F81-AEAF44B62D17}" presName="hierChild3" presStyleCnt="0"/>
      <dgm:spPr/>
    </dgm:pt>
    <dgm:pt modelId="{0C167FA2-BBD7-4B9E-A0BE-28B43120B49F}" type="pres">
      <dgm:prSet presAssocID="{389F9116-2105-4D33-9DB1-3F8727114655}" presName="Name19" presStyleLbl="parChTrans1D2" presStyleIdx="2" presStyleCnt="3"/>
      <dgm:spPr/>
    </dgm:pt>
    <dgm:pt modelId="{0EC4B1C0-1CEC-430C-8EB4-9871ED5FEA2C}" type="pres">
      <dgm:prSet presAssocID="{3FA4C5D8-5C33-46AE-84F7-88DC4F39B7A8}" presName="Name21" presStyleCnt="0"/>
      <dgm:spPr/>
    </dgm:pt>
    <dgm:pt modelId="{7CE1201B-8F1C-4FFD-99B9-AD00BF25447C}" type="pres">
      <dgm:prSet presAssocID="{3FA4C5D8-5C33-46AE-84F7-88DC4F39B7A8}" presName="level2Shape" presStyleLbl="node2" presStyleIdx="2" presStyleCnt="3" custScaleY="49597" custLinFactNeighborX="81707"/>
      <dgm:spPr/>
    </dgm:pt>
    <dgm:pt modelId="{CC45283A-CD2C-4A8C-B4DE-15F320DFFF58}" type="pres">
      <dgm:prSet presAssocID="{3FA4C5D8-5C33-46AE-84F7-88DC4F39B7A8}" presName="hierChild3" presStyleCnt="0"/>
      <dgm:spPr/>
    </dgm:pt>
    <dgm:pt modelId="{3C07C13D-752F-4FE6-9D24-C3977651B8E8}" type="pres">
      <dgm:prSet presAssocID="{B0830775-BA14-4377-A237-51E9C6A39DF5}" presName="Name19" presStyleLbl="parChTrans1D3" presStyleIdx="2" presStyleCnt="3"/>
      <dgm:spPr/>
    </dgm:pt>
    <dgm:pt modelId="{914DDF4B-D729-4CC5-9787-7E68D03C2C7D}" type="pres">
      <dgm:prSet presAssocID="{78CBB001-084A-4C1B-9551-F817901CFBDF}" presName="Name21" presStyleCnt="0"/>
      <dgm:spPr/>
    </dgm:pt>
    <dgm:pt modelId="{E619E9DD-268C-4A83-99E2-D2CFB306648E}" type="pres">
      <dgm:prSet presAssocID="{78CBB001-084A-4C1B-9551-F817901CFBDF}" presName="level2Shape" presStyleLbl="node3" presStyleIdx="2" presStyleCnt="3" custScaleY="49597" custLinFactNeighborX="81707"/>
      <dgm:spPr/>
    </dgm:pt>
    <dgm:pt modelId="{29E7C3D2-603D-4A33-B78C-EE31E8D501DC}" type="pres">
      <dgm:prSet presAssocID="{78CBB001-084A-4C1B-9551-F817901CFBDF}" presName="hierChild3" presStyleCnt="0"/>
      <dgm:spPr/>
    </dgm:pt>
    <dgm:pt modelId="{C103061D-4830-4B67-9CB2-D04BCD94C08E}" type="pres">
      <dgm:prSet presAssocID="{1E499F77-9E68-4096-BEC5-8D7BDB949835}" presName="Name19" presStyleLbl="parChTrans1D4" presStyleIdx="9" presStyleCnt="10"/>
      <dgm:spPr/>
    </dgm:pt>
    <dgm:pt modelId="{84E66131-9BFB-42FA-BB06-D0B41393A34E}" type="pres">
      <dgm:prSet presAssocID="{3FE04A9C-BD65-4972-B2B6-F464597CAE1A}" presName="Name21" presStyleCnt="0"/>
      <dgm:spPr/>
    </dgm:pt>
    <dgm:pt modelId="{609B7911-53B9-4E6B-8D65-0A5EDB394B71}" type="pres">
      <dgm:prSet presAssocID="{3FE04A9C-BD65-4972-B2B6-F464597CAE1A}" presName="level2Shape" presStyleLbl="node4" presStyleIdx="9" presStyleCnt="10" custScaleY="51356" custLinFactNeighborX="81707"/>
      <dgm:spPr/>
    </dgm:pt>
    <dgm:pt modelId="{B1DE8610-BFF0-4C07-810C-01CC73A07F24}" type="pres">
      <dgm:prSet presAssocID="{3FE04A9C-BD65-4972-B2B6-F464597CAE1A}" presName="hierChild3" presStyleCnt="0"/>
      <dgm:spPr/>
    </dgm:pt>
    <dgm:pt modelId="{060D4ACA-B96D-45B9-B155-710EC39C69BC}" type="pres">
      <dgm:prSet presAssocID="{61F04E29-071D-477E-8CEC-475BC7070338}" presName="bgShapesFlow" presStyleCnt="0"/>
      <dgm:spPr/>
    </dgm:pt>
  </dgm:ptLst>
  <dgm:cxnLst>
    <dgm:cxn modelId="{D811D601-2326-406F-8C6C-39BB7F8991C0}" srcId="{61F04E29-071D-477E-8CEC-475BC7070338}" destId="{D3F05159-81EB-4B4C-83E5-0D877429A9A8}" srcOrd="0" destOrd="0" parTransId="{E70E05D5-6632-479B-97F3-4CBC301875B1}" sibTransId="{858B9F40-7017-43A4-8022-6A4343143301}"/>
    <dgm:cxn modelId="{0A42B70C-529C-4646-ABDC-ACF6A6F3B411}" type="presOf" srcId="{85A0214B-8EE2-410D-881B-036B205410DA}" destId="{AD6F6E8D-6A26-4EB6-9BEE-1948B56D60AE}" srcOrd="0" destOrd="0" presId="urn:microsoft.com/office/officeart/2005/8/layout/hierarchy6"/>
    <dgm:cxn modelId="{969F8611-978F-4BBB-A97D-60FC9D3334BA}" type="presOf" srcId="{A3E22B56-6846-43A1-A0A8-50AE0F534058}" destId="{FAACAEC6-B4D1-4E63-A0DB-E0BFA29EDA77}" srcOrd="0" destOrd="0" presId="urn:microsoft.com/office/officeart/2005/8/layout/hierarchy6"/>
    <dgm:cxn modelId="{ED0BCA12-45D5-4269-B45D-DDB6134A9331}" type="presOf" srcId="{788334D5-8CD2-4407-B9AC-D371BEC273C6}" destId="{2D17B021-3567-4627-836A-7ED22385787E}" srcOrd="0" destOrd="0" presId="urn:microsoft.com/office/officeart/2005/8/layout/hierarchy6"/>
    <dgm:cxn modelId="{6BD7EC18-9067-4ED1-9476-71E29203EEC6}" srcId="{A2ED93D5-D4D6-43AC-BFB0-9283FDA095FE}" destId="{FE2819EB-9B64-4D08-9133-C14A009D26C4}" srcOrd="0" destOrd="0" parTransId="{28FE052F-FFFB-4A4E-84E0-2B6E64DA008E}" sibTransId="{48842DCF-C554-45C9-8530-69A879FACECF}"/>
    <dgm:cxn modelId="{12983719-0E18-4164-A4D7-1E00A637ECFE}" type="presOf" srcId="{D6BBB0A4-7008-48BA-8BC9-E902E636F2C9}" destId="{FAF39CAA-E6BE-45AE-A73D-77852FA82CF0}" srcOrd="0" destOrd="0" presId="urn:microsoft.com/office/officeart/2005/8/layout/hierarchy6"/>
    <dgm:cxn modelId="{BDFCFF20-CC4E-4C60-A25C-151B2EB255A8}" srcId="{801021E7-BC72-44A8-8A7B-86390356669F}" destId="{3D603BA5-C043-4FF7-B4A3-598D4419B3A3}" srcOrd="0" destOrd="0" parTransId="{9786E64F-DD9A-4487-950C-701CDC7BBE15}" sibTransId="{99935628-0398-4A58-9100-BCAF2C447BF4}"/>
    <dgm:cxn modelId="{E5065322-EFF9-457D-ADFC-8EAE3E27BEDF}" srcId="{3FA4C5D8-5C33-46AE-84F7-88DC4F39B7A8}" destId="{78CBB001-084A-4C1B-9551-F817901CFBDF}" srcOrd="0" destOrd="0" parTransId="{B0830775-BA14-4377-A237-51E9C6A39DF5}" sibTransId="{3F5CD21E-C42B-4AD5-9A2D-5D92D794EEFA}"/>
    <dgm:cxn modelId="{9665A627-A3F3-4718-A938-A3CD7BAA199E}" type="presOf" srcId="{B9B59086-6041-489C-8813-E29126337FF7}" destId="{E811921C-B77E-4FBA-952C-F764AC6EB64F}" srcOrd="0" destOrd="0" presId="urn:microsoft.com/office/officeart/2005/8/layout/hierarchy6"/>
    <dgm:cxn modelId="{086A1028-60B4-4E4A-B5EB-E26B1242B166}" type="presOf" srcId="{F0259013-867C-4C89-AD6D-07E865A85151}" destId="{C638C430-F770-4574-9C71-23C285871BF1}" srcOrd="0" destOrd="0" presId="urn:microsoft.com/office/officeart/2005/8/layout/hierarchy6"/>
    <dgm:cxn modelId="{F5A9362C-CBF8-471D-AAA4-89C2E70E6BF0}" type="presOf" srcId="{B5B040F6-F4FF-4C36-9F26-4299BE7A6A29}" destId="{94E31977-FF40-438B-99B0-D3DF7EE294EC}" srcOrd="0" destOrd="0" presId="urn:microsoft.com/office/officeart/2005/8/layout/hierarchy6"/>
    <dgm:cxn modelId="{578BC12D-730A-4ADA-9698-156963B8D56D}" type="presOf" srcId="{1EAC043E-DCA0-4A98-98FE-733A0F969367}" destId="{DCD8901D-D0E1-4B15-8524-73CB7848EF72}" srcOrd="0" destOrd="0" presId="urn:microsoft.com/office/officeart/2005/8/layout/hierarchy6"/>
    <dgm:cxn modelId="{DED56B30-922C-4D39-8654-0D89E755A162}" type="presOf" srcId="{B90E7775-069B-4DB4-AF32-8D0AA47435DB}" destId="{ECE47F87-8195-40CA-904B-E33687052FB8}" srcOrd="0" destOrd="0" presId="urn:microsoft.com/office/officeart/2005/8/layout/hierarchy6"/>
    <dgm:cxn modelId="{8DCC1632-8156-4BDD-A75C-F885171DEF4B}" type="presOf" srcId="{801021E7-BC72-44A8-8A7B-86390356669F}" destId="{E6D07DA1-018E-4F68-A877-706B4D1D683C}" srcOrd="0" destOrd="0" presId="urn:microsoft.com/office/officeart/2005/8/layout/hierarchy6"/>
    <dgm:cxn modelId="{1CC8F135-2CC1-40D1-A834-3C9C58DFB37E}" type="presOf" srcId="{B0830775-BA14-4377-A237-51E9C6A39DF5}" destId="{3C07C13D-752F-4FE6-9D24-C3977651B8E8}" srcOrd="0" destOrd="0" presId="urn:microsoft.com/office/officeart/2005/8/layout/hierarchy6"/>
    <dgm:cxn modelId="{92385B37-66A0-421C-9ED7-D3E7814E5BAC}" type="presOf" srcId="{E0C39A75-4430-4F1F-8770-84E96147DC48}" destId="{B3654CFB-D766-49B0-836F-887AADD6921F}" srcOrd="0" destOrd="0" presId="urn:microsoft.com/office/officeart/2005/8/layout/hierarchy6"/>
    <dgm:cxn modelId="{3D85795D-FD68-4398-9500-8A8D257766E3}" type="presOf" srcId="{28FE052F-FFFB-4A4E-84E0-2B6E64DA008E}" destId="{9D9D018E-05D9-4B13-B700-0FC82513AE0C}" srcOrd="0" destOrd="0" presId="urn:microsoft.com/office/officeart/2005/8/layout/hierarchy6"/>
    <dgm:cxn modelId="{495C7C5E-A1D2-49AE-BD26-BD7530D2AFE0}" type="presOf" srcId="{389F9116-2105-4D33-9DB1-3F8727114655}" destId="{0C167FA2-BBD7-4B9E-A0BE-28B43120B49F}" srcOrd="0" destOrd="0" presId="urn:microsoft.com/office/officeart/2005/8/layout/hierarchy6"/>
    <dgm:cxn modelId="{6E109B41-1DBC-4ACE-B39E-CDE5477D0DB1}" type="presOf" srcId="{1A85919F-D3CF-4B1E-ABDD-862CFD20F8BB}" destId="{49984542-268F-4E57-B907-EA897817A87A}" srcOrd="0" destOrd="0" presId="urn:microsoft.com/office/officeart/2005/8/layout/hierarchy6"/>
    <dgm:cxn modelId="{6FF70563-C89F-41E3-9F81-8D218526B8E8}" type="presOf" srcId="{6BCDF31B-105F-4A6D-A591-6562E18F6BD3}" destId="{587C00CF-374A-44C7-A4C7-091456E6B194}" srcOrd="0" destOrd="0" presId="urn:microsoft.com/office/officeart/2005/8/layout/hierarchy6"/>
    <dgm:cxn modelId="{A4AAE765-D754-4A2E-995B-BD4862E01BE8}" type="presOf" srcId="{78CBB001-084A-4C1B-9551-F817901CFBDF}" destId="{E619E9DD-268C-4A83-99E2-D2CFB306648E}" srcOrd="0" destOrd="0" presId="urn:microsoft.com/office/officeart/2005/8/layout/hierarchy6"/>
    <dgm:cxn modelId="{0B985169-9996-419E-9FFD-16C20BDC9617}" srcId="{D3F05159-81EB-4B4C-83E5-0D877429A9A8}" destId="{3FA4C5D8-5C33-46AE-84F7-88DC4F39B7A8}" srcOrd="2" destOrd="0" parTransId="{389F9116-2105-4D33-9DB1-3F8727114655}" sibTransId="{CD4F451F-3882-41E8-BFB7-136F829C2C8D}"/>
    <dgm:cxn modelId="{6CA4C269-FF54-4235-88A7-4E50030B6884}" srcId="{1EAC043E-DCA0-4A98-98FE-733A0F969367}" destId="{40705FA8-CFE3-46F2-A912-C67568A5F107}" srcOrd="0" destOrd="0" parTransId="{F0259013-867C-4C89-AD6D-07E865A85151}" sibTransId="{FC8FD0CA-B342-4AD7-967E-EFB25B06DB35}"/>
    <dgm:cxn modelId="{0A188D4B-5BC2-4D49-A54E-F14114A76657}" srcId="{B90E7775-069B-4DB4-AF32-8D0AA47435DB}" destId="{1EAC043E-DCA0-4A98-98FE-733A0F969367}" srcOrd="1" destOrd="0" parTransId="{85A0214B-8EE2-410D-881B-036B205410DA}" sibTransId="{997F65A4-54CF-4AEB-8135-3CC4A0172913}"/>
    <dgm:cxn modelId="{C399B672-5EBE-4B76-A9D0-90B1C549292A}" type="presOf" srcId="{B2D261F2-1FD3-42F0-9F81-AEAF44B62D17}" destId="{9AF3D304-B492-41A6-8E92-EF1329420333}" srcOrd="0" destOrd="0" presId="urn:microsoft.com/office/officeart/2005/8/layout/hierarchy6"/>
    <dgm:cxn modelId="{C4EB0873-A48A-47B6-8C49-DC5D85C521F1}" srcId="{D3F05159-81EB-4B4C-83E5-0D877429A9A8}" destId="{E0C39A75-4430-4F1F-8770-84E96147DC48}" srcOrd="1" destOrd="0" parTransId="{6BCDF31B-105F-4A6D-A591-6562E18F6BD3}" sibTransId="{1AF30756-363F-47E4-9003-F71B6987D60F}"/>
    <dgm:cxn modelId="{EA323153-0F14-4C2E-AB48-08995FCC14CD}" srcId="{E0C39A75-4430-4F1F-8770-84E96147DC48}" destId="{801021E7-BC72-44A8-8A7B-86390356669F}" srcOrd="0" destOrd="0" parTransId="{A3E22B56-6846-43A1-A0A8-50AE0F534058}" sibTransId="{5D7E141E-6F90-481F-91F6-2F43E8A640A1}"/>
    <dgm:cxn modelId="{51646E7A-287C-4A1E-9173-CAB6FF1B7896}" type="presOf" srcId="{F12A3155-D4E5-4C88-A3A9-8A2859C0CD9C}" destId="{FBCD3BCB-583D-4218-9F69-D3B9835A5912}" srcOrd="0" destOrd="0" presId="urn:microsoft.com/office/officeart/2005/8/layout/hierarchy6"/>
    <dgm:cxn modelId="{8B135B82-AF72-47F7-95D0-5806B59C1A89}" type="presOf" srcId="{CBD0CF55-3CCB-4010-A35B-E832DEF4E9AD}" destId="{08866B89-7233-4BEE-A5AD-41E107F67026}" srcOrd="0" destOrd="0" presId="urn:microsoft.com/office/officeart/2005/8/layout/hierarchy6"/>
    <dgm:cxn modelId="{8ED3FB86-6E80-4874-86E1-8999591930D8}" srcId="{B90E7775-069B-4DB4-AF32-8D0AA47435DB}" destId="{97FE09FD-86A3-47F2-B437-3CD684C57C5C}" srcOrd="2" destOrd="0" parTransId="{1A85919F-D3CF-4B1E-ABDD-862CFD20F8BB}" sibTransId="{13809588-99A5-4DC6-AB24-8EC38A4D28DF}"/>
    <dgm:cxn modelId="{40CFB990-4C88-4358-BCF0-3B6A193BC3E0}" type="presOf" srcId="{61F04E29-071D-477E-8CEC-475BC7070338}" destId="{6506EF89-2BA6-4FC9-93F7-D7E18EA5B348}" srcOrd="0" destOrd="0" presId="urn:microsoft.com/office/officeart/2005/8/layout/hierarchy6"/>
    <dgm:cxn modelId="{628A7D91-A53E-4861-B382-697C2FC22925}" type="presOf" srcId="{A2ED93D5-D4D6-43AC-BFB0-9283FDA095FE}" destId="{6FC0D1F0-AE35-4FA7-9E39-32122FE51261}" srcOrd="0" destOrd="0" presId="urn:microsoft.com/office/officeart/2005/8/layout/hierarchy6"/>
    <dgm:cxn modelId="{AA585B95-3D08-46DA-AEAF-792FEB48AFBE}" type="presOf" srcId="{0A95551E-E7B9-4943-89FE-D7067D31CEA9}" destId="{D9233E63-22F0-479A-AEBD-01EC9D150A37}" srcOrd="0" destOrd="0" presId="urn:microsoft.com/office/officeart/2005/8/layout/hierarchy6"/>
    <dgm:cxn modelId="{B7DED8A2-207A-4C20-994F-C57A2E527DA3}" srcId="{B90E7775-069B-4DB4-AF32-8D0AA47435DB}" destId="{CA99ACBA-9FE3-4663-9A25-DD2E89A4C9D1}" srcOrd="0" destOrd="0" parTransId="{F12A3155-D4E5-4C88-A3A9-8A2859C0CD9C}" sibTransId="{1987CFFC-223F-4B12-9AF1-B2E877847BA6}"/>
    <dgm:cxn modelId="{595BEDA8-4355-48B1-B24F-422C8B877D26}" srcId="{FE2819EB-9B64-4D08-9133-C14A009D26C4}" destId="{788334D5-8CD2-4407-B9AC-D371BEC273C6}" srcOrd="0" destOrd="0" parTransId="{D6BBB0A4-7008-48BA-8BC9-E902E636F2C9}" sibTransId="{45DE254E-4513-4DD9-86B3-BE9857B7A82C}"/>
    <dgm:cxn modelId="{BCD2A6AB-0FA1-45B3-A430-1BE19CE20433}" srcId="{CA99ACBA-9FE3-4663-9A25-DD2E89A4C9D1}" destId="{0A95551E-E7B9-4943-89FE-D7067D31CEA9}" srcOrd="0" destOrd="0" parTransId="{B5B040F6-F4FF-4C36-9F26-4299BE7A6A29}" sibTransId="{4E38438B-D089-44F6-98FF-B5FB5E047AD5}"/>
    <dgm:cxn modelId="{38AA40B0-6D4C-4B9C-86CB-D85519B18752}" srcId="{801021E7-BC72-44A8-8A7B-86390356669F}" destId="{B90E7775-069B-4DB4-AF32-8D0AA47435DB}" srcOrd="1" destOrd="0" parTransId="{CBD0CF55-3CCB-4010-A35B-E832DEF4E9AD}" sibTransId="{5C0DD671-5092-4F64-8A15-A900E71643AF}"/>
    <dgm:cxn modelId="{1ED6D7C4-5B06-4649-B6CC-FF5CC6A39960}" type="presOf" srcId="{9786E64F-DD9A-4487-950C-701CDC7BBE15}" destId="{0F93CDAB-351D-4E66-9FAC-1C0747CB3D05}" srcOrd="0" destOrd="0" presId="urn:microsoft.com/office/officeart/2005/8/layout/hierarchy6"/>
    <dgm:cxn modelId="{F82F05CC-B517-4527-8D10-665710F92BB1}" srcId="{D3F05159-81EB-4B4C-83E5-0D877429A9A8}" destId="{A2ED93D5-D4D6-43AC-BFB0-9283FDA095FE}" srcOrd="0" destOrd="0" parTransId="{A8484F9B-D1EE-4395-8301-9152C9346221}" sibTransId="{44AE5E8D-DC81-48C3-87C6-C0DB11B6E4B6}"/>
    <dgm:cxn modelId="{D12F5CCC-F18C-43ED-87BB-BF8AE8CD38D3}" type="presOf" srcId="{D3F05159-81EB-4B4C-83E5-0D877429A9A8}" destId="{4A2364B0-FF6B-4A6F-9E3F-CD2445534381}" srcOrd="0" destOrd="0" presId="urn:microsoft.com/office/officeart/2005/8/layout/hierarchy6"/>
    <dgm:cxn modelId="{E4EA3ED3-E755-4D04-B9CA-0C36DA2BB7F3}" type="presOf" srcId="{40705FA8-CFE3-46F2-A912-C67568A5F107}" destId="{02857DD3-BBE5-4BFD-90FA-4877FF148688}" srcOrd="0" destOrd="0" presId="urn:microsoft.com/office/officeart/2005/8/layout/hierarchy6"/>
    <dgm:cxn modelId="{FD3084D3-0C26-40FF-98C1-E098AAF8A9F3}" type="presOf" srcId="{3D603BA5-C043-4FF7-B4A3-598D4419B3A3}" destId="{537B795A-4F34-4037-B2EB-B670C8963FE9}" srcOrd="0" destOrd="0" presId="urn:microsoft.com/office/officeart/2005/8/layout/hierarchy6"/>
    <dgm:cxn modelId="{7A919ED6-3793-42C9-B5E6-7EBEF012E68E}" srcId="{97FE09FD-86A3-47F2-B437-3CD684C57C5C}" destId="{B2D261F2-1FD3-42F0-9F81-AEAF44B62D17}" srcOrd="0" destOrd="0" parTransId="{B9B59086-6041-489C-8813-E29126337FF7}" sibTransId="{14AEECB4-AB0F-4364-B409-14C7B56087E0}"/>
    <dgm:cxn modelId="{BA45B0D6-7113-4A32-8EF1-31F3B8B0CCFB}" srcId="{78CBB001-084A-4C1B-9551-F817901CFBDF}" destId="{3FE04A9C-BD65-4972-B2B6-F464597CAE1A}" srcOrd="0" destOrd="0" parTransId="{1E499F77-9E68-4096-BEC5-8D7BDB949835}" sibTransId="{F2A88E29-8943-4360-9800-C233065E5E2C}"/>
    <dgm:cxn modelId="{2D3348D7-1D94-4B51-82E7-79D70F282B98}" type="presOf" srcId="{3FA4C5D8-5C33-46AE-84F7-88DC4F39B7A8}" destId="{7CE1201B-8F1C-4FFD-99B9-AD00BF25447C}" srcOrd="0" destOrd="0" presId="urn:microsoft.com/office/officeart/2005/8/layout/hierarchy6"/>
    <dgm:cxn modelId="{2A654BDE-B8E8-470A-85DF-65E8FDAC692C}" type="presOf" srcId="{FE2819EB-9B64-4D08-9133-C14A009D26C4}" destId="{ABB289EF-03A8-4A3B-A051-A6F6B585E20E}" srcOrd="0" destOrd="0" presId="urn:microsoft.com/office/officeart/2005/8/layout/hierarchy6"/>
    <dgm:cxn modelId="{E15188E4-0F8B-4F9C-A84F-7E78F4F811F8}" type="presOf" srcId="{CA99ACBA-9FE3-4663-9A25-DD2E89A4C9D1}" destId="{0B609553-96A4-4F4A-B850-51C729E160B4}" srcOrd="0" destOrd="0" presId="urn:microsoft.com/office/officeart/2005/8/layout/hierarchy6"/>
    <dgm:cxn modelId="{7C1754F6-2EB8-49E8-90B3-67004B8549D1}" type="presOf" srcId="{A8484F9B-D1EE-4395-8301-9152C9346221}" destId="{7DA102F5-5711-44C3-A4A0-501F706E466A}" srcOrd="0" destOrd="0" presId="urn:microsoft.com/office/officeart/2005/8/layout/hierarchy6"/>
    <dgm:cxn modelId="{0EFED7F9-144B-44E5-AEA4-C6D23E682B00}" type="presOf" srcId="{3FE04A9C-BD65-4972-B2B6-F464597CAE1A}" destId="{609B7911-53B9-4E6B-8D65-0A5EDB394B71}" srcOrd="0" destOrd="0" presId="urn:microsoft.com/office/officeart/2005/8/layout/hierarchy6"/>
    <dgm:cxn modelId="{4973CCFB-4C06-4708-AFCE-BA05516804AD}" type="presOf" srcId="{97FE09FD-86A3-47F2-B437-3CD684C57C5C}" destId="{B90D743C-D539-43EA-8E8B-E936E651ED38}" srcOrd="0" destOrd="0" presId="urn:microsoft.com/office/officeart/2005/8/layout/hierarchy6"/>
    <dgm:cxn modelId="{56C589FF-719D-4EDD-920C-7337A272ED1F}" type="presOf" srcId="{1E499F77-9E68-4096-BEC5-8D7BDB949835}" destId="{C103061D-4830-4B67-9CB2-D04BCD94C08E}" srcOrd="0" destOrd="0" presId="urn:microsoft.com/office/officeart/2005/8/layout/hierarchy6"/>
    <dgm:cxn modelId="{872D9175-3238-4949-8CF7-C900D6B03590}" type="presParOf" srcId="{6506EF89-2BA6-4FC9-93F7-D7E18EA5B348}" destId="{B86FBF3F-47D2-49F1-B8BC-EE2CCB19282D}" srcOrd="0" destOrd="0" presId="urn:microsoft.com/office/officeart/2005/8/layout/hierarchy6"/>
    <dgm:cxn modelId="{6C87A664-4D64-48E3-B549-5392103F7050}" type="presParOf" srcId="{B86FBF3F-47D2-49F1-B8BC-EE2CCB19282D}" destId="{7543A96F-07FD-42FE-B572-B45D5A681483}" srcOrd="0" destOrd="0" presId="urn:microsoft.com/office/officeart/2005/8/layout/hierarchy6"/>
    <dgm:cxn modelId="{6EA9EB87-0541-4FF2-BBB4-372BB8747831}" type="presParOf" srcId="{7543A96F-07FD-42FE-B572-B45D5A681483}" destId="{2D0D535B-5764-434A-BEE6-0F6A1BE0EFA8}" srcOrd="0" destOrd="0" presId="urn:microsoft.com/office/officeart/2005/8/layout/hierarchy6"/>
    <dgm:cxn modelId="{CCFC0F2B-7DA9-44D8-B24F-DB3224D3298B}" type="presParOf" srcId="{2D0D535B-5764-434A-BEE6-0F6A1BE0EFA8}" destId="{4A2364B0-FF6B-4A6F-9E3F-CD2445534381}" srcOrd="0" destOrd="0" presId="urn:microsoft.com/office/officeart/2005/8/layout/hierarchy6"/>
    <dgm:cxn modelId="{5965920C-92D1-49F1-A625-72C2FDF317B5}" type="presParOf" srcId="{2D0D535B-5764-434A-BEE6-0F6A1BE0EFA8}" destId="{AE4729A0-9927-4654-B5C7-389CF8FF4638}" srcOrd="1" destOrd="0" presId="urn:microsoft.com/office/officeart/2005/8/layout/hierarchy6"/>
    <dgm:cxn modelId="{8E070A46-6AF6-4C29-963B-A1B2F02C5563}" type="presParOf" srcId="{AE4729A0-9927-4654-B5C7-389CF8FF4638}" destId="{7DA102F5-5711-44C3-A4A0-501F706E466A}" srcOrd="0" destOrd="0" presId="urn:microsoft.com/office/officeart/2005/8/layout/hierarchy6"/>
    <dgm:cxn modelId="{8CDCA902-ACF6-494A-AAA1-826FFE1C48DB}" type="presParOf" srcId="{AE4729A0-9927-4654-B5C7-389CF8FF4638}" destId="{AD1573EB-D816-41DA-9E60-C73F761A2B45}" srcOrd="1" destOrd="0" presId="urn:microsoft.com/office/officeart/2005/8/layout/hierarchy6"/>
    <dgm:cxn modelId="{AAEEDDBC-A409-4494-9EFB-3409EE86E31F}" type="presParOf" srcId="{AD1573EB-D816-41DA-9E60-C73F761A2B45}" destId="{6FC0D1F0-AE35-4FA7-9E39-32122FE51261}" srcOrd="0" destOrd="0" presId="urn:microsoft.com/office/officeart/2005/8/layout/hierarchy6"/>
    <dgm:cxn modelId="{1D9A26C8-F711-47FA-8155-17D85242CED8}" type="presParOf" srcId="{AD1573EB-D816-41DA-9E60-C73F761A2B45}" destId="{4AC392FF-108F-4D9D-A911-4BAFAF6226C5}" srcOrd="1" destOrd="0" presId="urn:microsoft.com/office/officeart/2005/8/layout/hierarchy6"/>
    <dgm:cxn modelId="{F1ED713D-0D20-4955-9181-EA165CD915CF}" type="presParOf" srcId="{4AC392FF-108F-4D9D-A911-4BAFAF6226C5}" destId="{9D9D018E-05D9-4B13-B700-0FC82513AE0C}" srcOrd="0" destOrd="0" presId="urn:microsoft.com/office/officeart/2005/8/layout/hierarchy6"/>
    <dgm:cxn modelId="{25CC826F-A350-4528-A5AE-5C3B5E831D4A}" type="presParOf" srcId="{4AC392FF-108F-4D9D-A911-4BAFAF6226C5}" destId="{C35D6F6D-B628-4FA5-9EC5-5E98CC31174E}" srcOrd="1" destOrd="0" presId="urn:microsoft.com/office/officeart/2005/8/layout/hierarchy6"/>
    <dgm:cxn modelId="{8BCAF7BE-9216-4318-BE65-616355C26EC4}" type="presParOf" srcId="{C35D6F6D-B628-4FA5-9EC5-5E98CC31174E}" destId="{ABB289EF-03A8-4A3B-A051-A6F6B585E20E}" srcOrd="0" destOrd="0" presId="urn:microsoft.com/office/officeart/2005/8/layout/hierarchy6"/>
    <dgm:cxn modelId="{83633927-0E6C-4A02-8FE6-0DA6090B4588}" type="presParOf" srcId="{C35D6F6D-B628-4FA5-9EC5-5E98CC31174E}" destId="{7E22AEBA-A3A1-48B9-88DD-8B59ADA86ABA}" srcOrd="1" destOrd="0" presId="urn:microsoft.com/office/officeart/2005/8/layout/hierarchy6"/>
    <dgm:cxn modelId="{BF9E2B1E-23B5-40AB-BCDC-D81EDF2F94A9}" type="presParOf" srcId="{7E22AEBA-A3A1-48B9-88DD-8B59ADA86ABA}" destId="{FAF39CAA-E6BE-45AE-A73D-77852FA82CF0}" srcOrd="0" destOrd="0" presId="urn:microsoft.com/office/officeart/2005/8/layout/hierarchy6"/>
    <dgm:cxn modelId="{AF992BF9-E4EF-4C76-AF5D-C010AB4AFA0D}" type="presParOf" srcId="{7E22AEBA-A3A1-48B9-88DD-8B59ADA86ABA}" destId="{5623BECD-3E79-4D30-8C0C-84B789BE04C4}" srcOrd="1" destOrd="0" presId="urn:microsoft.com/office/officeart/2005/8/layout/hierarchy6"/>
    <dgm:cxn modelId="{F9041A71-4BAA-4143-A548-C311B233BCBF}" type="presParOf" srcId="{5623BECD-3E79-4D30-8C0C-84B789BE04C4}" destId="{2D17B021-3567-4627-836A-7ED22385787E}" srcOrd="0" destOrd="0" presId="urn:microsoft.com/office/officeart/2005/8/layout/hierarchy6"/>
    <dgm:cxn modelId="{6CBEFEEC-93C1-4456-B42E-194EC7DFEC15}" type="presParOf" srcId="{5623BECD-3E79-4D30-8C0C-84B789BE04C4}" destId="{5DA50FE8-2B0F-4EA2-B8AA-63973850605A}" srcOrd="1" destOrd="0" presId="urn:microsoft.com/office/officeart/2005/8/layout/hierarchy6"/>
    <dgm:cxn modelId="{9422CB17-9A38-491E-9C18-F6B544DF8674}" type="presParOf" srcId="{AE4729A0-9927-4654-B5C7-389CF8FF4638}" destId="{587C00CF-374A-44C7-A4C7-091456E6B194}" srcOrd="2" destOrd="0" presId="urn:microsoft.com/office/officeart/2005/8/layout/hierarchy6"/>
    <dgm:cxn modelId="{5A7C46FE-DEDC-42A7-8563-54A9B6FB58A3}" type="presParOf" srcId="{AE4729A0-9927-4654-B5C7-389CF8FF4638}" destId="{F5C33DAB-3E98-4355-9B2E-BBE9ED04D01E}" srcOrd="3" destOrd="0" presId="urn:microsoft.com/office/officeart/2005/8/layout/hierarchy6"/>
    <dgm:cxn modelId="{2A08DA82-F134-4787-A9F5-A6D5B504CC09}" type="presParOf" srcId="{F5C33DAB-3E98-4355-9B2E-BBE9ED04D01E}" destId="{B3654CFB-D766-49B0-836F-887AADD6921F}" srcOrd="0" destOrd="0" presId="urn:microsoft.com/office/officeart/2005/8/layout/hierarchy6"/>
    <dgm:cxn modelId="{BAE7FD74-5B4B-4CF3-BE6E-47290DE139A3}" type="presParOf" srcId="{F5C33DAB-3E98-4355-9B2E-BBE9ED04D01E}" destId="{7862469D-D770-4FB6-8D4F-6BCCE55C5DA0}" srcOrd="1" destOrd="0" presId="urn:microsoft.com/office/officeart/2005/8/layout/hierarchy6"/>
    <dgm:cxn modelId="{DBEBA487-BCB4-4D86-9520-252AE4D5FD3E}" type="presParOf" srcId="{7862469D-D770-4FB6-8D4F-6BCCE55C5DA0}" destId="{FAACAEC6-B4D1-4E63-A0DB-E0BFA29EDA77}" srcOrd="0" destOrd="0" presId="urn:microsoft.com/office/officeart/2005/8/layout/hierarchy6"/>
    <dgm:cxn modelId="{026AC4DD-A754-49FF-AFC4-DE11ED53459D}" type="presParOf" srcId="{7862469D-D770-4FB6-8D4F-6BCCE55C5DA0}" destId="{E0B97B57-9C9A-418A-8C04-8C0664072452}" srcOrd="1" destOrd="0" presId="urn:microsoft.com/office/officeart/2005/8/layout/hierarchy6"/>
    <dgm:cxn modelId="{608F8400-1A8C-4F46-9F99-A5FBA29AE41E}" type="presParOf" srcId="{E0B97B57-9C9A-418A-8C04-8C0664072452}" destId="{E6D07DA1-018E-4F68-A877-706B4D1D683C}" srcOrd="0" destOrd="0" presId="urn:microsoft.com/office/officeart/2005/8/layout/hierarchy6"/>
    <dgm:cxn modelId="{DFF49F03-32E6-4BC9-A084-9B5E0F9E81D4}" type="presParOf" srcId="{E0B97B57-9C9A-418A-8C04-8C0664072452}" destId="{A95E4D21-1F88-4968-BE4B-A530D8DE1410}" srcOrd="1" destOrd="0" presId="urn:microsoft.com/office/officeart/2005/8/layout/hierarchy6"/>
    <dgm:cxn modelId="{7EEC9467-0E35-41DE-89F7-63D50FF6D43D}" type="presParOf" srcId="{A95E4D21-1F88-4968-BE4B-A530D8DE1410}" destId="{0F93CDAB-351D-4E66-9FAC-1C0747CB3D05}" srcOrd="0" destOrd="0" presId="urn:microsoft.com/office/officeart/2005/8/layout/hierarchy6"/>
    <dgm:cxn modelId="{AEE80315-1004-4085-849D-41FC5BF9517D}" type="presParOf" srcId="{A95E4D21-1F88-4968-BE4B-A530D8DE1410}" destId="{12391ABE-7D06-48D3-A635-8EBBBF8FCA02}" srcOrd="1" destOrd="0" presId="urn:microsoft.com/office/officeart/2005/8/layout/hierarchy6"/>
    <dgm:cxn modelId="{CA4AF932-F28C-483B-BA2C-6195D2CEDD39}" type="presParOf" srcId="{12391ABE-7D06-48D3-A635-8EBBBF8FCA02}" destId="{537B795A-4F34-4037-B2EB-B670C8963FE9}" srcOrd="0" destOrd="0" presId="urn:microsoft.com/office/officeart/2005/8/layout/hierarchy6"/>
    <dgm:cxn modelId="{EE150266-F477-4F12-817B-A2817F82E233}" type="presParOf" srcId="{12391ABE-7D06-48D3-A635-8EBBBF8FCA02}" destId="{7F6FDFA3-44D2-4D37-9D2A-25BB25D0332B}" srcOrd="1" destOrd="0" presId="urn:microsoft.com/office/officeart/2005/8/layout/hierarchy6"/>
    <dgm:cxn modelId="{746BB614-3245-40A9-9C86-F17CFBBEB193}" type="presParOf" srcId="{A95E4D21-1F88-4968-BE4B-A530D8DE1410}" destId="{08866B89-7233-4BEE-A5AD-41E107F67026}" srcOrd="2" destOrd="0" presId="urn:microsoft.com/office/officeart/2005/8/layout/hierarchy6"/>
    <dgm:cxn modelId="{A7E4A171-6D49-4330-90E0-F4B91D1197BF}" type="presParOf" srcId="{A95E4D21-1F88-4968-BE4B-A530D8DE1410}" destId="{727B0081-33F8-4F06-8614-E5490438D109}" srcOrd="3" destOrd="0" presId="urn:microsoft.com/office/officeart/2005/8/layout/hierarchy6"/>
    <dgm:cxn modelId="{879B37A2-BF9A-4839-A3FF-551032715DDA}" type="presParOf" srcId="{727B0081-33F8-4F06-8614-E5490438D109}" destId="{ECE47F87-8195-40CA-904B-E33687052FB8}" srcOrd="0" destOrd="0" presId="urn:microsoft.com/office/officeart/2005/8/layout/hierarchy6"/>
    <dgm:cxn modelId="{A90F3FC6-1867-426E-A175-06C6FEE301B4}" type="presParOf" srcId="{727B0081-33F8-4F06-8614-E5490438D109}" destId="{FB45DBE8-1303-4C03-83D6-B8C21F90F24C}" srcOrd="1" destOrd="0" presId="urn:microsoft.com/office/officeart/2005/8/layout/hierarchy6"/>
    <dgm:cxn modelId="{1817EC90-5393-414B-A339-27D72B410CF7}" type="presParOf" srcId="{FB45DBE8-1303-4C03-83D6-B8C21F90F24C}" destId="{FBCD3BCB-583D-4218-9F69-D3B9835A5912}" srcOrd="0" destOrd="0" presId="urn:microsoft.com/office/officeart/2005/8/layout/hierarchy6"/>
    <dgm:cxn modelId="{98713426-678E-4801-92F9-BFC74D8DD706}" type="presParOf" srcId="{FB45DBE8-1303-4C03-83D6-B8C21F90F24C}" destId="{E219FF2A-95D1-42E8-91A6-5F72977ED214}" srcOrd="1" destOrd="0" presId="urn:microsoft.com/office/officeart/2005/8/layout/hierarchy6"/>
    <dgm:cxn modelId="{61332B5D-308B-4FB0-A82D-1D0861032318}" type="presParOf" srcId="{E219FF2A-95D1-42E8-91A6-5F72977ED214}" destId="{0B609553-96A4-4F4A-B850-51C729E160B4}" srcOrd="0" destOrd="0" presId="urn:microsoft.com/office/officeart/2005/8/layout/hierarchy6"/>
    <dgm:cxn modelId="{12E8ED8B-3D9A-485F-9256-29734F7F5495}" type="presParOf" srcId="{E219FF2A-95D1-42E8-91A6-5F72977ED214}" destId="{4C03428C-C95F-4046-82ED-B2E4A0A33AB7}" srcOrd="1" destOrd="0" presId="urn:microsoft.com/office/officeart/2005/8/layout/hierarchy6"/>
    <dgm:cxn modelId="{01662110-6862-462A-9B75-FD1C59FB6128}" type="presParOf" srcId="{4C03428C-C95F-4046-82ED-B2E4A0A33AB7}" destId="{94E31977-FF40-438B-99B0-D3DF7EE294EC}" srcOrd="0" destOrd="0" presId="urn:microsoft.com/office/officeart/2005/8/layout/hierarchy6"/>
    <dgm:cxn modelId="{574D8918-3A5D-4F8A-A974-C67D25D8317F}" type="presParOf" srcId="{4C03428C-C95F-4046-82ED-B2E4A0A33AB7}" destId="{21B27CE8-ED2D-4131-AE20-7110BAD3704C}" srcOrd="1" destOrd="0" presId="urn:microsoft.com/office/officeart/2005/8/layout/hierarchy6"/>
    <dgm:cxn modelId="{72A389D0-F9D5-43CF-B65F-14FBD083C127}" type="presParOf" srcId="{21B27CE8-ED2D-4131-AE20-7110BAD3704C}" destId="{D9233E63-22F0-479A-AEBD-01EC9D150A37}" srcOrd="0" destOrd="0" presId="urn:microsoft.com/office/officeart/2005/8/layout/hierarchy6"/>
    <dgm:cxn modelId="{AA27E22C-62D1-4615-8D04-3DF4F25DDD5A}" type="presParOf" srcId="{21B27CE8-ED2D-4131-AE20-7110BAD3704C}" destId="{77DD7657-E879-4412-810F-08C3F9EC6EB5}" srcOrd="1" destOrd="0" presId="urn:microsoft.com/office/officeart/2005/8/layout/hierarchy6"/>
    <dgm:cxn modelId="{657F6C31-6489-432C-BC15-ED284F0BA80F}" type="presParOf" srcId="{FB45DBE8-1303-4C03-83D6-B8C21F90F24C}" destId="{AD6F6E8D-6A26-4EB6-9BEE-1948B56D60AE}" srcOrd="2" destOrd="0" presId="urn:microsoft.com/office/officeart/2005/8/layout/hierarchy6"/>
    <dgm:cxn modelId="{8675B3C0-9ACF-40DE-A46B-91BBA500D7A4}" type="presParOf" srcId="{FB45DBE8-1303-4C03-83D6-B8C21F90F24C}" destId="{66B20A7A-4281-4605-A2F0-D0BE12B78B49}" srcOrd="3" destOrd="0" presId="urn:microsoft.com/office/officeart/2005/8/layout/hierarchy6"/>
    <dgm:cxn modelId="{868FF4EF-01DF-49F2-BF67-C85F13F682D0}" type="presParOf" srcId="{66B20A7A-4281-4605-A2F0-D0BE12B78B49}" destId="{DCD8901D-D0E1-4B15-8524-73CB7848EF72}" srcOrd="0" destOrd="0" presId="urn:microsoft.com/office/officeart/2005/8/layout/hierarchy6"/>
    <dgm:cxn modelId="{CDD2CA2B-0AC0-420B-AC20-F151630C5E7A}" type="presParOf" srcId="{66B20A7A-4281-4605-A2F0-D0BE12B78B49}" destId="{8918D3AB-B75F-4D11-B095-2DD9DB2F1646}" srcOrd="1" destOrd="0" presId="urn:microsoft.com/office/officeart/2005/8/layout/hierarchy6"/>
    <dgm:cxn modelId="{F58F03D1-2959-4B27-88CF-6970398BECE6}" type="presParOf" srcId="{8918D3AB-B75F-4D11-B095-2DD9DB2F1646}" destId="{C638C430-F770-4574-9C71-23C285871BF1}" srcOrd="0" destOrd="0" presId="urn:microsoft.com/office/officeart/2005/8/layout/hierarchy6"/>
    <dgm:cxn modelId="{67246FE6-8F70-4EB6-AEA6-5528E6968D17}" type="presParOf" srcId="{8918D3AB-B75F-4D11-B095-2DD9DB2F1646}" destId="{1C1F4286-4BF4-46F5-AAAF-BF6E9BE0921D}" srcOrd="1" destOrd="0" presId="urn:microsoft.com/office/officeart/2005/8/layout/hierarchy6"/>
    <dgm:cxn modelId="{83AFB9F6-63CF-481C-9DE0-EFE6072A8DD6}" type="presParOf" srcId="{1C1F4286-4BF4-46F5-AAAF-BF6E9BE0921D}" destId="{02857DD3-BBE5-4BFD-90FA-4877FF148688}" srcOrd="0" destOrd="0" presId="urn:microsoft.com/office/officeart/2005/8/layout/hierarchy6"/>
    <dgm:cxn modelId="{FE4B7F50-7968-470E-A02C-FA07E160413D}" type="presParOf" srcId="{1C1F4286-4BF4-46F5-AAAF-BF6E9BE0921D}" destId="{13BD97F7-4250-45CA-9DEB-DC25E1FCAFDA}" srcOrd="1" destOrd="0" presId="urn:microsoft.com/office/officeart/2005/8/layout/hierarchy6"/>
    <dgm:cxn modelId="{0E1CF70F-DA84-4C38-95D1-546FD17B7448}" type="presParOf" srcId="{FB45DBE8-1303-4C03-83D6-B8C21F90F24C}" destId="{49984542-268F-4E57-B907-EA897817A87A}" srcOrd="4" destOrd="0" presId="urn:microsoft.com/office/officeart/2005/8/layout/hierarchy6"/>
    <dgm:cxn modelId="{1D77C81C-3331-472B-816D-76FC702C744C}" type="presParOf" srcId="{FB45DBE8-1303-4C03-83D6-B8C21F90F24C}" destId="{5150933E-BCFC-4C7F-81B8-8C6740EA6FC4}" srcOrd="5" destOrd="0" presId="urn:microsoft.com/office/officeart/2005/8/layout/hierarchy6"/>
    <dgm:cxn modelId="{AC3579F1-53F1-4595-9428-920B41ABF286}" type="presParOf" srcId="{5150933E-BCFC-4C7F-81B8-8C6740EA6FC4}" destId="{B90D743C-D539-43EA-8E8B-E936E651ED38}" srcOrd="0" destOrd="0" presId="urn:microsoft.com/office/officeart/2005/8/layout/hierarchy6"/>
    <dgm:cxn modelId="{99DBE4F1-59E6-4EF0-803E-496059231840}" type="presParOf" srcId="{5150933E-BCFC-4C7F-81B8-8C6740EA6FC4}" destId="{6B32ED5B-BD06-436F-A8DE-8CCBF1F6162A}" srcOrd="1" destOrd="0" presId="urn:microsoft.com/office/officeart/2005/8/layout/hierarchy6"/>
    <dgm:cxn modelId="{15B48D11-D86F-4ADF-B7E7-41AF9209CDD9}" type="presParOf" srcId="{6B32ED5B-BD06-436F-A8DE-8CCBF1F6162A}" destId="{E811921C-B77E-4FBA-952C-F764AC6EB64F}" srcOrd="0" destOrd="0" presId="urn:microsoft.com/office/officeart/2005/8/layout/hierarchy6"/>
    <dgm:cxn modelId="{0A42A408-0D0B-4435-AD69-3F11AE0B862A}" type="presParOf" srcId="{6B32ED5B-BD06-436F-A8DE-8CCBF1F6162A}" destId="{39AA4EE3-12B2-4471-8AA3-D7F0B5A6CAE7}" srcOrd="1" destOrd="0" presId="urn:microsoft.com/office/officeart/2005/8/layout/hierarchy6"/>
    <dgm:cxn modelId="{6944C46D-0000-484D-880B-4C02A3DBFB77}" type="presParOf" srcId="{39AA4EE3-12B2-4471-8AA3-D7F0B5A6CAE7}" destId="{9AF3D304-B492-41A6-8E92-EF1329420333}" srcOrd="0" destOrd="0" presId="urn:microsoft.com/office/officeart/2005/8/layout/hierarchy6"/>
    <dgm:cxn modelId="{569BB855-CD7D-45E7-8E2D-9F2392AA1027}" type="presParOf" srcId="{39AA4EE3-12B2-4471-8AA3-D7F0B5A6CAE7}" destId="{EDA4DE8E-F323-4F9E-95FB-7E12889301D7}" srcOrd="1" destOrd="0" presId="urn:microsoft.com/office/officeart/2005/8/layout/hierarchy6"/>
    <dgm:cxn modelId="{72D0FDCB-85B6-405A-BE9F-E7A3B6893ED4}" type="presParOf" srcId="{AE4729A0-9927-4654-B5C7-389CF8FF4638}" destId="{0C167FA2-BBD7-4B9E-A0BE-28B43120B49F}" srcOrd="4" destOrd="0" presId="urn:microsoft.com/office/officeart/2005/8/layout/hierarchy6"/>
    <dgm:cxn modelId="{271084FD-8A0C-4C59-9750-E5104F47D85D}" type="presParOf" srcId="{AE4729A0-9927-4654-B5C7-389CF8FF4638}" destId="{0EC4B1C0-1CEC-430C-8EB4-9871ED5FEA2C}" srcOrd="5" destOrd="0" presId="urn:microsoft.com/office/officeart/2005/8/layout/hierarchy6"/>
    <dgm:cxn modelId="{CAFF01A8-CA3B-4D00-9910-16F3177ADC1C}" type="presParOf" srcId="{0EC4B1C0-1CEC-430C-8EB4-9871ED5FEA2C}" destId="{7CE1201B-8F1C-4FFD-99B9-AD00BF25447C}" srcOrd="0" destOrd="0" presId="urn:microsoft.com/office/officeart/2005/8/layout/hierarchy6"/>
    <dgm:cxn modelId="{AD936216-3182-4B20-A4CE-37B361D34811}" type="presParOf" srcId="{0EC4B1C0-1CEC-430C-8EB4-9871ED5FEA2C}" destId="{CC45283A-CD2C-4A8C-B4DE-15F320DFFF58}" srcOrd="1" destOrd="0" presId="urn:microsoft.com/office/officeart/2005/8/layout/hierarchy6"/>
    <dgm:cxn modelId="{5870D926-0716-408A-B629-2A15681E6C4B}" type="presParOf" srcId="{CC45283A-CD2C-4A8C-B4DE-15F320DFFF58}" destId="{3C07C13D-752F-4FE6-9D24-C3977651B8E8}" srcOrd="0" destOrd="0" presId="urn:microsoft.com/office/officeart/2005/8/layout/hierarchy6"/>
    <dgm:cxn modelId="{1AD4081E-32EB-4C93-A80B-D0FE0A7B6805}" type="presParOf" srcId="{CC45283A-CD2C-4A8C-B4DE-15F320DFFF58}" destId="{914DDF4B-D729-4CC5-9787-7E68D03C2C7D}" srcOrd="1" destOrd="0" presId="urn:microsoft.com/office/officeart/2005/8/layout/hierarchy6"/>
    <dgm:cxn modelId="{5EAF623E-4461-4289-8F45-FE95E81C14E8}" type="presParOf" srcId="{914DDF4B-D729-4CC5-9787-7E68D03C2C7D}" destId="{E619E9DD-268C-4A83-99E2-D2CFB306648E}" srcOrd="0" destOrd="0" presId="urn:microsoft.com/office/officeart/2005/8/layout/hierarchy6"/>
    <dgm:cxn modelId="{A5E522A8-55CF-41F6-8FA7-F1044A9583D3}" type="presParOf" srcId="{914DDF4B-D729-4CC5-9787-7E68D03C2C7D}" destId="{29E7C3D2-603D-4A33-B78C-EE31E8D501DC}" srcOrd="1" destOrd="0" presId="urn:microsoft.com/office/officeart/2005/8/layout/hierarchy6"/>
    <dgm:cxn modelId="{C0290DC6-CD8C-458A-BA47-7C9B83F8A142}" type="presParOf" srcId="{29E7C3D2-603D-4A33-B78C-EE31E8D501DC}" destId="{C103061D-4830-4B67-9CB2-D04BCD94C08E}" srcOrd="0" destOrd="0" presId="urn:microsoft.com/office/officeart/2005/8/layout/hierarchy6"/>
    <dgm:cxn modelId="{20143FA8-753C-4CF9-BFB9-9C7FA5A9052C}" type="presParOf" srcId="{29E7C3D2-603D-4A33-B78C-EE31E8D501DC}" destId="{84E66131-9BFB-42FA-BB06-D0B41393A34E}" srcOrd="1" destOrd="0" presId="urn:microsoft.com/office/officeart/2005/8/layout/hierarchy6"/>
    <dgm:cxn modelId="{8F7EED27-C385-43AA-93EF-547EB597F2D7}" type="presParOf" srcId="{84E66131-9BFB-42FA-BB06-D0B41393A34E}" destId="{609B7911-53B9-4E6B-8D65-0A5EDB394B71}" srcOrd="0" destOrd="0" presId="urn:microsoft.com/office/officeart/2005/8/layout/hierarchy6"/>
    <dgm:cxn modelId="{BD783D8A-A6EC-4818-8869-EFFD52987637}" type="presParOf" srcId="{84E66131-9BFB-42FA-BB06-D0B41393A34E}" destId="{B1DE8610-BFF0-4C07-810C-01CC73A07F24}" srcOrd="1" destOrd="0" presId="urn:microsoft.com/office/officeart/2005/8/layout/hierarchy6"/>
    <dgm:cxn modelId="{73523324-2BB8-4364-91B4-27C57984DF8B}" type="presParOf" srcId="{6506EF89-2BA6-4FC9-93F7-D7E18EA5B348}" destId="{060D4ACA-B96D-45B9-B155-710EC39C69BC}"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2364B0-FF6B-4A6F-9E3F-CD2445534381}">
      <dsp:nvSpPr>
        <dsp:cNvPr id="0" name=""/>
        <dsp:cNvSpPr/>
      </dsp:nvSpPr>
      <dsp:spPr>
        <a:xfrm>
          <a:off x="4587076" y="222785"/>
          <a:ext cx="1341446" cy="443544"/>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t>NGT</a:t>
          </a:r>
        </a:p>
      </dsp:txBody>
      <dsp:txXfrm>
        <a:off x="4600067" y="235776"/>
        <a:ext cx="1315464" cy="417562"/>
      </dsp:txXfrm>
    </dsp:sp>
    <dsp:sp modelId="{7DA102F5-5711-44C3-A4A0-501F706E466A}">
      <dsp:nvSpPr>
        <dsp:cNvPr id="0" name=""/>
        <dsp:cNvSpPr/>
      </dsp:nvSpPr>
      <dsp:spPr>
        <a:xfrm>
          <a:off x="2037040" y="666330"/>
          <a:ext cx="3220759" cy="357719"/>
        </a:xfrm>
        <a:custGeom>
          <a:avLst/>
          <a:gdLst/>
          <a:ahLst/>
          <a:cxnLst/>
          <a:rect l="0" t="0" r="0" b="0"/>
          <a:pathLst>
            <a:path>
              <a:moveTo>
                <a:pt x="3220759" y="0"/>
              </a:moveTo>
              <a:lnTo>
                <a:pt x="3220759" y="178859"/>
              </a:lnTo>
              <a:lnTo>
                <a:pt x="0" y="178859"/>
              </a:lnTo>
              <a:lnTo>
                <a:pt x="0" y="35771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FC0D1F0-AE35-4FA7-9E39-32122FE51261}">
      <dsp:nvSpPr>
        <dsp:cNvPr id="0" name=""/>
        <dsp:cNvSpPr/>
      </dsp:nvSpPr>
      <dsp:spPr>
        <a:xfrm>
          <a:off x="1366317" y="1024049"/>
          <a:ext cx="1341446" cy="443544"/>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t>Blood </a:t>
          </a:r>
        </a:p>
      </dsp:txBody>
      <dsp:txXfrm>
        <a:off x="1379308" y="1037040"/>
        <a:ext cx="1315464" cy="417562"/>
      </dsp:txXfrm>
    </dsp:sp>
    <dsp:sp modelId="{9D9D018E-05D9-4B13-B700-0FC82513AE0C}">
      <dsp:nvSpPr>
        <dsp:cNvPr id="0" name=""/>
        <dsp:cNvSpPr/>
      </dsp:nvSpPr>
      <dsp:spPr>
        <a:xfrm>
          <a:off x="1991320" y="1467594"/>
          <a:ext cx="91440" cy="357719"/>
        </a:xfrm>
        <a:custGeom>
          <a:avLst/>
          <a:gdLst/>
          <a:ahLst/>
          <a:cxnLst/>
          <a:rect l="0" t="0" r="0" b="0"/>
          <a:pathLst>
            <a:path>
              <a:moveTo>
                <a:pt x="45720" y="0"/>
              </a:moveTo>
              <a:lnTo>
                <a:pt x="45720" y="357719"/>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BB289EF-03A8-4A3B-A051-A6F6B585E20E}">
      <dsp:nvSpPr>
        <dsp:cNvPr id="0" name=""/>
        <dsp:cNvSpPr/>
      </dsp:nvSpPr>
      <dsp:spPr>
        <a:xfrm>
          <a:off x="1366317" y="1825313"/>
          <a:ext cx="1341446" cy="443544"/>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t>EGD</a:t>
          </a:r>
        </a:p>
      </dsp:txBody>
      <dsp:txXfrm>
        <a:off x="1379308" y="1838304"/>
        <a:ext cx="1315464" cy="417562"/>
      </dsp:txXfrm>
    </dsp:sp>
    <dsp:sp modelId="{FAF39CAA-E6BE-45AE-A73D-77852FA82CF0}">
      <dsp:nvSpPr>
        <dsp:cNvPr id="0" name=""/>
        <dsp:cNvSpPr/>
      </dsp:nvSpPr>
      <dsp:spPr>
        <a:xfrm>
          <a:off x="1991320" y="2268858"/>
          <a:ext cx="91440" cy="357719"/>
        </a:xfrm>
        <a:custGeom>
          <a:avLst/>
          <a:gdLst/>
          <a:ahLst/>
          <a:cxnLst/>
          <a:rect l="0" t="0" r="0" b="0"/>
          <a:pathLst>
            <a:path>
              <a:moveTo>
                <a:pt x="45720" y="0"/>
              </a:moveTo>
              <a:lnTo>
                <a:pt x="45720" y="357719"/>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17B021-3567-4627-836A-7ED22385787E}">
      <dsp:nvSpPr>
        <dsp:cNvPr id="0" name=""/>
        <dsp:cNvSpPr/>
      </dsp:nvSpPr>
      <dsp:spPr>
        <a:xfrm>
          <a:off x="1366317" y="2626577"/>
          <a:ext cx="1341446" cy="480989"/>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t>Rx</a:t>
          </a:r>
        </a:p>
      </dsp:txBody>
      <dsp:txXfrm>
        <a:off x="1380405" y="2640665"/>
        <a:ext cx="1313270" cy="452813"/>
      </dsp:txXfrm>
    </dsp:sp>
    <dsp:sp modelId="{587C00CF-374A-44C7-A4C7-091456E6B194}">
      <dsp:nvSpPr>
        <dsp:cNvPr id="0" name=""/>
        <dsp:cNvSpPr/>
      </dsp:nvSpPr>
      <dsp:spPr>
        <a:xfrm>
          <a:off x="5212080" y="666330"/>
          <a:ext cx="91440" cy="357719"/>
        </a:xfrm>
        <a:custGeom>
          <a:avLst/>
          <a:gdLst/>
          <a:ahLst/>
          <a:cxnLst/>
          <a:rect l="0" t="0" r="0" b="0"/>
          <a:pathLst>
            <a:path>
              <a:moveTo>
                <a:pt x="45720" y="0"/>
              </a:moveTo>
              <a:lnTo>
                <a:pt x="45720" y="35771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654CFB-D766-49B0-836F-887AADD6921F}">
      <dsp:nvSpPr>
        <dsp:cNvPr id="0" name=""/>
        <dsp:cNvSpPr/>
      </dsp:nvSpPr>
      <dsp:spPr>
        <a:xfrm>
          <a:off x="4587076" y="1024049"/>
          <a:ext cx="1341446" cy="443544"/>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t>Bile, no blood</a:t>
          </a:r>
        </a:p>
      </dsp:txBody>
      <dsp:txXfrm>
        <a:off x="4600067" y="1037040"/>
        <a:ext cx="1315464" cy="417562"/>
      </dsp:txXfrm>
    </dsp:sp>
    <dsp:sp modelId="{FAACAEC6-B4D1-4E63-A0DB-E0BFA29EDA77}">
      <dsp:nvSpPr>
        <dsp:cNvPr id="0" name=""/>
        <dsp:cNvSpPr/>
      </dsp:nvSpPr>
      <dsp:spPr>
        <a:xfrm>
          <a:off x="5212080" y="1467594"/>
          <a:ext cx="91440" cy="357719"/>
        </a:xfrm>
        <a:custGeom>
          <a:avLst/>
          <a:gdLst/>
          <a:ahLst/>
          <a:cxnLst/>
          <a:rect l="0" t="0" r="0" b="0"/>
          <a:pathLst>
            <a:path>
              <a:moveTo>
                <a:pt x="45720" y="0"/>
              </a:moveTo>
              <a:lnTo>
                <a:pt x="45720" y="357719"/>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6D07DA1-018E-4F68-A877-706B4D1D683C}">
      <dsp:nvSpPr>
        <dsp:cNvPr id="0" name=""/>
        <dsp:cNvSpPr/>
      </dsp:nvSpPr>
      <dsp:spPr>
        <a:xfrm>
          <a:off x="4587076" y="1825313"/>
          <a:ext cx="1341446" cy="443544"/>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err="1"/>
            <a:t>Anoscopy</a:t>
          </a:r>
          <a:r>
            <a:rPr lang="en-GB" sz="1400" b="1" kern="1200" dirty="0"/>
            <a:t> / proctoscopy</a:t>
          </a:r>
        </a:p>
      </dsp:txBody>
      <dsp:txXfrm>
        <a:off x="4600067" y="1838304"/>
        <a:ext cx="1315464" cy="417562"/>
      </dsp:txXfrm>
    </dsp:sp>
    <dsp:sp modelId="{0F93CDAB-351D-4E66-9FAC-1C0747CB3D05}">
      <dsp:nvSpPr>
        <dsp:cNvPr id="0" name=""/>
        <dsp:cNvSpPr/>
      </dsp:nvSpPr>
      <dsp:spPr>
        <a:xfrm>
          <a:off x="4385859" y="2268858"/>
          <a:ext cx="871940" cy="357719"/>
        </a:xfrm>
        <a:custGeom>
          <a:avLst/>
          <a:gdLst/>
          <a:ahLst/>
          <a:cxnLst/>
          <a:rect l="0" t="0" r="0" b="0"/>
          <a:pathLst>
            <a:path>
              <a:moveTo>
                <a:pt x="871940" y="0"/>
              </a:moveTo>
              <a:lnTo>
                <a:pt x="871940" y="178859"/>
              </a:lnTo>
              <a:lnTo>
                <a:pt x="0" y="178859"/>
              </a:lnTo>
              <a:lnTo>
                <a:pt x="0" y="357719"/>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37B795A-4F34-4037-B2EB-B670C8963FE9}">
      <dsp:nvSpPr>
        <dsp:cNvPr id="0" name=""/>
        <dsp:cNvSpPr/>
      </dsp:nvSpPr>
      <dsp:spPr>
        <a:xfrm>
          <a:off x="3715136" y="2626577"/>
          <a:ext cx="1341446" cy="443544"/>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t>Rx</a:t>
          </a:r>
        </a:p>
      </dsp:txBody>
      <dsp:txXfrm>
        <a:off x="3728127" y="2639568"/>
        <a:ext cx="1315464" cy="417562"/>
      </dsp:txXfrm>
    </dsp:sp>
    <dsp:sp modelId="{08866B89-7233-4BEE-A5AD-41E107F67026}">
      <dsp:nvSpPr>
        <dsp:cNvPr id="0" name=""/>
        <dsp:cNvSpPr/>
      </dsp:nvSpPr>
      <dsp:spPr>
        <a:xfrm>
          <a:off x="5257800" y="2268858"/>
          <a:ext cx="871940" cy="357719"/>
        </a:xfrm>
        <a:custGeom>
          <a:avLst/>
          <a:gdLst/>
          <a:ahLst/>
          <a:cxnLst/>
          <a:rect l="0" t="0" r="0" b="0"/>
          <a:pathLst>
            <a:path>
              <a:moveTo>
                <a:pt x="0" y="0"/>
              </a:moveTo>
              <a:lnTo>
                <a:pt x="0" y="178859"/>
              </a:lnTo>
              <a:lnTo>
                <a:pt x="871940" y="178859"/>
              </a:lnTo>
              <a:lnTo>
                <a:pt x="871940" y="357719"/>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CE47F87-8195-40CA-904B-E33687052FB8}">
      <dsp:nvSpPr>
        <dsp:cNvPr id="0" name=""/>
        <dsp:cNvSpPr/>
      </dsp:nvSpPr>
      <dsp:spPr>
        <a:xfrm>
          <a:off x="5459016" y="2626577"/>
          <a:ext cx="1341446" cy="443544"/>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t>Depends on bleeding rate</a:t>
          </a:r>
        </a:p>
      </dsp:txBody>
      <dsp:txXfrm>
        <a:off x="5472007" y="2639568"/>
        <a:ext cx="1315464" cy="417562"/>
      </dsp:txXfrm>
    </dsp:sp>
    <dsp:sp modelId="{FBCD3BCB-583D-4218-9F69-D3B9835A5912}">
      <dsp:nvSpPr>
        <dsp:cNvPr id="0" name=""/>
        <dsp:cNvSpPr/>
      </dsp:nvSpPr>
      <dsp:spPr>
        <a:xfrm>
          <a:off x="4385859" y="3070121"/>
          <a:ext cx="1743880" cy="357719"/>
        </a:xfrm>
        <a:custGeom>
          <a:avLst/>
          <a:gdLst/>
          <a:ahLst/>
          <a:cxnLst/>
          <a:rect l="0" t="0" r="0" b="0"/>
          <a:pathLst>
            <a:path>
              <a:moveTo>
                <a:pt x="1743880" y="0"/>
              </a:moveTo>
              <a:lnTo>
                <a:pt x="1743880" y="178859"/>
              </a:lnTo>
              <a:lnTo>
                <a:pt x="0" y="178859"/>
              </a:lnTo>
              <a:lnTo>
                <a:pt x="0" y="357719"/>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B609553-96A4-4F4A-B850-51C729E160B4}">
      <dsp:nvSpPr>
        <dsp:cNvPr id="0" name=""/>
        <dsp:cNvSpPr/>
      </dsp:nvSpPr>
      <dsp:spPr>
        <a:xfrm>
          <a:off x="3715136" y="3427841"/>
          <a:ext cx="1341446" cy="469622"/>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t>&gt; 1 mL/min</a:t>
          </a:r>
        </a:p>
      </dsp:txBody>
      <dsp:txXfrm>
        <a:off x="3728891" y="3441596"/>
        <a:ext cx="1313936" cy="442112"/>
      </dsp:txXfrm>
    </dsp:sp>
    <dsp:sp modelId="{94E31977-FF40-438B-99B0-D3DF7EE294EC}">
      <dsp:nvSpPr>
        <dsp:cNvPr id="0" name=""/>
        <dsp:cNvSpPr/>
      </dsp:nvSpPr>
      <dsp:spPr>
        <a:xfrm>
          <a:off x="4340139" y="3897463"/>
          <a:ext cx="91440" cy="357719"/>
        </a:xfrm>
        <a:custGeom>
          <a:avLst/>
          <a:gdLst/>
          <a:ahLst/>
          <a:cxnLst/>
          <a:rect l="0" t="0" r="0" b="0"/>
          <a:pathLst>
            <a:path>
              <a:moveTo>
                <a:pt x="45720" y="0"/>
              </a:moveTo>
              <a:lnTo>
                <a:pt x="45720" y="357719"/>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9233E63-22F0-479A-AEBD-01EC9D150A37}">
      <dsp:nvSpPr>
        <dsp:cNvPr id="0" name=""/>
        <dsp:cNvSpPr/>
      </dsp:nvSpPr>
      <dsp:spPr>
        <a:xfrm>
          <a:off x="3715136" y="4255182"/>
          <a:ext cx="1341446" cy="1051881"/>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t>Angiogram</a:t>
          </a:r>
        </a:p>
      </dsp:txBody>
      <dsp:txXfrm>
        <a:off x="3745945" y="4285991"/>
        <a:ext cx="1279828" cy="990263"/>
      </dsp:txXfrm>
    </dsp:sp>
    <dsp:sp modelId="{AD6F6E8D-6A26-4EB6-9BEE-1948B56D60AE}">
      <dsp:nvSpPr>
        <dsp:cNvPr id="0" name=""/>
        <dsp:cNvSpPr/>
      </dsp:nvSpPr>
      <dsp:spPr>
        <a:xfrm>
          <a:off x="6084020" y="3070121"/>
          <a:ext cx="91440" cy="357719"/>
        </a:xfrm>
        <a:custGeom>
          <a:avLst/>
          <a:gdLst/>
          <a:ahLst/>
          <a:cxnLst/>
          <a:rect l="0" t="0" r="0" b="0"/>
          <a:pathLst>
            <a:path>
              <a:moveTo>
                <a:pt x="45720" y="0"/>
              </a:moveTo>
              <a:lnTo>
                <a:pt x="45720" y="357719"/>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CD8901D-D0E1-4B15-8524-73CB7848EF72}">
      <dsp:nvSpPr>
        <dsp:cNvPr id="0" name=""/>
        <dsp:cNvSpPr/>
      </dsp:nvSpPr>
      <dsp:spPr>
        <a:xfrm>
          <a:off x="5459016" y="3427841"/>
          <a:ext cx="1341446" cy="469622"/>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t>0.5-1 mL/min</a:t>
          </a:r>
        </a:p>
      </dsp:txBody>
      <dsp:txXfrm>
        <a:off x="5472771" y="3441596"/>
        <a:ext cx="1313936" cy="442112"/>
      </dsp:txXfrm>
    </dsp:sp>
    <dsp:sp modelId="{C638C430-F770-4574-9C71-23C285871BF1}">
      <dsp:nvSpPr>
        <dsp:cNvPr id="0" name=""/>
        <dsp:cNvSpPr/>
      </dsp:nvSpPr>
      <dsp:spPr>
        <a:xfrm>
          <a:off x="6084020" y="3897463"/>
          <a:ext cx="91440" cy="357719"/>
        </a:xfrm>
        <a:custGeom>
          <a:avLst/>
          <a:gdLst/>
          <a:ahLst/>
          <a:cxnLst/>
          <a:rect l="0" t="0" r="0" b="0"/>
          <a:pathLst>
            <a:path>
              <a:moveTo>
                <a:pt x="45720" y="0"/>
              </a:moveTo>
              <a:lnTo>
                <a:pt x="45720" y="357719"/>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2857DD3-BBE5-4BFD-90FA-4877FF148688}">
      <dsp:nvSpPr>
        <dsp:cNvPr id="0" name=""/>
        <dsp:cNvSpPr/>
      </dsp:nvSpPr>
      <dsp:spPr>
        <a:xfrm>
          <a:off x="5459016" y="4255182"/>
          <a:ext cx="1341446" cy="1051881"/>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t>Tagged RBCs</a:t>
          </a:r>
        </a:p>
      </dsp:txBody>
      <dsp:txXfrm>
        <a:off x="5489825" y="4285991"/>
        <a:ext cx="1279828" cy="990263"/>
      </dsp:txXfrm>
    </dsp:sp>
    <dsp:sp modelId="{49984542-268F-4E57-B907-EA897817A87A}">
      <dsp:nvSpPr>
        <dsp:cNvPr id="0" name=""/>
        <dsp:cNvSpPr/>
      </dsp:nvSpPr>
      <dsp:spPr>
        <a:xfrm>
          <a:off x="6129740" y="3070121"/>
          <a:ext cx="1743880" cy="357719"/>
        </a:xfrm>
        <a:custGeom>
          <a:avLst/>
          <a:gdLst/>
          <a:ahLst/>
          <a:cxnLst/>
          <a:rect l="0" t="0" r="0" b="0"/>
          <a:pathLst>
            <a:path>
              <a:moveTo>
                <a:pt x="0" y="0"/>
              </a:moveTo>
              <a:lnTo>
                <a:pt x="0" y="178859"/>
              </a:lnTo>
              <a:lnTo>
                <a:pt x="1743880" y="178859"/>
              </a:lnTo>
              <a:lnTo>
                <a:pt x="1743880" y="357719"/>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90D743C-D539-43EA-8E8B-E936E651ED38}">
      <dsp:nvSpPr>
        <dsp:cNvPr id="0" name=""/>
        <dsp:cNvSpPr/>
      </dsp:nvSpPr>
      <dsp:spPr>
        <a:xfrm>
          <a:off x="7202897" y="3427841"/>
          <a:ext cx="1341446" cy="469622"/>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t>&lt; 0.5 mL/min</a:t>
          </a:r>
        </a:p>
      </dsp:txBody>
      <dsp:txXfrm>
        <a:off x="7216652" y="3441596"/>
        <a:ext cx="1313936" cy="442112"/>
      </dsp:txXfrm>
    </dsp:sp>
    <dsp:sp modelId="{E811921C-B77E-4FBA-952C-F764AC6EB64F}">
      <dsp:nvSpPr>
        <dsp:cNvPr id="0" name=""/>
        <dsp:cNvSpPr/>
      </dsp:nvSpPr>
      <dsp:spPr>
        <a:xfrm>
          <a:off x="7827900" y="3897463"/>
          <a:ext cx="91440" cy="357719"/>
        </a:xfrm>
        <a:custGeom>
          <a:avLst/>
          <a:gdLst/>
          <a:ahLst/>
          <a:cxnLst/>
          <a:rect l="0" t="0" r="0" b="0"/>
          <a:pathLst>
            <a:path>
              <a:moveTo>
                <a:pt x="45720" y="0"/>
              </a:moveTo>
              <a:lnTo>
                <a:pt x="45720" y="357719"/>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AF3D304-B492-41A6-8E92-EF1329420333}">
      <dsp:nvSpPr>
        <dsp:cNvPr id="0" name=""/>
        <dsp:cNvSpPr/>
      </dsp:nvSpPr>
      <dsp:spPr>
        <a:xfrm>
          <a:off x="7202897" y="4255182"/>
          <a:ext cx="1341446" cy="1051881"/>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t>Wait for bleeding to stop, then colonoscopy</a:t>
          </a:r>
        </a:p>
      </dsp:txBody>
      <dsp:txXfrm>
        <a:off x="7233706" y="4285991"/>
        <a:ext cx="1279828" cy="990263"/>
      </dsp:txXfrm>
    </dsp:sp>
    <dsp:sp modelId="{0C167FA2-BBD7-4B9E-A0BE-28B43120B49F}">
      <dsp:nvSpPr>
        <dsp:cNvPr id="0" name=""/>
        <dsp:cNvSpPr/>
      </dsp:nvSpPr>
      <dsp:spPr>
        <a:xfrm>
          <a:off x="5257800" y="666330"/>
          <a:ext cx="3711876" cy="357719"/>
        </a:xfrm>
        <a:custGeom>
          <a:avLst/>
          <a:gdLst/>
          <a:ahLst/>
          <a:cxnLst/>
          <a:rect l="0" t="0" r="0" b="0"/>
          <a:pathLst>
            <a:path>
              <a:moveTo>
                <a:pt x="0" y="0"/>
              </a:moveTo>
              <a:lnTo>
                <a:pt x="0" y="178859"/>
              </a:lnTo>
              <a:lnTo>
                <a:pt x="3711876" y="178859"/>
              </a:lnTo>
              <a:lnTo>
                <a:pt x="3711876" y="35771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CE1201B-8F1C-4FFD-99B9-AD00BF25447C}">
      <dsp:nvSpPr>
        <dsp:cNvPr id="0" name=""/>
        <dsp:cNvSpPr/>
      </dsp:nvSpPr>
      <dsp:spPr>
        <a:xfrm>
          <a:off x="8298953" y="1024049"/>
          <a:ext cx="1341446" cy="443544"/>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t>Clear: no bile, no blood</a:t>
          </a:r>
        </a:p>
      </dsp:txBody>
      <dsp:txXfrm>
        <a:off x="8311944" y="1037040"/>
        <a:ext cx="1315464" cy="417562"/>
      </dsp:txXfrm>
    </dsp:sp>
    <dsp:sp modelId="{3C07C13D-752F-4FE6-9D24-C3977651B8E8}">
      <dsp:nvSpPr>
        <dsp:cNvPr id="0" name=""/>
        <dsp:cNvSpPr/>
      </dsp:nvSpPr>
      <dsp:spPr>
        <a:xfrm>
          <a:off x="8923956" y="1467594"/>
          <a:ext cx="91440" cy="357719"/>
        </a:xfrm>
        <a:custGeom>
          <a:avLst/>
          <a:gdLst/>
          <a:ahLst/>
          <a:cxnLst/>
          <a:rect l="0" t="0" r="0" b="0"/>
          <a:pathLst>
            <a:path>
              <a:moveTo>
                <a:pt x="45720" y="0"/>
              </a:moveTo>
              <a:lnTo>
                <a:pt x="45720" y="357719"/>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619E9DD-268C-4A83-99E2-D2CFB306648E}">
      <dsp:nvSpPr>
        <dsp:cNvPr id="0" name=""/>
        <dsp:cNvSpPr/>
      </dsp:nvSpPr>
      <dsp:spPr>
        <a:xfrm>
          <a:off x="8298953" y="1825313"/>
          <a:ext cx="1341446" cy="443544"/>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t>EGD</a:t>
          </a:r>
        </a:p>
      </dsp:txBody>
      <dsp:txXfrm>
        <a:off x="8311944" y="1838304"/>
        <a:ext cx="1315464" cy="417562"/>
      </dsp:txXfrm>
    </dsp:sp>
    <dsp:sp modelId="{C103061D-4830-4B67-9CB2-D04BCD94C08E}">
      <dsp:nvSpPr>
        <dsp:cNvPr id="0" name=""/>
        <dsp:cNvSpPr/>
      </dsp:nvSpPr>
      <dsp:spPr>
        <a:xfrm>
          <a:off x="8923956" y="2268858"/>
          <a:ext cx="91440" cy="357719"/>
        </a:xfrm>
        <a:custGeom>
          <a:avLst/>
          <a:gdLst/>
          <a:ahLst/>
          <a:cxnLst/>
          <a:rect l="0" t="0" r="0" b="0"/>
          <a:pathLst>
            <a:path>
              <a:moveTo>
                <a:pt x="45720" y="0"/>
              </a:moveTo>
              <a:lnTo>
                <a:pt x="45720" y="357719"/>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9B7911-53B9-4E6B-8D65-0A5EDB394B71}">
      <dsp:nvSpPr>
        <dsp:cNvPr id="0" name=""/>
        <dsp:cNvSpPr/>
      </dsp:nvSpPr>
      <dsp:spPr>
        <a:xfrm>
          <a:off x="8298953" y="2626577"/>
          <a:ext cx="1341446" cy="459275"/>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t>Rx</a:t>
          </a:r>
        </a:p>
      </dsp:txBody>
      <dsp:txXfrm>
        <a:off x="8312405" y="2640029"/>
        <a:ext cx="1314542" cy="43237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603F96-C8D3-4786-81DD-2DA6BD824F1D}" type="datetimeFigureOut">
              <a:rPr lang="en-US" smtClean="0"/>
              <a:t>8/13/2021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BB0C8B-2A4D-4B7E-9F61-4083AC7A9E69}" type="slidenum">
              <a:rPr lang="en-US" smtClean="0"/>
              <a:t>‹#›</a:t>
            </a:fld>
            <a:endParaRPr lang="en-US"/>
          </a:p>
        </p:txBody>
      </p:sp>
    </p:spTree>
    <p:extLst>
      <p:ext uri="{BB962C8B-B14F-4D97-AF65-F5344CB8AC3E}">
        <p14:creationId xmlns:p14="http://schemas.microsoft.com/office/powerpoint/2010/main" val="1561152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err="1">
                <a:solidFill>
                  <a:schemeClr val="tx1"/>
                </a:solidFill>
                <a:effectLst/>
                <a:latin typeface="+mn-lt"/>
                <a:ea typeface="+mn-ea"/>
                <a:cs typeface="+mn-cs"/>
              </a:rPr>
              <a:t>Dieulafoy's</a:t>
            </a:r>
            <a:r>
              <a:rPr lang="en-US" sz="1200" b="1" i="0" kern="1200" dirty="0">
                <a:solidFill>
                  <a:schemeClr val="tx1"/>
                </a:solidFill>
                <a:effectLst/>
                <a:latin typeface="+mn-lt"/>
                <a:ea typeface="+mn-ea"/>
                <a:cs typeface="+mn-cs"/>
              </a:rPr>
              <a:t> lesion</a:t>
            </a:r>
            <a:r>
              <a:rPr lang="en-US" sz="1200" b="0" i="0" kern="1200" dirty="0">
                <a:solidFill>
                  <a:schemeClr val="tx1"/>
                </a:solidFill>
                <a:effectLst/>
                <a:latin typeface="+mn-lt"/>
                <a:ea typeface="+mn-ea"/>
                <a:cs typeface="+mn-cs"/>
              </a:rPr>
              <a:t> is a medical condition characterized by a large tortuous arteriole most commonly in the stomach wall (submucosal) that erodes and bleeds. It can present in any part of the gastrointestinal tract. It can cause gastric hemorrhage but is relatively uncommon.</a:t>
            </a:r>
            <a:endParaRPr lang="en-US" dirty="0"/>
          </a:p>
        </p:txBody>
      </p:sp>
      <p:sp>
        <p:nvSpPr>
          <p:cNvPr id="4" name="Slide Number Placeholder 3"/>
          <p:cNvSpPr>
            <a:spLocks noGrp="1"/>
          </p:cNvSpPr>
          <p:nvPr>
            <p:ph type="sldNum" sz="quarter" idx="5"/>
          </p:nvPr>
        </p:nvSpPr>
        <p:spPr/>
        <p:txBody>
          <a:bodyPr/>
          <a:lstStyle/>
          <a:p>
            <a:fld id="{F7A9A843-B357-4FBA-AE03-B21C673EF16A}" type="slidenum">
              <a:rPr lang="en-US" smtClean="0"/>
              <a:t>5</a:t>
            </a:fld>
            <a:endParaRPr lang="en-US"/>
          </a:p>
        </p:txBody>
      </p:sp>
    </p:spTree>
    <p:extLst>
      <p:ext uri="{BB962C8B-B14F-4D97-AF65-F5344CB8AC3E}">
        <p14:creationId xmlns:p14="http://schemas.microsoft.com/office/powerpoint/2010/main" val="1930547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42F9E-1AC9-4911-B388-D9EFA1576B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9891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610BA4-DBEE-4478-8A87-3A80A09085E4}"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8D603-C68A-4CCF-AE6A-62705AA63BF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7914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610BA4-DBEE-4478-8A87-3A80A09085E4}"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8D603-C68A-4CCF-AE6A-62705AA63BF1}" type="slidenum">
              <a:rPr lang="en-US" smtClean="0"/>
              <a:t>‹#›</a:t>
            </a:fld>
            <a:endParaRPr lang="en-US"/>
          </a:p>
        </p:txBody>
      </p:sp>
    </p:spTree>
    <p:extLst>
      <p:ext uri="{BB962C8B-B14F-4D97-AF65-F5344CB8AC3E}">
        <p14:creationId xmlns:p14="http://schemas.microsoft.com/office/powerpoint/2010/main" val="148878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610BA4-DBEE-4478-8A87-3A80A09085E4}"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8D603-C68A-4CCF-AE6A-62705AA63BF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7858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610BA4-DBEE-4478-8A87-3A80A09085E4}" type="datetimeFigureOut">
              <a:rPr lang="en-US" smtClean="0"/>
              <a:t>8/13/2021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A8D603-C68A-4CCF-AE6A-62705AA63BF1}" type="slidenum">
              <a:rPr lang="en-US" smtClean="0"/>
              <a:t>‹#›</a:t>
            </a:fld>
            <a:endParaRPr lang="en-US"/>
          </a:p>
        </p:txBody>
      </p:sp>
    </p:spTree>
    <p:extLst>
      <p:ext uri="{BB962C8B-B14F-4D97-AF65-F5344CB8AC3E}">
        <p14:creationId xmlns:p14="http://schemas.microsoft.com/office/powerpoint/2010/main" val="2376432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610BA4-DBEE-4478-8A87-3A80A09085E4}" type="datetimeFigureOut">
              <a:rPr lang="en-US" smtClean="0"/>
              <a:t>8/13/2021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A8D603-C68A-4CCF-AE6A-62705AA63BF1}" type="slidenum">
              <a:rPr lang="en-US" smtClean="0"/>
              <a:t>‹#›</a:t>
            </a:fld>
            <a:endParaRPr lang="en-US"/>
          </a:p>
        </p:txBody>
      </p:sp>
    </p:spTree>
    <p:extLst>
      <p:ext uri="{BB962C8B-B14F-4D97-AF65-F5344CB8AC3E}">
        <p14:creationId xmlns:p14="http://schemas.microsoft.com/office/powerpoint/2010/main" val="2242996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610BA4-DBEE-4478-8A87-3A80A09085E4}" type="datetimeFigureOut">
              <a:rPr lang="en-US" smtClean="0"/>
              <a:t>8/13/2021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A8D603-C68A-4CCF-AE6A-62705AA63BF1}" type="slidenum">
              <a:rPr lang="en-US" smtClean="0"/>
              <a:t>‹#›</a:t>
            </a:fld>
            <a:endParaRPr lang="en-US"/>
          </a:p>
        </p:txBody>
      </p:sp>
    </p:spTree>
    <p:extLst>
      <p:ext uri="{BB962C8B-B14F-4D97-AF65-F5344CB8AC3E}">
        <p14:creationId xmlns:p14="http://schemas.microsoft.com/office/powerpoint/2010/main" val="3404609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1610BA4-DBEE-4478-8A87-3A80A09085E4}" type="datetimeFigureOut">
              <a:rPr lang="en-US" smtClean="0"/>
              <a:t>8/13/2021</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E8A8D603-C68A-4CCF-AE6A-62705AA63BF1}" type="slidenum">
              <a:rPr lang="en-US" smtClean="0"/>
              <a:t>‹#›</a:t>
            </a:fld>
            <a:endParaRPr lang="en-US"/>
          </a:p>
        </p:txBody>
      </p:sp>
    </p:spTree>
    <p:extLst>
      <p:ext uri="{BB962C8B-B14F-4D97-AF65-F5344CB8AC3E}">
        <p14:creationId xmlns:p14="http://schemas.microsoft.com/office/powerpoint/2010/main" val="2240454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1610BA4-DBEE-4478-8A87-3A80A09085E4}" type="datetimeFigureOut">
              <a:rPr lang="en-US" smtClean="0"/>
              <a:t>8/13/2021</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8A8D603-C68A-4CCF-AE6A-62705AA63BF1}" type="slidenum">
              <a:rPr lang="en-US" smtClean="0"/>
              <a:t>‹#›</a:t>
            </a:fld>
            <a:endParaRPr lang="en-US"/>
          </a:p>
        </p:txBody>
      </p:sp>
    </p:spTree>
    <p:extLst>
      <p:ext uri="{BB962C8B-B14F-4D97-AF65-F5344CB8AC3E}">
        <p14:creationId xmlns:p14="http://schemas.microsoft.com/office/powerpoint/2010/main" val="1271984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1610BA4-DBEE-4478-8A87-3A80A09085E4}" type="datetimeFigureOut">
              <a:rPr lang="en-US" smtClean="0"/>
              <a:t>8/13/2021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A8D603-C68A-4CCF-AE6A-62705AA63BF1}" type="slidenum">
              <a:rPr lang="en-US" smtClean="0"/>
              <a:t>‹#›</a:t>
            </a:fld>
            <a:endParaRPr lang="en-US"/>
          </a:p>
        </p:txBody>
      </p:sp>
    </p:spTree>
    <p:extLst>
      <p:ext uri="{BB962C8B-B14F-4D97-AF65-F5344CB8AC3E}">
        <p14:creationId xmlns:p14="http://schemas.microsoft.com/office/powerpoint/2010/main" val="1296924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610BA4-DBEE-4478-8A87-3A80A09085E4}"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8D603-C68A-4CCF-AE6A-62705AA63BF1}" type="slidenum">
              <a:rPr lang="en-US" smtClean="0"/>
              <a:t>‹#›</a:t>
            </a:fld>
            <a:endParaRPr lang="en-US"/>
          </a:p>
        </p:txBody>
      </p:sp>
    </p:spTree>
    <p:extLst>
      <p:ext uri="{BB962C8B-B14F-4D97-AF65-F5344CB8AC3E}">
        <p14:creationId xmlns:p14="http://schemas.microsoft.com/office/powerpoint/2010/main" val="1727376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610BA4-DBEE-4478-8A87-3A80A09085E4}"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8D603-C68A-4CCF-AE6A-62705AA63BF1}" type="slidenum">
              <a:rPr lang="en-US" smtClean="0"/>
              <a:t>‹#›</a:t>
            </a:fld>
            <a:endParaRPr lang="en-US"/>
          </a:p>
        </p:txBody>
      </p:sp>
    </p:spTree>
    <p:extLst>
      <p:ext uri="{BB962C8B-B14F-4D97-AF65-F5344CB8AC3E}">
        <p14:creationId xmlns:p14="http://schemas.microsoft.com/office/powerpoint/2010/main" val="902694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5FDBD-6377-4107-82AB-6D4BBAB103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0C4DE1A-FBB4-45B2-BD57-D4DE8B7AFE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A5EFB8A-1F22-46AF-BD53-6386CC300792}"/>
              </a:ext>
            </a:extLst>
          </p:cNvPr>
          <p:cNvSpPr>
            <a:spLocks noGrp="1"/>
          </p:cNvSpPr>
          <p:nvPr>
            <p:ph type="dt" sz="half" idx="10"/>
          </p:nvPr>
        </p:nvSpPr>
        <p:spPr/>
        <p:txBody>
          <a:bodyPr/>
          <a:lstStyle/>
          <a:p>
            <a:fld id="{1F8445A4-FD8A-4D4D-9D11-AFD1C60FF751}" type="datetimeFigureOut">
              <a:rPr lang="en-GB" smtClean="0"/>
              <a:t>13/08/2021</a:t>
            </a:fld>
            <a:endParaRPr lang="en-GB"/>
          </a:p>
        </p:txBody>
      </p:sp>
      <p:sp>
        <p:nvSpPr>
          <p:cNvPr id="5" name="Footer Placeholder 4">
            <a:extLst>
              <a:ext uri="{FF2B5EF4-FFF2-40B4-BE49-F238E27FC236}">
                <a16:creationId xmlns:a16="http://schemas.microsoft.com/office/drawing/2014/main" id="{7A6DF98B-0323-4098-BC11-056EC5C39BC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0C6346-BE1F-48D2-898D-398DDD1FC393}"/>
              </a:ext>
            </a:extLst>
          </p:cNvPr>
          <p:cNvSpPr>
            <a:spLocks noGrp="1"/>
          </p:cNvSpPr>
          <p:nvPr>
            <p:ph type="sldNum" sz="quarter" idx="12"/>
          </p:nvPr>
        </p:nvSpPr>
        <p:spPr/>
        <p:txBody>
          <a:bodyPr/>
          <a:lstStyle/>
          <a:p>
            <a:fld id="{12DA0CBC-578D-434C-9084-59B5967C079E}" type="slidenum">
              <a:rPr lang="en-GB" smtClean="0"/>
              <a:t>‹#›</a:t>
            </a:fld>
            <a:endParaRPr lang="en-GB"/>
          </a:p>
        </p:txBody>
      </p:sp>
    </p:spTree>
    <p:extLst>
      <p:ext uri="{BB962C8B-B14F-4D97-AF65-F5344CB8AC3E}">
        <p14:creationId xmlns:p14="http://schemas.microsoft.com/office/powerpoint/2010/main" val="4426713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EED8E-B558-4D19-A768-17648400E30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0E06741-C21A-4A4E-8697-C0CFDBE0D4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EC7670-EF42-4D1D-9AE3-28226EB254A7}"/>
              </a:ext>
            </a:extLst>
          </p:cNvPr>
          <p:cNvSpPr>
            <a:spLocks noGrp="1"/>
          </p:cNvSpPr>
          <p:nvPr>
            <p:ph type="dt" sz="half" idx="10"/>
          </p:nvPr>
        </p:nvSpPr>
        <p:spPr/>
        <p:txBody>
          <a:bodyPr/>
          <a:lstStyle/>
          <a:p>
            <a:fld id="{1F8445A4-FD8A-4D4D-9D11-AFD1C60FF751}" type="datetimeFigureOut">
              <a:rPr lang="en-GB" smtClean="0"/>
              <a:t>13/08/2021</a:t>
            </a:fld>
            <a:endParaRPr lang="en-GB"/>
          </a:p>
        </p:txBody>
      </p:sp>
      <p:sp>
        <p:nvSpPr>
          <p:cNvPr id="5" name="Footer Placeholder 4">
            <a:extLst>
              <a:ext uri="{FF2B5EF4-FFF2-40B4-BE49-F238E27FC236}">
                <a16:creationId xmlns:a16="http://schemas.microsoft.com/office/drawing/2014/main" id="{7C658EAC-8EAA-4E30-BC52-6AD2B279F0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3EEB8B-2751-42C5-8035-E36CD4E208AE}"/>
              </a:ext>
            </a:extLst>
          </p:cNvPr>
          <p:cNvSpPr>
            <a:spLocks noGrp="1"/>
          </p:cNvSpPr>
          <p:nvPr>
            <p:ph type="sldNum" sz="quarter" idx="12"/>
          </p:nvPr>
        </p:nvSpPr>
        <p:spPr/>
        <p:txBody>
          <a:bodyPr/>
          <a:lstStyle/>
          <a:p>
            <a:fld id="{12DA0CBC-578D-434C-9084-59B5967C079E}" type="slidenum">
              <a:rPr lang="en-GB" smtClean="0"/>
              <a:t>‹#›</a:t>
            </a:fld>
            <a:endParaRPr lang="en-GB"/>
          </a:p>
        </p:txBody>
      </p:sp>
    </p:spTree>
    <p:extLst>
      <p:ext uri="{BB962C8B-B14F-4D97-AF65-F5344CB8AC3E}">
        <p14:creationId xmlns:p14="http://schemas.microsoft.com/office/powerpoint/2010/main" val="36612666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48461-0A74-46CC-93A6-7924A457EC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473F31C-F811-497B-AB25-9CDD12EADD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D6921D-BC0C-40A8-9936-F89BFC96DA7D}"/>
              </a:ext>
            </a:extLst>
          </p:cNvPr>
          <p:cNvSpPr>
            <a:spLocks noGrp="1"/>
          </p:cNvSpPr>
          <p:nvPr>
            <p:ph type="dt" sz="half" idx="10"/>
          </p:nvPr>
        </p:nvSpPr>
        <p:spPr/>
        <p:txBody>
          <a:bodyPr/>
          <a:lstStyle/>
          <a:p>
            <a:fld id="{1F8445A4-FD8A-4D4D-9D11-AFD1C60FF751}" type="datetimeFigureOut">
              <a:rPr lang="en-GB" smtClean="0"/>
              <a:t>13/08/2021</a:t>
            </a:fld>
            <a:endParaRPr lang="en-GB"/>
          </a:p>
        </p:txBody>
      </p:sp>
      <p:sp>
        <p:nvSpPr>
          <p:cNvPr id="5" name="Footer Placeholder 4">
            <a:extLst>
              <a:ext uri="{FF2B5EF4-FFF2-40B4-BE49-F238E27FC236}">
                <a16:creationId xmlns:a16="http://schemas.microsoft.com/office/drawing/2014/main" id="{8C3E24BD-C4BA-42F5-9E80-0ABC3A491D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3DB66A-26D8-4DA1-AA0F-F3DE504214F7}"/>
              </a:ext>
            </a:extLst>
          </p:cNvPr>
          <p:cNvSpPr>
            <a:spLocks noGrp="1"/>
          </p:cNvSpPr>
          <p:nvPr>
            <p:ph type="sldNum" sz="quarter" idx="12"/>
          </p:nvPr>
        </p:nvSpPr>
        <p:spPr/>
        <p:txBody>
          <a:bodyPr/>
          <a:lstStyle/>
          <a:p>
            <a:fld id="{12DA0CBC-578D-434C-9084-59B5967C079E}" type="slidenum">
              <a:rPr lang="en-GB" smtClean="0"/>
              <a:t>‹#›</a:t>
            </a:fld>
            <a:endParaRPr lang="en-GB"/>
          </a:p>
        </p:txBody>
      </p:sp>
    </p:spTree>
    <p:extLst>
      <p:ext uri="{BB962C8B-B14F-4D97-AF65-F5344CB8AC3E}">
        <p14:creationId xmlns:p14="http://schemas.microsoft.com/office/powerpoint/2010/main" val="15706851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7C8D7-4EBC-4B28-A777-E882A2471EE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508377E-F670-478E-AE88-FB00901EA6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1828F76-C77E-4EB4-B3DE-583BB14EAF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C86E2C1-52DF-4F14-9554-16029C26DE3B}"/>
              </a:ext>
            </a:extLst>
          </p:cNvPr>
          <p:cNvSpPr>
            <a:spLocks noGrp="1"/>
          </p:cNvSpPr>
          <p:nvPr>
            <p:ph type="dt" sz="half" idx="10"/>
          </p:nvPr>
        </p:nvSpPr>
        <p:spPr/>
        <p:txBody>
          <a:bodyPr/>
          <a:lstStyle/>
          <a:p>
            <a:fld id="{1F8445A4-FD8A-4D4D-9D11-AFD1C60FF751}" type="datetimeFigureOut">
              <a:rPr lang="en-GB" smtClean="0"/>
              <a:t>13/08/2021</a:t>
            </a:fld>
            <a:endParaRPr lang="en-GB"/>
          </a:p>
        </p:txBody>
      </p:sp>
      <p:sp>
        <p:nvSpPr>
          <p:cNvPr id="6" name="Footer Placeholder 5">
            <a:extLst>
              <a:ext uri="{FF2B5EF4-FFF2-40B4-BE49-F238E27FC236}">
                <a16:creationId xmlns:a16="http://schemas.microsoft.com/office/drawing/2014/main" id="{E837BC62-0499-4938-8C67-D6A57DD6D9D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5C70C4-59D9-4CEA-85D7-27F5B991938A}"/>
              </a:ext>
            </a:extLst>
          </p:cNvPr>
          <p:cNvSpPr>
            <a:spLocks noGrp="1"/>
          </p:cNvSpPr>
          <p:nvPr>
            <p:ph type="sldNum" sz="quarter" idx="12"/>
          </p:nvPr>
        </p:nvSpPr>
        <p:spPr/>
        <p:txBody>
          <a:bodyPr/>
          <a:lstStyle/>
          <a:p>
            <a:fld id="{12DA0CBC-578D-434C-9084-59B5967C079E}" type="slidenum">
              <a:rPr lang="en-GB" smtClean="0"/>
              <a:t>‹#›</a:t>
            </a:fld>
            <a:endParaRPr lang="en-GB"/>
          </a:p>
        </p:txBody>
      </p:sp>
    </p:spTree>
    <p:extLst>
      <p:ext uri="{BB962C8B-B14F-4D97-AF65-F5344CB8AC3E}">
        <p14:creationId xmlns:p14="http://schemas.microsoft.com/office/powerpoint/2010/main" val="25366263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FD36C-06D9-4A23-AA9A-105E15D3527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AACCC94-434D-4C29-9869-D30EB5500F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2FA522-8DF9-4C76-8110-5B014365F1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BC9013E-17F0-4B8E-B7D9-25970C0500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D5D453-5BE1-4E5E-9E0D-F4ACC963F3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3A28346-968A-44E2-940E-EC90EBF0CA79}"/>
              </a:ext>
            </a:extLst>
          </p:cNvPr>
          <p:cNvSpPr>
            <a:spLocks noGrp="1"/>
          </p:cNvSpPr>
          <p:nvPr>
            <p:ph type="dt" sz="half" idx="10"/>
          </p:nvPr>
        </p:nvSpPr>
        <p:spPr/>
        <p:txBody>
          <a:bodyPr/>
          <a:lstStyle/>
          <a:p>
            <a:fld id="{1F8445A4-FD8A-4D4D-9D11-AFD1C60FF751}" type="datetimeFigureOut">
              <a:rPr lang="en-GB" smtClean="0"/>
              <a:t>13/08/2021</a:t>
            </a:fld>
            <a:endParaRPr lang="en-GB"/>
          </a:p>
        </p:txBody>
      </p:sp>
      <p:sp>
        <p:nvSpPr>
          <p:cNvPr id="8" name="Footer Placeholder 7">
            <a:extLst>
              <a:ext uri="{FF2B5EF4-FFF2-40B4-BE49-F238E27FC236}">
                <a16:creationId xmlns:a16="http://schemas.microsoft.com/office/drawing/2014/main" id="{4D5624CA-A90A-4E45-9A1B-2BC85F3C588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56112C5-C14C-48C8-A836-FA04E58BD746}"/>
              </a:ext>
            </a:extLst>
          </p:cNvPr>
          <p:cNvSpPr>
            <a:spLocks noGrp="1"/>
          </p:cNvSpPr>
          <p:nvPr>
            <p:ph type="sldNum" sz="quarter" idx="12"/>
          </p:nvPr>
        </p:nvSpPr>
        <p:spPr/>
        <p:txBody>
          <a:bodyPr/>
          <a:lstStyle/>
          <a:p>
            <a:fld id="{12DA0CBC-578D-434C-9084-59B5967C079E}" type="slidenum">
              <a:rPr lang="en-GB" smtClean="0"/>
              <a:t>‹#›</a:t>
            </a:fld>
            <a:endParaRPr lang="en-GB"/>
          </a:p>
        </p:txBody>
      </p:sp>
    </p:spTree>
    <p:extLst>
      <p:ext uri="{BB962C8B-B14F-4D97-AF65-F5344CB8AC3E}">
        <p14:creationId xmlns:p14="http://schemas.microsoft.com/office/powerpoint/2010/main" val="27241963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4454F-E43B-49C4-B683-A4481CE747D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5AC949D-2414-46BB-BC2E-8F17D14CB2BD}"/>
              </a:ext>
            </a:extLst>
          </p:cNvPr>
          <p:cNvSpPr>
            <a:spLocks noGrp="1"/>
          </p:cNvSpPr>
          <p:nvPr>
            <p:ph type="dt" sz="half" idx="10"/>
          </p:nvPr>
        </p:nvSpPr>
        <p:spPr/>
        <p:txBody>
          <a:bodyPr/>
          <a:lstStyle/>
          <a:p>
            <a:fld id="{1F8445A4-FD8A-4D4D-9D11-AFD1C60FF751}" type="datetimeFigureOut">
              <a:rPr lang="en-GB" smtClean="0"/>
              <a:t>13/08/2021</a:t>
            </a:fld>
            <a:endParaRPr lang="en-GB"/>
          </a:p>
        </p:txBody>
      </p:sp>
      <p:sp>
        <p:nvSpPr>
          <p:cNvPr id="4" name="Footer Placeholder 3">
            <a:extLst>
              <a:ext uri="{FF2B5EF4-FFF2-40B4-BE49-F238E27FC236}">
                <a16:creationId xmlns:a16="http://schemas.microsoft.com/office/drawing/2014/main" id="{AB9B98E6-0F55-49F4-BCB5-E5B6E9E9FBD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F68AB49-F15E-4ED6-BAB4-4AEAE826A4D5}"/>
              </a:ext>
            </a:extLst>
          </p:cNvPr>
          <p:cNvSpPr>
            <a:spLocks noGrp="1"/>
          </p:cNvSpPr>
          <p:nvPr>
            <p:ph type="sldNum" sz="quarter" idx="12"/>
          </p:nvPr>
        </p:nvSpPr>
        <p:spPr/>
        <p:txBody>
          <a:bodyPr/>
          <a:lstStyle/>
          <a:p>
            <a:fld id="{12DA0CBC-578D-434C-9084-59B5967C079E}" type="slidenum">
              <a:rPr lang="en-GB" smtClean="0"/>
              <a:t>‹#›</a:t>
            </a:fld>
            <a:endParaRPr lang="en-GB"/>
          </a:p>
        </p:txBody>
      </p:sp>
    </p:spTree>
    <p:extLst>
      <p:ext uri="{BB962C8B-B14F-4D97-AF65-F5344CB8AC3E}">
        <p14:creationId xmlns:p14="http://schemas.microsoft.com/office/powerpoint/2010/main" val="28527886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FE8A08-9415-4DBA-9005-E52B14644998}"/>
              </a:ext>
            </a:extLst>
          </p:cNvPr>
          <p:cNvSpPr>
            <a:spLocks noGrp="1"/>
          </p:cNvSpPr>
          <p:nvPr>
            <p:ph type="dt" sz="half" idx="10"/>
          </p:nvPr>
        </p:nvSpPr>
        <p:spPr/>
        <p:txBody>
          <a:bodyPr/>
          <a:lstStyle/>
          <a:p>
            <a:fld id="{1F8445A4-FD8A-4D4D-9D11-AFD1C60FF751}" type="datetimeFigureOut">
              <a:rPr lang="en-GB" smtClean="0"/>
              <a:t>13/08/2021</a:t>
            </a:fld>
            <a:endParaRPr lang="en-GB"/>
          </a:p>
        </p:txBody>
      </p:sp>
      <p:sp>
        <p:nvSpPr>
          <p:cNvPr id="3" name="Footer Placeholder 2">
            <a:extLst>
              <a:ext uri="{FF2B5EF4-FFF2-40B4-BE49-F238E27FC236}">
                <a16:creationId xmlns:a16="http://schemas.microsoft.com/office/drawing/2014/main" id="{877D12FC-6765-48B8-9CA6-9C41CCB9963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1A9D9B9-0CCB-4D91-AE48-6133F33E6E1E}"/>
              </a:ext>
            </a:extLst>
          </p:cNvPr>
          <p:cNvSpPr>
            <a:spLocks noGrp="1"/>
          </p:cNvSpPr>
          <p:nvPr>
            <p:ph type="sldNum" sz="quarter" idx="12"/>
          </p:nvPr>
        </p:nvSpPr>
        <p:spPr/>
        <p:txBody>
          <a:bodyPr/>
          <a:lstStyle/>
          <a:p>
            <a:fld id="{12DA0CBC-578D-434C-9084-59B5967C079E}" type="slidenum">
              <a:rPr lang="en-GB" smtClean="0"/>
              <a:t>‹#›</a:t>
            </a:fld>
            <a:endParaRPr lang="en-GB"/>
          </a:p>
        </p:txBody>
      </p:sp>
    </p:spTree>
    <p:extLst>
      <p:ext uri="{BB962C8B-B14F-4D97-AF65-F5344CB8AC3E}">
        <p14:creationId xmlns:p14="http://schemas.microsoft.com/office/powerpoint/2010/main" val="599166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16575-CFBE-4A61-9E8A-3EBE818F9A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072B427-4657-4AA2-845D-E181B8D524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B8D1E3E-3A36-4C1E-916D-E3CF92F166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8DC103-EB4C-44F3-A23C-43D94650B079}"/>
              </a:ext>
            </a:extLst>
          </p:cNvPr>
          <p:cNvSpPr>
            <a:spLocks noGrp="1"/>
          </p:cNvSpPr>
          <p:nvPr>
            <p:ph type="dt" sz="half" idx="10"/>
          </p:nvPr>
        </p:nvSpPr>
        <p:spPr/>
        <p:txBody>
          <a:bodyPr/>
          <a:lstStyle/>
          <a:p>
            <a:fld id="{1F8445A4-FD8A-4D4D-9D11-AFD1C60FF751}" type="datetimeFigureOut">
              <a:rPr lang="en-GB" smtClean="0"/>
              <a:t>13/08/2021</a:t>
            </a:fld>
            <a:endParaRPr lang="en-GB"/>
          </a:p>
        </p:txBody>
      </p:sp>
      <p:sp>
        <p:nvSpPr>
          <p:cNvPr id="6" name="Footer Placeholder 5">
            <a:extLst>
              <a:ext uri="{FF2B5EF4-FFF2-40B4-BE49-F238E27FC236}">
                <a16:creationId xmlns:a16="http://schemas.microsoft.com/office/drawing/2014/main" id="{9C32238A-DB64-4D74-A976-5D0429C320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BE93F4F-00A0-4C17-A101-484EA58E89AA}"/>
              </a:ext>
            </a:extLst>
          </p:cNvPr>
          <p:cNvSpPr>
            <a:spLocks noGrp="1"/>
          </p:cNvSpPr>
          <p:nvPr>
            <p:ph type="sldNum" sz="quarter" idx="12"/>
          </p:nvPr>
        </p:nvSpPr>
        <p:spPr/>
        <p:txBody>
          <a:bodyPr/>
          <a:lstStyle/>
          <a:p>
            <a:fld id="{12DA0CBC-578D-434C-9084-59B5967C079E}" type="slidenum">
              <a:rPr lang="en-GB" smtClean="0"/>
              <a:t>‹#›</a:t>
            </a:fld>
            <a:endParaRPr lang="en-GB"/>
          </a:p>
        </p:txBody>
      </p:sp>
    </p:spTree>
    <p:extLst>
      <p:ext uri="{BB962C8B-B14F-4D97-AF65-F5344CB8AC3E}">
        <p14:creationId xmlns:p14="http://schemas.microsoft.com/office/powerpoint/2010/main" val="32649053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8EBC6-ECB4-4D75-AF31-0F9B59DDCD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1F02455-0BBD-4B12-9B61-1ADCCDB201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1184B6B-9F90-4805-AC0F-187862F503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D89E32-D752-46AE-8AE7-4BEFD053E8E5}"/>
              </a:ext>
            </a:extLst>
          </p:cNvPr>
          <p:cNvSpPr>
            <a:spLocks noGrp="1"/>
          </p:cNvSpPr>
          <p:nvPr>
            <p:ph type="dt" sz="half" idx="10"/>
          </p:nvPr>
        </p:nvSpPr>
        <p:spPr/>
        <p:txBody>
          <a:bodyPr/>
          <a:lstStyle/>
          <a:p>
            <a:fld id="{1F8445A4-FD8A-4D4D-9D11-AFD1C60FF751}" type="datetimeFigureOut">
              <a:rPr lang="en-GB" smtClean="0"/>
              <a:t>13/08/2021</a:t>
            </a:fld>
            <a:endParaRPr lang="en-GB"/>
          </a:p>
        </p:txBody>
      </p:sp>
      <p:sp>
        <p:nvSpPr>
          <p:cNvPr id="6" name="Footer Placeholder 5">
            <a:extLst>
              <a:ext uri="{FF2B5EF4-FFF2-40B4-BE49-F238E27FC236}">
                <a16:creationId xmlns:a16="http://schemas.microsoft.com/office/drawing/2014/main" id="{716AFE0A-DF74-4261-B539-4F3B0F1874D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566C55E-EDD3-4B93-B74C-2C7807C643E2}"/>
              </a:ext>
            </a:extLst>
          </p:cNvPr>
          <p:cNvSpPr>
            <a:spLocks noGrp="1"/>
          </p:cNvSpPr>
          <p:nvPr>
            <p:ph type="sldNum" sz="quarter" idx="12"/>
          </p:nvPr>
        </p:nvSpPr>
        <p:spPr/>
        <p:txBody>
          <a:bodyPr/>
          <a:lstStyle/>
          <a:p>
            <a:fld id="{12DA0CBC-578D-434C-9084-59B5967C079E}" type="slidenum">
              <a:rPr lang="en-GB" smtClean="0"/>
              <a:t>‹#›</a:t>
            </a:fld>
            <a:endParaRPr lang="en-GB"/>
          </a:p>
        </p:txBody>
      </p:sp>
    </p:spTree>
    <p:extLst>
      <p:ext uri="{BB962C8B-B14F-4D97-AF65-F5344CB8AC3E}">
        <p14:creationId xmlns:p14="http://schemas.microsoft.com/office/powerpoint/2010/main" val="17917856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DEC85-6A11-431E-B302-22D732FB0FB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5174C1D-2713-4878-949C-E04A50795E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65CFEEE-2307-4BD7-94A9-6318AB2F9433}"/>
              </a:ext>
            </a:extLst>
          </p:cNvPr>
          <p:cNvSpPr>
            <a:spLocks noGrp="1"/>
          </p:cNvSpPr>
          <p:nvPr>
            <p:ph type="dt" sz="half" idx="10"/>
          </p:nvPr>
        </p:nvSpPr>
        <p:spPr/>
        <p:txBody>
          <a:bodyPr/>
          <a:lstStyle/>
          <a:p>
            <a:fld id="{1F8445A4-FD8A-4D4D-9D11-AFD1C60FF751}" type="datetimeFigureOut">
              <a:rPr lang="en-GB" smtClean="0"/>
              <a:t>13/08/2021</a:t>
            </a:fld>
            <a:endParaRPr lang="en-GB"/>
          </a:p>
        </p:txBody>
      </p:sp>
      <p:sp>
        <p:nvSpPr>
          <p:cNvPr id="5" name="Footer Placeholder 4">
            <a:extLst>
              <a:ext uri="{FF2B5EF4-FFF2-40B4-BE49-F238E27FC236}">
                <a16:creationId xmlns:a16="http://schemas.microsoft.com/office/drawing/2014/main" id="{73909FA4-5C74-4EB4-871E-FEFE77F3A0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10C511-5854-4C5B-A3DE-45EB9478BF07}"/>
              </a:ext>
            </a:extLst>
          </p:cNvPr>
          <p:cNvSpPr>
            <a:spLocks noGrp="1"/>
          </p:cNvSpPr>
          <p:nvPr>
            <p:ph type="sldNum" sz="quarter" idx="12"/>
          </p:nvPr>
        </p:nvSpPr>
        <p:spPr/>
        <p:txBody>
          <a:bodyPr/>
          <a:lstStyle/>
          <a:p>
            <a:fld id="{12DA0CBC-578D-434C-9084-59B5967C079E}" type="slidenum">
              <a:rPr lang="en-GB" smtClean="0"/>
              <a:t>‹#›</a:t>
            </a:fld>
            <a:endParaRPr lang="en-GB"/>
          </a:p>
        </p:txBody>
      </p:sp>
    </p:spTree>
    <p:extLst>
      <p:ext uri="{BB962C8B-B14F-4D97-AF65-F5344CB8AC3E}">
        <p14:creationId xmlns:p14="http://schemas.microsoft.com/office/powerpoint/2010/main" val="16678890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CFF67D0-66B3-4549-B2A8-66EB692F02B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7832E33-93F8-4B30-B3AB-D1401ADB727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7F106C0-EE1C-44A1-A087-0F66EEB02DCB}"/>
              </a:ext>
            </a:extLst>
          </p:cNvPr>
          <p:cNvSpPr>
            <a:spLocks noGrp="1"/>
          </p:cNvSpPr>
          <p:nvPr>
            <p:ph type="dt" sz="half" idx="10"/>
          </p:nvPr>
        </p:nvSpPr>
        <p:spPr/>
        <p:txBody>
          <a:bodyPr/>
          <a:lstStyle/>
          <a:p>
            <a:fld id="{1F8445A4-FD8A-4D4D-9D11-AFD1C60FF751}" type="datetimeFigureOut">
              <a:rPr lang="en-GB" smtClean="0"/>
              <a:t>13/08/2021</a:t>
            </a:fld>
            <a:endParaRPr lang="en-GB"/>
          </a:p>
        </p:txBody>
      </p:sp>
      <p:sp>
        <p:nvSpPr>
          <p:cNvPr id="5" name="Footer Placeholder 4">
            <a:extLst>
              <a:ext uri="{FF2B5EF4-FFF2-40B4-BE49-F238E27FC236}">
                <a16:creationId xmlns:a16="http://schemas.microsoft.com/office/drawing/2014/main" id="{8483CF21-FDFD-4F7C-8061-C2DD00D9877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0B6928-A15D-4353-BD44-ADDC6983E02C}"/>
              </a:ext>
            </a:extLst>
          </p:cNvPr>
          <p:cNvSpPr>
            <a:spLocks noGrp="1"/>
          </p:cNvSpPr>
          <p:nvPr>
            <p:ph type="sldNum" sz="quarter" idx="12"/>
          </p:nvPr>
        </p:nvSpPr>
        <p:spPr/>
        <p:txBody>
          <a:bodyPr/>
          <a:lstStyle/>
          <a:p>
            <a:fld id="{12DA0CBC-578D-434C-9084-59B5967C079E}" type="slidenum">
              <a:rPr lang="en-GB" smtClean="0"/>
              <a:t>‹#›</a:t>
            </a:fld>
            <a:endParaRPr lang="en-GB"/>
          </a:p>
        </p:txBody>
      </p:sp>
    </p:spTree>
    <p:extLst>
      <p:ext uri="{BB962C8B-B14F-4D97-AF65-F5344CB8AC3E}">
        <p14:creationId xmlns:p14="http://schemas.microsoft.com/office/powerpoint/2010/main" val="1723450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1610BA4-DBEE-4478-8A87-3A80A09085E4}" type="datetimeFigureOut">
              <a:rPr lang="en-US" smtClean="0"/>
              <a:t>8/13/2021</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8A8D603-C68A-4CCF-AE6A-62705AA63BF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539104"/>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AD815E-233D-4D6D-A508-F583DE0306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38A7947-DA03-4EB1-AD45-92474B208F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E0FCC2-F602-42E0-90A8-D9A69F4176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8445A4-FD8A-4D4D-9D11-AFD1C60FF751}" type="datetimeFigureOut">
              <a:rPr lang="en-GB" smtClean="0"/>
              <a:t>13/08/2021</a:t>
            </a:fld>
            <a:endParaRPr lang="en-GB"/>
          </a:p>
        </p:txBody>
      </p:sp>
      <p:sp>
        <p:nvSpPr>
          <p:cNvPr id="5" name="Footer Placeholder 4">
            <a:extLst>
              <a:ext uri="{FF2B5EF4-FFF2-40B4-BE49-F238E27FC236}">
                <a16:creationId xmlns:a16="http://schemas.microsoft.com/office/drawing/2014/main" id="{E6F29E5B-AB6C-451E-9D33-4AC3800716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4C857F0-063E-4D59-A0D5-F8EFAF9D74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DA0CBC-578D-434C-9084-59B5967C079E}" type="slidenum">
              <a:rPr lang="en-GB" smtClean="0"/>
              <a:t>‹#›</a:t>
            </a:fld>
            <a:endParaRPr lang="en-GB"/>
          </a:p>
        </p:txBody>
      </p:sp>
    </p:spTree>
    <p:extLst>
      <p:ext uri="{BB962C8B-B14F-4D97-AF65-F5344CB8AC3E}">
        <p14:creationId xmlns:p14="http://schemas.microsoft.com/office/powerpoint/2010/main" val="3261592802"/>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1.xml"/><Relationship Id="rId11" Type="http://schemas.openxmlformats.org/officeDocument/2006/relationships/image" Target="../media/image13.svg"/><Relationship Id="rId5" Type="http://schemas.openxmlformats.org/officeDocument/2006/relationships/diagramQuickStyle" Target="../diagrams/quickStyle1.xml"/><Relationship Id="rId10" Type="http://schemas.openxmlformats.org/officeDocument/2006/relationships/image" Target="../media/image12.png"/><Relationship Id="rId4" Type="http://schemas.openxmlformats.org/officeDocument/2006/relationships/diagramLayout" Target="../diagrams/layout1.xml"/><Relationship Id="rId9" Type="http://schemas.openxmlformats.org/officeDocument/2006/relationships/image" Target="../media/image11.svg"/></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CF833-BE62-4AD3-BE77-400722DFEC5C}"/>
              </a:ext>
            </a:extLst>
          </p:cNvPr>
          <p:cNvSpPr>
            <a:spLocks noGrp="1"/>
          </p:cNvSpPr>
          <p:nvPr>
            <p:ph type="ctrTitle"/>
          </p:nvPr>
        </p:nvSpPr>
        <p:spPr/>
        <p:txBody>
          <a:bodyPr/>
          <a:lstStyle/>
          <a:p>
            <a:r>
              <a:rPr lang="en-US"/>
              <a:t>Approach to upper GI bleeding</a:t>
            </a:r>
            <a:endParaRPr lang="en-US" dirty="0"/>
          </a:p>
        </p:txBody>
      </p:sp>
      <p:sp>
        <p:nvSpPr>
          <p:cNvPr id="3" name="Subtitle 2">
            <a:extLst>
              <a:ext uri="{FF2B5EF4-FFF2-40B4-BE49-F238E27FC236}">
                <a16:creationId xmlns:a16="http://schemas.microsoft.com/office/drawing/2014/main" id="{FEEC6689-3FB6-4E88-A519-6EDEB745989C}"/>
              </a:ext>
            </a:extLst>
          </p:cNvPr>
          <p:cNvSpPr>
            <a:spLocks noGrp="1"/>
          </p:cNvSpPr>
          <p:nvPr>
            <p:ph type="subTitle" idx="1"/>
          </p:nvPr>
        </p:nvSpPr>
        <p:spPr/>
        <p:txBody>
          <a:bodyPr/>
          <a:lstStyle/>
          <a:p>
            <a:r>
              <a:rPr lang="en-GB"/>
              <a:t>Rahaf Alnajjar -1635099</a:t>
            </a:r>
            <a:endParaRPr lang="en-US" dirty="0"/>
          </a:p>
        </p:txBody>
      </p:sp>
    </p:spTree>
    <p:extLst>
      <p:ext uri="{BB962C8B-B14F-4D97-AF65-F5344CB8AC3E}">
        <p14:creationId xmlns:p14="http://schemas.microsoft.com/office/powerpoint/2010/main" val="2216809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B7A36-9BA5-4027-B8A9-48DBE9AD4A3E}"/>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B40180A7-432B-491A-83DF-D3488FBAA534}"/>
              </a:ext>
            </a:extLst>
          </p:cNvPr>
          <p:cNvSpPr>
            <a:spLocks noGrp="1"/>
          </p:cNvSpPr>
          <p:nvPr>
            <p:ph idx="1"/>
          </p:nvPr>
        </p:nvSpPr>
        <p:spPr/>
        <p:txBody>
          <a:bodyPr/>
          <a:lstStyle/>
          <a:p>
            <a:r>
              <a:rPr lang="en-US" dirty="0"/>
              <a:t>Acute gastrointestinal bleeding is a potentially life-threatening abdominal emergency that remains a common cause of hospitalization.</a:t>
            </a:r>
          </a:p>
          <a:p>
            <a:r>
              <a:rPr lang="en-US" dirty="0"/>
              <a:t>Upper GI bleeding is a bleeding in the GI tract which is proximally to the </a:t>
            </a:r>
            <a:r>
              <a:rPr lang="en-US" b="1" dirty="0"/>
              <a:t>ligament of Treitz.</a:t>
            </a:r>
          </a:p>
          <a:p>
            <a:r>
              <a:rPr lang="en-US" b="1" dirty="0">
                <a:solidFill>
                  <a:schemeClr val="tx1"/>
                </a:solidFill>
              </a:rPr>
              <a:t>The ligament of Treitz</a:t>
            </a:r>
            <a:r>
              <a:rPr lang="en-US" dirty="0">
                <a:solidFill>
                  <a:schemeClr val="tx1"/>
                </a:solidFill>
              </a:rPr>
              <a:t>, also known as the suspensory ligament of the duodenum, is a double fold of peritoneum suspending the duodenojejunal flexure from the retroperitoneum.</a:t>
            </a:r>
          </a:p>
          <a:p>
            <a:r>
              <a:rPr lang="en-US" dirty="0"/>
              <a:t>UGIB is 4 times as common as LGIB, with a higher incidence in males.</a:t>
            </a:r>
          </a:p>
          <a:p>
            <a:endParaRPr lang="en-US" dirty="0">
              <a:solidFill>
                <a:schemeClr val="tx1"/>
              </a:solidFill>
            </a:endParaRPr>
          </a:p>
          <a:p>
            <a:endParaRPr lang="en-US" dirty="0"/>
          </a:p>
        </p:txBody>
      </p:sp>
    </p:spTree>
    <p:extLst>
      <p:ext uri="{BB962C8B-B14F-4D97-AF65-F5344CB8AC3E}">
        <p14:creationId xmlns:p14="http://schemas.microsoft.com/office/powerpoint/2010/main" val="413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CDDE5CDF-1512-4CDA-B956-23D223F8DE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3" name="Picture 72">
            <a:extLst>
              <a:ext uri="{FF2B5EF4-FFF2-40B4-BE49-F238E27FC236}">
                <a16:creationId xmlns:a16="http://schemas.microsoft.com/office/drawing/2014/main" id="{B029D7D8-5A6B-4C76-94C8-15798C6C5A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75" name="Straight Connector 74">
            <a:extLst>
              <a:ext uri="{FF2B5EF4-FFF2-40B4-BE49-F238E27FC236}">
                <a16:creationId xmlns:a16="http://schemas.microsoft.com/office/drawing/2014/main" id="{A5C9319C-E20D-4884-952F-60B6A58C3E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useBgFill="1">
        <p:nvSpPr>
          <p:cNvPr id="77" name="Rectangle 76">
            <a:extLst>
              <a:ext uri="{FF2B5EF4-FFF2-40B4-BE49-F238E27FC236}">
                <a16:creationId xmlns:a16="http://schemas.microsoft.com/office/drawing/2014/main" id="{F1176DA6-4BBF-42A4-9C94-E6613CCD6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99AAB0AE-172B-4FB4-80C2-86CD6B824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B25A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Easy Notes On 【Duodenum】Learn in Just 4 Minutes! – Earth's Lab">
            <a:extLst>
              <a:ext uri="{FF2B5EF4-FFF2-40B4-BE49-F238E27FC236}">
                <a16:creationId xmlns:a16="http://schemas.microsoft.com/office/drawing/2014/main" id="{74BDBD3B-6412-446C-8C2E-49B54BD1B33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227637" y="643467"/>
            <a:ext cx="9736726"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991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6E4D2-38DC-4FAF-BF58-6B59BB3BCAEB}"/>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A585D100-B54D-4250-9BBE-CC0109380485}"/>
              </a:ext>
            </a:extLst>
          </p:cNvPr>
          <p:cNvSpPr>
            <a:spLocks noGrp="1"/>
          </p:cNvSpPr>
          <p:nvPr>
            <p:ph idx="1"/>
          </p:nvPr>
        </p:nvSpPr>
        <p:spPr/>
        <p:txBody>
          <a:bodyPr/>
          <a:lstStyle/>
          <a:p>
            <a:r>
              <a:rPr lang="en-US" dirty="0"/>
              <a:t>Patients with acute upper gastrointestinal (GI) bleeding commonly present with </a:t>
            </a:r>
            <a:r>
              <a:rPr lang="en-US" b="1" dirty="0"/>
              <a:t>hematemesis</a:t>
            </a:r>
            <a:r>
              <a:rPr lang="en-US" dirty="0"/>
              <a:t> (vomiting of blood or coffee-ground-like material) and/or </a:t>
            </a:r>
            <a:r>
              <a:rPr lang="en-US" b="1" dirty="0"/>
              <a:t>melena</a:t>
            </a:r>
            <a:r>
              <a:rPr lang="en-US" dirty="0"/>
              <a:t> (black, tarry stools). </a:t>
            </a:r>
          </a:p>
          <a:p>
            <a:r>
              <a:rPr lang="en-US" dirty="0"/>
              <a:t>The initial evaluation of patients with acute upper GI bleeding involves an assessment of </a:t>
            </a:r>
            <a:r>
              <a:rPr lang="en-US" b="1" dirty="0"/>
              <a:t>hemodynamic stability </a:t>
            </a:r>
            <a:r>
              <a:rPr lang="en-US" dirty="0"/>
              <a:t>and </a:t>
            </a:r>
            <a:r>
              <a:rPr lang="en-US" b="1" dirty="0"/>
              <a:t>resuscitation</a:t>
            </a:r>
            <a:r>
              <a:rPr lang="en-US" dirty="0"/>
              <a:t> if necessary. </a:t>
            </a:r>
          </a:p>
          <a:p>
            <a:r>
              <a:rPr lang="en-US" dirty="0"/>
              <a:t>Diagnostic studies (usually </a:t>
            </a:r>
            <a:r>
              <a:rPr lang="en-US" b="1" dirty="0"/>
              <a:t>endoscopy</a:t>
            </a:r>
            <a:r>
              <a:rPr lang="en-US" dirty="0"/>
              <a:t>) follow, with the goals of diagnosis, and when possible, treatment of the specific disorder.</a:t>
            </a:r>
          </a:p>
        </p:txBody>
      </p:sp>
    </p:spTree>
    <p:extLst>
      <p:ext uri="{BB962C8B-B14F-4D97-AF65-F5344CB8AC3E}">
        <p14:creationId xmlns:p14="http://schemas.microsoft.com/office/powerpoint/2010/main" val="2843372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DD5AE-63FC-4D84-BEF0-59D92D06F199}"/>
              </a:ext>
            </a:extLst>
          </p:cNvPr>
          <p:cNvSpPr>
            <a:spLocks noGrp="1"/>
          </p:cNvSpPr>
          <p:nvPr>
            <p:ph type="title"/>
          </p:nvPr>
        </p:nvSpPr>
        <p:spPr>
          <a:xfrm>
            <a:off x="1180061" y="833541"/>
            <a:ext cx="9603275" cy="1049235"/>
          </a:xfrm>
        </p:spPr>
        <p:txBody>
          <a:bodyPr/>
          <a:lstStyle/>
          <a:p>
            <a:r>
              <a:rPr lang="en-US" b="1" dirty="0"/>
              <a:t>Causes</a:t>
            </a:r>
          </a:p>
        </p:txBody>
      </p:sp>
      <p:sp>
        <p:nvSpPr>
          <p:cNvPr id="3" name="Content Placeholder 2">
            <a:extLst>
              <a:ext uri="{FF2B5EF4-FFF2-40B4-BE49-F238E27FC236}">
                <a16:creationId xmlns:a16="http://schemas.microsoft.com/office/drawing/2014/main" id="{0313126F-1A6E-4E78-A435-4F6E91D8C0B8}"/>
              </a:ext>
            </a:extLst>
          </p:cNvPr>
          <p:cNvSpPr>
            <a:spLocks noGrp="1"/>
          </p:cNvSpPr>
          <p:nvPr>
            <p:ph idx="1"/>
          </p:nvPr>
        </p:nvSpPr>
        <p:spPr>
          <a:xfrm>
            <a:off x="1723505" y="1882776"/>
            <a:ext cx="3943350" cy="4160838"/>
          </a:xfrm>
        </p:spPr>
        <p:txBody>
          <a:bodyPr>
            <a:normAutofit/>
          </a:bodyPr>
          <a:lstStyle/>
          <a:p>
            <a:r>
              <a:rPr lang="en-US" b="1" i="1" dirty="0"/>
              <a:t>Esophageal causes</a:t>
            </a:r>
            <a:r>
              <a:rPr lang="en-US" dirty="0"/>
              <a:t>:</a:t>
            </a:r>
          </a:p>
          <a:p>
            <a:pPr lvl="1"/>
            <a:r>
              <a:rPr lang="en-US" dirty="0"/>
              <a:t>Esophageal varices</a:t>
            </a:r>
          </a:p>
          <a:p>
            <a:pPr lvl="1"/>
            <a:r>
              <a:rPr lang="en-US" dirty="0"/>
              <a:t>Mallory-Weiss tear</a:t>
            </a:r>
          </a:p>
          <a:p>
            <a:pPr lvl="1"/>
            <a:r>
              <a:rPr lang="en-US" dirty="0"/>
              <a:t>Esophagitis</a:t>
            </a:r>
          </a:p>
          <a:p>
            <a:pPr lvl="1"/>
            <a:r>
              <a:rPr lang="en-US" dirty="0"/>
              <a:t>Esophageal cancer</a:t>
            </a:r>
          </a:p>
          <a:p>
            <a:pPr lvl="1"/>
            <a:r>
              <a:rPr lang="en-US" dirty="0"/>
              <a:t>Esophageal ulcers</a:t>
            </a:r>
          </a:p>
          <a:p>
            <a:r>
              <a:rPr lang="en-US" b="1" i="1" dirty="0"/>
              <a:t>Gastric causes</a:t>
            </a:r>
            <a:r>
              <a:rPr lang="en-US" dirty="0"/>
              <a:t>:</a:t>
            </a:r>
          </a:p>
          <a:p>
            <a:pPr lvl="1"/>
            <a:r>
              <a:rPr lang="en-US" dirty="0"/>
              <a:t>Gastric ulcer</a:t>
            </a:r>
          </a:p>
          <a:p>
            <a:pPr lvl="1"/>
            <a:r>
              <a:rPr lang="en-US" dirty="0"/>
              <a:t>Gastric cancer</a:t>
            </a:r>
          </a:p>
          <a:p>
            <a:pPr lvl="1"/>
            <a:r>
              <a:rPr lang="en-US" dirty="0"/>
              <a:t>Gastritis</a:t>
            </a:r>
          </a:p>
          <a:p>
            <a:pPr lvl="1"/>
            <a:r>
              <a:rPr lang="en-US" dirty="0"/>
              <a:t>Gastric varices</a:t>
            </a:r>
          </a:p>
          <a:p>
            <a:pPr lvl="1"/>
            <a:r>
              <a:rPr lang="en-US" dirty="0" err="1"/>
              <a:t>Dieulafoy's</a:t>
            </a:r>
            <a:r>
              <a:rPr lang="en-US" dirty="0"/>
              <a:t> lesions</a:t>
            </a:r>
          </a:p>
        </p:txBody>
      </p:sp>
      <p:sp>
        <p:nvSpPr>
          <p:cNvPr id="4" name="Content Placeholder 2">
            <a:extLst>
              <a:ext uri="{FF2B5EF4-FFF2-40B4-BE49-F238E27FC236}">
                <a16:creationId xmlns:a16="http://schemas.microsoft.com/office/drawing/2014/main" id="{58737658-F2E8-48CC-BBB0-EF245A7350C7}"/>
              </a:ext>
            </a:extLst>
          </p:cNvPr>
          <p:cNvSpPr txBox="1">
            <a:spLocks/>
          </p:cNvSpPr>
          <p:nvPr/>
        </p:nvSpPr>
        <p:spPr>
          <a:xfrm>
            <a:off x="5981699" y="1932360"/>
            <a:ext cx="3943350" cy="431482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i="1" dirty="0"/>
              <a:t>Duodenal causes</a:t>
            </a:r>
            <a:r>
              <a:rPr lang="en-US" dirty="0"/>
              <a:t>:</a:t>
            </a:r>
          </a:p>
          <a:p>
            <a:pPr lvl="1"/>
            <a:r>
              <a:rPr lang="en-US" dirty="0"/>
              <a:t>Duodenal ulcer</a:t>
            </a:r>
          </a:p>
          <a:p>
            <a:pPr lvl="1"/>
            <a:r>
              <a:rPr lang="en-US" dirty="0"/>
              <a:t>Vascular malformation including aorto-enteric fistulae</a:t>
            </a:r>
          </a:p>
          <a:p>
            <a:pPr lvl="1"/>
            <a:r>
              <a:rPr lang="en-US" dirty="0" err="1"/>
              <a:t>Hematobilia</a:t>
            </a:r>
            <a:r>
              <a:rPr lang="en-US" dirty="0"/>
              <a:t>, or bleeding from the biliary tree</a:t>
            </a:r>
          </a:p>
          <a:p>
            <a:pPr lvl="1"/>
            <a:r>
              <a:rPr lang="en-US" dirty="0"/>
              <a:t>Bleeding from the pancreatic duct</a:t>
            </a:r>
          </a:p>
          <a:p>
            <a:pPr lvl="1"/>
            <a:r>
              <a:rPr lang="en-US" dirty="0"/>
              <a:t>Severe superior mesenteric artery syndrome</a:t>
            </a:r>
          </a:p>
        </p:txBody>
      </p:sp>
    </p:spTree>
    <p:extLst>
      <p:ext uri="{BB962C8B-B14F-4D97-AF65-F5344CB8AC3E}">
        <p14:creationId xmlns:p14="http://schemas.microsoft.com/office/powerpoint/2010/main" val="3020527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D13C79-A9E8-49F9-B058-3596589E692D}"/>
              </a:ext>
            </a:extLst>
          </p:cNvPr>
          <p:cNvPicPr>
            <a:picLocks noChangeAspect="1"/>
          </p:cNvPicPr>
          <p:nvPr/>
        </p:nvPicPr>
        <p:blipFill rotWithShape="1">
          <a:blip r:embed="rId2"/>
          <a:srcRect b="5875"/>
          <a:stretch/>
        </p:blipFill>
        <p:spPr>
          <a:xfrm>
            <a:off x="1566862" y="445331"/>
            <a:ext cx="9152822" cy="5455407"/>
          </a:xfrm>
          <a:prstGeom prst="rect">
            <a:avLst/>
          </a:prstGeom>
        </p:spPr>
      </p:pic>
    </p:spTree>
    <p:extLst>
      <p:ext uri="{BB962C8B-B14F-4D97-AF65-F5344CB8AC3E}">
        <p14:creationId xmlns:p14="http://schemas.microsoft.com/office/powerpoint/2010/main" val="2382614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B7A36-9BA5-4027-B8A9-48DBE9AD4A3E}"/>
              </a:ext>
            </a:extLst>
          </p:cNvPr>
          <p:cNvSpPr>
            <a:spLocks noGrp="1"/>
          </p:cNvSpPr>
          <p:nvPr>
            <p:ph type="title"/>
          </p:nvPr>
        </p:nvSpPr>
        <p:spPr/>
        <p:txBody>
          <a:bodyPr/>
          <a:lstStyle/>
          <a:p>
            <a:r>
              <a:rPr lang="en-US" dirty="0"/>
              <a:t>evaluation</a:t>
            </a:r>
          </a:p>
        </p:txBody>
      </p:sp>
      <p:sp>
        <p:nvSpPr>
          <p:cNvPr id="3" name="Content Placeholder 2">
            <a:extLst>
              <a:ext uri="{FF2B5EF4-FFF2-40B4-BE49-F238E27FC236}">
                <a16:creationId xmlns:a16="http://schemas.microsoft.com/office/drawing/2014/main" id="{B40180A7-432B-491A-83DF-D3488FBAA534}"/>
              </a:ext>
            </a:extLst>
          </p:cNvPr>
          <p:cNvSpPr>
            <a:spLocks noGrp="1"/>
          </p:cNvSpPr>
          <p:nvPr>
            <p:ph idx="1"/>
          </p:nvPr>
        </p:nvSpPr>
        <p:spPr>
          <a:xfrm>
            <a:off x="1451579" y="2015732"/>
            <a:ext cx="9603275" cy="4037749"/>
          </a:xfrm>
        </p:spPr>
        <p:txBody>
          <a:bodyPr>
            <a:normAutofit/>
          </a:bodyPr>
          <a:lstStyle/>
          <a:p>
            <a:r>
              <a:rPr lang="en-US" dirty="0"/>
              <a:t>The initial evaluation of a patient with a suspected clinically significant acute upper GI bleed includes a history, physical examination, laboratory tests, and in some cases, nasogastric lavage.</a:t>
            </a:r>
          </a:p>
          <a:p>
            <a:r>
              <a:rPr lang="en-US" dirty="0"/>
              <a:t>The goal of the evaluation is to assess:</a:t>
            </a:r>
          </a:p>
          <a:p>
            <a:pPr marL="800100" lvl="1" indent="-342900">
              <a:buFont typeface="+mj-lt"/>
              <a:buAutoNum type="arabicPeriod"/>
            </a:pPr>
            <a:r>
              <a:rPr lang="en-US" sz="2000" dirty="0"/>
              <a:t>the severity of the bleed</a:t>
            </a:r>
          </a:p>
          <a:p>
            <a:pPr marL="800100" lvl="1" indent="-342900">
              <a:buFont typeface="+mj-lt"/>
              <a:buAutoNum type="arabicPeriod"/>
            </a:pPr>
            <a:r>
              <a:rPr lang="en-US" sz="2000" dirty="0"/>
              <a:t>identify potential sources of the bleed</a:t>
            </a:r>
          </a:p>
          <a:p>
            <a:pPr marL="800100" lvl="1" indent="-342900">
              <a:buFont typeface="+mj-lt"/>
              <a:buAutoNum type="arabicPeriod"/>
            </a:pPr>
            <a:r>
              <a:rPr lang="en-US" sz="2000" dirty="0"/>
              <a:t>determine if there are conditions present that may affect subsequent management</a:t>
            </a:r>
          </a:p>
        </p:txBody>
      </p:sp>
    </p:spTree>
    <p:extLst>
      <p:ext uri="{BB962C8B-B14F-4D97-AF65-F5344CB8AC3E}">
        <p14:creationId xmlns:p14="http://schemas.microsoft.com/office/powerpoint/2010/main" val="1603621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C991F-2239-4128-AC39-BC7FD60EAF22}"/>
              </a:ext>
            </a:extLst>
          </p:cNvPr>
          <p:cNvSpPr>
            <a:spLocks noGrp="1"/>
          </p:cNvSpPr>
          <p:nvPr>
            <p:ph type="title"/>
          </p:nvPr>
        </p:nvSpPr>
        <p:spPr/>
        <p:txBody>
          <a:bodyPr/>
          <a:lstStyle/>
          <a:p>
            <a:r>
              <a:rPr lang="en-US" dirty="0"/>
              <a:t>History</a:t>
            </a:r>
          </a:p>
        </p:txBody>
      </p:sp>
      <p:sp>
        <p:nvSpPr>
          <p:cNvPr id="3" name="Content Placeholder 2">
            <a:extLst>
              <a:ext uri="{FF2B5EF4-FFF2-40B4-BE49-F238E27FC236}">
                <a16:creationId xmlns:a16="http://schemas.microsoft.com/office/drawing/2014/main" id="{BAEBE8CB-6BE2-4115-8408-A705FE901389}"/>
              </a:ext>
            </a:extLst>
          </p:cNvPr>
          <p:cNvSpPr>
            <a:spLocks noGrp="1"/>
          </p:cNvSpPr>
          <p:nvPr>
            <p:ph idx="1"/>
          </p:nvPr>
        </p:nvSpPr>
        <p:spPr>
          <a:xfrm>
            <a:off x="1451579" y="1853754"/>
            <a:ext cx="9603275" cy="4427125"/>
          </a:xfrm>
        </p:spPr>
        <p:txBody>
          <a:bodyPr>
            <a:normAutofit/>
          </a:bodyPr>
          <a:lstStyle/>
          <a:p>
            <a:r>
              <a:rPr lang="en-US" b="1" dirty="0"/>
              <a:t>Hematemesis</a:t>
            </a:r>
            <a:r>
              <a:rPr lang="en-US" dirty="0"/>
              <a:t> (either red blood or coffee-ground emesis) suggests bleeding proximal to the ligament of Treitz.</a:t>
            </a:r>
          </a:p>
          <a:p>
            <a:pPr lvl="1"/>
            <a:r>
              <a:rPr lang="en-US" dirty="0"/>
              <a:t>The presence of frankly bloody emesis suggests moderate to severe bleeding that may be ongoing</a:t>
            </a:r>
          </a:p>
          <a:p>
            <a:pPr lvl="1"/>
            <a:r>
              <a:rPr lang="en-US" dirty="0"/>
              <a:t>Coffee-ground emesis suggests more limited bleeding.</a:t>
            </a:r>
          </a:p>
          <a:p>
            <a:r>
              <a:rPr lang="en-US" b="1" dirty="0"/>
              <a:t>Melena</a:t>
            </a:r>
            <a:r>
              <a:rPr lang="en-US" dirty="0"/>
              <a:t>:  the majority of melena (black, tarry stool) originates proximal to the ligament of Treitz</a:t>
            </a:r>
          </a:p>
          <a:p>
            <a:pPr lvl="1"/>
            <a:r>
              <a:rPr lang="en-US" dirty="0"/>
              <a:t>Melena may be seen with variable degrees of blood loss, being seen with as little as 50 mL of blood</a:t>
            </a:r>
          </a:p>
          <a:p>
            <a:r>
              <a:rPr lang="en-US" b="1" dirty="0"/>
              <a:t>Hematochezia </a:t>
            </a:r>
            <a:r>
              <a:rPr lang="en-US" dirty="0"/>
              <a:t>(red or maroon blood in the stool) is usually due to lower GI bleeding.</a:t>
            </a:r>
          </a:p>
          <a:p>
            <a:r>
              <a:rPr lang="en-US" dirty="0"/>
              <a:t>However, it can occur with massive upper GI bleeding, which is typically associated with orthostatic hypotension.</a:t>
            </a:r>
          </a:p>
          <a:p>
            <a:endParaRPr lang="en-US" dirty="0"/>
          </a:p>
        </p:txBody>
      </p:sp>
    </p:spTree>
    <p:extLst>
      <p:ext uri="{BB962C8B-B14F-4D97-AF65-F5344CB8AC3E}">
        <p14:creationId xmlns:p14="http://schemas.microsoft.com/office/powerpoint/2010/main" val="1184307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0FA77-A4CD-47BB-AA46-9A721F663DD5}"/>
              </a:ext>
            </a:extLst>
          </p:cNvPr>
          <p:cNvSpPr>
            <a:spLocks noGrp="1"/>
          </p:cNvSpPr>
          <p:nvPr>
            <p:ph type="title"/>
          </p:nvPr>
        </p:nvSpPr>
        <p:spPr/>
        <p:txBody>
          <a:bodyPr/>
          <a:lstStyle/>
          <a:p>
            <a:r>
              <a:rPr lang="en-US" dirty="0"/>
              <a:t>History</a:t>
            </a:r>
          </a:p>
        </p:txBody>
      </p:sp>
      <p:sp>
        <p:nvSpPr>
          <p:cNvPr id="3" name="Content Placeholder 2">
            <a:extLst>
              <a:ext uri="{FF2B5EF4-FFF2-40B4-BE49-F238E27FC236}">
                <a16:creationId xmlns:a16="http://schemas.microsoft.com/office/drawing/2014/main" id="{A3E34DAC-EE4F-46FA-AFC0-ECD1383BB5C3}"/>
              </a:ext>
            </a:extLst>
          </p:cNvPr>
          <p:cNvSpPr>
            <a:spLocks noGrp="1"/>
          </p:cNvSpPr>
          <p:nvPr>
            <p:ph idx="1"/>
          </p:nvPr>
        </p:nvSpPr>
        <p:spPr>
          <a:xfrm>
            <a:off x="1451579" y="2015732"/>
            <a:ext cx="9603275" cy="3905383"/>
          </a:xfrm>
        </p:spPr>
        <p:txBody>
          <a:bodyPr/>
          <a:lstStyle/>
          <a:p>
            <a:r>
              <a:rPr lang="en-US" dirty="0"/>
              <a:t>Patients should be asked about symptoms as part of the assessment of the severity of the bleed and as a part of the evaluation for potential bleeding sources.</a:t>
            </a:r>
          </a:p>
          <a:p>
            <a:r>
              <a:rPr lang="en-US" dirty="0"/>
              <a:t>Symptoms that suggest the bleeding is severe include </a:t>
            </a:r>
          </a:p>
          <a:p>
            <a:pPr marL="914400" lvl="1" indent="-457200">
              <a:buFont typeface="+mj-lt"/>
              <a:buAutoNum type="arabicPeriod"/>
            </a:pPr>
            <a:r>
              <a:rPr lang="en-US" dirty="0"/>
              <a:t>Orthostatic dizziness</a:t>
            </a:r>
          </a:p>
          <a:p>
            <a:pPr marL="914400" lvl="1" indent="-457200">
              <a:buFont typeface="+mj-lt"/>
              <a:buAutoNum type="arabicPeriod"/>
            </a:pPr>
            <a:r>
              <a:rPr lang="en-US" dirty="0"/>
              <a:t>Confusion</a:t>
            </a:r>
          </a:p>
          <a:p>
            <a:pPr marL="914400" lvl="1" indent="-457200">
              <a:buFont typeface="+mj-lt"/>
              <a:buAutoNum type="arabicPeriod"/>
            </a:pPr>
            <a:r>
              <a:rPr lang="en-US" dirty="0"/>
              <a:t>Angina</a:t>
            </a:r>
          </a:p>
          <a:p>
            <a:pPr marL="914400" lvl="1" indent="-457200">
              <a:buFont typeface="+mj-lt"/>
              <a:buAutoNum type="arabicPeriod"/>
            </a:pPr>
            <a:r>
              <a:rPr lang="en-US" dirty="0"/>
              <a:t>Severe palpitations</a:t>
            </a:r>
          </a:p>
          <a:p>
            <a:pPr marL="914400" lvl="1" indent="-457200">
              <a:buFont typeface="+mj-lt"/>
              <a:buAutoNum type="arabicPeriod"/>
            </a:pPr>
            <a:r>
              <a:rPr lang="en-US" dirty="0"/>
              <a:t>Cold/clammy extremities.</a:t>
            </a:r>
          </a:p>
        </p:txBody>
      </p:sp>
    </p:spTree>
    <p:extLst>
      <p:ext uri="{BB962C8B-B14F-4D97-AF65-F5344CB8AC3E}">
        <p14:creationId xmlns:p14="http://schemas.microsoft.com/office/powerpoint/2010/main" val="1470338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046F9-5A9E-4B16-B786-B9AF315AD84D}"/>
              </a:ext>
            </a:extLst>
          </p:cNvPr>
          <p:cNvSpPr>
            <a:spLocks noGrp="1"/>
          </p:cNvSpPr>
          <p:nvPr>
            <p:ph type="title"/>
          </p:nvPr>
        </p:nvSpPr>
        <p:spPr/>
        <p:txBody>
          <a:bodyPr/>
          <a:lstStyle/>
          <a:p>
            <a:r>
              <a:rPr lang="en-US" dirty="0"/>
              <a:t>history</a:t>
            </a:r>
          </a:p>
        </p:txBody>
      </p:sp>
      <p:sp>
        <p:nvSpPr>
          <p:cNvPr id="3" name="Content Placeholder 2">
            <a:extLst>
              <a:ext uri="{FF2B5EF4-FFF2-40B4-BE49-F238E27FC236}">
                <a16:creationId xmlns:a16="http://schemas.microsoft.com/office/drawing/2014/main" id="{D171F6C2-7238-4BB6-9FFC-0D5A195F4B63}"/>
              </a:ext>
            </a:extLst>
          </p:cNvPr>
          <p:cNvSpPr>
            <a:spLocks noGrp="1"/>
          </p:cNvSpPr>
          <p:nvPr>
            <p:ph idx="1"/>
          </p:nvPr>
        </p:nvSpPr>
        <p:spPr>
          <a:xfrm>
            <a:off x="1451579" y="2015732"/>
            <a:ext cx="10135818" cy="4175206"/>
          </a:xfrm>
        </p:spPr>
        <p:txBody>
          <a:bodyPr>
            <a:normAutofit/>
          </a:bodyPr>
          <a:lstStyle/>
          <a:p>
            <a:r>
              <a:rPr lang="en-US" dirty="0"/>
              <a:t>Specific causes of upper GI bleeding may be suggested by the patient's symptoms:</a:t>
            </a:r>
          </a:p>
          <a:p>
            <a:pPr marL="342900" indent="-342900">
              <a:buFont typeface="+mj-lt"/>
              <a:buAutoNum type="arabicPeriod"/>
            </a:pPr>
            <a:r>
              <a:rPr lang="en-US" b="1" dirty="0"/>
              <a:t>Peptic ulcer</a:t>
            </a:r>
            <a:r>
              <a:rPr lang="en-US" dirty="0"/>
              <a:t>: Upper abdominal pain</a:t>
            </a:r>
          </a:p>
          <a:p>
            <a:pPr marL="342900" indent="-342900">
              <a:buFont typeface="+mj-lt"/>
              <a:buAutoNum type="arabicPeriod"/>
            </a:pPr>
            <a:r>
              <a:rPr lang="en-US" b="1" dirty="0"/>
              <a:t>Esophageal ulcer</a:t>
            </a:r>
            <a:r>
              <a:rPr lang="en-US" dirty="0"/>
              <a:t>: Odynophagia, gastroesophageal reflux, dysphagia</a:t>
            </a:r>
          </a:p>
          <a:p>
            <a:pPr marL="342900" indent="-342900">
              <a:buFont typeface="+mj-lt"/>
              <a:buAutoNum type="arabicPeriod"/>
            </a:pPr>
            <a:r>
              <a:rPr lang="en-US" b="1" dirty="0"/>
              <a:t>Mallory-Weiss tear</a:t>
            </a:r>
            <a:r>
              <a:rPr lang="en-US" dirty="0"/>
              <a:t>: Emesis, retching, or coughing prior to hematemesis</a:t>
            </a:r>
          </a:p>
          <a:p>
            <a:pPr marL="342900" indent="-342900">
              <a:buFont typeface="+mj-lt"/>
              <a:buAutoNum type="arabicPeriod"/>
            </a:pPr>
            <a:r>
              <a:rPr lang="en-US" b="1" dirty="0"/>
              <a:t>Variceal hemorrhag</a:t>
            </a:r>
            <a:r>
              <a:rPr lang="en-US" dirty="0"/>
              <a:t>e or portal hypertensive gastropathy: Jaundice, abdominal distention (ascites)</a:t>
            </a:r>
          </a:p>
          <a:p>
            <a:pPr marL="342900" indent="-342900">
              <a:buFont typeface="+mj-lt"/>
              <a:buAutoNum type="arabicPeriod"/>
            </a:pPr>
            <a:r>
              <a:rPr lang="en-US" b="1" dirty="0"/>
              <a:t>Malignancy:</a:t>
            </a:r>
            <a:r>
              <a:rPr lang="en-US" dirty="0"/>
              <a:t> Dysphagia, early satiety, involuntary weight loss, cachexia</a:t>
            </a:r>
          </a:p>
        </p:txBody>
      </p:sp>
    </p:spTree>
    <p:extLst>
      <p:ext uri="{BB962C8B-B14F-4D97-AF65-F5344CB8AC3E}">
        <p14:creationId xmlns:p14="http://schemas.microsoft.com/office/powerpoint/2010/main" val="3763706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ED9F5-5A8D-44B5-98E5-5F84B792F028}"/>
              </a:ext>
            </a:extLst>
          </p:cNvPr>
          <p:cNvSpPr>
            <a:spLocks noGrp="1"/>
          </p:cNvSpPr>
          <p:nvPr>
            <p:ph type="title"/>
          </p:nvPr>
        </p:nvSpPr>
        <p:spPr/>
        <p:txBody>
          <a:bodyPr/>
          <a:lstStyle/>
          <a:p>
            <a:r>
              <a:rPr lang="en-US" dirty="0"/>
              <a:t>History</a:t>
            </a:r>
          </a:p>
        </p:txBody>
      </p:sp>
      <p:sp>
        <p:nvSpPr>
          <p:cNvPr id="3" name="Content Placeholder 2">
            <a:extLst>
              <a:ext uri="{FF2B5EF4-FFF2-40B4-BE49-F238E27FC236}">
                <a16:creationId xmlns:a16="http://schemas.microsoft.com/office/drawing/2014/main" id="{DEBCE3ED-E6AD-425D-AE3C-45719C0277E9}"/>
              </a:ext>
            </a:extLst>
          </p:cNvPr>
          <p:cNvSpPr>
            <a:spLocks noGrp="1"/>
          </p:cNvSpPr>
          <p:nvPr>
            <p:ph idx="1"/>
          </p:nvPr>
        </p:nvSpPr>
        <p:spPr/>
        <p:txBody>
          <a:bodyPr/>
          <a:lstStyle/>
          <a:p>
            <a:r>
              <a:rPr lang="en-US" b="1" dirty="0"/>
              <a:t>Past Medical History: </a:t>
            </a:r>
            <a:r>
              <a:rPr lang="en-US" dirty="0"/>
              <a:t>Patients should be asked about prior episodes of upper GI bleeding, since up to 60 percent of patients with a history of an upper GI bleed are bleeding from the same lesion.</a:t>
            </a:r>
          </a:p>
          <a:p>
            <a:r>
              <a:rPr lang="en-US" dirty="0"/>
              <a:t>Potential bleeding sources suggested by a patient's past medical history include:</a:t>
            </a:r>
          </a:p>
          <a:p>
            <a:pPr marL="457200" indent="-457200">
              <a:buFont typeface="+mj-lt"/>
              <a:buAutoNum type="arabicPeriod"/>
            </a:pPr>
            <a:r>
              <a:rPr lang="en-US" dirty="0"/>
              <a:t>Varices or portal hypertensive gastropathy in a patient with a history of </a:t>
            </a:r>
            <a:r>
              <a:rPr lang="en-US" b="1" dirty="0"/>
              <a:t>liver disease </a:t>
            </a:r>
            <a:r>
              <a:rPr lang="en-US" dirty="0"/>
              <a:t>or </a:t>
            </a:r>
            <a:r>
              <a:rPr lang="en-US" b="1" dirty="0"/>
              <a:t>alcohol abuse</a:t>
            </a:r>
            <a:r>
              <a:rPr lang="en-US" dirty="0"/>
              <a:t>.</a:t>
            </a:r>
          </a:p>
          <a:p>
            <a:pPr marL="457200" indent="-457200">
              <a:buFont typeface="+mj-lt"/>
              <a:buAutoNum type="arabicPeriod"/>
            </a:pPr>
            <a:r>
              <a:rPr lang="en-US" dirty="0"/>
              <a:t>Aorto-enteric fistula in a patient with a history of an </a:t>
            </a:r>
            <a:r>
              <a:rPr lang="en-US" b="1" dirty="0"/>
              <a:t>abdominal aortic aneurysm </a:t>
            </a:r>
            <a:r>
              <a:rPr lang="en-US" dirty="0"/>
              <a:t>or an </a:t>
            </a:r>
            <a:r>
              <a:rPr lang="en-US" b="1" dirty="0"/>
              <a:t>aortic graft</a:t>
            </a:r>
            <a:r>
              <a:rPr lang="en-US" dirty="0"/>
              <a:t>.</a:t>
            </a:r>
          </a:p>
          <a:p>
            <a:endParaRPr lang="en-US" b="1" dirty="0"/>
          </a:p>
        </p:txBody>
      </p:sp>
    </p:spTree>
    <p:extLst>
      <p:ext uri="{BB962C8B-B14F-4D97-AF65-F5344CB8AC3E}">
        <p14:creationId xmlns:p14="http://schemas.microsoft.com/office/powerpoint/2010/main" val="386573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ACA01-35D9-4634-81CF-E23FC39E0734}"/>
              </a:ext>
            </a:extLst>
          </p:cNvPr>
          <p:cNvSpPr>
            <a:spLocks noGrp="1"/>
          </p:cNvSpPr>
          <p:nvPr>
            <p:ph type="title"/>
          </p:nvPr>
        </p:nvSpPr>
        <p:spPr/>
        <p:txBody>
          <a:bodyPr/>
          <a:lstStyle/>
          <a:p>
            <a:r>
              <a:rPr lang="en-US" dirty="0"/>
              <a:t>Past medical history</a:t>
            </a:r>
          </a:p>
        </p:txBody>
      </p:sp>
      <p:sp>
        <p:nvSpPr>
          <p:cNvPr id="3" name="Content Placeholder 2">
            <a:extLst>
              <a:ext uri="{FF2B5EF4-FFF2-40B4-BE49-F238E27FC236}">
                <a16:creationId xmlns:a16="http://schemas.microsoft.com/office/drawing/2014/main" id="{18C385B0-5FA7-49FB-9B11-6D8430B993F6}"/>
              </a:ext>
            </a:extLst>
          </p:cNvPr>
          <p:cNvSpPr>
            <a:spLocks noGrp="1"/>
          </p:cNvSpPr>
          <p:nvPr>
            <p:ph idx="1"/>
          </p:nvPr>
        </p:nvSpPr>
        <p:spPr>
          <a:xfrm>
            <a:off x="1451579" y="1853754"/>
            <a:ext cx="10240749" cy="4199727"/>
          </a:xfrm>
        </p:spPr>
        <p:txBody>
          <a:bodyPr>
            <a:normAutofit/>
          </a:bodyPr>
          <a:lstStyle/>
          <a:p>
            <a:pPr marL="457200" indent="-457200">
              <a:buFont typeface="+mj-lt"/>
              <a:buAutoNum type="arabicPeriod" startAt="3"/>
            </a:pPr>
            <a:r>
              <a:rPr lang="en-US" dirty="0"/>
              <a:t>Angiodysplasia in a patient with </a:t>
            </a:r>
            <a:r>
              <a:rPr lang="en-US" b="1" dirty="0"/>
              <a:t>renal disease</a:t>
            </a:r>
            <a:r>
              <a:rPr lang="en-US" dirty="0"/>
              <a:t>, </a:t>
            </a:r>
            <a:r>
              <a:rPr lang="en-US" b="1" dirty="0"/>
              <a:t>aortic stenosis</a:t>
            </a:r>
            <a:r>
              <a:rPr lang="en-US" dirty="0"/>
              <a:t>, or </a:t>
            </a:r>
            <a:r>
              <a:rPr lang="en-US" b="1" dirty="0"/>
              <a:t>hereditary hemorrhagic telangiectasia.</a:t>
            </a:r>
          </a:p>
          <a:p>
            <a:pPr marL="457200" indent="-457200">
              <a:buFont typeface="+mj-lt"/>
              <a:buAutoNum type="arabicPeriod" startAt="3"/>
            </a:pPr>
            <a:r>
              <a:rPr lang="en-US" dirty="0"/>
              <a:t>Peptic ulcer disease in a patient with a history of </a:t>
            </a:r>
            <a:r>
              <a:rPr lang="en-US" b="1" dirty="0"/>
              <a:t>Helicobacter pylori infection</a:t>
            </a:r>
            <a:r>
              <a:rPr lang="en-US" dirty="0"/>
              <a:t>, nonsteroidal anti-inflammatory drug (</a:t>
            </a:r>
            <a:r>
              <a:rPr lang="en-US" b="1" dirty="0"/>
              <a:t>NSAIDs</a:t>
            </a:r>
            <a:r>
              <a:rPr lang="en-US" dirty="0"/>
              <a:t>) use, or </a:t>
            </a:r>
            <a:r>
              <a:rPr lang="en-US" b="1" dirty="0"/>
              <a:t>smoking</a:t>
            </a:r>
            <a:r>
              <a:rPr lang="en-US" dirty="0"/>
              <a:t>.</a:t>
            </a:r>
          </a:p>
          <a:p>
            <a:pPr marL="457200" indent="-457200">
              <a:buFont typeface="+mj-lt"/>
              <a:buAutoNum type="arabicPeriod" startAt="3"/>
            </a:pPr>
            <a:r>
              <a:rPr lang="en-US" b="1" dirty="0"/>
              <a:t>Malignancy</a:t>
            </a:r>
            <a:r>
              <a:rPr lang="en-US" dirty="0"/>
              <a:t> in a patient with a history of smoking, alcohol abuse, or H. pylori infection</a:t>
            </a:r>
          </a:p>
        </p:txBody>
      </p:sp>
    </p:spTree>
    <p:extLst>
      <p:ext uri="{BB962C8B-B14F-4D97-AF65-F5344CB8AC3E}">
        <p14:creationId xmlns:p14="http://schemas.microsoft.com/office/powerpoint/2010/main" val="3052804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8528E-3B7D-4C4F-ADC2-7E9EF05263F4}"/>
              </a:ext>
            </a:extLst>
          </p:cNvPr>
          <p:cNvSpPr>
            <a:spLocks noGrp="1"/>
          </p:cNvSpPr>
          <p:nvPr>
            <p:ph type="title"/>
          </p:nvPr>
        </p:nvSpPr>
        <p:spPr/>
        <p:txBody>
          <a:bodyPr/>
          <a:lstStyle/>
          <a:p>
            <a:r>
              <a:rPr lang="en-US" dirty="0"/>
              <a:t>Past medical history</a:t>
            </a:r>
          </a:p>
        </p:txBody>
      </p:sp>
      <p:sp>
        <p:nvSpPr>
          <p:cNvPr id="3" name="Content Placeholder 2">
            <a:extLst>
              <a:ext uri="{FF2B5EF4-FFF2-40B4-BE49-F238E27FC236}">
                <a16:creationId xmlns:a16="http://schemas.microsoft.com/office/drawing/2014/main" id="{352D052E-334A-4D14-B462-531765CF62FC}"/>
              </a:ext>
            </a:extLst>
          </p:cNvPr>
          <p:cNvSpPr>
            <a:spLocks noGrp="1"/>
          </p:cNvSpPr>
          <p:nvPr>
            <p:ph idx="1"/>
          </p:nvPr>
        </p:nvSpPr>
        <p:spPr>
          <a:xfrm>
            <a:off x="1451579" y="2015732"/>
            <a:ext cx="9603275" cy="4190196"/>
          </a:xfrm>
        </p:spPr>
        <p:txBody>
          <a:bodyPr>
            <a:normAutofit/>
          </a:bodyPr>
          <a:lstStyle/>
          <a:p>
            <a:r>
              <a:rPr lang="en-US" dirty="0"/>
              <a:t>Comorbid illnesses may influence patient management in the setting of an acute upper GI bleed. Comorbid illnesses may:</a:t>
            </a:r>
          </a:p>
          <a:p>
            <a:pPr marL="457200" indent="-457200">
              <a:buFont typeface="+mj-lt"/>
              <a:buAutoNum type="arabicPeriod"/>
            </a:pPr>
            <a:r>
              <a:rPr lang="en-US" dirty="0"/>
              <a:t>Make patients more susceptible to adverse effects of </a:t>
            </a:r>
            <a:r>
              <a:rPr lang="en-US" b="1" dirty="0"/>
              <a:t>anemia</a:t>
            </a:r>
            <a:r>
              <a:rPr lang="en-US" dirty="0"/>
              <a:t> (</a:t>
            </a:r>
            <a:r>
              <a:rPr lang="en-US" dirty="0" err="1"/>
              <a:t>eg</a:t>
            </a:r>
            <a:r>
              <a:rPr lang="en-US" dirty="0"/>
              <a:t>, </a:t>
            </a:r>
            <a:r>
              <a:rPr lang="en-US" b="1" dirty="0"/>
              <a:t>coronary artery disease, pulmonary disease</a:t>
            </a:r>
            <a:r>
              <a:rPr lang="en-US" dirty="0"/>
              <a:t>).</a:t>
            </a:r>
          </a:p>
          <a:p>
            <a:pPr marL="457200" indent="-457200">
              <a:buFont typeface="+mj-lt"/>
              <a:buAutoNum type="arabicPeriod"/>
            </a:pPr>
            <a:r>
              <a:rPr lang="en-US" dirty="0"/>
              <a:t>Predispose patients to volume overload in the setting of vigorous fluid resuscitation or blood transfusions(</a:t>
            </a:r>
            <a:r>
              <a:rPr lang="en-US" dirty="0" err="1"/>
              <a:t>eg</a:t>
            </a:r>
            <a:r>
              <a:rPr lang="en-US" dirty="0"/>
              <a:t>, </a:t>
            </a:r>
            <a:r>
              <a:rPr lang="en-US" b="1" dirty="0"/>
              <a:t>renal disease</a:t>
            </a:r>
            <a:r>
              <a:rPr lang="en-US" dirty="0"/>
              <a:t>, </a:t>
            </a:r>
            <a:r>
              <a:rPr lang="en-US" b="1" dirty="0"/>
              <a:t>heart failure</a:t>
            </a:r>
            <a:r>
              <a:rPr lang="en-US" dirty="0"/>
              <a:t>).</a:t>
            </a:r>
          </a:p>
          <a:p>
            <a:pPr marL="457200" indent="-457200">
              <a:buFont typeface="+mj-lt"/>
              <a:buAutoNum type="arabicPeriod"/>
            </a:pPr>
            <a:r>
              <a:rPr lang="en-US" dirty="0"/>
              <a:t>Result in bleeding that is more difficult to control (</a:t>
            </a:r>
            <a:r>
              <a:rPr lang="en-US" dirty="0" err="1"/>
              <a:t>eg</a:t>
            </a:r>
            <a:r>
              <a:rPr lang="en-US" dirty="0"/>
              <a:t>, </a:t>
            </a:r>
            <a:r>
              <a:rPr lang="en-US" b="1" dirty="0"/>
              <a:t>coagulopathies</a:t>
            </a:r>
            <a:r>
              <a:rPr lang="en-US" dirty="0"/>
              <a:t>, </a:t>
            </a:r>
            <a:r>
              <a:rPr lang="en-US" b="1" dirty="0"/>
              <a:t>thrombocytopenia</a:t>
            </a:r>
            <a:r>
              <a:rPr lang="en-US" dirty="0"/>
              <a:t>, </a:t>
            </a:r>
            <a:r>
              <a:rPr lang="en-US" b="1" dirty="0"/>
              <a:t>significant hepatic dysfunction</a:t>
            </a:r>
            <a:r>
              <a:rPr lang="en-US" dirty="0"/>
              <a:t>).</a:t>
            </a:r>
          </a:p>
          <a:p>
            <a:pPr marL="457200" indent="-457200">
              <a:buFont typeface="+mj-lt"/>
              <a:buAutoNum type="arabicPeriod"/>
            </a:pPr>
            <a:r>
              <a:rPr lang="en-US" dirty="0"/>
              <a:t>Predispose to aspiration of GI contents into the lungs (</a:t>
            </a:r>
            <a:r>
              <a:rPr lang="en-US" dirty="0" err="1"/>
              <a:t>eg</a:t>
            </a:r>
            <a:r>
              <a:rPr lang="en-US" dirty="0"/>
              <a:t>, </a:t>
            </a:r>
            <a:r>
              <a:rPr lang="en-US" b="1" dirty="0"/>
              <a:t>dementia</a:t>
            </a:r>
            <a:r>
              <a:rPr lang="en-US" dirty="0"/>
              <a:t>, </a:t>
            </a:r>
            <a:r>
              <a:rPr lang="en-US" b="1" dirty="0"/>
              <a:t>hepatic encephalopathy</a:t>
            </a:r>
            <a:r>
              <a:rPr lang="en-US" dirty="0"/>
              <a:t>).</a:t>
            </a:r>
          </a:p>
        </p:txBody>
      </p:sp>
    </p:spTree>
    <p:extLst>
      <p:ext uri="{BB962C8B-B14F-4D97-AF65-F5344CB8AC3E}">
        <p14:creationId xmlns:p14="http://schemas.microsoft.com/office/powerpoint/2010/main" val="2974265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67129-5D59-490B-BDC6-207C89FCA32C}"/>
              </a:ext>
            </a:extLst>
          </p:cNvPr>
          <p:cNvSpPr>
            <a:spLocks noGrp="1"/>
          </p:cNvSpPr>
          <p:nvPr>
            <p:ph type="title"/>
          </p:nvPr>
        </p:nvSpPr>
        <p:spPr/>
        <p:txBody>
          <a:bodyPr/>
          <a:lstStyle/>
          <a:p>
            <a:r>
              <a:rPr lang="en-US" dirty="0"/>
              <a:t>Medication history</a:t>
            </a:r>
          </a:p>
        </p:txBody>
      </p:sp>
      <p:sp>
        <p:nvSpPr>
          <p:cNvPr id="3" name="Content Placeholder 2">
            <a:extLst>
              <a:ext uri="{FF2B5EF4-FFF2-40B4-BE49-F238E27FC236}">
                <a16:creationId xmlns:a16="http://schemas.microsoft.com/office/drawing/2014/main" id="{2510CBD9-86B0-434C-9A1F-3188052AC8E7}"/>
              </a:ext>
            </a:extLst>
          </p:cNvPr>
          <p:cNvSpPr>
            <a:spLocks noGrp="1"/>
          </p:cNvSpPr>
          <p:nvPr>
            <p:ph idx="1"/>
          </p:nvPr>
        </p:nvSpPr>
        <p:spPr>
          <a:xfrm>
            <a:off x="1451579" y="2015732"/>
            <a:ext cx="9603275" cy="4325107"/>
          </a:xfrm>
        </p:spPr>
        <p:txBody>
          <a:bodyPr>
            <a:normAutofit/>
          </a:bodyPr>
          <a:lstStyle/>
          <a:p>
            <a:r>
              <a:rPr lang="en-US" dirty="0"/>
              <a:t>Particular attention should be paid to drugs that:</a:t>
            </a:r>
          </a:p>
          <a:p>
            <a:pPr marL="457200" indent="-457200">
              <a:buFont typeface="+mj-lt"/>
              <a:buAutoNum type="arabicPeriod"/>
            </a:pPr>
            <a:r>
              <a:rPr lang="en-US" dirty="0"/>
              <a:t>redispose to peptic ulcer formation, such as </a:t>
            </a:r>
            <a:r>
              <a:rPr lang="en-US" b="1" dirty="0"/>
              <a:t>aspirin</a:t>
            </a:r>
            <a:r>
              <a:rPr lang="en-US" dirty="0"/>
              <a:t> and other NSAIDs, including COX-2 inhibitors</a:t>
            </a:r>
          </a:p>
          <a:p>
            <a:pPr marL="457200" indent="-457200">
              <a:buFont typeface="+mj-lt"/>
              <a:buAutoNum type="arabicPeriod"/>
            </a:pPr>
            <a:r>
              <a:rPr lang="en-US" dirty="0"/>
              <a:t>Are associated with pill esophagitis</a:t>
            </a:r>
          </a:p>
          <a:p>
            <a:pPr marL="457200" indent="-457200">
              <a:buFont typeface="+mj-lt"/>
              <a:buAutoNum type="arabicPeriod"/>
            </a:pPr>
            <a:r>
              <a:rPr lang="en-US" dirty="0"/>
              <a:t>Promote bleeding, such as </a:t>
            </a:r>
            <a:r>
              <a:rPr lang="en-US" b="1" dirty="0"/>
              <a:t>antiplatelet agents </a:t>
            </a:r>
            <a:r>
              <a:rPr lang="en-US" dirty="0"/>
              <a:t>(</a:t>
            </a:r>
            <a:r>
              <a:rPr lang="en-US" dirty="0" err="1"/>
              <a:t>eg</a:t>
            </a:r>
            <a:r>
              <a:rPr lang="en-US" dirty="0"/>
              <a:t>, clopidogrel) and </a:t>
            </a:r>
            <a:r>
              <a:rPr lang="en-US" b="1" dirty="0"/>
              <a:t>anticoagulants</a:t>
            </a:r>
            <a:r>
              <a:rPr lang="en-US" dirty="0"/>
              <a:t> (including the direct oral anticoagulants)</a:t>
            </a:r>
          </a:p>
          <a:p>
            <a:pPr marL="457200" indent="-457200">
              <a:buFont typeface="+mj-lt"/>
              <a:buAutoNum type="arabicPeriod"/>
            </a:pPr>
            <a:r>
              <a:rPr lang="en-US" dirty="0"/>
              <a:t>Have been associated with GI bleeding, including selective serotonin reuptake inhibitors (</a:t>
            </a:r>
            <a:r>
              <a:rPr lang="en-US" b="1" dirty="0"/>
              <a:t>SSRI</a:t>
            </a:r>
            <a:r>
              <a:rPr lang="en-US" dirty="0"/>
              <a:t>), calcium channel blockers, and aldosterone antagonists</a:t>
            </a:r>
          </a:p>
          <a:p>
            <a:pPr marL="457200" indent="-457200">
              <a:buFont typeface="+mj-lt"/>
              <a:buAutoNum type="arabicPeriod"/>
            </a:pPr>
            <a:r>
              <a:rPr lang="en-US" dirty="0"/>
              <a:t>May alter the clinical presentation, such as </a:t>
            </a:r>
            <a:r>
              <a:rPr lang="en-US" b="1" dirty="0"/>
              <a:t>bismuth and iron</a:t>
            </a:r>
            <a:r>
              <a:rPr lang="en-US" dirty="0"/>
              <a:t>, which can turn the stool black</a:t>
            </a:r>
          </a:p>
        </p:txBody>
      </p:sp>
    </p:spTree>
    <p:extLst>
      <p:ext uri="{BB962C8B-B14F-4D97-AF65-F5344CB8AC3E}">
        <p14:creationId xmlns:p14="http://schemas.microsoft.com/office/powerpoint/2010/main" val="719859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4D43-5647-4308-AC53-C9BD706391E3}"/>
              </a:ext>
            </a:extLst>
          </p:cNvPr>
          <p:cNvSpPr>
            <a:spLocks noGrp="1"/>
          </p:cNvSpPr>
          <p:nvPr>
            <p:ph type="title"/>
          </p:nvPr>
        </p:nvSpPr>
        <p:spPr/>
        <p:txBody>
          <a:bodyPr/>
          <a:lstStyle/>
          <a:p>
            <a:r>
              <a:rPr lang="en-US" dirty="0"/>
              <a:t>Physical examination</a:t>
            </a:r>
          </a:p>
        </p:txBody>
      </p:sp>
      <p:sp>
        <p:nvSpPr>
          <p:cNvPr id="3" name="Content Placeholder 2">
            <a:extLst>
              <a:ext uri="{FF2B5EF4-FFF2-40B4-BE49-F238E27FC236}">
                <a16:creationId xmlns:a16="http://schemas.microsoft.com/office/drawing/2014/main" id="{EA9038E9-3B70-41EA-BBE9-644F9187049E}"/>
              </a:ext>
            </a:extLst>
          </p:cNvPr>
          <p:cNvSpPr>
            <a:spLocks noGrp="1"/>
          </p:cNvSpPr>
          <p:nvPr>
            <p:ph idx="1"/>
          </p:nvPr>
        </p:nvSpPr>
        <p:spPr/>
        <p:txBody>
          <a:bodyPr/>
          <a:lstStyle/>
          <a:p>
            <a:r>
              <a:rPr lang="en-US" dirty="0"/>
              <a:t>The physical examination is a key component of the assessment of hemodynamic stability. Signs of hypovolemia include:</a:t>
            </a:r>
          </a:p>
          <a:p>
            <a:pPr marL="914400" lvl="1" indent="-457200">
              <a:buFont typeface="+mj-lt"/>
              <a:buAutoNum type="arabicPeriod"/>
            </a:pPr>
            <a:r>
              <a:rPr lang="en-US" dirty="0"/>
              <a:t>Resting tachycardia.	(less than 15% of blood volume lost)</a:t>
            </a:r>
          </a:p>
          <a:p>
            <a:pPr marL="914400" lvl="1" indent="-457200">
              <a:buFont typeface="+mj-lt"/>
              <a:buAutoNum type="arabicPeriod"/>
            </a:pPr>
            <a:r>
              <a:rPr lang="en-US" dirty="0"/>
              <a:t>Orthostatic hypotension.(at least 15% of blood volume lost)</a:t>
            </a:r>
          </a:p>
          <a:p>
            <a:pPr marL="914400" lvl="1" indent="-457200">
              <a:buFont typeface="+mj-lt"/>
              <a:buAutoNum type="arabicPeriod"/>
            </a:pPr>
            <a:r>
              <a:rPr lang="en-US" dirty="0"/>
              <a:t>Supine hypotension.(at least 40% of blood volume lost)</a:t>
            </a:r>
          </a:p>
          <a:p>
            <a:r>
              <a:rPr lang="en-US" dirty="0"/>
              <a:t>The presence of abdominal pain, especially if severe and associated with rebound tenderness or involuntary guarding, raises concern for perforation.</a:t>
            </a:r>
          </a:p>
        </p:txBody>
      </p:sp>
    </p:spTree>
    <p:extLst>
      <p:ext uri="{BB962C8B-B14F-4D97-AF65-F5344CB8AC3E}">
        <p14:creationId xmlns:p14="http://schemas.microsoft.com/office/powerpoint/2010/main" val="1553758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2F998-1443-47DE-A164-8BA768C95898}"/>
              </a:ext>
            </a:extLst>
          </p:cNvPr>
          <p:cNvSpPr>
            <a:spLocks noGrp="1"/>
          </p:cNvSpPr>
          <p:nvPr>
            <p:ph type="title"/>
          </p:nvPr>
        </p:nvSpPr>
        <p:spPr/>
        <p:txBody>
          <a:bodyPr/>
          <a:lstStyle/>
          <a:p>
            <a:r>
              <a:rPr lang="en-US" dirty="0"/>
              <a:t>Laboratory data</a:t>
            </a:r>
          </a:p>
        </p:txBody>
      </p:sp>
      <p:sp>
        <p:nvSpPr>
          <p:cNvPr id="3" name="Content Placeholder 2">
            <a:extLst>
              <a:ext uri="{FF2B5EF4-FFF2-40B4-BE49-F238E27FC236}">
                <a16:creationId xmlns:a16="http://schemas.microsoft.com/office/drawing/2014/main" id="{10198C8E-0059-4D92-A7DF-BFA4F91C6A22}"/>
              </a:ext>
            </a:extLst>
          </p:cNvPr>
          <p:cNvSpPr>
            <a:spLocks noGrp="1"/>
          </p:cNvSpPr>
          <p:nvPr>
            <p:ph idx="1"/>
          </p:nvPr>
        </p:nvSpPr>
        <p:spPr>
          <a:xfrm>
            <a:off x="1451579" y="2015732"/>
            <a:ext cx="9603275" cy="4235166"/>
          </a:xfrm>
        </p:spPr>
        <p:txBody>
          <a:bodyPr>
            <a:normAutofit/>
          </a:bodyPr>
          <a:lstStyle/>
          <a:p>
            <a:r>
              <a:rPr lang="en-US" dirty="0"/>
              <a:t> Laboratory tests that should be obtained in patients with acute upper gastrointestinal bleeding include:</a:t>
            </a:r>
          </a:p>
          <a:p>
            <a:pPr marL="457200" indent="-457200">
              <a:buFont typeface="+mj-lt"/>
              <a:buAutoNum type="arabicPeriod"/>
            </a:pPr>
            <a:r>
              <a:rPr lang="en-US" b="1" dirty="0"/>
              <a:t>Complete blood count</a:t>
            </a:r>
            <a:r>
              <a:rPr lang="en-US" dirty="0"/>
              <a:t>: chronic or subacute bleeding leads to  anemia but the hemoglobin concentration may be normal  after sudden, major bleeding until hemodilution occurs </a:t>
            </a:r>
          </a:p>
          <a:p>
            <a:pPr marL="457200" indent="-457200">
              <a:buFont typeface="+mj-lt"/>
              <a:buAutoNum type="arabicPeriod"/>
            </a:pPr>
            <a:r>
              <a:rPr lang="en-US" b="1" dirty="0"/>
              <a:t>Serum chemistries and KFTs</a:t>
            </a:r>
          </a:p>
          <a:p>
            <a:pPr marL="457200" indent="-457200">
              <a:buFont typeface="+mj-lt"/>
              <a:buAutoNum type="arabicPeriod"/>
            </a:pPr>
            <a:r>
              <a:rPr lang="en-US" b="1" dirty="0"/>
              <a:t>LFTs</a:t>
            </a:r>
            <a:r>
              <a:rPr lang="en-US" dirty="0"/>
              <a:t>: these include PT, INR  and serum albumin concentration. They may show evidence of chronic liver disease or anti-coagulated  patients</a:t>
            </a:r>
          </a:p>
          <a:p>
            <a:pPr marL="457200" indent="-457200">
              <a:buFont typeface="+mj-lt"/>
              <a:buAutoNum type="arabicPeriod"/>
            </a:pPr>
            <a:r>
              <a:rPr lang="en-US" b="1" dirty="0"/>
              <a:t>Cross-matching:</a:t>
            </a:r>
            <a:r>
              <a:rPr lang="en-US" dirty="0"/>
              <a:t>  at least two units of blood should be cross-matched.</a:t>
            </a:r>
          </a:p>
          <a:p>
            <a:pPr marL="457200" indent="-457200">
              <a:buFont typeface="+mj-lt"/>
              <a:buAutoNum type="arabicPeriod"/>
            </a:pPr>
            <a:endParaRPr lang="en-US" dirty="0"/>
          </a:p>
        </p:txBody>
      </p:sp>
    </p:spTree>
    <p:extLst>
      <p:ext uri="{BB962C8B-B14F-4D97-AF65-F5344CB8AC3E}">
        <p14:creationId xmlns:p14="http://schemas.microsoft.com/office/powerpoint/2010/main" val="872040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87508-9557-44BF-9123-5ECA4B1C0F80}"/>
              </a:ext>
            </a:extLst>
          </p:cNvPr>
          <p:cNvSpPr>
            <a:spLocks noGrp="1"/>
          </p:cNvSpPr>
          <p:nvPr>
            <p:ph type="title"/>
          </p:nvPr>
        </p:nvSpPr>
        <p:spPr/>
        <p:txBody>
          <a:bodyPr/>
          <a:lstStyle/>
          <a:p>
            <a:r>
              <a:rPr lang="en-US" dirty="0"/>
              <a:t>Nasogastric lavage</a:t>
            </a:r>
          </a:p>
        </p:txBody>
      </p:sp>
      <p:sp>
        <p:nvSpPr>
          <p:cNvPr id="3" name="Content Placeholder 2">
            <a:extLst>
              <a:ext uri="{FF2B5EF4-FFF2-40B4-BE49-F238E27FC236}">
                <a16:creationId xmlns:a16="http://schemas.microsoft.com/office/drawing/2014/main" id="{5AB73ACC-D2D3-437D-B7F8-468C0A03F379}"/>
              </a:ext>
            </a:extLst>
          </p:cNvPr>
          <p:cNvSpPr>
            <a:spLocks noGrp="1"/>
          </p:cNvSpPr>
          <p:nvPr>
            <p:ph idx="1"/>
          </p:nvPr>
        </p:nvSpPr>
        <p:spPr>
          <a:xfrm>
            <a:off x="1451579" y="2015732"/>
            <a:ext cx="9603275" cy="3920373"/>
          </a:xfrm>
        </p:spPr>
        <p:txBody>
          <a:bodyPr/>
          <a:lstStyle/>
          <a:p>
            <a:r>
              <a:rPr lang="en-US" dirty="0"/>
              <a:t>Whether all patients with suspected acute upper GI bleeding require nasogastric tube (NGT) placement is controversial.</a:t>
            </a:r>
          </a:p>
          <a:p>
            <a:r>
              <a:rPr lang="en-US" dirty="0"/>
              <a:t>More often, NGT lavage is used when it is unclear if a patient has ongoing bleeding and thus might benefit from an early endoscopy. </a:t>
            </a:r>
          </a:p>
          <a:p>
            <a:r>
              <a:rPr lang="en-US" dirty="0"/>
              <a:t>In addition, NGT lavage can be used to remove particulate matter, fresh blood, and clots from the stomach to facilitate endoscopy.</a:t>
            </a:r>
          </a:p>
          <a:p>
            <a:r>
              <a:rPr lang="en-US" dirty="0"/>
              <a:t>The presence of red blood or coffee ground material in the nasogastric aspirate also confirms an upper GI source of bleeding</a:t>
            </a:r>
          </a:p>
        </p:txBody>
      </p:sp>
    </p:spTree>
    <p:extLst>
      <p:ext uri="{BB962C8B-B14F-4D97-AF65-F5344CB8AC3E}">
        <p14:creationId xmlns:p14="http://schemas.microsoft.com/office/powerpoint/2010/main" val="900883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44D49-366B-4CE5-821F-880E08038BCC}"/>
              </a:ext>
            </a:extLst>
          </p:cNvPr>
          <p:cNvSpPr>
            <a:spLocks noGrp="1"/>
          </p:cNvSpPr>
          <p:nvPr>
            <p:ph type="title"/>
          </p:nvPr>
        </p:nvSpPr>
        <p:spPr/>
        <p:txBody>
          <a:bodyPr/>
          <a:lstStyle/>
          <a:p>
            <a:r>
              <a:rPr lang="en-US" dirty="0"/>
              <a:t>Initial management</a:t>
            </a:r>
          </a:p>
        </p:txBody>
      </p:sp>
      <p:sp>
        <p:nvSpPr>
          <p:cNvPr id="3" name="Content Placeholder 2">
            <a:extLst>
              <a:ext uri="{FF2B5EF4-FFF2-40B4-BE49-F238E27FC236}">
                <a16:creationId xmlns:a16="http://schemas.microsoft.com/office/drawing/2014/main" id="{A2C6F803-EE8D-40CC-A7E0-38B5CAD586DE}"/>
              </a:ext>
            </a:extLst>
          </p:cNvPr>
          <p:cNvSpPr>
            <a:spLocks noGrp="1"/>
          </p:cNvSpPr>
          <p:nvPr>
            <p:ph idx="1"/>
          </p:nvPr>
        </p:nvSpPr>
        <p:spPr>
          <a:xfrm>
            <a:off x="1451579" y="1853754"/>
            <a:ext cx="9603275" cy="4199727"/>
          </a:xfrm>
        </p:spPr>
        <p:txBody>
          <a:bodyPr>
            <a:normAutofit/>
          </a:bodyPr>
          <a:lstStyle/>
          <a:p>
            <a:r>
              <a:rPr lang="en-US" b="1" dirty="0"/>
              <a:t>Hemodynamically unstable patients </a:t>
            </a:r>
            <a:r>
              <a:rPr lang="en-US" dirty="0"/>
              <a:t>:</a:t>
            </a:r>
          </a:p>
          <a:p>
            <a:pPr lvl="1"/>
            <a:r>
              <a:rPr lang="en-US" dirty="0"/>
              <a:t>ABC :(give Oxygen: )This should be given to all patients in shock.</a:t>
            </a:r>
          </a:p>
          <a:p>
            <a:r>
              <a:rPr lang="en-US" b="1" dirty="0"/>
              <a:t>Intravenous access  </a:t>
            </a:r>
            <a:r>
              <a:rPr lang="en-US" dirty="0"/>
              <a:t>:peripheral access should be attained with either two 18 gauge or larger intravenous catheters .</a:t>
            </a:r>
          </a:p>
          <a:p>
            <a:r>
              <a:rPr lang="en-US" b="1" dirty="0"/>
              <a:t>Fluid resuscitation: </a:t>
            </a:r>
            <a:r>
              <a:rPr lang="en-US" dirty="0"/>
              <a:t>Crystalloid fluids should be given to raise the  blood pressure</a:t>
            </a:r>
          </a:p>
          <a:p>
            <a:r>
              <a:rPr lang="en-US" b="1" dirty="0"/>
              <a:t>Transfusion</a:t>
            </a:r>
            <a:r>
              <a:rPr lang="en-US" dirty="0"/>
              <a:t> — Patients with active bleeding and hypovolemia may require red blood cell transfusion despite an apparently normal hemoglobin, particularly if the patient remains hemodynamically unstable despite appropriate fluid resuscitation.</a:t>
            </a:r>
          </a:p>
          <a:p>
            <a:r>
              <a:rPr lang="en-US" dirty="0"/>
              <a:t> Patients without active bleeding who become hemodynamically stable with fluid resuscitation should receive a blood transfusion if the hemoglobin is &lt;9 g/dL (90 g/L) for high-risk patients and if it is &lt;7 g/dL (70 g/L) in low-risk patients</a:t>
            </a:r>
          </a:p>
          <a:p>
            <a:endParaRPr lang="en-US" dirty="0"/>
          </a:p>
        </p:txBody>
      </p:sp>
    </p:spTree>
    <p:extLst>
      <p:ext uri="{BB962C8B-B14F-4D97-AF65-F5344CB8AC3E}">
        <p14:creationId xmlns:p14="http://schemas.microsoft.com/office/powerpoint/2010/main" val="204916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FE2AD-72CE-4489-8DC7-67E3DDB2A5D7}"/>
              </a:ext>
            </a:extLst>
          </p:cNvPr>
          <p:cNvSpPr>
            <a:spLocks noGrp="1"/>
          </p:cNvSpPr>
          <p:nvPr>
            <p:ph type="title"/>
          </p:nvPr>
        </p:nvSpPr>
        <p:spPr/>
        <p:txBody>
          <a:bodyPr/>
          <a:lstStyle/>
          <a:p>
            <a:r>
              <a:rPr lang="en-US" dirty="0"/>
              <a:t>Initial management</a:t>
            </a:r>
          </a:p>
        </p:txBody>
      </p:sp>
      <p:sp>
        <p:nvSpPr>
          <p:cNvPr id="3" name="Content Placeholder 2">
            <a:extLst>
              <a:ext uri="{FF2B5EF4-FFF2-40B4-BE49-F238E27FC236}">
                <a16:creationId xmlns:a16="http://schemas.microsoft.com/office/drawing/2014/main" id="{DC4313AE-3DBE-4B6E-BB76-30E7591DAF00}"/>
              </a:ext>
            </a:extLst>
          </p:cNvPr>
          <p:cNvSpPr>
            <a:spLocks noGrp="1"/>
          </p:cNvSpPr>
          <p:nvPr>
            <p:ph idx="1"/>
          </p:nvPr>
        </p:nvSpPr>
        <p:spPr/>
        <p:txBody>
          <a:bodyPr/>
          <a:lstStyle/>
          <a:p>
            <a:r>
              <a:rPr lang="en-US" b="1" dirty="0"/>
              <a:t>Platelets</a:t>
            </a:r>
            <a:r>
              <a:rPr lang="en-US" dirty="0"/>
              <a:t> :Patients with active bleeding and a low platelet count (&lt;50,000/</a:t>
            </a:r>
            <a:r>
              <a:rPr lang="en-US" dirty="0" err="1"/>
              <a:t>microL</a:t>
            </a:r>
            <a:r>
              <a:rPr lang="en-US" dirty="0"/>
              <a:t>) </a:t>
            </a:r>
          </a:p>
          <a:p>
            <a:r>
              <a:rPr lang="en-US" b="1" dirty="0"/>
              <a:t>FFP</a:t>
            </a:r>
            <a:r>
              <a:rPr lang="en-US" dirty="0"/>
              <a:t> — Patients with a coagulopathy that is not due to cirrhosis and with a prolonged prothrombin time with INR &gt;2.0 should generally be transfused with FFP. We will perform upper endoscopy once the INR is &lt;2.5</a:t>
            </a:r>
          </a:p>
          <a:p>
            <a:endParaRPr lang="en-US" dirty="0"/>
          </a:p>
        </p:txBody>
      </p:sp>
    </p:spTree>
    <p:extLst>
      <p:ext uri="{BB962C8B-B14F-4D97-AF65-F5344CB8AC3E}">
        <p14:creationId xmlns:p14="http://schemas.microsoft.com/office/powerpoint/2010/main" val="40510623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89DFE-51AF-4B2E-9A87-2FD826F56EA8}"/>
              </a:ext>
            </a:extLst>
          </p:cNvPr>
          <p:cNvSpPr>
            <a:spLocks noGrp="1"/>
          </p:cNvSpPr>
          <p:nvPr>
            <p:ph type="title"/>
          </p:nvPr>
        </p:nvSpPr>
        <p:spPr/>
        <p:txBody>
          <a:bodyPr/>
          <a:lstStyle/>
          <a:p>
            <a:r>
              <a:rPr lang="en-US" dirty="0"/>
              <a:t>Initial management</a:t>
            </a:r>
          </a:p>
        </p:txBody>
      </p:sp>
      <p:sp>
        <p:nvSpPr>
          <p:cNvPr id="3" name="Content Placeholder 2">
            <a:extLst>
              <a:ext uri="{FF2B5EF4-FFF2-40B4-BE49-F238E27FC236}">
                <a16:creationId xmlns:a16="http://schemas.microsoft.com/office/drawing/2014/main" id="{43F9E983-2E3E-4CC4-8DFC-AF85096CBAE3}"/>
              </a:ext>
            </a:extLst>
          </p:cNvPr>
          <p:cNvSpPr>
            <a:spLocks noGrp="1"/>
          </p:cNvSpPr>
          <p:nvPr>
            <p:ph idx="1"/>
          </p:nvPr>
        </p:nvSpPr>
        <p:spPr>
          <a:xfrm>
            <a:off x="1451579" y="2015732"/>
            <a:ext cx="10150808" cy="4037749"/>
          </a:xfrm>
        </p:spPr>
        <p:txBody>
          <a:bodyPr/>
          <a:lstStyle/>
          <a:p>
            <a:r>
              <a:rPr lang="en-US" b="1" dirty="0"/>
              <a:t>Medications:</a:t>
            </a:r>
          </a:p>
          <a:p>
            <a:r>
              <a:rPr lang="en-US" dirty="0"/>
              <a:t>Acid suppression — (PPI)</a:t>
            </a:r>
          </a:p>
          <a:p>
            <a:r>
              <a:rPr lang="en-US" dirty="0"/>
              <a:t>Prokinetics — Both erythromycin and metoclopramide have been studied in patients with acute upper GI bleeding. The goal of using a prokinetic agent is to improve gastric visualization at the time of endoscopy by clearing the stomach of blood, clots, and food residue.</a:t>
            </a:r>
          </a:p>
          <a:p>
            <a:r>
              <a:rPr lang="en-US" dirty="0"/>
              <a:t>Antibiotics for patients with cirrhosis .</a:t>
            </a:r>
          </a:p>
          <a:p>
            <a:r>
              <a:rPr lang="en-US" dirty="0"/>
              <a:t>Vasoactive medications — Somatostatin, its analog octreotide, and </a:t>
            </a:r>
            <a:r>
              <a:rPr lang="en-US" dirty="0" err="1"/>
              <a:t>terlipressin</a:t>
            </a:r>
            <a:r>
              <a:rPr lang="en-US" dirty="0"/>
              <a:t> are used in the treatment of variceal bleeding</a:t>
            </a:r>
          </a:p>
        </p:txBody>
      </p:sp>
    </p:spTree>
    <p:extLst>
      <p:ext uri="{BB962C8B-B14F-4D97-AF65-F5344CB8AC3E}">
        <p14:creationId xmlns:p14="http://schemas.microsoft.com/office/powerpoint/2010/main" val="2149681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A5E9E-441D-4F9C-A1D9-9ABC85079F7C}"/>
              </a:ext>
            </a:extLst>
          </p:cNvPr>
          <p:cNvSpPr>
            <a:spLocks noGrp="1"/>
          </p:cNvSpPr>
          <p:nvPr>
            <p:ph type="title"/>
          </p:nvPr>
        </p:nvSpPr>
        <p:spPr/>
        <p:txBody>
          <a:bodyPr/>
          <a:lstStyle/>
          <a:p>
            <a:r>
              <a:rPr lang="en-US" dirty="0"/>
              <a:t>Diagnostic studies</a:t>
            </a:r>
          </a:p>
        </p:txBody>
      </p:sp>
      <p:sp>
        <p:nvSpPr>
          <p:cNvPr id="3" name="Content Placeholder 2">
            <a:extLst>
              <a:ext uri="{FF2B5EF4-FFF2-40B4-BE49-F238E27FC236}">
                <a16:creationId xmlns:a16="http://schemas.microsoft.com/office/drawing/2014/main" id="{4FF8169B-C825-4C8C-8340-58CBED828E8D}"/>
              </a:ext>
            </a:extLst>
          </p:cNvPr>
          <p:cNvSpPr>
            <a:spLocks noGrp="1"/>
          </p:cNvSpPr>
          <p:nvPr>
            <p:ph idx="1"/>
          </p:nvPr>
        </p:nvSpPr>
        <p:spPr>
          <a:xfrm>
            <a:off x="1451579" y="2015732"/>
            <a:ext cx="9603275" cy="4037749"/>
          </a:xfrm>
        </p:spPr>
        <p:txBody>
          <a:bodyPr/>
          <a:lstStyle/>
          <a:p>
            <a:r>
              <a:rPr lang="en-US" b="1" dirty="0"/>
              <a:t>Upper endoscopy </a:t>
            </a:r>
            <a:r>
              <a:rPr lang="en-US" dirty="0"/>
              <a:t>— Upper endoscopy is the diagnostic modality of choice for acute upper GI bleeding.</a:t>
            </a:r>
          </a:p>
          <a:p>
            <a:r>
              <a:rPr lang="en-US" dirty="0"/>
              <a:t>Endoscopy has a high sensitivity and specificity for locating and identifying bleeding lesions in the upper GI tract. </a:t>
            </a:r>
          </a:p>
          <a:p>
            <a:r>
              <a:rPr lang="en-US" dirty="0"/>
              <a:t>In addition, once a bleeding lesion has been identified, therapeutic endoscopy can achieve acute hemostasis and prevent recurrent bleeding in </a:t>
            </a:r>
            <a:r>
              <a:rPr lang="en-US"/>
              <a:t>most patients</a:t>
            </a:r>
            <a:endParaRPr lang="en-GB"/>
          </a:p>
          <a:p>
            <a:r>
              <a:rPr lang="en-GB" b="1" i="0">
                <a:solidFill>
                  <a:srgbClr val="232323"/>
                </a:solidFill>
                <a:effectLst/>
                <a:latin typeface="Arial" panose="020B0604020202020204" pitchFamily="34" charset="0"/>
              </a:rPr>
              <a:t>Risks of endoscopy</a:t>
            </a:r>
            <a:r>
              <a:rPr lang="en-GB" b="0" i="0">
                <a:solidFill>
                  <a:srgbClr val="232323"/>
                </a:solidFill>
                <a:effectLst/>
                <a:latin typeface="Arial" panose="020B0604020202020204" pitchFamily="34" charset="0"/>
              </a:rPr>
              <a:t> — Risks of upper endoscopy include pulmonary aspiration, adverse reactions to medications used to achieve conscious sedation, GI perforation, and increasing bleeding while attempting therapeutic intervention.</a:t>
            </a:r>
            <a:endParaRPr lang="en-US" dirty="0"/>
          </a:p>
        </p:txBody>
      </p:sp>
    </p:spTree>
    <p:extLst>
      <p:ext uri="{BB962C8B-B14F-4D97-AF65-F5344CB8AC3E}">
        <p14:creationId xmlns:p14="http://schemas.microsoft.com/office/powerpoint/2010/main" val="21278981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A24DF-6EDB-46F4-92E4-6FDF292B21CF}"/>
              </a:ext>
            </a:extLst>
          </p:cNvPr>
          <p:cNvSpPr>
            <a:spLocks noGrp="1"/>
          </p:cNvSpPr>
          <p:nvPr>
            <p:ph type="title"/>
          </p:nvPr>
        </p:nvSpPr>
        <p:spPr/>
        <p:txBody>
          <a:bodyPr>
            <a:normAutofit fontScale="90000"/>
          </a:bodyPr>
          <a:lstStyle/>
          <a:p>
            <a:r>
              <a:rPr lang="en-US" dirty="0"/>
              <a:t>Evidence Supports Performing Early Endoscopy</a:t>
            </a:r>
            <a:br>
              <a:rPr lang="en-US" dirty="0"/>
            </a:br>
            <a:endParaRPr lang="en-US" dirty="0"/>
          </a:p>
        </p:txBody>
      </p:sp>
      <p:sp>
        <p:nvSpPr>
          <p:cNvPr id="3" name="Content Placeholder 2">
            <a:extLst>
              <a:ext uri="{FF2B5EF4-FFF2-40B4-BE49-F238E27FC236}">
                <a16:creationId xmlns:a16="http://schemas.microsoft.com/office/drawing/2014/main" id="{96FFE6DD-782E-4D50-BEB9-18C3C7FD5B55}"/>
              </a:ext>
            </a:extLst>
          </p:cNvPr>
          <p:cNvSpPr>
            <a:spLocks noGrp="1"/>
          </p:cNvSpPr>
          <p:nvPr>
            <p:ph idx="1"/>
          </p:nvPr>
        </p:nvSpPr>
        <p:spPr/>
        <p:txBody>
          <a:bodyPr/>
          <a:lstStyle/>
          <a:p>
            <a:r>
              <a:rPr lang="en-US" dirty="0"/>
              <a:t>Early endoscopy within first 24 </a:t>
            </a:r>
            <a:r>
              <a:rPr lang="en-US" dirty="0" err="1"/>
              <a:t>hrs</a:t>
            </a:r>
            <a:r>
              <a:rPr lang="en-US" dirty="0"/>
              <a:t> of acute GIB is associated with:</a:t>
            </a:r>
          </a:p>
          <a:p>
            <a:pPr marL="457200" indent="-457200">
              <a:buFont typeface="+mj-lt"/>
              <a:buAutoNum type="arabicPeriod"/>
            </a:pPr>
            <a:r>
              <a:rPr lang="en-US" dirty="0"/>
              <a:t>Decreased hospital stay</a:t>
            </a:r>
          </a:p>
          <a:p>
            <a:pPr marL="457200" indent="-457200">
              <a:buFont typeface="+mj-lt"/>
              <a:buAutoNum type="arabicPeriod"/>
            </a:pPr>
            <a:r>
              <a:rPr lang="en-US" dirty="0"/>
              <a:t>Decreased rate recurrent bleeding</a:t>
            </a:r>
          </a:p>
          <a:p>
            <a:pPr marL="457200" indent="-457200">
              <a:buFont typeface="+mj-lt"/>
              <a:buAutoNum type="arabicPeriod"/>
            </a:pPr>
            <a:r>
              <a:rPr lang="en-US" dirty="0"/>
              <a:t>Decreased need for surgery</a:t>
            </a:r>
          </a:p>
          <a:p>
            <a:pPr marL="457200" indent="-457200">
              <a:buFont typeface="+mj-lt"/>
              <a:buAutoNum type="arabicPeriod"/>
            </a:pPr>
            <a:r>
              <a:rPr lang="en-US" dirty="0"/>
              <a:t>50% reduction in mortality rates</a:t>
            </a:r>
          </a:p>
          <a:p>
            <a:endParaRPr lang="en-US" dirty="0"/>
          </a:p>
        </p:txBody>
      </p:sp>
    </p:spTree>
    <p:extLst>
      <p:ext uri="{BB962C8B-B14F-4D97-AF65-F5344CB8AC3E}">
        <p14:creationId xmlns:p14="http://schemas.microsoft.com/office/powerpoint/2010/main" val="3677581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8E961-6340-41A8-B5B2-1BEC05158535}"/>
              </a:ext>
            </a:extLst>
          </p:cNvPr>
          <p:cNvSpPr>
            <a:spLocks noGrp="1"/>
          </p:cNvSpPr>
          <p:nvPr>
            <p:ph type="title"/>
          </p:nvPr>
        </p:nvSpPr>
        <p:spPr/>
        <p:txBody>
          <a:bodyPr/>
          <a:lstStyle/>
          <a:p>
            <a:r>
              <a:rPr lang="en-US" dirty="0"/>
              <a:t>Diagnostic studies</a:t>
            </a:r>
          </a:p>
        </p:txBody>
      </p:sp>
      <p:sp>
        <p:nvSpPr>
          <p:cNvPr id="3" name="Content Placeholder 2">
            <a:extLst>
              <a:ext uri="{FF2B5EF4-FFF2-40B4-BE49-F238E27FC236}">
                <a16:creationId xmlns:a16="http://schemas.microsoft.com/office/drawing/2014/main" id="{A60AC789-355F-48FF-B84D-AD6508A423CF}"/>
              </a:ext>
            </a:extLst>
          </p:cNvPr>
          <p:cNvSpPr>
            <a:spLocks noGrp="1"/>
          </p:cNvSpPr>
          <p:nvPr>
            <p:ph idx="1"/>
          </p:nvPr>
        </p:nvSpPr>
        <p:spPr/>
        <p:txBody>
          <a:bodyPr/>
          <a:lstStyle/>
          <a:p>
            <a:r>
              <a:rPr lang="en-US" dirty="0"/>
              <a:t>Other diagnostic tests — Other diagnostic tests for acute upper GI bleeding include angiography, which can detect active bleeding, deep small bowel </a:t>
            </a:r>
            <a:r>
              <a:rPr lang="en-US" dirty="0" err="1"/>
              <a:t>enteroscopy</a:t>
            </a:r>
            <a:r>
              <a:rPr lang="en-US" dirty="0"/>
              <a:t>, and rarely, intraoperative </a:t>
            </a:r>
            <a:r>
              <a:rPr lang="en-US" dirty="0" err="1"/>
              <a:t>enteroscopy</a:t>
            </a:r>
            <a:r>
              <a:rPr lang="en-US" dirty="0"/>
              <a:t>.</a:t>
            </a:r>
          </a:p>
          <a:p>
            <a:r>
              <a:rPr lang="en-US" dirty="0"/>
              <a:t>Upper GI barium studies are </a:t>
            </a:r>
            <a:r>
              <a:rPr lang="en-US" b="1" dirty="0"/>
              <a:t>contraindicated</a:t>
            </a:r>
            <a:r>
              <a:rPr lang="en-US" dirty="0"/>
              <a:t> in the setting of acute upper GI bleeding because they will interfere with subsequent endoscopy, angiography, or surgery </a:t>
            </a:r>
          </a:p>
        </p:txBody>
      </p:sp>
    </p:spTree>
    <p:extLst>
      <p:ext uri="{BB962C8B-B14F-4D97-AF65-F5344CB8AC3E}">
        <p14:creationId xmlns:p14="http://schemas.microsoft.com/office/powerpoint/2010/main" val="31886876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2927C-3F2A-EC40-B4F9-9295ED42A79C}"/>
              </a:ext>
            </a:extLst>
          </p:cNvPr>
          <p:cNvSpPr>
            <a:spLocks noGrp="1"/>
          </p:cNvSpPr>
          <p:nvPr>
            <p:ph type="title"/>
          </p:nvPr>
        </p:nvSpPr>
        <p:spPr/>
        <p:txBody>
          <a:bodyPr/>
          <a:lstStyle/>
          <a:p>
            <a:r>
              <a:rPr lang="en-GB"/>
              <a:t>Triage</a:t>
            </a:r>
            <a:endParaRPr lang="en-US"/>
          </a:p>
        </p:txBody>
      </p:sp>
      <p:sp>
        <p:nvSpPr>
          <p:cNvPr id="3" name="Content Placeholder 2">
            <a:extLst>
              <a:ext uri="{FF2B5EF4-FFF2-40B4-BE49-F238E27FC236}">
                <a16:creationId xmlns:a16="http://schemas.microsoft.com/office/drawing/2014/main" id="{A2FEF35D-3AE9-7247-A086-25B39CD12204}"/>
              </a:ext>
            </a:extLst>
          </p:cNvPr>
          <p:cNvSpPr>
            <a:spLocks noGrp="1"/>
          </p:cNvSpPr>
          <p:nvPr>
            <p:ph idx="1"/>
          </p:nvPr>
        </p:nvSpPr>
        <p:spPr/>
        <p:txBody>
          <a:bodyPr/>
          <a:lstStyle/>
          <a:p>
            <a:pPr marL="457200" indent="-457200">
              <a:buFont typeface="+mj-lt"/>
              <a:buAutoNum type="arabicPeriod"/>
            </a:pPr>
            <a:r>
              <a:rPr lang="en-GB" b="1"/>
              <a:t>All patients with hemodynamic instability or active bleeding</a:t>
            </a:r>
            <a:r>
              <a:rPr lang="en-GB"/>
              <a:t> (manifested by hematemesis, bright red blood per nasogastric tube, or hematochezia) should be admitted to an </a:t>
            </a:r>
            <a:r>
              <a:rPr lang="en-GB" b="1"/>
              <a:t>intensive care unit</a:t>
            </a:r>
            <a:r>
              <a:rPr lang="en-GB"/>
              <a:t> for </a:t>
            </a:r>
            <a:r>
              <a:rPr lang="en-GB" u="sng"/>
              <a:t>resuscitation</a:t>
            </a:r>
            <a:r>
              <a:rPr lang="en-GB"/>
              <a:t> and </a:t>
            </a:r>
            <a:r>
              <a:rPr lang="en-GB" u="sng"/>
              <a:t>close observation with automated blood pressure monitoring</a:t>
            </a:r>
            <a:r>
              <a:rPr lang="en-GB"/>
              <a:t>, </a:t>
            </a:r>
            <a:r>
              <a:rPr lang="en-GB" u="sng"/>
              <a:t>electrocardiographic monitoring</a:t>
            </a:r>
            <a:r>
              <a:rPr lang="en-GB"/>
              <a:t>, and</a:t>
            </a:r>
            <a:r>
              <a:rPr lang="en-GB" u="sng"/>
              <a:t> pulse oximetry</a:t>
            </a:r>
            <a:r>
              <a:rPr lang="en-GB"/>
              <a:t>.</a:t>
            </a:r>
          </a:p>
          <a:p>
            <a:pPr marL="457200" indent="-457200">
              <a:buFont typeface="+mj-lt"/>
              <a:buAutoNum type="arabicPeriod"/>
            </a:pPr>
            <a:r>
              <a:rPr lang="en-GB" b="1"/>
              <a:t>Other patient</a:t>
            </a:r>
            <a:r>
              <a:rPr lang="en-GB"/>
              <a:t>s can be admitted to a </a:t>
            </a:r>
            <a:r>
              <a:rPr lang="en-GB" b="1"/>
              <a:t>regular medical ward,</a:t>
            </a:r>
            <a:r>
              <a:rPr lang="en-GB"/>
              <a:t> though we suggest that all admitted patients with the exception of low-risk patients receive </a:t>
            </a:r>
            <a:r>
              <a:rPr lang="en-GB" u="sng"/>
              <a:t>electrocardiographic monitoring</a:t>
            </a:r>
            <a:r>
              <a:rPr lang="en-GB"/>
              <a:t>. </a:t>
            </a:r>
          </a:p>
          <a:p>
            <a:pPr marL="457200" indent="-457200">
              <a:buFont typeface="+mj-lt"/>
              <a:buAutoNum type="arabicPeriod"/>
            </a:pPr>
            <a:r>
              <a:rPr lang="en-GB" b="1"/>
              <a:t>Outpatient management </a:t>
            </a:r>
            <a:r>
              <a:rPr lang="en-GB"/>
              <a:t>may be appropriate for some </a:t>
            </a:r>
            <a:r>
              <a:rPr lang="en-GB" b="1"/>
              <a:t>low-risk patient</a:t>
            </a:r>
            <a:r>
              <a:rPr lang="en-GB"/>
              <a:t>s. Determining the appropriate site of care for a patient can be facilitated using risk stratification scores, such as the Glasgow-Blatchford score. Use of these scores is recommended in the International Consensus Group guideline </a:t>
            </a:r>
          </a:p>
          <a:p>
            <a:endParaRPr lang="en-US"/>
          </a:p>
        </p:txBody>
      </p:sp>
    </p:spTree>
    <p:extLst>
      <p:ext uri="{BB962C8B-B14F-4D97-AF65-F5344CB8AC3E}">
        <p14:creationId xmlns:p14="http://schemas.microsoft.com/office/powerpoint/2010/main" val="2085498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F5DB4-8E4C-47E1-8F49-D2F5A32F2B88}"/>
              </a:ext>
            </a:extLst>
          </p:cNvPr>
          <p:cNvSpPr>
            <a:spLocks noGrp="1"/>
          </p:cNvSpPr>
          <p:nvPr>
            <p:ph type="title"/>
          </p:nvPr>
        </p:nvSpPr>
        <p:spPr/>
        <p:txBody>
          <a:bodyPr/>
          <a:lstStyle/>
          <a:p>
            <a:r>
              <a:rPr lang="en-US" dirty="0"/>
              <a:t>Risk stratification</a:t>
            </a:r>
          </a:p>
        </p:txBody>
      </p:sp>
      <p:sp>
        <p:nvSpPr>
          <p:cNvPr id="3" name="Content Placeholder 2">
            <a:extLst>
              <a:ext uri="{FF2B5EF4-FFF2-40B4-BE49-F238E27FC236}">
                <a16:creationId xmlns:a16="http://schemas.microsoft.com/office/drawing/2014/main" id="{C659492D-A984-4CAD-BE4A-9D12D3C428B9}"/>
              </a:ext>
            </a:extLst>
          </p:cNvPr>
          <p:cNvSpPr>
            <a:spLocks noGrp="1"/>
          </p:cNvSpPr>
          <p:nvPr>
            <p:ph idx="1"/>
          </p:nvPr>
        </p:nvSpPr>
        <p:spPr/>
        <p:txBody>
          <a:bodyPr>
            <a:normAutofit/>
          </a:bodyPr>
          <a:lstStyle/>
          <a:p>
            <a:r>
              <a:rPr lang="en-US"/>
              <a:t>Two </a:t>
            </a:r>
            <a:r>
              <a:rPr lang="en-US" dirty="0"/>
              <a:t>commonly cited scoring systems are the </a:t>
            </a:r>
            <a:r>
              <a:rPr lang="en-US" b="1" dirty="0" err="1"/>
              <a:t>Rockall</a:t>
            </a:r>
            <a:r>
              <a:rPr lang="en-US" dirty="0"/>
              <a:t> score and the </a:t>
            </a:r>
            <a:r>
              <a:rPr lang="en-US" b="1" dirty="0"/>
              <a:t>Blatchford</a:t>
            </a:r>
            <a:r>
              <a:rPr lang="en-US" dirty="0"/>
              <a:t> score</a:t>
            </a:r>
          </a:p>
          <a:p>
            <a:r>
              <a:rPr lang="en-US" dirty="0"/>
              <a:t>The </a:t>
            </a:r>
            <a:r>
              <a:rPr lang="en-US" b="1" dirty="0" err="1"/>
              <a:t>Rockall</a:t>
            </a:r>
            <a:r>
              <a:rPr lang="en-US" dirty="0"/>
              <a:t> score is based upon age, the presence of shock, comorbidity, diagnosis, and endoscopic stigmata of recent hemorrhage</a:t>
            </a:r>
          </a:p>
          <a:p>
            <a:r>
              <a:rPr lang="en-US" dirty="0"/>
              <a:t>The </a:t>
            </a:r>
            <a:r>
              <a:rPr lang="en-US" b="1" dirty="0"/>
              <a:t>Blatchford score </a:t>
            </a:r>
            <a:r>
              <a:rPr lang="en-US" dirty="0"/>
              <a:t>(also known as the Glasgow Blatchford score), unlike the </a:t>
            </a:r>
            <a:r>
              <a:rPr lang="en-US" dirty="0" err="1"/>
              <a:t>Rockall</a:t>
            </a:r>
            <a:r>
              <a:rPr lang="en-US" dirty="0"/>
              <a:t> score, does not take endoscopic data into account and thus can be used when the patient first presents</a:t>
            </a:r>
          </a:p>
        </p:txBody>
      </p:sp>
    </p:spTree>
    <p:extLst>
      <p:ext uri="{BB962C8B-B14F-4D97-AF65-F5344CB8AC3E}">
        <p14:creationId xmlns:p14="http://schemas.microsoft.com/office/powerpoint/2010/main" val="11491802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CE48C-8359-45DF-A9CB-8813EA198E0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21E50A4-E48F-4400-8086-EFE0CDECC19F}"/>
              </a:ext>
            </a:extLst>
          </p:cNvPr>
          <p:cNvSpPr>
            <a:spLocks noGrp="1"/>
          </p:cNvSpPr>
          <p:nvPr>
            <p:ph idx="1"/>
          </p:nvPr>
        </p:nvSpPr>
        <p:spPr/>
        <p:txBody>
          <a:bodyPr/>
          <a:lstStyle/>
          <a:p>
            <a:endParaRPr lang="en-US"/>
          </a:p>
        </p:txBody>
      </p:sp>
      <p:sp>
        <p:nvSpPr>
          <p:cNvPr id="4" name="object 6">
            <a:extLst>
              <a:ext uri="{FF2B5EF4-FFF2-40B4-BE49-F238E27FC236}">
                <a16:creationId xmlns:a16="http://schemas.microsoft.com/office/drawing/2014/main" id="{64ED1BEE-5BCF-4111-8479-7002B0538202}"/>
              </a:ext>
            </a:extLst>
          </p:cNvPr>
          <p:cNvSpPr>
            <a:spLocks noGrp="1"/>
          </p:cNvSpPr>
          <p:nvPr/>
        </p:nvSpPr>
        <p:spPr>
          <a:xfrm>
            <a:off x="0" y="0"/>
            <a:ext cx="12192000" cy="6858000"/>
          </a:xfrm>
          <a:prstGeom prst="rect">
            <a:avLst/>
          </a:prstGeom>
          <a:blipFill>
            <a:blip r:embed="rId2" cstate="print"/>
            <a:stretch>
              <a:fillRect/>
            </a:stretch>
          </a:blipFill>
        </p:spPr>
        <p:txBody>
          <a:bodyPr vert="horz" wrap="square"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10478733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CFF6A-B2CC-4320-9CFC-CC6A19C12320}"/>
              </a:ext>
            </a:extLst>
          </p:cNvPr>
          <p:cNvSpPr>
            <a:spLocks noGrp="1"/>
          </p:cNvSpPr>
          <p:nvPr>
            <p:ph type="title"/>
          </p:nvPr>
        </p:nvSpPr>
        <p:spPr/>
        <p:txBody>
          <a:bodyPr/>
          <a:lstStyle/>
          <a:p>
            <a:r>
              <a:rPr lang="en-US" dirty="0"/>
              <a:t>Blatchford score </a:t>
            </a:r>
          </a:p>
        </p:txBody>
      </p:sp>
      <p:sp>
        <p:nvSpPr>
          <p:cNvPr id="3" name="Content Placeholder 2">
            <a:extLst>
              <a:ext uri="{FF2B5EF4-FFF2-40B4-BE49-F238E27FC236}">
                <a16:creationId xmlns:a16="http://schemas.microsoft.com/office/drawing/2014/main" id="{913296C6-F389-4589-8401-162FEBDDCD49}"/>
              </a:ext>
            </a:extLst>
          </p:cNvPr>
          <p:cNvSpPr>
            <a:spLocks noGrp="1"/>
          </p:cNvSpPr>
          <p:nvPr>
            <p:ph idx="1"/>
          </p:nvPr>
        </p:nvSpPr>
        <p:spPr/>
        <p:txBody>
          <a:bodyPr/>
          <a:lstStyle/>
          <a:p>
            <a:r>
              <a:rPr lang="en-US" dirty="0"/>
              <a:t>The score is based upon the blood urea nitrogen, hemoglobin, systolic blood pressure, pulse, and the presence of melena, syncope, hepatic disease, and/or cardiac failure. </a:t>
            </a:r>
          </a:p>
          <a:p>
            <a:r>
              <a:rPr lang="en-US" dirty="0"/>
              <a:t>The score ranges from zero to 23 and the risk of requiring endoscopic intervention increases with increasing score .</a:t>
            </a:r>
          </a:p>
          <a:p>
            <a:r>
              <a:rPr lang="en-US" dirty="0"/>
              <a:t>A simpler version of the score, known as the modified Glasgow Blatchford score, is calculated using only the blood urea nitrogen, hemoglobin, systolic blood pressure, and pulse.</a:t>
            </a:r>
          </a:p>
          <a:p>
            <a:endParaRPr lang="en-US" dirty="0"/>
          </a:p>
        </p:txBody>
      </p:sp>
    </p:spTree>
    <p:extLst>
      <p:ext uri="{BB962C8B-B14F-4D97-AF65-F5344CB8AC3E}">
        <p14:creationId xmlns:p14="http://schemas.microsoft.com/office/powerpoint/2010/main" val="12491960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DE5CDF-1512-4CDA-B956-23D223F8DE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Picture 10">
            <a:extLst>
              <a:ext uri="{FF2B5EF4-FFF2-40B4-BE49-F238E27FC236}">
                <a16:creationId xmlns:a16="http://schemas.microsoft.com/office/drawing/2014/main" id="{B029D7D8-5A6B-4C76-94C8-15798C6C5A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3" name="Straight Connector 12">
            <a:extLst>
              <a:ext uri="{FF2B5EF4-FFF2-40B4-BE49-F238E27FC236}">
                <a16:creationId xmlns:a16="http://schemas.microsoft.com/office/drawing/2014/main" id="{A5C9319C-E20D-4884-952F-60B6A58C3E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useBgFill="1">
        <p:nvSpPr>
          <p:cNvPr id="20" name="Rectangle 14">
            <a:extLst>
              <a:ext uri="{FF2B5EF4-FFF2-40B4-BE49-F238E27FC236}">
                <a16:creationId xmlns:a16="http://schemas.microsoft.com/office/drawing/2014/main" id="{F1176DA6-4BBF-42A4-9C94-E6613CCD6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6">
            <a:extLst>
              <a:ext uri="{FF2B5EF4-FFF2-40B4-BE49-F238E27FC236}">
                <a16:creationId xmlns:a16="http://schemas.microsoft.com/office/drawing/2014/main" id="{99AAB0AE-172B-4FB4-80C2-86CD6B824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94E6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8C30CA0-9DD3-42FD-ADE1-A5CA82D2DB9A}"/>
              </a:ext>
            </a:extLst>
          </p:cNvPr>
          <p:cNvPicPr>
            <a:picLocks noGrp="1" noChangeAspect="1"/>
          </p:cNvPicPr>
          <p:nvPr>
            <p:ph idx="1"/>
          </p:nvPr>
        </p:nvPicPr>
        <p:blipFill>
          <a:blip r:embed="rId3"/>
          <a:stretch>
            <a:fillRect/>
          </a:stretch>
        </p:blipFill>
        <p:spPr>
          <a:xfrm>
            <a:off x="4062561" y="643467"/>
            <a:ext cx="4066878" cy="5571066"/>
          </a:xfrm>
          <a:prstGeom prst="rect">
            <a:avLst/>
          </a:prstGeom>
        </p:spPr>
      </p:pic>
    </p:spTree>
    <p:extLst>
      <p:ext uri="{BB962C8B-B14F-4D97-AF65-F5344CB8AC3E}">
        <p14:creationId xmlns:p14="http://schemas.microsoft.com/office/powerpoint/2010/main" val="19227583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AD530-3040-4FDA-9804-F9A2AD286968}"/>
              </a:ext>
            </a:extLst>
          </p:cNvPr>
          <p:cNvSpPr>
            <a:spLocks noGrp="1"/>
          </p:cNvSpPr>
          <p:nvPr>
            <p:ph type="title"/>
          </p:nvPr>
        </p:nvSpPr>
        <p:spPr/>
        <p:txBody>
          <a:bodyPr/>
          <a:lstStyle/>
          <a:p>
            <a:r>
              <a:rPr lang="en-US" dirty="0"/>
              <a:t>Treatment(</a:t>
            </a:r>
            <a:r>
              <a:rPr lang="en-US" sz="2800" dirty="0">
                <a:latin typeface="+mn-lt"/>
              </a:rPr>
              <a:t>ACCORDING</a:t>
            </a:r>
            <a:r>
              <a:rPr lang="en-US" sz="2800" dirty="0"/>
              <a:t> TO THE CAUSE)</a:t>
            </a:r>
            <a:endParaRPr lang="en-US" dirty="0"/>
          </a:p>
        </p:txBody>
      </p:sp>
      <p:sp>
        <p:nvSpPr>
          <p:cNvPr id="3" name="Content Placeholder 2">
            <a:extLst>
              <a:ext uri="{FF2B5EF4-FFF2-40B4-BE49-F238E27FC236}">
                <a16:creationId xmlns:a16="http://schemas.microsoft.com/office/drawing/2014/main" id="{DC901274-1332-42A9-B7F5-C3A938E5842F}"/>
              </a:ext>
            </a:extLst>
          </p:cNvPr>
          <p:cNvSpPr>
            <a:spLocks noGrp="1"/>
          </p:cNvSpPr>
          <p:nvPr>
            <p:ph idx="1"/>
          </p:nvPr>
        </p:nvSpPr>
        <p:spPr>
          <a:xfrm>
            <a:off x="1451579" y="2015732"/>
            <a:ext cx="10045877" cy="4295127"/>
          </a:xfrm>
        </p:spPr>
        <p:txBody>
          <a:bodyPr>
            <a:normAutofit/>
          </a:bodyPr>
          <a:lstStyle/>
          <a:p>
            <a:r>
              <a:rPr lang="en-US" b="1" dirty="0"/>
              <a:t>Indications for surgery :</a:t>
            </a:r>
            <a:r>
              <a:rPr lang="en-US" dirty="0"/>
              <a:t>Only about 10% of patients will require surgery.</a:t>
            </a:r>
          </a:p>
          <a:p>
            <a:pPr marL="457200" indent="-457200">
              <a:buFont typeface="+mj-lt"/>
              <a:buAutoNum type="arabicPeriod"/>
            </a:pPr>
            <a:r>
              <a:rPr lang="en-US" b="1" dirty="0"/>
              <a:t>Exsanguinating hemorrhage</a:t>
            </a:r>
            <a:r>
              <a:rPr lang="en-US" dirty="0"/>
              <a:t>. A patient with  uncontrollable hemorrhage who is losing blood faster than it  can be replaced must be sent to the operating room  immediately for control of the site of bleeding.</a:t>
            </a:r>
          </a:p>
          <a:p>
            <a:pPr marL="457200" indent="-457200">
              <a:buFont typeface="+mj-lt"/>
              <a:buAutoNum type="arabicPeriod"/>
            </a:pPr>
            <a:r>
              <a:rPr lang="en-US" b="1" dirty="0"/>
              <a:t>Profuse bleeding</a:t>
            </a:r>
            <a:r>
              <a:rPr lang="en-US" dirty="0"/>
              <a:t>, especially in association with  hypotension. Patients should be treated surgically:</a:t>
            </a:r>
          </a:p>
          <a:p>
            <a:pPr lvl="1"/>
            <a:r>
              <a:rPr lang="en-US" dirty="0"/>
              <a:t>If more than 4 Units of blood are required for initial  resuscitation.</a:t>
            </a:r>
          </a:p>
          <a:p>
            <a:pPr lvl="1"/>
            <a:r>
              <a:rPr lang="en-US" dirty="0"/>
              <a:t>If bleeding continues at a rate of more than 1 Unit every 8  hours.</a:t>
            </a:r>
          </a:p>
          <a:p>
            <a:pPr lvl="1"/>
            <a:r>
              <a:rPr lang="en-US" dirty="0"/>
              <a:t>If a brief hypotensive episode could have catastrophic  results, as in patients with coronary artery disease or  cerebrovascular disease or in patients older than 60 years of  age.</a:t>
            </a:r>
          </a:p>
          <a:p>
            <a:endParaRPr lang="en-US" dirty="0"/>
          </a:p>
        </p:txBody>
      </p:sp>
    </p:spTree>
    <p:extLst>
      <p:ext uri="{BB962C8B-B14F-4D97-AF65-F5344CB8AC3E}">
        <p14:creationId xmlns:p14="http://schemas.microsoft.com/office/powerpoint/2010/main" val="8926773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36D7E-4626-4B0F-B0B8-E547B95315C9}"/>
              </a:ext>
            </a:extLst>
          </p:cNvPr>
          <p:cNvSpPr>
            <a:spLocks noGrp="1"/>
          </p:cNvSpPr>
          <p:nvPr>
            <p:ph type="title"/>
          </p:nvPr>
        </p:nvSpPr>
        <p:spPr/>
        <p:txBody>
          <a:bodyPr/>
          <a:lstStyle/>
          <a:p>
            <a:r>
              <a:rPr lang="en-US" dirty="0"/>
              <a:t>treatment</a:t>
            </a:r>
          </a:p>
        </p:txBody>
      </p:sp>
      <p:sp>
        <p:nvSpPr>
          <p:cNvPr id="3" name="Content Placeholder 2">
            <a:extLst>
              <a:ext uri="{FF2B5EF4-FFF2-40B4-BE49-F238E27FC236}">
                <a16:creationId xmlns:a16="http://schemas.microsoft.com/office/drawing/2014/main" id="{0B68BAFD-A901-452E-8477-F57EBA656882}"/>
              </a:ext>
            </a:extLst>
          </p:cNvPr>
          <p:cNvSpPr>
            <a:spLocks noGrp="1"/>
          </p:cNvSpPr>
          <p:nvPr>
            <p:ph idx="1"/>
          </p:nvPr>
        </p:nvSpPr>
        <p:spPr/>
        <p:txBody>
          <a:bodyPr/>
          <a:lstStyle/>
          <a:p>
            <a:pPr marL="457200" indent="-457200">
              <a:buFont typeface="+mj-lt"/>
              <a:buAutoNum type="arabicPeriod" startAt="3"/>
            </a:pPr>
            <a:r>
              <a:rPr lang="en-US" b="1" dirty="0"/>
              <a:t>Recurrent bleeding </a:t>
            </a:r>
            <a:r>
              <a:rPr lang="en-US" dirty="0"/>
              <a:t>after its initial cessation.</a:t>
            </a:r>
          </a:p>
          <a:p>
            <a:pPr marL="457200" indent="-457200">
              <a:buFont typeface="+mj-lt"/>
              <a:buAutoNum type="arabicPeriod" startAt="3"/>
            </a:pPr>
            <a:r>
              <a:rPr lang="en-US" b="1" dirty="0"/>
              <a:t>Pathologic features </a:t>
            </a:r>
            <a:r>
              <a:rPr lang="en-US" dirty="0"/>
              <a:t>of the bleeding site that increase the  risk of recurrent bleeding include:</a:t>
            </a:r>
          </a:p>
          <a:p>
            <a:pPr lvl="1"/>
            <a:r>
              <a:rPr lang="en-US" dirty="0"/>
              <a:t>A posterior duodenal ulcer with the gastroduodenal  artery visible in its base</a:t>
            </a:r>
          </a:p>
          <a:p>
            <a:pPr lvl="1"/>
            <a:r>
              <a:rPr lang="en-US" dirty="0"/>
              <a:t>A giant gastric ulcer</a:t>
            </a:r>
          </a:p>
          <a:p>
            <a:endParaRPr lang="en-US" dirty="0"/>
          </a:p>
        </p:txBody>
      </p:sp>
    </p:spTree>
    <p:extLst>
      <p:ext uri="{BB962C8B-B14F-4D97-AF65-F5344CB8AC3E}">
        <p14:creationId xmlns:p14="http://schemas.microsoft.com/office/powerpoint/2010/main" val="27239740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9E515-E414-7044-82B7-6389F6A6CCAF}"/>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A582E4E9-0517-294B-9F0E-6E015118964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302" t="686" r="3885" b="43578"/>
          <a:stretch/>
        </p:blipFill>
        <p:spPr>
          <a:xfrm>
            <a:off x="2622629" y="0"/>
            <a:ext cx="7335325" cy="6831838"/>
          </a:xfrm>
        </p:spPr>
      </p:pic>
    </p:spTree>
    <p:extLst>
      <p:ext uri="{BB962C8B-B14F-4D97-AF65-F5344CB8AC3E}">
        <p14:creationId xmlns:p14="http://schemas.microsoft.com/office/powerpoint/2010/main" val="25205879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DA257-A0A9-D04E-A26C-56594D8E4017}"/>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08D1D4B5-59B8-BA46-ABB1-B84282A034A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5945" y="86591"/>
            <a:ext cx="9440109" cy="6684818"/>
          </a:xfrm>
        </p:spPr>
      </p:pic>
    </p:spTree>
    <p:extLst>
      <p:ext uri="{BB962C8B-B14F-4D97-AF65-F5344CB8AC3E}">
        <p14:creationId xmlns:p14="http://schemas.microsoft.com/office/powerpoint/2010/main" val="5885648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899AC-4437-47A1-B973-D1A3AF1D9EDF}"/>
              </a:ext>
            </a:extLst>
          </p:cNvPr>
          <p:cNvSpPr>
            <a:spLocks noGrp="1"/>
          </p:cNvSpPr>
          <p:nvPr>
            <p:ph type="title"/>
          </p:nvPr>
        </p:nvSpPr>
        <p:spPr/>
        <p:txBody>
          <a:bodyPr/>
          <a:lstStyle/>
          <a:p>
            <a:r>
              <a:rPr lang="en-US" dirty="0"/>
              <a:t>Chronic </a:t>
            </a:r>
            <a:r>
              <a:rPr lang="en-US" dirty="0" err="1"/>
              <a:t>gi</a:t>
            </a:r>
            <a:r>
              <a:rPr lang="en-US" dirty="0"/>
              <a:t> bleeding</a:t>
            </a:r>
          </a:p>
        </p:txBody>
      </p:sp>
      <p:sp>
        <p:nvSpPr>
          <p:cNvPr id="3" name="Content Placeholder 2">
            <a:extLst>
              <a:ext uri="{FF2B5EF4-FFF2-40B4-BE49-F238E27FC236}">
                <a16:creationId xmlns:a16="http://schemas.microsoft.com/office/drawing/2014/main" id="{1AAAC4F5-D434-4FCF-8456-8A697547CBA2}"/>
              </a:ext>
            </a:extLst>
          </p:cNvPr>
          <p:cNvSpPr>
            <a:spLocks noGrp="1"/>
          </p:cNvSpPr>
          <p:nvPr>
            <p:ph idx="1"/>
          </p:nvPr>
        </p:nvSpPr>
        <p:spPr/>
        <p:txBody>
          <a:bodyPr/>
          <a:lstStyle/>
          <a:p>
            <a:r>
              <a:rPr lang="en-US" dirty="0"/>
              <a:t>Acute UGIB is more recognizable than chronic GI  bleeding, it happens suddenly and can have very  serious consequences.</a:t>
            </a:r>
          </a:p>
          <a:p>
            <a:r>
              <a:rPr lang="en-US" dirty="0"/>
              <a:t>Chronic UGIB is a slow, long term bleeding or occurs  at an on/off pattern. It is more difficult to diagnose  because the symptoms are not easily detected.</a:t>
            </a:r>
          </a:p>
          <a:p>
            <a:endParaRPr lang="en-US" dirty="0"/>
          </a:p>
        </p:txBody>
      </p:sp>
    </p:spTree>
    <p:extLst>
      <p:ext uri="{BB962C8B-B14F-4D97-AF65-F5344CB8AC3E}">
        <p14:creationId xmlns:p14="http://schemas.microsoft.com/office/powerpoint/2010/main" val="39407162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1D880-3B29-4D91-801B-8951899818CB}"/>
              </a:ext>
            </a:extLst>
          </p:cNvPr>
          <p:cNvSpPr>
            <a:spLocks noGrp="1"/>
          </p:cNvSpPr>
          <p:nvPr>
            <p:ph type="title"/>
          </p:nvPr>
        </p:nvSpPr>
        <p:spPr/>
        <p:txBody>
          <a:bodyPr/>
          <a:lstStyle/>
          <a:p>
            <a:r>
              <a:rPr lang="en-US" dirty="0"/>
              <a:t>Management of chronic </a:t>
            </a:r>
            <a:r>
              <a:rPr lang="en-US" dirty="0" err="1"/>
              <a:t>gi</a:t>
            </a:r>
            <a:r>
              <a:rPr lang="en-US" dirty="0"/>
              <a:t> bleeding</a:t>
            </a:r>
          </a:p>
        </p:txBody>
      </p:sp>
      <p:sp>
        <p:nvSpPr>
          <p:cNvPr id="3" name="Content Placeholder 2">
            <a:extLst>
              <a:ext uri="{FF2B5EF4-FFF2-40B4-BE49-F238E27FC236}">
                <a16:creationId xmlns:a16="http://schemas.microsoft.com/office/drawing/2014/main" id="{03ADE5BF-CA2F-498F-AE0F-1A8100A8A659}"/>
              </a:ext>
            </a:extLst>
          </p:cNvPr>
          <p:cNvSpPr>
            <a:spLocks noGrp="1"/>
          </p:cNvSpPr>
          <p:nvPr>
            <p:ph idx="1"/>
          </p:nvPr>
        </p:nvSpPr>
        <p:spPr>
          <a:xfrm>
            <a:off x="1451579" y="2015732"/>
            <a:ext cx="9603275" cy="3785461"/>
          </a:xfrm>
        </p:spPr>
        <p:txBody>
          <a:bodyPr/>
          <a:lstStyle/>
          <a:p>
            <a:r>
              <a:rPr lang="en-US" dirty="0"/>
              <a:t>Chronic UGIB usually does not present as an  emergency. It is usually discovered due to signs and  symptoms of </a:t>
            </a:r>
            <a:r>
              <a:rPr lang="en-US" b="1" dirty="0"/>
              <a:t>anemia</a:t>
            </a:r>
            <a:r>
              <a:rPr lang="en-US" dirty="0"/>
              <a:t>.</a:t>
            </a:r>
          </a:p>
          <a:p>
            <a:r>
              <a:rPr lang="en-US" b="1" dirty="0"/>
              <a:t>Management: </a:t>
            </a:r>
            <a:r>
              <a:rPr lang="en-US" dirty="0"/>
              <a:t>includes resuscitation and identifying the underlying cause, and hence treatment depends  on the cause itself.</a:t>
            </a:r>
          </a:p>
          <a:p>
            <a:endParaRPr lang="en-US" dirty="0"/>
          </a:p>
        </p:txBody>
      </p:sp>
    </p:spTree>
    <p:extLst>
      <p:ext uri="{BB962C8B-B14F-4D97-AF65-F5344CB8AC3E}">
        <p14:creationId xmlns:p14="http://schemas.microsoft.com/office/powerpoint/2010/main" val="18423131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2E91D-4B8B-4B46-9745-78507447D7C1}"/>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510C950A-36F0-4AC8-A9C8-04EF13EBC7CF}"/>
              </a:ext>
            </a:extLst>
          </p:cNvPr>
          <p:cNvSpPr>
            <a:spLocks noGrp="1"/>
          </p:cNvSpPr>
          <p:nvPr>
            <p:ph idx="1"/>
          </p:nvPr>
        </p:nvSpPr>
        <p:spPr/>
        <p:txBody>
          <a:bodyPr/>
          <a:lstStyle/>
          <a:p>
            <a:pPr marL="457200" indent="-457200">
              <a:buFont typeface="+mj-lt"/>
              <a:buAutoNum type="arabicPeriod"/>
            </a:pPr>
            <a:r>
              <a:rPr lang="en-US" dirty="0"/>
              <a:t>UpToDate</a:t>
            </a:r>
          </a:p>
          <a:p>
            <a:pPr marL="457200" indent="-457200">
              <a:buFont typeface="+mj-lt"/>
              <a:buAutoNum type="arabicPeriod"/>
            </a:pPr>
            <a:r>
              <a:rPr lang="en-US" dirty="0"/>
              <a:t>Past seminars</a:t>
            </a:r>
          </a:p>
        </p:txBody>
      </p:sp>
    </p:spTree>
    <p:extLst>
      <p:ext uri="{BB962C8B-B14F-4D97-AF65-F5344CB8AC3E}">
        <p14:creationId xmlns:p14="http://schemas.microsoft.com/office/powerpoint/2010/main" val="2153729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14E7D-8215-4B09-A7FB-7899138545C3}"/>
              </a:ext>
            </a:extLst>
          </p:cNvPr>
          <p:cNvSpPr>
            <a:spLocks noGrp="1"/>
          </p:cNvSpPr>
          <p:nvPr>
            <p:ph type="ctrTitle"/>
          </p:nvPr>
        </p:nvSpPr>
        <p:spPr/>
        <p:txBody>
          <a:bodyPr/>
          <a:lstStyle/>
          <a:p>
            <a:r>
              <a:rPr lang="en-GB" dirty="0"/>
              <a:t>Lower Gastrointestinal Bleeding</a:t>
            </a:r>
          </a:p>
        </p:txBody>
      </p:sp>
      <p:sp>
        <p:nvSpPr>
          <p:cNvPr id="3" name="Subtitle 2">
            <a:extLst>
              <a:ext uri="{FF2B5EF4-FFF2-40B4-BE49-F238E27FC236}">
                <a16:creationId xmlns:a16="http://schemas.microsoft.com/office/drawing/2014/main" id="{08F0A7AB-0149-411C-9774-AB542C7EE2D5}"/>
              </a:ext>
            </a:extLst>
          </p:cNvPr>
          <p:cNvSpPr>
            <a:spLocks noGrp="1"/>
          </p:cNvSpPr>
          <p:nvPr>
            <p:ph type="subTitle" idx="1"/>
          </p:nvPr>
        </p:nvSpPr>
        <p:spPr/>
        <p:txBody>
          <a:bodyPr/>
          <a:lstStyle/>
          <a:p>
            <a:r>
              <a:rPr lang="en-GB" dirty="0"/>
              <a:t>Eman Humaidat</a:t>
            </a:r>
          </a:p>
        </p:txBody>
      </p:sp>
    </p:spTree>
    <p:extLst>
      <p:ext uri="{BB962C8B-B14F-4D97-AF65-F5344CB8AC3E}">
        <p14:creationId xmlns:p14="http://schemas.microsoft.com/office/powerpoint/2010/main" val="11072894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E3B4D-1D96-46B7-B51B-0EAA41A1CF81}"/>
              </a:ext>
            </a:extLst>
          </p:cNvPr>
          <p:cNvSpPr>
            <a:spLocks noGrp="1"/>
          </p:cNvSpPr>
          <p:nvPr>
            <p:ph type="title"/>
          </p:nvPr>
        </p:nvSpPr>
        <p:spPr/>
        <p:txBody>
          <a:bodyPr/>
          <a:lstStyle/>
          <a:p>
            <a:r>
              <a:rPr lang="en-GB" dirty="0"/>
              <a:t>Definition </a:t>
            </a:r>
          </a:p>
        </p:txBody>
      </p:sp>
      <p:sp>
        <p:nvSpPr>
          <p:cNvPr id="3" name="Content Placeholder 2">
            <a:extLst>
              <a:ext uri="{FF2B5EF4-FFF2-40B4-BE49-F238E27FC236}">
                <a16:creationId xmlns:a16="http://schemas.microsoft.com/office/drawing/2014/main" id="{6157D9EF-96E7-4A4F-812B-E82D20BBAE66}"/>
              </a:ext>
            </a:extLst>
          </p:cNvPr>
          <p:cNvSpPr>
            <a:spLocks noGrp="1"/>
          </p:cNvSpPr>
          <p:nvPr>
            <p:ph idx="1"/>
          </p:nvPr>
        </p:nvSpPr>
        <p:spPr>
          <a:xfrm>
            <a:off x="838200" y="1825625"/>
            <a:ext cx="6209714" cy="4351338"/>
          </a:xfrm>
        </p:spPr>
        <p:txBody>
          <a:bodyPr/>
          <a:lstStyle/>
          <a:p>
            <a:pPr marL="0" indent="0">
              <a:buNone/>
            </a:pPr>
            <a:r>
              <a:rPr lang="en-US" dirty="0"/>
              <a:t>Lower gastrointestinal bleeding (LGIB): Refers to blood loss of recent onset originating from a site distal to the ligament of Treitz.</a:t>
            </a:r>
          </a:p>
          <a:p>
            <a:pPr marL="0" indent="0">
              <a:buNone/>
            </a:pPr>
            <a:endParaRPr lang="en-GB" dirty="0"/>
          </a:p>
        </p:txBody>
      </p:sp>
      <p:pic>
        <p:nvPicPr>
          <p:cNvPr id="4" name="Picture 2" descr="Ligament Of Treitz Location - In The Medical Literature, The Ligament Of  Treitz Is Frequently Used As A Term To Designate The Duodenojejunal  Flexure, But The Attributes Of The Structure Itself Are">
            <a:extLst>
              <a:ext uri="{FF2B5EF4-FFF2-40B4-BE49-F238E27FC236}">
                <a16:creationId xmlns:a16="http://schemas.microsoft.com/office/drawing/2014/main" id="{D8A7390E-6958-4D11-BC5D-AC78244A06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5225" y="2348706"/>
            <a:ext cx="3838575" cy="33051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00536D5-4E31-44A3-8A15-71620E92F2F2}"/>
              </a:ext>
            </a:extLst>
          </p:cNvPr>
          <p:cNvSpPr txBox="1"/>
          <p:nvPr/>
        </p:nvSpPr>
        <p:spPr>
          <a:xfrm>
            <a:off x="1366106" y="3680314"/>
            <a:ext cx="4303174"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Calibri" panose="020F0502020204030204"/>
                <a:ea typeface="+mn-ea"/>
                <a:cs typeface="+mn-cs"/>
              </a:rPr>
              <a:t>Note: The ligament of Treitz, also known as the suspensory ligament of the duodenum, is a double fold of peritoneum suspending the duodenojejunal flexure from the retroperitoneum.  </a:t>
            </a:r>
          </a:p>
        </p:txBody>
      </p:sp>
    </p:spTree>
    <p:extLst>
      <p:ext uri="{BB962C8B-B14F-4D97-AF65-F5344CB8AC3E}">
        <p14:creationId xmlns:p14="http://schemas.microsoft.com/office/powerpoint/2010/main" val="29645997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F12C5B-306D-4310-A2BB-45A32F2CB720}"/>
              </a:ext>
            </a:extLst>
          </p:cNvPr>
          <p:cNvSpPr>
            <a:spLocks noGrp="1"/>
          </p:cNvSpPr>
          <p:nvPr>
            <p:ph idx="1"/>
          </p:nvPr>
        </p:nvSpPr>
        <p:spPr>
          <a:xfrm>
            <a:off x="838200" y="1690688"/>
            <a:ext cx="10515600" cy="4486275"/>
          </a:xfrm>
        </p:spPr>
        <p:txBody>
          <a:bodyPr>
            <a:normAutofit fontScale="92500" lnSpcReduction="20000"/>
          </a:bodyPr>
          <a:lstStyle/>
          <a:p>
            <a:r>
              <a:rPr lang="en-GB" dirty="0"/>
              <a:t>A patient with lower gastrointestinal (GI) bleeding typically reports haematochezia (passage of maroon or bright red blood or blood clots per rectum). </a:t>
            </a:r>
          </a:p>
          <a:p>
            <a:pPr lvl="1"/>
            <a:r>
              <a:rPr lang="en-GB" dirty="0"/>
              <a:t>Bleeding from the left colon &gt;&gt; usually bright red in colour</a:t>
            </a:r>
          </a:p>
          <a:p>
            <a:pPr lvl="1"/>
            <a:r>
              <a:rPr lang="en-GB" dirty="0"/>
              <a:t>Bleeding from the right &gt;&gt; usually  dark or maroon coloured, may be mixed with stool. Rarely, may present with melena.</a:t>
            </a:r>
          </a:p>
          <a:p>
            <a:pPr lvl="1"/>
            <a:endParaRPr lang="en-GB" dirty="0"/>
          </a:p>
          <a:p>
            <a:r>
              <a:rPr lang="en-GB" dirty="0"/>
              <a:t>Symptoms range from:</a:t>
            </a:r>
          </a:p>
          <a:p>
            <a:pPr lvl="1"/>
            <a:r>
              <a:rPr lang="en-GB" dirty="0"/>
              <a:t>Occult bleeding </a:t>
            </a:r>
          </a:p>
          <a:p>
            <a:pPr lvl="1"/>
            <a:r>
              <a:rPr lang="en-GB" dirty="0"/>
              <a:t>Small amounts of blood on toilet paper </a:t>
            </a:r>
          </a:p>
          <a:p>
            <a:pPr lvl="1"/>
            <a:r>
              <a:rPr lang="en-GB" dirty="0"/>
              <a:t>Bloody stools</a:t>
            </a:r>
          </a:p>
          <a:p>
            <a:pPr lvl="1"/>
            <a:r>
              <a:rPr lang="en-GB" dirty="0"/>
              <a:t>Symptoms and signs of anaemia</a:t>
            </a:r>
          </a:p>
          <a:p>
            <a:pPr lvl="1"/>
            <a:r>
              <a:rPr lang="en-GB" dirty="0"/>
              <a:t>Signs of volume depletion (presents as pallor, dizziness, weakness, syncope, and signs of shock may be present).</a:t>
            </a:r>
          </a:p>
          <a:p>
            <a:pPr lvl="1"/>
            <a:r>
              <a:rPr lang="en-GB" dirty="0"/>
              <a:t>Nonspecific complaints: anorexia, dyspnoea, abdominal pain, chest pain, and fatigue. </a:t>
            </a:r>
          </a:p>
          <a:p>
            <a:pPr lvl="1"/>
            <a:endParaRPr lang="en-GB" dirty="0"/>
          </a:p>
        </p:txBody>
      </p:sp>
      <p:sp>
        <p:nvSpPr>
          <p:cNvPr id="4" name="Title 1">
            <a:extLst>
              <a:ext uri="{FF2B5EF4-FFF2-40B4-BE49-F238E27FC236}">
                <a16:creationId xmlns:a16="http://schemas.microsoft.com/office/drawing/2014/main" id="{DCB6B50C-340A-45A8-82C1-27DAADD185EF}"/>
              </a:ext>
            </a:extLst>
          </p:cNvPr>
          <p:cNvSpPr>
            <a:spLocks noGrp="1"/>
          </p:cNvSpPr>
          <p:nvPr>
            <p:ph type="title"/>
          </p:nvPr>
        </p:nvSpPr>
        <p:spPr>
          <a:xfrm>
            <a:off x="838200" y="365125"/>
            <a:ext cx="10515600" cy="1325563"/>
          </a:xfrm>
        </p:spPr>
        <p:txBody>
          <a:bodyPr/>
          <a:lstStyle/>
          <a:p>
            <a:r>
              <a:rPr lang="en-GB" dirty="0"/>
              <a:t>Presentation </a:t>
            </a:r>
          </a:p>
        </p:txBody>
      </p:sp>
    </p:spTree>
    <p:extLst>
      <p:ext uri="{BB962C8B-B14F-4D97-AF65-F5344CB8AC3E}">
        <p14:creationId xmlns:p14="http://schemas.microsoft.com/office/powerpoint/2010/main" val="39618387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2BF3E-F483-40D0-9407-6EA308A6FAF3}"/>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0E3F133-BE55-4682-83F5-A0E68E263471}"/>
              </a:ext>
            </a:extLst>
          </p:cNvPr>
          <p:cNvSpPr>
            <a:spLocks noGrp="1"/>
          </p:cNvSpPr>
          <p:nvPr>
            <p:ph idx="1"/>
          </p:nvPr>
        </p:nvSpPr>
        <p:spPr/>
        <p:txBody>
          <a:bodyPr/>
          <a:lstStyle/>
          <a:p>
            <a:endParaRPr lang="en-GB" dirty="0"/>
          </a:p>
        </p:txBody>
      </p:sp>
      <p:pic>
        <p:nvPicPr>
          <p:cNvPr id="4" name="عنصر نائب للمحتوى 3">
            <a:extLst>
              <a:ext uri="{FF2B5EF4-FFF2-40B4-BE49-F238E27FC236}">
                <a16:creationId xmlns:a16="http://schemas.microsoft.com/office/drawing/2014/main" id="{4FD3978E-F1FB-4137-AEF1-6FBB9AC4661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57737"/>
          <a:stretch/>
        </p:blipFill>
        <p:spPr>
          <a:xfrm>
            <a:off x="838200" y="1440258"/>
            <a:ext cx="10515600" cy="1988742"/>
          </a:xfrm>
          <a:prstGeom prst="rect">
            <a:avLst/>
          </a:prstGeom>
        </p:spPr>
      </p:pic>
    </p:spTree>
    <p:extLst>
      <p:ext uri="{BB962C8B-B14F-4D97-AF65-F5344CB8AC3E}">
        <p14:creationId xmlns:p14="http://schemas.microsoft.com/office/powerpoint/2010/main" val="29581078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70A7A3-0007-4F52-80D4-320BE9332E22}"/>
              </a:ext>
            </a:extLst>
          </p:cNvPr>
          <p:cNvSpPr>
            <a:spLocks noGrp="1"/>
          </p:cNvSpPr>
          <p:nvPr>
            <p:ph type="title"/>
          </p:nvPr>
        </p:nvSpPr>
        <p:spPr/>
        <p:txBody>
          <a:bodyPr/>
          <a:lstStyle/>
          <a:p>
            <a:r>
              <a:rPr lang="en-GB" dirty="0"/>
              <a:t>Initial Evaluation</a:t>
            </a:r>
          </a:p>
        </p:txBody>
      </p:sp>
      <p:sp>
        <p:nvSpPr>
          <p:cNvPr id="5" name="Text Placeholder 4">
            <a:extLst>
              <a:ext uri="{FF2B5EF4-FFF2-40B4-BE49-F238E27FC236}">
                <a16:creationId xmlns:a16="http://schemas.microsoft.com/office/drawing/2014/main" id="{489FCECF-FF1F-4BAA-A4A6-CB300EB6C401}"/>
              </a:ext>
            </a:extLst>
          </p:cNvPr>
          <p:cNvSpPr>
            <a:spLocks noGrp="1"/>
          </p:cNvSpPr>
          <p:nvPr>
            <p:ph type="body" idx="1"/>
          </p:nvPr>
        </p:nvSpPr>
        <p:spPr>
          <a:xfrm>
            <a:off x="839788" y="1512348"/>
            <a:ext cx="5157787" cy="443059"/>
          </a:xfrm>
        </p:spPr>
        <p:txBody>
          <a:bodyPr/>
          <a:lstStyle/>
          <a:p>
            <a:r>
              <a:rPr lang="en-GB" dirty="0"/>
              <a:t>History </a:t>
            </a:r>
          </a:p>
        </p:txBody>
      </p:sp>
      <p:sp>
        <p:nvSpPr>
          <p:cNvPr id="6" name="Content Placeholder 5">
            <a:extLst>
              <a:ext uri="{FF2B5EF4-FFF2-40B4-BE49-F238E27FC236}">
                <a16:creationId xmlns:a16="http://schemas.microsoft.com/office/drawing/2014/main" id="{D568D82D-B008-42FB-B2A7-1125FBF7C1E8}"/>
              </a:ext>
            </a:extLst>
          </p:cNvPr>
          <p:cNvSpPr>
            <a:spLocks noGrp="1"/>
          </p:cNvSpPr>
          <p:nvPr>
            <p:ph sz="half" idx="2"/>
          </p:nvPr>
        </p:nvSpPr>
        <p:spPr>
          <a:xfrm>
            <a:off x="839788" y="2011679"/>
            <a:ext cx="4885763" cy="4177984"/>
          </a:xfrm>
        </p:spPr>
        <p:txBody>
          <a:bodyPr>
            <a:normAutofit fontScale="70000" lnSpcReduction="20000"/>
          </a:bodyPr>
          <a:lstStyle/>
          <a:p>
            <a:r>
              <a:rPr lang="en-GB" dirty="0"/>
              <a:t>Age</a:t>
            </a:r>
          </a:p>
          <a:p>
            <a:r>
              <a:rPr lang="en-GB" dirty="0"/>
              <a:t>Onset and duration</a:t>
            </a:r>
          </a:p>
          <a:p>
            <a:r>
              <a:rPr lang="en-GB" dirty="0"/>
              <a:t>Colour and amount </a:t>
            </a:r>
          </a:p>
          <a:p>
            <a:r>
              <a:rPr lang="en-GB" dirty="0"/>
              <a:t>Exacerbating and relieving factors (Antibiotics, stress, steroids, UC…)</a:t>
            </a:r>
          </a:p>
          <a:p>
            <a:r>
              <a:rPr lang="en-GB" dirty="0"/>
              <a:t>Associated symptoms </a:t>
            </a:r>
          </a:p>
          <a:p>
            <a:r>
              <a:rPr lang="en-GB" dirty="0"/>
              <a:t>PMH: </a:t>
            </a:r>
          </a:p>
          <a:p>
            <a:pPr lvl="1"/>
            <a:r>
              <a:rPr lang="en-GB" dirty="0"/>
              <a:t>Atrial fibrillation in children or atherosclerosis in elderly</a:t>
            </a:r>
          </a:p>
          <a:p>
            <a:pPr lvl="1"/>
            <a:r>
              <a:rPr lang="en-GB" dirty="0"/>
              <a:t>Prolonged hypotension: non occlusive ischemia</a:t>
            </a:r>
          </a:p>
          <a:p>
            <a:r>
              <a:rPr lang="en-GB" dirty="0"/>
              <a:t>Family history</a:t>
            </a:r>
          </a:p>
          <a:p>
            <a:r>
              <a:rPr lang="en-GB" dirty="0"/>
              <a:t>Social history </a:t>
            </a:r>
          </a:p>
          <a:p>
            <a:r>
              <a:rPr lang="en-GB" dirty="0"/>
              <a:t>Medications</a:t>
            </a:r>
          </a:p>
        </p:txBody>
      </p:sp>
      <p:sp>
        <p:nvSpPr>
          <p:cNvPr id="7" name="Text Placeholder 6">
            <a:extLst>
              <a:ext uri="{FF2B5EF4-FFF2-40B4-BE49-F238E27FC236}">
                <a16:creationId xmlns:a16="http://schemas.microsoft.com/office/drawing/2014/main" id="{0AC1C91B-7966-4D79-889E-EC4798D24732}"/>
              </a:ext>
            </a:extLst>
          </p:cNvPr>
          <p:cNvSpPr>
            <a:spLocks noGrp="1"/>
          </p:cNvSpPr>
          <p:nvPr>
            <p:ph type="body" sz="quarter" idx="3"/>
          </p:nvPr>
        </p:nvSpPr>
        <p:spPr>
          <a:xfrm>
            <a:off x="6172200" y="1512348"/>
            <a:ext cx="5183188" cy="443059"/>
          </a:xfrm>
        </p:spPr>
        <p:txBody>
          <a:bodyPr/>
          <a:lstStyle/>
          <a:p>
            <a:r>
              <a:rPr lang="en-GB" dirty="0"/>
              <a:t>Physical Examination</a:t>
            </a:r>
          </a:p>
        </p:txBody>
      </p:sp>
      <p:sp>
        <p:nvSpPr>
          <p:cNvPr id="8" name="Content Placeholder 7">
            <a:extLst>
              <a:ext uri="{FF2B5EF4-FFF2-40B4-BE49-F238E27FC236}">
                <a16:creationId xmlns:a16="http://schemas.microsoft.com/office/drawing/2014/main" id="{65A381FC-FD80-4092-A675-E2E6E8C9C612}"/>
              </a:ext>
            </a:extLst>
          </p:cNvPr>
          <p:cNvSpPr>
            <a:spLocks noGrp="1"/>
          </p:cNvSpPr>
          <p:nvPr>
            <p:ph sz="quarter" idx="4"/>
          </p:nvPr>
        </p:nvSpPr>
        <p:spPr>
          <a:xfrm>
            <a:off x="6172200" y="2011678"/>
            <a:ext cx="5183188" cy="4481197"/>
          </a:xfrm>
        </p:spPr>
        <p:txBody>
          <a:bodyPr>
            <a:normAutofit fontScale="70000" lnSpcReduction="20000"/>
          </a:bodyPr>
          <a:lstStyle/>
          <a:p>
            <a:r>
              <a:rPr lang="en-GB" dirty="0"/>
              <a:t>Vital signs, signs of anaemia, pallor, ecchymoses </a:t>
            </a:r>
          </a:p>
          <a:p>
            <a:r>
              <a:rPr lang="en-GB" dirty="0"/>
              <a:t>Assess haemodynamic stability</a:t>
            </a:r>
          </a:p>
          <a:p>
            <a:r>
              <a:rPr lang="en-GB" dirty="0"/>
              <a:t>Extraintestinal manifestation for IBD (eye skin joint)</a:t>
            </a:r>
          </a:p>
          <a:p>
            <a:r>
              <a:rPr lang="en-GB" dirty="0"/>
              <a:t>Abdominal pain suggests the presence of an inflammatory bleeding source such as ischemic or infectious colitis or a perforation (e.g. a perforated peptic ulcer in a patient with severe upper GI bleeding)</a:t>
            </a:r>
          </a:p>
          <a:p>
            <a:r>
              <a:rPr lang="en-GB" dirty="0"/>
              <a:t>DRE…</a:t>
            </a:r>
          </a:p>
        </p:txBody>
      </p:sp>
    </p:spTree>
    <p:extLst>
      <p:ext uri="{BB962C8B-B14F-4D97-AF65-F5344CB8AC3E}">
        <p14:creationId xmlns:p14="http://schemas.microsoft.com/office/powerpoint/2010/main" val="3580452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A89585-B907-4A7E-8647-61E2AE60500A}"/>
              </a:ext>
            </a:extLst>
          </p:cNvPr>
          <p:cNvSpPr>
            <a:spLocks noGrp="1"/>
          </p:cNvSpPr>
          <p:nvPr>
            <p:ph idx="1"/>
          </p:nvPr>
        </p:nvSpPr>
        <p:spPr>
          <a:xfrm>
            <a:off x="838200" y="1704976"/>
            <a:ext cx="10515600" cy="4881269"/>
          </a:xfrm>
        </p:spPr>
        <p:txBody>
          <a:bodyPr>
            <a:normAutofit fontScale="77500" lnSpcReduction="20000"/>
          </a:bodyPr>
          <a:lstStyle/>
          <a:p>
            <a:pPr>
              <a:spcAft>
                <a:spcPts val="1200"/>
              </a:spcAft>
            </a:pPr>
            <a:r>
              <a:rPr lang="en-GB" dirty="0"/>
              <a:t>Systemic symptoms (fever, bloody diarrhoea…) &gt;&gt; may indicate an infectious or inflammatory cause.</a:t>
            </a:r>
          </a:p>
          <a:p>
            <a:pPr>
              <a:spcAft>
                <a:spcPts val="1200"/>
              </a:spcAft>
            </a:pPr>
            <a:r>
              <a:rPr lang="en-GB" dirty="0"/>
              <a:t>Weight loss &gt;&gt; should raise suspicion for malignancy, especially in older patients who have changes in bowel habits and/or iron- deficiency anaemia.</a:t>
            </a:r>
          </a:p>
          <a:p>
            <a:pPr>
              <a:spcAft>
                <a:spcPts val="1200"/>
              </a:spcAft>
            </a:pPr>
            <a:r>
              <a:rPr lang="en-GB" dirty="0"/>
              <a:t>Iron-deficiency anaemia in a man or a postmenopausal woman should raise suspicion for malignancy (especially colorectal cancer, particularly if the patient has never had screening).</a:t>
            </a:r>
          </a:p>
          <a:p>
            <a:pPr>
              <a:spcAft>
                <a:spcPts val="1200"/>
              </a:spcAft>
            </a:pPr>
            <a:r>
              <a:rPr lang="en-GB" dirty="0"/>
              <a:t>Bleeding that follows straining at stool &gt;&gt; suggests an anorectal cause.</a:t>
            </a:r>
          </a:p>
          <a:p>
            <a:pPr>
              <a:spcAft>
                <a:spcPts val="1200"/>
              </a:spcAft>
            </a:pPr>
            <a:r>
              <a:rPr lang="en-GB" dirty="0"/>
              <a:t>Tenesmus, a sense of incomplete evacuation of stool &gt;&gt; most often seen with ulcerative colitis and infectious aetiologies.</a:t>
            </a:r>
          </a:p>
          <a:p>
            <a:pPr>
              <a:spcAft>
                <a:spcPts val="1200"/>
              </a:spcAft>
            </a:pPr>
            <a:r>
              <a:rPr lang="en-GB" dirty="0"/>
              <a:t>Bleeding from diverticulosis and angiodysplasia tends to be painless.</a:t>
            </a:r>
          </a:p>
          <a:p>
            <a:pPr>
              <a:spcAft>
                <a:spcPts val="1200"/>
              </a:spcAft>
            </a:pPr>
            <a:r>
              <a:rPr lang="en-GB" dirty="0"/>
              <a:t>Abdominal pain (especially in elderly patients) should raise suspicion for ischaemic colitis.</a:t>
            </a:r>
          </a:p>
        </p:txBody>
      </p:sp>
      <p:sp>
        <p:nvSpPr>
          <p:cNvPr id="4" name="Title 1">
            <a:extLst>
              <a:ext uri="{FF2B5EF4-FFF2-40B4-BE49-F238E27FC236}">
                <a16:creationId xmlns:a16="http://schemas.microsoft.com/office/drawing/2014/main" id="{D0AACB0D-6867-4450-BD2D-6A1E3605F947}"/>
              </a:ext>
            </a:extLst>
          </p:cNvPr>
          <p:cNvSpPr>
            <a:spLocks noGrp="1"/>
          </p:cNvSpPr>
          <p:nvPr>
            <p:ph type="title"/>
          </p:nvPr>
        </p:nvSpPr>
        <p:spPr>
          <a:xfrm>
            <a:off x="838200" y="365125"/>
            <a:ext cx="10515600" cy="1325563"/>
          </a:xfrm>
        </p:spPr>
        <p:txBody>
          <a:bodyPr/>
          <a:lstStyle/>
          <a:p>
            <a:r>
              <a:rPr lang="en-GB" dirty="0"/>
              <a:t> </a:t>
            </a:r>
          </a:p>
        </p:txBody>
      </p:sp>
      <p:sp>
        <p:nvSpPr>
          <p:cNvPr id="5" name="Title 1">
            <a:extLst>
              <a:ext uri="{FF2B5EF4-FFF2-40B4-BE49-F238E27FC236}">
                <a16:creationId xmlns:a16="http://schemas.microsoft.com/office/drawing/2014/main" id="{D3DF6CEB-18C5-41E1-827B-D22938A57102}"/>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0" i="0" u="none" strike="noStrike" kern="1200" cap="none" spc="0" normalizeH="0" baseline="0" noProof="0" dirty="0">
                <a:ln>
                  <a:noFill/>
                </a:ln>
                <a:solidFill>
                  <a:srgbClr val="002060"/>
                </a:solidFill>
                <a:effectLst/>
                <a:uLnTx/>
                <a:uFillTx/>
                <a:latin typeface="Calibri" panose="020F0502020204030204"/>
                <a:ea typeface="+mj-ea"/>
                <a:cs typeface="+mj-cs"/>
              </a:rPr>
              <a:t>Cont. </a:t>
            </a:r>
          </a:p>
        </p:txBody>
      </p:sp>
    </p:spTree>
    <p:extLst>
      <p:ext uri="{BB962C8B-B14F-4D97-AF65-F5344CB8AC3E}">
        <p14:creationId xmlns:p14="http://schemas.microsoft.com/office/powerpoint/2010/main" val="28626012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01262-E66A-4CE8-9175-3DFE660DF18E}"/>
              </a:ext>
            </a:extLst>
          </p:cNvPr>
          <p:cNvSpPr>
            <a:spLocks noGrp="1"/>
          </p:cNvSpPr>
          <p:nvPr>
            <p:ph type="title"/>
          </p:nvPr>
        </p:nvSpPr>
        <p:spPr/>
        <p:txBody>
          <a:bodyPr/>
          <a:lstStyle/>
          <a:p>
            <a:r>
              <a:rPr lang="en-GB" dirty="0"/>
              <a:t>Initial Evaluation &amp; Management</a:t>
            </a:r>
          </a:p>
        </p:txBody>
      </p:sp>
      <p:sp>
        <p:nvSpPr>
          <p:cNvPr id="3" name="Content Placeholder 2">
            <a:extLst>
              <a:ext uri="{FF2B5EF4-FFF2-40B4-BE49-F238E27FC236}">
                <a16:creationId xmlns:a16="http://schemas.microsoft.com/office/drawing/2014/main" id="{084ED310-C655-42B6-8D69-034468A0A754}"/>
              </a:ext>
            </a:extLst>
          </p:cNvPr>
          <p:cNvSpPr>
            <a:spLocks noGrp="1"/>
          </p:cNvSpPr>
          <p:nvPr>
            <p:ph idx="1"/>
          </p:nvPr>
        </p:nvSpPr>
        <p:spPr/>
        <p:txBody>
          <a:bodyPr>
            <a:normAutofit fontScale="92500" lnSpcReduction="10000"/>
          </a:bodyPr>
          <a:lstStyle/>
          <a:p>
            <a:r>
              <a:rPr lang="en-GB" dirty="0"/>
              <a:t>The first step is to place two large-bore IVs and order lab tests: CBC, chemistry, LFT and INR/ PTT. Send blood for type &amp; cross-matching. Insert foley’s catheter</a:t>
            </a:r>
          </a:p>
          <a:p>
            <a:endParaRPr lang="en-GB" dirty="0"/>
          </a:p>
          <a:p>
            <a:r>
              <a:rPr lang="en-GB" dirty="0"/>
              <a:t>If the patient demonstrates evidence of significant blood loss, resuscitation should be instituted with crystalloid (normal saline or lactated Ringer’s) followed by packed red blood cells as needed.</a:t>
            </a:r>
          </a:p>
          <a:p>
            <a:endParaRPr lang="en-GB" dirty="0"/>
          </a:p>
          <a:p>
            <a:r>
              <a:rPr lang="en-GB" dirty="0"/>
              <a:t>General supportive measures: Patients should receive supplemental oxygen by nasal cannula and initially should receive nothing per mouth in the event urgent upper endoscopy is needed.</a:t>
            </a:r>
          </a:p>
          <a:p>
            <a:endParaRPr lang="en-GB" dirty="0"/>
          </a:p>
        </p:txBody>
      </p:sp>
    </p:spTree>
    <p:extLst>
      <p:ext uri="{BB962C8B-B14F-4D97-AF65-F5344CB8AC3E}">
        <p14:creationId xmlns:p14="http://schemas.microsoft.com/office/powerpoint/2010/main" val="36711107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EC247F3-ACA8-451D-83D7-FECEF0BCFFEC}"/>
              </a:ext>
            </a:extLst>
          </p:cNvPr>
          <p:cNvSpPr>
            <a:spLocks noGrp="1"/>
          </p:cNvSpPr>
          <p:nvPr>
            <p:ph type="title"/>
          </p:nvPr>
        </p:nvSpPr>
        <p:spPr/>
        <p:txBody>
          <a:bodyPr/>
          <a:lstStyle/>
          <a:p>
            <a:r>
              <a:rPr lang="en-GB" dirty="0"/>
              <a:t>Consider an upper-GI source </a:t>
            </a:r>
          </a:p>
        </p:txBody>
      </p:sp>
      <p:sp>
        <p:nvSpPr>
          <p:cNvPr id="5" name="Text Placeholder 4">
            <a:extLst>
              <a:ext uri="{FF2B5EF4-FFF2-40B4-BE49-F238E27FC236}">
                <a16:creationId xmlns:a16="http://schemas.microsoft.com/office/drawing/2014/main" id="{547A4950-0A8D-458C-BD10-04CADDE22D3E}"/>
              </a:ext>
            </a:extLst>
          </p:cNvPr>
          <p:cNvSpPr>
            <a:spLocks noGrp="1"/>
          </p:cNvSpPr>
          <p:nvPr>
            <p:ph type="body" idx="1"/>
          </p:nvPr>
        </p:nvSpPr>
        <p:spPr>
          <a:xfrm>
            <a:off x="839788" y="1681163"/>
            <a:ext cx="5157787" cy="443059"/>
          </a:xfrm>
        </p:spPr>
        <p:txBody>
          <a:bodyPr>
            <a:normAutofit lnSpcReduction="10000"/>
          </a:bodyPr>
          <a:lstStyle/>
          <a:p>
            <a:r>
              <a:rPr lang="en-GB" dirty="0"/>
              <a:t>Findings that are suggestive of UGIB</a:t>
            </a:r>
          </a:p>
        </p:txBody>
      </p:sp>
      <p:sp>
        <p:nvSpPr>
          <p:cNvPr id="6" name="Content Placeholder 5">
            <a:extLst>
              <a:ext uri="{FF2B5EF4-FFF2-40B4-BE49-F238E27FC236}">
                <a16:creationId xmlns:a16="http://schemas.microsoft.com/office/drawing/2014/main" id="{CF0D2703-5CD7-4EB1-BBD5-0F47EFB003F6}"/>
              </a:ext>
            </a:extLst>
          </p:cNvPr>
          <p:cNvSpPr>
            <a:spLocks noGrp="1"/>
          </p:cNvSpPr>
          <p:nvPr>
            <p:ph sz="half" idx="2"/>
          </p:nvPr>
        </p:nvSpPr>
        <p:spPr/>
        <p:txBody>
          <a:bodyPr/>
          <a:lstStyle/>
          <a:p>
            <a:r>
              <a:rPr lang="en-GB" dirty="0"/>
              <a:t>Haemodynamic instability</a:t>
            </a:r>
          </a:p>
          <a:p>
            <a:r>
              <a:rPr lang="en-GB" dirty="0"/>
              <a:t>Orthostatic hypotension </a:t>
            </a:r>
          </a:p>
          <a:p>
            <a:r>
              <a:rPr lang="en-GB" dirty="0"/>
              <a:t>Elevated BUN-to-creatinine or urea-to-creatinine ratio (&gt;20 to 30:1 or &gt;100:1, respectively)</a:t>
            </a:r>
          </a:p>
        </p:txBody>
      </p:sp>
      <p:sp>
        <p:nvSpPr>
          <p:cNvPr id="7" name="Text Placeholder 6">
            <a:extLst>
              <a:ext uri="{FF2B5EF4-FFF2-40B4-BE49-F238E27FC236}">
                <a16:creationId xmlns:a16="http://schemas.microsoft.com/office/drawing/2014/main" id="{DDCF8C9B-80F1-4855-A5E4-510F2EAC849D}"/>
              </a:ext>
            </a:extLst>
          </p:cNvPr>
          <p:cNvSpPr>
            <a:spLocks noGrp="1"/>
          </p:cNvSpPr>
          <p:nvPr>
            <p:ph type="body" sz="quarter" idx="3"/>
          </p:nvPr>
        </p:nvSpPr>
        <p:spPr>
          <a:xfrm>
            <a:off x="6172200" y="1681163"/>
            <a:ext cx="5183188" cy="724412"/>
          </a:xfrm>
        </p:spPr>
        <p:txBody>
          <a:bodyPr>
            <a:normAutofit lnSpcReduction="10000"/>
          </a:bodyPr>
          <a:lstStyle/>
          <a:p>
            <a:r>
              <a:rPr lang="en-GB" dirty="0"/>
              <a:t>Findings that decrease the likelihood of UGIB</a:t>
            </a:r>
          </a:p>
        </p:txBody>
      </p:sp>
      <p:sp>
        <p:nvSpPr>
          <p:cNvPr id="8" name="Content Placeholder 7">
            <a:extLst>
              <a:ext uri="{FF2B5EF4-FFF2-40B4-BE49-F238E27FC236}">
                <a16:creationId xmlns:a16="http://schemas.microsoft.com/office/drawing/2014/main" id="{FEEF8318-FCCB-49CA-A037-F9B22E07990F}"/>
              </a:ext>
            </a:extLst>
          </p:cNvPr>
          <p:cNvSpPr>
            <a:spLocks noGrp="1"/>
          </p:cNvSpPr>
          <p:nvPr>
            <p:ph sz="quarter" idx="4"/>
          </p:nvPr>
        </p:nvSpPr>
        <p:spPr/>
        <p:txBody>
          <a:bodyPr/>
          <a:lstStyle/>
          <a:p>
            <a:r>
              <a:rPr lang="en-GB" dirty="0"/>
              <a:t>Blood clots in the stool</a:t>
            </a:r>
          </a:p>
        </p:txBody>
      </p:sp>
      <p:sp>
        <p:nvSpPr>
          <p:cNvPr id="9" name="Text Placeholder 4">
            <a:extLst>
              <a:ext uri="{FF2B5EF4-FFF2-40B4-BE49-F238E27FC236}">
                <a16:creationId xmlns:a16="http://schemas.microsoft.com/office/drawing/2014/main" id="{E9854E66-CCF7-4D3B-998F-D0BA3122542D}"/>
              </a:ext>
            </a:extLst>
          </p:cNvPr>
          <p:cNvSpPr txBox="1">
            <a:spLocks/>
          </p:cNvSpPr>
          <p:nvPr/>
        </p:nvSpPr>
        <p:spPr>
          <a:xfrm>
            <a:off x="862014" y="5406757"/>
            <a:ext cx="10490198" cy="443059"/>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sng" strike="noStrike" kern="1200" cap="none" spc="0" normalizeH="0" baseline="0" noProof="0" dirty="0">
                <a:ln>
                  <a:noFill/>
                </a:ln>
                <a:solidFill>
                  <a:srgbClr val="002060"/>
                </a:solidFill>
                <a:effectLst/>
                <a:uLnTx/>
                <a:uFillTx/>
                <a:latin typeface="Calibri" panose="020F0502020204030204"/>
                <a:ea typeface="+mn-ea"/>
                <a:cs typeface="+mn-cs"/>
              </a:rPr>
              <a:t>The first thing to do is to insert an NGT.</a:t>
            </a:r>
          </a:p>
        </p:txBody>
      </p:sp>
    </p:spTree>
    <p:extLst>
      <p:ext uri="{BB962C8B-B14F-4D97-AF65-F5344CB8AC3E}">
        <p14:creationId xmlns:p14="http://schemas.microsoft.com/office/powerpoint/2010/main" val="38004388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2617EB6-BB63-4651-B800-A383DE8AD694}"/>
              </a:ext>
            </a:extLst>
          </p:cNvPr>
          <p:cNvGraphicFramePr>
            <a:graphicFrameLocks noGrp="1"/>
          </p:cNvGraphicFramePr>
          <p:nvPr>
            <p:ph idx="1"/>
          </p:nvPr>
        </p:nvGraphicFramePr>
        <p:xfrm>
          <a:off x="838200" y="664075"/>
          <a:ext cx="10515600" cy="5529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Graphic 9" descr="Badge Follow with solid fill">
            <a:extLst>
              <a:ext uri="{FF2B5EF4-FFF2-40B4-BE49-F238E27FC236}">
                <a16:creationId xmlns:a16="http://schemas.microsoft.com/office/drawing/2014/main" id="{75B86717-406C-42C1-A702-68112662101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627124" y="3032487"/>
            <a:ext cx="180230" cy="180230"/>
          </a:xfrm>
          <a:prstGeom prst="rect">
            <a:avLst/>
          </a:prstGeom>
        </p:spPr>
      </p:pic>
      <p:cxnSp>
        <p:nvCxnSpPr>
          <p:cNvPr id="20" name="Straight Arrow Connector 19">
            <a:extLst>
              <a:ext uri="{FF2B5EF4-FFF2-40B4-BE49-F238E27FC236}">
                <a16:creationId xmlns:a16="http://schemas.microsoft.com/office/drawing/2014/main" id="{E9E6E060-08CA-4311-9231-21E5685C29FA}"/>
              </a:ext>
            </a:extLst>
          </p:cNvPr>
          <p:cNvCxnSpPr/>
          <p:nvPr/>
        </p:nvCxnSpPr>
        <p:spPr>
          <a:xfrm>
            <a:off x="3595791" y="2711726"/>
            <a:ext cx="1768840"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81305DBA-3A3D-4640-A24F-1F4826D8CF60}"/>
              </a:ext>
            </a:extLst>
          </p:cNvPr>
          <p:cNvCxnSpPr>
            <a:cxnSpLocks/>
          </p:cNvCxnSpPr>
          <p:nvPr/>
        </p:nvCxnSpPr>
        <p:spPr>
          <a:xfrm flipH="1">
            <a:off x="6835514" y="2711726"/>
            <a:ext cx="2249175"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pic>
        <p:nvPicPr>
          <p:cNvPr id="24" name="Graphic 23" descr="Badge Follow with solid fill">
            <a:extLst>
              <a:ext uri="{FF2B5EF4-FFF2-40B4-BE49-F238E27FC236}">
                <a16:creationId xmlns:a16="http://schemas.microsoft.com/office/drawing/2014/main" id="{30D6D76C-4149-405D-9255-0046095E74F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914842" y="3032487"/>
            <a:ext cx="180230" cy="180230"/>
          </a:xfrm>
          <a:prstGeom prst="rect">
            <a:avLst/>
          </a:prstGeom>
        </p:spPr>
      </p:pic>
      <p:pic>
        <p:nvPicPr>
          <p:cNvPr id="25" name="Graphic 24" descr="Badge Follow with solid fill">
            <a:extLst>
              <a:ext uri="{FF2B5EF4-FFF2-40B4-BE49-F238E27FC236}">
                <a16:creationId xmlns:a16="http://schemas.microsoft.com/office/drawing/2014/main" id="{050AFD5A-D003-4582-9E49-30D940B2051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983078" y="3032487"/>
            <a:ext cx="180230" cy="180230"/>
          </a:xfrm>
          <a:prstGeom prst="rect">
            <a:avLst/>
          </a:prstGeom>
        </p:spPr>
      </p:pic>
      <p:pic>
        <p:nvPicPr>
          <p:cNvPr id="26" name="Graphic 25" descr="Badge Unfollow with solid fill">
            <a:extLst>
              <a:ext uri="{FF2B5EF4-FFF2-40B4-BE49-F238E27FC236}">
                <a16:creationId xmlns:a16="http://schemas.microsoft.com/office/drawing/2014/main" id="{7FEA8442-63E2-481A-AEDF-26DE02A38FF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028694" y="3032487"/>
            <a:ext cx="180230" cy="180230"/>
          </a:xfrm>
          <a:prstGeom prst="rect">
            <a:avLst/>
          </a:prstGeom>
        </p:spPr>
      </p:pic>
      <p:pic>
        <p:nvPicPr>
          <p:cNvPr id="27" name="Graphic 26" descr="Badge Unfollow with solid fill">
            <a:extLst>
              <a:ext uri="{FF2B5EF4-FFF2-40B4-BE49-F238E27FC236}">
                <a16:creationId xmlns:a16="http://schemas.microsoft.com/office/drawing/2014/main" id="{056F1AD4-1427-4D69-8F05-8B93AFE98A4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941992" y="2531496"/>
            <a:ext cx="180230" cy="180230"/>
          </a:xfrm>
          <a:prstGeom prst="rect">
            <a:avLst/>
          </a:prstGeom>
        </p:spPr>
      </p:pic>
      <p:pic>
        <p:nvPicPr>
          <p:cNvPr id="28" name="Graphic 27" descr="Badge Unfollow with solid fill">
            <a:extLst>
              <a:ext uri="{FF2B5EF4-FFF2-40B4-BE49-F238E27FC236}">
                <a16:creationId xmlns:a16="http://schemas.microsoft.com/office/drawing/2014/main" id="{18FDEE1E-0421-4276-86A0-16EE13B9E48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345624" y="2531496"/>
            <a:ext cx="180230" cy="180230"/>
          </a:xfrm>
          <a:prstGeom prst="rect">
            <a:avLst/>
          </a:prstGeom>
        </p:spPr>
      </p:pic>
      <p:cxnSp>
        <p:nvCxnSpPr>
          <p:cNvPr id="29" name="Straight Arrow Connector 28">
            <a:extLst>
              <a:ext uri="{FF2B5EF4-FFF2-40B4-BE49-F238E27FC236}">
                <a16:creationId xmlns:a16="http://schemas.microsoft.com/office/drawing/2014/main" id="{67BEE53C-6AB2-4319-821F-D7C3F9D5BD41}"/>
              </a:ext>
            </a:extLst>
          </p:cNvPr>
          <p:cNvCxnSpPr>
            <a:cxnSpLocks/>
          </p:cNvCxnSpPr>
          <p:nvPr/>
        </p:nvCxnSpPr>
        <p:spPr>
          <a:xfrm flipH="1">
            <a:off x="6835514" y="1904756"/>
            <a:ext cx="2231066" cy="716855"/>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611517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able&#10;&#10;Description automatically generated">
            <a:extLst>
              <a:ext uri="{FF2B5EF4-FFF2-40B4-BE49-F238E27FC236}">
                <a16:creationId xmlns:a16="http://schemas.microsoft.com/office/drawing/2014/main" id="{F7B5E79D-E2AD-42E0-ACC3-8CF38DB5A1CB}"/>
              </a:ext>
            </a:extLst>
          </p:cNvPr>
          <p:cNvPicPr>
            <a:picLocks noChangeAspect="1"/>
          </p:cNvPicPr>
          <p:nvPr/>
        </p:nvPicPr>
        <p:blipFill>
          <a:blip r:embed="rId2"/>
          <a:stretch>
            <a:fillRect/>
          </a:stretch>
        </p:blipFill>
        <p:spPr>
          <a:xfrm>
            <a:off x="1392702" y="300922"/>
            <a:ext cx="9355015" cy="6290842"/>
          </a:xfrm>
          <a:prstGeom prst="rect">
            <a:avLst/>
          </a:prstGeom>
        </p:spPr>
      </p:pic>
    </p:spTree>
    <p:extLst>
      <p:ext uri="{BB962C8B-B14F-4D97-AF65-F5344CB8AC3E}">
        <p14:creationId xmlns:p14="http://schemas.microsoft.com/office/powerpoint/2010/main" val="33316382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185D4-3D9C-4802-9743-93765DD7DB7F}"/>
              </a:ext>
            </a:extLst>
          </p:cNvPr>
          <p:cNvSpPr>
            <a:spLocks noGrp="1"/>
          </p:cNvSpPr>
          <p:nvPr>
            <p:ph type="title"/>
          </p:nvPr>
        </p:nvSpPr>
        <p:spPr/>
        <p:txBody>
          <a:bodyPr/>
          <a:lstStyle/>
          <a:p>
            <a:r>
              <a:rPr lang="en-GB" dirty="0"/>
              <a:t>Aetiology of LGIB</a:t>
            </a:r>
          </a:p>
        </p:txBody>
      </p:sp>
      <p:sp>
        <p:nvSpPr>
          <p:cNvPr id="3" name="Content Placeholder 2">
            <a:extLst>
              <a:ext uri="{FF2B5EF4-FFF2-40B4-BE49-F238E27FC236}">
                <a16:creationId xmlns:a16="http://schemas.microsoft.com/office/drawing/2014/main" id="{E01338BC-08DD-4627-8547-16161FA46F06}"/>
              </a:ext>
            </a:extLst>
          </p:cNvPr>
          <p:cNvSpPr>
            <a:spLocks noGrp="1"/>
          </p:cNvSpPr>
          <p:nvPr>
            <p:ph idx="1"/>
          </p:nvPr>
        </p:nvSpPr>
        <p:spPr>
          <a:xfrm>
            <a:off x="838200" y="1825625"/>
            <a:ext cx="5652541" cy="4351338"/>
          </a:xfrm>
        </p:spPr>
        <p:txBody>
          <a:bodyPr>
            <a:normAutofit fontScale="85000" lnSpcReduction="20000"/>
          </a:bodyPr>
          <a:lstStyle/>
          <a:p>
            <a:pPr marL="0" indent="0">
              <a:buNone/>
            </a:pPr>
            <a:r>
              <a:rPr lang="en-GB" dirty="0"/>
              <a:t>The causes of LGIB may be grouped into:</a:t>
            </a:r>
          </a:p>
          <a:p>
            <a:r>
              <a:rPr lang="en-GB" dirty="0"/>
              <a:t>Anatomic (diverticulosis)</a:t>
            </a:r>
          </a:p>
          <a:p>
            <a:r>
              <a:rPr lang="en-GB" dirty="0"/>
              <a:t>Vascular (angiodysplasia, ischemic, radiation-induced)</a:t>
            </a:r>
          </a:p>
          <a:p>
            <a:r>
              <a:rPr lang="en-GB" dirty="0"/>
              <a:t>Inflammatory (inflammatory bowel disease, infectious)</a:t>
            </a:r>
          </a:p>
          <a:p>
            <a:r>
              <a:rPr lang="en-GB" dirty="0"/>
              <a:t>Neoplastic</a:t>
            </a:r>
          </a:p>
          <a:p>
            <a:endParaRPr lang="en-GB" dirty="0"/>
          </a:p>
          <a:p>
            <a:pPr marL="457200" lvl="1" indent="0">
              <a:buNone/>
            </a:pPr>
            <a:r>
              <a:rPr lang="en-GB" dirty="0"/>
              <a:t>The most common causes of massive lower GI bleeding?</a:t>
            </a:r>
          </a:p>
          <a:p>
            <a:pPr marL="914400" lvl="1" indent="-457200">
              <a:buFont typeface="+mj-lt"/>
              <a:buAutoNum type="arabicPeriod"/>
            </a:pPr>
            <a:r>
              <a:rPr lang="en-GB" dirty="0"/>
              <a:t>Diverticulosis (usually right-sided is severe bleeding)</a:t>
            </a:r>
          </a:p>
          <a:p>
            <a:pPr marL="914400" lvl="1" indent="-457200">
              <a:buFont typeface="+mj-lt"/>
              <a:buAutoNum type="arabicPeriod"/>
            </a:pPr>
            <a:r>
              <a:rPr lang="en-GB" dirty="0"/>
              <a:t>Angiodysplasia </a:t>
            </a:r>
          </a:p>
          <a:p>
            <a:pPr marL="0" indent="0">
              <a:buNone/>
            </a:pPr>
            <a:endParaRPr lang="en-GB" dirty="0"/>
          </a:p>
          <a:p>
            <a:endParaRPr lang="en-GB" dirty="0"/>
          </a:p>
        </p:txBody>
      </p:sp>
      <p:pic>
        <p:nvPicPr>
          <p:cNvPr id="4" name="Picture 3" descr="Graphical user interface&#10;&#10;Description automatically generated">
            <a:extLst>
              <a:ext uri="{FF2B5EF4-FFF2-40B4-BE49-F238E27FC236}">
                <a16:creationId xmlns:a16="http://schemas.microsoft.com/office/drawing/2014/main" id="{02DB425B-F26C-4C88-BE38-616C7101309E}"/>
              </a:ext>
            </a:extLst>
          </p:cNvPr>
          <p:cNvPicPr>
            <a:picLocks noChangeAspect="1"/>
          </p:cNvPicPr>
          <p:nvPr/>
        </p:nvPicPr>
        <p:blipFill>
          <a:blip r:embed="rId2"/>
          <a:stretch>
            <a:fillRect/>
          </a:stretch>
        </p:blipFill>
        <p:spPr>
          <a:xfrm>
            <a:off x="6895476" y="2400194"/>
            <a:ext cx="4870491" cy="2837102"/>
          </a:xfrm>
          <a:prstGeom prst="rect">
            <a:avLst/>
          </a:prstGeom>
        </p:spPr>
      </p:pic>
    </p:spTree>
    <p:extLst>
      <p:ext uri="{BB962C8B-B14F-4D97-AF65-F5344CB8AC3E}">
        <p14:creationId xmlns:p14="http://schemas.microsoft.com/office/powerpoint/2010/main" val="27219241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3F0BF-D606-49D0-BE5F-3B379FE357B2}"/>
              </a:ext>
            </a:extLst>
          </p:cNvPr>
          <p:cNvSpPr>
            <a:spLocks noGrp="1"/>
          </p:cNvSpPr>
          <p:nvPr>
            <p:ph type="title"/>
          </p:nvPr>
        </p:nvSpPr>
        <p:spPr/>
        <p:txBody>
          <a:bodyPr/>
          <a:lstStyle/>
          <a:p>
            <a:r>
              <a:rPr lang="en-GB" dirty="0"/>
              <a:t>Diverticulosis </a:t>
            </a:r>
          </a:p>
        </p:txBody>
      </p:sp>
      <p:sp>
        <p:nvSpPr>
          <p:cNvPr id="3" name="Content Placeholder 2">
            <a:extLst>
              <a:ext uri="{FF2B5EF4-FFF2-40B4-BE49-F238E27FC236}">
                <a16:creationId xmlns:a16="http://schemas.microsoft.com/office/drawing/2014/main" id="{AB4ED6E0-2A40-4951-8D18-849DBC76834C}"/>
              </a:ext>
            </a:extLst>
          </p:cNvPr>
          <p:cNvSpPr>
            <a:spLocks noGrp="1"/>
          </p:cNvSpPr>
          <p:nvPr>
            <p:ph idx="1"/>
          </p:nvPr>
        </p:nvSpPr>
        <p:spPr>
          <a:xfrm>
            <a:off x="838200" y="1843790"/>
            <a:ext cx="7166548" cy="4649085"/>
          </a:xfrm>
        </p:spPr>
        <p:txBody>
          <a:bodyPr>
            <a:normAutofit fontScale="92500" lnSpcReduction="20000"/>
          </a:bodyPr>
          <a:lstStyle/>
          <a:p>
            <a:r>
              <a:rPr lang="en-GB" sz="2400" dirty="0"/>
              <a:t>Condition in which diverticula can be found within the colon, (90% in sigmoid colon)</a:t>
            </a:r>
          </a:p>
          <a:p>
            <a:pPr>
              <a:spcBef>
                <a:spcPts val="0"/>
              </a:spcBef>
            </a:pPr>
            <a:endParaRPr lang="en-GB" sz="2400" dirty="0"/>
          </a:p>
          <a:p>
            <a:r>
              <a:rPr lang="en-GB" sz="2400" dirty="0"/>
              <a:t>These are actually false diverticula in that only mucosa and submucosa herniate through the bowel musculature</a:t>
            </a:r>
          </a:p>
          <a:p>
            <a:pPr>
              <a:spcBef>
                <a:spcPts val="0"/>
              </a:spcBef>
            </a:pPr>
            <a:endParaRPr lang="en-GB" sz="2400" dirty="0"/>
          </a:p>
          <a:p>
            <a:r>
              <a:rPr lang="en-GB" sz="2400" dirty="0"/>
              <a:t>Prevalence of diverticular disease is age-dependent, increasing from less than 20 percent at age 40 to 60 percent by age 60. </a:t>
            </a:r>
          </a:p>
          <a:p>
            <a:pPr>
              <a:spcBef>
                <a:spcPts val="0"/>
              </a:spcBef>
            </a:pPr>
            <a:endParaRPr lang="en-GB" sz="2400" dirty="0"/>
          </a:p>
          <a:p>
            <a:r>
              <a:rPr lang="en-GB" sz="2400" dirty="0"/>
              <a:t>People with low-fibre diets, chronic constipation, and a positive family history have a higher risk</a:t>
            </a:r>
          </a:p>
          <a:p>
            <a:pPr>
              <a:spcBef>
                <a:spcPts val="0"/>
              </a:spcBef>
            </a:pPr>
            <a:endParaRPr lang="en-GB" sz="2400" dirty="0"/>
          </a:p>
          <a:p>
            <a:r>
              <a:rPr lang="en-GB" sz="2400" dirty="0"/>
              <a:t>The high prevalence of diverticulosis explains why it is the most common cause of LGIB, even though bleeding is a rare complication of this common disease.</a:t>
            </a:r>
          </a:p>
          <a:p>
            <a:endParaRPr lang="en-GB" sz="2400" dirty="0"/>
          </a:p>
        </p:txBody>
      </p:sp>
      <p:pic>
        <p:nvPicPr>
          <p:cNvPr id="1026" name="Picture 2" descr="Diverticulosis - Wikipedia">
            <a:extLst>
              <a:ext uri="{FF2B5EF4-FFF2-40B4-BE49-F238E27FC236}">
                <a16:creationId xmlns:a16="http://schemas.microsoft.com/office/drawing/2014/main" id="{61EFF1BB-BC8B-4CBF-AFE2-991338B868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7553" y="2170841"/>
            <a:ext cx="3404085" cy="2516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39945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B5F72-A3B0-48C3-9E55-2CB6F9D2D09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3E5073D-5701-49F4-9D78-996111BF4754}"/>
              </a:ext>
            </a:extLst>
          </p:cNvPr>
          <p:cNvSpPr>
            <a:spLocks noGrp="1"/>
          </p:cNvSpPr>
          <p:nvPr>
            <p:ph idx="1"/>
          </p:nvPr>
        </p:nvSpPr>
        <p:spPr/>
        <p:txBody>
          <a:bodyPr>
            <a:normAutofit lnSpcReduction="10000"/>
          </a:bodyPr>
          <a:lstStyle/>
          <a:p>
            <a:r>
              <a:rPr lang="en-GB" dirty="0"/>
              <a:t>Diverticular bleeding may be massive and life-threatening since diverticula often form at the site of arterial vascular penetration.</a:t>
            </a:r>
          </a:p>
          <a:p>
            <a:endParaRPr lang="en-GB" dirty="0"/>
          </a:p>
          <a:p>
            <a:r>
              <a:rPr lang="en-GB" dirty="0"/>
              <a:t>The bleeding is usually painless except for mild abdominal discomfort and cramping due to colonic spasm from intraluminal blood.</a:t>
            </a:r>
          </a:p>
          <a:p>
            <a:endParaRPr lang="en-GB" dirty="0"/>
          </a:p>
          <a:p>
            <a:r>
              <a:rPr lang="en-GB" dirty="0"/>
              <a:t>Diverticular bleeding is self-limited in 70-80% of cases.</a:t>
            </a:r>
          </a:p>
          <a:p>
            <a:endParaRPr lang="en-GB" dirty="0"/>
          </a:p>
          <a:p>
            <a:r>
              <a:rPr lang="en-GB" dirty="0"/>
              <a:t>Risk factors for diverticular bleeding include the use of aspirin and NSAID</a:t>
            </a:r>
          </a:p>
          <a:p>
            <a:endParaRPr lang="en-GB" dirty="0"/>
          </a:p>
        </p:txBody>
      </p:sp>
    </p:spTree>
    <p:extLst>
      <p:ext uri="{BB962C8B-B14F-4D97-AF65-F5344CB8AC3E}">
        <p14:creationId xmlns:p14="http://schemas.microsoft.com/office/powerpoint/2010/main" val="26134143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AC49F-5CE3-4301-A944-79E33037D132}"/>
              </a:ext>
            </a:extLst>
          </p:cNvPr>
          <p:cNvSpPr>
            <a:spLocks noGrp="1"/>
          </p:cNvSpPr>
          <p:nvPr>
            <p:ph type="title"/>
          </p:nvPr>
        </p:nvSpPr>
        <p:spPr/>
        <p:txBody>
          <a:bodyPr/>
          <a:lstStyle/>
          <a:p>
            <a:r>
              <a:rPr lang="en-GB" dirty="0"/>
              <a:t>Angiodysplasia </a:t>
            </a:r>
          </a:p>
        </p:txBody>
      </p:sp>
      <p:sp>
        <p:nvSpPr>
          <p:cNvPr id="3" name="Content Placeholder 2">
            <a:extLst>
              <a:ext uri="{FF2B5EF4-FFF2-40B4-BE49-F238E27FC236}">
                <a16:creationId xmlns:a16="http://schemas.microsoft.com/office/drawing/2014/main" id="{35205A2C-B539-44A6-B26D-75B5C815EB90}"/>
              </a:ext>
            </a:extLst>
          </p:cNvPr>
          <p:cNvSpPr>
            <a:spLocks noGrp="1"/>
          </p:cNvSpPr>
          <p:nvPr>
            <p:ph idx="1"/>
          </p:nvPr>
        </p:nvSpPr>
        <p:spPr>
          <a:xfrm>
            <a:off x="838200" y="1825625"/>
            <a:ext cx="7616252" cy="4351338"/>
          </a:xfrm>
        </p:spPr>
        <p:txBody>
          <a:bodyPr>
            <a:normAutofit fontScale="92500" lnSpcReduction="20000"/>
          </a:bodyPr>
          <a:lstStyle/>
          <a:p>
            <a:r>
              <a:rPr lang="en-GB" dirty="0"/>
              <a:t>Refers to dilated, tortuous submucosal vessels.  It is the most common vascular abnormality of the GI tract.</a:t>
            </a:r>
          </a:p>
          <a:p>
            <a:endParaRPr lang="en-GB" dirty="0"/>
          </a:p>
          <a:p>
            <a:r>
              <a:rPr lang="en-GB" dirty="0"/>
              <a:t>Angiodysplasia may occur throughout the colon, although bleeding most often originates from the caecum or ascending colon.</a:t>
            </a:r>
          </a:p>
          <a:p>
            <a:endParaRPr lang="en-GB" dirty="0"/>
          </a:p>
          <a:p>
            <a:r>
              <a:rPr lang="en-GB" dirty="0"/>
              <a:t>Bleeding from angiodysplasia is venous in origin (in contrast to arterial bleeding with diverticula) and therefore tends to be less massive than diverticular bleeding.</a:t>
            </a:r>
          </a:p>
          <a:p>
            <a:endParaRPr lang="en-GB" dirty="0"/>
          </a:p>
        </p:txBody>
      </p:sp>
      <p:pic>
        <p:nvPicPr>
          <p:cNvPr id="2050" name="Picture 2" descr="Angiodysplasia - Wikipedia">
            <a:extLst>
              <a:ext uri="{FF2B5EF4-FFF2-40B4-BE49-F238E27FC236}">
                <a16:creationId xmlns:a16="http://schemas.microsoft.com/office/drawing/2014/main" id="{00714C06-1422-4BD7-B1D3-4827846BD1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4919" y="2018337"/>
            <a:ext cx="2938881" cy="2821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83716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EF5FF-B313-4B91-8163-C578AA85C052}"/>
              </a:ext>
            </a:extLst>
          </p:cNvPr>
          <p:cNvSpPr>
            <a:spLocks noGrp="1"/>
          </p:cNvSpPr>
          <p:nvPr>
            <p:ph type="title"/>
          </p:nvPr>
        </p:nvSpPr>
        <p:spPr/>
        <p:txBody>
          <a:bodyPr/>
          <a:lstStyle/>
          <a:p>
            <a:r>
              <a:rPr lang="en-GB" dirty="0"/>
              <a:t>Colitis </a:t>
            </a:r>
          </a:p>
        </p:txBody>
      </p:sp>
      <p:sp>
        <p:nvSpPr>
          <p:cNvPr id="3" name="Content Placeholder 2">
            <a:extLst>
              <a:ext uri="{FF2B5EF4-FFF2-40B4-BE49-F238E27FC236}">
                <a16:creationId xmlns:a16="http://schemas.microsoft.com/office/drawing/2014/main" id="{8E8BA151-5F02-4BE5-8401-29292D18B162}"/>
              </a:ext>
            </a:extLst>
          </p:cNvPr>
          <p:cNvSpPr>
            <a:spLocks noGrp="1"/>
          </p:cNvSpPr>
          <p:nvPr>
            <p:ph idx="1"/>
          </p:nvPr>
        </p:nvSpPr>
        <p:spPr/>
        <p:txBody>
          <a:bodyPr/>
          <a:lstStyle/>
          <a:p>
            <a:pPr marL="0" indent="0">
              <a:buNone/>
            </a:pPr>
            <a:r>
              <a:rPr lang="en-GB" dirty="0"/>
              <a:t>Infectious and ischemic colitis and inflammatory bowel disease can all present initially with haematochezia. </a:t>
            </a:r>
          </a:p>
          <a:p>
            <a:pPr marL="0" indent="0">
              <a:buNone/>
            </a:pPr>
            <a:r>
              <a:rPr lang="en-GB" dirty="0"/>
              <a:t>Mucosal inflammation (colitis) is the common response to acute injury, resulting in activation of the immune system and inflammatory cascade.</a:t>
            </a:r>
          </a:p>
          <a:p>
            <a:endParaRPr lang="en-GB" dirty="0"/>
          </a:p>
          <a:p>
            <a:r>
              <a:rPr lang="en-GB" b="1" u="sng" dirty="0"/>
              <a:t>Infectious colitis</a:t>
            </a:r>
            <a:r>
              <a:rPr lang="en-GB" b="1" dirty="0"/>
              <a:t> — </a:t>
            </a:r>
            <a:r>
              <a:rPr lang="en-GB" dirty="0"/>
              <a:t>There are many infectious causes of colitis. A routine stool culture will identify Salmonella, Campylobacter, and Shigella.</a:t>
            </a:r>
          </a:p>
          <a:p>
            <a:endParaRPr lang="en-GB" dirty="0"/>
          </a:p>
        </p:txBody>
      </p:sp>
    </p:spTree>
    <p:extLst>
      <p:ext uri="{BB962C8B-B14F-4D97-AF65-F5344CB8AC3E}">
        <p14:creationId xmlns:p14="http://schemas.microsoft.com/office/powerpoint/2010/main" val="39262376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82E498-E7A1-40C0-BD5C-B4606EBAB04C}"/>
              </a:ext>
            </a:extLst>
          </p:cNvPr>
          <p:cNvSpPr>
            <a:spLocks noGrp="1"/>
          </p:cNvSpPr>
          <p:nvPr>
            <p:ph idx="1"/>
          </p:nvPr>
        </p:nvSpPr>
        <p:spPr>
          <a:xfrm>
            <a:off x="838200" y="1214204"/>
            <a:ext cx="7361420" cy="5531370"/>
          </a:xfrm>
        </p:spPr>
        <p:txBody>
          <a:bodyPr>
            <a:normAutofit fontScale="92500" lnSpcReduction="10000"/>
          </a:bodyPr>
          <a:lstStyle/>
          <a:p>
            <a:r>
              <a:rPr lang="en-GB" sz="2400" b="1" u="sng" dirty="0"/>
              <a:t>Ischaemic colitis</a:t>
            </a:r>
            <a:r>
              <a:rPr lang="en-GB" sz="2400" b="1" dirty="0"/>
              <a:t> —</a:t>
            </a:r>
            <a:r>
              <a:rPr lang="en-GB" sz="2400" dirty="0"/>
              <a:t>The pathophysiology is decreased blood flow to the colon, causing non-occlusive ischemic colitis.</a:t>
            </a:r>
          </a:p>
          <a:p>
            <a:pPr>
              <a:spcBef>
                <a:spcPts val="0"/>
              </a:spcBef>
            </a:pPr>
            <a:endParaRPr lang="en-GB" sz="2400" dirty="0"/>
          </a:p>
          <a:p>
            <a:r>
              <a:rPr lang="en-GB" sz="2400" dirty="0"/>
              <a:t>The mucosa is affected first ,and depending on the severity progression may occur through all layers of the colon.</a:t>
            </a:r>
          </a:p>
          <a:p>
            <a:pPr>
              <a:spcBef>
                <a:spcPts val="0"/>
              </a:spcBef>
            </a:pPr>
            <a:endParaRPr lang="en-GB" sz="2400" dirty="0"/>
          </a:p>
          <a:p>
            <a:r>
              <a:rPr lang="en-GB" sz="2400" dirty="0"/>
              <a:t>The most common areas to be affected are “watershed” areas which have relatively poor perfusion as they are in between two areas of the colonic blood supply (splenic flexure rectosigmoid junction)</a:t>
            </a:r>
          </a:p>
          <a:p>
            <a:pPr>
              <a:spcBef>
                <a:spcPts val="0"/>
              </a:spcBef>
            </a:pPr>
            <a:endParaRPr lang="en-GB" sz="2400" dirty="0"/>
          </a:p>
          <a:p>
            <a:r>
              <a:rPr lang="en-GB" sz="2400" dirty="0"/>
              <a:t>CT imaging in IC can show oedema and air (pneumatosis} in the bowel wall.</a:t>
            </a:r>
          </a:p>
          <a:p>
            <a:pPr>
              <a:spcBef>
                <a:spcPts val="0"/>
              </a:spcBef>
            </a:pPr>
            <a:endParaRPr lang="en-GB" sz="2400" dirty="0"/>
          </a:p>
          <a:p>
            <a:r>
              <a:rPr lang="en-GB" sz="2400" dirty="0"/>
              <a:t>Colonoscopy shows segments of cyanotic mucosa and haemorrhagic ulcerations. with a sharp transition from affected to unaffected mucosa.</a:t>
            </a:r>
          </a:p>
        </p:txBody>
      </p:sp>
      <p:pic>
        <p:nvPicPr>
          <p:cNvPr id="4" name="عنصر نائب للمحتوى 5">
            <a:extLst>
              <a:ext uri="{FF2B5EF4-FFF2-40B4-BE49-F238E27FC236}">
                <a16:creationId xmlns:a16="http://schemas.microsoft.com/office/drawing/2014/main" id="{16EAAC39-FABA-4191-9FC0-AE48B3FFE2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48662" y="2166703"/>
            <a:ext cx="2939224" cy="2524593"/>
          </a:xfrm>
          <a:prstGeom prst="rect">
            <a:avLst/>
          </a:prstGeom>
        </p:spPr>
      </p:pic>
    </p:spTree>
    <p:extLst>
      <p:ext uri="{BB962C8B-B14F-4D97-AF65-F5344CB8AC3E}">
        <p14:creationId xmlns:p14="http://schemas.microsoft.com/office/powerpoint/2010/main" val="16712880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B54B1-5C23-4A7A-A2EE-C7136E9C7A16}"/>
              </a:ext>
            </a:extLst>
          </p:cNvPr>
          <p:cNvSpPr>
            <a:spLocks noGrp="1"/>
          </p:cNvSpPr>
          <p:nvPr>
            <p:ph type="title"/>
          </p:nvPr>
        </p:nvSpPr>
        <p:spPr/>
        <p:txBody>
          <a:bodyPr/>
          <a:lstStyle/>
          <a:p>
            <a:r>
              <a:rPr lang="en-GB" dirty="0"/>
              <a:t>Modalities of Treatment</a:t>
            </a:r>
          </a:p>
        </p:txBody>
      </p:sp>
      <p:sp>
        <p:nvSpPr>
          <p:cNvPr id="3" name="Content Placeholder 2">
            <a:extLst>
              <a:ext uri="{FF2B5EF4-FFF2-40B4-BE49-F238E27FC236}">
                <a16:creationId xmlns:a16="http://schemas.microsoft.com/office/drawing/2014/main" id="{C5E489FD-E060-4100-83BD-6BF26D57ADF9}"/>
              </a:ext>
            </a:extLst>
          </p:cNvPr>
          <p:cNvSpPr>
            <a:spLocks noGrp="1"/>
          </p:cNvSpPr>
          <p:nvPr>
            <p:ph idx="1"/>
          </p:nvPr>
        </p:nvSpPr>
        <p:spPr/>
        <p:txBody>
          <a:bodyPr>
            <a:normAutofit lnSpcReduction="10000"/>
          </a:bodyPr>
          <a:lstStyle/>
          <a:p>
            <a:pPr marL="0" indent="0">
              <a:buNone/>
            </a:pPr>
            <a:r>
              <a:rPr lang="en-GB" b="1" dirty="0"/>
              <a:t>1- Endoscopy therapy </a:t>
            </a:r>
          </a:p>
          <a:p>
            <a:pPr marL="457200" lvl="1" indent="0">
              <a:buNone/>
            </a:pPr>
            <a:r>
              <a:rPr lang="en-GB" dirty="0"/>
              <a:t>Thermal, sclerosing agent, mechanical </a:t>
            </a:r>
          </a:p>
          <a:p>
            <a:endParaRPr lang="en-GB" dirty="0"/>
          </a:p>
          <a:p>
            <a:pPr marL="0" indent="0">
              <a:buNone/>
            </a:pPr>
            <a:r>
              <a:rPr lang="en-GB" b="1" dirty="0"/>
              <a:t>2- Angiography therapy</a:t>
            </a:r>
          </a:p>
          <a:p>
            <a:pPr marL="457200" lvl="1" indent="0">
              <a:buNone/>
            </a:pPr>
            <a:r>
              <a:rPr lang="en-GB" dirty="0"/>
              <a:t>Vasopressin, embolization</a:t>
            </a:r>
          </a:p>
          <a:p>
            <a:endParaRPr lang="en-GB" dirty="0"/>
          </a:p>
          <a:p>
            <a:pPr marL="0" indent="0">
              <a:buNone/>
            </a:pPr>
            <a:r>
              <a:rPr lang="en-GB" b="1" dirty="0"/>
              <a:t>3- Surgery</a:t>
            </a:r>
          </a:p>
          <a:p>
            <a:pPr lvl="1"/>
            <a:r>
              <a:rPr lang="en-GB" dirty="0"/>
              <a:t>Persistent hemodynamic instability with active bleeding</a:t>
            </a:r>
          </a:p>
          <a:p>
            <a:pPr lvl="1"/>
            <a:r>
              <a:rPr lang="en-GB" dirty="0"/>
              <a:t>Transfusion of more than 4 units packed red bloods cells in a 24-hour period, with active or recurrent bleeding.</a:t>
            </a:r>
          </a:p>
          <a:p>
            <a:endParaRPr lang="en-GB" dirty="0"/>
          </a:p>
        </p:txBody>
      </p:sp>
    </p:spTree>
    <p:extLst>
      <p:ext uri="{BB962C8B-B14F-4D97-AF65-F5344CB8AC3E}">
        <p14:creationId xmlns:p14="http://schemas.microsoft.com/office/powerpoint/2010/main" val="3549056876"/>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Custom 2">
      <a:dk1>
        <a:srgbClr val="00206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20</TotalTime>
  <Words>3325</Words>
  <Application>Microsoft Office PowerPoint</Application>
  <PresentationFormat>Widescreen</PresentationFormat>
  <Paragraphs>297</Paragraphs>
  <Slides>52</Slides>
  <Notes>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52</vt:i4>
      </vt:variant>
    </vt:vector>
  </HeadingPairs>
  <TitlesOfParts>
    <vt:vector size="57" baseType="lpstr">
      <vt:lpstr>Arial</vt:lpstr>
      <vt:lpstr>Calibri</vt:lpstr>
      <vt:lpstr>Calibri Light</vt:lpstr>
      <vt:lpstr>Retrospect</vt:lpstr>
      <vt:lpstr>Office Theme</vt:lpstr>
      <vt:lpstr>Approach to upper GI bleeding</vt:lpstr>
      <vt:lpstr>introduction</vt:lpstr>
      <vt:lpstr>PowerPoint Presentation</vt:lpstr>
      <vt:lpstr>introduction</vt:lpstr>
      <vt:lpstr>Causes</vt:lpstr>
      <vt:lpstr>PowerPoint Presentation</vt:lpstr>
      <vt:lpstr>evaluation</vt:lpstr>
      <vt:lpstr>History</vt:lpstr>
      <vt:lpstr>History</vt:lpstr>
      <vt:lpstr>history</vt:lpstr>
      <vt:lpstr>History</vt:lpstr>
      <vt:lpstr>Past medical history</vt:lpstr>
      <vt:lpstr>Past medical history</vt:lpstr>
      <vt:lpstr>Medication history</vt:lpstr>
      <vt:lpstr>Physical examination</vt:lpstr>
      <vt:lpstr>Laboratory data</vt:lpstr>
      <vt:lpstr>Nasogastric lavage</vt:lpstr>
      <vt:lpstr>Initial management</vt:lpstr>
      <vt:lpstr>Initial management</vt:lpstr>
      <vt:lpstr>Initial management</vt:lpstr>
      <vt:lpstr>Diagnostic studies</vt:lpstr>
      <vt:lpstr>Evidence Supports Performing Early Endoscopy </vt:lpstr>
      <vt:lpstr>Diagnostic studies</vt:lpstr>
      <vt:lpstr>Triage</vt:lpstr>
      <vt:lpstr>Risk stratification</vt:lpstr>
      <vt:lpstr>PowerPoint Presentation</vt:lpstr>
      <vt:lpstr>Blatchford score </vt:lpstr>
      <vt:lpstr>PowerPoint Presentation</vt:lpstr>
      <vt:lpstr>Treatment(ACCORDING TO THE CAUSE)</vt:lpstr>
      <vt:lpstr>treatment</vt:lpstr>
      <vt:lpstr>PowerPoint Presentation</vt:lpstr>
      <vt:lpstr>PowerPoint Presentation</vt:lpstr>
      <vt:lpstr>Chronic gi bleeding</vt:lpstr>
      <vt:lpstr>Management of chronic gi bleeding</vt:lpstr>
      <vt:lpstr>references</vt:lpstr>
      <vt:lpstr>Lower Gastrointestinal Bleeding</vt:lpstr>
      <vt:lpstr>Definition </vt:lpstr>
      <vt:lpstr>Presentation </vt:lpstr>
      <vt:lpstr>PowerPoint Presentation</vt:lpstr>
      <vt:lpstr>Initial Evaluation</vt:lpstr>
      <vt:lpstr> </vt:lpstr>
      <vt:lpstr>Initial Evaluation &amp; Management</vt:lpstr>
      <vt:lpstr>Consider an upper-GI source </vt:lpstr>
      <vt:lpstr>PowerPoint Presentation</vt:lpstr>
      <vt:lpstr>PowerPoint Presentation</vt:lpstr>
      <vt:lpstr>Aetiology of LGIB</vt:lpstr>
      <vt:lpstr>Diverticulosis </vt:lpstr>
      <vt:lpstr>PowerPoint Presentation</vt:lpstr>
      <vt:lpstr>Angiodysplasia </vt:lpstr>
      <vt:lpstr>Colitis </vt:lpstr>
      <vt:lpstr>PowerPoint Presentation</vt:lpstr>
      <vt:lpstr>Modalities of Treatment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 to upper Gi bleeding</dc:title>
  <dc:creator>Hamza MOHAMD R. Saleem BASTONI</dc:creator>
  <cp:lastModifiedBy>mosab abushqeer</cp:lastModifiedBy>
  <cp:revision>7</cp:revision>
  <dcterms:created xsi:type="dcterms:W3CDTF">2020-09-27T16:11:05Z</dcterms:created>
  <dcterms:modified xsi:type="dcterms:W3CDTF">2021-08-13T12:57:49Z</dcterms:modified>
</cp:coreProperties>
</file>