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092" r:id="rId1"/>
  </p:sldMasterIdLst>
  <p:sldIdLst>
    <p:sldId id="282" r:id="rId2"/>
    <p:sldId id="288" r:id="rId3"/>
    <p:sldId id="283" r:id="rId4"/>
    <p:sldId id="284" r:id="rId5"/>
    <p:sldId id="285" r:id="rId6"/>
    <p:sldId id="286" r:id="rId7"/>
    <p:sldId id="287" r:id="rId8"/>
    <p:sldId id="258" r:id="rId9"/>
    <p:sldId id="289" r:id="rId10"/>
    <p:sldId id="259" r:id="rId11"/>
    <p:sldId id="260" r:id="rId12"/>
    <p:sldId id="261" r:id="rId13"/>
    <p:sldId id="291" r:id="rId14"/>
    <p:sldId id="294" r:id="rId15"/>
    <p:sldId id="263" r:id="rId16"/>
    <p:sldId id="265" r:id="rId17"/>
    <p:sldId id="267" r:id="rId18"/>
    <p:sldId id="268" r:id="rId19"/>
    <p:sldId id="292" r:id="rId20"/>
    <p:sldId id="295" r:id="rId21"/>
    <p:sldId id="277" r:id="rId22"/>
    <p:sldId id="276" r:id="rId23"/>
    <p:sldId id="293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96" autoAdjust="0"/>
    <p:restoredTop sz="94660"/>
  </p:normalViewPr>
  <p:slideViewPr>
    <p:cSldViewPr>
      <p:cViewPr varScale="1">
        <p:scale>
          <a:sx n="72" d="100"/>
          <a:sy n="72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8AD17C-8302-45ED-BF52-D0BA3DFC1A4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A67792F4-6C14-4349-80A2-03F96911885C}" type="pres">
      <dgm:prSet presAssocID="{948AD17C-8302-45ED-BF52-D0BA3DFC1A40}" presName="compositeShape" presStyleCnt="0">
        <dgm:presLayoutVars>
          <dgm:dir/>
          <dgm:resizeHandles/>
        </dgm:presLayoutVars>
      </dgm:prSet>
      <dgm:spPr/>
    </dgm:pt>
  </dgm:ptLst>
  <dgm:cxnLst>
    <dgm:cxn modelId="{E506964F-EB54-474B-B987-189749BF1309}" type="presOf" srcId="{948AD17C-8302-45ED-BF52-D0BA3DFC1A40}" destId="{A67792F4-6C14-4349-80A2-03F96911885C}" srcOrd="0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0E3E3D-858C-40F8-BFC8-27CFDCEF87F6}" type="doc">
      <dgm:prSet loTypeId="urn:microsoft.com/office/officeart/2008/layout/AlternatingHexagons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B95E1F73-005B-4196-8798-C2AE12A30C61}">
      <dgm:prSet phldrT="[نص]" custT="1"/>
      <dgm:spPr/>
      <dgm:t>
        <a:bodyPr/>
        <a:lstStyle/>
        <a:p>
          <a:pPr rtl="1"/>
          <a:r>
            <a:rPr lang="en-US" sz="1400" dirty="0"/>
            <a:t>Combination</a:t>
          </a:r>
          <a:endParaRPr lang="ar-JO" sz="1400" dirty="0"/>
        </a:p>
      </dgm:t>
    </dgm:pt>
    <dgm:pt modelId="{EEFACFCA-ADDA-4AC9-B7BA-91575B2F81A5}" type="sibTrans" cxnId="{89DC3448-04EA-4E22-90E0-04577876BBD4}">
      <dgm:prSet/>
      <dgm:spPr/>
      <dgm:t>
        <a:bodyPr/>
        <a:lstStyle/>
        <a:p>
          <a:pPr rtl="1"/>
          <a:endParaRPr lang="ar-JO"/>
        </a:p>
      </dgm:t>
    </dgm:pt>
    <dgm:pt modelId="{017F226F-601C-4EC8-85FA-2B2E5D19A4CF}" type="parTrans" cxnId="{89DC3448-04EA-4E22-90E0-04577876BBD4}">
      <dgm:prSet/>
      <dgm:spPr/>
      <dgm:t>
        <a:bodyPr/>
        <a:lstStyle/>
        <a:p>
          <a:pPr rtl="1"/>
          <a:endParaRPr lang="ar-JO"/>
        </a:p>
      </dgm:t>
    </dgm:pt>
    <dgm:pt modelId="{1BCD55F9-2E0E-4284-A578-1D867FF1A0B8}">
      <dgm:prSet phldrT="[نص]" custT="1"/>
      <dgm:spPr/>
      <dgm:t>
        <a:bodyPr/>
        <a:lstStyle/>
        <a:p>
          <a:pPr rtl="1"/>
          <a:r>
            <a:rPr lang="en-US" sz="1200" dirty="0"/>
            <a:t>Primarily Malabsorptive</a:t>
          </a:r>
          <a:endParaRPr lang="ar-JO" sz="1200" dirty="0"/>
        </a:p>
      </dgm:t>
    </dgm:pt>
    <dgm:pt modelId="{96CC4E70-95A2-468E-B67B-6BD5D06E42DE}" type="sibTrans" cxnId="{516DDD1E-B07A-4375-AF02-9AC045520004}">
      <dgm:prSet/>
      <dgm:spPr/>
      <dgm:t>
        <a:bodyPr/>
        <a:lstStyle/>
        <a:p>
          <a:pPr rtl="1"/>
          <a:endParaRPr lang="ar-JO"/>
        </a:p>
      </dgm:t>
    </dgm:pt>
    <dgm:pt modelId="{F28C28AB-DCEF-463F-810E-D29D53DC9176}" type="parTrans" cxnId="{516DDD1E-B07A-4375-AF02-9AC045520004}">
      <dgm:prSet/>
      <dgm:spPr/>
      <dgm:t>
        <a:bodyPr/>
        <a:lstStyle/>
        <a:p>
          <a:pPr rtl="1"/>
          <a:endParaRPr lang="ar-JO"/>
        </a:p>
      </dgm:t>
    </dgm:pt>
    <dgm:pt modelId="{76D0AE92-3039-4712-B8E0-D4F56254A87D}">
      <dgm:prSet phldrT="[نص]" custT="1"/>
      <dgm:spPr/>
      <dgm:t>
        <a:bodyPr/>
        <a:lstStyle/>
        <a:p>
          <a:pPr rtl="1"/>
          <a:r>
            <a:rPr lang="en-US" sz="1800" dirty="0"/>
            <a:t>Primarily Restrictive</a:t>
          </a:r>
          <a:endParaRPr lang="ar-JO" sz="1800" dirty="0"/>
        </a:p>
      </dgm:t>
    </dgm:pt>
    <dgm:pt modelId="{9DF69EE7-3964-4F61-8463-8129E3DEA279}" type="sibTrans" cxnId="{6175AC5D-EDF3-42F6-A2DD-A25E77175ED5}">
      <dgm:prSet/>
      <dgm:spPr/>
      <dgm:t>
        <a:bodyPr/>
        <a:lstStyle/>
        <a:p>
          <a:pPr rtl="1"/>
          <a:endParaRPr lang="ar-JO"/>
        </a:p>
      </dgm:t>
    </dgm:pt>
    <dgm:pt modelId="{45252105-9F30-48B8-918F-676179B41514}" type="parTrans" cxnId="{6175AC5D-EDF3-42F6-A2DD-A25E77175ED5}">
      <dgm:prSet/>
      <dgm:spPr/>
      <dgm:t>
        <a:bodyPr/>
        <a:lstStyle/>
        <a:p>
          <a:pPr rtl="1"/>
          <a:endParaRPr lang="ar-JO"/>
        </a:p>
      </dgm:t>
    </dgm:pt>
    <dgm:pt modelId="{6B20E320-D84D-4687-9CC1-E694E275DB46}" type="pres">
      <dgm:prSet presAssocID="{F30E3E3D-858C-40F8-BFC8-27CFDCEF87F6}" presName="Name0" presStyleCnt="0">
        <dgm:presLayoutVars>
          <dgm:chMax/>
          <dgm:chPref/>
          <dgm:dir/>
          <dgm:animLvl val="lvl"/>
        </dgm:presLayoutVars>
      </dgm:prSet>
      <dgm:spPr/>
    </dgm:pt>
    <dgm:pt modelId="{30F15B40-6716-4E87-92C8-D4B6BB18CD83}" type="pres">
      <dgm:prSet presAssocID="{76D0AE92-3039-4712-B8E0-D4F56254A87D}" presName="composite" presStyleCnt="0"/>
      <dgm:spPr/>
    </dgm:pt>
    <dgm:pt modelId="{439C4971-E1E0-4317-B95D-777C6C10A2B6}" type="pres">
      <dgm:prSet presAssocID="{76D0AE92-3039-4712-B8E0-D4F56254A87D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CB9642D8-E8CB-4878-8674-9493961F5362}" type="pres">
      <dgm:prSet presAssocID="{76D0AE92-3039-4712-B8E0-D4F56254A87D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10FCAAC-15E2-4AED-A62B-E4F17C0BAD8C}" type="pres">
      <dgm:prSet presAssocID="{76D0AE92-3039-4712-B8E0-D4F56254A87D}" presName="BalanceSpacing" presStyleCnt="0"/>
      <dgm:spPr/>
    </dgm:pt>
    <dgm:pt modelId="{A58CFB2B-EC23-444C-912B-254B5D9CE9DC}" type="pres">
      <dgm:prSet presAssocID="{76D0AE92-3039-4712-B8E0-D4F56254A87D}" presName="BalanceSpacing1" presStyleCnt="0"/>
      <dgm:spPr/>
    </dgm:pt>
    <dgm:pt modelId="{21E3077B-372F-40FB-B489-C550535A122B}" type="pres">
      <dgm:prSet presAssocID="{9DF69EE7-3964-4F61-8463-8129E3DEA279}" presName="Accent1Text" presStyleLbl="node1" presStyleIdx="1" presStyleCnt="6"/>
      <dgm:spPr/>
    </dgm:pt>
    <dgm:pt modelId="{E65277A1-0450-431E-99C7-5129C3809E4D}" type="pres">
      <dgm:prSet presAssocID="{9DF69EE7-3964-4F61-8463-8129E3DEA279}" presName="spaceBetweenRectangles" presStyleCnt="0"/>
      <dgm:spPr/>
    </dgm:pt>
    <dgm:pt modelId="{4AA311A9-01C2-4D82-851D-53BAE11A7589}" type="pres">
      <dgm:prSet presAssocID="{1BCD55F9-2E0E-4284-A578-1D867FF1A0B8}" presName="composite" presStyleCnt="0"/>
      <dgm:spPr/>
    </dgm:pt>
    <dgm:pt modelId="{F0AE8277-3FA5-4369-856E-684F1A490B60}" type="pres">
      <dgm:prSet presAssocID="{1BCD55F9-2E0E-4284-A578-1D867FF1A0B8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03C433F3-DD10-4515-954B-6D918C004CDA}" type="pres">
      <dgm:prSet presAssocID="{1BCD55F9-2E0E-4284-A578-1D867FF1A0B8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7480497-2550-4670-B716-3BF1A06B0405}" type="pres">
      <dgm:prSet presAssocID="{1BCD55F9-2E0E-4284-A578-1D867FF1A0B8}" presName="BalanceSpacing" presStyleCnt="0"/>
      <dgm:spPr/>
    </dgm:pt>
    <dgm:pt modelId="{BFA77A22-9457-45F7-B384-4F233450D79E}" type="pres">
      <dgm:prSet presAssocID="{1BCD55F9-2E0E-4284-A578-1D867FF1A0B8}" presName="BalanceSpacing1" presStyleCnt="0"/>
      <dgm:spPr/>
    </dgm:pt>
    <dgm:pt modelId="{E8A28573-5F3F-4009-A53B-BC69E09C62C5}" type="pres">
      <dgm:prSet presAssocID="{96CC4E70-95A2-468E-B67B-6BD5D06E42DE}" presName="Accent1Text" presStyleLbl="node1" presStyleIdx="3" presStyleCnt="6"/>
      <dgm:spPr/>
    </dgm:pt>
    <dgm:pt modelId="{A2B7780F-833E-443A-A996-2CB98676127F}" type="pres">
      <dgm:prSet presAssocID="{96CC4E70-95A2-468E-B67B-6BD5D06E42DE}" presName="spaceBetweenRectangles" presStyleCnt="0"/>
      <dgm:spPr/>
    </dgm:pt>
    <dgm:pt modelId="{3D3A9484-CF8B-4D59-9B85-272AD9FB0490}" type="pres">
      <dgm:prSet presAssocID="{B95E1F73-005B-4196-8798-C2AE12A30C61}" presName="composite" presStyleCnt="0"/>
      <dgm:spPr/>
    </dgm:pt>
    <dgm:pt modelId="{F0EF3263-2F6C-4CB7-A758-DCB3E55F6104}" type="pres">
      <dgm:prSet presAssocID="{B95E1F73-005B-4196-8798-C2AE12A30C61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BAA94299-E00F-4CA7-A197-A9B703E4D172}" type="pres">
      <dgm:prSet presAssocID="{B95E1F73-005B-4196-8798-C2AE12A30C61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E1884808-D6E0-4CC0-B313-459C849B3CC4}" type="pres">
      <dgm:prSet presAssocID="{B95E1F73-005B-4196-8798-C2AE12A30C61}" presName="BalanceSpacing" presStyleCnt="0"/>
      <dgm:spPr/>
    </dgm:pt>
    <dgm:pt modelId="{981FEE92-60DE-4C26-85C0-827018B400EB}" type="pres">
      <dgm:prSet presAssocID="{B95E1F73-005B-4196-8798-C2AE12A30C61}" presName="BalanceSpacing1" presStyleCnt="0"/>
      <dgm:spPr/>
    </dgm:pt>
    <dgm:pt modelId="{7AF6C90D-88CC-4C70-A4D9-00DB374A9E81}" type="pres">
      <dgm:prSet presAssocID="{EEFACFCA-ADDA-4AC9-B7BA-91575B2F81A5}" presName="Accent1Text" presStyleLbl="node1" presStyleIdx="5" presStyleCnt="6"/>
      <dgm:spPr/>
    </dgm:pt>
  </dgm:ptLst>
  <dgm:cxnLst>
    <dgm:cxn modelId="{C6F92900-0789-448A-9A61-8F2FDA9BDE8F}" type="presOf" srcId="{9DF69EE7-3964-4F61-8463-8129E3DEA279}" destId="{21E3077B-372F-40FB-B489-C550535A122B}" srcOrd="0" destOrd="0" presId="urn:microsoft.com/office/officeart/2008/layout/AlternatingHexagons"/>
    <dgm:cxn modelId="{02296605-A4C4-49D0-A163-004FE49EAB30}" type="presOf" srcId="{76D0AE92-3039-4712-B8E0-D4F56254A87D}" destId="{439C4971-E1E0-4317-B95D-777C6C10A2B6}" srcOrd="0" destOrd="0" presId="urn:microsoft.com/office/officeart/2008/layout/AlternatingHexagons"/>
    <dgm:cxn modelId="{516DDD1E-B07A-4375-AF02-9AC045520004}" srcId="{F30E3E3D-858C-40F8-BFC8-27CFDCEF87F6}" destId="{1BCD55F9-2E0E-4284-A578-1D867FF1A0B8}" srcOrd="1" destOrd="0" parTransId="{F28C28AB-DCEF-463F-810E-D29D53DC9176}" sibTransId="{96CC4E70-95A2-468E-B67B-6BD5D06E42DE}"/>
    <dgm:cxn modelId="{D8EC5A32-6AE8-40A5-8A08-D47084EF39F4}" type="presOf" srcId="{1BCD55F9-2E0E-4284-A578-1D867FF1A0B8}" destId="{F0AE8277-3FA5-4369-856E-684F1A490B60}" srcOrd="0" destOrd="0" presId="urn:microsoft.com/office/officeart/2008/layout/AlternatingHexagons"/>
    <dgm:cxn modelId="{6175AC5D-EDF3-42F6-A2DD-A25E77175ED5}" srcId="{F30E3E3D-858C-40F8-BFC8-27CFDCEF87F6}" destId="{76D0AE92-3039-4712-B8E0-D4F56254A87D}" srcOrd="0" destOrd="0" parTransId="{45252105-9F30-48B8-918F-676179B41514}" sibTransId="{9DF69EE7-3964-4F61-8463-8129E3DEA279}"/>
    <dgm:cxn modelId="{89DC3448-04EA-4E22-90E0-04577876BBD4}" srcId="{F30E3E3D-858C-40F8-BFC8-27CFDCEF87F6}" destId="{B95E1F73-005B-4196-8798-C2AE12A30C61}" srcOrd="2" destOrd="0" parTransId="{017F226F-601C-4EC8-85FA-2B2E5D19A4CF}" sibTransId="{EEFACFCA-ADDA-4AC9-B7BA-91575B2F81A5}"/>
    <dgm:cxn modelId="{38DDEA86-0954-46C8-9C9D-E743FB149CE5}" type="presOf" srcId="{F30E3E3D-858C-40F8-BFC8-27CFDCEF87F6}" destId="{6B20E320-D84D-4687-9CC1-E694E275DB46}" srcOrd="0" destOrd="0" presId="urn:microsoft.com/office/officeart/2008/layout/AlternatingHexagons"/>
    <dgm:cxn modelId="{AADF8BCC-CE7F-4DB9-B6E4-D83BBF6AA215}" type="presOf" srcId="{EEFACFCA-ADDA-4AC9-B7BA-91575B2F81A5}" destId="{7AF6C90D-88CC-4C70-A4D9-00DB374A9E81}" srcOrd="0" destOrd="0" presId="urn:microsoft.com/office/officeart/2008/layout/AlternatingHexagons"/>
    <dgm:cxn modelId="{84038CE5-5011-4C95-BF81-D9DEBDDBFED2}" type="presOf" srcId="{B95E1F73-005B-4196-8798-C2AE12A30C61}" destId="{F0EF3263-2F6C-4CB7-A758-DCB3E55F6104}" srcOrd="0" destOrd="0" presId="urn:microsoft.com/office/officeart/2008/layout/AlternatingHexagons"/>
    <dgm:cxn modelId="{6411DAEE-984F-4EE4-8253-53F2D66879FC}" type="presOf" srcId="{96CC4E70-95A2-468E-B67B-6BD5D06E42DE}" destId="{E8A28573-5F3F-4009-A53B-BC69E09C62C5}" srcOrd="0" destOrd="0" presId="urn:microsoft.com/office/officeart/2008/layout/AlternatingHexagons"/>
    <dgm:cxn modelId="{E0BCA4B9-FCD4-4F4E-AAC6-0E1BA27757A4}" type="presParOf" srcId="{6B20E320-D84D-4687-9CC1-E694E275DB46}" destId="{30F15B40-6716-4E87-92C8-D4B6BB18CD83}" srcOrd="0" destOrd="0" presId="urn:microsoft.com/office/officeart/2008/layout/AlternatingHexagons"/>
    <dgm:cxn modelId="{2E0E81F2-BD77-4079-BA38-95DC8D03EEFD}" type="presParOf" srcId="{30F15B40-6716-4E87-92C8-D4B6BB18CD83}" destId="{439C4971-E1E0-4317-B95D-777C6C10A2B6}" srcOrd="0" destOrd="0" presId="urn:microsoft.com/office/officeart/2008/layout/AlternatingHexagons"/>
    <dgm:cxn modelId="{DAE3A5F2-DAD6-4E67-9692-2EB0490E7644}" type="presParOf" srcId="{30F15B40-6716-4E87-92C8-D4B6BB18CD83}" destId="{CB9642D8-E8CB-4878-8674-9493961F5362}" srcOrd="1" destOrd="0" presId="urn:microsoft.com/office/officeart/2008/layout/AlternatingHexagons"/>
    <dgm:cxn modelId="{CEBB12F2-10C2-4958-9EDF-9B4EB63E7D5D}" type="presParOf" srcId="{30F15B40-6716-4E87-92C8-D4B6BB18CD83}" destId="{210FCAAC-15E2-4AED-A62B-E4F17C0BAD8C}" srcOrd="2" destOrd="0" presId="urn:microsoft.com/office/officeart/2008/layout/AlternatingHexagons"/>
    <dgm:cxn modelId="{10F987EC-9BA1-487D-A083-B418710F9413}" type="presParOf" srcId="{30F15B40-6716-4E87-92C8-D4B6BB18CD83}" destId="{A58CFB2B-EC23-444C-912B-254B5D9CE9DC}" srcOrd="3" destOrd="0" presId="urn:microsoft.com/office/officeart/2008/layout/AlternatingHexagons"/>
    <dgm:cxn modelId="{2ED748AB-0792-47E6-8811-77B68489751D}" type="presParOf" srcId="{30F15B40-6716-4E87-92C8-D4B6BB18CD83}" destId="{21E3077B-372F-40FB-B489-C550535A122B}" srcOrd="4" destOrd="0" presId="urn:microsoft.com/office/officeart/2008/layout/AlternatingHexagons"/>
    <dgm:cxn modelId="{460217D3-0327-4B80-AAA4-1D9AA2BF5DAE}" type="presParOf" srcId="{6B20E320-D84D-4687-9CC1-E694E275DB46}" destId="{E65277A1-0450-431E-99C7-5129C3809E4D}" srcOrd="1" destOrd="0" presId="urn:microsoft.com/office/officeart/2008/layout/AlternatingHexagons"/>
    <dgm:cxn modelId="{BBF10B60-8287-47CD-A737-3144B499D92A}" type="presParOf" srcId="{6B20E320-D84D-4687-9CC1-E694E275DB46}" destId="{4AA311A9-01C2-4D82-851D-53BAE11A7589}" srcOrd="2" destOrd="0" presId="urn:microsoft.com/office/officeart/2008/layout/AlternatingHexagons"/>
    <dgm:cxn modelId="{5F14F996-8AF0-400B-B83A-BCD67A6EDE58}" type="presParOf" srcId="{4AA311A9-01C2-4D82-851D-53BAE11A7589}" destId="{F0AE8277-3FA5-4369-856E-684F1A490B60}" srcOrd="0" destOrd="0" presId="urn:microsoft.com/office/officeart/2008/layout/AlternatingHexagons"/>
    <dgm:cxn modelId="{A6650672-4FAD-43CC-8EA3-32BD6695FE05}" type="presParOf" srcId="{4AA311A9-01C2-4D82-851D-53BAE11A7589}" destId="{03C433F3-DD10-4515-954B-6D918C004CDA}" srcOrd="1" destOrd="0" presId="urn:microsoft.com/office/officeart/2008/layout/AlternatingHexagons"/>
    <dgm:cxn modelId="{C5D949E0-314E-4189-9F83-9191BA65C4F5}" type="presParOf" srcId="{4AA311A9-01C2-4D82-851D-53BAE11A7589}" destId="{77480497-2550-4670-B716-3BF1A06B0405}" srcOrd="2" destOrd="0" presId="urn:microsoft.com/office/officeart/2008/layout/AlternatingHexagons"/>
    <dgm:cxn modelId="{26C45604-914D-4F37-8D86-FCD5D3033FBB}" type="presParOf" srcId="{4AA311A9-01C2-4D82-851D-53BAE11A7589}" destId="{BFA77A22-9457-45F7-B384-4F233450D79E}" srcOrd="3" destOrd="0" presId="urn:microsoft.com/office/officeart/2008/layout/AlternatingHexagons"/>
    <dgm:cxn modelId="{123BFD69-3C89-44FB-8189-9ADDC753D600}" type="presParOf" srcId="{4AA311A9-01C2-4D82-851D-53BAE11A7589}" destId="{E8A28573-5F3F-4009-A53B-BC69E09C62C5}" srcOrd="4" destOrd="0" presId="urn:microsoft.com/office/officeart/2008/layout/AlternatingHexagons"/>
    <dgm:cxn modelId="{3BC6F13A-30BB-4ECB-BC46-786D71DB9F58}" type="presParOf" srcId="{6B20E320-D84D-4687-9CC1-E694E275DB46}" destId="{A2B7780F-833E-443A-A996-2CB98676127F}" srcOrd="3" destOrd="0" presId="urn:microsoft.com/office/officeart/2008/layout/AlternatingHexagons"/>
    <dgm:cxn modelId="{40202BA6-8218-4685-9118-A7E6A81CE7B5}" type="presParOf" srcId="{6B20E320-D84D-4687-9CC1-E694E275DB46}" destId="{3D3A9484-CF8B-4D59-9B85-272AD9FB0490}" srcOrd="4" destOrd="0" presId="urn:microsoft.com/office/officeart/2008/layout/AlternatingHexagons"/>
    <dgm:cxn modelId="{2E123543-3824-48BE-B354-B925D233CD8B}" type="presParOf" srcId="{3D3A9484-CF8B-4D59-9B85-272AD9FB0490}" destId="{F0EF3263-2F6C-4CB7-A758-DCB3E55F6104}" srcOrd="0" destOrd="0" presId="urn:microsoft.com/office/officeart/2008/layout/AlternatingHexagons"/>
    <dgm:cxn modelId="{A789DC28-740E-4CF6-A4B3-D841B375F313}" type="presParOf" srcId="{3D3A9484-CF8B-4D59-9B85-272AD9FB0490}" destId="{BAA94299-E00F-4CA7-A197-A9B703E4D172}" srcOrd="1" destOrd="0" presId="urn:microsoft.com/office/officeart/2008/layout/AlternatingHexagons"/>
    <dgm:cxn modelId="{BE3B23D2-9893-4DCD-91C1-83E1A2CB35FA}" type="presParOf" srcId="{3D3A9484-CF8B-4D59-9B85-272AD9FB0490}" destId="{E1884808-D6E0-4CC0-B313-459C849B3CC4}" srcOrd="2" destOrd="0" presId="urn:microsoft.com/office/officeart/2008/layout/AlternatingHexagons"/>
    <dgm:cxn modelId="{3BAA1016-1C0C-49F3-88ED-33895DE46A62}" type="presParOf" srcId="{3D3A9484-CF8B-4D59-9B85-272AD9FB0490}" destId="{981FEE92-60DE-4C26-85C0-827018B400EB}" srcOrd="3" destOrd="0" presId="urn:microsoft.com/office/officeart/2008/layout/AlternatingHexagons"/>
    <dgm:cxn modelId="{8E77910D-C776-4EC6-9990-D8FBA0F3450F}" type="presParOf" srcId="{3D3A9484-CF8B-4D59-9B85-272AD9FB0490}" destId="{7AF6C90D-88CC-4C70-A4D9-00DB374A9E81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C4971-E1E0-4317-B95D-777C6C10A2B6}">
      <dsp:nvSpPr>
        <dsp:cNvPr id="0" name=""/>
        <dsp:cNvSpPr/>
      </dsp:nvSpPr>
      <dsp:spPr>
        <a:xfrm rot="5400000">
          <a:off x="3989882" y="136599"/>
          <a:ext cx="2098476" cy="182567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Primarily Restrictive</a:t>
          </a:r>
          <a:endParaRPr lang="ar-JO" sz="1800" kern="1200" dirty="0"/>
        </a:p>
      </dsp:txBody>
      <dsp:txXfrm rot="-5400000">
        <a:off x="4410784" y="327212"/>
        <a:ext cx="1256672" cy="1444451"/>
      </dsp:txXfrm>
    </dsp:sp>
    <dsp:sp modelId="{CB9642D8-E8CB-4878-8674-9493961F5362}">
      <dsp:nvSpPr>
        <dsp:cNvPr id="0" name=""/>
        <dsp:cNvSpPr/>
      </dsp:nvSpPr>
      <dsp:spPr>
        <a:xfrm>
          <a:off x="6007357" y="419894"/>
          <a:ext cx="2341899" cy="1259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E3077B-372F-40FB-B489-C550535A122B}">
      <dsp:nvSpPr>
        <dsp:cNvPr id="0" name=""/>
        <dsp:cNvSpPr/>
      </dsp:nvSpPr>
      <dsp:spPr>
        <a:xfrm rot="5400000">
          <a:off x="2018154" y="136599"/>
          <a:ext cx="2098476" cy="182567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JO" sz="3600" kern="1200"/>
        </a:p>
      </dsp:txBody>
      <dsp:txXfrm rot="-5400000">
        <a:off x="2439056" y="327212"/>
        <a:ext cx="1256672" cy="1444451"/>
      </dsp:txXfrm>
    </dsp:sp>
    <dsp:sp modelId="{F0AE8277-3FA5-4369-856E-684F1A490B60}">
      <dsp:nvSpPr>
        <dsp:cNvPr id="0" name=""/>
        <dsp:cNvSpPr/>
      </dsp:nvSpPr>
      <dsp:spPr>
        <a:xfrm rot="5400000">
          <a:off x="3000241" y="1917786"/>
          <a:ext cx="2098476" cy="182567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Primarily Malabsorptive</a:t>
          </a:r>
          <a:endParaRPr lang="ar-JO" sz="1200" kern="1200" dirty="0"/>
        </a:p>
      </dsp:txBody>
      <dsp:txXfrm rot="-5400000">
        <a:off x="3421143" y="2108399"/>
        <a:ext cx="1256672" cy="1444451"/>
      </dsp:txXfrm>
    </dsp:sp>
    <dsp:sp modelId="{03C433F3-DD10-4515-954B-6D918C004CDA}">
      <dsp:nvSpPr>
        <dsp:cNvPr id="0" name=""/>
        <dsp:cNvSpPr/>
      </dsp:nvSpPr>
      <dsp:spPr>
        <a:xfrm>
          <a:off x="794742" y="2201081"/>
          <a:ext cx="2266354" cy="1259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28573-5F3F-4009-A53B-BC69E09C62C5}">
      <dsp:nvSpPr>
        <dsp:cNvPr id="0" name=""/>
        <dsp:cNvSpPr/>
      </dsp:nvSpPr>
      <dsp:spPr>
        <a:xfrm rot="5400000">
          <a:off x="4971969" y="1917786"/>
          <a:ext cx="2098476" cy="182567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JO" sz="3600" kern="1200"/>
        </a:p>
      </dsp:txBody>
      <dsp:txXfrm rot="-5400000">
        <a:off x="5392871" y="2108399"/>
        <a:ext cx="1256672" cy="1444451"/>
      </dsp:txXfrm>
    </dsp:sp>
    <dsp:sp modelId="{F0EF3263-2F6C-4CB7-A758-DCB3E55F6104}">
      <dsp:nvSpPr>
        <dsp:cNvPr id="0" name=""/>
        <dsp:cNvSpPr/>
      </dsp:nvSpPr>
      <dsp:spPr>
        <a:xfrm rot="5400000">
          <a:off x="3989882" y="3698973"/>
          <a:ext cx="2098476" cy="182567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Combination</a:t>
          </a:r>
          <a:endParaRPr lang="ar-JO" sz="1400" kern="1200" dirty="0"/>
        </a:p>
      </dsp:txBody>
      <dsp:txXfrm rot="-5400000">
        <a:off x="4410784" y="3889586"/>
        <a:ext cx="1256672" cy="1444451"/>
      </dsp:txXfrm>
    </dsp:sp>
    <dsp:sp modelId="{BAA94299-E00F-4CA7-A197-A9B703E4D172}">
      <dsp:nvSpPr>
        <dsp:cNvPr id="0" name=""/>
        <dsp:cNvSpPr/>
      </dsp:nvSpPr>
      <dsp:spPr>
        <a:xfrm>
          <a:off x="6007357" y="3982267"/>
          <a:ext cx="2341899" cy="1259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F6C90D-88CC-4C70-A4D9-00DB374A9E81}">
      <dsp:nvSpPr>
        <dsp:cNvPr id="0" name=""/>
        <dsp:cNvSpPr/>
      </dsp:nvSpPr>
      <dsp:spPr>
        <a:xfrm rot="5400000">
          <a:off x="2018154" y="3698973"/>
          <a:ext cx="2098476" cy="182567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JO" sz="3600" kern="1200"/>
        </a:p>
      </dsp:txBody>
      <dsp:txXfrm rot="-5400000">
        <a:off x="2439056" y="3889586"/>
        <a:ext cx="1256672" cy="1444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185944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040845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66532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945592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355630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094033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557257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231805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3503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40268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573247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2516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034129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485222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394397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197309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49605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9836310-29AC-4D23-BBB6-7E254FF73AE0}" type="datetimeFigureOut">
              <a:rPr lang="ar-JO" smtClean="0"/>
              <a:pPr/>
              <a:t>04/01/1443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797FA-980A-458F-B727-C58415B86222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316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  <p:sldLayoutId id="2147484106" r:id="rId14"/>
    <p:sldLayoutId id="2147484107" r:id="rId15"/>
    <p:sldLayoutId id="2147484108" r:id="rId16"/>
    <p:sldLayoutId id="2147484109" r:id="rId17"/>
  </p:sldLayoutIdLst>
  <p:txStyles>
    <p:titleStyle>
      <a:lvl1pPr algn="l" defTabSz="457207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6" indent="-342906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ctrTitle"/>
          </p:nvPr>
        </p:nvSpPr>
        <p:spPr>
          <a:xfrm>
            <a:off x="1043608" y="1196752"/>
            <a:ext cx="7406640" cy="18002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Surgical Management of Obesity</a:t>
            </a:r>
            <a:endParaRPr lang="ar-JO" sz="4000" b="1" dirty="0"/>
          </a:p>
        </p:txBody>
      </p:sp>
    </p:spTree>
    <p:extLst>
      <p:ext uri="{BB962C8B-B14F-4D97-AF65-F5344CB8AC3E}">
        <p14:creationId xmlns:p14="http://schemas.microsoft.com/office/powerpoint/2010/main" val="1680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Outline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l">
              <a:buNone/>
            </a:pPr>
            <a:br>
              <a:rPr lang="en-US" sz="2800" dirty="0"/>
            </a:br>
            <a:r>
              <a:rPr lang="en-US" sz="2800" dirty="0"/>
              <a:t>- Introduction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- What is the Bariatric Surgeries 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- Operations &amp; Selection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- Outcomes and complications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- Eligibility for Obesity Surgery</a:t>
            </a:r>
            <a:br>
              <a:rPr lang="en-US" sz="2800" dirty="0"/>
            </a:br>
            <a:r>
              <a:rPr lang="en-US" sz="2800" dirty="0"/>
              <a:t> </a:t>
            </a:r>
          </a:p>
          <a:p>
            <a:pPr algn="l">
              <a:buNone/>
            </a:pPr>
            <a:endParaRPr lang="en-US" sz="2800" dirty="0"/>
          </a:p>
          <a:p>
            <a:pPr algn="l">
              <a:buNone/>
            </a:pPr>
            <a:endParaRPr lang="en-US" sz="2800" dirty="0"/>
          </a:p>
          <a:p>
            <a:pPr algn="l">
              <a:buNone/>
            </a:pPr>
            <a:endParaRPr lang="en-US" sz="2800" dirty="0"/>
          </a:p>
          <a:p>
            <a:pPr algn="l">
              <a:buNone/>
            </a:pPr>
            <a:endParaRPr lang="ar-JO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9C2BE-CD23-47B4-A5B0-B419CEBB33B3}"/>
              </a:ext>
            </a:extLst>
          </p:cNvPr>
          <p:cNvSpPr txBox="1">
            <a:spLocks/>
          </p:cNvSpPr>
          <p:nvPr/>
        </p:nvSpPr>
        <p:spPr>
          <a:xfrm>
            <a:off x="771733" y="1355126"/>
            <a:ext cx="7847702" cy="4726744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/>
              <a:t>Obesity</a:t>
            </a:r>
            <a:r>
              <a:rPr lang="en-US" dirty="0"/>
              <a:t> : </a:t>
            </a:r>
            <a:r>
              <a:rPr lang="en-US" sz="2400" dirty="0"/>
              <a:t>is a multifactorial chronic metabolic disorder which essentially manifests it self as surplus of unexpended energy stores as fat.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Contributing Factors : genetic predisposition, eating disorders, psychological issues, poor diet, lack of exercise and comorbid conditions </a:t>
            </a:r>
            <a:br>
              <a:rPr lang="en-US" sz="2400" dirty="0"/>
            </a:br>
            <a:endParaRPr lang="en-US" sz="2400" dirty="0"/>
          </a:p>
          <a:p>
            <a:r>
              <a:rPr lang="en-US" sz="2800" b="1" dirty="0"/>
              <a:t>Morbid Obesity </a:t>
            </a:r>
            <a:r>
              <a:rPr lang="en-US" sz="2400" dirty="0"/>
              <a:t>: Body mass index (BMI) equal to or greater than 40 kg/m2</a:t>
            </a:r>
          </a:p>
        </p:txBody>
      </p:sp>
    </p:spTree>
    <p:extLst>
      <p:ext uri="{BB962C8B-B14F-4D97-AF65-F5344CB8AC3E}">
        <p14:creationId xmlns:p14="http://schemas.microsoft.com/office/powerpoint/2010/main" val="3764739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8077" y="3292461"/>
            <a:ext cx="26187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dirty="0"/>
              <a:t>Comorbidities associated with obesity 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8311" y="1979794"/>
            <a:ext cx="4572000" cy="333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>
              <a:lnSpc>
                <a:spcPct val="90000"/>
              </a:lnSpc>
            </a:pPr>
            <a:r>
              <a:rPr lang="en-US" dirty="0"/>
              <a:t>- Metabolic syndrome 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Type 2 DM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High blood pressure 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Dyslipidemia 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Obstructive sleep apnea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Venous and lymphatic stasis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Osteoarthritis 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Decreased mobility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Chronic respiratory hypoventilation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Hypertrophic cardiomyopathy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Poor quality of life 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Urinary stress incontinence </a:t>
            </a:r>
          </a:p>
          <a:p>
            <a:pPr marL="285750" indent="-285750" algn="l">
              <a:lnSpc>
                <a:spcPct val="90000"/>
              </a:lnSpc>
            </a:pPr>
            <a:r>
              <a:rPr lang="en-US" dirty="0"/>
              <a:t>- GERD</a:t>
            </a:r>
          </a:p>
        </p:txBody>
      </p:sp>
    </p:spTree>
    <p:extLst>
      <p:ext uri="{BB962C8B-B14F-4D97-AF65-F5344CB8AC3E}">
        <p14:creationId xmlns:p14="http://schemas.microsoft.com/office/powerpoint/2010/main" val="2921853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8571" y="3108885"/>
            <a:ext cx="3191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KG/M^2</a:t>
            </a:r>
          </a:p>
        </p:txBody>
      </p:sp>
      <p:sp>
        <p:nvSpPr>
          <p:cNvPr id="3" name="Rectangle 2"/>
          <p:cNvSpPr/>
          <p:nvPr/>
        </p:nvSpPr>
        <p:spPr>
          <a:xfrm>
            <a:off x="582002" y="2028871"/>
            <a:ext cx="1479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BMI 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D271BA78-A1D5-4F40-A153-36F648C2C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895" y="-99392"/>
            <a:ext cx="7082105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39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6145" y="2638075"/>
            <a:ext cx="4572000" cy="28418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algn="l" defTabSz="4572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Measurement of </a:t>
            </a:r>
            <a:r>
              <a:rPr kumimoji="0" lang="en-US" sz="1800" b="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abdominal obesity.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4572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Patients with abdominal obesity (also called central adiposity, visceral, android, or male-type obesity) are at increased risk for heart disease, diabetes, hypertension, dyslipidemia, and nonalcoholic fatty liver disease</a:t>
            </a:r>
          </a:p>
          <a:p>
            <a:pPr marL="342900" marR="0" lvl="0" indent="-342900" algn="l" defTabSz="4572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abdominally obese : waist circumference greater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than ≥35 in [88 cm] in women or ≥40 in [102 cm] in men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6610" y="1367134"/>
            <a:ext cx="46110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Waist circumference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57B38C-7E9E-4500-B5FB-DD60DA8E347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87140" y="1367135"/>
            <a:ext cx="3256686" cy="417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87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5677" y="2871866"/>
            <a:ext cx="306504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Selection criteria for obesity surgery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81663" y="1286817"/>
            <a:ext cx="4430629" cy="598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Char char="-"/>
              <a:tabLst/>
              <a:defRPr/>
            </a:pPr>
            <a:r>
              <a:rPr lang="en-US" sz="16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BMI ≥ 40, or BMI ≥ 35 and at least one or more obesity-related co-morbidities such as type II diabetes (T2DM), hypertension, sleep apnea </a:t>
            </a:r>
          </a:p>
          <a:p>
            <a:pPr marL="342900" indent="-342900">
              <a:spcBef>
                <a:spcPts val="1000"/>
              </a:spcBef>
              <a:buClr>
                <a:srgbClr val="A53010"/>
              </a:buClr>
              <a:buFontTx/>
              <a:buChar char="-"/>
              <a:defRPr/>
            </a:pPr>
            <a:r>
              <a:rPr lang="en-US" sz="1600" b="1" i="0" dirty="0">
                <a:solidFill>
                  <a:srgbClr val="343536"/>
                </a:solidFill>
                <a:effectLst/>
                <a:latin typeface="Roboto" panose="02000000000000000000" pitchFamily="2" charset="0"/>
              </a:rPr>
              <a:t>Between 30 and 35, and you have uncontrolled diabetes.</a:t>
            </a:r>
          </a:p>
          <a:p>
            <a:pPr marL="342900" marR="0" lvl="0" indent="-342900" algn="l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Char char="-"/>
              <a:tabLst/>
              <a:defRPr/>
            </a:pPr>
            <a:r>
              <a:rPr lang="en-US" sz="16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..etc.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</a:p>
          <a:p>
            <a:pPr marL="342900" marR="0" lvl="0" indent="-342900" algn="l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-Minimum of 5 years obesity</a:t>
            </a:r>
          </a:p>
          <a:p>
            <a:pPr marL="342900" marR="0" lvl="0" indent="-342900" algn="l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- Failure of conservative management </a:t>
            </a:r>
          </a:p>
          <a:p>
            <a:pPr marL="342900" marR="0" lvl="0" indent="-342900" algn="l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- No alcoholism or major untreated psychiatric illness</a:t>
            </a:r>
          </a:p>
          <a:p>
            <a:pPr marL="342900" marR="0" lvl="0" indent="-342900" algn="l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- Avoid if likely to get pregnant within 2 years</a:t>
            </a:r>
          </a:p>
          <a:p>
            <a:pPr marL="342900" marR="0" lvl="0" indent="-342900" algn="l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- Age limits 18-55</a:t>
            </a:r>
          </a:p>
          <a:p>
            <a:pPr marL="342900" marR="0" lvl="0" indent="-342900" algn="l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- Acceptable operative risk on preoperative assessment </a:t>
            </a:r>
          </a:p>
        </p:txBody>
      </p:sp>
    </p:spTree>
    <p:extLst>
      <p:ext uri="{BB962C8B-B14F-4D97-AF65-F5344CB8AC3E}">
        <p14:creationId xmlns:p14="http://schemas.microsoft.com/office/powerpoint/2010/main" val="3048615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u="sng" dirty="0"/>
              <a:t>Bariatric surgery </a:t>
            </a:r>
            <a:r>
              <a:rPr lang="en-US" dirty="0"/>
              <a:t>is an operation that helps you lose weight by making changes to your digestive system.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It is </a:t>
            </a:r>
            <a:r>
              <a:rPr lang="en-US" u="sng" dirty="0"/>
              <a:t>the most effective </a:t>
            </a:r>
            <a:r>
              <a:rPr lang="en-US" dirty="0"/>
              <a:t>approach for achieving durable weight loss in the morbidly obese</a:t>
            </a:r>
            <a:endParaRPr lang="ar-J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87624" y="62068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Contraindications </a:t>
            </a:r>
            <a:br>
              <a:rPr lang="en-US" b="1" dirty="0"/>
            </a:b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1916832"/>
            <a:ext cx="7498080" cy="4331568"/>
          </a:xfrm>
        </p:spPr>
        <p:txBody>
          <a:bodyPr>
            <a:normAutofit fontScale="700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600" dirty="0"/>
              <a:t>● </a:t>
            </a:r>
            <a:r>
              <a:rPr lang="en-US" dirty="0"/>
              <a:t>Glycemic or lipid control or CVS risk reduction independent of (BMI) parameters.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dirty="0"/>
              <a:t>● Severe obesity &gt; 270kg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dirty="0"/>
              <a:t>● 18 y.o &lt; Age &gt; 65 y.o ( considered when comorbidity is severe )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dirty="0"/>
              <a:t>●  Uncontrolled and untreated eating disorders (eg, bulimia) 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dirty="0"/>
              <a:t>● Drug and alcohol abuse 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dirty="0"/>
              <a:t>● Anesthetic risks 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dirty="0"/>
              <a:t>● Severe coagulopathy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dirty="0"/>
              <a:t>● Inability to comply with nutritional requirements including life-long vitamin replacement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dirty="0"/>
              <a:t>● End stage organ function of heart, lungs, or both.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dirty="0"/>
              <a:t>● Prader-Willi syndrome</a:t>
            </a:r>
          </a:p>
          <a:p>
            <a:pPr algn="l">
              <a:lnSpc>
                <a:spcPct val="120000"/>
              </a:lnSpc>
            </a:pP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38152" cy="1066130"/>
          </a:xfrm>
        </p:spPr>
        <p:txBody>
          <a:bodyPr>
            <a:noAutofit/>
          </a:bodyPr>
          <a:lstStyle/>
          <a:p>
            <a:r>
              <a:rPr lang="en-US" sz="2800" b="1" dirty="0"/>
              <a:t>Types of commonly performed bariatric operations by mechanism of action:</a:t>
            </a:r>
            <a:endParaRPr lang="ar-JO" sz="2800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198690"/>
              </p:ext>
            </p:extLst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:p14="http://schemas.microsoft.com/office/powerpoint/2010/main" val="2881282770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Restrictive procedures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br>
              <a:rPr lang="en-US" dirty="0"/>
            </a:br>
            <a:r>
              <a:rPr lang="en-US" dirty="0"/>
              <a:t>- Adjustable Gastric Banding (AGB)</a:t>
            </a:r>
            <a:br>
              <a:rPr lang="en-US" dirty="0"/>
            </a:br>
            <a:endParaRPr lang="en-US" dirty="0"/>
          </a:p>
          <a:p>
            <a:pPr algn="l">
              <a:buNone/>
            </a:pPr>
            <a:r>
              <a:rPr lang="en-US" dirty="0"/>
              <a:t>- Vertical Banded Gastroplasty (VBG)</a:t>
            </a:r>
            <a:endParaRPr lang="ar-JO" dirty="0"/>
          </a:p>
          <a:p>
            <a:pPr algn="l">
              <a:buNone/>
            </a:pPr>
            <a:br>
              <a:rPr lang="en-US" dirty="0"/>
            </a:br>
            <a:r>
              <a:rPr lang="en-US" dirty="0"/>
              <a:t>-Gastric Balloon</a:t>
            </a:r>
            <a:endParaRPr lang="ar-JO" dirty="0"/>
          </a:p>
          <a:p>
            <a:pPr algn="l">
              <a:buNone/>
            </a:pPr>
            <a:r>
              <a:rPr lang="en-US" dirty="0"/>
              <a:t>- Sleeve Gastrectomy</a:t>
            </a:r>
          </a:p>
          <a:p>
            <a:pPr algn="l">
              <a:buNone/>
            </a:pPr>
            <a:endParaRPr lang="ar-JO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69CC2831-B8E4-4941-8FC5-2AF98A388C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69369319"/>
                  </p:ext>
                </p:extLst>
              </p:nvPr>
            </p:nvGraphicFramePr>
            <p:xfrm>
              <a:off x="-4069080" y="-295119"/>
              <a:ext cx="2286000" cy="1714500"/>
            </p:xfrm>
            <a:graphic>
              <a:graphicData uri="http://schemas.microsoft.com/office/powerpoint/2016/slidezoom">
                <pslz:sldZm>
                  <pslz:sldZmObj sldId="261" cId="0">
                    <pslz:zmPr id="{5550BF66-0403-4667-B503-4E83D1D3EAE4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extLst>
                  <a:ext uri="{FF2B5EF4-FFF2-40B4-BE49-F238E27FC236}">
                    <a16:creationId xmlns:a16="http://schemas.microsoft.com/office/drawing/2014/main" id="{69CC2831-B8E4-4941-8FC5-2AF98A388C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4069080" y="-295119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u="sng" dirty="0"/>
              <a:t>AGB</a:t>
            </a:r>
            <a:endParaRPr lang="ar-JO" sz="6000" b="1" u="sng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DAF00E-467C-4379-845D-9EF1C721C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6" name="Picture 5" descr="abdominaler2">
            <a:extLst>
              <a:ext uri="{FF2B5EF4-FFF2-40B4-BE49-F238E27FC236}">
                <a16:creationId xmlns:a16="http://schemas.microsoft.com/office/drawing/2014/main" id="{1C4A3794-2FF6-4B4C-ACA3-125A56E0D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50939"/>
            <a:ext cx="6876256" cy="6807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1CCD2-9B9F-412D-962B-EF44E197E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43571"/>
            <a:ext cx="7055380" cy="1400530"/>
          </a:xfrm>
        </p:spPr>
        <p:txBody>
          <a:bodyPr/>
          <a:lstStyle/>
          <a:p>
            <a:r>
              <a:rPr lang="ar-JO" dirty="0"/>
              <a:t>VBG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E32E4E7B-B258-46FA-AF2C-04147F497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3999" cy="6048265"/>
          </a:xfrm>
        </p:spPr>
      </p:pic>
    </p:spTree>
    <p:extLst>
      <p:ext uri="{BB962C8B-B14F-4D97-AF65-F5344CB8AC3E}">
        <p14:creationId xmlns:p14="http://schemas.microsoft.com/office/powerpoint/2010/main" val="3322248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96CCFB75-F3A0-446D-A6F1-AC7CB994C9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32E51518-AF8C-4B76-AC14-79862EAEA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696192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Sleeve Gastrectomy</a:t>
            </a:r>
            <a:endParaRPr lang="ar-JO" b="1" u="sng" dirty="0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EC47BA9B-432D-460C-92D7-ABD92A687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21138"/>
            <a:ext cx="9144000" cy="5689869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Malabsorptive</a:t>
            </a:r>
            <a:r>
              <a:rPr lang="en-US" dirty="0"/>
              <a:t> </a:t>
            </a:r>
            <a:r>
              <a:rPr lang="en-US" b="1" dirty="0"/>
              <a:t>procedures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br>
              <a:rPr lang="en-US" dirty="0"/>
            </a:br>
            <a:br>
              <a:rPr lang="en-US" dirty="0"/>
            </a:br>
            <a:r>
              <a:rPr lang="en-US" dirty="0"/>
              <a:t>- Biliopancreatic diversion (BPD)</a:t>
            </a:r>
            <a:br>
              <a:rPr lang="en-US" dirty="0"/>
            </a:br>
            <a:endParaRPr lang="en-US" dirty="0"/>
          </a:p>
          <a:p>
            <a:pPr algn="l">
              <a:buNone/>
            </a:pPr>
            <a:r>
              <a:rPr lang="en-US" dirty="0"/>
              <a:t>- Duodenal switch (DS)</a:t>
            </a:r>
            <a:br>
              <a:rPr lang="en-US" dirty="0"/>
            </a:br>
            <a:endParaRPr lang="ar-JO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u="sng" dirty="0">
                <a:solidFill>
                  <a:srgbClr val="FF0000"/>
                </a:solidFill>
              </a:rPr>
              <a:t>DS &amp; BPD</a:t>
            </a:r>
            <a:endParaRPr lang="ar-JO" sz="2400" b="1" u="sng" dirty="0">
              <a:solidFill>
                <a:srgbClr val="FF0000"/>
              </a:solidFill>
            </a:endParaRPr>
          </a:p>
        </p:txBody>
      </p:sp>
      <p:pic>
        <p:nvPicPr>
          <p:cNvPr id="11" name="Content Placeholder 10" descr="Diagram&#10;&#10;Description automatically generated">
            <a:extLst>
              <a:ext uri="{FF2B5EF4-FFF2-40B4-BE49-F238E27FC236}">
                <a16:creationId xmlns:a16="http://schemas.microsoft.com/office/drawing/2014/main" id="{10EBFA1E-C695-486D-8772-106A50CC2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11" y="23618"/>
            <a:ext cx="6988889" cy="6834382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Combination</a:t>
            </a:r>
            <a:r>
              <a:rPr lang="en-US" dirty="0"/>
              <a:t> </a:t>
            </a:r>
            <a:r>
              <a:rPr lang="en-US" sz="2200" dirty="0"/>
              <a:t>( by two mechanisms)</a:t>
            </a:r>
            <a:endParaRPr lang="ar-JO" sz="2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br>
              <a:rPr lang="en-US" dirty="0"/>
            </a:br>
            <a:br>
              <a:rPr lang="en-US" dirty="0"/>
            </a:br>
            <a:r>
              <a:rPr lang="en-US" dirty="0"/>
              <a:t> -Roux-en-Y gastric bypass</a:t>
            </a:r>
            <a:endParaRPr lang="ar-JO" dirty="0"/>
          </a:p>
          <a:p>
            <a:pPr algn="l">
              <a:buNone/>
            </a:pPr>
            <a:r>
              <a:rPr lang="en-US" dirty="0"/>
              <a:t>-Mini gastric Bypass</a:t>
            </a:r>
          </a:p>
          <a:p>
            <a:pPr algn="l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ar-JO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6C430-5AFE-4595-88A0-2833D7BC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75F89064-01DA-4DD2-B5A8-9F57A61F42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93" y="0"/>
            <a:ext cx="9198504" cy="6858000"/>
          </a:xfrm>
        </p:spPr>
      </p:pic>
    </p:spTree>
    <p:extLst>
      <p:ext uri="{BB962C8B-B14F-4D97-AF65-F5344CB8AC3E}">
        <p14:creationId xmlns:p14="http://schemas.microsoft.com/office/powerpoint/2010/main" val="1795313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F4E6-B98E-4457-AB15-47388F570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58047D78-8E20-4D1A-BBD3-755EA61BD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56"/>
            <a:ext cx="9157252" cy="6830144"/>
          </a:xfrm>
        </p:spPr>
      </p:pic>
    </p:spTree>
    <p:extLst>
      <p:ext uri="{BB962C8B-B14F-4D97-AF65-F5344CB8AC3E}">
        <p14:creationId xmlns:p14="http://schemas.microsoft.com/office/powerpoint/2010/main" val="3167313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1435608" y="1124744"/>
            <a:ext cx="7498080" cy="4104456"/>
          </a:xfrm>
        </p:spPr>
        <p:txBody>
          <a:bodyPr>
            <a:normAutofit/>
          </a:bodyPr>
          <a:lstStyle/>
          <a:p>
            <a:r>
              <a:rPr lang="en-US" sz="5400" b="1" u="sng" dirty="0"/>
              <a:t>Which procedure to do 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/>
              <a:t>- All procedures can be effective in the treatment of morbid obesity</a:t>
            </a:r>
          </a:p>
          <a:p>
            <a:pPr algn="l">
              <a:buNone/>
            </a:pPr>
            <a:br>
              <a:rPr lang="en-US" dirty="0"/>
            </a:br>
            <a:r>
              <a:rPr lang="en-US" dirty="0"/>
              <a:t>- They can be performed by open surgery and more recently by laparoscopy</a:t>
            </a:r>
          </a:p>
          <a:p>
            <a:pPr algn="l">
              <a:buNone/>
            </a:pPr>
            <a:br>
              <a:rPr lang="en-US" dirty="0"/>
            </a:br>
            <a:endParaRPr lang="ar-JO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22AD1-113D-4213-8EB7-D4AF9D04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Case.</a:t>
            </a:r>
            <a:endParaRPr lang="ar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42DFE-D9E6-4DE7-8720-CDB3F0C9E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060848"/>
            <a:ext cx="6711654" cy="4195481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/>
              <a:t>Patient on multiple psychiatric medications , complains from obesity  BMI 41 , has had multiple abdominal surgeries , what Bariatric surgery would you recommend ?  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4217464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br>
              <a:rPr lang="en-US" sz="5400" b="1" dirty="0"/>
            </a:br>
            <a:r>
              <a:rPr lang="en-US" sz="5400" b="1" dirty="0"/>
              <a:t>Thank you..</a:t>
            </a:r>
            <a:endParaRPr lang="ar-JO" sz="54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638</TotalTime>
  <Words>590</Words>
  <Application>Microsoft Office PowerPoint</Application>
  <PresentationFormat>On-screen Show (4:3)</PresentationFormat>
  <Paragraphs>77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</vt:lpstr>
      <vt:lpstr>Century Gothic</vt:lpstr>
      <vt:lpstr>Roboto</vt:lpstr>
      <vt:lpstr>Wingdings 3</vt:lpstr>
      <vt:lpstr>Ion</vt:lpstr>
      <vt:lpstr>Surgical Management of Obesity</vt:lpstr>
      <vt:lpstr>Topic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Contraindications  </vt:lpstr>
      <vt:lpstr>Types of commonly performed bariatric operations by mechanism of action:</vt:lpstr>
      <vt:lpstr>Restrictive procedures</vt:lpstr>
      <vt:lpstr>AGB</vt:lpstr>
      <vt:lpstr>VBG</vt:lpstr>
      <vt:lpstr>PowerPoint Presentation</vt:lpstr>
      <vt:lpstr>Sleeve Gastrectomy</vt:lpstr>
      <vt:lpstr>Malabsorptive procedures</vt:lpstr>
      <vt:lpstr>DS &amp; BPD</vt:lpstr>
      <vt:lpstr>Combination ( by two mechanisms)</vt:lpstr>
      <vt:lpstr>PowerPoint Presentation</vt:lpstr>
      <vt:lpstr>PowerPoint Presentation</vt:lpstr>
      <vt:lpstr>Which procedure to do ?</vt:lpstr>
      <vt:lpstr>PowerPoint Presentation</vt:lpstr>
      <vt:lpstr>Case.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DELL</dc:creator>
  <cp:lastModifiedBy>Ameenan Ait</cp:lastModifiedBy>
  <cp:revision>12</cp:revision>
  <dcterms:created xsi:type="dcterms:W3CDTF">2020-09-29T09:38:06Z</dcterms:created>
  <dcterms:modified xsi:type="dcterms:W3CDTF">2021-08-11T22:50:09Z</dcterms:modified>
</cp:coreProperties>
</file>