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3"/>
  </p:notesMasterIdLst>
  <p:sldIdLst>
    <p:sldId id="256" r:id="rId2"/>
    <p:sldId id="257" r:id="rId3"/>
    <p:sldId id="260" r:id="rId4"/>
    <p:sldId id="258" r:id="rId5"/>
    <p:sldId id="259" r:id="rId6"/>
    <p:sldId id="265" r:id="rId7"/>
    <p:sldId id="267" r:id="rId8"/>
    <p:sldId id="269" r:id="rId9"/>
    <p:sldId id="270" r:id="rId10"/>
    <p:sldId id="272" r:id="rId11"/>
    <p:sldId id="273" r:id="rId12"/>
    <p:sldId id="274" r:id="rId13"/>
    <p:sldId id="275" r:id="rId14"/>
    <p:sldId id="277" r:id="rId15"/>
    <p:sldId id="276" r:id="rId16"/>
    <p:sldId id="278" r:id="rId17"/>
    <p:sldId id="279" r:id="rId18"/>
    <p:sldId id="287" r:id="rId19"/>
    <p:sldId id="280" r:id="rId20"/>
    <p:sldId id="286" r:id="rId21"/>
    <p:sldId id="284" r:id="rId22"/>
    <p:sldId id="285" r:id="rId23"/>
    <p:sldId id="291" r:id="rId24"/>
    <p:sldId id="292" r:id="rId25"/>
    <p:sldId id="281" r:id="rId26"/>
    <p:sldId id="288" r:id="rId27"/>
    <p:sldId id="282" r:id="rId28"/>
    <p:sldId id="283" r:id="rId29"/>
    <p:sldId id="261" r:id="rId30"/>
    <p:sldId id="262" r:id="rId31"/>
    <p:sldId id="263" r:id="rId32"/>
    <p:sldId id="264" r:id="rId33"/>
    <p:sldId id="293" r:id="rId34"/>
    <p:sldId id="294" r:id="rId35"/>
    <p:sldId id="295" r:id="rId36"/>
    <p:sldId id="296" r:id="rId37"/>
    <p:sldId id="297" r:id="rId38"/>
    <p:sldId id="298" r:id="rId39"/>
    <p:sldId id="299" r:id="rId40"/>
    <p:sldId id="300" r:id="rId41"/>
    <p:sldId id="301" r:id="rId42"/>
    <p:sldId id="302" r:id="rId43"/>
    <p:sldId id="303" r:id="rId44"/>
    <p:sldId id="304" r:id="rId45"/>
    <p:sldId id="305" r:id="rId46"/>
    <p:sldId id="306" r:id="rId47"/>
    <p:sldId id="307" r:id="rId48"/>
    <p:sldId id="308" r:id="rId49"/>
    <p:sldId id="309" r:id="rId50"/>
    <p:sldId id="310" r:id="rId51"/>
    <p:sldId id="311" r:id="rId52"/>
    <p:sldId id="312" r:id="rId53"/>
    <p:sldId id="313" r:id="rId54"/>
    <p:sldId id="314" r:id="rId55"/>
    <p:sldId id="315" r:id="rId56"/>
    <p:sldId id="316" r:id="rId57"/>
    <p:sldId id="317" r:id="rId58"/>
    <p:sldId id="318" r:id="rId59"/>
    <p:sldId id="319" r:id="rId60"/>
    <p:sldId id="320" r:id="rId61"/>
    <p:sldId id="321" r:id="rId62"/>
    <p:sldId id="322" r:id="rId63"/>
    <p:sldId id="323" r:id="rId64"/>
    <p:sldId id="324" r:id="rId65"/>
    <p:sldId id="325" r:id="rId66"/>
    <p:sldId id="326" r:id="rId67"/>
    <p:sldId id="327" r:id="rId68"/>
    <p:sldId id="328" r:id="rId69"/>
    <p:sldId id="329" r:id="rId70"/>
    <p:sldId id="330" r:id="rId71"/>
    <p:sldId id="331" r:id="rId7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1CC067-1527-4EF7-9514-F60FA66088E4}" type="datetimeFigureOut">
              <a:rPr lang="en-US" smtClean="0"/>
              <a:t>8/12/2021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B608BF-67C2-48D9-AFA4-B1A0A8D48688}" type="slidenum">
              <a:rPr lang="en-US" smtClean="0"/>
              <a:t>‹#›</a:t>
            </a:fld>
            <a:endParaRPr lang="en-US"/>
          </a:p>
        </p:txBody>
      </p:sp>
    </p:spTree>
    <p:extLst>
      <p:ext uri="{BB962C8B-B14F-4D97-AF65-F5344CB8AC3E}">
        <p14:creationId xmlns:p14="http://schemas.microsoft.com/office/powerpoint/2010/main" val="22035087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18CCA95-4F40-4CDD-BF1E-B8C9EB86EE73}" type="slidenum">
              <a:rPr lang="en-US" smtClean="0"/>
              <a:t>33</a:t>
            </a:fld>
            <a:endParaRPr lang="en-US"/>
          </a:p>
        </p:txBody>
      </p:sp>
    </p:spTree>
    <p:extLst>
      <p:ext uri="{BB962C8B-B14F-4D97-AF65-F5344CB8AC3E}">
        <p14:creationId xmlns:p14="http://schemas.microsoft.com/office/powerpoint/2010/main" val="37714376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90E1C3D-7C71-41E5-83BE-13533D4EC19C}" type="datetimeFigureOut">
              <a:rPr lang="en-US" smtClean="0"/>
              <a:t>8/12/2021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115FC7-7D95-4468-8D50-070C9B8EDD9D}" type="slidenum">
              <a:rPr lang="en-US" smtClean="0"/>
              <a:t>‹#›</a:t>
            </a:fld>
            <a:endParaRPr lang="en-US"/>
          </a:p>
        </p:txBody>
      </p:sp>
    </p:spTree>
    <p:extLst>
      <p:ext uri="{BB962C8B-B14F-4D97-AF65-F5344CB8AC3E}">
        <p14:creationId xmlns:p14="http://schemas.microsoft.com/office/powerpoint/2010/main" val="29189811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0E1C3D-7C71-41E5-83BE-13533D4EC19C}" type="datetimeFigureOut">
              <a:rPr lang="en-US" smtClean="0"/>
              <a:t>8/12/2021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115FC7-7D95-4468-8D50-070C9B8EDD9D}" type="slidenum">
              <a:rPr lang="en-US" smtClean="0"/>
              <a:t>‹#›</a:t>
            </a:fld>
            <a:endParaRPr lang="en-US"/>
          </a:p>
        </p:txBody>
      </p:sp>
    </p:spTree>
    <p:extLst>
      <p:ext uri="{BB962C8B-B14F-4D97-AF65-F5344CB8AC3E}">
        <p14:creationId xmlns:p14="http://schemas.microsoft.com/office/powerpoint/2010/main" val="12892219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90E1C3D-7C71-41E5-83BE-13533D4EC19C}" type="datetimeFigureOut">
              <a:rPr lang="en-US" smtClean="0"/>
              <a:t>8/12/2021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115FC7-7D95-4468-8D50-070C9B8EDD9D}" type="slidenum">
              <a:rPr lang="en-US" smtClean="0"/>
              <a:t>‹#›</a:t>
            </a:fld>
            <a:endParaRPr lang="en-US"/>
          </a:p>
        </p:txBody>
      </p:sp>
    </p:spTree>
    <p:extLst>
      <p:ext uri="{BB962C8B-B14F-4D97-AF65-F5344CB8AC3E}">
        <p14:creationId xmlns:p14="http://schemas.microsoft.com/office/powerpoint/2010/main" val="28635142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90E1C3D-7C71-41E5-83BE-13533D4EC19C}" type="datetimeFigureOut">
              <a:rPr lang="en-US" smtClean="0"/>
              <a:t>8/12/2021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115FC7-7D95-4468-8D50-070C9B8EDD9D}" type="slidenum">
              <a:rPr lang="en-US" smtClean="0"/>
              <a:t>‹#›</a:t>
            </a:fld>
            <a:endParaRPr lang="en-US"/>
          </a:p>
        </p:txBody>
      </p:sp>
    </p:spTree>
    <p:extLst>
      <p:ext uri="{BB962C8B-B14F-4D97-AF65-F5344CB8AC3E}">
        <p14:creationId xmlns:p14="http://schemas.microsoft.com/office/powerpoint/2010/main" val="30677043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90E1C3D-7C71-41E5-83BE-13533D4EC19C}" type="datetimeFigureOut">
              <a:rPr lang="en-US" smtClean="0"/>
              <a:t>8/12/2021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D115FC7-7D95-4468-8D50-070C9B8EDD9D}" type="slidenum">
              <a:rPr lang="en-US" smtClean="0"/>
              <a:t>‹#›</a:t>
            </a:fld>
            <a:endParaRPr lang="en-US"/>
          </a:p>
        </p:txBody>
      </p:sp>
    </p:spTree>
    <p:extLst>
      <p:ext uri="{BB962C8B-B14F-4D97-AF65-F5344CB8AC3E}">
        <p14:creationId xmlns:p14="http://schemas.microsoft.com/office/powerpoint/2010/main" val="36920326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90E1C3D-7C71-41E5-83BE-13533D4EC19C}" type="datetimeFigureOut">
              <a:rPr lang="en-US" smtClean="0"/>
              <a:t>8/12/2021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115FC7-7D95-4468-8D50-070C9B8EDD9D}" type="slidenum">
              <a:rPr lang="en-US" smtClean="0"/>
              <a:t>‹#›</a:t>
            </a:fld>
            <a:endParaRPr lang="en-US"/>
          </a:p>
        </p:txBody>
      </p:sp>
    </p:spTree>
    <p:extLst>
      <p:ext uri="{BB962C8B-B14F-4D97-AF65-F5344CB8AC3E}">
        <p14:creationId xmlns:p14="http://schemas.microsoft.com/office/powerpoint/2010/main" val="20887500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0E1C3D-7C71-41E5-83BE-13533D4EC19C}" type="datetimeFigureOut">
              <a:rPr lang="en-US" smtClean="0"/>
              <a:t>8/12/2021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D115FC7-7D95-4468-8D50-070C9B8EDD9D}" type="slidenum">
              <a:rPr lang="en-US" smtClean="0"/>
              <a:t>‹#›</a:t>
            </a:fld>
            <a:endParaRPr lang="en-US"/>
          </a:p>
        </p:txBody>
      </p:sp>
    </p:spTree>
    <p:extLst>
      <p:ext uri="{BB962C8B-B14F-4D97-AF65-F5344CB8AC3E}">
        <p14:creationId xmlns:p14="http://schemas.microsoft.com/office/powerpoint/2010/main" val="20586550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0E1C3D-7C71-41E5-83BE-13533D4EC19C}" type="datetimeFigureOut">
              <a:rPr lang="en-US" smtClean="0"/>
              <a:t>8/12/2021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115FC7-7D95-4468-8D50-070C9B8EDD9D}" type="slidenum">
              <a:rPr lang="en-US" smtClean="0"/>
              <a:t>‹#›</a:t>
            </a:fld>
            <a:endParaRPr lang="en-US"/>
          </a:p>
        </p:txBody>
      </p:sp>
    </p:spTree>
    <p:extLst>
      <p:ext uri="{BB962C8B-B14F-4D97-AF65-F5344CB8AC3E}">
        <p14:creationId xmlns:p14="http://schemas.microsoft.com/office/powerpoint/2010/main" val="8567518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0E1C3D-7C71-41E5-83BE-13533D4EC19C}" type="datetimeFigureOut">
              <a:rPr lang="en-US" smtClean="0"/>
              <a:t>8/12/2021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115FC7-7D95-4468-8D50-070C9B8EDD9D}" type="slidenum">
              <a:rPr lang="en-US" smtClean="0"/>
              <a:t>‹#›</a:t>
            </a:fld>
            <a:endParaRPr lang="en-US"/>
          </a:p>
        </p:txBody>
      </p:sp>
    </p:spTree>
    <p:extLst>
      <p:ext uri="{BB962C8B-B14F-4D97-AF65-F5344CB8AC3E}">
        <p14:creationId xmlns:p14="http://schemas.microsoft.com/office/powerpoint/2010/main" val="1821234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0E1C3D-7C71-41E5-83BE-13533D4EC19C}" type="datetimeFigureOut">
              <a:rPr lang="en-US" smtClean="0"/>
              <a:t>8/12/2021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115FC7-7D95-4468-8D50-070C9B8EDD9D}" type="slidenum">
              <a:rPr lang="en-US" smtClean="0"/>
              <a:t>‹#›</a:t>
            </a:fld>
            <a:endParaRPr lang="en-US"/>
          </a:p>
        </p:txBody>
      </p:sp>
    </p:spTree>
    <p:extLst>
      <p:ext uri="{BB962C8B-B14F-4D97-AF65-F5344CB8AC3E}">
        <p14:creationId xmlns:p14="http://schemas.microsoft.com/office/powerpoint/2010/main" val="13604681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0E1C3D-7C71-41E5-83BE-13533D4EC19C}" type="datetimeFigureOut">
              <a:rPr lang="en-US" smtClean="0"/>
              <a:t>8/12/2021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115FC7-7D95-4468-8D50-070C9B8EDD9D}" type="slidenum">
              <a:rPr lang="en-US" smtClean="0"/>
              <a:t>‹#›</a:t>
            </a:fld>
            <a:endParaRPr lang="en-US"/>
          </a:p>
        </p:txBody>
      </p:sp>
    </p:spTree>
    <p:extLst>
      <p:ext uri="{BB962C8B-B14F-4D97-AF65-F5344CB8AC3E}">
        <p14:creationId xmlns:p14="http://schemas.microsoft.com/office/powerpoint/2010/main" val="36639719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0E1C3D-7C71-41E5-83BE-13533D4EC19C}" type="datetimeFigureOut">
              <a:rPr lang="en-US" smtClean="0"/>
              <a:t>8/12/2021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115FC7-7D95-4468-8D50-070C9B8EDD9D}" type="slidenum">
              <a:rPr lang="en-US" smtClean="0"/>
              <a:t>‹#›</a:t>
            </a:fld>
            <a:endParaRPr lang="en-US"/>
          </a:p>
        </p:txBody>
      </p:sp>
    </p:spTree>
    <p:extLst>
      <p:ext uri="{BB962C8B-B14F-4D97-AF65-F5344CB8AC3E}">
        <p14:creationId xmlns:p14="http://schemas.microsoft.com/office/powerpoint/2010/main" val="37305565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Approach to jaundice</a:t>
            </a:r>
            <a:endParaRPr lang="en-US"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22555561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dirty="0" smtClean="0"/>
              <a:t>Jaundice refers to the yellowish discoloration of skin, </a:t>
            </a:r>
            <a:r>
              <a:rPr lang="en-US" dirty="0" err="1" smtClean="0"/>
              <a:t>sclerae</a:t>
            </a:r>
            <a:r>
              <a:rPr lang="en-US" dirty="0" smtClean="0"/>
              <a:t>, and mucous membranes that results from excessive deposition of bilirubin .in tissues It is generally held that jaundice develops when serum bilirubin levels rise above (2.5 .mg/dl)</a:t>
            </a:r>
            <a:endParaRPr lang="en-US" dirty="0"/>
          </a:p>
        </p:txBody>
      </p:sp>
    </p:spTree>
    <p:extLst>
      <p:ext uri="{BB962C8B-B14F-4D97-AF65-F5344CB8AC3E}">
        <p14:creationId xmlns:p14="http://schemas.microsoft.com/office/powerpoint/2010/main" val="23912532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874764" y="1600200"/>
            <a:ext cx="3394472" cy="4525963"/>
          </a:xfrm>
        </p:spPr>
      </p:pic>
    </p:spTree>
    <p:extLst>
      <p:ext uri="{BB962C8B-B14F-4D97-AF65-F5344CB8AC3E}">
        <p14:creationId xmlns:p14="http://schemas.microsoft.com/office/powerpoint/2010/main" val="21222960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65166"/>
          </a:xfrm>
        </p:spPr>
      </p:pic>
    </p:spTree>
    <p:extLst>
      <p:ext uri="{BB962C8B-B14F-4D97-AF65-F5344CB8AC3E}">
        <p14:creationId xmlns:p14="http://schemas.microsoft.com/office/powerpoint/2010/main" val="20901973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95418973"/>
              </p:ext>
            </p:extLst>
          </p:nvPr>
        </p:nvGraphicFramePr>
        <p:xfrm>
          <a:off x="76200" y="228600"/>
          <a:ext cx="8989988" cy="6050086"/>
        </p:xfrm>
        <a:graphic>
          <a:graphicData uri="http://schemas.openxmlformats.org/drawingml/2006/table">
            <a:tbl>
              <a:tblPr/>
              <a:tblGrid>
                <a:gridCol w="2247497">
                  <a:extLst>
                    <a:ext uri="{9D8B030D-6E8A-4147-A177-3AD203B41FA5}">
                      <a16:colId xmlns:a16="http://schemas.microsoft.com/office/drawing/2014/main" val="20000"/>
                    </a:ext>
                  </a:extLst>
                </a:gridCol>
                <a:gridCol w="2247497">
                  <a:extLst>
                    <a:ext uri="{9D8B030D-6E8A-4147-A177-3AD203B41FA5}">
                      <a16:colId xmlns:a16="http://schemas.microsoft.com/office/drawing/2014/main" val="20001"/>
                    </a:ext>
                  </a:extLst>
                </a:gridCol>
                <a:gridCol w="2247497">
                  <a:extLst>
                    <a:ext uri="{9D8B030D-6E8A-4147-A177-3AD203B41FA5}">
                      <a16:colId xmlns:a16="http://schemas.microsoft.com/office/drawing/2014/main" val="20002"/>
                    </a:ext>
                  </a:extLst>
                </a:gridCol>
                <a:gridCol w="2247497">
                  <a:extLst>
                    <a:ext uri="{9D8B030D-6E8A-4147-A177-3AD203B41FA5}">
                      <a16:colId xmlns:a16="http://schemas.microsoft.com/office/drawing/2014/main" val="20003"/>
                    </a:ext>
                  </a:extLst>
                </a:gridCol>
              </a:tblGrid>
              <a:tr h="878720">
                <a:tc>
                  <a:txBody>
                    <a:bodyPr/>
                    <a:lstStyle/>
                    <a:p>
                      <a:endParaRPr lang="en-US" sz="3200" dirty="0">
                        <a:effectLst/>
                      </a:endParaRPr>
                    </a:p>
                  </a:txBody>
                  <a:tcPr marL="98736" marR="98736" marT="49368" marB="4936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b="1" i="0" dirty="0" smtClean="0">
                          <a:solidFill>
                            <a:srgbClr val="000000"/>
                          </a:solidFill>
                          <a:effectLst/>
                          <a:latin typeface="Arial-BoldMT"/>
                        </a:rPr>
                        <a:t>PRE-HEPATIC </a:t>
                      </a:r>
                      <a:endParaRPr lang="en-US" sz="4800" dirty="0" smtClean="0">
                        <a:effectLst/>
                      </a:endParaRPr>
                    </a:p>
                    <a:p>
                      <a:endParaRPr lang="en-US" sz="3200" dirty="0">
                        <a:effectLst/>
                      </a:endParaRPr>
                    </a:p>
                  </a:txBody>
                  <a:tcPr marL="98736" marR="98736" marT="49368" marB="4936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b="1" i="0" dirty="0" smtClean="0">
                          <a:solidFill>
                            <a:srgbClr val="000000"/>
                          </a:solidFill>
                          <a:effectLst/>
                          <a:latin typeface="Arial-BoldMT"/>
                        </a:rPr>
                        <a:t>INTRA-HEPATIC </a:t>
                      </a:r>
                      <a:endParaRPr lang="en-US" sz="4800" dirty="0" smtClean="0">
                        <a:effectLst/>
                      </a:endParaRPr>
                    </a:p>
                    <a:p>
                      <a:endParaRPr lang="en-US" sz="3200" dirty="0">
                        <a:effectLst/>
                      </a:endParaRPr>
                    </a:p>
                  </a:txBody>
                  <a:tcPr marL="98736" marR="98736" marT="49368" marB="4936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b="1" i="0" dirty="0" smtClean="0">
                          <a:solidFill>
                            <a:srgbClr val="000000"/>
                          </a:solidFill>
                          <a:effectLst/>
                          <a:latin typeface="Arial-BoldMT"/>
                        </a:rPr>
                        <a:t>POST-HEPATIC</a:t>
                      </a:r>
                      <a:endParaRPr lang="en-US" sz="4800" dirty="0" smtClean="0">
                        <a:effectLst/>
                      </a:endParaRPr>
                    </a:p>
                    <a:p>
                      <a:endParaRPr lang="en-US" sz="3200" dirty="0"/>
                    </a:p>
                  </a:txBody>
                  <a:tcPr marL="98736" marR="98736" marT="49368" marB="49368">
                    <a:lnL w="6350" cap="flat" cmpd="sng" algn="ctr">
                      <a:solidFill>
                        <a:srgbClr val="000000"/>
                      </a:solidFill>
                      <a:prstDash val="solid"/>
                      <a:round/>
                      <a:headEnd type="none" w="med" len="med"/>
                      <a:tailEnd type="none" w="med" len="med"/>
                    </a:lnL>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711625">
                <a:tc>
                  <a:txBody>
                    <a:bodyPr/>
                    <a:lstStyle/>
                    <a:p>
                      <a:r>
                        <a:rPr lang="en-US" sz="1800" b="1" i="0">
                          <a:solidFill>
                            <a:srgbClr val="000000"/>
                          </a:solidFill>
                          <a:effectLst/>
                          <a:latin typeface="Arial-BoldMT"/>
                        </a:rPr>
                        <a:t>PHYSIOLOGY </a:t>
                      </a:r>
                      <a:endParaRPr lang="en-US" sz="3200">
                        <a:effectLst/>
                      </a:endParaRPr>
                    </a:p>
                  </a:txBody>
                  <a:tcPr marL="98736" marR="98736" marT="49368" marB="4936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r>
                        <a:rPr lang="en-US" sz="1800" b="0" i="0" dirty="0">
                          <a:solidFill>
                            <a:srgbClr val="000000"/>
                          </a:solidFill>
                          <a:effectLst/>
                          <a:latin typeface="ArialMT"/>
                        </a:rPr>
                        <a:t>Excessive hemolysis</a:t>
                      </a:r>
                      <a:br>
                        <a:rPr lang="en-US" sz="1800" b="0" i="0" dirty="0">
                          <a:solidFill>
                            <a:srgbClr val="000000"/>
                          </a:solidFill>
                          <a:effectLst/>
                          <a:latin typeface="ArialMT"/>
                        </a:rPr>
                      </a:br>
                      <a:r>
                        <a:rPr lang="en-US" sz="1800" b="0" i="0" dirty="0">
                          <a:solidFill>
                            <a:srgbClr val="000000"/>
                          </a:solidFill>
                          <a:effectLst/>
                          <a:latin typeface="ArialMT"/>
                        </a:rPr>
                        <a:t>leading to increased</a:t>
                      </a:r>
                      <a:br>
                        <a:rPr lang="en-US" sz="1800" b="0" i="0" dirty="0">
                          <a:solidFill>
                            <a:srgbClr val="000000"/>
                          </a:solidFill>
                          <a:effectLst/>
                          <a:latin typeface="ArialMT"/>
                        </a:rPr>
                      </a:br>
                      <a:r>
                        <a:rPr lang="en-US" sz="1800" b="0" i="0" dirty="0">
                          <a:solidFill>
                            <a:srgbClr val="000000"/>
                          </a:solidFill>
                          <a:effectLst/>
                          <a:latin typeface="ArialMT"/>
                        </a:rPr>
                        <a:t>bilirubin delivered to the</a:t>
                      </a:r>
                      <a:br>
                        <a:rPr lang="en-US" sz="1800" b="0" i="0" dirty="0">
                          <a:solidFill>
                            <a:srgbClr val="000000"/>
                          </a:solidFill>
                          <a:effectLst/>
                          <a:latin typeface="ArialMT"/>
                        </a:rPr>
                      </a:br>
                      <a:r>
                        <a:rPr lang="en-US" sz="1800" b="0" i="0" dirty="0">
                          <a:solidFill>
                            <a:srgbClr val="000000"/>
                          </a:solidFill>
                          <a:effectLst/>
                          <a:latin typeface="ArialMT"/>
                        </a:rPr>
                        <a:t>liver</a:t>
                      </a:r>
                      <a:endParaRPr lang="en-US" sz="3200" dirty="0">
                        <a:effectLst/>
                      </a:endParaRPr>
                    </a:p>
                  </a:txBody>
                  <a:tcPr marL="98736" marR="98736" marT="49368" marB="4936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r>
                        <a:rPr lang="en-US" sz="1800" b="0" i="0">
                          <a:solidFill>
                            <a:srgbClr val="000000"/>
                          </a:solidFill>
                          <a:effectLst/>
                          <a:latin typeface="ArialMT"/>
                        </a:rPr>
                        <a:t>Defective conjugation</a:t>
                      </a:r>
                      <a:br>
                        <a:rPr lang="en-US" sz="1800" b="0" i="0">
                          <a:solidFill>
                            <a:srgbClr val="000000"/>
                          </a:solidFill>
                          <a:effectLst/>
                          <a:latin typeface="ArialMT"/>
                        </a:rPr>
                      </a:br>
                      <a:r>
                        <a:rPr lang="en-US" sz="1800" b="0" i="0">
                          <a:solidFill>
                            <a:srgbClr val="000000"/>
                          </a:solidFill>
                          <a:effectLst/>
                          <a:latin typeface="ArialMT"/>
                        </a:rPr>
                        <a:t>Impaired cellular uptake</a:t>
                      </a:r>
                      <a:br>
                        <a:rPr lang="en-US" sz="1800" b="0" i="0">
                          <a:solidFill>
                            <a:srgbClr val="000000"/>
                          </a:solidFill>
                          <a:effectLst/>
                          <a:latin typeface="ArialMT"/>
                        </a:rPr>
                      </a:br>
                      <a:r>
                        <a:rPr lang="en-US" sz="1800" b="0" i="0">
                          <a:solidFill>
                            <a:srgbClr val="000000"/>
                          </a:solidFill>
                          <a:effectLst/>
                          <a:latin typeface="ArialMT"/>
                        </a:rPr>
                        <a:t>Abnormal secretion</a:t>
                      </a:r>
                      <a:endParaRPr lang="en-US" sz="3200">
                        <a:effectLst/>
                      </a:endParaRPr>
                    </a:p>
                  </a:txBody>
                  <a:tcPr marL="98736" marR="98736" marT="49368" marB="4936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r>
                        <a:rPr lang="en-US" sz="1800" b="0" i="0" dirty="0">
                          <a:solidFill>
                            <a:srgbClr val="000000"/>
                          </a:solidFill>
                          <a:effectLst/>
                          <a:latin typeface="ArialMT"/>
                        </a:rPr>
                        <a:t>Mechanical</a:t>
                      </a:r>
                      <a:br>
                        <a:rPr lang="en-US" sz="1800" b="0" i="0" dirty="0">
                          <a:solidFill>
                            <a:srgbClr val="000000"/>
                          </a:solidFill>
                          <a:effectLst/>
                          <a:latin typeface="ArialMT"/>
                        </a:rPr>
                      </a:br>
                      <a:r>
                        <a:rPr lang="en-US" sz="1800" b="0" i="0" dirty="0">
                          <a:solidFill>
                            <a:srgbClr val="000000"/>
                          </a:solidFill>
                          <a:effectLst/>
                          <a:latin typeface="ArialMT"/>
                        </a:rPr>
                        <a:t>obstruction of bile</a:t>
                      </a:r>
                      <a:br>
                        <a:rPr lang="en-US" sz="1800" b="0" i="0" dirty="0">
                          <a:solidFill>
                            <a:srgbClr val="000000"/>
                          </a:solidFill>
                          <a:effectLst/>
                          <a:latin typeface="ArialMT"/>
                        </a:rPr>
                      </a:br>
                      <a:r>
                        <a:rPr lang="en-US" sz="1800" b="0" i="0" dirty="0">
                          <a:solidFill>
                            <a:srgbClr val="000000"/>
                          </a:solidFill>
                          <a:effectLst/>
                          <a:latin typeface="ArialMT"/>
                        </a:rPr>
                        <a:t>flow causing</a:t>
                      </a:r>
                      <a:br>
                        <a:rPr lang="en-US" sz="1800" b="0" i="0" dirty="0">
                          <a:solidFill>
                            <a:srgbClr val="000000"/>
                          </a:solidFill>
                          <a:effectLst/>
                          <a:latin typeface="ArialMT"/>
                        </a:rPr>
                      </a:br>
                      <a:r>
                        <a:rPr lang="en-US" sz="1800" b="0" i="0" dirty="0">
                          <a:solidFill>
                            <a:srgbClr val="000000"/>
                          </a:solidFill>
                          <a:effectLst/>
                          <a:latin typeface="ArialMT"/>
                        </a:rPr>
                        <a:t>impaired excretion</a:t>
                      </a:r>
                      <a:endParaRPr lang="en-US" sz="3200" dirty="0">
                        <a:effectLst/>
                      </a:endParaRPr>
                    </a:p>
                  </a:txBody>
                  <a:tcPr marL="98736" marR="98736" marT="49368" marB="4936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965653">
                <a:tc>
                  <a:txBody>
                    <a:bodyPr/>
                    <a:lstStyle/>
                    <a:p>
                      <a:r>
                        <a:rPr lang="en-US" sz="1800" b="1" i="0">
                          <a:solidFill>
                            <a:srgbClr val="000000"/>
                          </a:solidFill>
                          <a:effectLst/>
                          <a:latin typeface="Arial-BoldMT"/>
                        </a:rPr>
                        <a:t>ELEVATED</a:t>
                      </a:r>
                      <a:br>
                        <a:rPr lang="en-US" sz="1800" b="1" i="0">
                          <a:solidFill>
                            <a:srgbClr val="000000"/>
                          </a:solidFill>
                          <a:effectLst/>
                          <a:latin typeface="Arial-BoldMT"/>
                        </a:rPr>
                      </a:br>
                      <a:r>
                        <a:rPr lang="en-US" sz="1800" b="1" i="0">
                          <a:solidFill>
                            <a:srgbClr val="000000"/>
                          </a:solidFill>
                          <a:effectLst/>
                          <a:latin typeface="Arial-BoldMT"/>
                        </a:rPr>
                        <a:t>BILIRUBIN</a:t>
                      </a:r>
                      <a:endParaRPr lang="en-US" sz="3200">
                        <a:effectLst/>
                      </a:endParaRPr>
                    </a:p>
                  </a:txBody>
                  <a:tcPr marL="98736" marR="98736" marT="49368" marB="4936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r>
                        <a:rPr lang="en-US" sz="1800" b="0" i="0">
                          <a:solidFill>
                            <a:srgbClr val="000000"/>
                          </a:solidFill>
                          <a:effectLst/>
                          <a:latin typeface="ArialMT"/>
                        </a:rPr>
                        <a:t>Unconjugated </a:t>
                      </a:r>
                      <a:endParaRPr lang="en-US" sz="3200">
                        <a:effectLst/>
                      </a:endParaRPr>
                    </a:p>
                  </a:txBody>
                  <a:tcPr marL="98736" marR="98736" marT="49368" marB="4936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r>
                        <a:rPr lang="en-US" sz="1800" b="0" i="0">
                          <a:solidFill>
                            <a:srgbClr val="000000"/>
                          </a:solidFill>
                          <a:effectLst/>
                          <a:latin typeface="ArialMT"/>
                        </a:rPr>
                        <a:t>Conjugated and</a:t>
                      </a:r>
                      <a:br>
                        <a:rPr lang="en-US" sz="1800" b="0" i="0">
                          <a:solidFill>
                            <a:srgbClr val="000000"/>
                          </a:solidFill>
                          <a:effectLst/>
                          <a:latin typeface="ArialMT"/>
                        </a:rPr>
                      </a:br>
                      <a:r>
                        <a:rPr lang="en-US" sz="1800" b="0" i="0">
                          <a:solidFill>
                            <a:srgbClr val="000000"/>
                          </a:solidFill>
                          <a:effectLst/>
                          <a:latin typeface="ArialMT"/>
                        </a:rPr>
                        <a:t>unconjugated is possible</a:t>
                      </a:r>
                      <a:endParaRPr lang="en-US" sz="3200">
                        <a:effectLst/>
                      </a:endParaRPr>
                    </a:p>
                  </a:txBody>
                  <a:tcPr marL="98736" marR="98736" marT="49368" marB="4936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r>
                        <a:rPr lang="en-US" sz="1800" b="0" i="0">
                          <a:solidFill>
                            <a:srgbClr val="000000"/>
                          </a:solidFill>
                          <a:effectLst/>
                          <a:latin typeface="ArialMT"/>
                        </a:rPr>
                        <a:t>Conjugated</a:t>
                      </a:r>
                      <a:endParaRPr lang="en-US" sz="3200">
                        <a:effectLst/>
                      </a:endParaRPr>
                    </a:p>
                  </a:txBody>
                  <a:tcPr marL="98736" marR="98736" marT="49368" marB="4936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592667">
                <a:tc>
                  <a:txBody>
                    <a:bodyPr/>
                    <a:lstStyle/>
                    <a:p>
                      <a:r>
                        <a:rPr lang="en-US" sz="1800" b="1" i="0">
                          <a:solidFill>
                            <a:srgbClr val="000000"/>
                          </a:solidFill>
                          <a:effectLst/>
                          <a:latin typeface="Arial-BoldMT"/>
                        </a:rPr>
                        <a:t>URINE COLOR </a:t>
                      </a:r>
                      <a:endParaRPr lang="en-US" sz="3200">
                        <a:effectLst/>
                      </a:endParaRPr>
                    </a:p>
                  </a:txBody>
                  <a:tcPr marL="98736" marR="98736" marT="49368" marB="4936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r>
                        <a:rPr lang="en-US" sz="1800" b="0" i="0" dirty="0">
                          <a:solidFill>
                            <a:srgbClr val="000000"/>
                          </a:solidFill>
                          <a:effectLst/>
                          <a:latin typeface="ArialMT"/>
                        </a:rPr>
                        <a:t>Normal </a:t>
                      </a:r>
                      <a:endParaRPr lang="en-US" sz="3200" dirty="0">
                        <a:effectLst/>
                      </a:endParaRPr>
                    </a:p>
                  </a:txBody>
                  <a:tcPr marL="98736" marR="98736" marT="49368" marB="4936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r>
                        <a:rPr lang="en-US" sz="1800" b="0" i="0">
                          <a:solidFill>
                            <a:srgbClr val="000000"/>
                          </a:solidFill>
                          <a:effectLst/>
                          <a:latin typeface="ArialMT"/>
                        </a:rPr>
                        <a:t>Dark </a:t>
                      </a:r>
                      <a:endParaRPr lang="en-US" sz="3200">
                        <a:effectLst/>
                      </a:endParaRPr>
                    </a:p>
                  </a:txBody>
                  <a:tcPr marL="98736" marR="98736" marT="49368" marB="4936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r>
                        <a:rPr lang="en-US" sz="1800" b="0" i="0">
                          <a:solidFill>
                            <a:srgbClr val="000000"/>
                          </a:solidFill>
                          <a:effectLst/>
                          <a:latin typeface="ArialMT"/>
                        </a:rPr>
                        <a:t>Dark</a:t>
                      </a:r>
                      <a:endParaRPr lang="en-US" sz="3200">
                        <a:effectLst/>
                      </a:endParaRPr>
                    </a:p>
                  </a:txBody>
                  <a:tcPr marL="98736" marR="98736" marT="49368" marB="4936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592667">
                <a:tc>
                  <a:txBody>
                    <a:bodyPr/>
                    <a:lstStyle/>
                    <a:p>
                      <a:r>
                        <a:rPr lang="en-US" sz="1800" b="1" i="0">
                          <a:solidFill>
                            <a:srgbClr val="000000"/>
                          </a:solidFill>
                          <a:effectLst/>
                          <a:latin typeface="Arial-BoldMT"/>
                        </a:rPr>
                        <a:t>STOOL COLOR </a:t>
                      </a:r>
                      <a:endParaRPr lang="en-US" sz="3200">
                        <a:effectLst/>
                      </a:endParaRPr>
                    </a:p>
                  </a:txBody>
                  <a:tcPr marL="98736" marR="98736" marT="49368" marB="4936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r>
                        <a:rPr lang="en-US" sz="1800" b="0" i="0">
                          <a:solidFill>
                            <a:srgbClr val="000000"/>
                          </a:solidFill>
                          <a:effectLst/>
                          <a:latin typeface="ArialMT"/>
                        </a:rPr>
                        <a:t>Normal </a:t>
                      </a:r>
                      <a:endParaRPr lang="en-US" sz="3200">
                        <a:effectLst/>
                      </a:endParaRPr>
                    </a:p>
                  </a:txBody>
                  <a:tcPr marL="98736" marR="98736" marT="49368" marB="4936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r>
                        <a:rPr lang="en-US" sz="1800" b="0" i="0">
                          <a:solidFill>
                            <a:srgbClr val="000000"/>
                          </a:solidFill>
                          <a:effectLst/>
                          <a:latin typeface="ArialMT"/>
                        </a:rPr>
                        <a:t>Normal </a:t>
                      </a:r>
                      <a:endParaRPr lang="en-US" sz="3200">
                        <a:effectLst/>
                      </a:endParaRPr>
                    </a:p>
                  </a:txBody>
                  <a:tcPr marL="98736" marR="98736" marT="49368" marB="4936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r>
                        <a:rPr lang="en-US" sz="1800" b="0" i="0">
                          <a:solidFill>
                            <a:srgbClr val="000000"/>
                          </a:solidFill>
                          <a:effectLst/>
                          <a:latin typeface="ArialMT"/>
                        </a:rPr>
                        <a:t>Acholic</a:t>
                      </a:r>
                      <a:endParaRPr lang="en-US" sz="3200">
                        <a:effectLst/>
                      </a:endParaRPr>
                    </a:p>
                  </a:txBody>
                  <a:tcPr marL="98736" marR="98736" marT="49368" marB="4936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592667">
                <a:tc>
                  <a:txBody>
                    <a:bodyPr/>
                    <a:lstStyle/>
                    <a:p>
                      <a:r>
                        <a:rPr lang="en-US" sz="1800" b="1" i="0">
                          <a:solidFill>
                            <a:srgbClr val="000000"/>
                          </a:solidFill>
                          <a:effectLst/>
                          <a:latin typeface="Arial-BoldMT"/>
                        </a:rPr>
                        <a:t>PRURITUS </a:t>
                      </a:r>
                      <a:endParaRPr lang="en-US" sz="3200">
                        <a:effectLst/>
                      </a:endParaRPr>
                    </a:p>
                  </a:txBody>
                  <a:tcPr marL="98736" marR="98736" marT="49368" marB="4936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r>
                        <a:rPr lang="en-US" sz="1800" b="0" i="0">
                          <a:solidFill>
                            <a:srgbClr val="000000"/>
                          </a:solidFill>
                          <a:effectLst/>
                          <a:latin typeface="ArialMT"/>
                        </a:rPr>
                        <a:t>No </a:t>
                      </a:r>
                      <a:endParaRPr lang="en-US" sz="3200">
                        <a:effectLst/>
                      </a:endParaRPr>
                    </a:p>
                  </a:txBody>
                  <a:tcPr marL="98736" marR="98736" marT="49368" marB="4936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r>
                        <a:rPr lang="en-US" sz="1800" b="0" i="0" dirty="0">
                          <a:solidFill>
                            <a:srgbClr val="000000"/>
                          </a:solidFill>
                          <a:effectLst/>
                          <a:latin typeface="ArialMT"/>
                        </a:rPr>
                        <a:t>No </a:t>
                      </a:r>
                      <a:endParaRPr lang="en-US" sz="3200" dirty="0">
                        <a:effectLst/>
                      </a:endParaRPr>
                    </a:p>
                  </a:txBody>
                  <a:tcPr marL="98736" marR="98736" marT="49368" marB="4936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r>
                        <a:rPr lang="en-US" sz="1800" b="0" i="0" dirty="0">
                          <a:solidFill>
                            <a:srgbClr val="000000"/>
                          </a:solidFill>
                          <a:effectLst/>
                          <a:latin typeface="ArialMT"/>
                        </a:rPr>
                        <a:t>Yes</a:t>
                      </a:r>
                      <a:endParaRPr lang="en-US" sz="3200" dirty="0">
                        <a:effectLst/>
                      </a:endParaRPr>
                    </a:p>
                  </a:txBody>
                  <a:tcPr marL="98736" marR="98736" marT="49368" marB="4936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6380595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Anatomical Considerations of the Hepatobiliary system </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43000" y="2667000"/>
            <a:ext cx="6400800" cy="4011168"/>
          </a:xfrm>
        </p:spPr>
      </p:pic>
      <p:sp>
        <p:nvSpPr>
          <p:cNvPr id="5" name="TextBox 4"/>
          <p:cNvSpPr txBox="1"/>
          <p:nvPr/>
        </p:nvSpPr>
        <p:spPr>
          <a:xfrm>
            <a:off x="533400" y="1752600"/>
            <a:ext cx="8305800" cy="923330"/>
          </a:xfrm>
          <a:prstGeom prst="rect">
            <a:avLst/>
          </a:prstGeom>
          <a:noFill/>
        </p:spPr>
        <p:txBody>
          <a:bodyPr wrap="square" rtlCol="0">
            <a:spAutoFit/>
          </a:bodyPr>
          <a:lstStyle/>
          <a:p>
            <a:r>
              <a:rPr lang="en-US" dirty="0" smtClean="0"/>
              <a:t>1- Liver Ligaments: The </a:t>
            </a:r>
            <a:r>
              <a:rPr lang="en-US" dirty="0" err="1" smtClean="0"/>
              <a:t>Falciform</a:t>
            </a:r>
            <a:r>
              <a:rPr lang="en-US" dirty="0" smtClean="0"/>
              <a:t> ligament: at the base of the </a:t>
            </a:r>
            <a:r>
              <a:rPr lang="en-US" dirty="0" err="1" smtClean="0"/>
              <a:t>falciform</a:t>
            </a:r>
            <a:r>
              <a:rPr lang="en-US" dirty="0" smtClean="0"/>
              <a:t> ligament (cranial) the hepatic vein drains in the superior vena cava, and it DOES NOT (functionally) divide the liver to left and right lobes.  </a:t>
            </a:r>
            <a:endParaRPr lang="en-US" dirty="0"/>
          </a:p>
        </p:txBody>
      </p:sp>
    </p:spTree>
    <p:extLst>
      <p:ext uri="{BB962C8B-B14F-4D97-AF65-F5344CB8AC3E}">
        <p14:creationId xmlns:p14="http://schemas.microsoft.com/office/powerpoint/2010/main" val="3218583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1143000"/>
          </a:xfrm>
        </p:spPr>
        <p:txBody>
          <a:bodyPr>
            <a:noAutofit/>
          </a:bodyPr>
          <a:lstStyle/>
          <a:p>
            <a:r>
              <a:rPr lang="en-US" sz="2000" dirty="0" smtClean="0"/>
              <a:t> the ligamentum </a:t>
            </a:r>
            <a:r>
              <a:rPr lang="en-US" sz="2000" dirty="0" err="1" smtClean="0"/>
              <a:t>teres</a:t>
            </a:r>
            <a:r>
              <a:rPr lang="en-US" sz="2000" dirty="0" smtClean="0"/>
              <a:t> (round ligament), a remnant of the obliterated umbilical vein (ductus </a:t>
            </a:r>
            <a:r>
              <a:rPr lang="en-US" sz="2000" dirty="0" err="1" smtClean="0"/>
              <a:t>venosus</a:t>
            </a:r>
            <a:r>
              <a:rPr lang="en-US" sz="2000" dirty="0" smtClean="0"/>
              <a:t>) it is in continuity with the ligamentum </a:t>
            </a:r>
            <a:r>
              <a:rPr lang="en-US" sz="2000" dirty="0" err="1" smtClean="0"/>
              <a:t>venosum</a:t>
            </a:r>
            <a:r>
              <a:rPr lang="en-US" sz="2000" dirty="0" smtClean="0"/>
              <a:t> as it joins the left branch of the portal vein, In the presence of portal hypertension, the umbilical vein may </a:t>
            </a:r>
            <a:r>
              <a:rPr lang="en-US" sz="2000" dirty="0" err="1" smtClean="0"/>
              <a:t>recanalize</a:t>
            </a:r>
            <a:r>
              <a:rPr lang="en-US" sz="2000" dirty="0" smtClean="0"/>
              <a:t> to allow </a:t>
            </a:r>
            <a:r>
              <a:rPr lang="en-US" sz="2000" dirty="0" err="1" smtClean="0"/>
              <a:t>portasystemic</a:t>
            </a:r>
            <a:r>
              <a:rPr lang="en-US" sz="2000" dirty="0" smtClean="0"/>
              <a:t> collateralization through the abdominal wall, known as caput </a:t>
            </a:r>
            <a:r>
              <a:rPr lang="en-US" sz="2000" dirty="0" err="1" smtClean="0"/>
              <a:t>medusae</a:t>
            </a:r>
            <a:r>
              <a:rPr lang="en-US" sz="2000" dirty="0" smtClean="0"/>
              <a:t>.</a:t>
            </a:r>
            <a:endParaRPr lang="en-US" sz="2000" dirty="0"/>
          </a:p>
        </p:txBody>
      </p:sp>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t="46682" r="1353"/>
          <a:stretch/>
        </p:blipFill>
        <p:spPr>
          <a:xfrm>
            <a:off x="1828800" y="1600200"/>
            <a:ext cx="4800600" cy="4908852"/>
          </a:xfrm>
        </p:spPr>
      </p:pic>
    </p:spTree>
    <p:extLst>
      <p:ext uri="{BB962C8B-B14F-4D97-AF65-F5344CB8AC3E}">
        <p14:creationId xmlns:p14="http://schemas.microsoft.com/office/powerpoint/2010/main" val="13923638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marL="0" indent="0">
              <a:buNone/>
            </a:pPr>
            <a:r>
              <a:rPr lang="en-US" sz="2400" dirty="0" smtClean="0"/>
              <a:t>the </a:t>
            </a:r>
            <a:r>
              <a:rPr lang="en-US" sz="2400" dirty="0" err="1" smtClean="0"/>
              <a:t>caval</a:t>
            </a:r>
            <a:r>
              <a:rPr lang="en-US" sz="2400" dirty="0" smtClean="0"/>
              <a:t> ligamentous contain components of the liver </a:t>
            </a:r>
            <a:r>
              <a:rPr lang="en-US" sz="2400" dirty="0" err="1" smtClean="0"/>
              <a:t>parencyhma</a:t>
            </a:r>
            <a:r>
              <a:rPr lang="en-US" sz="2400" dirty="0" smtClean="0"/>
              <a:t> including the portal triads and hepatocytes. Hence, during liver mobilization, these ligaments must be controlled in a surgical manner to avoid unnecessary bleeding or bile leakage during hepatic surgery</a:t>
            </a:r>
          </a:p>
          <a:p>
            <a:pPr marL="0" indent="0">
              <a:buNone/>
            </a:pPr>
            <a:endParaRPr lang="en-US" sz="2400" dirty="0"/>
          </a:p>
          <a:p>
            <a:pPr marL="0" indent="0">
              <a:buNone/>
            </a:pPr>
            <a:r>
              <a:rPr lang="en-US" sz="2400" dirty="0" smtClean="0"/>
              <a:t>the duodenum and portal structures are in association with the liver through the hepatoduodenal ligament (inferior aspect of the lesser </a:t>
            </a:r>
            <a:r>
              <a:rPr lang="en-US" sz="2400" dirty="0" err="1" smtClean="0"/>
              <a:t>omentum</a:t>
            </a:r>
            <a:r>
              <a:rPr lang="en-US" sz="2400" dirty="0" smtClean="0"/>
              <a:t>) and porta </a:t>
            </a:r>
            <a:r>
              <a:rPr lang="en-US" sz="2400" dirty="0" err="1" smtClean="0"/>
              <a:t>hepatis</a:t>
            </a:r>
            <a:r>
              <a:rPr lang="en-US" sz="2400" dirty="0" smtClean="0"/>
              <a:t>.</a:t>
            </a:r>
          </a:p>
          <a:p>
            <a:pPr marL="0" indent="0">
              <a:buNone/>
            </a:pPr>
            <a:r>
              <a:rPr lang="en-US" sz="2400" dirty="0" smtClean="0"/>
              <a:t>Within the porta </a:t>
            </a:r>
            <a:r>
              <a:rPr lang="en-US" sz="2400" dirty="0" err="1" smtClean="0"/>
              <a:t>hepatis</a:t>
            </a:r>
            <a:r>
              <a:rPr lang="en-US" sz="2400" dirty="0" smtClean="0"/>
              <a:t> is the common bile duct, hepatic artery, and portal vein that course in a lateral, medial, and posterior configuration, respectively. </a:t>
            </a:r>
          </a:p>
          <a:p>
            <a:pPr marL="0" indent="0">
              <a:buNone/>
            </a:pPr>
            <a:endParaRPr lang="en-US" sz="2400" dirty="0" smtClean="0"/>
          </a:p>
          <a:p>
            <a:pPr marL="0" indent="0">
              <a:buNone/>
            </a:pPr>
            <a:endParaRPr lang="en-US" sz="2400" dirty="0"/>
          </a:p>
        </p:txBody>
      </p:sp>
    </p:spTree>
    <p:extLst>
      <p:ext uri="{BB962C8B-B14F-4D97-AF65-F5344CB8AC3E}">
        <p14:creationId xmlns:p14="http://schemas.microsoft.com/office/powerpoint/2010/main" val="38562312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5800" y="685800"/>
            <a:ext cx="7620000" cy="5827486"/>
          </a:xfrm>
        </p:spPr>
      </p:pic>
    </p:spTree>
    <p:extLst>
      <p:ext uri="{BB962C8B-B14F-4D97-AF65-F5344CB8AC3E}">
        <p14:creationId xmlns:p14="http://schemas.microsoft.com/office/powerpoint/2010/main" val="10239016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8600" y="1752600"/>
            <a:ext cx="4938228" cy="4525963"/>
          </a:xfrm>
        </p:spPr>
      </p:pic>
      <p:sp>
        <p:nvSpPr>
          <p:cNvPr id="6" name="TextBox 5"/>
          <p:cNvSpPr txBox="1"/>
          <p:nvPr/>
        </p:nvSpPr>
        <p:spPr>
          <a:xfrm>
            <a:off x="6019800" y="1981200"/>
            <a:ext cx="2971800" cy="4247317"/>
          </a:xfrm>
          <a:prstGeom prst="rect">
            <a:avLst/>
          </a:prstGeom>
          <a:noFill/>
        </p:spPr>
        <p:txBody>
          <a:bodyPr wrap="square" rtlCol="0">
            <a:spAutoFit/>
          </a:bodyPr>
          <a:lstStyle/>
          <a:p>
            <a:r>
              <a:rPr lang="en-US" dirty="0"/>
              <a:t>The hepatic pedicle is best clamped from the left side of the patient, by digitally dissecting a small hole in the lesser </a:t>
            </a:r>
            <a:r>
              <a:rPr lang="en-US" dirty="0" err="1"/>
              <a:t>omentum</a:t>
            </a:r>
            <a:r>
              <a:rPr lang="en-US" dirty="0"/>
              <a:t>, near the pedicle, and then placing a soft clamp over the pedicle from the left hand side, through the foramen of Winslow (Modified Pringle</a:t>
            </a:r>
            <a:r>
              <a:rPr lang="en-US" dirty="0" smtClean="0"/>
              <a:t>).</a:t>
            </a:r>
          </a:p>
          <a:p>
            <a:endParaRPr lang="en-US" dirty="0"/>
          </a:p>
          <a:p>
            <a:r>
              <a:rPr lang="en-US" dirty="0" smtClean="0"/>
              <a:t>1hr if hemodynamically stable, 15 minutes if not </a:t>
            </a:r>
            <a:endParaRPr lang="en-US" dirty="0"/>
          </a:p>
          <a:p>
            <a:r>
              <a:rPr lang="en-US" dirty="0" smtClean="0"/>
              <a:t/>
            </a:r>
            <a:br>
              <a:rPr lang="en-US" dirty="0" smtClean="0"/>
            </a:br>
            <a:endParaRPr lang="en-US" dirty="0"/>
          </a:p>
        </p:txBody>
      </p:sp>
    </p:spTree>
    <p:extLst>
      <p:ext uri="{BB962C8B-B14F-4D97-AF65-F5344CB8AC3E}">
        <p14:creationId xmlns:p14="http://schemas.microsoft.com/office/powerpoint/2010/main" val="30231962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Hepatic Vasculature and variants </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14400" y="1143000"/>
            <a:ext cx="7162800" cy="5484659"/>
          </a:xfrm>
        </p:spPr>
      </p:pic>
    </p:spTree>
    <p:extLst>
      <p:ext uri="{BB962C8B-B14F-4D97-AF65-F5344CB8AC3E}">
        <p14:creationId xmlns:p14="http://schemas.microsoft.com/office/powerpoint/2010/main" val="30645203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4800" y="613591"/>
            <a:ext cx="8610600" cy="5863409"/>
          </a:xfrm>
        </p:spPr>
      </p:pic>
    </p:spTree>
    <p:extLst>
      <p:ext uri="{BB962C8B-B14F-4D97-AF65-F5344CB8AC3E}">
        <p14:creationId xmlns:p14="http://schemas.microsoft.com/office/powerpoint/2010/main" val="39539148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3- Hepatic &amp; Portal Venous Systems</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71600" y="1143000"/>
            <a:ext cx="6553200" cy="5569528"/>
          </a:xfrm>
        </p:spPr>
      </p:pic>
    </p:spTree>
    <p:extLst>
      <p:ext uri="{BB962C8B-B14F-4D97-AF65-F5344CB8AC3E}">
        <p14:creationId xmlns:p14="http://schemas.microsoft.com/office/powerpoint/2010/main" val="29314520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2000" dirty="0" smtClean="0"/>
              <a:t>The portal vein provides the bulk of the nutritive blood supply to the liver, the portal vein forms from the confluence of the superior mesenteric vein and splenic vein behind the neck of the pancreas. Additional venous branches that drain into the portal vein include the coronary (left gastric) vein, cystic vein, and tributaries of the right gastric and pancreaticoduodenal veins.</a:t>
            </a:r>
          </a:p>
          <a:p>
            <a:r>
              <a:rPr lang="en-US" sz="2000" dirty="0"/>
              <a:t>The portal vein is </a:t>
            </a:r>
            <a:r>
              <a:rPr lang="en-US" sz="2000" dirty="0" err="1"/>
              <a:t>valveless</a:t>
            </a:r>
            <a:r>
              <a:rPr lang="en-US" sz="2000" dirty="0"/>
              <a:t> and is a low-pressure system with pressures typically 3 to 5 mm Hg</a:t>
            </a:r>
            <a:r>
              <a:rPr lang="en-US" sz="2000" dirty="0" smtClean="0"/>
              <a:t>.</a:t>
            </a:r>
          </a:p>
          <a:p>
            <a:r>
              <a:rPr lang="en-US" sz="2000" dirty="0" smtClean="0"/>
              <a:t>Right Anterior &amp; Posterior, Left Medial &amp; Lateral </a:t>
            </a:r>
            <a:endParaRPr lang="en-US" sz="2000" dirty="0"/>
          </a:p>
        </p:txBody>
      </p:sp>
    </p:spTree>
    <p:extLst>
      <p:ext uri="{BB962C8B-B14F-4D97-AF65-F5344CB8AC3E}">
        <p14:creationId xmlns:p14="http://schemas.microsoft.com/office/powerpoint/2010/main" val="13366266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 </a:t>
            </a:r>
            <a:r>
              <a:rPr lang="en-US" dirty="0" err="1" smtClean="0"/>
              <a:t>Billiary</a:t>
            </a:r>
            <a:r>
              <a:rPr lang="en-US" dirty="0" smtClean="0"/>
              <a:t> Tree </a:t>
            </a:r>
            <a:endParaRPr lang="en-US" dirty="0"/>
          </a:p>
        </p:txBody>
      </p:sp>
      <p:sp>
        <p:nvSpPr>
          <p:cNvPr id="3" name="Content Placeholder 2"/>
          <p:cNvSpPr>
            <a:spLocks noGrp="1"/>
          </p:cNvSpPr>
          <p:nvPr>
            <p:ph idx="1"/>
          </p:nvPr>
        </p:nvSpPr>
        <p:spPr/>
        <p:txBody>
          <a:bodyPr>
            <a:normAutofit fontScale="85000" lnSpcReduction="20000"/>
          </a:bodyPr>
          <a:lstStyle/>
          <a:p>
            <a:pPr marL="0" indent="0">
              <a:buNone/>
            </a:pPr>
            <a:r>
              <a:rPr lang="en-US" dirty="0"/>
              <a:t>The intrahepatic biliary tree is comprised of multiple ducts that are responsible for the formation and transport of bile from the liver to the duodenum and typically follows the portal venous system. The right hepatic duct forms from an anterior sectoral duct from segments V and VIII and a posterior sectoral duct from segments VI and VII. </a:t>
            </a:r>
            <a:endParaRPr lang="en-US" dirty="0" smtClean="0"/>
          </a:p>
          <a:p>
            <a:pPr marL="0" indent="0">
              <a:buNone/>
            </a:pPr>
            <a:r>
              <a:rPr lang="en-US" b="1" dirty="0" smtClean="0"/>
              <a:t>Ducts </a:t>
            </a:r>
            <a:r>
              <a:rPr lang="en-US" b="1" dirty="0"/>
              <a:t>of </a:t>
            </a:r>
            <a:r>
              <a:rPr lang="en-US" b="1" dirty="0" err="1"/>
              <a:t>Luschka</a:t>
            </a:r>
            <a:r>
              <a:rPr lang="en-US" b="1" dirty="0"/>
              <a:t> </a:t>
            </a:r>
            <a:r>
              <a:rPr lang="en-US" dirty="0"/>
              <a:t>are biliary ducts that lie in gallbladder fossa and connect directly between</a:t>
            </a:r>
            <a:br>
              <a:rPr lang="en-US" dirty="0"/>
            </a:br>
            <a:r>
              <a:rPr lang="en-US" dirty="0"/>
              <a:t>liver and the gallbladder. These can result in bile leak after cholecystectomy.</a:t>
            </a:r>
            <a:r>
              <a:rPr lang="en-US" dirty="0" smtClean="0"/>
              <a:t> </a:t>
            </a:r>
            <a:br>
              <a:rPr lang="en-US" dirty="0" smtClean="0"/>
            </a:br>
            <a:endParaRPr lang="en-US" dirty="0"/>
          </a:p>
        </p:txBody>
      </p:sp>
    </p:spTree>
    <p:extLst>
      <p:ext uri="{BB962C8B-B14F-4D97-AF65-F5344CB8AC3E}">
        <p14:creationId xmlns:p14="http://schemas.microsoft.com/office/powerpoint/2010/main" val="17501787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19200" y="152400"/>
            <a:ext cx="7010400" cy="6488966"/>
          </a:xfrm>
        </p:spPr>
      </p:pic>
    </p:spTree>
    <p:extLst>
      <p:ext uri="{BB962C8B-B14F-4D97-AF65-F5344CB8AC3E}">
        <p14:creationId xmlns:p14="http://schemas.microsoft.com/office/powerpoint/2010/main" val="21286481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914400"/>
            <a:ext cx="8293394" cy="5486400"/>
          </a:xfrm>
        </p:spPr>
      </p:pic>
      <p:sp>
        <p:nvSpPr>
          <p:cNvPr id="5" name="TextBox 4"/>
          <p:cNvSpPr txBox="1"/>
          <p:nvPr/>
        </p:nvSpPr>
        <p:spPr>
          <a:xfrm>
            <a:off x="7010400" y="1676400"/>
            <a:ext cx="1524000" cy="1477328"/>
          </a:xfrm>
          <a:prstGeom prst="rect">
            <a:avLst/>
          </a:prstGeom>
          <a:noFill/>
        </p:spPr>
        <p:txBody>
          <a:bodyPr wrap="square" rtlCol="0">
            <a:spAutoFit/>
          </a:bodyPr>
          <a:lstStyle/>
          <a:p>
            <a:r>
              <a:rPr lang="en-US" dirty="0" smtClean="0"/>
              <a:t>Also cystic artery and LNs of Lund and </a:t>
            </a:r>
            <a:r>
              <a:rPr lang="en-US" dirty="0" err="1" smtClean="0"/>
              <a:t>abberant</a:t>
            </a:r>
            <a:r>
              <a:rPr lang="en-US" dirty="0" smtClean="0"/>
              <a:t> LN </a:t>
            </a:r>
            <a:endParaRPr lang="en-US" dirty="0"/>
          </a:p>
        </p:txBody>
      </p:sp>
    </p:spTree>
    <p:extLst>
      <p:ext uri="{BB962C8B-B14F-4D97-AF65-F5344CB8AC3E}">
        <p14:creationId xmlns:p14="http://schemas.microsoft.com/office/powerpoint/2010/main" val="24701425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00200" y="1447800"/>
            <a:ext cx="5818236" cy="4114800"/>
          </a:xfrm>
        </p:spPr>
      </p:pic>
    </p:spTree>
    <p:extLst>
      <p:ext uri="{BB962C8B-B14F-4D97-AF65-F5344CB8AC3E}">
        <p14:creationId xmlns:p14="http://schemas.microsoft.com/office/powerpoint/2010/main" val="23625126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r>
              <a:rPr lang="en-US" dirty="0" smtClean="0"/>
              <a:t>Surgical jaundice is suspected over medical jaundice in the following scenarios:</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dirty="0"/>
              <a:t/>
            </a:r>
            <a:br>
              <a:rPr lang="en-US" dirty="0"/>
            </a:br>
            <a:r>
              <a:rPr lang="en-US" dirty="0"/>
              <a:t>- History of abdominal pain and fevers</a:t>
            </a:r>
            <a:br>
              <a:rPr lang="en-US" dirty="0"/>
            </a:br>
            <a:r>
              <a:rPr lang="en-US" dirty="0"/>
              <a:t>- Painless jaundice with weight loss, pruritus, and clay colored stools</a:t>
            </a:r>
            <a:br>
              <a:rPr lang="en-US" dirty="0"/>
            </a:br>
            <a:r>
              <a:rPr lang="en-US" dirty="0"/>
              <a:t>- Conjugated bilirubinemia with elevation of alkaline phosphatase and GGT</a:t>
            </a:r>
            <a:br>
              <a:rPr lang="en-US" dirty="0"/>
            </a:br>
            <a:r>
              <a:rPr lang="en-US" dirty="0"/>
              <a:t>- An enlarged gallbladder, abdominal mass, and/or lymph node in left supraclavicular</a:t>
            </a:r>
            <a:br>
              <a:rPr lang="en-US" dirty="0"/>
            </a:br>
            <a:r>
              <a:rPr lang="en-US" dirty="0"/>
              <a:t>area is considered advanced disease</a:t>
            </a:r>
            <a:r>
              <a:rPr lang="en-US" dirty="0" smtClean="0"/>
              <a:t> </a:t>
            </a:r>
            <a:br>
              <a:rPr lang="en-US" dirty="0" smtClean="0"/>
            </a:br>
            <a:endParaRPr lang="en-US" dirty="0"/>
          </a:p>
        </p:txBody>
      </p:sp>
    </p:spTree>
    <p:extLst>
      <p:ext uri="{BB962C8B-B14F-4D97-AF65-F5344CB8AC3E}">
        <p14:creationId xmlns:p14="http://schemas.microsoft.com/office/powerpoint/2010/main" val="42885134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History</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PP: Multiparous Females Above the age of 40 are at increased risk of gallbladder stones, non-painful obstructive jaundice mainly affect males above the age of 60 </a:t>
            </a:r>
          </a:p>
          <a:p>
            <a:r>
              <a:rPr lang="en-US" dirty="0" smtClean="0"/>
              <a:t> CC: Obstructive jaundice often produces pruritus, pale stools, and dark colored urine.</a:t>
            </a:r>
          </a:p>
          <a:p>
            <a:r>
              <a:rPr lang="en-US" dirty="0" smtClean="0"/>
              <a:t>Abdominal pain along with fevers and jaundice is suggestive of obstruction with an associated infection known as cholangitis. A malignant source of obstruction more often  presents with painless jaundice and weight loss.</a:t>
            </a:r>
          </a:p>
          <a:p>
            <a:endParaRPr lang="en-US" dirty="0"/>
          </a:p>
        </p:txBody>
      </p:sp>
    </p:spTree>
    <p:extLst>
      <p:ext uri="{BB962C8B-B14F-4D97-AF65-F5344CB8AC3E}">
        <p14:creationId xmlns:p14="http://schemas.microsoft.com/office/powerpoint/2010/main" val="32448621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HISTORY</a:t>
            </a:r>
            <a:endParaRPr lang="en-US" dirty="0"/>
          </a:p>
        </p:txBody>
      </p:sp>
      <p:sp>
        <p:nvSpPr>
          <p:cNvPr id="3" name="Content Placeholder 2"/>
          <p:cNvSpPr>
            <a:spLocks noGrp="1"/>
          </p:cNvSpPr>
          <p:nvPr>
            <p:ph idx="1"/>
          </p:nvPr>
        </p:nvSpPr>
        <p:spPr/>
        <p:txBody>
          <a:bodyPr/>
          <a:lstStyle/>
          <a:p>
            <a:r>
              <a:rPr lang="en-US" dirty="0" smtClean="0"/>
              <a:t>PMH: </a:t>
            </a:r>
            <a:r>
              <a:rPr lang="en-US" dirty="0" err="1" smtClean="0"/>
              <a:t>Hx</a:t>
            </a:r>
            <a:r>
              <a:rPr lang="en-US" dirty="0" smtClean="0"/>
              <a:t> of IBD can be associated with hepatic stenosis, </a:t>
            </a:r>
            <a:r>
              <a:rPr lang="en-US" dirty="0" err="1" smtClean="0"/>
              <a:t>cholelithiasis</a:t>
            </a:r>
            <a:r>
              <a:rPr lang="en-US" dirty="0" smtClean="0"/>
              <a:t>, or primary </a:t>
            </a:r>
            <a:r>
              <a:rPr lang="en-US" dirty="0" err="1" smtClean="0"/>
              <a:t>sclerosing</a:t>
            </a:r>
            <a:r>
              <a:rPr lang="en-US" dirty="0" smtClean="0"/>
              <a:t> cholangitis, </a:t>
            </a:r>
            <a:r>
              <a:rPr lang="en-US" dirty="0" err="1" smtClean="0"/>
              <a:t>hx</a:t>
            </a:r>
            <a:r>
              <a:rPr lang="en-US" dirty="0" smtClean="0"/>
              <a:t> of pancreatitis can lead to </a:t>
            </a:r>
            <a:r>
              <a:rPr lang="en-US" dirty="0" err="1" smtClean="0"/>
              <a:t>billiary</a:t>
            </a:r>
            <a:r>
              <a:rPr lang="en-US" dirty="0" smtClean="0"/>
              <a:t> strictures, any iatrogenic intervention should be obtained </a:t>
            </a:r>
          </a:p>
          <a:p>
            <a:r>
              <a:rPr lang="en-US" dirty="0" smtClean="0"/>
              <a:t>Social </a:t>
            </a:r>
            <a:r>
              <a:rPr lang="en-US" dirty="0" err="1" smtClean="0"/>
              <a:t>Hx</a:t>
            </a:r>
            <a:r>
              <a:rPr lang="en-US" dirty="0" smtClean="0"/>
              <a:t>: Alcohol consumption as well as risk factors for viral hepatitis</a:t>
            </a:r>
          </a:p>
          <a:p>
            <a:r>
              <a:rPr lang="en-US" dirty="0" smtClean="0"/>
              <a:t>Also don’t forget symptoms of malignancy </a:t>
            </a:r>
            <a:endParaRPr lang="en-US" dirty="0"/>
          </a:p>
        </p:txBody>
      </p:sp>
    </p:spTree>
    <p:extLst>
      <p:ext uri="{BB962C8B-B14F-4D97-AF65-F5344CB8AC3E}">
        <p14:creationId xmlns:p14="http://schemas.microsoft.com/office/powerpoint/2010/main" val="34896398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 </a:t>
            </a:r>
            <a:endParaRPr lang="en-US" dirty="0"/>
          </a:p>
        </p:txBody>
      </p:sp>
      <p:sp>
        <p:nvSpPr>
          <p:cNvPr id="3" name="Content Placeholder 2"/>
          <p:cNvSpPr>
            <a:spLocks noGrp="1"/>
          </p:cNvSpPr>
          <p:nvPr>
            <p:ph idx="1"/>
          </p:nvPr>
        </p:nvSpPr>
        <p:spPr/>
        <p:txBody>
          <a:bodyPr>
            <a:normAutofit lnSpcReduction="10000"/>
          </a:bodyPr>
          <a:lstStyle/>
          <a:p>
            <a:r>
              <a:rPr lang="en-US" b="1" i="1" dirty="0"/>
              <a:t>Charcot’s </a:t>
            </a:r>
            <a:r>
              <a:rPr lang="en-US" b="1" i="1" dirty="0" smtClean="0"/>
              <a:t>triad</a:t>
            </a:r>
          </a:p>
          <a:p>
            <a:r>
              <a:rPr lang="en-US" b="1" i="1" dirty="0" smtClean="0"/>
              <a:t>Reynold’s Pentad</a:t>
            </a:r>
          </a:p>
          <a:p>
            <a:r>
              <a:rPr lang="en-US" b="1" i="1" dirty="0" smtClean="0"/>
              <a:t>Courvoisier’s sign/law</a:t>
            </a:r>
          </a:p>
          <a:p>
            <a:r>
              <a:rPr lang="en-US" b="1" i="1" dirty="0"/>
              <a:t>Murphy’s </a:t>
            </a:r>
            <a:r>
              <a:rPr lang="en-US" b="1" i="1" dirty="0" smtClean="0"/>
              <a:t>sign</a:t>
            </a:r>
          </a:p>
          <a:p>
            <a:r>
              <a:rPr lang="en-US" b="1" i="1" dirty="0"/>
              <a:t>Scleral </a:t>
            </a:r>
            <a:r>
              <a:rPr lang="en-US" b="1" i="1" dirty="0" smtClean="0"/>
              <a:t>icterus</a:t>
            </a:r>
          </a:p>
          <a:p>
            <a:r>
              <a:rPr lang="en-US" b="1" i="1" dirty="0"/>
              <a:t>Caput </a:t>
            </a:r>
            <a:r>
              <a:rPr lang="en-US" b="1" i="1" dirty="0" err="1" smtClean="0"/>
              <a:t>medusae</a:t>
            </a:r>
            <a:endParaRPr lang="en-US" b="1" i="1" dirty="0" smtClean="0"/>
          </a:p>
          <a:p>
            <a:r>
              <a:rPr lang="en-US" b="1" i="1" dirty="0"/>
              <a:t>Rectal </a:t>
            </a:r>
            <a:r>
              <a:rPr lang="en-US" b="1" i="1" dirty="0" smtClean="0"/>
              <a:t>varices</a:t>
            </a:r>
          </a:p>
          <a:p>
            <a:r>
              <a:rPr lang="en-US" b="1" i="1" dirty="0" smtClean="0"/>
              <a:t>Signs of Liver Failure </a:t>
            </a:r>
            <a:endParaRPr lang="en-US" dirty="0"/>
          </a:p>
        </p:txBody>
      </p:sp>
    </p:spTree>
    <p:extLst>
      <p:ext uri="{BB962C8B-B14F-4D97-AF65-F5344CB8AC3E}">
        <p14:creationId xmlns:p14="http://schemas.microsoft.com/office/powerpoint/2010/main" val="25584622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 </a:t>
            </a:r>
            <a:endParaRPr lang="en-US" dirty="0"/>
          </a:p>
        </p:txBody>
      </p:sp>
      <p:sp>
        <p:nvSpPr>
          <p:cNvPr id="3" name="Content Placeholder 2"/>
          <p:cNvSpPr>
            <a:spLocks noGrp="1"/>
          </p:cNvSpPr>
          <p:nvPr>
            <p:ph idx="1"/>
          </p:nvPr>
        </p:nvSpPr>
        <p:spPr/>
        <p:txBody>
          <a:bodyPr>
            <a:normAutofit/>
          </a:bodyPr>
          <a:lstStyle/>
          <a:p>
            <a:r>
              <a:rPr lang="en-US" dirty="0" smtClean="0"/>
              <a:t>Vitals: Bile salts reduces cardiac contractility and HR and SVR, </a:t>
            </a:r>
            <a:r>
              <a:rPr lang="en-US" dirty="0" err="1" smtClean="0"/>
              <a:t>Ptn</a:t>
            </a:r>
            <a:r>
              <a:rPr lang="en-US" dirty="0" smtClean="0"/>
              <a:t> are more prone for shock in O.R</a:t>
            </a:r>
          </a:p>
          <a:p>
            <a:r>
              <a:rPr lang="en-US" dirty="0" smtClean="0"/>
              <a:t>This along with increase PGE2 and vasoconstriction of renal vessels may lead to Renal Failure&gt; further exacerbating the Cardiac Dysfunction with Electrolyte Dysfunctions </a:t>
            </a:r>
            <a:endParaRPr lang="en-US" dirty="0"/>
          </a:p>
        </p:txBody>
      </p:sp>
    </p:spTree>
    <p:extLst>
      <p:ext uri="{BB962C8B-B14F-4D97-AF65-F5344CB8AC3E}">
        <p14:creationId xmlns:p14="http://schemas.microsoft.com/office/powerpoint/2010/main" val="8333601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Increase in PTT as well as decrease absorption of ADEK </a:t>
            </a:r>
            <a:r>
              <a:rPr lang="en-US" dirty="0" err="1" smtClean="0"/>
              <a:t>Vit</a:t>
            </a:r>
            <a:endParaRPr lang="en-US" dirty="0" smtClean="0"/>
          </a:p>
          <a:p>
            <a:r>
              <a:rPr lang="en-US" dirty="0" smtClean="0"/>
              <a:t>Poor Wound Healing (may lead to post op wound dehiscence) </a:t>
            </a:r>
          </a:p>
          <a:p>
            <a:endParaRPr lang="en-US" dirty="0"/>
          </a:p>
        </p:txBody>
      </p:sp>
    </p:spTree>
    <p:extLst>
      <p:ext uri="{BB962C8B-B14F-4D97-AF65-F5344CB8AC3E}">
        <p14:creationId xmlns:p14="http://schemas.microsoft.com/office/powerpoint/2010/main" val="9260419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Benign:</a:t>
            </a:r>
            <a:endParaRPr lang="en-US" dirty="0"/>
          </a:p>
        </p:txBody>
      </p:sp>
      <p:sp>
        <p:nvSpPr>
          <p:cNvPr id="3" name="Content Placeholder 2"/>
          <p:cNvSpPr>
            <a:spLocks noGrp="1"/>
          </p:cNvSpPr>
          <p:nvPr>
            <p:ph idx="1"/>
          </p:nvPr>
        </p:nvSpPr>
        <p:spPr/>
        <p:txBody>
          <a:bodyPr>
            <a:normAutofit fontScale="92500" lnSpcReduction="20000"/>
          </a:bodyPr>
          <a:lstStyle/>
          <a:p>
            <a:r>
              <a:rPr lang="en-US" dirty="0" err="1" smtClean="0"/>
              <a:t>Choledocholithiasis</a:t>
            </a:r>
            <a:endParaRPr lang="en-US" dirty="0" smtClean="0"/>
          </a:p>
          <a:p>
            <a:r>
              <a:rPr lang="en-US" dirty="0" err="1" smtClean="0"/>
              <a:t>Mirizzi</a:t>
            </a:r>
            <a:r>
              <a:rPr lang="en-US" dirty="0" smtClean="0"/>
              <a:t> syndrome</a:t>
            </a:r>
          </a:p>
          <a:p>
            <a:r>
              <a:rPr lang="en-US" dirty="0" smtClean="0"/>
              <a:t>Bile </a:t>
            </a:r>
            <a:r>
              <a:rPr lang="en-US" dirty="0"/>
              <a:t>duct stricture</a:t>
            </a:r>
            <a:br>
              <a:rPr lang="en-US" dirty="0"/>
            </a:br>
            <a:r>
              <a:rPr lang="en-US" dirty="0"/>
              <a:t>• </a:t>
            </a:r>
            <a:r>
              <a:rPr lang="en-US" i="1" dirty="0"/>
              <a:t>Chronic pancreatitis</a:t>
            </a:r>
            <a:br>
              <a:rPr lang="en-US" i="1" dirty="0"/>
            </a:br>
            <a:r>
              <a:rPr lang="en-US" dirty="0"/>
              <a:t>• </a:t>
            </a:r>
            <a:r>
              <a:rPr lang="en-US" i="1" dirty="0"/>
              <a:t>Primary </a:t>
            </a:r>
            <a:r>
              <a:rPr lang="en-US" i="1" dirty="0" err="1"/>
              <a:t>sclerosing</a:t>
            </a:r>
            <a:r>
              <a:rPr lang="en-US" i="1" dirty="0"/>
              <a:t> </a:t>
            </a:r>
            <a:r>
              <a:rPr lang="en-US" i="1" dirty="0" smtClean="0"/>
              <a:t>cholangitis</a:t>
            </a:r>
          </a:p>
          <a:p>
            <a:r>
              <a:rPr lang="en-US" dirty="0" err="1" smtClean="0"/>
              <a:t>Choledochal</a:t>
            </a:r>
            <a:r>
              <a:rPr lang="en-US" dirty="0" smtClean="0"/>
              <a:t> </a:t>
            </a:r>
            <a:r>
              <a:rPr lang="en-US" dirty="0"/>
              <a:t>cyst</a:t>
            </a:r>
            <a:r>
              <a:rPr lang="en-US" dirty="0" smtClean="0"/>
              <a:t> </a:t>
            </a:r>
          </a:p>
          <a:p>
            <a:r>
              <a:rPr lang="en-US" dirty="0" smtClean="0"/>
              <a:t>Parasite: </a:t>
            </a:r>
            <a:r>
              <a:rPr lang="en-US" dirty="0" err="1" smtClean="0"/>
              <a:t>Ascaris</a:t>
            </a:r>
            <a:r>
              <a:rPr lang="en-US" dirty="0" smtClean="0"/>
              <a:t>, </a:t>
            </a:r>
            <a:r>
              <a:rPr lang="en-US" dirty="0" err="1" smtClean="0"/>
              <a:t>Chlonorcis</a:t>
            </a:r>
            <a:r>
              <a:rPr lang="en-US" dirty="0" smtClean="0"/>
              <a:t>. </a:t>
            </a:r>
          </a:p>
          <a:p>
            <a:r>
              <a:rPr lang="en-US" dirty="0" smtClean="0"/>
              <a:t>Lymph Node Obstruction</a:t>
            </a:r>
          </a:p>
          <a:p>
            <a:r>
              <a:rPr lang="en-US" dirty="0" err="1" smtClean="0"/>
              <a:t>Haemobilia</a:t>
            </a:r>
            <a:r>
              <a:rPr lang="en-US" dirty="0" smtClean="0"/>
              <a:t>  </a:t>
            </a:r>
            <a:br>
              <a:rPr lang="en-US" dirty="0" smtClean="0"/>
            </a:br>
            <a:endParaRPr lang="en-US" dirty="0"/>
          </a:p>
        </p:txBody>
      </p:sp>
    </p:spTree>
    <p:extLst>
      <p:ext uri="{BB962C8B-B14F-4D97-AF65-F5344CB8AC3E}">
        <p14:creationId xmlns:p14="http://schemas.microsoft.com/office/powerpoint/2010/main" val="21439180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49232" y="609600"/>
            <a:ext cx="7456568" cy="5562600"/>
          </a:xfrm>
        </p:spPr>
      </p:pic>
    </p:spTree>
    <p:extLst>
      <p:ext uri="{BB962C8B-B14F-4D97-AF65-F5344CB8AC3E}">
        <p14:creationId xmlns:p14="http://schemas.microsoft.com/office/powerpoint/2010/main" val="34577907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Malignant</a:t>
            </a:r>
            <a:r>
              <a:rPr lang="en-US" dirty="0" smtClean="0"/>
              <a:t> </a:t>
            </a:r>
            <a:endParaRPr lang="en-US" dirty="0"/>
          </a:p>
        </p:txBody>
      </p:sp>
      <p:sp>
        <p:nvSpPr>
          <p:cNvPr id="3" name="Content Placeholder 2"/>
          <p:cNvSpPr>
            <a:spLocks noGrp="1"/>
          </p:cNvSpPr>
          <p:nvPr>
            <p:ph idx="1"/>
          </p:nvPr>
        </p:nvSpPr>
        <p:spPr/>
        <p:txBody>
          <a:bodyPr/>
          <a:lstStyle/>
          <a:p>
            <a:r>
              <a:rPr lang="en-US" dirty="0"/>
              <a:t>Pancreatic</a:t>
            </a:r>
            <a:br>
              <a:rPr lang="en-US" dirty="0"/>
            </a:br>
            <a:r>
              <a:rPr lang="en-US" dirty="0"/>
              <a:t>• </a:t>
            </a:r>
            <a:r>
              <a:rPr lang="en-US" i="1" dirty="0"/>
              <a:t>Solid</a:t>
            </a:r>
            <a:br>
              <a:rPr lang="en-US" i="1" dirty="0"/>
            </a:br>
            <a:r>
              <a:rPr lang="en-US" dirty="0"/>
              <a:t>• </a:t>
            </a:r>
            <a:r>
              <a:rPr lang="en-US" i="1" dirty="0" smtClean="0"/>
              <a:t>Cystic</a:t>
            </a:r>
          </a:p>
          <a:p>
            <a:r>
              <a:rPr lang="en-US" dirty="0" smtClean="0"/>
              <a:t>Cholangiocarcinoma</a:t>
            </a:r>
            <a:r>
              <a:rPr lang="en-US" dirty="0"/>
              <a:t/>
            </a:r>
            <a:br>
              <a:rPr lang="en-US" dirty="0"/>
            </a:br>
            <a:r>
              <a:rPr lang="en-US" dirty="0"/>
              <a:t>• </a:t>
            </a:r>
            <a:r>
              <a:rPr lang="en-US" i="1" dirty="0" err="1"/>
              <a:t>Klatskin</a:t>
            </a:r>
            <a:r>
              <a:rPr lang="en-US" i="1" dirty="0"/>
              <a:t> </a:t>
            </a:r>
            <a:r>
              <a:rPr lang="en-US" i="1" dirty="0" smtClean="0"/>
              <a:t>tumor</a:t>
            </a:r>
          </a:p>
          <a:p>
            <a:r>
              <a:rPr lang="en-US" dirty="0" smtClean="0"/>
              <a:t>Ampulla </a:t>
            </a:r>
            <a:r>
              <a:rPr lang="en-US" dirty="0"/>
              <a:t>of Vat</a:t>
            </a:r>
            <a:r>
              <a:rPr lang="en-US" dirty="0" smtClean="0"/>
              <a:t> </a:t>
            </a:r>
            <a:br>
              <a:rPr lang="en-US" dirty="0" smtClean="0"/>
            </a:br>
            <a:endParaRPr lang="en-US" dirty="0"/>
          </a:p>
        </p:txBody>
      </p:sp>
    </p:spTree>
    <p:extLst>
      <p:ext uri="{BB962C8B-B14F-4D97-AF65-F5344CB8AC3E}">
        <p14:creationId xmlns:p14="http://schemas.microsoft.com/office/powerpoint/2010/main" val="23209765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r>
              <a:rPr lang="en-US" dirty="0" smtClean="0"/>
              <a:t>Pediatric:</a:t>
            </a:r>
          </a:p>
          <a:p>
            <a:r>
              <a:rPr lang="en-US" dirty="0" smtClean="0"/>
              <a:t>Biliary atresia</a:t>
            </a:r>
          </a:p>
          <a:p>
            <a:r>
              <a:rPr lang="en-US" dirty="0" err="1" smtClean="0"/>
              <a:t>Caroli’s</a:t>
            </a:r>
            <a:r>
              <a:rPr lang="en-US" dirty="0" smtClean="0"/>
              <a:t> Syndrome </a:t>
            </a:r>
          </a:p>
          <a:p>
            <a:r>
              <a:rPr lang="en-US" dirty="0" err="1" smtClean="0"/>
              <a:t>Choledocal</a:t>
            </a:r>
            <a:r>
              <a:rPr lang="en-US" dirty="0" smtClean="0"/>
              <a:t> Cyst </a:t>
            </a:r>
          </a:p>
          <a:p>
            <a:r>
              <a:rPr lang="en-US" dirty="0" smtClean="0"/>
              <a:t>Primary Biliary Cirrhosis </a:t>
            </a:r>
          </a:p>
          <a:p>
            <a:r>
              <a:rPr lang="en-US" dirty="0" smtClean="0"/>
              <a:t>Wilson</a:t>
            </a:r>
          </a:p>
          <a:p>
            <a:r>
              <a:rPr lang="en-US" dirty="0" smtClean="0"/>
              <a:t>Alpha 1 Anti trypsin Def. </a:t>
            </a:r>
          </a:p>
          <a:p>
            <a:r>
              <a:rPr lang="en-US" dirty="0" smtClean="0"/>
              <a:t>Dyskinesia of </a:t>
            </a:r>
            <a:r>
              <a:rPr lang="en-US" dirty="0" err="1" smtClean="0"/>
              <a:t>Sphinecter</a:t>
            </a:r>
            <a:r>
              <a:rPr lang="en-US" dirty="0" smtClean="0"/>
              <a:t> of </a:t>
            </a:r>
            <a:r>
              <a:rPr lang="en-US" dirty="0" err="1" smtClean="0"/>
              <a:t>Oddi</a:t>
            </a:r>
            <a:r>
              <a:rPr lang="en-US" dirty="0" smtClean="0"/>
              <a:t> </a:t>
            </a:r>
          </a:p>
          <a:p>
            <a:r>
              <a:rPr lang="en-US" dirty="0" smtClean="0"/>
              <a:t>Iatrogenic:</a:t>
            </a:r>
          </a:p>
          <a:p>
            <a:r>
              <a:rPr lang="en-US" dirty="0" smtClean="0"/>
              <a:t> CBD injury following laparoscopic cholecystectomy</a:t>
            </a:r>
          </a:p>
          <a:p>
            <a:r>
              <a:rPr lang="en-US" dirty="0" smtClean="0"/>
              <a:t>Ischemic stricture from cautery or hepatic artery injury</a:t>
            </a:r>
            <a:endParaRPr lang="en-US" dirty="0"/>
          </a:p>
        </p:txBody>
      </p:sp>
    </p:spTree>
    <p:extLst>
      <p:ext uri="{BB962C8B-B14F-4D97-AF65-F5344CB8AC3E}">
        <p14:creationId xmlns:p14="http://schemas.microsoft.com/office/powerpoint/2010/main" val="36278811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l="1" r="246" b="75970"/>
          <a:stretch/>
        </p:blipFill>
        <p:spPr>
          <a:xfrm>
            <a:off x="152400" y="1752600"/>
            <a:ext cx="8948748" cy="2895600"/>
          </a:xfrm>
        </p:spPr>
      </p:pic>
    </p:spTree>
    <p:extLst>
      <p:ext uri="{BB962C8B-B14F-4D97-AF65-F5344CB8AC3E}">
        <p14:creationId xmlns:p14="http://schemas.microsoft.com/office/powerpoint/2010/main" val="37903158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7" name="Content Placeholder 6"/>
          <p:cNvSpPr>
            <a:spLocks noGrp="1"/>
          </p:cNvSpPr>
          <p:nvPr>
            <p:ph idx="1"/>
          </p:nvPr>
        </p:nvSpPr>
        <p:spPr/>
        <p:txBody>
          <a:bodyPr/>
          <a:lstStyle/>
          <a:p>
            <a:endParaRPr lang="en-US"/>
          </a:p>
        </p:txBody>
      </p:sp>
      <p:pic>
        <p:nvPicPr>
          <p:cNvPr id="8" name="Content Placeholder 3"/>
          <p:cNvPicPr>
            <a:picLocks noChangeAspect="1"/>
          </p:cNvPicPr>
          <p:nvPr/>
        </p:nvPicPr>
        <p:blipFill rotWithShape="1">
          <a:blip r:embed="rId2">
            <a:extLst>
              <a:ext uri="{28A0092B-C50C-407E-A947-70E740481C1C}">
                <a14:useLocalDpi xmlns:a14="http://schemas.microsoft.com/office/drawing/2010/main" val="0"/>
              </a:ext>
            </a:extLst>
          </a:blip>
          <a:srcRect l="-1678" t="15869" r="54825" b="16034"/>
          <a:stretch/>
        </p:blipFill>
        <p:spPr>
          <a:xfrm>
            <a:off x="3048000" y="381000"/>
            <a:ext cx="3218926" cy="6284114"/>
          </a:xfrm>
          <a:prstGeom prst="rect">
            <a:avLst/>
          </a:prstGeom>
        </p:spPr>
      </p:pic>
    </p:spTree>
    <p:extLst>
      <p:ext uri="{BB962C8B-B14F-4D97-AF65-F5344CB8AC3E}">
        <p14:creationId xmlns:p14="http://schemas.microsoft.com/office/powerpoint/2010/main" val="13204458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5" name="Content Placeholder 4"/>
          <p:cNvSpPr>
            <a:spLocks noGrp="1"/>
          </p:cNvSpPr>
          <p:nvPr>
            <p:ph idx="1"/>
          </p:nvPr>
        </p:nvSpPr>
        <p:spPr/>
        <p:txBody>
          <a:bodyPr/>
          <a:lstStyle/>
          <a:p>
            <a:endParaRPr lang="en-US"/>
          </a:p>
        </p:txBody>
      </p:sp>
      <p:pic>
        <p:nvPicPr>
          <p:cNvPr id="7" name="Content Placeholder 3"/>
          <p:cNvPicPr>
            <a:picLocks noChangeAspect="1"/>
          </p:cNvPicPr>
          <p:nvPr/>
        </p:nvPicPr>
        <p:blipFill rotWithShape="1">
          <a:blip r:embed="rId2">
            <a:extLst>
              <a:ext uri="{28A0092B-C50C-407E-A947-70E740481C1C}">
                <a14:useLocalDpi xmlns:a14="http://schemas.microsoft.com/office/drawing/2010/main" val="0"/>
              </a:ext>
            </a:extLst>
          </a:blip>
          <a:srcRect l="44727" t="15341" r="-970" b="64446"/>
          <a:stretch/>
        </p:blipFill>
        <p:spPr>
          <a:xfrm>
            <a:off x="1371600" y="1828800"/>
            <a:ext cx="6557653" cy="3165764"/>
          </a:xfrm>
          <a:prstGeom prst="rect">
            <a:avLst/>
          </a:prstGeom>
        </p:spPr>
      </p:pic>
    </p:spTree>
    <p:extLst>
      <p:ext uri="{BB962C8B-B14F-4D97-AF65-F5344CB8AC3E}">
        <p14:creationId xmlns:p14="http://schemas.microsoft.com/office/powerpoint/2010/main" val="70355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l="37131" t="14687" b="12487"/>
          <a:stretch/>
        </p:blipFill>
        <p:spPr>
          <a:xfrm>
            <a:off x="2514600" y="304800"/>
            <a:ext cx="4038600" cy="6284095"/>
          </a:xfrm>
        </p:spPr>
      </p:pic>
    </p:spTree>
    <p:extLst>
      <p:ext uri="{BB962C8B-B14F-4D97-AF65-F5344CB8AC3E}">
        <p14:creationId xmlns:p14="http://schemas.microsoft.com/office/powerpoint/2010/main" val="17585827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28281-3783-403A-B1AB-0182A003DFE3}"/>
              </a:ext>
            </a:extLst>
          </p:cNvPr>
          <p:cNvSpPr>
            <a:spLocks noGrp="1"/>
          </p:cNvSpPr>
          <p:nvPr>
            <p:ph type="ctrTitle"/>
          </p:nvPr>
        </p:nvSpPr>
        <p:spPr/>
        <p:txBody>
          <a:bodyPr/>
          <a:lstStyle/>
          <a:p>
            <a:pPr algn="l"/>
            <a:r>
              <a:rPr lang="en-US" dirty="0" smtClean="0"/>
              <a:t>Investigations+</a:t>
            </a:r>
            <a:br>
              <a:rPr lang="en-US" dirty="0" smtClean="0"/>
            </a:br>
            <a:r>
              <a:rPr lang="en-US" dirty="0" smtClean="0"/>
              <a:t>Imaging</a:t>
            </a:r>
            <a:endParaRPr lang="en-US" dirty="0"/>
          </a:p>
        </p:txBody>
      </p:sp>
      <p:sp>
        <p:nvSpPr>
          <p:cNvPr id="3" name="Subtitle 2">
            <a:extLst>
              <a:ext uri="{FF2B5EF4-FFF2-40B4-BE49-F238E27FC236}">
                <a16:creationId xmlns:a16="http://schemas.microsoft.com/office/drawing/2014/main" id="{C4542EAC-8BF3-4BFD-9891-145BC49409C2}"/>
              </a:ext>
            </a:extLst>
          </p:cNvPr>
          <p:cNvSpPr>
            <a:spLocks noGrp="1"/>
          </p:cNvSpPr>
          <p:nvPr>
            <p:ph type="subTitle" idx="1"/>
          </p:nvPr>
        </p:nvSpPr>
        <p:spPr>
          <a:xfrm flipV="1">
            <a:off x="2079206" y="2524551"/>
            <a:ext cx="4018200" cy="34289"/>
          </a:xfrm>
        </p:spPr>
        <p:txBody>
          <a:bodyPr>
            <a:normAutofit fontScale="25000" lnSpcReduction="20000"/>
          </a:bodyPr>
          <a:lstStyle/>
          <a:p>
            <a:endParaRPr lang="en-US" dirty="0"/>
          </a:p>
        </p:txBody>
      </p:sp>
    </p:spTree>
    <p:extLst>
      <p:ext uri="{BB962C8B-B14F-4D97-AF65-F5344CB8AC3E}">
        <p14:creationId xmlns:p14="http://schemas.microsoft.com/office/powerpoint/2010/main" val="320722909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7836" y="857250"/>
            <a:ext cx="6849544" cy="5143500"/>
          </a:xfrm>
          <a:prstGeom prst="rect">
            <a:avLst/>
          </a:prstGeom>
        </p:spPr>
      </p:pic>
    </p:spTree>
    <p:extLst>
      <p:ext uri="{BB962C8B-B14F-4D97-AF65-F5344CB8AC3E}">
        <p14:creationId xmlns:p14="http://schemas.microsoft.com/office/powerpoint/2010/main" val="47736926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361364" y="1023744"/>
            <a:ext cx="6513714" cy="4879766"/>
          </a:xfrm>
          <a:prstGeom prst="rect">
            <a:avLst/>
          </a:prstGeom>
        </p:spPr>
      </p:pic>
    </p:spTree>
    <p:extLst>
      <p:ext uri="{BB962C8B-B14F-4D97-AF65-F5344CB8AC3E}">
        <p14:creationId xmlns:p14="http://schemas.microsoft.com/office/powerpoint/2010/main" val="69725872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a:t>E</a:t>
            </a:r>
            <a:r>
              <a:rPr lang="en-US" dirty="0" smtClean="0"/>
              <a:t>valuate </a:t>
            </a:r>
            <a:r>
              <a:rPr lang="en-US" dirty="0"/>
              <a:t>for </a:t>
            </a:r>
            <a:r>
              <a:rPr lang="en-US" dirty="0" smtClean="0"/>
              <a:t>suspected </a:t>
            </a:r>
            <a:r>
              <a:rPr lang="en-US" dirty="0"/>
              <a:t>hepatocellular injury </a:t>
            </a:r>
            <a:br>
              <a:rPr lang="en-US" dirty="0"/>
            </a:br>
            <a:endParaRPr lang="en-US" dirty="0"/>
          </a:p>
        </p:txBody>
      </p:sp>
      <p:sp>
        <p:nvSpPr>
          <p:cNvPr id="3" name="Content Placeholder 2"/>
          <p:cNvSpPr>
            <a:spLocks noGrp="1"/>
          </p:cNvSpPr>
          <p:nvPr>
            <p:ph idx="1"/>
          </p:nvPr>
        </p:nvSpPr>
        <p:spPr>
          <a:xfrm>
            <a:off x="1736767" y="2175411"/>
            <a:ext cx="6190838" cy="3219297"/>
          </a:xfrm>
        </p:spPr>
        <p:txBody>
          <a:bodyPr>
            <a:normAutofit fontScale="40000" lnSpcReduction="20000"/>
          </a:bodyPr>
          <a:lstStyle/>
          <a:p>
            <a:r>
              <a:rPr lang="en-US" dirty="0"/>
              <a:t>* In most liver diseases : ALT&gt;AST</a:t>
            </a:r>
            <a:br>
              <a:rPr lang="en-US" dirty="0"/>
            </a:br>
            <a:r>
              <a:rPr lang="en-US" dirty="0"/>
              <a:t>IF AST &gt; ALT, think of</a:t>
            </a:r>
            <a:br>
              <a:rPr lang="en-US" dirty="0"/>
            </a:br>
            <a:r>
              <a:rPr lang="en-US" dirty="0"/>
              <a:t>1/ Alcoholic liver disease</a:t>
            </a:r>
            <a:br>
              <a:rPr lang="en-US" dirty="0"/>
            </a:br>
            <a:r>
              <a:rPr lang="en-US" dirty="0"/>
              <a:t>2/progression of non-alcoholic liver disease to fibrosis or</a:t>
            </a:r>
            <a:br>
              <a:rPr lang="en-US" dirty="0"/>
            </a:br>
            <a:r>
              <a:rPr lang="en-US" dirty="0"/>
              <a:t>cirrhosis </a:t>
            </a:r>
            <a:br>
              <a:rPr lang="en-US" dirty="0"/>
            </a:br>
            <a:r>
              <a:rPr lang="en-US" dirty="0"/>
              <a:t>Testing depends on the </a:t>
            </a:r>
            <a:r>
              <a:rPr lang="en-US" dirty="0" err="1"/>
              <a:t>Hx</a:t>
            </a:r>
            <a:r>
              <a:rPr lang="en-US" dirty="0"/>
              <a:t> and PE :</a:t>
            </a:r>
            <a:br>
              <a:rPr lang="en-US" dirty="0"/>
            </a:br>
            <a:r>
              <a:rPr lang="en-US" dirty="0"/>
              <a:t>●Serologic tests for viral hepatitis</a:t>
            </a:r>
            <a:br>
              <a:rPr lang="en-US" dirty="0"/>
            </a:br>
            <a:r>
              <a:rPr lang="en-US" dirty="0"/>
              <a:t>●Measurement of </a:t>
            </a:r>
            <a:r>
              <a:rPr lang="en-US" dirty="0" err="1"/>
              <a:t>antimitochondrial</a:t>
            </a:r>
            <a:r>
              <a:rPr lang="en-US" dirty="0"/>
              <a:t> antibodies (for primary biliary cholangitis)</a:t>
            </a:r>
            <a:br>
              <a:rPr lang="en-US" dirty="0"/>
            </a:br>
            <a:r>
              <a:rPr lang="en-US" dirty="0"/>
              <a:t>●Measurement of antinuclear anti-smooth muscle and liver-kidney microsomal</a:t>
            </a:r>
            <a:br>
              <a:rPr lang="en-US" dirty="0"/>
            </a:br>
            <a:r>
              <a:rPr lang="en-US" dirty="0"/>
              <a:t>antibodies (for autoimmune hepatitis)</a:t>
            </a:r>
            <a:br>
              <a:rPr lang="en-US" dirty="0"/>
            </a:br>
            <a:r>
              <a:rPr lang="en-US" dirty="0"/>
              <a:t>●Serum levels of iron, transferrin, and ferritin (for hemochromatosis)</a:t>
            </a:r>
            <a:br>
              <a:rPr lang="en-US" dirty="0"/>
            </a:br>
            <a:r>
              <a:rPr lang="en-US" dirty="0"/>
              <a:t>●Thyroid function tests</a:t>
            </a:r>
            <a:br>
              <a:rPr lang="en-US" dirty="0"/>
            </a:br>
            <a:r>
              <a:rPr lang="en-US" dirty="0"/>
              <a:t>●Antibody screening for celiac disease</a:t>
            </a:r>
            <a:br>
              <a:rPr lang="en-US" dirty="0"/>
            </a:br>
            <a:r>
              <a:rPr lang="en-US" dirty="0"/>
              <a:t>●Serum levels of </a:t>
            </a:r>
            <a:r>
              <a:rPr lang="en-US" dirty="0" err="1"/>
              <a:t>ceruloplasmin</a:t>
            </a:r>
            <a:r>
              <a:rPr lang="en-US" dirty="0"/>
              <a:t> (for Wilson disease)</a:t>
            </a:r>
            <a:br>
              <a:rPr lang="en-US" dirty="0"/>
            </a:br>
            <a:r>
              <a:rPr lang="en-US" dirty="0"/>
              <a:t>●Measurement of alpha-1 antitrypsin activity (for alpha-1 antitrypsin deficiency)</a:t>
            </a:r>
            <a:br>
              <a:rPr lang="en-US" dirty="0"/>
            </a:br>
            <a:r>
              <a:rPr lang="en-US" dirty="0"/>
              <a:t>●Testing for adrenal insufficiency </a:t>
            </a:r>
            <a:br>
              <a:rPr lang="en-US" dirty="0"/>
            </a:br>
            <a:endParaRPr lang="en-US" dirty="0"/>
          </a:p>
        </p:txBody>
      </p:sp>
    </p:spTree>
    <p:extLst>
      <p:ext uri="{BB962C8B-B14F-4D97-AF65-F5344CB8AC3E}">
        <p14:creationId xmlns:p14="http://schemas.microsoft.com/office/powerpoint/2010/main" val="18738666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PT/INR</a:t>
            </a:r>
            <a:endParaRPr lang="en-US" dirty="0"/>
          </a:p>
        </p:txBody>
      </p:sp>
      <p:sp>
        <p:nvSpPr>
          <p:cNvPr id="3" name="Content Placeholder 2"/>
          <p:cNvSpPr>
            <a:spLocks noGrp="1"/>
          </p:cNvSpPr>
          <p:nvPr>
            <p:ph idx="1"/>
          </p:nvPr>
        </p:nvSpPr>
        <p:spPr/>
        <p:txBody>
          <a:bodyPr>
            <a:normAutofit lnSpcReduction="10000"/>
          </a:bodyPr>
          <a:lstStyle/>
          <a:p>
            <a:r>
              <a:rPr lang="en-US" dirty="0"/>
              <a:t>Elevated INR: should be corrected with </a:t>
            </a:r>
            <a:r>
              <a:rPr lang="en-US" dirty="0" err="1"/>
              <a:t>vit</a:t>
            </a:r>
            <a:r>
              <a:rPr lang="en-US" dirty="0"/>
              <a:t> K, if corrected it</a:t>
            </a:r>
            <a:br>
              <a:rPr lang="en-US" dirty="0"/>
            </a:br>
            <a:r>
              <a:rPr lang="en-US" dirty="0"/>
              <a:t>suggests poor intestinal absorption that is compatible mostly</a:t>
            </a:r>
            <a:br>
              <a:rPr lang="en-US" dirty="0"/>
            </a:br>
            <a:r>
              <a:rPr lang="en-US" dirty="0"/>
              <a:t>with obstructive jaundice. However, an elevated INR that</a:t>
            </a:r>
            <a:br>
              <a:rPr lang="en-US" dirty="0"/>
            </a:br>
            <a:r>
              <a:rPr lang="en-US" dirty="0"/>
              <a:t>doesn’t correct with </a:t>
            </a:r>
            <a:r>
              <a:rPr lang="en-US" dirty="0" err="1"/>
              <a:t>vit</a:t>
            </a:r>
            <a:r>
              <a:rPr lang="en-US" dirty="0"/>
              <a:t> K suggests hepatocellular disease with</a:t>
            </a:r>
            <a:br>
              <a:rPr lang="en-US" dirty="0"/>
            </a:br>
            <a:r>
              <a:rPr lang="en-US" dirty="0"/>
              <a:t>impaired synthetic function. </a:t>
            </a:r>
            <a:br>
              <a:rPr lang="en-US" dirty="0"/>
            </a:br>
            <a:endParaRPr lang="en-US" dirty="0"/>
          </a:p>
        </p:txBody>
      </p:sp>
    </p:spTree>
    <p:extLst>
      <p:ext uri="{BB962C8B-B14F-4D97-AF65-F5344CB8AC3E}">
        <p14:creationId xmlns:p14="http://schemas.microsoft.com/office/powerpoint/2010/main" val="195462130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We may add </a:t>
            </a:r>
            <a:r>
              <a:rPr lang="en-US" dirty="0"/>
              <a:t>KFT</a:t>
            </a:r>
          </a:p>
          <a:p>
            <a:r>
              <a:rPr lang="en-US" dirty="0"/>
              <a:t> </a:t>
            </a:r>
          </a:p>
          <a:p>
            <a:r>
              <a:rPr lang="en-US" dirty="0"/>
              <a:t>Urine Test (UA&amp;UC )&amp; Blood culture in toxic </a:t>
            </a:r>
            <a:r>
              <a:rPr lang="en-US" dirty="0" err="1"/>
              <a:t>pt</a:t>
            </a:r>
            <a:r>
              <a:rPr lang="en-US" dirty="0"/>
              <a:t> (sys . </a:t>
            </a:r>
            <a:r>
              <a:rPr lang="en-US" dirty="0" err="1"/>
              <a:t>Mainfestaions</a:t>
            </a:r>
            <a:r>
              <a:rPr lang="en-US" dirty="0"/>
              <a:t> ) for septic shock</a:t>
            </a:r>
          </a:p>
          <a:p>
            <a:endParaRPr lang="en-US" dirty="0"/>
          </a:p>
          <a:p>
            <a:r>
              <a:rPr lang="en-US" dirty="0"/>
              <a:t>Bile culture (acute </a:t>
            </a:r>
            <a:r>
              <a:rPr lang="en-US" dirty="0" smtClean="0"/>
              <a:t>cholangitis </a:t>
            </a:r>
            <a:r>
              <a:rPr lang="en-US" dirty="0"/>
              <a:t>)             </a:t>
            </a:r>
          </a:p>
          <a:p>
            <a:endParaRPr lang="en-US" dirty="0"/>
          </a:p>
          <a:p>
            <a:endParaRPr lang="en-US" dirty="0"/>
          </a:p>
        </p:txBody>
      </p:sp>
    </p:spTree>
    <p:extLst>
      <p:ext uri="{BB962C8B-B14F-4D97-AF65-F5344CB8AC3E}">
        <p14:creationId xmlns:p14="http://schemas.microsoft.com/office/powerpoint/2010/main" val="381109108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imaging</a:t>
            </a:r>
            <a:endParaRPr lang="en-US" dirty="0"/>
          </a:p>
        </p:txBody>
      </p:sp>
      <p:sp>
        <p:nvSpPr>
          <p:cNvPr id="3" name="Content Placeholder 2"/>
          <p:cNvSpPr>
            <a:spLocks noGrp="1"/>
          </p:cNvSpPr>
          <p:nvPr>
            <p:ph idx="1"/>
          </p:nvPr>
        </p:nvSpPr>
        <p:spPr>
          <a:xfrm>
            <a:off x="2080199" y="2116257"/>
            <a:ext cx="5847405" cy="3278452"/>
          </a:xfrm>
        </p:spPr>
        <p:txBody>
          <a:bodyPr>
            <a:normAutofit fontScale="62500" lnSpcReduction="20000"/>
          </a:bodyPr>
          <a:lstStyle/>
          <a:p>
            <a:pPr algn="l"/>
            <a:r>
              <a:rPr lang="en-US" dirty="0">
                <a:solidFill>
                  <a:srgbClr val="FF0000"/>
                </a:solidFill>
              </a:rPr>
              <a:t>Ultrasound</a:t>
            </a:r>
          </a:p>
          <a:p>
            <a:pPr algn="l"/>
            <a:r>
              <a:rPr lang="en-US" dirty="0" smtClean="0"/>
              <a:t>■</a:t>
            </a:r>
            <a:r>
              <a:rPr lang="en-US" dirty="0"/>
              <a:t>Magnetic resonance </a:t>
            </a:r>
            <a:r>
              <a:rPr lang="en-US" dirty="0" err="1"/>
              <a:t>cholangiopancreatography</a:t>
            </a:r>
            <a:r>
              <a:rPr lang="en-US" dirty="0"/>
              <a:t> (MRCP)</a:t>
            </a:r>
          </a:p>
          <a:p>
            <a:pPr algn="l"/>
            <a:r>
              <a:rPr lang="en-US" dirty="0"/>
              <a:t>■CT scan</a:t>
            </a:r>
          </a:p>
          <a:p>
            <a:pPr algn="l"/>
            <a:r>
              <a:rPr lang="en-US" dirty="0"/>
              <a:t>■Radioisotope scanning</a:t>
            </a:r>
          </a:p>
          <a:p>
            <a:pPr algn="l"/>
            <a:r>
              <a:rPr lang="en-US" dirty="0"/>
              <a:t>■</a:t>
            </a:r>
            <a:r>
              <a:rPr lang="en-US" dirty="0">
                <a:solidFill>
                  <a:srgbClr val="FF0000"/>
                </a:solidFill>
              </a:rPr>
              <a:t>Endoscopic retrograde </a:t>
            </a:r>
            <a:r>
              <a:rPr lang="en-US" dirty="0" err="1">
                <a:solidFill>
                  <a:srgbClr val="FF0000"/>
                </a:solidFill>
              </a:rPr>
              <a:t>cholangiopancreatography</a:t>
            </a:r>
            <a:r>
              <a:rPr lang="en-US" dirty="0">
                <a:solidFill>
                  <a:srgbClr val="FF0000"/>
                </a:solidFill>
              </a:rPr>
              <a:t> </a:t>
            </a:r>
            <a:r>
              <a:rPr lang="en-US" dirty="0"/>
              <a:t>(ERCP)</a:t>
            </a:r>
          </a:p>
          <a:p>
            <a:pPr algn="l"/>
            <a:r>
              <a:rPr lang="en-US" dirty="0"/>
              <a:t>■Percutaneous </a:t>
            </a:r>
            <a:r>
              <a:rPr lang="en-US" dirty="0" err="1"/>
              <a:t>transhepatic</a:t>
            </a:r>
            <a:r>
              <a:rPr lang="en-US" dirty="0"/>
              <a:t> cholangiography (PTC)</a:t>
            </a:r>
          </a:p>
          <a:p>
            <a:pPr algn="l"/>
            <a:r>
              <a:rPr lang="en-US" dirty="0"/>
              <a:t>■Endoscopic ultrasound (EU)</a:t>
            </a:r>
          </a:p>
          <a:p>
            <a:pPr algn="l"/>
            <a:r>
              <a:rPr lang="en-US" dirty="0"/>
              <a:t>■Intraoperative </a:t>
            </a:r>
            <a:r>
              <a:rPr lang="en-US" dirty="0" err="1"/>
              <a:t>chlangiogram</a:t>
            </a:r>
            <a:r>
              <a:rPr lang="en-US" dirty="0"/>
              <a:t> (IOC)</a:t>
            </a:r>
          </a:p>
          <a:p>
            <a:pPr algn="l"/>
            <a:r>
              <a:rPr lang="en-US" dirty="0"/>
              <a:t>■</a:t>
            </a:r>
            <a:r>
              <a:rPr lang="en-US" dirty="0" err="1"/>
              <a:t>Choledochoscopy</a:t>
            </a:r>
            <a:r>
              <a:rPr lang="en-US" dirty="0" smtClean="0"/>
              <a:t> </a:t>
            </a:r>
            <a:endParaRPr lang="en-US" dirty="0"/>
          </a:p>
        </p:txBody>
      </p:sp>
    </p:spTree>
    <p:extLst>
      <p:ext uri="{BB962C8B-B14F-4D97-AF65-F5344CB8AC3E}">
        <p14:creationId xmlns:p14="http://schemas.microsoft.com/office/powerpoint/2010/main" val="139118307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432599" y="609601"/>
            <a:ext cx="7581378" cy="5132684"/>
          </a:xfrm>
          <a:prstGeom prst="rect">
            <a:avLst/>
          </a:prstGeom>
        </p:spPr>
      </p:pic>
    </p:spTree>
    <p:extLst>
      <p:ext uri="{BB962C8B-B14F-4D97-AF65-F5344CB8AC3E}">
        <p14:creationId xmlns:p14="http://schemas.microsoft.com/office/powerpoint/2010/main" val="197918865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09600" y="460557"/>
            <a:ext cx="6855582" cy="5135878"/>
          </a:xfrm>
          <a:prstGeom prst="rect">
            <a:avLst/>
          </a:prstGeom>
        </p:spPr>
      </p:pic>
    </p:spTree>
    <p:extLst>
      <p:ext uri="{BB962C8B-B14F-4D97-AF65-F5344CB8AC3E}">
        <p14:creationId xmlns:p14="http://schemas.microsoft.com/office/powerpoint/2010/main" val="318655568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62000" y="553031"/>
            <a:ext cx="7103660" cy="5321725"/>
          </a:xfrm>
          <a:prstGeom prst="rect">
            <a:avLst/>
          </a:prstGeom>
        </p:spPr>
      </p:pic>
    </p:spTree>
    <p:extLst>
      <p:ext uri="{BB962C8B-B14F-4D97-AF65-F5344CB8AC3E}">
        <p14:creationId xmlns:p14="http://schemas.microsoft.com/office/powerpoint/2010/main" val="32990769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62001" y="644541"/>
            <a:ext cx="6766980" cy="5069501"/>
          </a:xfrm>
          <a:prstGeom prst="rect">
            <a:avLst/>
          </a:prstGeom>
        </p:spPr>
      </p:pic>
    </p:spTree>
    <p:extLst>
      <p:ext uri="{BB962C8B-B14F-4D97-AF65-F5344CB8AC3E}">
        <p14:creationId xmlns:p14="http://schemas.microsoft.com/office/powerpoint/2010/main" val="401856107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33400" y="403472"/>
            <a:ext cx="7256059" cy="5435896"/>
          </a:xfrm>
          <a:prstGeom prst="rect">
            <a:avLst/>
          </a:prstGeom>
        </p:spPr>
      </p:pic>
    </p:spTree>
    <p:extLst>
      <p:ext uri="{BB962C8B-B14F-4D97-AF65-F5344CB8AC3E}">
        <p14:creationId xmlns:p14="http://schemas.microsoft.com/office/powerpoint/2010/main" val="308069422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33400" y="381776"/>
            <a:ext cx="7363126" cy="5516104"/>
          </a:xfrm>
          <a:prstGeom prst="rect">
            <a:avLst/>
          </a:prstGeom>
        </p:spPr>
      </p:pic>
    </p:spTree>
    <p:extLst>
      <p:ext uri="{BB962C8B-B14F-4D97-AF65-F5344CB8AC3E}">
        <p14:creationId xmlns:p14="http://schemas.microsoft.com/office/powerpoint/2010/main" val="60065333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57200" y="346387"/>
            <a:ext cx="7270845" cy="5446973"/>
          </a:xfrm>
          <a:prstGeom prst="rect">
            <a:avLst/>
          </a:prstGeom>
        </p:spPr>
      </p:pic>
    </p:spTree>
    <p:extLst>
      <p:ext uri="{BB962C8B-B14F-4D97-AF65-F5344CB8AC3E}">
        <p14:creationId xmlns:p14="http://schemas.microsoft.com/office/powerpoint/2010/main" val="408931606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33400" y="403473"/>
            <a:ext cx="7184409" cy="5382217"/>
          </a:xfrm>
          <a:prstGeom prst="rect">
            <a:avLst/>
          </a:prstGeom>
        </p:spPr>
      </p:pic>
    </p:spTree>
    <p:extLst>
      <p:ext uri="{BB962C8B-B14F-4D97-AF65-F5344CB8AC3E}">
        <p14:creationId xmlns:p14="http://schemas.microsoft.com/office/powerpoint/2010/main" val="48597689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81000" y="243188"/>
            <a:ext cx="7326573" cy="5488721"/>
          </a:xfrm>
          <a:prstGeom prst="rect">
            <a:avLst/>
          </a:prstGeom>
        </p:spPr>
      </p:pic>
    </p:spTree>
    <p:extLst>
      <p:ext uri="{BB962C8B-B14F-4D97-AF65-F5344CB8AC3E}">
        <p14:creationId xmlns:p14="http://schemas.microsoft.com/office/powerpoint/2010/main" val="311023766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09600" y="460558"/>
            <a:ext cx="7046794" cy="5279123"/>
          </a:xfrm>
          <a:prstGeom prst="rect">
            <a:avLst/>
          </a:prstGeom>
        </p:spPr>
      </p:pic>
    </p:spTree>
    <p:extLst>
      <p:ext uri="{BB962C8B-B14F-4D97-AF65-F5344CB8AC3E}">
        <p14:creationId xmlns:p14="http://schemas.microsoft.com/office/powerpoint/2010/main" val="10183212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668439" y="1253790"/>
            <a:ext cx="6018663" cy="4508897"/>
          </a:xfrm>
          <a:prstGeom prst="rect">
            <a:avLst/>
          </a:prstGeom>
        </p:spPr>
      </p:pic>
    </p:spTree>
    <p:extLst>
      <p:ext uri="{BB962C8B-B14F-4D97-AF65-F5344CB8AC3E}">
        <p14:creationId xmlns:p14="http://schemas.microsoft.com/office/powerpoint/2010/main" val="261469588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56196" y="1138362"/>
            <a:ext cx="4057650" cy="736862"/>
          </a:xfrm>
        </p:spPr>
        <p:txBody>
          <a:bodyPr>
            <a:noAutofit/>
          </a:bodyPr>
          <a:lstStyle/>
          <a:p>
            <a:r>
              <a:rPr lang="en-US" sz="2925" dirty="0"/>
              <a:t>Medical treatment</a:t>
            </a:r>
          </a:p>
        </p:txBody>
      </p:sp>
      <p:sp>
        <p:nvSpPr>
          <p:cNvPr id="3" name="Subtitle 2"/>
          <p:cNvSpPr>
            <a:spLocks noGrp="1"/>
          </p:cNvSpPr>
          <p:nvPr>
            <p:ph type="subTitle" idx="1"/>
          </p:nvPr>
        </p:nvSpPr>
        <p:spPr>
          <a:xfrm>
            <a:off x="956196" y="1875224"/>
            <a:ext cx="6000750" cy="3943350"/>
          </a:xfrm>
        </p:spPr>
        <p:txBody>
          <a:bodyPr>
            <a:normAutofit fontScale="25000" lnSpcReduction="20000"/>
          </a:bodyPr>
          <a:lstStyle/>
          <a:p>
            <a:pPr algn="l" rtl="0"/>
            <a:r>
              <a:rPr lang="en-US" sz="9600" u="sng" dirty="0">
                <a:solidFill>
                  <a:schemeClr val="accent1">
                    <a:lumMod val="75000"/>
                  </a:schemeClr>
                </a:solidFill>
              </a:rPr>
              <a:t>(Supportive care)</a:t>
            </a:r>
          </a:p>
          <a:p>
            <a:pPr marL="472679" indent="-303610" algn="l">
              <a:lnSpc>
                <a:spcPct val="150000"/>
              </a:lnSpc>
              <a:buFont typeface="+mj-lt"/>
              <a:buAutoNum type="arabicPeriod"/>
              <a:tabLst>
                <a:tab pos="1067991" algn="l"/>
              </a:tabLst>
            </a:pPr>
            <a:r>
              <a:rPr lang="en-US" sz="9000" dirty="0"/>
              <a:t>IV fluids (In cases of dehydration)</a:t>
            </a:r>
          </a:p>
          <a:p>
            <a:pPr marL="472679" indent="-303610" algn="l">
              <a:lnSpc>
                <a:spcPct val="150000"/>
              </a:lnSpc>
              <a:buFont typeface="+mj-lt"/>
              <a:buAutoNum type="arabicPeriod"/>
              <a:tabLst>
                <a:tab pos="1067991" algn="l"/>
              </a:tabLst>
            </a:pPr>
            <a:r>
              <a:rPr lang="en-US" sz="9000" dirty="0"/>
              <a:t>Antibiotics (Infection, e.g. Cholangitis)</a:t>
            </a:r>
          </a:p>
          <a:p>
            <a:pPr marL="472679" indent="-303610" algn="l">
              <a:lnSpc>
                <a:spcPct val="150000"/>
              </a:lnSpc>
              <a:buFont typeface="+mj-lt"/>
              <a:buAutoNum type="arabicPeriod"/>
              <a:tabLst>
                <a:tab pos="1067991" algn="l"/>
              </a:tabLst>
            </a:pPr>
            <a:r>
              <a:rPr lang="en-US" sz="9000" dirty="0"/>
              <a:t>Antivirals (Viral infections e.g. Viral hepatitis)</a:t>
            </a:r>
          </a:p>
          <a:p>
            <a:pPr marL="472679" indent="-303610" algn="l">
              <a:lnSpc>
                <a:spcPct val="150000"/>
              </a:lnSpc>
              <a:buFont typeface="+mj-lt"/>
              <a:buAutoNum type="arabicPeriod"/>
              <a:tabLst>
                <a:tab pos="1067991" algn="l"/>
              </a:tabLst>
            </a:pPr>
            <a:r>
              <a:rPr lang="en-US" sz="9000" dirty="0"/>
              <a:t>Blood transfusions (Anemia)</a:t>
            </a:r>
          </a:p>
          <a:p>
            <a:pPr marL="472679" indent="-303610" algn="l">
              <a:lnSpc>
                <a:spcPct val="150000"/>
              </a:lnSpc>
              <a:buFont typeface="+mj-lt"/>
              <a:buAutoNum type="arabicPeriod"/>
              <a:tabLst>
                <a:tab pos="1067991" algn="l"/>
              </a:tabLst>
            </a:pPr>
            <a:r>
              <a:rPr lang="en-US" sz="9000" dirty="0"/>
              <a:t>Steroids (Autoimmune diseases, e.g. autoimmune hepatitis)</a:t>
            </a:r>
          </a:p>
        </p:txBody>
      </p:sp>
    </p:spTree>
    <p:extLst>
      <p:ext uri="{BB962C8B-B14F-4D97-AF65-F5344CB8AC3E}">
        <p14:creationId xmlns:p14="http://schemas.microsoft.com/office/powerpoint/2010/main" val="288014155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97943" y="1138362"/>
            <a:ext cx="4972050" cy="736862"/>
          </a:xfrm>
        </p:spPr>
        <p:txBody>
          <a:bodyPr>
            <a:noAutofit/>
          </a:bodyPr>
          <a:lstStyle/>
          <a:p>
            <a:r>
              <a:rPr lang="en-US" sz="2925" dirty="0"/>
              <a:t>Medical treatment Cont.</a:t>
            </a:r>
          </a:p>
        </p:txBody>
      </p:sp>
      <p:sp>
        <p:nvSpPr>
          <p:cNvPr id="3" name="Subtitle 2"/>
          <p:cNvSpPr>
            <a:spLocks noGrp="1"/>
          </p:cNvSpPr>
          <p:nvPr>
            <p:ph type="subTitle" idx="1"/>
          </p:nvPr>
        </p:nvSpPr>
        <p:spPr>
          <a:xfrm>
            <a:off x="757537" y="1783101"/>
            <a:ext cx="6000750" cy="3943350"/>
          </a:xfrm>
        </p:spPr>
        <p:txBody>
          <a:bodyPr>
            <a:normAutofit/>
          </a:bodyPr>
          <a:lstStyle/>
          <a:p>
            <a:pPr marL="509588" indent="-385763" algn="l">
              <a:lnSpc>
                <a:spcPct val="150000"/>
              </a:lnSpc>
              <a:buFont typeface="+mj-lt"/>
              <a:buAutoNum type="arabicPeriod" startAt="6"/>
              <a:tabLst>
                <a:tab pos="1067991" algn="l"/>
              </a:tabLst>
            </a:pPr>
            <a:r>
              <a:rPr lang="en-US" sz="2250" dirty="0"/>
              <a:t>Chemotherapy, radiation (Tumors, e.g. head of pancreas CA).</a:t>
            </a:r>
            <a:endParaRPr lang="en-US" sz="2400" dirty="0"/>
          </a:p>
          <a:p>
            <a:pPr algn="l"/>
            <a:r>
              <a:rPr lang="en-US" sz="2400" dirty="0"/>
              <a:t>   7 ADEK vitamins and </a:t>
            </a:r>
            <a:r>
              <a:rPr lang="en-US" sz="2400" dirty="0" err="1"/>
              <a:t>ursodeoxycolic</a:t>
            </a:r>
            <a:r>
              <a:rPr lang="en-US" sz="2400" dirty="0"/>
              <a:t> acid for obstructive </a:t>
            </a:r>
            <a:r>
              <a:rPr lang="en-US" sz="2400" dirty="0" err="1"/>
              <a:t>jauindice</a:t>
            </a:r>
            <a:r>
              <a:rPr lang="en-US" sz="2400" dirty="0"/>
              <a:t> .</a:t>
            </a:r>
          </a:p>
          <a:p>
            <a:pPr marL="123825" algn="l">
              <a:lnSpc>
                <a:spcPct val="150000"/>
              </a:lnSpc>
              <a:tabLst>
                <a:tab pos="1067991" algn="l"/>
              </a:tabLst>
            </a:pPr>
            <a:endParaRPr lang="en-US" sz="2250" dirty="0"/>
          </a:p>
          <a:p>
            <a:pPr algn="l" rtl="0"/>
            <a:endParaRPr lang="en-US" dirty="0"/>
          </a:p>
        </p:txBody>
      </p:sp>
    </p:spTree>
    <p:extLst>
      <p:ext uri="{BB962C8B-B14F-4D97-AF65-F5344CB8AC3E}">
        <p14:creationId xmlns:p14="http://schemas.microsoft.com/office/powerpoint/2010/main" val="8050612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4361" y="957262"/>
            <a:ext cx="6005058" cy="1271588"/>
          </a:xfrm>
        </p:spPr>
        <p:txBody>
          <a:bodyPr>
            <a:normAutofit/>
          </a:bodyPr>
          <a:lstStyle/>
          <a:p>
            <a:pPr algn="l"/>
            <a:r>
              <a:rPr lang="en-US" dirty="0" smtClean="0"/>
              <a:t>Surgical treatment</a:t>
            </a:r>
            <a:endParaRPr lang="en-US" dirty="0"/>
          </a:p>
        </p:txBody>
      </p:sp>
      <p:sp>
        <p:nvSpPr>
          <p:cNvPr id="3" name="Subtitle 2"/>
          <p:cNvSpPr>
            <a:spLocks noGrp="1"/>
          </p:cNvSpPr>
          <p:nvPr>
            <p:ph type="subTitle" idx="1"/>
          </p:nvPr>
        </p:nvSpPr>
        <p:spPr>
          <a:xfrm>
            <a:off x="764361" y="2228850"/>
            <a:ext cx="5886450" cy="3771900"/>
          </a:xfrm>
        </p:spPr>
        <p:txBody>
          <a:bodyPr>
            <a:normAutofit lnSpcReduction="10000"/>
          </a:bodyPr>
          <a:lstStyle/>
          <a:p>
            <a:pPr algn="l" rtl="0"/>
            <a:r>
              <a:rPr lang="en-US" sz="2400" u="sng" dirty="0">
                <a:solidFill>
                  <a:schemeClr val="accent1">
                    <a:lumMod val="75000"/>
                  </a:schemeClr>
                </a:solidFill>
              </a:rPr>
              <a:t>(Post-hepatic jaundice)</a:t>
            </a:r>
          </a:p>
          <a:p>
            <a:pPr marL="472679" indent="-303610" algn="l">
              <a:lnSpc>
                <a:spcPct val="130000"/>
              </a:lnSpc>
              <a:buFont typeface="+mj-lt"/>
              <a:buAutoNum type="arabicPeriod"/>
              <a:tabLst>
                <a:tab pos="1067991" algn="l"/>
              </a:tabLst>
            </a:pPr>
            <a:r>
              <a:rPr lang="en-US" sz="2250" dirty="0"/>
              <a:t>The goal is to relieve obstruction</a:t>
            </a:r>
          </a:p>
          <a:p>
            <a:pPr marL="472679" indent="-303610" algn="l">
              <a:lnSpc>
                <a:spcPct val="130000"/>
              </a:lnSpc>
              <a:buFont typeface="+mj-lt"/>
              <a:buAutoNum type="arabicPeriod"/>
              <a:tabLst>
                <a:tab pos="1067991" algn="l"/>
              </a:tabLst>
            </a:pPr>
            <a:r>
              <a:rPr lang="en-US" sz="2250" dirty="0"/>
              <a:t>Definitive or temporary treatment, curative or palliative.</a:t>
            </a:r>
          </a:p>
          <a:p>
            <a:pPr marL="472679" indent="-303610" algn="l">
              <a:lnSpc>
                <a:spcPct val="130000"/>
              </a:lnSpc>
              <a:buFont typeface="+mj-lt"/>
              <a:buAutoNum type="arabicPeriod"/>
              <a:tabLst>
                <a:tab pos="1067991" algn="l"/>
              </a:tabLst>
            </a:pPr>
            <a:r>
              <a:rPr lang="en-US" sz="2250" dirty="0"/>
              <a:t>ERCP / PTC (endoscopic retrograde </a:t>
            </a:r>
            <a:r>
              <a:rPr lang="en-US" sz="2250" dirty="0" err="1"/>
              <a:t>cholangeopancreatography</a:t>
            </a:r>
            <a:r>
              <a:rPr lang="en-US" sz="2250" dirty="0"/>
              <a:t> / percutaneous </a:t>
            </a:r>
            <a:r>
              <a:rPr lang="en-US" sz="2250" dirty="0" err="1"/>
              <a:t>transhepatic</a:t>
            </a:r>
            <a:r>
              <a:rPr lang="en-US" sz="2250" dirty="0"/>
              <a:t> cholangiography) (To remove stones, apply stents or dilate strictures) </a:t>
            </a:r>
          </a:p>
          <a:p>
            <a:pPr algn="l" rtl="0"/>
            <a:endParaRPr lang="en-US" dirty="0" smtClean="0"/>
          </a:p>
        </p:txBody>
      </p:sp>
    </p:spTree>
    <p:extLst>
      <p:ext uri="{BB962C8B-B14F-4D97-AF65-F5344CB8AC3E}">
        <p14:creationId xmlns:p14="http://schemas.microsoft.com/office/powerpoint/2010/main" val="60694611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83443" y="1236828"/>
            <a:ext cx="5566581" cy="736862"/>
          </a:xfrm>
        </p:spPr>
        <p:txBody>
          <a:bodyPr>
            <a:normAutofit/>
          </a:bodyPr>
          <a:lstStyle/>
          <a:p>
            <a:r>
              <a:rPr lang="en-US" sz="2925" dirty="0"/>
              <a:t>Surgical treatment Cont.</a:t>
            </a:r>
          </a:p>
        </p:txBody>
      </p:sp>
      <p:sp>
        <p:nvSpPr>
          <p:cNvPr id="3" name="Subtitle 2"/>
          <p:cNvSpPr>
            <a:spLocks noGrp="1"/>
          </p:cNvSpPr>
          <p:nvPr>
            <p:ph type="subTitle" idx="1"/>
          </p:nvPr>
        </p:nvSpPr>
        <p:spPr>
          <a:xfrm>
            <a:off x="823753" y="2263547"/>
            <a:ext cx="5829299" cy="3486150"/>
          </a:xfrm>
        </p:spPr>
        <p:txBody>
          <a:bodyPr>
            <a:normAutofit/>
          </a:bodyPr>
          <a:lstStyle/>
          <a:p>
            <a:pPr marL="554831" indent="-385763" algn="l">
              <a:lnSpc>
                <a:spcPct val="130000"/>
              </a:lnSpc>
              <a:buFont typeface="+mj-lt"/>
              <a:buAutoNum type="arabicPeriod" startAt="4"/>
              <a:tabLst>
                <a:tab pos="1067991" algn="l"/>
              </a:tabLst>
            </a:pPr>
            <a:r>
              <a:rPr lang="en-US" sz="2250" dirty="0"/>
              <a:t>Cholecystectomy with bile duct exploration</a:t>
            </a:r>
          </a:p>
          <a:p>
            <a:pPr marL="554831" indent="-385763" algn="l">
              <a:lnSpc>
                <a:spcPct val="130000"/>
              </a:lnSpc>
              <a:buFont typeface="+mj-lt"/>
              <a:buAutoNum type="arabicPeriod" startAt="4"/>
              <a:tabLst>
                <a:tab pos="1067991" algn="l"/>
              </a:tabLst>
            </a:pPr>
            <a:r>
              <a:rPr lang="en-US" sz="2250" dirty="0"/>
              <a:t>Resection of obstructing tumor</a:t>
            </a:r>
          </a:p>
          <a:p>
            <a:pPr marL="554831" indent="-385763" algn="l">
              <a:lnSpc>
                <a:spcPct val="130000"/>
              </a:lnSpc>
              <a:buFont typeface="+mj-lt"/>
              <a:buAutoNum type="arabicPeriod" startAt="4"/>
              <a:tabLst>
                <a:tab pos="1067991" algn="l"/>
              </a:tabLst>
            </a:pPr>
            <a:r>
              <a:rPr lang="en-US" sz="2250" dirty="0"/>
              <a:t>Whipple’s procedure (Surgical procedure to remove cancerous head of pancreas, CBD tumors, duodenal papilla or duodenum near the pancreas)</a:t>
            </a:r>
          </a:p>
          <a:p>
            <a:pPr marL="554831" indent="-385763" algn="l">
              <a:lnSpc>
                <a:spcPct val="130000"/>
              </a:lnSpc>
              <a:buFont typeface="+mj-lt"/>
              <a:buAutoNum type="arabicPeriod" startAt="4"/>
              <a:tabLst>
                <a:tab pos="1067991" algn="l"/>
              </a:tabLst>
            </a:pPr>
            <a:r>
              <a:rPr lang="en-US" sz="2250" dirty="0"/>
              <a:t>Bypass of </a:t>
            </a:r>
            <a:r>
              <a:rPr lang="en-US" sz="2250" dirty="0" err="1"/>
              <a:t>irresectable</a:t>
            </a:r>
            <a:r>
              <a:rPr lang="en-US" sz="2250" dirty="0"/>
              <a:t> lesion </a:t>
            </a:r>
          </a:p>
          <a:p>
            <a:pPr algn="l" rtl="0"/>
            <a:endParaRPr lang="en-US" dirty="0" smtClean="0"/>
          </a:p>
        </p:txBody>
      </p:sp>
    </p:spTree>
    <p:extLst>
      <p:ext uri="{BB962C8B-B14F-4D97-AF65-F5344CB8AC3E}">
        <p14:creationId xmlns:p14="http://schemas.microsoft.com/office/powerpoint/2010/main" val="281284516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7854" y="1036548"/>
            <a:ext cx="5915025" cy="268042"/>
          </a:xfrm>
        </p:spPr>
        <p:txBody>
          <a:bodyPr>
            <a:normAutofit fontScale="90000"/>
          </a:bodyPr>
          <a:lstStyle/>
          <a:p>
            <a:r>
              <a:rPr lang="en-US" b="1" dirty="0" smtClean="0">
                <a:solidFill>
                  <a:srgbClr val="FF0000"/>
                </a:solidFill>
              </a:rPr>
              <a:t>Treatment depends on the cause</a:t>
            </a:r>
            <a:br>
              <a:rPr lang="en-US" b="1" dirty="0" smtClean="0">
                <a:solidFill>
                  <a:srgbClr val="FF0000"/>
                </a:solidFill>
              </a:rPr>
            </a:br>
            <a:r>
              <a:rPr lang="en-US" dirty="0" smtClean="0"/>
              <a:t/>
            </a:r>
            <a:br>
              <a:rPr lang="en-US" dirty="0" smtClean="0"/>
            </a:br>
            <a:endParaRPr lang="en-US" dirty="0"/>
          </a:p>
        </p:txBody>
      </p:sp>
      <p:sp>
        <p:nvSpPr>
          <p:cNvPr id="3" name="Content Placeholder 2"/>
          <p:cNvSpPr>
            <a:spLocks noGrp="1"/>
          </p:cNvSpPr>
          <p:nvPr>
            <p:ph idx="1"/>
          </p:nvPr>
        </p:nvSpPr>
        <p:spPr>
          <a:xfrm>
            <a:off x="1245494" y="1593537"/>
            <a:ext cx="5915025" cy="1955978"/>
          </a:xfrm>
        </p:spPr>
        <p:txBody>
          <a:bodyPr/>
          <a:lstStyle/>
          <a:p>
            <a:pPr marL="0" indent="0">
              <a:buNone/>
            </a:pPr>
            <a:r>
              <a:rPr lang="en-US" dirty="0" smtClean="0">
                <a:solidFill>
                  <a:srgbClr val="FF0000"/>
                </a:solidFill>
              </a:rPr>
              <a:t>1)</a:t>
            </a:r>
            <a:r>
              <a:rPr lang="en-US" dirty="0" err="1" smtClean="0">
                <a:solidFill>
                  <a:srgbClr val="FF0000"/>
                </a:solidFill>
              </a:rPr>
              <a:t>Cholethiasis</a:t>
            </a:r>
            <a:endParaRPr lang="en-US" dirty="0" smtClean="0">
              <a:solidFill>
                <a:srgbClr val="FF0000"/>
              </a:solidFill>
            </a:endParaRPr>
          </a:p>
          <a:p>
            <a:pPr algn="l"/>
            <a:r>
              <a:rPr lang="en-US" dirty="0" smtClean="0"/>
              <a:t>ERCP followed by </a:t>
            </a:r>
            <a:r>
              <a:rPr lang="en-US" dirty="0" err="1" smtClean="0"/>
              <a:t>laproscopic</a:t>
            </a:r>
            <a:r>
              <a:rPr lang="en-US" dirty="0"/>
              <a:t> </a:t>
            </a:r>
            <a:r>
              <a:rPr lang="en-US" dirty="0" smtClean="0"/>
              <a:t>cholecystectomy</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8027" y="3466690"/>
            <a:ext cx="2962846" cy="2219693"/>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0308" y="3466691"/>
            <a:ext cx="3027541" cy="2249376"/>
          </a:xfrm>
          <a:prstGeom prst="rect">
            <a:avLst/>
          </a:prstGeom>
        </p:spPr>
      </p:pic>
    </p:spTree>
    <p:extLst>
      <p:ext uri="{BB962C8B-B14F-4D97-AF65-F5344CB8AC3E}">
        <p14:creationId xmlns:p14="http://schemas.microsoft.com/office/powerpoint/2010/main" val="289286389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03810" y="1146225"/>
            <a:ext cx="5915025" cy="2989169"/>
          </a:xfrm>
        </p:spPr>
        <p:txBody>
          <a:bodyPr/>
          <a:lstStyle/>
          <a:p>
            <a:pPr algn="l"/>
            <a:r>
              <a:rPr lang="en-US" dirty="0" smtClean="0">
                <a:solidFill>
                  <a:srgbClr val="FF0000"/>
                </a:solidFill>
              </a:rPr>
              <a:t>2) Ca Head of Pancreas / </a:t>
            </a:r>
            <a:r>
              <a:rPr lang="en-US" dirty="0" err="1" smtClean="0">
                <a:solidFill>
                  <a:srgbClr val="FF0000"/>
                </a:solidFill>
              </a:rPr>
              <a:t>Periampullary</a:t>
            </a:r>
            <a:r>
              <a:rPr lang="en-US" dirty="0" smtClean="0">
                <a:solidFill>
                  <a:srgbClr val="FF0000"/>
                </a:solidFill>
              </a:rPr>
              <a:t> Carcinoma</a:t>
            </a:r>
          </a:p>
          <a:p>
            <a:pPr algn="l"/>
            <a:r>
              <a:rPr lang="en-US" dirty="0" smtClean="0"/>
              <a:t>Whipple resection</a:t>
            </a:r>
            <a:endParaRPr lang="en-US" dirty="0"/>
          </a:p>
          <a:p>
            <a:pPr marL="0" indent="0">
              <a:buNone/>
            </a:pPr>
            <a:endParaRPr lang="en-US" dirty="0" smtClean="0"/>
          </a:p>
        </p:txBody>
      </p:sp>
    </p:spTree>
    <p:extLst>
      <p:ext uri="{BB962C8B-B14F-4D97-AF65-F5344CB8AC3E}">
        <p14:creationId xmlns:p14="http://schemas.microsoft.com/office/powerpoint/2010/main" val="365787843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hatsApp Image 2021-08-09 at 20.25.58"/>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914400" y="381000"/>
            <a:ext cx="6858000" cy="5727550"/>
          </a:xfrm>
          <a:prstGeom prst="rect">
            <a:avLst/>
          </a:prstGeom>
        </p:spPr>
      </p:pic>
    </p:spTree>
    <p:extLst>
      <p:ext uri="{BB962C8B-B14F-4D97-AF65-F5344CB8AC3E}">
        <p14:creationId xmlns:p14="http://schemas.microsoft.com/office/powerpoint/2010/main" val="269686030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en-US" dirty="0" smtClean="0">
                <a:solidFill>
                  <a:srgbClr val="FF0000"/>
                </a:solidFill>
              </a:rPr>
              <a:t>3)</a:t>
            </a:r>
            <a:r>
              <a:rPr lang="en-US" dirty="0" err="1" smtClean="0">
                <a:solidFill>
                  <a:srgbClr val="FF0000"/>
                </a:solidFill>
              </a:rPr>
              <a:t>Choledocholithiasis</a:t>
            </a:r>
            <a:r>
              <a:rPr lang="en-US" dirty="0" smtClean="0"/>
              <a:t> (stones in the CBD)</a:t>
            </a:r>
          </a:p>
          <a:p>
            <a:pPr algn="l"/>
            <a:r>
              <a:rPr lang="en-US" dirty="0" smtClean="0"/>
              <a:t> Treatment of choice is stone extraction </a:t>
            </a:r>
            <a:r>
              <a:rPr lang="ar-JO" dirty="0" smtClean="0"/>
              <a:t> </a:t>
            </a:r>
            <a:r>
              <a:rPr lang="en-US" dirty="0" smtClean="0"/>
              <a:t>through ERCP and </a:t>
            </a:r>
            <a:r>
              <a:rPr lang="en-US" dirty="0" err="1" smtClean="0"/>
              <a:t>sphinctrectomy</a:t>
            </a:r>
            <a:r>
              <a:rPr lang="en-US" dirty="0" smtClean="0"/>
              <a:t> </a:t>
            </a:r>
          </a:p>
          <a:p>
            <a:pPr algn="l"/>
            <a:endParaRPr lang="en-US" dirty="0"/>
          </a:p>
          <a:p>
            <a:pPr algn="l"/>
            <a:r>
              <a:rPr lang="en-US" dirty="0" smtClean="0">
                <a:solidFill>
                  <a:srgbClr val="FF0000"/>
                </a:solidFill>
              </a:rPr>
              <a:t>4)Endoscopic stenting</a:t>
            </a:r>
          </a:p>
          <a:p>
            <a:pPr algn="l"/>
            <a:r>
              <a:rPr lang="en-US" dirty="0" smtClean="0"/>
              <a:t>it may be possible to relieve the blockage through stents through ERCP or PTC </a:t>
            </a:r>
          </a:p>
          <a:p>
            <a:pPr algn="l"/>
            <a:r>
              <a:rPr lang="en-US" dirty="0" smtClean="0"/>
              <a:t>strictures</a:t>
            </a:r>
            <a:endParaRPr lang="en-US" dirty="0"/>
          </a:p>
        </p:txBody>
      </p:sp>
    </p:spTree>
    <p:extLst>
      <p:ext uri="{BB962C8B-B14F-4D97-AF65-F5344CB8AC3E}">
        <p14:creationId xmlns:p14="http://schemas.microsoft.com/office/powerpoint/2010/main" val="43641871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8530" y="867047"/>
            <a:ext cx="7386941" cy="5143500"/>
          </a:xfrm>
          <a:prstGeom prst="rect">
            <a:avLst/>
          </a:prstGeom>
        </p:spPr>
      </p:pic>
    </p:spTree>
    <p:extLst>
      <p:ext uri="{BB962C8B-B14F-4D97-AF65-F5344CB8AC3E}">
        <p14:creationId xmlns:p14="http://schemas.microsoft.com/office/powerpoint/2010/main" val="23332163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1734" y="857250"/>
            <a:ext cx="7040532" cy="5143500"/>
          </a:xfrm>
          <a:prstGeom prst="rect">
            <a:avLst/>
          </a:prstGeom>
        </p:spPr>
      </p:pic>
    </p:spTree>
    <p:extLst>
      <p:ext uri="{BB962C8B-B14F-4D97-AF65-F5344CB8AC3E}">
        <p14:creationId xmlns:p14="http://schemas.microsoft.com/office/powerpoint/2010/main" val="299049967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7267" y="857250"/>
            <a:ext cx="7049467" cy="5143500"/>
          </a:xfrm>
          <a:prstGeom prst="rect">
            <a:avLst/>
          </a:prstGeom>
        </p:spPr>
      </p:pic>
    </p:spTree>
    <p:extLst>
      <p:ext uri="{BB962C8B-B14F-4D97-AF65-F5344CB8AC3E}">
        <p14:creationId xmlns:p14="http://schemas.microsoft.com/office/powerpoint/2010/main" val="183939927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1436" y="857250"/>
            <a:ext cx="6961128" cy="5143500"/>
          </a:xfrm>
          <a:prstGeom prst="rect">
            <a:avLst/>
          </a:prstGeom>
        </p:spPr>
      </p:pic>
    </p:spTree>
    <p:extLst>
      <p:ext uri="{BB962C8B-B14F-4D97-AF65-F5344CB8AC3E}">
        <p14:creationId xmlns:p14="http://schemas.microsoft.com/office/powerpoint/2010/main" val="310739849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367" y="857250"/>
            <a:ext cx="7149266" cy="5143500"/>
          </a:xfrm>
          <a:prstGeom prst="rect">
            <a:avLst/>
          </a:prstGeom>
        </p:spPr>
      </p:pic>
    </p:spTree>
    <p:extLst>
      <p:ext uri="{BB962C8B-B14F-4D97-AF65-F5344CB8AC3E}">
        <p14:creationId xmlns:p14="http://schemas.microsoft.com/office/powerpoint/2010/main" val="917168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9549" y="857250"/>
            <a:ext cx="7204903" cy="5143500"/>
          </a:xfrm>
          <a:prstGeom prst="rect">
            <a:avLst/>
          </a:prstGeom>
        </p:spPr>
      </p:pic>
    </p:spTree>
    <p:extLst>
      <p:ext uri="{BB962C8B-B14F-4D97-AF65-F5344CB8AC3E}">
        <p14:creationId xmlns:p14="http://schemas.microsoft.com/office/powerpoint/2010/main" val="255693761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6542" y="857250"/>
            <a:ext cx="7270916" cy="5143500"/>
          </a:xfrm>
          <a:prstGeom prst="rect">
            <a:avLst/>
          </a:prstGeom>
        </p:spPr>
      </p:pic>
    </p:spTree>
    <p:extLst>
      <p:ext uri="{BB962C8B-B14F-4D97-AF65-F5344CB8AC3E}">
        <p14:creationId xmlns:p14="http://schemas.microsoft.com/office/powerpoint/2010/main" val="45950588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7267" y="857250"/>
            <a:ext cx="7049467" cy="5143500"/>
          </a:xfrm>
          <a:prstGeom prst="rect">
            <a:avLst/>
          </a:prstGeom>
        </p:spPr>
      </p:pic>
    </p:spTree>
    <p:extLst>
      <p:ext uri="{BB962C8B-B14F-4D97-AF65-F5344CB8AC3E}">
        <p14:creationId xmlns:p14="http://schemas.microsoft.com/office/powerpoint/2010/main" val="118350988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1734" y="857250"/>
            <a:ext cx="7040532" cy="5143500"/>
          </a:xfrm>
          <a:prstGeom prst="rect">
            <a:avLst/>
          </a:prstGeom>
        </p:spPr>
      </p:pic>
    </p:spTree>
    <p:extLst>
      <p:ext uri="{BB962C8B-B14F-4D97-AF65-F5344CB8AC3E}">
        <p14:creationId xmlns:p14="http://schemas.microsoft.com/office/powerpoint/2010/main" val="243881662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1734" y="857250"/>
            <a:ext cx="7040532" cy="5143500"/>
          </a:xfrm>
          <a:prstGeom prst="rect">
            <a:avLst/>
          </a:prstGeom>
        </p:spPr>
      </p:pic>
    </p:spTree>
    <p:extLst>
      <p:ext uri="{BB962C8B-B14F-4D97-AF65-F5344CB8AC3E}">
        <p14:creationId xmlns:p14="http://schemas.microsoft.com/office/powerpoint/2010/main" val="271221733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1116" y="857250"/>
            <a:ext cx="7121769" cy="5143500"/>
          </a:xfrm>
          <a:prstGeom prst="rect">
            <a:avLst/>
          </a:prstGeom>
        </p:spPr>
      </p:pic>
    </p:spTree>
    <p:extLst>
      <p:ext uri="{BB962C8B-B14F-4D97-AF65-F5344CB8AC3E}">
        <p14:creationId xmlns:p14="http://schemas.microsoft.com/office/powerpoint/2010/main" val="77825520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5793" y="857250"/>
            <a:ext cx="6952415" cy="5143500"/>
          </a:xfrm>
          <a:prstGeom prst="rect">
            <a:avLst/>
          </a:prstGeom>
        </p:spPr>
      </p:pic>
    </p:spTree>
    <p:extLst>
      <p:ext uri="{BB962C8B-B14F-4D97-AF65-F5344CB8AC3E}">
        <p14:creationId xmlns:p14="http://schemas.microsoft.com/office/powerpoint/2010/main" val="380655400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5793" y="857250"/>
            <a:ext cx="6952415" cy="514350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7408" y="857250"/>
            <a:ext cx="7309184" cy="5143500"/>
          </a:xfrm>
          <a:prstGeom prst="rect">
            <a:avLst/>
          </a:prstGeom>
        </p:spPr>
      </p:pic>
    </p:spTree>
    <p:extLst>
      <p:ext uri="{BB962C8B-B14F-4D97-AF65-F5344CB8AC3E}">
        <p14:creationId xmlns:p14="http://schemas.microsoft.com/office/powerpoint/2010/main" val="37780136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228</TotalTime>
  <Words>1124</Words>
  <Application>Microsoft Office PowerPoint</Application>
  <PresentationFormat>On-screen Show (4:3)</PresentationFormat>
  <Paragraphs>144</Paragraphs>
  <Slides>71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71</vt:i4>
      </vt:variant>
    </vt:vector>
  </HeadingPairs>
  <TitlesOfParts>
    <vt:vector size="76" baseType="lpstr">
      <vt:lpstr>Arial</vt:lpstr>
      <vt:lpstr>Arial-BoldMT</vt:lpstr>
      <vt:lpstr>ArialMT</vt:lpstr>
      <vt:lpstr>Calibri</vt:lpstr>
      <vt:lpstr>Office Theme</vt:lpstr>
      <vt:lpstr>Approach to jaundice</vt:lpstr>
      <vt:lpstr>PowerPoint Presentation</vt:lpstr>
      <vt:lpstr>PowerPoint Presentation</vt:lpstr>
      <vt:lpstr>PowerPoint Presentation</vt:lpstr>
      <vt:lpstr>PowerPoint Presentation</vt:lpstr>
      <vt:lpstr>Anatomical Considerations of the Hepatobiliary system </vt:lpstr>
      <vt:lpstr> the ligamentum teres (round ligament), a remnant of the obliterated umbilical vein (ductus venosus) it is in continuity with the ligamentum venosum as it joins the left branch of the portal vein, In the presence of portal hypertension, the umbilical vein may recanalize to allow portasystemic collateralization through the abdominal wall, known as caput medusae.</vt:lpstr>
      <vt:lpstr>PowerPoint Presentation</vt:lpstr>
      <vt:lpstr>PowerPoint Presentation</vt:lpstr>
      <vt:lpstr>PowerPoint Presentation</vt:lpstr>
      <vt:lpstr>2- Hepatic Vasculature and variants </vt:lpstr>
      <vt:lpstr>PowerPoint Presentation</vt:lpstr>
      <vt:lpstr>3- Hepatic &amp; Portal Venous Systems</vt:lpstr>
      <vt:lpstr>PowerPoint Presentation</vt:lpstr>
      <vt:lpstr>4- Billiary Tree </vt:lpstr>
      <vt:lpstr>PowerPoint Presentation</vt:lpstr>
      <vt:lpstr>PowerPoint Presentation</vt:lpstr>
      <vt:lpstr>PowerPoint Presentation</vt:lpstr>
      <vt:lpstr>Surgical jaundice is suspected over medical jaundice in the following scenarios:</vt:lpstr>
      <vt:lpstr>History</vt:lpstr>
      <vt:lpstr>HISTORY</vt:lpstr>
      <vt:lpstr>PE </vt:lpstr>
      <vt:lpstr>PE </vt:lpstr>
      <vt:lpstr>PowerPoint Presentation</vt:lpstr>
      <vt:lpstr>Benign:</vt:lpstr>
      <vt:lpstr>PowerPoint Presentation</vt:lpstr>
      <vt:lpstr>Malignant </vt:lpstr>
      <vt:lpstr>PowerPoint Presentation</vt:lpstr>
      <vt:lpstr>PowerPoint Presentation</vt:lpstr>
      <vt:lpstr>PowerPoint Presentation</vt:lpstr>
      <vt:lpstr>PowerPoint Presentation</vt:lpstr>
      <vt:lpstr>PowerPoint Presentation</vt:lpstr>
      <vt:lpstr>Investigations+ Imaging</vt:lpstr>
      <vt:lpstr>PowerPoint Presentation</vt:lpstr>
      <vt:lpstr>PowerPoint Presentation</vt:lpstr>
      <vt:lpstr>Evaluate for suspected hepatocellular injury  </vt:lpstr>
      <vt:lpstr>PT/INR</vt:lpstr>
      <vt:lpstr>PowerPoint Presentation</vt:lpstr>
      <vt:lpstr>imaging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Medical treatment</vt:lpstr>
      <vt:lpstr>Medical treatment Cont.</vt:lpstr>
      <vt:lpstr>Surgical treatment</vt:lpstr>
      <vt:lpstr>Surgical treatment Cont.</vt:lpstr>
      <vt:lpstr>Treatment depends on the cause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962772066667</dc:creator>
  <cp:lastModifiedBy>LENOVO</cp:lastModifiedBy>
  <cp:revision>19</cp:revision>
  <dcterms:created xsi:type="dcterms:W3CDTF">2021-08-08T16:03:34Z</dcterms:created>
  <dcterms:modified xsi:type="dcterms:W3CDTF">2021-08-12T09:14:56Z</dcterms:modified>
</cp:coreProperties>
</file>