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4.jpg" ContentType="image/jpg"/>
  <Override PartName="/ppt/media/image35.jpg" ContentType="image/jpg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266" r:id="rId5"/>
    <p:sldId id="257" r:id="rId6"/>
    <p:sldId id="258" r:id="rId7"/>
    <p:sldId id="259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15" r:id="rId27"/>
    <p:sldId id="317" r:id="rId28"/>
    <p:sldId id="285" r:id="rId29"/>
    <p:sldId id="298" r:id="rId30"/>
    <p:sldId id="299" r:id="rId31"/>
    <p:sldId id="300" r:id="rId32"/>
    <p:sldId id="301" r:id="rId33"/>
    <p:sldId id="302" r:id="rId34"/>
    <p:sldId id="303" r:id="rId35"/>
    <p:sldId id="292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434" autoAdjust="0"/>
  </p:normalViewPr>
  <p:slideViewPr>
    <p:cSldViewPr snapToGrid="0" showGuides="1">
      <p:cViewPr varScale="1">
        <p:scale>
          <a:sx n="70" d="100"/>
          <a:sy n="70" d="100"/>
        </p:scale>
        <p:origin x="738" y="5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0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A5B2-8064-4382-9E31-9E46E0F5B2C3}" type="datetimeFigureOut">
              <a:rPr lang="ru-RU" smtClean="0"/>
              <a:t>12.08.2021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2FEE5-93F6-4794-9247-D82E88608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12.08.2021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Cervical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esophagus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starts at inferior margin of cricoid cartilage that corresponds to corpus of 6th cervical vertebra, This level is marked by a carotid tubercula named “Chasseing tubercula,” which is an important landmark in cervical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esophagectomy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Cervical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esophagus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ends at inferior edge of first dorsal vertebra that comes up to a horizontal plane of jugular incisura of sternum. The endpoint is the starting point of upper mediastinum, and from this point it is thoracic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esophagus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Cervical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esophagus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5–6 cm long, and its luminal diameter is 1.4–1.5 cm at its narrowest point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cervical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constriction: due to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cricoid cartilage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at the level of C5/6.</a:t>
            </a: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thoracic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constriction: due to aortic arch at the level of T4/5.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abdominal constriction: at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esophageal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hiatus at T10/11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96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6477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120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02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  <a:br>
              <a:rPr lang="en-US" dirty="0"/>
            </a:br>
            <a:r>
              <a:rPr lang="en-US" dirty="0"/>
              <a:t>20XX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7" y="172667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55960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30%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25%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20%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5%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9" y="2267879"/>
            <a:ext cx="3016875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Graphic 12">
            <a:extLst>
              <a:ext uri="{FF2B5EF4-FFF2-40B4-BE49-F238E27FC236}">
                <a16:creationId xmlns:a16="http://schemas.microsoft.com/office/drawing/2014/main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  <p:grpSp>
        <p:nvGrpSpPr>
          <p:cNvPr id="45" name="Graphic 39">
            <a:extLst>
              <a:ext uri="{FF2B5EF4-FFF2-40B4-BE49-F238E27FC236}">
                <a16:creationId xmlns:a16="http://schemas.microsoft.com/office/drawing/2014/main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4">
            <a:extLst>
              <a:ext uri="{FF2B5EF4-FFF2-40B4-BE49-F238E27FC236}">
                <a16:creationId xmlns:a16="http://schemas.microsoft.com/office/drawing/2014/main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7819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August Bergqvist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Phone: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678 555-0128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BERGQVIST@EXAMPLE.COM</a:t>
            </a:r>
          </a:p>
        </p:txBody>
      </p:sp>
      <p:sp>
        <p:nvSpPr>
          <p:cNvPr id="3" name="Graphic 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Graphic 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1694800" y="-100"/>
            <a:ext cx="10497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11"/>
          <p:cNvSpPr/>
          <p:nvPr/>
        </p:nvSpPr>
        <p:spPr>
          <a:xfrm>
            <a:off x="11667067" y="5808167"/>
            <a:ext cx="524800" cy="524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667200" y="5808300"/>
            <a:ext cx="524800" cy="524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4884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/>
          <p:nvPr/>
        </p:nvSpPr>
        <p:spPr>
          <a:xfrm>
            <a:off x="1694800" y="-100"/>
            <a:ext cx="10497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8"/>
          <p:cNvSpPr/>
          <p:nvPr/>
        </p:nvSpPr>
        <p:spPr>
          <a:xfrm>
            <a:off x="11667067" y="5808167"/>
            <a:ext cx="524800" cy="524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8"/>
          <p:cNvSpPr/>
          <p:nvPr/>
        </p:nvSpPr>
        <p:spPr>
          <a:xfrm>
            <a:off x="1170000" y="524700"/>
            <a:ext cx="10497200" cy="1075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1576267" y="524633"/>
            <a:ext cx="8986000" cy="10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2080233" y="1833633"/>
            <a:ext cx="3090000" cy="44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2400"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5328700" y="1833633"/>
            <a:ext cx="3090000" cy="44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2400"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8577165" y="1833633"/>
            <a:ext cx="3090000" cy="44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2400"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2400"/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11667200" y="5808300"/>
            <a:ext cx="5248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9" name="Google Shape;59;p8"/>
          <p:cNvSpPr/>
          <p:nvPr/>
        </p:nvSpPr>
        <p:spPr>
          <a:xfrm>
            <a:off x="10591667" y="524567"/>
            <a:ext cx="1075600" cy="10756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67430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1694800" y="-100"/>
            <a:ext cx="10497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5"/>
          <p:cNvSpPr/>
          <p:nvPr/>
        </p:nvSpPr>
        <p:spPr>
          <a:xfrm>
            <a:off x="11667067" y="5808167"/>
            <a:ext cx="524800" cy="524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5"/>
          <p:cNvSpPr/>
          <p:nvPr/>
        </p:nvSpPr>
        <p:spPr>
          <a:xfrm>
            <a:off x="1170000" y="524700"/>
            <a:ext cx="10497200" cy="107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576267" y="524633"/>
            <a:ext cx="8986000" cy="10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2075108" y="1798855"/>
            <a:ext cx="9447600" cy="3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24920">
              <a:spcBef>
                <a:spcPts val="800"/>
              </a:spcBef>
              <a:spcAft>
                <a:spcPts val="0"/>
              </a:spcAft>
              <a:buSzPts val="2600"/>
              <a:buChar char="▪"/>
              <a:defRPr/>
            </a:lvl1pPr>
            <a:lvl2pPr marL="1219170" lvl="1" indent="-52492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2pPr>
            <a:lvl3pPr marL="1828754" lvl="2" indent="-52492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3pPr>
            <a:lvl4pPr marL="2438339" lvl="3" indent="-52492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4pPr>
            <a:lvl5pPr marL="3047924" lvl="4" indent="-52492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3657509" lvl="5" indent="-52492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4267093" lvl="6" indent="-52492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4876678" lvl="7" indent="-52492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5486263" lvl="8" indent="-52492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11667200" y="5808300"/>
            <a:ext cx="524800" cy="524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2" name="Google Shape;32;p5"/>
          <p:cNvSpPr/>
          <p:nvPr/>
        </p:nvSpPr>
        <p:spPr>
          <a:xfrm>
            <a:off x="10591667" y="524567"/>
            <a:ext cx="1075600" cy="10756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81460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/>
          <p:nvPr/>
        </p:nvSpPr>
        <p:spPr>
          <a:xfrm>
            <a:off x="1694800" y="-100"/>
            <a:ext cx="10497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9"/>
          <p:cNvSpPr/>
          <p:nvPr/>
        </p:nvSpPr>
        <p:spPr>
          <a:xfrm>
            <a:off x="11667067" y="5808167"/>
            <a:ext cx="524800" cy="524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9"/>
          <p:cNvSpPr/>
          <p:nvPr/>
        </p:nvSpPr>
        <p:spPr>
          <a:xfrm>
            <a:off x="1170000" y="524700"/>
            <a:ext cx="10497200" cy="107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1576267" y="524633"/>
            <a:ext cx="8986000" cy="10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11667200" y="5808300"/>
            <a:ext cx="524800" cy="524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6" name="Google Shape;66;p9"/>
          <p:cNvSpPr/>
          <p:nvPr/>
        </p:nvSpPr>
        <p:spPr>
          <a:xfrm>
            <a:off x="10591667" y="524567"/>
            <a:ext cx="1075600" cy="10756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9999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  <p:sldLayoutId id="2147483675" r:id="rId20"/>
    <p:sldLayoutId id="2147483676" r:id="rId21"/>
    <p:sldLayoutId id="2147483677" r:id="rId22"/>
    <p:sldLayoutId id="2147483678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rthslab.com/anatomy/arteries/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rthslab.com/anatomy/azygos-and-hemiazygos-veins/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rthslab.com/anatomy/lymph-nodes/" TargetMode="External"/><Relationship Id="rId2" Type="http://schemas.openxmlformats.org/officeDocument/2006/relationships/hyperlink" Target="https://www.earthslab.com/anatomy/lymph-nodes-of-neck-or-cervical-lymph-nodes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APPROACH TO DYSPHAGIA</a:t>
            </a:r>
            <a:endParaRPr lang="ru-RU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CBAE3-CEA3-4EE0-83F6-41CFC54D2B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6259" y="4391200"/>
            <a:ext cx="4367531" cy="1655291"/>
          </a:xfrm>
        </p:spPr>
        <p:txBody>
          <a:bodyPr/>
          <a:lstStyle/>
          <a:p>
            <a:r>
              <a:rPr lang="en-GB" dirty="0"/>
              <a:t>Presented by:</a:t>
            </a:r>
          </a:p>
          <a:p>
            <a:r>
              <a:rPr lang="en-GB" dirty="0" err="1"/>
              <a:t>Salsabeel</a:t>
            </a:r>
            <a:r>
              <a:rPr lang="en-GB" dirty="0"/>
              <a:t> Yousef</a:t>
            </a:r>
          </a:p>
          <a:p>
            <a:r>
              <a:rPr lang="en-GB" dirty="0" err="1"/>
              <a:t>Reem</a:t>
            </a:r>
            <a:r>
              <a:rPr lang="en-GB" dirty="0"/>
              <a:t> </a:t>
            </a:r>
            <a:r>
              <a:rPr lang="en-GB" dirty="0" err="1"/>
              <a:t>hamad</a:t>
            </a:r>
            <a:endParaRPr lang="ru-RU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93ACF4C-E9B0-426E-B719-A441974AD9C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3992">
            <a:off x="4652036" y="459661"/>
            <a:ext cx="7881824" cy="4395372"/>
          </a:xfrm>
        </p:spPr>
      </p:pic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60E4B91E-CC99-49A7-B26A-644201DA68F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781" y="0"/>
            <a:ext cx="3894833" cy="566121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Outlines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6C56E-82FC-4B02-954F-3AFACF2E8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Anatomy of Esophagus.</a:t>
            </a:r>
          </a:p>
          <a:p>
            <a:endParaRPr lang="en-GB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Blood supply and lymphatic drainage.</a:t>
            </a:r>
          </a:p>
          <a:p>
            <a:endParaRPr lang="en-GB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Definition of Dysphagia.</a:t>
            </a:r>
          </a:p>
          <a:p>
            <a:pPr marL="0" indent="0"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Classification and causes.</a:t>
            </a:r>
          </a:p>
          <a:p>
            <a:pPr marL="0" indent="0"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Clinical Approach.</a:t>
            </a:r>
          </a:p>
          <a:p>
            <a:endParaRPr lang="en-GB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Case discussion.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A3C64-206A-47DC-8E31-F719E356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89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9B87-4AA7-436A-A28E-213168C1C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ESOPHAGUS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D2790B-AC76-457A-BCB5-3E68F230ED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000" dirty="0"/>
              <a:t>Hollow, highly distensible muscular tube, about 25 cm long, extends from epiglottis to the gastroesophageal  junction.</a:t>
            </a:r>
          </a:p>
          <a:p>
            <a:endParaRPr lang="ru-RU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6D2A2984-909C-46E6-BA11-B06EBD98F0D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53" y="316610"/>
            <a:ext cx="3782518" cy="6057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FC05B-6738-42DC-8BE6-C9279D1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535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9155-1F5E-4F48-B50E-F00D8FC5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Esophageal sphincters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F92D8-1371-40FE-AB90-C65DFF928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6500" y="1986485"/>
            <a:ext cx="4183650" cy="365125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2800" dirty="0">
                <a:latin typeface="Barlow" panose="020B0604020202020204" charset="0"/>
                <a:cs typeface="Times New Roman" panose="02020603050405020304" pitchFamily="18" charset="0"/>
              </a:rPr>
              <a:t>Upper Esophageal Sphincter</a:t>
            </a:r>
            <a:endParaRPr lang="ru-RU" b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CA970E-796E-4258-8457-D1CEF7B4B866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2986500" y="2527763"/>
            <a:ext cx="3965629" cy="2333625"/>
          </a:xfrm>
        </p:spPr>
        <p:txBody>
          <a:bodyPr>
            <a:normAutofit/>
          </a:bodyPr>
          <a:lstStyle/>
          <a:p>
            <a:r>
              <a:rPr lang="en-US" altLang="en-US" sz="1800" dirty="0" err="1">
                <a:latin typeface="Barlow" panose="020B0604020202020204" charset="0"/>
                <a:cs typeface="Arial" panose="020B0604020202020204" pitchFamily="34" charset="0"/>
              </a:rPr>
              <a:t>cricopharyngeus</a:t>
            </a:r>
            <a:r>
              <a:rPr lang="en-US" altLang="en-US" sz="1800" dirty="0">
                <a:latin typeface="Barlow" panose="020B0604020202020204" charset="0"/>
                <a:cs typeface="Arial" panose="020B0604020202020204" pitchFamily="34" charset="0"/>
              </a:rPr>
              <a:t> + inferior pharyngeal constrictor muscles.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AB4F18-AE38-4488-9473-A828459DA8A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170150" y="1987481"/>
            <a:ext cx="4183650" cy="365125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2800" dirty="0">
                <a:latin typeface="Barlow" panose="020B0604020202020204" charset="0"/>
                <a:cs typeface="Times New Roman" panose="02020603050405020304" pitchFamily="18" charset="0"/>
              </a:rPr>
              <a:t>Lower Esophageal Sphincter</a:t>
            </a:r>
            <a:endParaRPr lang="ru-R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63B63A5-075F-4429-8F7A-8E50D349717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70150" y="2715738"/>
            <a:ext cx="3937121" cy="23336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dirty="0">
                <a:latin typeface="Barlow" panose="020B0604020202020204" charset="0"/>
                <a:cs typeface="Arial" panose="020B0604020202020204" pitchFamily="34" charset="0"/>
              </a:rPr>
              <a:t>Intrinsic esophageal muscles    (tonic contraction)  </a:t>
            </a: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Barlow" panose="020B0604020202020204" charset="0"/>
                <a:cs typeface="Arial" panose="020B0604020202020204" pitchFamily="34" charset="0"/>
              </a:rPr>
              <a:t>Sling fibers of proximal     stomach</a:t>
            </a: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Barlow" panose="020B0604020202020204" charset="0"/>
                <a:cs typeface="Arial" panose="020B0604020202020204" pitchFamily="34" charset="0"/>
              </a:rPr>
              <a:t>The </a:t>
            </a:r>
            <a:r>
              <a:rPr lang="en-US" altLang="en-US" dirty="0" err="1">
                <a:latin typeface="Barlow" panose="020B0604020202020204" charset="0"/>
                <a:cs typeface="Arial" panose="020B0604020202020204" pitchFamily="34" charset="0"/>
              </a:rPr>
              <a:t>crura</a:t>
            </a:r>
            <a:r>
              <a:rPr lang="en-US" altLang="en-US" dirty="0">
                <a:latin typeface="Barlow" panose="020B0604020202020204" charset="0"/>
                <a:cs typeface="Arial" panose="020B0604020202020204" pitchFamily="34" charset="0"/>
              </a:rPr>
              <a:t> of the diaphragm</a:t>
            </a:r>
          </a:p>
          <a:p>
            <a:pPr>
              <a:lnSpc>
                <a:spcPct val="80000"/>
              </a:lnSpc>
            </a:pPr>
            <a:r>
              <a:rPr lang="en-US" altLang="en-US" dirty="0" err="1">
                <a:latin typeface="Barlow" panose="020B0604020202020204" charset="0"/>
                <a:cs typeface="Arial" panose="020B0604020202020204" pitchFamily="34" charset="0"/>
              </a:rPr>
              <a:t>Phrenoesophageal</a:t>
            </a:r>
            <a:r>
              <a:rPr lang="en-US" altLang="en-US" dirty="0">
                <a:latin typeface="Barlow" panose="020B0604020202020204" charset="0"/>
                <a:cs typeface="Arial" panose="020B0604020202020204" pitchFamily="34" charset="0"/>
              </a:rPr>
              <a:t> ligament</a:t>
            </a: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Barlow" panose="020B0604020202020204" charset="0"/>
                <a:cs typeface="Arial" panose="020B0604020202020204" pitchFamily="34" charset="0"/>
              </a:rPr>
              <a:t>The transmitted pressure of the abdominal cavity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7325"/>
            <a:ext cx="2737341" cy="400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00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5</a:t>
            </a:fld>
            <a:endParaRPr lang="ru-R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811311" y="1110052"/>
            <a:ext cx="10515599" cy="701675"/>
          </a:xfrm>
        </p:spPr>
        <p:txBody>
          <a:bodyPr/>
          <a:lstStyle/>
          <a:p>
            <a:r>
              <a:rPr lang="en-US" sz="2400" dirty="0">
                <a:latin typeface="Barlow" panose="020B0604020202020204" charset="0"/>
              </a:rPr>
              <a:t>3 parts and 3 sites of constriction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11" y="1823102"/>
            <a:ext cx="3922054" cy="45417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863" y="1823103"/>
            <a:ext cx="4808036" cy="473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6</a:t>
            </a:fld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30606"/>
            <a:ext cx="10515600" cy="4351338"/>
          </a:xfrm>
        </p:spPr>
        <p:txBody>
          <a:bodyPr/>
          <a:lstStyle/>
          <a:p>
            <a:pPr marL="457200" lvl="0" indent="-393700" fontAlgn="base">
              <a:lnSpc>
                <a:spcPct val="100000"/>
              </a:lnSpc>
              <a:spcBef>
                <a:spcPts val="600"/>
              </a:spcBef>
              <a:buClr>
                <a:srgbClr val="D9D9D9"/>
              </a:buClr>
              <a:buSzPts val="2600"/>
              <a:buFont typeface="Barlow"/>
              <a:buChar char="▪"/>
            </a:pPr>
            <a:r>
              <a:rPr lang="en-US" sz="2000" kern="0" dirty="0">
                <a:solidFill>
                  <a:srgbClr val="434343"/>
                </a:solidFill>
                <a:latin typeface="Barlow"/>
                <a:sym typeface="Barlow"/>
              </a:rPr>
              <a:t>Cervical part is supplied by inferior thyroid </a:t>
            </a:r>
            <a:r>
              <a:rPr lang="en-US" sz="2000" b="1" kern="0" dirty="0">
                <a:solidFill>
                  <a:srgbClr val="434343"/>
                </a:solidFill>
                <a:latin typeface="Barlow"/>
                <a:sym typeface="Barlow"/>
                <a:hlinkClick r:id="rId2"/>
              </a:rPr>
              <a:t>arteries</a:t>
            </a:r>
            <a:r>
              <a:rPr lang="en-US" sz="2000" kern="0" dirty="0">
                <a:solidFill>
                  <a:srgbClr val="434343"/>
                </a:solidFill>
                <a:latin typeface="Barlow"/>
                <a:sym typeface="Barlow"/>
              </a:rPr>
              <a:t>.</a:t>
            </a:r>
          </a:p>
          <a:p>
            <a:pPr marL="457200" lvl="0" indent="-393700" fontAlgn="base">
              <a:lnSpc>
                <a:spcPct val="100000"/>
              </a:lnSpc>
              <a:spcBef>
                <a:spcPts val="600"/>
              </a:spcBef>
              <a:buClr>
                <a:srgbClr val="D9D9D9"/>
              </a:buClr>
              <a:buSzPts val="2600"/>
              <a:buFont typeface="Barlow"/>
              <a:buChar char="▪"/>
            </a:pPr>
            <a:endParaRPr lang="en-US" sz="2000" kern="0" dirty="0">
              <a:solidFill>
                <a:srgbClr val="434343"/>
              </a:solidFill>
              <a:latin typeface="Barlow"/>
              <a:sym typeface="Barlow"/>
            </a:endParaRPr>
          </a:p>
          <a:p>
            <a:pPr marL="457200" lvl="0" indent="-393700" fontAlgn="base">
              <a:lnSpc>
                <a:spcPct val="100000"/>
              </a:lnSpc>
              <a:spcBef>
                <a:spcPts val="600"/>
              </a:spcBef>
              <a:buClr>
                <a:srgbClr val="D9D9D9"/>
              </a:buClr>
              <a:buSzPts val="2600"/>
              <a:buFont typeface="Barlow"/>
              <a:buChar char="▪"/>
            </a:pPr>
            <a:r>
              <a:rPr lang="en-US" sz="2000" kern="0" dirty="0">
                <a:solidFill>
                  <a:srgbClr val="434343"/>
                </a:solidFill>
                <a:latin typeface="Barlow"/>
                <a:sym typeface="Barlow"/>
              </a:rPr>
              <a:t>Thoracic part is supplied by esophageal branches of Descending thoracic aorta, and Bronchial arteries.</a:t>
            </a:r>
          </a:p>
          <a:p>
            <a:pPr marL="457200" lvl="0" indent="-393700" fontAlgn="base">
              <a:lnSpc>
                <a:spcPct val="100000"/>
              </a:lnSpc>
              <a:spcBef>
                <a:spcPts val="600"/>
              </a:spcBef>
              <a:buClr>
                <a:srgbClr val="D9D9D9"/>
              </a:buClr>
              <a:buSzPts val="2600"/>
              <a:buFont typeface="Barlow"/>
              <a:buChar char="▪"/>
            </a:pPr>
            <a:endParaRPr lang="en-US" sz="2000" kern="0" dirty="0">
              <a:solidFill>
                <a:srgbClr val="434343"/>
              </a:solidFill>
              <a:latin typeface="Barlow"/>
              <a:sym typeface="Barlow"/>
            </a:endParaRPr>
          </a:p>
          <a:p>
            <a:pPr marL="457200" lvl="0" indent="-393700" fontAlgn="base">
              <a:lnSpc>
                <a:spcPct val="100000"/>
              </a:lnSpc>
              <a:spcBef>
                <a:spcPts val="600"/>
              </a:spcBef>
              <a:buClr>
                <a:srgbClr val="D9D9D9"/>
              </a:buClr>
              <a:buSzPts val="2600"/>
              <a:buFont typeface="Barlow"/>
              <a:buChar char="▪"/>
            </a:pPr>
            <a:r>
              <a:rPr lang="en-US" sz="2000" kern="0" dirty="0">
                <a:solidFill>
                  <a:srgbClr val="434343"/>
                </a:solidFill>
                <a:latin typeface="Barlow"/>
                <a:sym typeface="Barlow"/>
              </a:rPr>
              <a:t>Abdominal part is supplied by esophageal branches of Left gastric artery, and Left inferior phrenic artery.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>
                <a:solidFill>
                  <a:schemeClr val="accent1"/>
                </a:solidFill>
              </a:rPr>
              <a:t>ARTERIAL SUPPLY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681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D3BB5B2-5E9B-4A68-83B6-BDA14B201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06"/>
            <a:ext cx="6072187" cy="686530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7</a:t>
            </a:fld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52A5175-241B-4321-BDC6-03118AE16DE9}"/>
              </a:ext>
            </a:extLst>
          </p:cNvPr>
          <p:cNvSpPr/>
          <p:nvPr/>
        </p:nvSpPr>
        <p:spPr>
          <a:xfrm>
            <a:off x="3649669" y="2386014"/>
            <a:ext cx="2422518" cy="357186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A7E423-F10D-4E0D-B8F8-886B7C01414B}"/>
              </a:ext>
            </a:extLst>
          </p:cNvPr>
          <p:cNvSpPr/>
          <p:nvPr/>
        </p:nvSpPr>
        <p:spPr>
          <a:xfrm>
            <a:off x="3649669" y="3215673"/>
            <a:ext cx="2188690" cy="398082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45904-4764-40A9-95DC-D41074BCA2EE}"/>
              </a:ext>
            </a:extLst>
          </p:cNvPr>
          <p:cNvSpPr/>
          <p:nvPr/>
        </p:nvSpPr>
        <p:spPr>
          <a:xfrm>
            <a:off x="3649669" y="300038"/>
            <a:ext cx="1593844" cy="438710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85B1971-DC62-4C2B-A574-C5DCA7225FF0}"/>
              </a:ext>
            </a:extLst>
          </p:cNvPr>
          <p:cNvSpPr/>
          <p:nvPr/>
        </p:nvSpPr>
        <p:spPr>
          <a:xfrm>
            <a:off x="3554536" y="4329114"/>
            <a:ext cx="1546102" cy="293028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42026E-C23D-4477-8C47-DA34447399C6}"/>
              </a:ext>
            </a:extLst>
          </p:cNvPr>
          <p:cNvSpPr/>
          <p:nvPr/>
        </p:nvSpPr>
        <p:spPr>
          <a:xfrm>
            <a:off x="4355415" y="5337501"/>
            <a:ext cx="1482944" cy="348924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23A5A1-A77F-4E76-B009-BB1053F86D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914" r="501"/>
          <a:stretch/>
        </p:blipFill>
        <p:spPr>
          <a:xfrm>
            <a:off x="5907365" y="535961"/>
            <a:ext cx="3967188" cy="28930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21F2B3-8F8B-4FB9-9699-13D99F16B4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59" r="575" b="35172"/>
          <a:stretch/>
        </p:blipFill>
        <p:spPr>
          <a:xfrm>
            <a:off x="6100327" y="3592142"/>
            <a:ext cx="3967188" cy="250227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2CAD860-B788-4FE4-A627-105A83BCC19D}"/>
              </a:ext>
            </a:extLst>
          </p:cNvPr>
          <p:cNvSpPr/>
          <p:nvPr/>
        </p:nvSpPr>
        <p:spPr>
          <a:xfrm>
            <a:off x="5838359" y="535960"/>
            <a:ext cx="1142277" cy="712115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8EDA402-65E1-43A3-BBCF-9C98DC5AB17C}"/>
              </a:ext>
            </a:extLst>
          </p:cNvPr>
          <p:cNvSpPr/>
          <p:nvPr/>
        </p:nvSpPr>
        <p:spPr>
          <a:xfrm>
            <a:off x="9157190" y="4072269"/>
            <a:ext cx="1044085" cy="497163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12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A81A29-A4EA-42D9-9FE4-6A1A1D0201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902DB1-7E40-4B31-9859-1830489FF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476" y="90652"/>
            <a:ext cx="6350000" cy="37338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C026FC0-8117-4C13-A928-BF965725CD03}"/>
              </a:ext>
            </a:extLst>
          </p:cNvPr>
          <p:cNvSpPr/>
          <p:nvPr/>
        </p:nvSpPr>
        <p:spPr>
          <a:xfrm>
            <a:off x="4624552" y="189187"/>
            <a:ext cx="1555531" cy="462455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03E056-96D0-4B5B-8C7E-FD4163B75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059" y="2182231"/>
            <a:ext cx="4688068" cy="362606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D532152-EAB7-48FC-86C7-8FCCF5075521}"/>
              </a:ext>
            </a:extLst>
          </p:cNvPr>
          <p:cNvSpPr/>
          <p:nvPr/>
        </p:nvSpPr>
        <p:spPr>
          <a:xfrm>
            <a:off x="10047890" y="2406870"/>
            <a:ext cx="1250732" cy="273268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843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9</a:t>
            </a:fld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Cervical part is drained by inferior thyroid veins.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Thoracic part is drained by </a:t>
            </a:r>
            <a:r>
              <a:rPr lang="en-US" b="1" dirty="0">
                <a:hlinkClick r:id="rId2"/>
              </a:rPr>
              <a:t>azygos and </a:t>
            </a:r>
            <a:r>
              <a:rPr lang="en-US" b="1" dirty="0" err="1">
                <a:hlinkClick r:id="rId2"/>
              </a:rPr>
              <a:t>hemiazygos</a:t>
            </a:r>
            <a:r>
              <a:rPr lang="en-US" b="1" dirty="0">
                <a:hlinkClick r:id="rId2"/>
              </a:rPr>
              <a:t> veins</a:t>
            </a:r>
            <a:r>
              <a:rPr lang="en-US" dirty="0"/>
              <a:t>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Abdominal part is drained by 2 venous channels</a:t>
            </a:r>
          </a:p>
          <a:p>
            <a:pPr fontAlgn="base"/>
            <a:r>
              <a:rPr lang="en-US" dirty="0" err="1"/>
              <a:t>hemiazygos</a:t>
            </a:r>
            <a:r>
              <a:rPr lang="en-US" dirty="0"/>
              <a:t> vein, a tributary of inferior vena cava, and</a:t>
            </a:r>
          </a:p>
          <a:p>
            <a:pPr fontAlgn="base"/>
            <a:r>
              <a:rPr lang="en-US" dirty="0"/>
              <a:t>left gastric vein, a tributary of portal vein.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/>
              <a:t>VENOUS DRAINAGE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21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E096C-16BE-4F6D-922A-AC3F4C022D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31FA2-1BE9-4519-B8AB-DEE4FBC40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055" y="11267"/>
            <a:ext cx="4610100" cy="5854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8F81B8-8B07-4EE0-AF14-89E89BAC3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597" y="1166031"/>
            <a:ext cx="4573707" cy="312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44804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11</a:t>
            </a:fld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2000" dirty="0"/>
              <a:t>From cervical part, the lymph is drained into deep </a:t>
            </a:r>
            <a:r>
              <a:rPr lang="en-US" sz="2000" b="1" dirty="0">
                <a:hlinkClick r:id="rId2"/>
              </a:rPr>
              <a:t>cervical lymph nodes</a:t>
            </a:r>
            <a:r>
              <a:rPr lang="en-US" sz="2000" dirty="0"/>
              <a:t>.</a:t>
            </a:r>
          </a:p>
          <a:p>
            <a:pPr fontAlgn="base"/>
            <a:endParaRPr lang="en-US" sz="2000" dirty="0"/>
          </a:p>
          <a:p>
            <a:pPr fontAlgn="base"/>
            <a:r>
              <a:rPr lang="en-US" sz="2000" dirty="0"/>
              <a:t>From thoracic part, the lymph is drained into posterior mediastinal </a:t>
            </a:r>
            <a:r>
              <a:rPr lang="en-US" sz="2000" b="1" dirty="0">
                <a:hlinkClick r:id="rId3"/>
              </a:rPr>
              <a:t>lymph nodes</a:t>
            </a:r>
            <a:r>
              <a:rPr lang="en-US" sz="2000" dirty="0"/>
              <a:t>.</a:t>
            </a:r>
          </a:p>
          <a:p>
            <a:pPr fontAlgn="base"/>
            <a:endParaRPr lang="en-US" sz="2000" dirty="0"/>
          </a:p>
          <a:p>
            <a:pPr fontAlgn="base"/>
            <a:r>
              <a:rPr lang="en-US" sz="2000" dirty="0"/>
              <a:t>From abdominal part, the lymph is drained into left gastric lymph nodes.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/>
              <a:t>LYMPHATIC DRAINAGE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69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Deglutition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6913800" cy="946192"/>
          </a:xfrm>
        </p:spPr>
        <p:txBody>
          <a:bodyPr>
            <a:normAutofit/>
          </a:bodyPr>
          <a:lstStyle/>
          <a:p>
            <a:r>
              <a:rPr lang="en-GB" dirty="0"/>
              <a:t>the action or process of swallowing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59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686235-BEB7-4187-83C8-1F745229B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OF SWALLOWING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C99AD-A3DF-4638-8F53-D0A9B9225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5435" y="1833633"/>
            <a:ext cx="3204799" cy="4499600"/>
          </a:xfrm>
        </p:spPr>
        <p:txBody>
          <a:bodyPr/>
          <a:lstStyle/>
          <a:p>
            <a:r>
              <a:rPr lang="en-US" b="1" dirty="0"/>
              <a:t>Oral Phase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Food is chewed and mixed with saliva to form a soft consistency. The tongue then moves the bolus toward the back of the mouth.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F1B64D-1BE1-4866-9AC6-E1C7395FC22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65988" y="1833633"/>
            <a:ext cx="3352713" cy="4499600"/>
          </a:xfrm>
        </p:spPr>
        <p:txBody>
          <a:bodyPr/>
          <a:lstStyle/>
          <a:p>
            <a:r>
              <a:rPr lang="en-US" b="1" dirty="0"/>
              <a:t>Pharyngeal Phase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The vocal folds close to keep food. The larynx rises inside the neck and the epiglottis moves to cover it, providing even more airway protection.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177980-AF91-4286-BC33-F8886E59F1B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b="1" dirty="0"/>
              <a:t>Esophageal Stage </a:t>
            </a:r>
            <a:br>
              <a:rPr lang="en-US" b="1" dirty="0"/>
            </a:br>
            <a:r>
              <a:rPr lang="en-US" dirty="0"/>
              <a:t> </a:t>
            </a:r>
          </a:p>
          <a:p>
            <a:r>
              <a:rPr lang="en-US" dirty="0"/>
              <a:t>The bolus moves into the esophagus, the muscular tube that contracts to push the bolus into the stomach.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7653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14</a:t>
            </a:fld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74320" lvl="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r>
              <a:rPr lang="en-US" sz="2400" dirty="0">
                <a:solidFill>
                  <a:prstClr val="black"/>
                </a:solidFill>
              </a:rPr>
              <a:t>a subjective sensation of </a:t>
            </a:r>
            <a:r>
              <a:rPr lang="en-US" sz="2400" dirty="0">
                <a:solidFill>
                  <a:srgbClr val="197DCE"/>
                </a:solidFill>
              </a:rPr>
              <a:t>difficulty </a:t>
            </a:r>
            <a:r>
              <a:rPr lang="en-US" sz="2400" dirty="0">
                <a:solidFill>
                  <a:prstClr val="black"/>
                </a:solidFill>
              </a:rPr>
              <a:t>or </a:t>
            </a:r>
            <a:r>
              <a:rPr lang="en-US" sz="2400" dirty="0">
                <a:solidFill>
                  <a:srgbClr val="197DCE"/>
                </a:solidFill>
              </a:rPr>
              <a:t>abnormality </a:t>
            </a:r>
            <a:r>
              <a:rPr lang="en-US" sz="2400" dirty="0">
                <a:solidFill>
                  <a:prstClr val="black"/>
                </a:solidFill>
              </a:rPr>
              <a:t>of swallowing or transferring food from the mouth to the stomach.</a:t>
            </a:r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GB" sz="2400" dirty="0">
              <a:solidFill>
                <a:prstClr val="black"/>
              </a:solidFill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r>
              <a:rPr lang="en-US" sz="2400" dirty="0"/>
              <a:t>Dysphagia can be</a:t>
            </a:r>
            <a:r>
              <a:rPr lang="en-US" sz="2400" dirty="0">
                <a:solidFill>
                  <a:schemeClr val="accent1"/>
                </a:solidFill>
              </a:rPr>
              <a:t> oropharyngeal or esophageal.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accent1"/>
              </a:solidFill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r>
              <a:rPr lang="en-GB" sz="2400" spc="25" dirty="0">
                <a:latin typeface="Arial" panose="020B0604020202020204" pitchFamily="34" charset="0"/>
                <a:cs typeface="Arial" panose="020B0604020202020204" pitchFamily="34" charset="0"/>
              </a:rPr>
              <a:t>Patients with oropharyngeal</a:t>
            </a:r>
            <a:r>
              <a:rPr lang="en-GB" sz="2400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spc="45" dirty="0">
                <a:latin typeface="Arial" panose="020B0604020202020204" pitchFamily="34" charset="0"/>
                <a:cs typeface="Arial" panose="020B0604020202020204" pitchFamily="34" charset="0"/>
              </a:rPr>
              <a:t>problems  </a:t>
            </a:r>
            <a:r>
              <a:rPr lang="en-GB" sz="2400" spc="40" dirty="0">
                <a:latin typeface="Arial" panose="020B0604020202020204" pitchFamily="34" charset="0"/>
                <a:cs typeface="Arial" panose="020B0604020202020204" pitchFamily="34" charset="0"/>
              </a:rPr>
              <a:t>present </a:t>
            </a:r>
            <a:r>
              <a:rPr lang="en-GB" sz="2400" spc="25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sz="2400" spc="30" dirty="0">
                <a:latin typeface="Arial" panose="020B0604020202020204" pitchFamily="34" charset="0"/>
                <a:cs typeface="Arial" panose="020B0604020202020204" pitchFamily="34" charset="0"/>
              </a:rPr>
              <a:t>difficulty in </a:t>
            </a:r>
            <a:r>
              <a:rPr lang="en-GB" sz="2400" spc="35" dirty="0">
                <a:latin typeface="Arial" panose="020B0604020202020204" pitchFamily="34" charset="0"/>
                <a:cs typeface="Arial" panose="020B0604020202020204" pitchFamily="34" charset="0"/>
              </a:rPr>
              <a:t>initiating </a:t>
            </a:r>
            <a:r>
              <a:rPr lang="en-GB" sz="2400" spc="10" dirty="0">
                <a:latin typeface="Arial" panose="020B0604020202020204" pitchFamily="34" charset="0"/>
                <a:cs typeface="Arial" panose="020B0604020202020204" pitchFamily="34" charset="0"/>
              </a:rPr>
              <a:t>the  </a:t>
            </a:r>
            <a:r>
              <a:rPr lang="en-GB" sz="2400" spc="30" dirty="0">
                <a:latin typeface="Arial" panose="020B0604020202020204" pitchFamily="34" charset="0"/>
                <a:cs typeface="Arial" panose="020B0604020202020204" pitchFamily="34" charset="0"/>
              </a:rPr>
              <a:t>swallow </a:t>
            </a:r>
            <a:r>
              <a:rPr lang="en-GB" sz="2400" spc="-19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spc="85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GB" sz="2400" spc="5" dirty="0">
                <a:latin typeface="Arial" panose="020B0604020202020204" pitchFamily="34" charset="0"/>
                <a:cs typeface="Arial" panose="020B0604020202020204" pitchFamily="34" charset="0"/>
              </a:rPr>
              <a:t>well </a:t>
            </a:r>
            <a:r>
              <a:rPr lang="en-GB" sz="2400" spc="85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GB" sz="2400" spc="45" dirty="0">
                <a:latin typeface="Arial" panose="020B0604020202020204" pitchFamily="34" charset="0"/>
                <a:cs typeface="Arial" panose="020B0604020202020204" pitchFamily="34" charset="0"/>
              </a:rPr>
              <a:t>problems </a:t>
            </a:r>
            <a:r>
              <a:rPr lang="en-GB" sz="2400" spc="25" dirty="0">
                <a:latin typeface="Arial" panose="020B0604020202020204" pitchFamily="34" charset="0"/>
                <a:cs typeface="Arial" panose="020B0604020202020204" pitchFamily="34" charset="0"/>
              </a:rPr>
              <a:t>with  </a:t>
            </a:r>
            <a:r>
              <a:rPr lang="en-GB" sz="2400" spc="35" dirty="0">
                <a:latin typeface="Arial" panose="020B0604020202020204" pitchFamily="34" charset="0"/>
                <a:cs typeface="Arial" panose="020B0604020202020204" pitchFamily="34" charset="0"/>
              </a:rPr>
              <a:t>aspiration </a:t>
            </a:r>
            <a:r>
              <a:rPr lang="en-GB" sz="2400" spc="-19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choking </a:t>
            </a:r>
            <a:r>
              <a:rPr lang="en-GB" sz="2400" spc="-19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spc="20" dirty="0">
                <a:latin typeface="Arial" panose="020B0604020202020204" pitchFamily="34" charset="0"/>
                <a:cs typeface="Arial" panose="020B0604020202020204" pitchFamily="34" charset="0"/>
              </a:rPr>
              <a:t>nasopharyngeal  </a:t>
            </a:r>
            <a:r>
              <a:rPr lang="en-GB" sz="2400" spc="10" dirty="0">
                <a:latin typeface="Arial" panose="020B0604020202020204" pitchFamily="34" charset="0"/>
                <a:cs typeface="Arial" panose="020B0604020202020204" pitchFamily="34" charset="0"/>
              </a:rPr>
              <a:t>regurgitation,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spc="25" dirty="0">
                <a:latin typeface="Arial" panose="020B0604020202020204" pitchFamily="34" charset="0"/>
                <a:cs typeface="Arial" panose="020B0604020202020204" pitchFamily="34" charset="0"/>
              </a:rPr>
              <a:t>dysphonia</a:t>
            </a:r>
            <a:r>
              <a:rPr lang="en-GB" sz="24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spc="-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GB" sz="2400" spc="-2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r>
              <a:rPr lang="en-GB" sz="2400" spc="25" dirty="0">
                <a:cs typeface="Arial" panose="020B0604020202020204" pitchFamily="34" charset="0"/>
              </a:rPr>
              <a:t>Patients with </a:t>
            </a:r>
            <a:r>
              <a:rPr lang="en-GB" sz="2400" b="1" spc="25" dirty="0" err="1">
                <a:cs typeface="Arial" panose="020B0604020202020204" pitchFamily="34" charset="0"/>
              </a:rPr>
              <a:t>esophagea</a:t>
            </a:r>
            <a:r>
              <a:rPr lang="en-GB" sz="2400" spc="25" dirty="0" err="1">
                <a:cs typeface="Arial" panose="020B0604020202020204" pitchFamily="34" charset="0"/>
              </a:rPr>
              <a:t>l</a:t>
            </a:r>
            <a:r>
              <a:rPr lang="en-GB" sz="2400" spc="25" dirty="0">
                <a:cs typeface="Arial" panose="020B0604020202020204" pitchFamily="34" charset="0"/>
              </a:rPr>
              <a:t> </a:t>
            </a:r>
            <a:r>
              <a:rPr lang="en-GB" sz="2400" spc="50" dirty="0">
                <a:cs typeface="Arial" panose="020B0604020202020204" pitchFamily="34" charset="0"/>
              </a:rPr>
              <a:t>causes </a:t>
            </a:r>
            <a:r>
              <a:rPr lang="en-GB" sz="2400" spc="5" dirty="0">
                <a:cs typeface="Arial" panose="020B0604020202020204" pitchFamily="34" charset="0"/>
              </a:rPr>
              <a:t>of  </a:t>
            </a:r>
            <a:r>
              <a:rPr lang="en-GB" sz="2400" spc="25" dirty="0">
                <a:cs typeface="Arial" panose="020B0604020202020204" pitchFamily="34" charset="0"/>
              </a:rPr>
              <a:t>dysphagia </a:t>
            </a:r>
            <a:r>
              <a:rPr lang="en-GB" sz="2400" spc="40" dirty="0">
                <a:cs typeface="Arial" panose="020B0604020202020204" pitchFamily="34" charset="0"/>
              </a:rPr>
              <a:t>present </a:t>
            </a:r>
            <a:r>
              <a:rPr lang="en-GB" sz="2400" spc="25" dirty="0">
                <a:cs typeface="Arial" panose="020B0604020202020204" pitchFamily="34" charset="0"/>
              </a:rPr>
              <a:t>with </a:t>
            </a:r>
            <a:r>
              <a:rPr lang="en-GB" sz="2400" spc="20" dirty="0">
                <a:cs typeface="Arial" panose="020B0604020202020204" pitchFamily="34" charset="0"/>
              </a:rPr>
              <a:t>difficulty </a:t>
            </a:r>
            <a:r>
              <a:rPr lang="en-GB" sz="2400" spc="35" dirty="0">
                <a:cs typeface="Arial" panose="020B0604020202020204" pitchFamily="34" charset="0"/>
              </a:rPr>
              <a:t>in  </a:t>
            </a:r>
            <a:r>
              <a:rPr lang="en-GB" sz="2400" spc="30" dirty="0">
                <a:cs typeface="Arial" panose="020B0604020202020204" pitchFamily="34" charset="0"/>
              </a:rPr>
              <a:t>swallowing </a:t>
            </a:r>
            <a:r>
              <a:rPr lang="en-GB" sz="2400" b="1" spc="30" dirty="0">
                <a:cs typeface="Arial" panose="020B0604020202020204" pitchFamily="34" charset="0"/>
              </a:rPr>
              <a:t>several </a:t>
            </a:r>
            <a:r>
              <a:rPr lang="en-GB" sz="2400" b="1" spc="40" dirty="0">
                <a:cs typeface="Arial" panose="020B0604020202020204" pitchFamily="34" charset="0"/>
              </a:rPr>
              <a:t>seconds </a:t>
            </a:r>
            <a:r>
              <a:rPr lang="en-GB" sz="2400" b="1" spc="65" dirty="0">
                <a:cs typeface="Arial" panose="020B0604020202020204" pitchFamily="34" charset="0"/>
              </a:rPr>
              <a:t>after  </a:t>
            </a:r>
            <a:r>
              <a:rPr lang="en-GB" sz="2400" spc="25" dirty="0">
                <a:cs typeface="Arial" panose="020B0604020202020204" pitchFamily="34" charset="0"/>
              </a:rPr>
              <a:t>initiating </a:t>
            </a:r>
            <a:r>
              <a:rPr lang="en-GB" sz="2400" spc="-15" dirty="0">
                <a:cs typeface="Arial" panose="020B0604020202020204" pitchFamily="34" charset="0"/>
              </a:rPr>
              <a:t>a </a:t>
            </a:r>
            <a:r>
              <a:rPr lang="en-GB" sz="2400" spc="30" dirty="0">
                <a:cs typeface="Arial" panose="020B0604020202020204" pitchFamily="34" charset="0"/>
              </a:rPr>
              <a:t>swallow </a:t>
            </a:r>
            <a:r>
              <a:rPr lang="en-GB" sz="2400" dirty="0">
                <a:cs typeface="Arial" panose="020B0604020202020204" pitchFamily="34" charset="0"/>
              </a:rPr>
              <a:t>and </a:t>
            </a:r>
            <a:r>
              <a:rPr lang="en-GB" sz="2400" spc="20" dirty="0">
                <a:cs typeface="Arial" panose="020B0604020202020204" pitchFamily="34" charset="0"/>
              </a:rPr>
              <a:t>frequently  </a:t>
            </a:r>
            <a:r>
              <a:rPr lang="en-GB" sz="2400" spc="30" dirty="0">
                <a:cs typeface="Arial" panose="020B0604020202020204" pitchFamily="34" charset="0"/>
              </a:rPr>
              <a:t>report </a:t>
            </a:r>
            <a:r>
              <a:rPr lang="en-GB" sz="2400" spc="20" dirty="0">
                <a:cs typeface="Arial" panose="020B0604020202020204" pitchFamily="34" charset="0"/>
              </a:rPr>
              <a:t>that </a:t>
            </a:r>
            <a:r>
              <a:rPr lang="en-GB" sz="2400" spc="-5" dirty="0">
                <a:cs typeface="Arial" panose="020B0604020202020204" pitchFamily="34" charset="0"/>
              </a:rPr>
              <a:t>food </a:t>
            </a:r>
            <a:r>
              <a:rPr lang="en-GB" sz="2400" spc="55" dirty="0">
                <a:cs typeface="Arial" panose="020B0604020202020204" pitchFamily="34" charset="0"/>
              </a:rPr>
              <a:t>sticks </a:t>
            </a:r>
            <a:r>
              <a:rPr lang="en-GB" sz="2400" spc="10" dirty="0">
                <a:cs typeface="Arial" panose="020B0604020202020204" pitchFamily="34" charset="0"/>
              </a:rPr>
              <a:t>at </a:t>
            </a:r>
            <a:r>
              <a:rPr lang="en-GB" sz="2400" spc="-15" dirty="0">
                <a:cs typeface="Arial" panose="020B0604020202020204" pitchFamily="34" charset="0"/>
              </a:rPr>
              <a:t>a </a:t>
            </a:r>
            <a:r>
              <a:rPr lang="en-GB" sz="2400" spc="15" dirty="0">
                <a:cs typeface="Arial" panose="020B0604020202020204" pitchFamily="34" charset="0"/>
              </a:rPr>
              <a:t>point </a:t>
            </a:r>
            <a:r>
              <a:rPr lang="en-GB" sz="2400" spc="40" dirty="0">
                <a:cs typeface="Arial" panose="020B0604020202020204" pitchFamily="34" charset="0"/>
              </a:rPr>
              <a:t>in</a:t>
            </a:r>
            <a:r>
              <a:rPr lang="en-GB" sz="2400" spc="-75" dirty="0">
                <a:cs typeface="Arial" panose="020B0604020202020204" pitchFamily="34" charset="0"/>
              </a:rPr>
              <a:t> </a:t>
            </a:r>
            <a:r>
              <a:rPr lang="en-GB" sz="2400" spc="15" dirty="0">
                <a:cs typeface="Arial" panose="020B0604020202020204" pitchFamily="34" charset="0"/>
              </a:rPr>
              <a:t>the  </a:t>
            </a:r>
            <a:r>
              <a:rPr lang="en-GB" sz="2400" spc="35" dirty="0">
                <a:cs typeface="Arial" panose="020B0604020202020204" pitchFamily="34" charset="0"/>
              </a:rPr>
              <a:t>chest </a:t>
            </a:r>
            <a:r>
              <a:rPr lang="en-GB" sz="2400" spc="45" dirty="0">
                <a:cs typeface="Arial" panose="020B0604020202020204" pitchFamily="34" charset="0"/>
              </a:rPr>
              <a:t>or</a:t>
            </a:r>
            <a:r>
              <a:rPr lang="en-GB" sz="2400" spc="-125" dirty="0">
                <a:cs typeface="Arial" panose="020B0604020202020204" pitchFamily="34" charset="0"/>
              </a:rPr>
              <a:t> </a:t>
            </a:r>
            <a:r>
              <a:rPr lang="en-GB" sz="2400" spc="-5" dirty="0">
                <a:cs typeface="Arial" panose="020B0604020202020204" pitchFamily="34" charset="0"/>
              </a:rPr>
              <a:t>throat,</a:t>
            </a:r>
            <a:r>
              <a:rPr lang="en-US" sz="2400" dirty="0"/>
              <a:t> esophageal dysphagia occurs in the involuntary phase and is characterized by a sensation of food sticking.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GB" sz="2400" dirty="0"/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Dysphagia may occur acutely or in a chronic fashion, can affect solids and/or fluids and be intermittent or progressive.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US" sz="2400" dirty="0"/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GB" sz="2400" dirty="0"/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US" sz="2400" dirty="0"/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GB" sz="2600" dirty="0">
              <a:cs typeface="Arial" panose="020B0604020202020204" pitchFamily="34" charset="0"/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buClr>
                <a:srgbClr val="BC7FBB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DYSPHAGIA</a:t>
            </a:r>
          </a:p>
        </p:txBody>
      </p:sp>
    </p:spTree>
    <p:extLst>
      <p:ext uri="{BB962C8B-B14F-4D97-AF65-F5344CB8AC3E}">
        <p14:creationId xmlns:p14="http://schemas.microsoft.com/office/powerpoint/2010/main" val="241805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03EEA-386F-4032-AF02-461A46050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4603" y="723118"/>
            <a:ext cx="2429814" cy="371586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ABC3A-1821-4633-B62C-856BE2AE4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376" y="1249252"/>
            <a:ext cx="10883032" cy="560874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dirty="0">
                <a:solidFill>
                  <a:schemeClr val="tx1"/>
                </a:solidFill>
              </a:rPr>
              <a:t>-Patient profile 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-Chief complain , duration 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-History pf presenting illness: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-solid/fluid or both 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as Dysphagia to both solid and liquid at the onset of symptoms is</a:t>
            </a:r>
            <a:br>
              <a:rPr lang="en-US" b="0" dirty="0">
                <a:solidFill>
                  <a:schemeClr val="tx1"/>
                </a:solidFill>
              </a:rPr>
            </a:br>
            <a:r>
              <a:rPr lang="en-US" b="0" dirty="0">
                <a:solidFill>
                  <a:schemeClr val="tx1"/>
                </a:solidFill>
              </a:rPr>
              <a:t>characteristic for esophageal dysmotility disorders eg.achalasia,DES,nutkruker  for long period of time 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In cancer dysphagia starts to solid then progress to involve fluid 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-Level of stuck (oropharyngeal vs esophageal)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- Pain (</a:t>
            </a:r>
            <a:r>
              <a:rPr lang="en-US" b="0" dirty="0" err="1">
                <a:solidFill>
                  <a:schemeClr val="tx1"/>
                </a:solidFill>
              </a:rPr>
              <a:t>odenophagia</a:t>
            </a:r>
            <a:r>
              <a:rPr lang="en-US" b="0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US" b="0" dirty="0">
                <a:solidFill>
                  <a:schemeClr val="tx1"/>
                </a:solidFill>
              </a:rPr>
              <a:t>-Progression over time</a:t>
            </a:r>
          </a:p>
          <a:p>
            <a:pPr algn="l"/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19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905D-2B22-42BA-B2C9-71C60284A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0"/>
            <a:ext cx="10515600" cy="1325563"/>
          </a:xfrm>
        </p:spPr>
        <p:txBody>
          <a:bodyPr/>
          <a:lstStyle/>
          <a:p>
            <a:r>
              <a:rPr lang="en-US" dirty="0"/>
              <a:t>Associated symptoms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0E8B9-E745-4422-B471-1A980FDB6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59" y="1827257"/>
            <a:ext cx="11044707" cy="5030743"/>
          </a:xfrm>
        </p:spPr>
        <p:txBody>
          <a:bodyPr>
            <a:normAutofit/>
          </a:bodyPr>
          <a:lstStyle/>
          <a:p>
            <a:r>
              <a:rPr lang="en-US" dirty="0"/>
              <a:t>Achalasia </a:t>
            </a:r>
          </a:p>
          <a:p>
            <a:pPr>
              <a:buFontTx/>
              <a:buChar char="-"/>
            </a:pPr>
            <a:r>
              <a:rPr lang="en-US" sz="1400" dirty="0"/>
              <a:t>The hall mark is dysphagia (at onset) to both solid and liquid for a long</a:t>
            </a:r>
            <a:br>
              <a:rPr lang="en-US" sz="1400" dirty="0"/>
            </a:br>
            <a:r>
              <a:rPr lang="en-US" sz="1400" dirty="0"/>
              <a:t>period of time.</a:t>
            </a:r>
            <a:br>
              <a:rPr lang="en-US" sz="1400" dirty="0"/>
            </a:br>
            <a:r>
              <a:rPr lang="en-US" sz="1400" dirty="0"/>
              <a:t>- Post-prandial Regurgitation, commonly occur at night, may cause</a:t>
            </a:r>
            <a:br>
              <a:rPr lang="en-US" sz="1400" dirty="0"/>
            </a:br>
            <a:r>
              <a:rPr lang="en-US" sz="1400" dirty="0"/>
              <a:t>aspiration, may cause weight loss.</a:t>
            </a:r>
            <a:br>
              <a:rPr lang="en-US" sz="1400" dirty="0"/>
            </a:br>
            <a:r>
              <a:rPr lang="en-US" sz="1400" dirty="0"/>
              <a:t>- Retrosternal chest pain.</a:t>
            </a:r>
            <a:br>
              <a:rPr lang="en-US" sz="1400" dirty="0"/>
            </a:br>
            <a:r>
              <a:rPr lang="en-US" sz="1400" dirty="0"/>
              <a:t>- Heartburn occur in 30% of patients which may be related to food</a:t>
            </a:r>
            <a:br>
              <a:rPr lang="en-US" sz="1400" dirty="0"/>
            </a:br>
            <a:r>
              <a:rPr lang="en-US" sz="1400" dirty="0"/>
              <a:t>fermentation and lactic acid </a:t>
            </a:r>
          </a:p>
          <a:p>
            <a:r>
              <a:rPr lang="en-US" sz="1400" dirty="0"/>
              <a:t> </a:t>
            </a:r>
            <a:r>
              <a:rPr lang="en-US" dirty="0"/>
              <a:t>diffuse esophageal spasm </a:t>
            </a:r>
          </a:p>
          <a:p>
            <a:pPr marL="0" indent="0">
              <a:buNone/>
            </a:pPr>
            <a:r>
              <a:rPr lang="en-US" sz="1400" dirty="0"/>
              <a:t>-chest pain is the hall mark which may mimic angina due to</a:t>
            </a:r>
            <a:br>
              <a:rPr lang="en-US" sz="1400" dirty="0"/>
            </a:br>
            <a:r>
              <a:rPr lang="en-US" sz="1400" dirty="0"/>
              <a:t>esophageal distension. </a:t>
            </a:r>
          </a:p>
          <a:p>
            <a:r>
              <a:rPr lang="en-US" dirty="0"/>
              <a:t>PUD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- indigestion</a:t>
            </a:r>
          </a:p>
          <a:p>
            <a:pPr marL="0" indent="0">
              <a:buNone/>
            </a:pPr>
            <a:r>
              <a:rPr lang="en-US" sz="1400" dirty="0"/>
              <a:t>- heartburn </a:t>
            </a:r>
          </a:p>
          <a:p>
            <a:pPr marL="0" indent="0">
              <a:buNone/>
            </a:pPr>
            <a:r>
              <a:rPr lang="en-US" sz="1400" dirty="0"/>
              <a:t>- regurgitation </a:t>
            </a:r>
          </a:p>
          <a:p>
            <a:pPr marL="0" indent="0">
              <a:buNone/>
            </a:pPr>
            <a:r>
              <a:rPr lang="en-US" sz="1400" dirty="0"/>
              <a:t>- </a:t>
            </a:r>
            <a:r>
              <a:rPr lang="en-US" sz="1400" dirty="0" err="1"/>
              <a:t>abd</a:t>
            </a:r>
            <a:r>
              <a:rPr lang="en-US" sz="1400" dirty="0"/>
              <a:t>. Pain 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73280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FC4EA-1F3F-41FC-906F-07BE67D74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78" y="1719618"/>
            <a:ext cx="11217322" cy="445734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GERD , Pharyngeal pouch (</a:t>
            </a:r>
            <a:r>
              <a:rPr lang="en-US" b="1" dirty="0" err="1"/>
              <a:t>zenker's</a:t>
            </a:r>
            <a:r>
              <a:rPr lang="en-US" b="1" dirty="0"/>
              <a:t> diverticulum) :</a:t>
            </a:r>
          </a:p>
          <a:p>
            <a:pPr marL="0" indent="0">
              <a:buNone/>
            </a:pPr>
            <a:r>
              <a:rPr lang="en-US" sz="1400" dirty="0"/>
              <a:t>-</a:t>
            </a:r>
            <a:r>
              <a:rPr lang="en-US" dirty="0"/>
              <a:t> </a:t>
            </a:r>
            <a:r>
              <a:rPr lang="en-US" sz="1600" dirty="0"/>
              <a:t>heartburn </a:t>
            </a:r>
          </a:p>
          <a:p>
            <a:pPr marL="0" indent="0">
              <a:buNone/>
            </a:pPr>
            <a:r>
              <a:rPr lang="en-US" sz="1600" dirty="0"/>
              <a:t>- hoarseness of voice </a:t>
            </a:r>
          </a:p>
          <a:p>
            <a:pPr marL="0" indent="0">
              <a:buNone/>
            </a:pPr>
            <a:r>
              <a:rPr lang="en-US" sz="1600" dirty="0"/>
              <a:t>-when drinking  gurgle </a:t>
            </a:r>
          </a:p>
          <a:p>
            <a:pPr marL="0" indent="0">
              <a:buNone/>
            </a:pPr>
            <a:r>
              <a:rPr lang="en-US" sz="1600" dirty="0"/>
              <a:t>-halitosis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b="1" dirty="0" err="1"/>
              <a:t>Esophegeal</a:t>
            </a:r>
            <a:r>
              <a:rPr lang="en-US" b="1" dirty="0"/>
              <a:t> cancer </a:t>
            </a:r>
          </a:p>
          <a:p>
            <a:pPr marL="0" indent="0">
              <a:buNone/>
            </a:pPr>
            <a:r>
              <a:rPr lang="en-US" sz="2000" dirty="0"/>
              <a:t>-</a:t>
            </a:r>
            <a:r>
              <a:rPr lang="en-US" sz="1600" dirty="0"/>
              <a:t>Weight loss</a:t>
            </a:r>
          </a:p>
          <a:p>
            <a:pPr marL="0" indent="0">
              <a:buNone/>
            </a:pPr>
            <a:r>
              <a:rPr lang="en-US" sz="1600" dirty="0"/>
              <a:t>- early </a:t>
            </a:r>
            <a:r>
              <a:rPr lang="en-US" sz="1600" dirty="0" err="1"/>
              <a:t>statiety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1600" dirty="0"/>
              <a:t>- fever , weight loss , loss of appetite </a:t>
            </a:r>
          </a:p>
          <a:p>
            <a:pPr marL="0" indent="0">
              <a:buNone/>
            </a:pPr>
            <a:r>
              <a:rPr lang="en-US" sz="1600" dirty="0"/>
              <a:t>, fatigue .</a:t>
            </a:r>
          </a:p>
          <a:p>
            <a:pPr marL="0" indent="0">
              <a:buNone/>
            </a:pPr>
            <a:r>
              <a:rPr lang="en-US" sz="1600" dirty="0"/>
              <a:t>-hematemesis , melena </a:t>
            </a:r>
          </a:p>
          <a:p>
            <a:pPr>
              <a:buFontTx/>
              <a:buChar char="-"/>
            </a:pPr>
            <a:r>
              <a:rPr lang="en-US" sz="1600" dirty="0"/>
              <a:t>Less often: Dyspnea, cough, hoarseness and pain in retrosternal, back or right upper abdominal</a:t>
            </a:r>
          </a:p>
          <a:p>
            <a:pPr>
              <a:buFontTx/>
              <a:buChar char="-"/>
            </a:pPr>
            <a:br>
              <a:rPr lang="en-US" sz="1600" dirty="0"/>
            </a:br>
            <a:r>
              <a:rPr lang="en-US" sz="1600" dirty="0"/>
              <a:t>- Metastatic Disease: Lymphadenopathy (Virchow’s node),</a:t>
            </a:r>
            <a:br>
              <a:rPr lang="en-US" sz="1600" dirty="0"/>
            </a:br>
            <a:r>
              <a:rPr lang="en-US" sz="1600" dirty="0"/>
              <a:t>hepatomegaly, ascites or pleural effusion </a:t>
            </a:r>
            <a:br>
              <a:rPr lang="en-US" sz="1600" dirty="0"/>
            </a:b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483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A06EE-F7FC-411C-9196-F45C0FFA1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292" y="1905881"/>
            <a:ext cx="11134859" cy="6362163"/>
          </a:xfrm>
        </p:spPr>
        <p:txBody>
          <a:bodyPr>
            <a:normAutofit/>
          </a:bodyPr>
          <a:lstStyle/>
          <a:p>
            <a:r>
              <a:rPr lang="en-US" b="1" dirty="0"/>
              <a:t>Plummer Vinson synd.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err="1"/>
              <a:t>Hx</a:t>
            </a:r>
            <a:r>
              <a:rPr lang="en-US" sz="1400" dirty="0"/>
              <a:t>. Of iron def. anemia </a:t>
            </a:r>
          </a:p>
          <a:p>
            <a:pPr marL="0" indent="0">
              <a:buNone/>
            </a:pPr>
            <a:r>
              <a:rPr lang="en-US" sz="1400" dirty="0"/>
              <a:t>- glossitis (other iron deficiency anemia symptoms)</a:t>
            </a:r>
          </a:p>
          <a:p>
            <a:pPr marL="0" indent="0">
              <a:buNone/>
            </a:pPr>
            <a:r>
              <a:rPr lang="en-US" sz="1400" dirty="0"/>
              <a:t>-( triad of dysphagia + esophageal web + iron def. anemia)</a:t>
            </a:r>
          </a:p>
          <a:p>
            <a:r>
              <a:rPr lang="en-US" b="1" dirty="0"/>
              <a:t>Esophagitis 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sz="1600" dirty="0" err="1"/>
              <a:t>Hx</a:t>
            </a:r>
            <a:r>
              <a:rPr lang="en-US" sz="1600" dirty="0"/>
              <a:t> of chronic </a:t>
            </a:r>
          </a:p>
          <a:p>
            <a:pPr marL="0" indent="0">
              <a:buNone/>
            </a:pPr>
            <a:r>
              <a:rPr lang="en-US" sz="1600" dirty="0"/>
              <a:t>diseases like </a:t>
            </a:r>
          </a:p>
          <a:p>
            <a:pPr marL="0" indent="0">
              <a:buNone/>
            </a:pPr>
            <a:r>
              <a:rPr lang="en-US" sz="1600" dirty="0"/>
              <a:t>DM , HIV , </a:t>
            </a:r>
          </a:p>
          <a:p>
            <a:pPr marL="0" indent="0">
              <a:buNone/>
            </a:pPr>
            <a:r>
              <a:rPr lang="en-US" sz="1600" dirty="0"/>
              <a:t>cancer , or on </a:t>
            </a:r>
          </a:p>
          <a:p>
            <a:pPr marL="0" indent="0">
              <a:buNone/>
            </a:pPr>
            <a:r>
              <a:rPr lang="en-US" sz="1600" dirty="0"/>
              <a:t>steroids </a:t>
            </a:r>
          </a:p>
          <a:p>
            <a:pPr marL="0" indent="0">
              <a:buNone/>
            </a:pPr>
            <a:r>
              <a:rPr lang="en-US" sz="1600" dirty="0"/>
              <a:t>(candida)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88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30A8C-D28C-4EFD-B79F-8B023D4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385" y="1787279"/>
            <a:ext cx="10864403" cy="5481504"/>
          </a:xfrm>
        </p:spPr>
        <p:txBody>
          <a:bodyPr/>
          <a:lstStyle/>
          <a:p>
            <a:r>
              <a:rPr lang="en-US" b="1" dirty="0"/>
              <a:t>Risk factors and other association :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Hx</a:t>
            </a:r>
            <a:r>
              <a:rPr lang="en-US" dirty="0"/>
              <a:t> .of neck masses , goiter , lumps , L.N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Hx</a:t>
            </a:r>
            <a:r>
              <a:rPr lang="en-US" dirty="0"/>
              <a:t> of radiation 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Hx</a:t>
            </a:r>
            <a:r>
              <a:rPr lang="en-US" dirty="0"/>
              <a:t>. Of NG tube , trauma , previous surgeries , previous </a:t>
            </a:r>
            <a:r>
              <a:rPr lang="en-US" dirty="0" err="1"/>
              <a:t>Hx</a:t>
            </a:r>
            <a:r>
              <a:rPr lang="en-US" dirty="0"/>
              <a:t>. Of corrosives ingestion .</a:t>
            </a:r>
          </a:p>
          <a:p>
            <a:pPr marL="0" indent="0">
              <a:buNone/>
            </a:pPr>
            <a:r>
              <a:rPr lang="en-US" dirty="0"/>
              <a:t>- drug </a:t>
            </a:r>
            <a:r>
              <a:rPr lang="en-US" dirty="0" err="1"/>
              <a:t>Hx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Hx</a:t>
            </a:r>
            <a:r>
              <a:rPr lang="en-US" dirty="0"/>
              <a:t>. Of cardiac problems , palpitations , L.V enlargement .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Hx</a:t>
            </a:r>
            <a:r>
              <a:rPr lang="en-US" dirty="0"/>
              <a:t>. Of CVA , DM .</a:t>
            </a:r>
          </a:p>
        </p:txBody>
      </p:sp>
    </p:spTree>
    <p:extLst>
      <p:ext uri="{BB962C8B-B14F-4D97-AF65-F5344CB8AC3E}">
        <p14:creationId xmlns:p14="http://schemas.microsoft.com/office/powerpoint/2010/main" val="3904646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83F58-6085-449D-95A5-2ED24C0BE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913" y="1043189"/>
            <a:ext cx="10812887" cy="5133774"/>
          </a:xfrm>
        </p:spPr>
        <p:txBody>
          <a:bodyPr>
            <a:normAutofit/>
          </a:bodyPr>
          <a:lstStyle/>
          <a:p>
            <a:pPr fontAlgn="base"/>
            <a:r>
              <a:rPr lang="en-GB" b="1" dirty="0"/>
              <a:t>DRUG HISTORY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mucosal injury : doxycycline, tetracycline, clindamycin , NAIDS , ferrous sulfate.​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reduce LES tone : theophylline , nitrates, Ca antagonists​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history of exposed to chemotherapy or radiotherapy.​</a:t>
            </a:r>
            <a:br>
              <a:rPr lang="en-US" dirty="0"/>
            </a:br>
            <a:r>
              <a:rPr lang="en-US" dirty="0"/>
              <a:t>​</a:t>
            </a:r>
          </a:p>
          <a:p>
            <a:pPr fontAlgn="base"/>
            <a:r>
              <a:rPr lang="en-US" dirty="0"/>
              <a:t>History of Ingestion of corrosive agents , foreign bodies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23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FD20-0320-4831-B79A-338EFC781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32" y="0"/>
            <a:ext cx="10515600" cy="1325563"/>
          </a:xfrm>
        </p:spPr>
        <p:txBody>
          <a:bodyPr/>
          <a:lstStyle/>
          <a:p>
            <a:r>
              <a:rPr lang="en-US" dirty="0"/>
              <a:t>Investigations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76E59-757B-4F7C-B1A6-58F90B94F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28" y="2007952"/>
            <a:ext cx="10619168" cy="5263524"/>
          </a:xfrm>
        </p:spPr>
        <p:txBody>
          <a:bodyPr>
            <a:normAutofit/>
          </a:bodyPr>
          <a:lstStyle/>
          <a:p>
            <a:r>
              <a:rPr lang="en-US" sz="2200" dirty="0"/>
              <a:t>Endoscopy should always be the first test. </a:t>
            </a:r>
          </a:p>
          <a:p>
            <a:pPr marL="0" indent="0">
              <a:buNone/>
            </a:pPr>
            <a:r>
              <a:rPr lang="en-US" sz="2200" dirty="0"/>
              <a:t>-mainly to exclude malignancy (with biopsy is necessary for definitive diagnosis )</a:t>
            </a:r>
          </a:p>
          <a:p>
            <a:pPr marL="0" indent="0">
              <a:buNone/>
            </a:pPr>
            <a:r>
              <a:rPr lang="en-US" sz="2200" dirty="0"/>
              <a:t>- Detect the presence of PUD </a:t>
            </a:r>
            <a:br>
              <a:rPr lang="en-US" sz="2200" dirty="0"/>
            </a:br>
            <a:endParaRPr lang="en-US" sz="2200" dirty="0"/>
          </a:p>
          <a:p>
            <a:r>
              <a:rPr lang="en-US" sz="2200" dirty="0"/>
              <a:t>Barium Swallow</a:t>
            </a:r>
            <a:br>
              <a:rPr lang="en-US" sz="2200" dirty="0"/>
            </a:br>
            <a:r>
              <a:rPr lang="en-US" sz="2200" dirty="0"/>
              <a:t>Bird’s beak sign- classic for </a:t>
            </a:r>
            <a:r>
              <a:rPr lang="en-US" sz="2200" dirty="0" err="1"/>
              <a:t>achalasi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   </a:t>
            </a:r>
            <a:r>
              <a:rPr lang="en-US" sz="2200" dirty="0" err="1"/>
              <a:t>crockscrew</a:t>
            </a:r>
            <a:r>
              <a:rPr lang="en-US" sz="2200" dirty="0"/>
              <a:t> – DES </a:t>
            </a:r>
          </a:p>
          <a:p>
            <a:pPr marL="0" indent="0">
              <a:buNone/>
            </a:pPr>
            <a:br>
              <a:rPr lang="en-US" sz="4300" dirty="0"/>
            </a:br>
            <a:br>
              <a:rPr lang="en-US" sz="4300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64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3127-F222-4AA2-9DB0-2194EDF70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B01B8-B5A2-46EF-B28E-622D0474B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Manometry is the most reliable diagnostic tool for motility disorders</a:t>
            </a:r>
          </a:p>
          <a:p>
            <a:pPr marL="0" indent="0">
              <a:buNone/>
            </a:pPr>
            <a:r>
              <a:rPr lang="en-US" dirty="0"/>
              <a:t>  Achalasia - hypertensive non-relaxing LES 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HRM is required to differentiate between DES &amp; Nutcracker </a:t>
            </a:r>
          </a:p>
          <a:p>
            <a:pPr marL="0" indent="0">
              <a:buNone/>
            </a:pPr>
            <a:r>
              <a:rPr lang="en-US" dirty="0"/>
              <a:t>  DES- no peristaltic simultaneous repetitive high pressure muscular contraction </a:t>
            </a:r>
          </a:p>
          <a:p>
            <a:pPr marL="0" indent="0">
              <a:buNone/>
            </a:pPr>
            <a:r>
              <a:rPr lang="en-US" dirty="0"/>
              <a:t> Scleroderma - Hypotensive Esophagus/LES </a:t>
            </a:r>
          </a:p>
          <a:p>
            <a:r>
              <a:rPr lang="en-US" dirty="0"/>
              <a:t>CT-PET staging if cancer is detected </a:t>
            </a:r>
          </a:p>
          <a:p>
            <a:r>
              <a:rPr lang="en-US" dirty="0"/>
              <a:t>Endoscopic ultrasonography (provides the most reliable method of determining depth of cancer invasion.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ECG </a:t>
            </a:r>
          </a:p>
          <a:p>
            <a:r>
              <a:rPr lang="en-US" dirty="0" err="1"/>
              <a:t>H.Pylori</a:t>
            </a:r>
            <a:r>
              <a:rPr lang="en-US" dirty="0"/>
              <a:t> investigations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13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-1" y="0"/>
            <a:ext cx="9829801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1543113" y="6252109"/>
            <a:ext cx="313267" cy="2307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0799">
              <a:spcBef>
                <a:spcPts val="200"/>
              </a:spcBef>
            </a:pPr>
            <a:fld id="{81D60167-4931-47E6-BA6A-407CBD079E47}" type="slidenum">
              <a:rPr sz="1333" b="1" spc="80" dirty="0">
                <a:solidFill>
                  <a:srgbClr val="FFFFFF"/>
                </a:solidFill>
                <a:latin typeface="Arial"/>
                <a:cs typeface="Arial"/>
              </a:rPr>
              <a:pPr marL="50799">
                <a:spcBef>
                  <a:spcPts val="200"/>
                </a:spcBef>
              </a:pPr>
              <a:t>23</a:t>
            </a:fld>
            <a:endParaRPr sz="1333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944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AEFEA1-5E96-4693-8C28-8A8493A8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PHYSICAL EXAMINATION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9A406C-CD77-4DC1-B83A-8A16C47F1A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FF52C3-F8CF-44E5-80E7-3FD40F58A278}"/>
              </a:ext>
            </a:extLst>
          </p:cNvPr>
          <p:cNvSpPr txBox="1"/>
          <p:nvPr/>
        </p:nvSpPr>
        <p:spPr>
          <a:xfrm>
            <a:off x="2165131" y="1870842"/>
            <a:ext cx="867103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Barlow" panose="020B0604020202020204" charset="0"/>
              </a:rPr>
              <a:t>Vital signs</a:t>
            </a:r>
          </a:p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Barlow" panose="020B0604020202020204" charset="0"/>
              </a:rPr>
              <a:t>General inspection:  pallor (Anemia), jaundice, cachexia.</a:t>
            </a:r>
          </a:p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Barlow" panose="020B0604020202020204" charset="0"/>
              </a:rPr>
              <a:t>Neck : Cervical lymph nodes and Virchow's node</a:t>
            </a:r>
          </a:p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Barlow" panose="020B0604020202020204" charset="0"/>
              </a:rPr>
              <a:t>Lungs : infection </a:t>
            </a:r>
          </a:p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Barlow" panose="020B0604020202020204" charset="0"/>
              </a:rPr>
              <a:t>Heart failure “ high output failure secondary to anemia if GI bleeding occur.</a:t>
            </a:r>
          </a:p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Barlow" panose="020B0604020202020204" charset="0"/>
              </a:rPr>
              <a:t>Abdomen : mass , Sister Mary Joseph nodule </a:t>
            </a:r>
          </a:p>
          <a:p>
            <a:pPr marL="365751" indent="-365751">
              <a:spcBef>
                <a:spcPts val="8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endParaRPr lang="en-US" sz="2400" dirty="0">
              <a:latin typeface="Barlow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244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25</a:t>
            </a:fld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213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latin typeface="Barlow" panose="020B0604020202020204" charset="0"/>
            </a:endParaRPr>
          </a:p>
          <a:p>
            <a:r>
              <a:rPr lang="en-US" sz="2000" dirty="0">
                <a:latin typeface="Barlow" panose="020B0604020202020204" charset="0"/>
              </a:rPr>
              <a:t>Inability to initiate the act of swallowing.</a:t>
            </a:r>
          </a:p>
          <a:p>
            <a:endParaRPr lang="en-US" sz="2000" dirty="0">
              <a:latin typeface="Barlow" panose="020B0604020202020204" charset="0"/>
            </a:endParaRPr>
          </a:p>
          <a:p>
            <a:pPr marL="0" indent="400050"/>
            <a:r>
              <a:rPr lang="en-US" sz="2000" dirty="0">
                <a:latin typeface="Barlow" panose="020B0604020202020204" charset="0"/>
              </a:rPr>
              <a:t>It is a transfer problem caused by</a:t>
            </a:r>
          </a:p>
          <a:p>
            <a:pPr marL="514350" indent="0">
              <a:buFont typeface="Courier New" panose="02070309020205020404" pitchFamily="49" charset="0"/>
              <a:buChar char="o"/>
            </a:pPr>
            <a:r>
              <a:rPr lang="en-US" sz="2000" dirty="0">
                <a:latin typeface="Barlow" panose="020B0604020202020204" charset="0"/>
              </a:rPr>
              <a:t>impaired ability to transfer food from mouth to upper esophagus </a:t>
            </a:r>
          </a:p>
          <a:p>
            <a:pPr marL="514350" indent="0">
              <a:buNone/>
            </a:pPr>
            <a:r>
              <a:rPr lang="en-US" sz="2000" dirty="0">
                <a:latin typeface="Barlow" panose="020B0604020202020204" charset="0"/>
              </a:rPr>
              <a:t>￮impaired oral preparatory phase</a:t>
            </a:r>
          </a:p>
          <a:p>
            <a:r>
              <a:rPr lang="en-US" sz="2000" b="1" dirty="0">
                <a:latin typeface="Barlow" panose="020B0604020202020204" charset="0"/>
              </a:rPr>
              <a:t>Clinical presentation:</a:t>
            </a:r>
          </a:p>
          <a:p>
            <a:pPr marL="571500" indent="0">
              <a:buNone/>
            </a:pPr>
            <a:r>
              <a:rPr lang="en-US" sz="2000" dirty="0">
                <a:solidFill>
                  <a:schemeClr val="accent1"/>
                </a:solidFill>
                <a:latin typeface="Barlow" panose="020B0604020202020204" charset="0"/>
              </a:rPr>
              <a:t>￮food sticking in the throat</a:t>
            </a:r>
          </a:p>
          <a:p>
            <a:pPr marL="571500" indent="0">
              <a:buNone/>
            </a:pPr>
            <a:r>
              <a:rPr lang="en-US" sz="2000" dirty="0">
                <a:solidFill>
                  <a:schemeClr val="accent1"/>
                </a:solidFill>
                <a:latin typeface="Barlow" panose="020B0604020202020204" charset="0"/>
              </a:rPr>
              <a:t>￮difficulty initiating a swallow</a:t>
            </a:r>
          </a:p>
          <a:p>
            <a:pPr marL="571500" indent="0">
              <a:buNone/>
            </a:pPr>
            <a:r>
              <a:rPr lang="en-US" sz="2000" dirty="0">
                <a:solidFill>
                  <a:schemeClr val="accent1"/>
                </a:solidFill>
                <a:latin typeface="Barlow" panose="020B0604020202020204" charset="0"/>
              </a:rPr>
              <a:t>￮nasal regurgitation</a:t>
            </a:r>
          </a:p>
          <a:p>
            <a:pPr marL="571500" indent="0">
              <a:buNone/>
            </a:pPr>
            <a:r>
              <a:rPr lang="en-US" sz="2000" dirty="0">
                <a:solidFill>
                  <a:schemeClr val="accent1"/>
                </a:solidFill>
                <a:latin typeface="Barlow" panose="020B0604020202020204" charset="0"/>
              </a:rPr>
              <a:t>￮coughing during swallowing</a:t>
            </a:r>
          </a:p>
          <a:p>
            <a:r>
              <a:rPr lang="en-US" sz="2000" b="1" dirty="0">
                <a:latin typeface="Barlow" panose="020B0604020202020204" charset="0"/>
              </a:rPr>
              <a:t>They may also complain of </a:t>
            </a:r>
          </a:p>
          <a:p>
            <a:pPr marL="0" indent="0">
              <a:buNone/>
            </a:pPr>
            <a:r>
              <a:rPr lang="en-US" sz="2000" dirty="0">
                <a:latin typeface="Barlow" panose="020B0604020202020204" charset="0"/>
              </a:rPr>
              <a:t>         </a:t>
            </a:r>
            <a:r>
              <a:rPr lang="en-US" sz="2000" dirty="0">
                <a:solidFill>
                  <a:srgbClr val="197DCE"/>
                </a:solidFill>
                <a:latin typeface="Barlow" panose="020B0604020202020204" charset="0"/>
              </a:rPr>
              <a:t>￮dysarthria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197DCE"/>
                </a:solidFill>
                <a:latin typeface="Barlow" panose="020B0604020202020204" charset="0"/>
              </a:rPr>
              <a:t>         ￮nasal speech because of associated muscle weaknesses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197DCE"/>
                </a:solidFill>
                <a:latin typeface="Barlow" panose="020B0604020202020204" charset="0"/>
              </a:rPr>
              <a:t>         ￮Other Neurological clinical findings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Oropharyngeal dysphagia </a:t>
            </a:r>
          </a:p>
        </p:txBody>
      </p:sp>
    </p:spTree>
    <p:extLst>
      <p:ext uri="{BB962C8B-B14F-4D97-AF65-F5344CB8AC3E}">
        <p14:creationId xmlns:p14="http://schemas.microsoft.com/office/powerpoint/2010/main" val="1673245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543113" y="6252109"/>
            <a:ext cx="313267" cy="2307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0799">
              <a:spcBef>
                <a:spcPts val="200"/>
              </a:spcBef>
            </a:pPr>
            <a:fld id="{81D60167-4931-47E6-BA6A-407CBD079E47}" type="slidenum">
              <a:rPr sz="1333" b="1" spc="80" dirty="0">
                <a:solidFill>
                  <a:srgbClr val="FFFFFF"/>
                </a:solidFill>
                <a:latin typeface="Arial"/>
                <a:cs typeface="Arial"/>
              </a:rPr>
              <a:pPr marL="50799">
                <a:spcBef>
                  <a:spcPts val="200"/>
                </a:spcBef>
              </a:pPr>
              <a:t>26</a:t>
            </a:fld>
            <a:endParaRPr sz="1333">
              <a:latin typeface="Arial"/>
              <a:cs typeface="Arial"/>
            </a:endParaRPr>
          </a:p>
        </p:txBody>
      </p:sp>
      <p:grpSp>
        <p:nvGrpSpPr>
          <p:cNvPr id="8" name="object 3"/>
          <p:cNvGrpSpPr/>
          <p:nvPr/>
        </p:nvGrpSpPr>
        <p:grpSpPr>
          <a:xfrm>
            <a:off x="0" y="0"/>
            <a:ext cx="9086850" cy="6858000"/>
            <a:chOff x="-2057020" y="502538"/>
            <a:chExt cx="5753100" cy="4457700"/>
          </a:xfrm>
        </p:grpSpPr>
        <p:sp>
          <p:nvSpPr>
            <p:cNvPr id="9" name="object 4"/>
            <p:cNvSpPr/>
            <p:nvPr/>
          </p:nvSpPr>
          <p:spPr>
            <a:xfrm>
              <a:off x="819530" y="502538"/>
              <a:ext cx="2324100" cy="2325370"/>
            </a:xfrm>
            <a:custGeom>
              <a:avLst/>
              <a:gdLst/>
              <a:ahLst/>
              <a:cxnLst/>
              <a:rect l="l" t="t" r="r" b="b"/>
              <a:pathLst>
                <a:path w="2324100" h="2325370">
                  <a:moveTo>
                    <a:pt x="0" y="1162431"/>
                  </a:moveTo>
                  <a:lnTo>
                    <a:pt x="969" y="1114516"/>
                  </a:lnTo>
                  <a:lnTo>
                    <a:pt x="3852" y="1067094"/>
                  </a:lnTo>
                  <a:lnTo>
                    <a:pt x="8612" y="1020203"/>
                  </a:lnTo>
                  <a:lnTo>
                    <a:pt x="15210" y="973880"/>
                  </a:lnTo>
                  <a:lnTo>
                    <a:pt x="23610" y="928162"/>
                  </a:lnTo>
                  <a:lnTo>
                    <a:pt x="33775" y="883087"/>
                  </a:lnTo>
                  <a:lnTo>
                    <a:pt x="45666" y="838693"/>
                  </a:lnTo>
                  <a:lnTo>
                    <a:pt x="59247" y="795015"/>
                  </a:lnTo>
                  <a:lnTo>
                    <a:pt x="74479" y="752093"/>
                  </a:lnTo>
                  <a:lnTo>
                    <a:pt x="91326" y="709963"/>
                  </a:lnTo>
                  <a:lnTo>
                    <a:pt x="109751" y="668663"/>
                  </a:lnTo>
                  <a:lnTo>
                    <a:pt x="129715" y="628230"/>
                  </a:lnTo>
                  <a:lnTo>
                    <a:pt x="151182" y="588702"/>
                  </a:lnTo>
                  <a:lnTo>
                    <a:pt x="174114" y="550115"/>
                  </a:lnTo>
                  <a:lnTo>
                    <a:pt x="198473" y="512508"/>
                  </a:lnTo>
                  <a:lnTo>
                    <a:pt x="224223" y="475917"/>
                  </a:lnTo>
                  <a:lnTo>
                    <a:pt x="251325" y="440381"/>
                  </a:lnTo>
                  <a:lnTo>
                    <a:pt x="279743" y="405936"/>
                  </a:lnTo>
                  <a:lnTo>
                    <a:pt x="309439" y="372620"/>
                  </a:lnTo>
                  <a:lnTo>
                    <a:pt x="340375" y="340471"/>
                  </a:lnTo>
                  <a:lnTo>
                    <a:pt x="372515" y="309525"/>
                  </a:lnTo>
                  <a:lnTo>
                    <a:pt x="405821" y="279820"/>
                  </a:lnTo>
                  <a:lnTo>
                    <a:pt x="440255" y="251394"/>
                  </a:lnTo>
                  <a:lnTo>
                    <a:pt x="475780" y="224284"/>
                  </a:lnTo>
                  <a:lnTo>
                    <a:pt x="512359" y="198527"/>
                  </a:lnTo>
                  <a:lnTo>
                    <a:pt x="549954" y="174160"/>
                  </a:lnTo>
                  <a:lnTo>
                    <a:pt x="588528" y="151222"/>
                  </a:lnTo>
                  <a:lnTo>
                    <a:pt x="628043" y="129749"/>
                  </a:lnTo>
                  <a:lnTo>
                    <a:pt x="668463" y="109780"/>
                  </a:lnTo>
                  <a:lnTo>
                    <a:pt x="709749" y="91350"/>
                  </a:lnTo>
                  <a:lnTo>
                    <a:pt x="751864" y="74498"/>
                  </a:lnTo>
                  <a:lnTo>
                    <a:pt x="794772" y="59262"/>
                  </a:lnTo>
                  <a:lnTo>
                    <a:pt x="838433" y="45678"/>
                  </a:lnTo>
                  <a:lnTo>
                    <a:pt x="882812" y="33783"/>
                  </a:lnTo>
                  <a:lnTo>
                    <a:pt x="927871" y="23616"/>
                  </a:lnTo>
                  <a:lnTo>
                    <a:pt x="973571" y="15214"/>
                  </a:lnTo>
                  <a:lnTo>
                    <a:pt x="1019877" y="8614"/>
                  </a:lnTo>
                  <a:lnTo>
                    <a:pt x="1066750" y="3853"/>
                  </a:lnTo>
                  <a:lnTo>
                    <a:pt x="1114154" y="969"/>
                  </a:lnTo>
                  <a:lnTo>
                    <a:pt x="1162050" y="0"/>
                  </a:lnTo>
                  <a:lnTo>
                    <a:pt x="1209945" y="969"/>
                  </a:lnTo>
                  <a:lnTo>
                    <a:pt x="1257349" y="3853"/>
                  </a:lnTo>
                  <a:lnTo>
                    <a:pt x="1304222" y="8614"/>
                  </a:lnTo>
                  <a:lnTo>
                    <a:pt x="1350528" y="15214"/>
                  </a:lnTo>
                  <a:lnTo>
                    <a:pt x="1396228" y="23616"/>
                  </a:lnTo>
                  <a:lnTo>
                    <a:pt x="1441287" y="33783"/>
                  </a:lnTo>
                  <a:lnTo>
                    <a:pt x="1485666" y="45678"/>
                  </a:lnTo>
                  <a:lnTo>
                    <a:pt x="1529327" y="59262"/>
                  </a:lnTo>
                  <a:lnTo>
                    <a:pt x="1572235" y="74498"/>
                  </a:lnTo>
                  <a:lnTo>
                    <a:pt x="1614350" y="91350"/>
                  </a:lnTo>
                  <a:lnTo>
                    <a:pt x="1655636" y="109780"/>
                  </a:lnTo>
                  <a:lnTo>
                    <a:pt x="1696056" y="129749"/>
                  </a:lnTo>
                  <a:lnTo>
                    <a:pt x="1735571" y="151222"/>
                  </a:lnTo>
                  <a:lnTo>
                    <a:pt x="1774145" y="174160"/>
                  </a:lnTo>
                  <a:lnTo>
                    <a:pt x="1811740" y="198527"/>
                  </a:lnTo>
                  <a:lnTo>
                    <a:pt x="1848319" y="224284"/>
                  </a:lnTo>
                  <a:lnTo>
                    <a:pt x="1883844" y="251394"/>
                  </a:lnTo>
                  <a:lnTo>
                    <a:pt x="1918278" y="279820"/>
                  </a:lnTo>
                  <a:lnTo>
                    <a:pt x="1951584" y="309525"/>
                  </a:lnTo>
                  <a:lnTo>
                    <a:pt x="1983724" y="340471"/>
                  </a:lnTo>
                  <a:lnTo>
                    <a:pt x="2014660" y="372620"/>
                  </a:lnTo>
                  <a:lnTo>
                    <a:pt x="2044356" y="405936"/>
                  </a:lnTo>
                  <a:lnTo>
                    <a:pt x="2072774" y="440381"/>
                  </a:lnTo>
                  <a:lnTo>
                    <a:pt x="2099876" y="475917"/>
                  </a:lnTo>
                  <a:lnTo>
                    <a:pt x="2125626" y="512508"/>
                  </a:lnTo>
                  <a:lnTo>
                    <a:pt x="2149985" y="550115"/>
                  </a:lnTo>
                  <a:lnTo>
                    <a:pt x="2172917" y="588702"/>
                  </a:lnTo>
                  <a:lnTo>
                    <a:pt x="2194384" y="628230"/>
                  </a:lnTo>
                  <a:lnTo>
                    <a:pt x="2214348" y="668663"/>
                  </a:lnTo>
                  <a:lnTo>
                    <a:pt x="2232773" y="709963"/>
                  </a:lnTo>
                  <a:lnTo>
                    <a:pt x="2249620" y="752093"/>
                  </a:lnTo>
                  <a:lnTo>
                    <a:pt x="2264852" y="795015"/>
                  </a:lnTo>
                  <a:lnTo>
                    <a:pt x="2278433" y="838693"/>
                  </a:lnTo>
                  <a:lnTo>
                    <a:pt x="2290324" y="883087"/>
                  </a:lnTo>
                  <a:lnTo>
                    <a:pt x="2300489" y="928162"/>
                  </a:lnTo>
                  <a:lnTo>
                    <a:pt x="2308889" y="973880"/>
                  </a:lnTo>
                  <a:lnTo>
                    <a:pt x="2315487" y="1020203"/>
                  </a:lnTo>
                  <a:lnTo>
                    <a:pt x="2320247" y="1067094"/>
                  </a:lnTo>
                  <a:lnTo>
                    <a:pt x="2323130" y="1114516"/>
                  </a:lnTo>
                  <a:lnTo>
                    <a:pt x="2324100" y="1162431"/>
                  </a:lnTo>
                  <a:lnTo>
                    <a:pt x="2323130" y="1210345"/>
                  </a:lnTo>
                  <a:lnTo>
                    <a:pt x="2320247" y="1257767"/>
                  </a:lnTo>
                  <a:lnTo>
                    <a:pt x="2315487" y="1304658"/>
                  </a:lnTo>
                  <a:lnTo>
                    <a:pt x="2308889" y="1350981"/>
                  </a:lnTo>
                  <a:lnTo>
                    <a:pt x="2300489" y="1396699"/>
                  </a:lnTo>
                  <a:lnTo>
                    <a:pt x="2290324" y="1441774"/>
                  </a:lnTo>
                  <a:lnTo>
                    <a:pt x="2278433" y="1486168"/>
                  </a:lnTo>
                  <a:lnTo>
                    <a:pt x="2264852" y="1529846"/>
                  </a:lnTo>
                  <a:lnTo>
                    <a:pt x="2249620" y="1572768"/>
                  </a:lnTo>
                  <a:lnTo>
                    <a:pt x="2232773" y="1614898"/>
                  </a:lnTo>
                  <a:lnTo>
                    <a:pt x="2214348" y="1656198"/>
                  </a:lnTo>
                  <a:lnTo>
                    <a:pt x="2194384" y="1696631"/>
                  </a:lnTo>
                  <a:lnTo>
                    <a:pt x="2172917" y="1736159"/>
                  </a:lnTo>
                  <a:lnTo>
                    <a:pt x="2149985" y="1774746"/>
                  </a:lnTo>
                  <a:lnTo>
                    <a:pt x="2125626" y="1812353"/>
                  </a:lnTo>
                  <a:lnTo>
                    <a:pt x="2099876" y="1848944"/>
                  </a:lnTo>
                  <a:lnTo>
                    <a:pt x="2072774" y="1884480"/>
                  </a:lnTo>
                  <a:lnTo>
                    <a:pt x="2044356" y="1918925"/>
                  </a:lnTo>
                  <a:lnTo>
                    <a:pt x="2014660" y="1952241"/>
                  </a:lnTo>
                  <a:lnTo>
                    <a:pt x="1983724" y="1984390"/>
                  </a:lnTo>
                  <a:lnTo>
                    <a:pt x="1951584" y="2015336"/>
                  </a:lnTo>
                  <a:lnTo>
                    <a:pt x="1918278" y="2045041"/>
                  </a:lnTo>
                  <a:lnTo>
                    <a:pt x="1883844" y="2073467"/>
                  </a:lnTo>
                  <a:lnTo>
                    <a:pt x="1848319" y="2100577"/>
                  </a:lnTo>
                  <a:lnTo>
                    <a:pt x="1811740" y="2126334"/>
                  </a:lnTo>
                  <a:lnTo>
                    <a:pt x="1774145" y="2150701"/>
                  </a:lnTo>
                  <a:lnTo>
                    <a:pt x="1735571" y="2173639"/>
                  </a:lnTo>
                  <a:lnTo>
                    <a:pt x="1696056" y="2195112"/>
                  </a:lnTo>
                  <a:lnTo>
                    <a:pt x="1655636" y="2215081"/>
                  </a:lnTo>
                  <a:lnTo>
                    <a:pt x="1614350" y="2233511"/>
                  </a:lnTo>
                  <a:lnTo>
                    <a:pt x="1572235" y="2250363"/>
                  </a:lnTo>
                  <a:lnTo>
                    <a:pt x="1529327" y="2265599"/>
                  </a:lnTo>
                  <a:lnTo>
                    <a:pt x="1485666" y="2279183"/>
                  </a:lnTo>
                  <a:lnTo>
                    <a:pt x="1441287" y="2291078"/>
                  </a:lnTo>
                  <a:lnTo>
                    <a:pt x="1396228" y="2301245"/>
                  </a:lnTo>
                  <a:lnTo>
                    <a:pt x="1350528" y="2309647"/>
                  </a:lnTo>
                  <a:lnTo>
                    <a:pt x="1304222" y="2316247"/>
                  </a:lnTo>
                  <a:lnTo>
                    <a:pt x="1257349" y="2321008"/>
                  </a:lnTo>
                  <a:lnTo>
                    <a:pt x="1209945" y="2323892"/>
                  </a:lnTo>
                  <a:lnTo>
                    <a:pt x="1162050" y="2324862"/>
                  </a:lnTo>
                  <a:lnTo>
                    <a:pt x="1114154" y="2323892"/>
                  </a:lnTo>
                  <a:lnTo>
                    <a:pt x="1066750" y="2321008"/>
                  </a:lnTo>
                  <a:lnTo>
                    <a:pt x="1019877" y="2316247"/>
                  </a:lnTo>
                  <a:lnTo>
                    <a:pt x="973571" y="2309647"/>
                  </a:lnTo>
                  <a:lnTo>
                    <a:pt x="927871" y="2301245"/>
                  </a:lnTo>
                  <a:lnTo>
                    <a:pt x="882812" y="2291078"/>
                  </a:lnTo>
                  <a:lnTo>
                    <a:pt x="838433" y="2279183"/>
                  </a:lnTo>
                  <a:lnTo>
                    <a:pt x="794772" y="2265599"/>
                  </a:lnTo>
                  <a:lnTo>
                    <a:pt x="751864" y="2250363"/>
                  </a:lnTo>
                  <a:lnTo>
                    <a:pt x="709749" y="2233511"/>
                  </a:lnTo>
                  <a:lnTo>
                    <a:pt x="668463" y="2215081"/>
                  </a:lnTo>
                  <a:lnTo>
                    <a:pt x="628043" y="2195112"/>
                  </a:lnTo>
                  <a:lnTo>
                    <a:pt x="588528" y="2173639"/>
                  </a:lnTo>
                  <a:lnTo>
                    <a:pt x="549954" y="2150701"/>
                  </a:lnTo>
                  <a:lnTo>
                    <a:pt x="512359" y="2126334"/>
                  </a:lnTo>
                  <a:lnTo>
                    <a:pt x="475780" y="2100577"/>
                  </a:lnTo>
                  <a:lnTo>
                    <a:pt x="440255" y="2073467"/>
                  </a:lnTo>
                  <a:lnTo>
                    <a:pt x="405821" y="2045041"/>
                  </a:lnTo>
                  <a:lnTo>
                    <a:pt x="372515" y="2015336"/>
                  </a:lnTo>
                  <a:lnTo>
                    <a:pt x="340375" y="1984390"/>
                  </a:lnTo>
                  <a:lnTo>
                    <a:pt x="309439" y="1952241"/>
                  </a:lnTo>
                  <a:lnTo>
                    <a:pt x="279743" y="1918925"/>
                  </a:lnTo>
                  <a:lnTo>
                    <a:pt x="251325" y="1884480"/>
                  </a:lnTo>
                  <a:lnTo>
                    <a:pt x="224223" y="1848944"/>
                  </a:lnTo>
                  <a:lnTo>
                    <a:pt x="198473" y="1812353"/>
                  </a:lnTo>
                  <a:lnTo>
                    <a:pt x="174114" y="1774746"/>
                  </a:lnTo>
                  <a:lnTo>
                    <a:pt x="151182" y="1736159"/>
                  </a:lnTo>
                  <a:lnTo>
                    <a:pt x="129715" y="1696631"/>
                  </a:lnTo>
                  <a:lnTo>
                    <a:pt x="109751" y="1656198"/>
                  </a:lnTo>
                  <a:lnTo>
                    <a:pt x="91326" y="1614898"/>
                  </a:lnTo>
                  <a:lnTo>
                    <a:pt x="74479" y="1572768"/>
                  </a:lnTo>
                  <a:lnTo>
                    <a:pt x="59247" y="1529846"/>
                  </a:lnTo>
                  <a:lnTo>
                    <a:pt x="45666" y="1486168"/>
                  </a:lnTo>
                  <a:lnTo>
                    <a:pt x="33775" y="1441774"/>
                  </a:lnTo>
                  <a:lnTo>
                    <a:pt x="23610" y="1396699"/>
                  </a:lnTo>
                  <a:lnTo>
                    <a:pt x="15210" y="1350981"/>
                  </a:lnTo>
                  <a:lnTo>
                    <a:pt x="8612" y="1304658"/>
                  </a:lnTo>
                  <a:lnTo>
                    <a:pt x="3852" y="1257767"/>
                  </a:lnTo>
                  <a:lnTo>
                    <a:pt x="969" y="1210345"/>
                  </a:lnTo>
                  <a:lnTo>
                    <a:pt x="0" y="1162431"/>
                  </a:lnTo>
                  <a:close/>
                </a:path>
                <a:path w="2324100" h="2325370">
                  <a:moveTo>
                    <a:pt x="595122" y="1162431"/>
                  </a:moveTo>
                  <a:lnTo>
                    <a:pt x="597203" y="1113542"/>
                  </a:lnTo>
                  <a:lnTo>
                    <a:pt x="603333" y="1065809"/>
                  </a:lnTo>
                  <a:lnTo>
                    <a:pt x="613343" y="1019402"/>
                  </a:lnTo>
                  <a:lnTo>
                    <a:pt x="627061" y="974491"/>
                  </a:lnTo>
                  <a:lnTo>
                    <a:pt x="644317" y="931245"/>
                  </a:lnTo>
                  <a:lnTo>
                    <a:pt x="664941" y="889835"/>
                  </a:lnTo>
                  <a:lnTo>
                    <a:pt x="688763" y="850430"/>
                  </a:lnTo>
                  <a:lnTo>
                    <a:pt x="715612" y="813201"/>
                  </a:lnTo>
                  <a:lnTo>
                    <a:pt x="745319" y="778318"/>
                  </a:lnTo>
                  <a:lnTo>
                    <a:pt x="777712" y="745950"/>
                  </a:lnTo>
                  <a:lnTo>
                    <a:pt x="812621" y="716268"/>
                  </a:lnTo>
                  <a:lnTo>
                    <a:pt x="849876" y="689441"/>
                  </a:lnTo>
                  <a:lnTo>
                    <a:pt x="889308" y="665639"/>
                  </a:lnTo>
                  <a:lnTo>
                    <a:pt x="930744" y="645033"/>
                  </a:lnTo>
                  <a:lnTo>
                    <a:pt x="974016" y="627793"/>
                  </a:lnTo>
                  <a:lnTo>
                    <a:pt x="1018953" y="614087"/>
                  </a:lnTo>
                  <a:lnTo>
                    <a:pt x="1065384" y="604087"/>
                  </a:lnTo>
                  <a:lnTo>
                    <a:pt x="1113140" y="597963"/>
                  </a:lnTo>
                  <a:lnTo>
                    <a:pt x="1162050" y="595884"/>
                  </a:lnTo>
                  <a:lnTo>
                    <a:pt x="1210959" y="597963"/>
                  </a:lnTo>
                  <a:lnTo>
                    <a:pt x="1258715" y="604087"/>
                  </a:lnTo>
                  <a:lnTo>
                    <a:pt x="1305146" y="614087"/>
                  </a:lnTo>
                  <a:lnTo>
                    <a:pt x="1350083" y="627793"/>
                  </a:lnTo>
                  <a:lnTo>
                    <a:pt x="1393355" y="645033"/>
                  </a:lnTo>
                  <a:lnTo>
                    <a:pt x="1434791" y="665639"/>
                  </a:lnTo>
                  <a:lnTo>
                    <a:pt x="1474223" y="689441"/>
                  </a:lnTo>
                  <a:lnTo>
                    <a:pt x="1511478" y="716268"/>
                  </a:lnTo>
                  <a:lnTo>
                    <a:pt x="1546387" y="745950"/>
                  </a:lnTo>
                  <a:lnTo>
                    <a:pt x="1578780" y="778318"/>
                  </a:lnTo>
                  <a:lnTo>
                    <a:pt x="1608487" y="813201"/>
                  </a:lnTo>
                  <a:lnTo>
                    <a:pt x="1635336" y="850430"/>
                  </a:lnTo>
                  <a:lnTo>
                    <a:pt x="1659158" y="889835"/>
                  </a:lnTo>
                  <a:lnTo>
                    <a:pt x="1679782" y="931245"/>
                  </a:lnTo>
                  <a:lnTo>
                    <a:pt x="1697038" y="974491"/>
                  </a:lnTo>
                  <a:lnTo>
                    <a:pt x="1710756" y="1019402"/>
                  </a:lnTo>
                  <a:lnTo>
                    <a:pt x="1720766" y="1065809"/>
                  </a:lnTo>
                  <a:lnTo>
                    <a:pt x="1726896" y="1113542"/>
                  </a:lnTo>
                  <a:lnTo>
                    <a:pt x="1728977" y="1162431"/>
                  </a:lnTo>
                  <a:lnTo>
                    <a:pt x="1726896" y="1211319"/>
                  </a:lnTo>
                  <a:lnTo>
                    <a:pt x="1720766" y="1259052"/>
                  </a:lnTo>
                  <a:lnTo>
                    <a:pt x="1710756" y="1305459"/>
                  </a:lnTo>
                  <a:lnTo>
                    <a:pt x="1697038" y="1350370"/>
                  </a:lnTo>
                  <a:lnTo>
                    <a:pt x="1679782" y="1393616"/>
                  </a:lnTo>
                  <a:lnTo>
                    <a:pt x="1659158" y="1435026"/>
                  </a:lnTo>
                  <a:lnTo>
                    <a:pt x="1635336" y="1474431"/>
                  </a:lnTo>
                  <a:lnTo>
                    <a:pt x="1608487" y="1511660"/>
                  </a:lnTo>
                  <a:lnTo>
                    <a:pt x="1578780" y="1546543"/>
                  </a:lnTo>
                  <a:lnTo>
                    <a:pt x="1546387" y="1578911"/>
                  </a:lnTo>
                  <a:lnTo>
                    <a:pt x="1511478" y="1608593"/>
                  </a:lnTo>
                  <a:lnTo>
                    <a:pt x="1474223" y="1635420"/>
                  </a:lnTo>
                  <a:lnTo>
                    <a:pt x="1434791" y="1659222"/>
                  </a:lnTo>
                  <a:lnTo>
                    <a:pt x="1393355" y="1679828"/>
                  </a:lnTo>
                  <a:lnTo>
                    <a:pt x="1350083" y="1697068"/>
                  </a:lnTo>
                  <a:lnTo>
                    <a:pt x="1305146" y="1710774"/>
                  </a:lnTo>
                  <a:lnTo>
                    <a:pt x="1258715" y="1720774"/>
                  </a:lnTo>
                  <a:lnTo>
                    <a:pt x="1210959" y="1726898"/>
                  </a:lnTo>
                  <a:lnTo>
                    <a:pt x="1162050" y="1728978"/>
                  </a:lnTo>
                  <a:lnTo>
                    <a:pt x="1113140" y="1726898"/>
                  </a:lnTo>
                  <a:lnTo>
                    <a:pt x="1065384" y="1720774"/>
                  </a:lnTo>
                  <a:lnTo>
                    <a:pt x="1018953" y="1710774"/>
                  </a:lnTo>
                  <a:lnTo>
                    <a:pt x="974016" y="1697068"/>
                  </a:lnTo>
                  <a:lnTo>
                    <a:pt x="930744" y="1679828"/>
                  </a:lnTo>
                  <a:lnTo>
                    <a:pt x="889308" y="1659222"/>
                  </a:lnTo>
                  <a:lnTo>
                    <a:pt x="849876" y="1635420"/>
                  </a:lnTo>
                  <a:lnTo>
                    <a:pt x="812621" y="1608593"/>
                  </a:lnTo>
                  <a:lnTo>
                    <a:pt x="777712" y="1578911"/>
                  </a:lnTo>
                  <a:lnTo>
                    <a:pt x="745319" y="1546543"/>
                  </a:lnTo>
                  <a:lnTo>
                    <a:pt x="715612" y="1511660"/>
                  </a:lnTo>
                  <a:lnTo>
                    <a:pt x="688763" y="1474431"/>
                  </a:lnTo>
                  <a:lnTo>
                    <a:pt x="664941" y="1435026"/>
                  </a:lnTo>
                  <a:lnTo>
                    <a:pt x="644317" y="1393616"/>
                  </a:lnTo>
                  <a:lnTo>
                    <a:pt x="627061" y="1350370"/>
                  </a:lnTo>
                  <a:lnTo>
                    <a:pt x="613343" y="1305459"/>
                  </a:lnTo>
                  <a:lnTo>
                    <a:pt x="603333" y="1259052"/>
                  </a:lnTo>
                  <a:lnTo>
                    <a:pt x="597203" y="1211319"/>
                  </a:lnTo>
                  <a:lnTo>
                    <a:pt x="595122" y="1162431"/>
                  </a:lnTo>
                  <a:close/>
                </a:path>
                <a:path w="2324100" h="2325370">
                  <a:moveTo>
                    <a:pt x="337566" y="1162812"/>
                  </a:moveTo>
                  <a:lnTo>
                    <a:pt x="338965" y="1114372"/>
                  </a:lnTo>
                  <a:lnTo>
                    <a:pt x="343113" y="1066669"/>
                  </a:lnTo>
                  <a:lnTo>
                    <a:pt x="349932" y="1019780"/>
                  </a:lnTo>
                  <a:lnTo>
                    <a:pt x="359344" y="973782"/>
                  </a:lnTo>
                  <a:lnTo>
                    <a:pt x="371271" y="928753"/>
                  </a:lnTo>
                  <a:lnTo>
                    <a:pt x="385638" y="884769"/>
                  </a:lnTo>
                  <a:lnTo>
                    <a:pt x="402365" y="841908"/>
                  </a:lnTo>
                  <a:lnTo>
                    <a:pt x="421377" y="800248"/>
                  </a:lnTo>
                  <a:lnTo>
                    <a:pt x="442594" y="759866"/>
                  </a:lnTo>
                  <a:lnTo>
                    <a:pt x="465941" y="720840"/>
                  </a:lnTo>
                  <a:lnTo>
                    <a:pt x="491340" y="683246"/>
                  </a:lnTo>
                  <a:lnTo>
                    <a:pt x="518713" y="647162"/>
                  </a:lnTo>
                  <a:lnTo>
                    <a:pt x="547982" y="612665"/>
                  </a:lnTo>
                  <a:lnTo>
                    <a:pt x="579072" y="579834"/>
                  </a:lnTo>
                  <a:lnTo>
                    <a:pt x="611903" y="548744"/>
                  </a:lnTo>
                  <a:lnTo>
                    <a:pt x="646400" y="519475"/>
                  </a:lnTo>
                  <a:lnTo>
                    <a:pt x="682484" y="492102"/>
                  </a:lnTo>
                  <a:lnTo>
                    <a:pt x="720078" y="466703"/>
                  </a:lnTo>
                  <a:lnTo>
                    <a:pt x="759104" y="443356"/>
                  </a:lnTo>
                  <a:lnTo>
                    <a:pt x="799486" y="422139"/>
                  </a:lnTo>
                  <a:lnTo>
                    <a:pt x="841146" y="403127"/>
                  </a:lnTo>
                  <a:lnTo>
                    <a:pt x="884007" y="386400"/>
                  </a:lnTo>
                  <a:lnTo>
                    <a:pt x="927991" y="372033"/>
                  </a:lnTo>
                  <a:lnTo>
                    <a:pt x="973020" y="360106"/>
                  </a:lnTo>
                  <a:lnTo>
                    <a:pt x="1019018" y="350694"/>
                  </a:lnTo>
                  <a:lnTo>
                    <a:pt x="1065907" y="343875"/>
                  </a:lnTo>
                  <a:lnTo>
                    <a:pt x="1113610" y="339727"/>
                  </a:lnTo>
                  <a:lnTo>
                    <a:pt x="1162050" y="338327"/>
                  </a:lnTo>
                  <a:lnTo>
                    <a:pt x="1210489" y="339727"/>
                  </a:lnTo>
                  <a:lnTo>
                    <a:pt x="1258192" y="343875"/>
                  </a:lnTo>
                  <a:lnTo>
                    <a:pt x="1305081" y="350694"/>
                  </a:lnTo>
                  <a:lnTo>
                    <a:pt x="1351079" y="360106"/>
                  </a:lnTo>
                  <a:lnTo>
                    <a:pt x="1396108" y="372033"/>
                  </a:lnTo>
                  <a:lnTo>
                    <a:pt x="1440092" y="386400"/>
                  </a:lnTo>
                  <a:lnTo>
                    <a:pt x="1482953" y="403127"/>
                  </a:lnTo>
                  <a:lnTo>
                    <a:pt x="1524613" y="422139"/>
                  </a:lnTo>
                  <a:lnTo>
                    <a:pt x="1564995" y="443356"/>
                  </a:lnTo>
                  <a:lnTo>
                    <a:pt x="1604021" y="466703"/>
                  </a:lnTo>
                  <a:lnTo>
                    <a:pt x="1641615" y="492102"/>
                  </a:lnTo>
                  <a:lnTo>
                    <a:pt x="1677699" y="519475"/>
                  </a:lnTo>
                  <a:lnTo>
                    <a:pt x="1712196" y="548744"/>
                  </a:lnTo>
                  <a:lnTo>
                    <a:pt x="1745027" y="579834"/>
                  </a:lnTo>
                  <a:lnTo>
                    <a:pt x="1776117" y="612665"/>
                  </a:lnTo>
                  <a:lnTo>
                    <a:pt x="1805386" y="647162"/>
                  </a:lnTo>
                  <a:lnTo>
                    <a:pt x="1832759" y="683246"/>
                  </a:lnTo>
                  <a:lnTo>
                    <a:pt x="1858158" y="720840"/>
                  </a:lnTo>
                  <a:lnTo>
                    <a:pt x="1881505" y="759866"/>
                  </a:lnTo>
                  <a:lnTo>
                    <a:pt x="1902722" y="800248"/>
                  </a:lnTo>
                  <a:lnTo>
                    <a:pt x="1921734" y="841908"/>
                  </a:lnTo>
                  <a:lnTo>
                    <a:pt x="1938461" y="884769"/>
                  </a:lnTo>
                  <a:lnTo>
                    <a:pt x="1952828" y="928753"/>
                  </a:lnTo>
                  <a:lnTo>
                    <a:pt x="1964755" y="973782"/>
                  </a:lnTo>
                  <a:lnTo>
                    <a:pt x="1974167" y="1019780"/>
                  </a:lnTo>
                  <a:lnTo>
                    <a:pt x="1980986" y="1066669"/>
                  </a:lnTo>
                  <a:lnTo>
                    <a:pt x="1985134" y="1114372"/>
                  </a:lnTo>
                  <a:lnTo>
                    <a:pt x="1986533" y="1162812"/>
                  </a:lnTo>
                  <a:lnTo>
                    <a:pt x="1985134" y="1211251"/>
                  </a:lnTo>
                  <a:lnTo>
                    <a:pt x="1980986" y="1258954"/>
                  </a:lnTo>
                  <a:lnTo>
                    <a:pt x="1974167" y="1305843"/>
                  </a:lnTo>
                  <a:lnTo>
                    <a:pt x="1964755" y="1351841"/>
                  </a:lnTo>
                  <a:lnTo>
                    <a:pt x="1952828" y="1396870"/>
                  </a:lnTo>
                  <a:lnTo>
                    <a:pt x="1938461" y="1440854"/>
                  </a:lnTo>
                  <a:lnTo>
                    <a:pt x="1921734" y="1483715"/>
                  </a:lnTo>
                  <a:lnTo>
                    <a:pt x="1902722" y="1525375"/>
                  </a:lnTo>
                  <a:lnTo>
                    <a:pt x="1881505" y="1565757"/>
                  </a:lnTo>
                  <a:lnTo>
                    <a:pt x="1858158" y="1604783"/>
                  </a:lnTo>
                  <a:lnTo>
                    <a:pt x="1832759" y="1642377"/>
                  </a:lnTo>
                  <a:lnTo>
                    <a:pt x="1805386" y="1678461"/>
                  </a:lnTo>
                  <a:lnTo>
                    <a:pt x="1776117" y="1712958"/>
                  </a:lnTo>
                  <a:lnTo>
                    <a:pt x="1745027" y="1745789"/>
                  </a:lnTo>
                  <a:lnTo>
                    <a:pt x="1712196" y="1776879"/>
                  </a:lnTo>
                  <a:lnTo>
                    <a:pt x="1677699" y="1806148"/>
                  </a:lnTo>
                  <a:lnTo>
                    <a:pt x="1641615" y="1833521"/>
                  </a:lnTo>
                  <a:lnTo>
                    <a:pt x="1604021" y="1858920"/>
                  </a:lnTo>
                  <a:lnTo>
                    <a:pt x="1564995" y="1882267"/>
                  </a:lnTo>
                  <a:lnTo>
                    <a:pt x="1524613" y="1903484"/>
                  </a:lnTo>
                  <a:lnTo>
                    <a:pt x="1482953" y="1922496"/>
                  </a:lnTo>
                  <a:lnTo>
                    <a:pt x="1440092" y="1939223"/>
                  </a:lnTo>
                  <a:lnTo>
                    <a:pt x="1396108" y="1953590"/>
                  </a:lnTo>
                  <a:lnTo>
                    <a:pt x="1351079" y="1965517"/>
                  </a:lnTo>
                  <a:lnTo>
                    <a:pt x="1305081" y="1974929"/>
                  </a:lnTo>
                  <a:lnTo>
                    <a:pt x="1258192" y="1981748"/>
                  </a:lnTo>
                  <a:lnTo>
                    <a:pt x="1210489" y="1985896"/>
                  </a:lnTo>
                  <a:lnTo>
                    <a:pt x="1162050" y="1987296"/>
                  </a:lnTo>
                  <a:lnTo>
                    <a:pt x="1113610" y="1985896"/>
                  </a:lnTo>
                  <a:lnTo>
                    <a:pt x="1065907" y="1981748"/>
                  </a:lnTo>
                  <a:lnTo>
                    <a:pt x="1019018" y="1974929"/>
                  </a:lnTo>
                  <a:lnTo>
                    <a:pt x="973020" y="1965517"/>
                  </a:lnTo>
                  <a:lnTo>
                    <a:pt x="927991" y="1953590"/>
                  </a:lnTo>
                  <a:lnTo>
                    <a:pt x="884007" y="1939223"/>
                  </a:lnTo>
                  <a:lnTo>
                    <a:pt x="841146" y="1922496"/>
                  </a:lnTo>
                  <a:lnTo>
                    <a:pt x="799486" y="1903484"/>
                  </a:lnTo>
                  <a:lnTo>
                    <a:pt x="759104" y="1882267"/>
                  </a:lnTo>
                  <a:lnTo>
                    <a:pt x="720078" y="1858920"/>
                  </a:lnTo>
                  <a:lnTo>
                    <a:pt x="682484" y="1833521"/>
                  </a:lnTo>
                  <a:lnTo>
                    <a:pt x="646400" y="1806148"/>
                  </a:lnTo>
                  <a:lnTo>
                    <a:pt x="611903" y="1776879"/>
                  </a:lnTo>
                  <a:lnTo>
                    <a:pt x="579072" y="1745789"/>
                  </a:lnTo>
                  <a:lnTo>
                    <a:pt x="547982" y="1712958"/>
                  </a:lnTo>
                  <a:lnTo>
                    <a:pt x="518713" y="1678461"/>
                  </a:lnTo>
                  <a:lnTo>
                    <a:pt x="491340" y="1642377"/>
                  </a:lnTo>
                  <a:lnTo>
                    <a:pt x="465941" y="1604783"/>
                  </a:lnTo>
                  <a:lnTo>
                    <a:pt x="442594" y="1565757"/>
                  </a:lnTo>
                  <a:lnTo>
                    <a:pt x="421377" y="1525375"/>
                  </a:lnTo>
                  <a:lnTo>
                    <a:pt x="402365" y="1483715"/>
                  </a:lnTo>
                  <a:lnTo>
                    <a:pt x="385638" y="1440854"/>
                  </a:lnTo>
                  <a:lnTo>
                    <a:pt x="371271" y="1396870"/>
                  </a:lnTo>
                  <a:lnTo>
                    <a:pt x="359344" y="1351841"/>
                  </a:lnTo>
                  <a:lnTo>
                    <a:pt x="349932" y="1305843"/>
                  </a:lnTo>
                  <a:lnTo>
                    <a:pt x="343113" y="1258954"/>
                  </a:lnTo>
                  <a:lnTo>
                    <a:pt x="338965" y="1211251"/>
                  </a:lnTo>
                  <a:lnTo>
                    <a:pt x="337566" y="1162812"/>
                  </a:lnTo>
                  <a:close/>
                </a:path>
                <a:path w="2324100" h="2325370">
                  <a:moveTo>
                    <a:pt x="787907" y="1162431"/>
                  </a:moveTo>
                  <a:lnTo>
                    <a:pt x="790823" y="1115556"/>
                  </a:lnTo>
                  <a:lnTo>
                    <a:pt x="799334" y="1070416"/>
                  </a:lnTo>
                  <a:lnTo>
                    <a:pt x="813092" y="1027362"/>
                  </a:lnTo>
                  <a:lnTo>
                    <a:pt x="831745" y="986745"/>
                  </a:lnTo>
                  <a:lnTo>
                    <a:pt x="854942" y="948914"/>
                  </a:lnTo>
                  <a:lnTo>
                    <a:pt x="882334" y="914220"/>
                  </a:lnTo>
                  <a:lnTo>
                    <a:pt x="913568" y="883015"/>
                  </a:lnTo>
                  <a:lnTo>
                    <a:pt x="948296" y="855648"/>
                  </a:lnTo>
                  <a:lnTo>
                    <a:pt x="986165" y="832471"/>
                  </a:lnTo>
                  <a:lnTo>
                    <a:pt x="1026826" y="813834"/>
                  </a:lnTo>
                  <a:lnTo>
                    <a:pt x="1069927" y="800087"/>
                  </a:lnTo>
                  <a:lnTo>
                    <a:pt x="1115119" y="791582"/>
                  </a:lnTo>
                  <a:lnTo>
                    <a:pt x="1162050" y="788670"/>
                  </a:lnTo>
                  <a:lnTo>
                    <a:pt x="1208980" y="791582"/>
                  </a:lnTo>
                  <a:lnTo>
                    <a:pt x="1254172" y="800087"/>
                  </a:lnTo>
                  <a:lnTo>
                    <a:pt x="1297273" y="813834"/>
                  </a:lnTo>
                  <a:lnTo>
                    <a:pt x="1337934" y="832471"/>
                  </a:lnTo>
                  <a:lnTo>
                    <a:pt x="1375803" y="855648"/>
                  </a:lnTo>
                  <a:lnTo>
                    <a:pt x="1410531" y="883015"/>
                  </a:lnTo>
                  <a:lnTo>
                    <a:pt x="1441765" y="914220"/>
                  </a:lnTo>
                  <a:lnTo>
                    <a:pt x="1469157" y="948914"/>
                  </a:lnTo>
                  <a:lnTo>
                    <a:pt x="1492354" y="986745"/>
                  </a:lnTo>
                  <a:lnTo>
                    <a:pt x="1511007" y="1027362"/>
                  </a:lnTo>
                  <a:lnTo>
                    <a:pt x="1524765" y="1070416"/>
                  </a:lnTo>
                  <a:lnTo>
                    <a:pt x="1533276" y="1115556"/>
                  </a:lnTo>
                  <a:lnTo>
                    <a:pt x="1536192" y="1162431"/>
                  </a:lnTo>
                  <a:lnTo>
                    <a:pt x="1533276" y="1209305"/>
                  </a:lnTo>
                  <a:lnTo>
                    <a:pt x="1524765" y="1254445"/>
                  </a:lnTo>
                  <a:lnTo>
                    <a:pt x="1511007" y="1297499"/>
                  </a:lnTo>
                  <a:lnTo>
                    <a:pt x="1492354" y="1338116"/>
                  </a:lnTo>
                  <a:lnTo>
                    <a:pt x="1469157" y="1375947"/>
                  </a:lnTo>
                  <a:lnTo>
                    <a:pt x="1441765" y="1410641"/>
                  </a:lnTo>
                  <a:lnTo>
                    <a:pt x="1410531" y="1441846"/>
                  </a:lnTo>
                  <a:lnTo>
                    <a:pt x="1375803" y="1469213"/>
                  </a:lnTo>
                  <a:lnTo>
                    <a:pt x="1337934" y="1492390"/>
                  </a:lnTo>
                  <a:lnTo>
                    <a:pt x="1297273" y="1511027"/>
                  </a:lnTo>
                  <a:lnTo>
                    <a:pt x="1254172" y="1524774"/>
                  </a:lnTo>
                  <a:lnTo>
                    <a:pt x="1208980" y="1533279"/>
                  </a:lnTo>
                  <a:lnTo>
                    <a:pt x="1162050" y="1536192"/>
                  </a:lnTo>
                  <a:lnTo>
                    <a:pt x="1115119" y="1533279"/>
                  </a:lnTo>
                  <a:lnTo>
                    <a:pt x="1069927" y="1524774"/>
                  </a:lnTo>
                  <a:lnTo>
                    <a:pt x="1026826" y="1511027"/>
                  </a:lnTo>
                  <a:lnTo>
                    <a:pt x="986165" y="1492390"/>
                  </a:lnTo>
                  <a:lnTo>
                    <a:pt x="948296" y="1469213"/>
                  </a:lnTo>
                  <a:lnTo>
                    <a:pt x="913568" y="1441846"/>
                  </a:lnTo>
                  <a:lnTo>
                    <a:pt x="882334" y="1410641"/>
                  </a:lnTo>
                  <a:lnTo>
                    <a:pt x="854942" y="1375947"/>
                  </a:lnTo>
                  <a:lnTo>
                    <a:pt x="831745" y="1338116"/>
                  </a:lnTo>
                  <a:lnTo>
                    <a:pt x="813092" y="1297499"/>
                  </a:lnTo>
                  <a:lnTo>
                    <a:pt x="799334" y="1254445"/>
                  </a:lnTo>
                  <a:lnTo>
                    <a:pt x="790823" y="1209305"/>
                  </a:lnTo>
                  <a:lnTo>
                    <a:pt x="787907" y="1162431"/>
                  </a:lnTo>
                  <a:close/>
                </a:path>
              </a:pathLst>
            </a:custGeom>
            <a:ln w="9906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6"/>
            <p:cNvSpPr/>
            <p:nvPr/>
          </p:nvSpPr>
          <p:spPr>
            <a:xfrm>
              <a:off x="-2057020" y="502538"/>
              <a:ext cx="5753100" cy="4457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231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543113" y="6252109"/>
            <a:ext cx="313267" cy="2307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0799">
              <a:spcBef>
                <a:spcPts val="200"/>
              </a:spcBef>
            </a:pPr>
            <a:fld id="{81D60167-4931-47E6-BA6A-407CBD079E47}" type="slidenum">
              <a:rPr sz="1333" b="1" spc="80" dirty="0">
                <a:solidFill>
                  <a:srgbClr val="FFFFFF"/>
                </a:solidFill>
                <a:latin typeface="Arial"/>
                <a:cs typeface="Arial"/>
              </a:rPr>
              <a:pPr marL="50799">
                <a:spcBef>
                  <a:spcPts val="200"/>
                </a:spcBef>
              </a:pPr>
              <a:t>27</a:t>
            </a:fld>
            <a:endParaRPr sz="1333">
              <a:latin typeface="Arial"/>
              <a:cs typeface="Arial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0" y="0"/>
            <a:ext cx="9286875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6855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-1" y="0"/>
            <a:ext cx="9172575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1543113" y="6252109"/>
            <a:ext cx="313267" cy="2307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0799">
              <a:spcBef>
                <a:spcPts val="200"/>
              </a:spcBef>
            </a:pPr>
            <a:fld id="{81D60167-4931-47E6-BA6A-407CBD079E47}" type="slidenum">
              <a:rPr sz="1333" b="1" spc="80" dirty="0">
                <a:solidFill>
                  <a:srgbClr val="FFFFFF"/>
                </a:solidFill>
                <a:latin typeface="Arial"/>
                <a:cs typeface="Arial"/>
              </a:rPr>
              <a:pPr marL="50799">
                <a:spcBef>
                  <a:spcPts val="200"/>
                </a:spcBef>
              </a:pPr>
              <a:t>28</a:t>
            </a:fld>
            <a:endParaRPr sz="1333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245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32973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11543113" y="6252109"/>
            <a:ext cx="313267" cy="2307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0799">
              <a:spcBef>
                <a:spcPts val="200"/>
              </a:spcBef>
            </a:pPr>
            <a:fld id="{81D60167-4931-47E6-BA6A-407CBD079E47}" type="slidenum">
              <a:rPr sz="1333" b="1" spc="80" dirty="0">
                <a:solidFill>
                  <a:srgbClr val="FFFFFF"/>
                </a:solidFill>
                <a:latin typeface="Arial"/>
                <a:cs typeface="Arial"/>
              </a:rPr>
              <a:pPr marL="50799">
                <a:spcBef>
                  <a:spcPts val="200"/>
                </a:spcBef>
              </a:pPr>
              <a:t>29</a:t>
            </a:fld>
            <a:endParaRPr sz="1333"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4469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361523" y="1776307"/>
            <a:ext cx="561340" cy="149442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9600" b="1" spc="-653" dirty="0">
                <a:latin typeface="Arial"/>
                <a:cs typeface="Arial"/>
              </a:rPr>
              <a:t>“</a:t>
            </a:r>
            <a:endParaRPr sz="9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57914" y="0"/>
            <a:ext cx="6050628" cy="685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5829300" cy="6845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9926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328992" y="805755"/>
            <a:ext cx="6529260" cy="51521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11543113" y="6252109"/>
            <a:ext cx="313267" cy="2307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50799">
              <a:spcBef>
                <a:spcPts val="200"/>
              </a:spcBef>
            </a:pPr>
            <a:fld id="{81D60167-4931-47E6-BA6A-407CBD079E47}" type="slidenum">
              <a:rPr sz="1333" b="1" spc="80" dirty="0">
                <a:solidFill>
                  <a:srgbClr val="FFFFFF"/>
                </a:solidFill>
                <a:latin typeface="Arial"/>
                <a:cs typeface="Arial"/>
              </a:rPr>
              <a:pPr marL="50799">
                <a:spcBef>
                  <a:spcPts val="200"/>
                </a:spcBef>
              </a:pPr>
              <a:t>31</a:t>
            </a:fld>
            <a:endParaRPr sz="1333"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32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79E20B-91F3-445B-9284-1181399A55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pic>
        <p:nvPicPr>
          <p:cNvPr id="8194" name="Picture 2" descr="Image result for sister mary joseph nodule&quot;">
            <a:extLst>
              <a:ext uri="{FF2B5EF4-FFF2-40B4-BE49-F238E27FC236}">
                <a16:creationId xmlns:a16="http://schemas.microsoft.com/office/drawing/2014/main" id="{A3EFDFE6-0599-4BA1-ABF9-7F0715636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558" y="0"/>
            <a:ext cx="4715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AD6654-EBF6-448C-B259-D01168AE3A7A}"/>
              </a:ext>
            </a:extLst>
          </p:cNvPr>
          <p:cNvSpPr/>
          <p:nvPr/>
        </p:nvSpPr>
        <p:spPr>
          <a:xfrm>
            <a:off x="6695091" y="2444115"/>
            <a:ext cx="54969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333333"/>
                </a:solidFill>
                <a:latin typeface="+mj-lt"/>
              </a:rPr>
              <a:t>Mary Joseph Sister nodule , </a:t>
            </a:r>
            <a:r>
              <a:rPr lang="en-AU" sz="2400" dirty="0">
                <a:latin typeface="+mj-lt"/>
              </a:rPr>
              <a:t>in case of gastric ca “ cardiac ca which cause dysphagia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083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33</a:t>
            </a:fld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1</a:t>
            </a:r>
            <a:endParaRPr lang="en-US" dirty="0"/>
          </a:p>
        </p:txBody>
      </p:sp>
      <p:sp>
        <p:nvSpPr>
          <p:cNvPr id="5" name="object 2"/>
          <p:cNvSpPr/>
          <p:nvPr/>
        </p:nvSpPr>
        <p:spPr>
          <a:xfrm>
            <a:off x="838200" y="2133599"/>
            <a:ext cx="9863138" cy="3024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4531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34</a:t>
            </a:fld>
            <a:endParaRPr lang="ru-RU" dirty="0"/>
          </a:p>
        </p:txBody>
      </p:sp>
      <p:sp>
        <p:nvSpPr>
          <p:cNvPr id="3" name="object 4"/>
          <p:cNvSpPr/>
          <p:nvPr/>
        </p:nvSpPr>
        <p:spPr>
          <a:xfrm>
            <a:off x="0" y="0"/>
            <a:ext cx="1021556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8102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35</a:t>
            </a:fld>
            <a:endParaRPr lang="ru-RU" dirty="0"/>
          </a:p>
        </p:txBody>
      </p:sp>
      <p:sp>
        <p:nvSpPr>
          <p:cNvPr id="3" name="object 4"/>
          <p:cNvSpPr/>
          <p:nvPr/>
        </p:nvSpPr>
        <p:spPr>
          <a:xfrm>
            <a:off x="0" y="0"/>
            <a:ext cx="6143625" cy="4890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4138403" y="2128026"/>
            <a:ext cx="6665955" cy="4729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089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36</a:t>
            </a:fld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2</a:t>
            </a:r>
            <a:endParaRPr lang="en-US" dirty="0"/>
          </a:p>
        </p:txBody>
      </p:sp>
      <p:sp>
        <p:nvSpPr>
          <p:cNvPr id="4" name="object 2"/>
          <p:cNvSpPr/>
          <p:nvPr/>
        </p:nvSpPr>
        <p:spPr>
          <a:xfrm>
            <a:off x="838200" y="1826323"/>
            <a:ext cx="9163050" cy="3260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1838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37</a:t>
            </a:fld>
            <a:endParaRPr lang="ru-RU" dirty="0"/>
          </a:p>
        </p:txBody>
      </p:sp>
      <p:sp>
        <p:nvSpPr>
          <p:cNvPr id="3" name="object 4"/>
          <p:cNvSpPr/>
          <p:nvPr/>
        </p:nvSpPr>
        <p:spPr>
          <a:xfrm>
            <a:off x="-1" y="-1"/>
            <a:ext cx="9572626" cy="685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2766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38</a:t>
            </a:fld>
            <a:endParaRPr lang="ru-RU" dirty="0"/>
          </a:p>
        </p:txBody>
      </p:sp>
      <p:sp>
        <p:nvSpPr>
          <p:cNvPr id="3" name="object 4"/>
          <p:cNvSpPr/>
          <p:nvPr/>
        </p:nvSpPr>
        <p:spPr>
          <a:xfrm>
            <a:off x="0" y="0"/>
            <a:ext cx="5086350" cy="4429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4519000" y="1890945"/>
            <a:ext cx="6285358" cy="4943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83" y="4427650"/>
            <a:ext cx="3457575" cy="240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02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39</a:t>
            </a:fld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3</a:t>
            </a:r>
            <a:endParaRPr lang="en-US" dirty="0"/>
          </a:p>
        </p:txBody>
      </p:sp>
      <p:sp>
        <p:nvSpPr>
          <p:cNvPr id="4" name="object 4"/>
          <p:cNvSpPr/>
          <p:nvPr/>
        </p:nvSpPr>
        <p:spPr>
          <a:xfrm>
            <a:off x="838200" y="1780502"/>
            <a:ext cx="8377238" cy="3434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2955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40</a:t>
            </a:fld>
            <a:endParaRPr lang="ru-RU" dirty="0"/>
          </a:p>
        </p:txBody>
      </p:sp>
      <p:sp>
        <p:nvSpPr>
          <p:cNvPr id="3" name="object 4"/>
          <p:cNvSpPr/>
          <p:nvPr/>
        </p:nvSpPr>
        <p:spPr>
          <a:xfrm>
            <a:off x="-1" y="0"/>
            <a:ext cx="944403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8987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41</a:t>
            </a:fld>
            <a:endParaRPr lang="ru-R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103" y="0"/>
            <a:ext cx="8269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60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919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Fun_MO - v6" id="{A0D08BF4-A6B2-4810-A990-861B25D0A27E}" vid="{9CA1A813-01EE-4EED-9E0D-BBBA258A4E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024DF7-0783-4549-86B7-A48B29FBA9C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microsoft.com/office/infopath/2007/PartnerControls"/>
    <ds:schemaRef ds:uri="fb0879af-3eba-417a-a55a-ffe6dcd6ca77"/>
    <ds:schemaRef ds:uri="6dc4bcd6-49db-4c07-9060-8acfc67cef9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Fun vacation presentation</Template>
  <TotalTime>0</TotalTime>
  <Words>901</Words>
  <Application>Microsoft Office PowerPoint</Application>
  <PresentationFormat>Widescreen</PresentationFormat>
  <Paragraphs>223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Arial Black</vt:lpstr>
      <vt:lpstr>Barlow</vt:lpstr>
      <vt:lpstr>Calibri</vt:lpstr>
      <vt:lpstr>Century Gothic</vt:lpstr>
      <vt:lpstr>Courier New</vt:lpstr>
      <vt:lpstr>Times New Roman</vt:lpstr>
      <vt:lpstr>Wingdings 2</vt:lpstr>
      <vt:lpstr>Office Theme</vt:lpstr>
      <vt:lpstr>APPROACH TO DYSPHAGIA</vt:lpstr>
      <vt:lpstr>Outlines</vt:lpstr>
      <vt:lpstr>ESOPHAGUS</vt:lpstr>
      <vt:lpstr>Esophageal sphincters</vt:lpstr>
      <vt:lpstr>PowerPoint Presentation</vt:lpstr>
      <vt:lpstr>ARTERIAL SUPPLY</vt:lpstr>
      <vt:lpstr>PowerPoint Presentation</vt:lpstr>
      <vt:lpstr>PowerPoint Presentation</vt:lpstr>
      <vt:lpstr>VENOUS DRAINAGE</vt:lpstr>
      <vt:lpstr>PowerPoint Presentation</vt:lpstr>
      <vt:lpstr>LYMPHATIC DRAINAGE</vt:lpstr>
      <vt:lpstr>Deglutition</vt:lpstr>
      <vt:lpstr>STAGES OF SWALLOWING </vt:lpstr>
      <vt:lpstr>DEFINITION OF DYSPHAGIA</vt:lpstr>
      <vt:lpstr>History </vt:lpstr>
      <vt:lpstr>Associated symptoms </vt:lpstr>
      <vt:lpstr>PowerPoint Presentation</vt:lpstr>
      <vt:lpstr>PowerPoint Presentation</vt:lpstr>
      <vt:lpstr>PowerPoint Presentation</vt:lpstr>
      <vt:lpstr>PowerPoint Presentation</vt:lpstr>
      <vt:lpstr>Investigations </vt:lpstr>
      <vt:lpstr>Other investigations</vt:lpstr>
      <vt:lpstr>PowerPoint Presentation</vt:lpstr>
      <vt:lpstr>PHYSICAL EXAMINATION</vt:lpstr>
      <vt:lpstr>Oropharyngeal dysphagia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1</vt:lpstr>
      <vt:lpstr>PowerPoint Presentation</vt:lpstr>
      <vt:lpstr>PowerPoint Presentation</vt:lpstr>
      <vt:lpstr>Case 2</vt:lpstr>
      <vt:lpstr>PowerPoint Presentation</vt:lpstr>
      <vt:lpstr>PowerPoint Presentation</vt:lpstr>
      <vt:lpstr>Case 3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DYSPHAGIA</dc:title>
  <dc:creator/>
  <cp:lastModifiedBy/>
  <cp:revision>2</cp:revision>
  <dcterms:created xsi:type="dcterms:W3CDTF">2020-11-03T21:17:50Z</dcterms:created>
  <dcterms:modified xsi:type="dcterms:W3CDTF">2021-08-12T06:45:23Z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