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2"/>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56"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319" r:id="rId37"/>
    <p:sldId id="320" r:id="rId38"/>
    <p:sldId id="321" r:id="rId39"/>
    <p:sldId id="322" r:id="rId40"/>
    <p:sldId id="323" r:id="rId41"/>
    <p:sldId id="324" r:id="rId42"/>
    <p:sldId id="325" r:id="rId43"/>
    <p:sldId id="326" r:id="rId44"/>
    <p:sldId id="327" r:id="rId45"/>
    <p:sldId id="313" r:id="rId46"/>
    <p:sldId id="314" r:id="rId47"/>
    <p:sldId id="315" r:id="rId48"/>
    <p:sldId id="316" r:id="rId49"/>
    <p:sldId id="317" r:id="rId50"/>
    <p:sldId id="318" r:id="rId51"/>
  </p:sldIdLst>
  <p:sldSz cx="12192000" cy="6858000"/>
  <p:notesSz cx="6858000" cy="9144000"/>
  <p:defaultText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4"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JO"/>
          </a:p>
        </p:txBody>
      </p:sp>
      <p:sp>
        <p:nvSpPr>
          <p:cNvPr id="1048665"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418C33C-A266-4FD6-8B6B-B2686E9F0D0B}" type="datetimeFigureOut">
              <a:rPr lang="ar-JO" smtClean="0"/>
              <a:t>05/01/1443</a:t>
            </a:fld>
            <a:endParaRPr lang="ar-JO"/>
          </a:p>
        </p:txBody>
      </p:sp>
      <p:sp>
        <p:nvSpPr>
          <p:cNvPr id="1048666"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JO"/>
          </a:p>
        </p:txBody>
      </p:sp>
      <p:sp>
        <p:nvSpPr>
          <p:cNvPr id="1048667"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1048668"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JO"/>
          </a:p>
        </p:txBody>
      </p:sp>
      <p:sp>
        <p:nvSpPr>
          <p:cNvPr id="1048669"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737A8F63-9769-4E8E-905F-0DC04B296D94}" type="slidenum">
              <a:rPr lang="ar-JO" smtClean="0"/>
              <a:t>‹#›</a:t>
            </a:fld>
            <a:endParaRPr lang="ar-J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20"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1048621"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48622" name="Date Placeholder 3"/>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23" name="Footer Placeholder 4"/>
          <p:cNvSpPr>
            <a:spLocks noGrp="1"/>
          </p:cNvSpPr>
          <p:nvPr>
            <p:ph type="ftr" sz="quarter" idx="11"/>
          </p:nvPr>
        </p:nvSpPr>
        <p:spPr/>
        <p:txBody>
          <a:bodyPr/>
          <a:lstStyle/>
          <a:p>
            <a:endParaRPr lang="ar-JO"/>
          </a:p>
        </p:txBody>
      </p:sp>
      <p:sp>
        <p:nvSpPr>
          <p:cNvPr id="1048624" name="Slide Number Placeholder 5"/>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3" name="Title 1"/>
          <p:cNvSpPr>
            <a:spLocks noGrp="1"/>
          </p:cNvSpPr>
          <p:nvPr>
            <p:ph type="title"/>
          </p:nvPr>
        </p:nvSpPr>
        <p:spPr/>
        <p:txBody>
          <a:bodyPr/>
          <a:lstStyle/>
          <a:p>
            <a:r>
              <a:rPr lang="en-US"/>
              <a:t>Click to edit Master title style</a:t>
            </a:r>
          </a:p>
        </p:txBody>
      </p:sp>
      <p:sp>
        <p:nvSpPr>
          <p:cNvPr id="1048584"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85" name="Date Placeholder 3"/>
          <p:cNvSpPr>
            <a:spLocks noGrp="1"/>
          </p:cNvSpPr>
          <p:nvPr>
            <p:ph type="dt" sz="half" idx="10"/>
          </p:nvPr>
        </p:nvSpPr>
        <p:spPr/>
        <p:txBody>
          <a:bodyPr/>
          <a:lstStyle/>
          <a:p>
            <a:fld id="{98FFCE4D-5B16-4128-AB95-4555E5A48F58}" type="datetimeFigureOut">
              <a:rPr lang="ar-JO" smtClean="0"/>
              <a:t>05/01/1443</a:t>
            </a:fld>
            <a:endParaRPr lang="ar-JO"/>
          </a:p>
        </p:txBody>
      </p:sp>
      <p:sp>
        <p:nvSpPr>
          <p:cNvPr id="1048586" name="Footer Placeholder 4"/>
          <p:cNvSpPr>
            <a:spLocks noGrp="1"/>
          </p:cNvSpPr>
          <p:nvPr>
            <p:ph type="ftr" sz="quarter" idx="11"/>
          </p:nvPr>
        </p:nvSpPr>
        <p:spPr/>
        <p:txBody>
          <a:bodyPr/>
          <a:lstStyle/>
          <a:p>
            <a:endParaRPr lang="ar-JO"/>
          </a:p>
        </p:txBody>
      </p:sp>
      <p:sp>
        <p:nvSpPr>
          <p:cNvPr id="1048587" name="Slide Number Placeholder 5"/>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45"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1048646"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647" name="Date Placeholder 3"/>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48" name="Footer Placeholder 4"/>
          <p:cNvSpPr>
            <a:spLocks noGrp="1"/>
          </p:cNvSpPr>
          <p:nvPr>
            <p:ph type="ftr" sz="quarter" idx="11"/>
          </p:nvPr>
        </p:nvSpPr>
        <p:spPr/>
        <p:txBody>
          <a:bodyPr/>
          <a:lstStyle/>
          <a:p>
            <a:endParaRPr lang="ar-JO"/>
          </a:p>
        </p:txBody>
      </p:sp>
      <p:sp>
        <p:nvSpPr>
          <p:cNvPr id="1048649" name="Slide Number Placeholder 5"/>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00" name="Title 1"/>
          <p:cNvSpPr>
            <a:spLocks noGrp="1"/>
          </p:cNvSpPr>
          <p:nvPr>
            <p:ph type="title"/>
          </p:nvPr>
        </p:nvSpPr>
        <p:spPr/>
        <p:txBody>
          <a:bodyPr/>
          <a:lstStyle/>
          <a:p>
            <a:r>
              <a:rPr lang="en-US"/>
              <a:t>Click to edit Master title style</a:t>
            </a:r>
          </a:p>
        </p:txBody>
      </p:sp>
      <p:sp>
        <p:nvSpPr>
          <p:cNvPr id="1048601"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2"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3" name="Date Placeholder 4"/>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04" name="Footer Placeholder 5"/>
          <p:cNvSpPr>
            <a:spLocks noGrp="1"/>
          </p:cNvSpPr>
          <p:nvPr>
            <p:ph type="ftr" sz="quarter" idx="11"/>
          </p:nvPr>
        </p:nvSpPr>
        <p:spPr/>
        <p:txBody>
          <a:bodyPr/>
          <a:lstStyle/>
          <a:p>
            <a:endParaRPr lang="ar-JO"/>
          </a:p>
        </p:txBody>
      </p:sp>
      <p:sp>
        <p:nvSpPr>
          <p:cNvPr id="1048605" name="Slide Number Placeholder 6"/>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0" name="Title 1"/>
          <p:cNvSpPr>
            <a:spLocks noGrp="1"/>
          </p:cNvSpPr>
          <p:nvPr>
            <p:ph type="title"/>
          </p:nvPr>
        </p:nvSpPr>
        <p:spPr/>
        <p:txBody>
          <a:bodyPr/>
          <a:lstStyle/>
          <a:p>
            <a:r>
              <a:rPr lang="en-US"/>
              <a:t>Click to edit Master title style</a:t>
            </a:r>
          </a:p>
        </p:txBody>
      </p:sp>
      <p:sp>
        <p:nvSpPr>
          <p:cNvPr id="1048651"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52"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53"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54"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5" name="Date Placeholder 6"/>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56" name="Footer Placeholder 7"/>
          <p:cNvSpPr>
            <a:spLocks noGrp="1"/>
          </p:cNvSpPr>
          <p:nvPr>
            <p:ph type="ftr" sz="quarter" idx="11"/>
          </p:nvPr>
        </p:nvSpPr>
        <p:spPr/>
        <p:txBody>
          <a:bodyPr/>
          <a:lstStyle/>
          <a:p>
            <a:endParaRPr lang="ar-JO"/>
          </a:p>
        </p:txBody>
      </p:sp>
      <p:sp>
        <p:nvSpPr>
          <p:cNvPr id="1048657" name="Slide Number Placeholder 8"/>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25" name="Title 1"/>
          <p:cNvSpPr>
            <a:spLocks noGrp="1"/>
          </p:cNvSpPr>
          <p:nvPr>
            <p:ph type="title"/>
          </p:nvPr>
        </p:nvSpPr>
        <p:spPr/>
        <p:txBody>
          <a:bodyPr/>
          <a:lstStyle/>
          <a:p>
            <a:r>
              <a:rPr lang="en-US"/>
              <a:t>Click to edit Master title style</a:t>
            </a:r>
          </a:p>
        </p:txBody>
      </p:sp>
      <p:sp>
        <p:nvSpPr>
          <p:cNvPr id="1048626" name="Date Placeholder 2"/>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27" name="Footer Placeholder 3"/>
          <p:cNvSpPr>
            <a:spLocks noGrp="1"/>
          </p:cNvSpPr>
          <p:nvPr>
            <p:ph type="ftr" sz="quarter" idx="11"/>
          </p:nvPr>
        </p:nvSpPr>
        <p:spPr/>
        <p:txBody>
          <a:bodyPr/>
          <a:lstStyle/>
          <a:p>
            <a:endParaRPr lang="ar-JO"/>
          </a:p>
        </p:txBody>
      </p:sp>
      <p:sp>
        <p:nvSpPr>
          <p:cNvPr id="1048628" name="Slide Number Placeholder 4"/>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9" name="Date Placeholder 1"/>
          <p:cNvSpPr>
            <a:spLocks noGrp="1"/>
          </p:cNvSpPr>
          <p:nvPr>
            <p:ph type="dt" sz="half" idx="10"/>
          </p:nvPr>
        </p:nvSpPr>
        <p:spPr/>
        <p:txBody>
          <a:bodyPr/>
          <a:lstStyle/>
          <a:p>
            <a:fld id="{98FFCE4D-5B16-4128-AB95-4555E5A48F58}" type="datetimeFigureOut">
              <a:rPr lang="ar-JO" smtClean="0"/>
              <a:t>05/01/1443</a:t>
            </a:fld>
            <a:endParaRPr lang="ar-JO"/>
          </a:p>
        </p:txBody>
      </p:sp>
      <p:sp>
        <p:nvSpPr>
          <p:cNvPr id="1048590" name="Footer Placeholder 2"/>
          <p:cNvSpPr>
            <a:spLocks noGrp="1"/>
          </p:cNvSpPr>
          <p:nvPr>
            <p:ph type="ftr" sz="quarter" idx="11"/>
          </p:nvPr>
        </p:nvSpPr>
        <p:spPr/>
        <p:txBody>
          <a:bodyPr/>
          <a:lstStyle/>
          <a:p>
            <a:endParaRPr lang="ar-JO"/>
          </a:p>
        </p:txBody>
      </p:sp>
      <p:sp>
        <p:nvSpPr>
          <p:cNvPr id="1048591" name="Slide Number Placeholder 3"/>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58"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1048659"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60" name="Date Placeholder 4"/>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61" name="Footer Placeholder 5"/>
          <p:cNvSpPr>
            <a:spLocks noGrp="1"/>
          </p:cNvSpPr>
          <p:nvPr>
            <p:ph type="ftr" sz="quarter" idx="11"/>
          </p:nvPr>
        </p:nvSpPr>
        <p:spPr/>
        <p:txBody>
          <a:bodyPr/>
          <a:lstStyle/>
          <a:p>
            <a:endParaRPr lang="ar-JO"/>
          </a:p>
        </p:txBody>
      </p:sp>
      <p:sp>
        <p:nvSpPr>
          <p:cNvPr id="1048662" name="Slide Number Placeholder 6"/>
          <p:cNvSpPr>
            <a:spLocks noGrp="1"/>
          </p:cNvSpPr>
          <p:nvPr>
            <p:ph type="sldNum" sz="quarter" idx="12"/>
          </p:nvPr>
        </p:nvSpPr>
        <p:spPr/>
        <p:txBody>
          <a:bodyPr/>
          <a:lstStyle/>
          <a:p>
            <a:fld id="{61F4C315-E382-47F7-8B9D-E107CD7ABE86}" type="slidenum">
              <a:rPr lang="ar-JO" smtClean="0"/>
              <a:t>‹#›</a:t>
            </a:fld>
            <a:endParaRPr lang="ar-JO"/>
          </a:p>
        </p:txBody>
      </p:sp>
      <p:sp>
        <p:nvSpPr>
          <p:cNvPr id="1048663"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34"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1048635"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636"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37" name="Date Placeholder 7"/>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38" name="Slide Number Placeholder 8"/>
          <p:cNvSpPr>
            <a:spLocks noGrp="1"/>
          </p:cNvSpPr>
          <p:nvPr>
            <p:ph type="sldNum" sz="quarter" idx="11"/>
          </p:nvPr>
        </p:nvSpPr>
        <p:spPr/>
        <p:txBody>
          <a:bodyPr/>
          <a:lstStyle/>
          <a:p>
            <a:fld id="{61F4C315-E382-47F7-8B9D-E107CD7ABE86}" type="slidenum">
              <a:rPr lang="ar-JO" smtClean="0"/>
              <a:t>‹#›</a:t>
            </a:fld>
            <a:endParaRPr lang="ar-JO"/>
          </a:p>
        </p:txBody>
      </p:sp>
      <p:sp>
        <p:nvSpPr>
          <p:cNvPr id="1048639" name="Footer Placeholder 9"/>
          <p:cNvSpPr>
            <a:spLocks noGrp="1"/>
          </p:cNvSpPr>
          <p:nvPr>
            <p:ph type="ftr" sz="quarter" idx="12"/>
          </p:nvPr>
        </p:nvSpPr>
        <p:spPr/>
        <p:txBody>
          <a:bodyPr/>
          <a:lstStyle/>
          <a:p>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40" name="Title 1"/>
          <p:cNvSpPr>
            <a:spLocks noGrp="1"/>
          </p:cNvSpPr>
          <p:nvPr>
            <p:ph type="title"/>
          </p:nvPr>
        </p:nvSpPr>
        <p:spPr/>
        <p:txBody>
          <a:bodyPr/>
          <a:lstStyle/>
          <a:p>
            <a:r>
              <a:rPr lang="en-US"/>
              <a:t>Click to edit Master title style</a:t>
            </a:r>
          </a:p>
        </p:txBody>
      </p:sp>
      <p:sp>
        <p:nvSpPr>
          <p:cNvPr id="1048641"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2" name="Date Placeholder 3"/>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43" name="Footer Placeholder 4"/>
          <p:cNvSpPr>
            <a:spLocks noGrp="1"/>
          </p:cNvSpPr>
          <p:nvPr>
            <p:ph type="ftr" sz="quarter" idx="11"/>
          </p:nvPr>
        </p:nvSpPr>
        <p:spPr/>
        <p:txBody>
          <a:bodyPr/>
          <a:lstStyle/>
          <a:p>
            <a:endParaRPr lang="ar-JO"/>
          </a:p>
        </p:txBody>
      </p:sp>
      <p:sp>
        <p:nvSpPr>
          <p:cNvPr id="1048644" name="Slide Number Placeholder 5"/>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29" name="Vertical Title 1"/>
          <p:cNvSpPr>
            <a:spLocks noGrp="1"/>
          </p:cNvSpPr>
          <p:nvPr>
            <p:ph type="title" orient="vert"/>
          </p:nvPr>
        </p:nvSpPr>
        <p:spPr>
          <a:xfrm>
            <a:off x="8839200" y="274639"/>
            <a:ext cx="2336800" cy="5851525"/>
          </a:xfrm>
        </p:spPr>
        <p:txBody>
          <a:bodyPr vert="eaVert" anchor="b" anchorCtr="0"/>
          <a:lstStyle/>
          <a:p>
            <a:r>
              <a:rPr lang="en-US"/>
              <a:t>Click to edit Master title style</a:t>
            </a:r>
            <a:endParaRPr lang="en-US" dirty="0"/>
          </a:p>
        </p:txBody>
      </p:sp>
      <p:sp>
        <p:nvSpPr>
          <p:cNvPr id="1048630"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1" name="Date Placeholder 3"/>
          <p:cNvSpPr>
            <a:spLocks noGrp="1"/>
          </p:cNvSpPr>
          <p:nvPr>
            <p:ph type="dt" sz="half" idx="10"/>
          </p:nvPr>
        </p:nvSpPr>
        <p:spPr/>
        <p:txBody>
          <a:bodyPr/>
          <a:lstStyle/>
          <a:p>
            <a:fld id="{98FFCE4D-5B16-4128-AB95-4555E5A48F58}" type="datetimeFigureOut">
              <a:rPr lang="ar-JO" smtClean="0"/>
              <a:t>05/01/1443</a:t>
            </a:fld>
            <a:endParaRPr lang="ar-JO"/>
          </a:p>
        </p:txBody>
      </p:sp>
      <p:sp>
        <p:nvSpPr>
          <p:cNvPr id="1048632" name="Footer Placeholder 4"/>
          <p:cNvSpPr>
            <a:spLocks noGrp="1"/>
          </p:cNvSpPr>
          <p:nvPr>
            <p:ph type="ftr" sz="quarter" idx="11"/>
          </p:nvPr>
        </p:nvSpPr>
        <p:spPr/>
        <p:txBody>
          <a:bodyPr/>
          <a:lstStyle/>
          <a:p>
            <a:endParaRPr lang="ar-JO"/>
          </a:p>
        </p:txBody>
      </p:sp>
      <p:sp>
        <p:nvSpPr>
          <p:cNvPr id="1048633" name="Slide Number Placeholder 5"/>
          <p:cNvSpPr>
            <a:spLocks noGrp="1"/>
          </p:cNvSpPr>
          <p:nvPr>
            <p:ph type="sldNum" sz="quarter" idx="12"/>
          </p:nvPr>
        </p:nvSpPr>
        <p:spPr/>
        <p:txBody>
          <a:bodyPr/>
          <a:lstStyle/>
          <a:p>
            <a:fld id="{61F4C315-E382-47F7-8B9D-E107CD7ABE86}" type="slidenum">
              <a:rPr lang="ar-JO" smtClean="0"/>
              <a:t>‹#›</a:t>
            </a:fld>
            <a:endParaRPr lang="ar-J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D058616-5BD4-4A8A-98E6-DF7FE641E55E}"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1263202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058616-5BD4-4A8A-98E6-DF7FE641E55E}"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3904731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058616-5BD4-4A8A-98E6-DF7FE641E55E}"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2160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058616-5BD4-4A8A-98E6-DF7FE641E55E}"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3723658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058616-5BD4-4A8A-98E6-DF7FE641E55E}" type="datetimeFigureOut">
              <a:rPr lang="en-US" smtClean="0"/>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2900493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058616-5BD4-4A8A-98E6-DF7FE641E55E}" type="datetimeFigureOut">
              <a:rPr lang="en-US" smtClean="0"/>
              <a:t>8/13/2021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1501524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058616-5BD4-4A8A-98E6-DF7FE641E55E}" type="datetimeFigureOut">
              <a:rPr lang="en-US" smtClean="0"/>
              <a:t>8/13/2021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2175231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058616-5BD4-4A8A-98E6-DF7FE641E55E}"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3286806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058616-5BD4-4A8A-98E6-DF7FE641E55E}"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4036137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058616-5BD4-4A8A-98E6-DF7FE641E55E}"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3703260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058616-5BD4-4A8A-98E6-DF7FE641E55E}"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66BCE-189B-44DD-B25D-F8FCE53E4074}" type="slidenum">
              <a:rPr lang="en-US" smtClean="0"/>
              <a:t>‹#›</a:t>
            </a:fld>
            <a:endParaRPr lang="en-US"/>
          </a:p>
        </p:txBody>
      </p:sp>
    </p:spTree>
    <p:extLst>
      <p:ext uri="{BB962C8B-B14F-4D97-AF65-F5344CB8AC3E}">
        <p14:creationId xmlns:p14="http://schemas.microsoft.com/office/powerpoint/2010/main" val="2298936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1" y="3869636"/>
            <a:ext cx="8767860"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fld id="{E06741A0-5FEA-4367-A2B9-BD7F416A834B}" type="datetime1">
              <a:rPr lang="en-US" smtClean="0"/>
              <a:pPr>
                <a:defRPr/>
              </a:pPr>
              <a:t>8/13/2021</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1FE85C3F-93E5-4D87-8965-CDDBA9F42D0C}" type="slidenum">
              <a:rPr lang="en-US" smtClean="0"/>
              <a:pPr>
                <a:defRPr/>
              </a:pPr>
              <a:t>‹#›</a:t>
            </a:fld>
            <a:endParaRPr lang="en-US" dirty="0"/>
          </a:p>
        </p:txBody>
      </p:sp>
      <p:cxnSp>
        <p:nvCxnSpPr>
          <p:cNvPr id="8" name="Straight Connector 7"/>
          <p:cNvCxnSpPr/>
          <p:nvPr/>
        </p:nvCxnSpPr>
        <p:spPr>
          <a:xfrm>
            <a:off x="1978661"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765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120CB22-87EC-45C1-B85B-A75DD3F99F0C}" type="datetime1">
              <a:rPr lang="en-US" smtClean="0"/>
              <a:pPr>
                <a:defRPr/>
              </a:pPr>
              <a:t>8/13/2021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C868FBC-4302-4834-99E2-28DE7E171EE0}" type="slidenum">
              <a:rPr lang="en-US" smtClean="0"/>
              <a:pPr>
                <a:defRPr/>
              </a:pPr>
              <a:t>‹#›</a:t>
            </a:fld>
            <a:endParaRPr lang="en-US" dirty="0"/>
          </a:p>
        </p:txBody>
      </p:sp>
    </p:spTree>
    <p:extLst>
      <p:ext uri="{BB962C8B-B14F-4D97-AF65-F5344CB8AC3E}">
        <p14:creationId xmlns:p14="http://schemas.microsoft.com/office/powerpoint/2010/main" val="3428205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797C405-6569-45C8-BE9E-EA7891328685}" type="datetime1">
              <a:rPr lang="en-US" smtClean="0"/>
              <a:pPr>
                <a:defRPr/>
              </a:pPr>
              <a:t>8/13/2021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5E3BEED-9C69-456D-966E-5EB71864244A}" type="slidenum">
              <a:rPr lang="en-US" smtClean="0"/>
              <a:pPr>
                <a:defRPr/>
              </a:pPr>
              <a:t>‹#›</a:t>
            </a:fld>
            <a:endParaRPr lang="en-US" dirty="0"/>
          </a:p>
        </p:txBody>
      </p:sp>
      <p:cxnSp>
        <p:nvCxnSpPr>
          <p:cNvPr id="7" name="Straight Connector 6"/>
          <p:cNvCxnSpPr/>
          <p:nvPr/>
        </p:nvCxnSpPr>
        <p:spPr>
          <a:xfrm>
            <a:off x="1981201"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6492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88B28426-8A4C-40A2-BEE1-3CF9E042C4EA}" type="datetime1">
              <a:rPr lang="en-US" smtClean="0"/>
              <a:pPr>
                <a:defRPr/>
              </a:pPr>
              <a:t>8/13/2021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0AAA22B-74F3-4B5E-A200-ED8FC8BFD04D}" type="slidenum">
              <a:rPr lang="en-US" smtClean="0"/>
              <a:pPr>
                <a:defRPr/>
              </a:pPr>
              <a:t>‹#›</a:t>
            </a:fld>
            <a:endParaRPr lang="en-US" dirty="0"/>
          </a:p>
        </p:txBody>
      </p:sp>
    </p:spTree>
    <p:extLst>
      <p:ext uri="{BB962C8B-B14F-4D97-AF65-F5344CB8AC3E}">
        <p14:creationId xmlns:p14="http://schemas.microsoft.com/office/powerpoint/2010/main" val="4270842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F2644E4-7DC0-486E-9589-DC35E5CCCB83}" type="datetime1">
              <a:rPr lang="en-US" smtClean="0"/>
              <a:pPr>
                <a:defRPr/>
              </a:pPr>
              <a:t>8/13/2021</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561AC67B-1153-479F-ADFB-E3AB440B2137}" type="slidenum">
              <a:rPr lang="en-US" smtClean="0"/>
              <a:pPr>
                <a:defRPr/>
              </a:pPr>
              <a:t>‹#›</a:t>
            </a:fld>
            <a:endParaRPr lang="en-US" dirty="0"/>
          </a:p>
        </p:txBody>
      </p:sp>
    </p:spTree>
    <p:extLst>
      <p:ext uri="{BB962C8B-B14F-4D97-AF65-F5344CB8AC3E}">
        <p14:creationId xmlns:p14="http://schemas.microsoft.com/office/powerpoint/2010/main" val="12006626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6612155-2616-41FD-BED2-E6D1EE668770}" type="datetime1">
              <a:rPr lang="en-US" smtClean="0"/>
              <a:pPr>
                <a:defRPr/>
              </a:pPr>
              <a:t>8/13/2021</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9CB5FB43-1739-4F8C-ADD7-8558A4B542B3}" type="slidenum">
              <a:rPr lang="en-US" smtClean="0"/>
              <a:pPr>
                <a:defRPr/>
              </a:pPr>
              <a:t>‹#›</a:t>
            </a:fld>
            <a:endParaRPr lang="en-US" dirty="0"/>
          </a:p>
        </p:txBody>
      </p:sp>
    </p:spTree>
    <p:extLst>
      <p:ext uri="{BB962C8B-B14F-4D97-AF65-F5344CB8AC3E}">
        <p14:creationId xmlns:p14="http://schemas.microsoft.com/office/powerpoint/2010/main" val="1802944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140760D-0689-43CA-BFC7-9443A1375327}" type="datetime1">
              <a:rPr lang="en-US" smtClean="0"/>
              <a:pPr>
                <a:defRPr/>
              </a:pPr>
              <a:t>8/13/2021</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CABFA848-549D-4F62-AD3D-0BFA7E8329F2}" type="slidenum">
              <a:rPr lang="en-US" smtClean="0"/>
              <a:pPr>
                <a:defRPr/>
              </a:pPr>
              <a:t>‹#›</a:t>
            </a:fld>
            <a:endParaRPr lang="en-US" dirty="0"/>
          </a:p>
        </p:txBody>
      </p:sp>
    </p:spTree>
    <p:extLst>
      <p:ext uri="{BB962C8B-B14F-4D97-AF65-F5344CB8AC3E}">
        <p14:creationId xmlns:p14="http://schemas.microsoft.com/office/powerpoint/2010/main" val="3373902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5505752" y="1097280"/>
            <a:ext cx="5532851"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77952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20DC989-DB96-4477-A96E-32684F933E7C}" type="datetime1">
              <a:rPr lang="en-US" smtClean="0"/>
              <a:pPr>
                <a:defRPr/>
              </a:pPr>
              <a:t>8/13/2021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62C17A76-CA22-4F2F-9A86-9DE60168AE3D}" type="slidenum">
              <a:rPr lang="en-US" smtClean="0"/>
              <a:pPr>
                <a:defRPr/>
              </a:pPr>
              <a:t>‹#›</a:t>
            </a:fld>
            <a:endParaRPr lang="en-US" dirty="0"/>
          </a:p>
        </p:txBody>
      </p:sp>
    </p:spTree>
    <p:extLst>
      <p:ext uri="{BB962C8B-B14F-4D97-AF65-F5344CB8AC3E}">
        <p14:creationId xmlns:p14="http://schemas.microsoft.com/office/powerpoint/2010/main" val="147963754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58810" y="1069848"/>
            <a:ext cx="5676937"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77952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084A0497-97FF-4CD7-931C-10B7D4D17DBD}" type="datetime1">
              <a:rPr lang="en-US" smtClean="0"/>
              <a:pPr>
                <a:defRPr/>
              </a:pPr>
              <a:t>8/13/2021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67518AF-2025-4211-9E6B-0E26E64CAB8E}" type="slidenum">
              <a:rPr lang="en-US" smtClean="0"/>
              <a:pPr>
                <a:defRPr/>
              </a:pPr>
              <a:t>‹#›</a:t>
            </a:fld>
            <a:endParaRPr lang="en-US" dirty="0"/>
          </a:p>
        </p:txBody>
      </p:sp>
    </p:spTree>
    <p:extLst>
      <p:ext uri="{BB962C8B-B14F-4D97-AF65-F5344CB8AC3E}">
        <p14:creationId xmlns:p14="http://schemas.microsoft.com/office/powerpoint/2010/main" val="1116222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50AC91E-5DB1-413E-A30C-25609B57F2EA}" type="datetime1">
              <a:rPr lang="en-US" smtClean="0"/>
              <a:pPr>
                <a:defRPr/>
              </a:pPr>
              <a:t>8/13/2021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5454E59-547D-4DE0-B85C-390CE2816B6E}" type="slidenum">
              <a:rPr lang="en-US" smtClean="0"/>
              <a:pPr>
                <a:defRPr/>
              </a:pPr>
              <a:t>‹#›</a:t>
            </a:fld>
            <a:endParaRPr lang="en-US" dirty="0"/>
          </a:p>
        </p:txBody>
      </p:sp>
    </p:spTree>
    <p:extLst>
      <p:ext uri="{BB962C8B-B14F-4D97-AF65-F5344CB8AC3E}">
        <p14:creationId xmlns:p14="http://schemas.microsoft.com/office/powerpoint/2010/main" val="17018736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1"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50C2423-D1AD-47C3-9154-A60F32E3A022}" type="datetime1">
              <a:rPr lang="en-US" smtClean="0"/>
              <a:pPr>
                <a:defRPr/>
              </a:pPr>
              <a:t>8/13/2021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A547921-0224-4083-A0C4-D4F9DD46AEEF}" type="slidenum">
              <a:rPr lang="en-US" smtClean="0"/>
              <a:pPr>
                <a:defRPr/>
              </a:pPr>
              <a:t>‹#›</a:t>
            </a:fld>
            <a:endParaRPr lang="en-US" dirty="0"/>
          </a:p>
        </p:txBody>
      </p:sp>
    </p:spTree>
    <p:extLst>
      <p:ext uri="{BB962C8B-B14F-4D97-AF65-F5344CB8AC3E}">
        <p14:creationId xmlns:p14="http://schemas.microsoft.com/office/powerpoint/2010/main" val="10510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48577"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79"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80"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1F4C315-E382-47F7-8B9D-E107CD7ABE86}" type="slidenum">
              <a:rPr lang="ar-JO" smtClean="0"/>
              <a:t>‹#›</a:t>
            </a:fld>
            <a:endParaRPr lang="ar-JO"/>
          </a:p>
        </p:txBody>
      </p:sp>
      <p:sp>
        <p:nvSpPr>
          <p:cNvPr id="1048581"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ar-JO"/>
          </a:p>
        </p:txBody>
      </p:sp>
      <p:sp>
        <p:nvSpPr>
          <p:cNvPr id="1048582"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98FFCE4D-5B16-4128-AB95-4555E5A48F58}" type="datetimeFigureOut">
              <a:rPr lang="ar-JO" smtClean="0"/>
              <a:t>05/01/1443</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58616-5BD4-4A8A-98E6-DF7FE641E55E}" type="datetimeFigureOut">
              <a:rPr lang="en-US" smtClean="0"/>
              <a:t>8/13/2021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66BCE-189B-44DD-B25D-F8FCE53E4074}" type="slidenum">
              <a:rPr lang="en-US" smtClean="0"/>
              <a:t>‹#›</a:t>
            </a:fld>
            <a:endParaRPr lang="en-US"/>
          </a:p>
        </p:txBody>
      </p:sp>
    </p:spTree>
    <p:extLst>
      <p:ext uri="{BB962C8B-B14F-4D97-AF65-F5344CB8AC3E}">
        <p14:creationId xmlns:p14="http://schemas.microsoft.com/office/powerpoint/2010/main" val="1469046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243840" y="182880"/>
            <a:ext cx="1170432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2"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30"/>
            <a:ext cx="2329075" cy="365125"/>
          </a:xfrm>
          <a:prstGeom prst="rect">
            <a:avLst/>
          </a:prstGeom>
        </p:spPr>
        <p:txBody>
          <a:bodyPr vert="horz" lIns="91440" tIns="45720" rIns="91440" bIns="45720" rtlCol="0" anchor="ctr"/>
          <a:lstStyle>
            <a:lvl1pPr algn="l">
              <a:defRPr sz="1000">
                <a:solidFill>
                  <a:schemeClr val="accent1"/>
                </a:solidFill>
              </a:defRPr>
            </a:lvl1pPr>
          </a:lstStyle>
          <a:p>
            <a:pPr>
              <a:defRPr/>
            </a:pPr>
            <a:fld id="{720DC989-DB96-4477-A96E-32684F933E7C}" type="datetime1">
              <a:rPr lang="en-US" smtClean="0"/>
              <a:pPr>
                <a:defRPr/>
              </a:pPr>
              <a:t>8/13/2021</a:t>
            </a:fld>
            <a:endParaRPr lang="en-US" dirty="0"/>
          </a:p>
        </p:txBody>
      </p:sp>
      <p:sp>
        <p:nvSpPr>
          <p:cNvPr id="5" name="Footer Placeholder 4"/>
          <p:cNvSpPr>
            <a:spLocks noGrp="1"/>
          </p:cNvSpPr>
          <p:nvPr>
            <p:ph type="ftr" sz="quarter" idx="3"/>
          </p:nvPr>
        </p:nvSpPr>
        <p:spPr>
          <a:xfrm>
            <a:off x="3949149" y="6223830"/>
            <a:ext cx="4717775"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n-US" dirty="0"/>
          </a:p>
        </p:txBody>
      </p:sp>
      <p:sp>
        <p:nvSpPr>
          <p:cNvPr id="6" name="Slide Number Placeholder 5"/>
          <p:cNvSpPr>
            <a:spLocks noGrp="1"/>
          </p:cNvSpPr>
          <p:nvPr>
            <p:ph type="sldNum" sz="quarter" idx="4"/>
          </p:nvPr>
        </p:nvSpPr>
        <p:spPr>
          <a:xfrm>
            <a:off x="9329532" y="6223830"/>
            <a:ext cx="1706217" cy="365125"/>
          </a:xfrm>
          <a:prstGeom prst="rect">
            <a:avLst/>
          </a:prstGeom>
        </p:spPr>
        <p:txBody>
          <a:bodyPr vert="horz" lIns="91440" tIns="45720" rIns="91440" bIns="45720" rtlCol="0" anchor="ctr"/>
          <a:lstStyle>
            <a:lvl1pPr algn="r">
              <a:defRPr sz="1000">
                <a:solidFill>
                  <a:schemeClr val="accent1"/>
                </a:solidFill>
              </a:defRPr>
            </a:lvl1pPr>
          </a:lstStyle>
          <a:p>
            <a:pPr>
              <a:defRPr/>
            </a:pPr>
            <a:fld id="{62C17A76-CA22-4F2F-9A86-9DE60168AE3D}" type="slidenum">
              <a:rPr lang="en-US" smtClean="0"/>
              <a:pPr>
                <a:defRPr/>
              </a:pPr>
              <a:t>‹#›</a:t>
            </a:fld>
            <a:endParaRPr lang="en-US" dirty="0"/>
          </a:p>
        </p:txBody>
      </p:sp>
    </p:spTree>
    <p:extLst>
      <p:ext uri="{BB962C8B-B14F-4D97-AF65-F5344CB8AC3E}">
        <p14:creationId xmlns:p14="http://schemas.microsoft.com/office/powerpoint/2010/main" val="370131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Connective_tissue" TargetMode="External"/><Relationship Id="rId7" Type="http://schemas.openxmlformats.org/officeDocument/2006/relationships/image" Target="../media/image5.jpeg"/><Relationship Id="rId2" Type="http://schemas.openxmlformats.org/officeDocument/2006/relationships/hyperlink" Target="https://en.wikipedia.org/wiki/Hemorrhoidal_plexus" TargetMode="External"/><Relationship Id="rId1" Type="http://schemas.openxmlformats.org/officeDocument/2006/relationships/slideLayout" Target="../slideLayouts/slideLayout2.xml"/><Relationship Id="rId6" Type="http://schemas.openxmlformats.org/officeDocument/2006/relationships/hyperlink" Target="https://en.wikipedia.org/wiki/External_anal_sphincter" TargetMode="External"/><Relationship Id="rId5" Type="http://schemas.openxmlformats.org/officeDocument/2006/relationships/hyperlink" Target="https://en.wikipedia.org/wiki/Internal_anal_sphincter" TargetMode="External"/><Relationship Id="rId4" Type="http://schemas.openxmlformats.org/officeDocument/2006/relationships/hyperlink" Target="https://en.wikipedia.org/wiki/Smooth_muscl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a:xfrm>
            <a:off x="609600" y="1974649"/>
            <a:ext cx="10160000" cy="1143000"/>
          </a:xfrm>
        </p:spPr>
        <p:txBody>
          <a:bodyPr>
            <a:normAutofit/>
          </a:bodyPr>
          <a:lstStyle/>
          <a:p>
            <a:r>
              <a:rPr lang="en-US" sz="4000" b="1" dirty="0"/>
              <a:t>BENIGN ANO-RECTAL DISORDERS</a:t>
            </a:r>
            <a:endParaRPr lang="ar-JO" sz="4000" dirty="0"/>
          </a:p>
        </p:txBody>
      </p:sp>
      <p:sp>
        <p:nvSpPr>
          <p:cNvPr id="1048595" name="Content Placeholder 2"/>
          <p:cNvSpPr>
            <a:spLocks noGrp="1"/>
          </p:cNvSpPr>
          <p:nvPr>
            <p:ph idx="1"/>
          </p:nvPr>
        </p:nvSpPr>
        <p:spPr>
          <a:xfrm>
            <a:off x="712631" y="4014254"/>
            <a:ext cx="10160000" cy="4279740"/>
          </a:xfrm>
        </p:spPr>
        <p:txBody>
          <a:bodyPr/>
          <a:lstStyle/>
          <a:p>
            <a:pPr algn="l" rtl="0"/>
            <a:r>
              <a:rPr lang="en-US" altLang="ar" b="1" dirty="0"/>
              <a:t>Done by : Hamzah Alhamdan- 1636517</a:t>
            </a:r>
            <a:endParaRPr lang="ar-JO"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
          <p:cNvSpPr>
            <a:spLocks noGrp="1"/>
          </p:cNvSpPr>
          <p:nvPr>
            <p:ph type="title"/>
          </p:nvPr>
        </p:nvSpPr>
        <p:spPr/>
        <p:txBody>
          <a:bodyPr/>
          <a:lstStyle/>
          <a:p>
            <a:r>
              <a:rPr lang="en-US" b="1" dirty="0"/>
              <a:t>Anatomy of Rectum And Anus</a:t>
            </a:r>
            <a:endParaRPr lang="ar-JO" dirty="0"/>
          </a:p>
        </p:txBody>
      </p:sp>
      <p:sp>
        <p:nvSpPr>
          <p:cNvPr id="1048597" name="Content Placeholder 2"/>
          <p:cNvSpPr>
            <a:spLocks noGrp="1"/>
          </p:cNvSpPr>
          <p:nvPr>
            <p:ph idx="1"/>
          </p:nvPr>
        </p:nvSpPr>
        <p:spPr/>
        <p:txBody>
          <a:bodyPr>
            <a:normAutofit/>
          </a:bodyPr>
          <a:lstStyle/>
          <a:p>
            <a:pPr algn="l" rtl="0"/>
            <a:r>
              <a:rPr lang="en-US" dirty="0"/>
              <a:t>The origin of the rectum to the level of the third sacral vertebra.</a:t>
            </a:r>
          </a:p>
          <a:p>
            <a:pPr algn="l" rtl="0"/>
            <a:r>
              <a:rPr lang="en-US" dirty="0"/>
              <a:t>It descends along the curvature of the sacrum and coccyx and ends by passing through the </a:t>
            </a:r>
            <a:r>
              <a:rPr lang="en-US" dirty="0" err="1"/>
              <a:t>levator</a:t>
            </a:r>
            <a:r>
              <a:rPr lang="en-US" dirty="0"/>
              <a:t> </a:t>
            </a:r>
            <a:r>
              <a:rPr lang="en-US" dirty="0" err="1"/>
              <a:t>ani</a:t>
            </a:r>
            <a:r>
              <a:rPr lang="en-US" dirty="0"/>
              <a:t> muscles.</a:t>
            </a:r>
          </a:p>
          <a:p>
            <a:pPr algn="l" rtl="0"/>
            <a:r>
              <a:rPr lang="en-US" dirty="0"/>
              <a:t>It measures 12–1 5cm in length and lacks a mesentery, </a:t>
            </a:r>
            <a:r>
              <a:rPr lang="en-US" dirty="0" err="1"/>
              <a:t>sacculations</a:t>
            </a:r>
            <a:r>
              <a:rPr lang="en-US" dirty="0"/>
              <a:t>, and appendices </a:t>
            </a:r>
            <a:r>
              <a:rPr lang="en-US" dirty="0" err="1"/>
              <a:t>epiploicae</a:t>
            </a:r>
            <a:r>
              <a:rPr lang="en-US" dirty="0"/>
              <a:t>.</a:t>
            </a:r>
            <a:endParaRPr lang="ar-JO"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p:txBody>
          <a:bodyPr/>
          <a:lstStyle/>
          <a:p>
            <a:endParaRPr lang="ar-JO"/>
          </a:p>
        </p:txBody>
      </p:sp>
      <p:sp>
        <p:nvSpPr>
          <p:cNvPr id="1048599" name="Content Placeholder 2"/>
          <p:cNvSpPr>
            <a:spLocks noGrp="1"/>
          </p:cNvSpPr>
          <p:nvPr>
            <p:ph idx="1"/>
          </p:nvPr>
        </p:nvSpPr>
        <p:spPr/>
        <p:txBody>
          <a:bodyPr/>
          <a:lstStyle/>
          <a:p>
            <a:pPr lvl="0" algn="l" rtl="0">
              <a:buClr>
                <a:srgbClr val="A9A57C"/>
              </a:buClr>
            </a:pPr>
            <a:r>
              <a:rPr lang="en-US" dirty="0">
                <a:solidFill>
                  <a:srgbClr val="2F2B20"/>
                </a:solidFill>
              </a:rPr>
              <a:t>The rectum describes three lateral curves: the upper and lower curves are convex to the right, and the middle is convex to the left.</a:t>
            </a:r>
          </a:p>
          <a:p>
            <a:pPr lvl="0" algn="l" rtl="0">
              <a:buClr>
                <a:srgbClr val="A9A57C"/>
              </a:buClr>
            </a:pPr>
            <a:r>
              <a:rPr lang="en-US" dirty="0">
                <a:solidFill>
                  <a:srgbClr val="2F2B20"/>
                </a:solidFill>
              </a:rPr>
              <a:t>On their inner aspect these </a:t>
            </a:r>
            <a:r>
              <a:rPr lang="en-US" dirty="0" err="1">
                <a:solidFill>
                  <a:srgbClr val="2F2B20"/>
                </a:solidFill>
              </a:rPr>
              <a:t>infoldings</a:t>
            </a:r>
            <a:r>
              <a:rPr lang="en-US" dirty="0">
                <a:solidFill>
                  <a:srgbClr val="2F2B20"/>
                </a:solidFill>
              </a:rPr>
              <a:t> into the lumen are known as the valves of Houston.</a:t>
            </a:r>
            <a:endParaRPr lang="ar-JO" dirty="0">
              <a:solidFill>
                <a:srgbClr val="2F2B20"/>
              </a:solidFill>
            </a:endParaRPr>
          </a:p>
          <a:p>
            <a:endParaRPr lang="ar-JO"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Picture 2"/>
          <p:cNvPicPr>
            <a:picLocks noChangeAspect="1" noChangeArrowheads="1"/>
          </p:cNvPicPr>
          <p:nvPr/>
        </p:nvPicPr>
        <p:blipFill>
          <a:blip r:embed="rId2"/>
          <a:srcRect/>
          <a:stretch>
            <a:fillRect/>
          </a:stretch>
        </p:blipFill>
        <p:spPr bwMode="auto">
          <a:xfrm>
            <a:off x="1647825" y="500063"/>
            <a:ext cx="8901113" cy="5864225"/>
          </a:xfrm>
          <a:prstGeom prst="rect">
            <a:avLst/>
          </a:prstGeom>
          <a:noFill/>
          <a:ln>
            <a:noFill/>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title"/>
          </p:nvPr>
        </p:nvSpPr>
        <p:spPr/>
        <p:txBody>
          <a:bodyPr/>
          <a:lstStyle/>
          <a:p>
            <a:r>
              <a:rPr lang="en-US" b="1" dirty="0"/>
              <a:t>Anatomy of anal canal :</a:t>
            </a:r>
            <a:endParaRPr lang="ar-JO" b="1" dirty="0"/>
          </a:p>
        </p:txBody>
      </p:sp>
      <p:sp>
        <p:nvSpPr>
          <p:cNvPr id="1048607" name="Content Placeholder 2"/>
          <p:cNvSpPr>
            <a:spLocks noGrp="1"/>
          </p:cNvSpPr>
          <p:nvPr>
            <p:ph sz="half" idx="1"/>
          </p:nvPr>
        </p:nvSpPr>
        <p:spPr>
          <a:xfrm>
            <a:off x="622300" y="1717675"/>
            <a:ext cx="10169525" cy="45894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Char char=""/>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The anal canal may be defined in two ways, as follows:</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1) Functional (or surgical) anal canal </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endPar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endParaRP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2)Anatomic anal canal.</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endPar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endParaRP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endParaRPr kumimoji="0" lang="en-US" sz="18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Content Placeholder 2"/>
          <p:cNvSpPr>
            <a:spLocks noGrp="1"/>
          </p:cNvSpPr>
          <p:nvPr>
            <p:ph idx="1"/>
          </p:nvPr>
        </p:nvSpPr>
        <p:spPr>
          <a:xfrm>
            <a:off x="609600" y="1600200"/>
            <a:ext cx="10160000" cy="4800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R="0" lvl="0" algn="l" defTabSz="457200" rtl="0" eaLnBrk="1" fontAlgn="auto" latinLnBrk="0" hangingPunct="1">
              <a:lnSpc>
                <a:spcPct val="100000"/>
              </a:lnSpc>
              <a:spcBef>
                <a:spcPts val="1000"/>
              </a:spcBef>
              <a:spcAft>
                <a:spcPts val="0"/>
              </a:spcAft>
              <a:buClr>
                <a:srgbClr val="A53010"/>
              </a:buClr>
              <a:buSzTx/>
              <a:buFont typeface="Arial" pitchFamily="34" charset="0"/>
              <a:buChar char="•"/>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The surgical anal canal is approximately 4 cm long, and  </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   arises from: </a:t>
            </a:r>
            <a:r>
              <a:rPr kumimoji="0" lang="en-US" sz="2400" b="0" i="0" u="none" strike="noStrike" kern="1200" cap="none" spc="0" normalizeH="0" baseline="0" noProof="0" dirty="0">
                <a:ln>
                  <a:noFill/>
                </a:ln>
                <a:solidFill>
                  <a:srgbClr val="A53010"/>
                </a:solidFill>
                <a:effectLst/>
                <a:uLnTx/>
                <a:uFillTx/>
                <a:latin typeface="Century Gothic"/>
                <a:ea typeface="+mn-ea"/>
                <a:cs typeface="+mn-cs"/>
              </a:rPr>
              <a:t>anorectal junction</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   terminates at: </a:t>
            </a:r>
            <a:r>
              <a:rPr kumimoji="0" lang="en-US" sz="2400" b="0" i="0" u="none" strike="noStrike" kern="1200" cap="none" spc="0" normalizeH="0" baseline="0" noProof="0" dirty="0">
                <a:ln>
                  <a:noFill/>
                </a:ln>
                <a:solidFill>
                  <a:srgbClr val="A53010"/>
                </a:solidFill>
                <a:effectLst/>
                <a:uLnTx/>
                <a:uFillTx/>
                <a:latin typeface="Century Gothic"/>
                <a:ea typeface="+mn-ea"/>
                <a:cs typeface="+mn-cs"/>
              </a:rPr>
              <a:t>anal verge. </a:t>
            </a:r>
          </a:p>
          <a:p>
            <a:pPr>
              <a:buClr>
                <a:srgbClr val="A53010"/>
              </a:buClr>
              <a:buFont typeface="Arial" pitchFamily="34" charset="0"/>
              <a:buChar char="•"/>
            </a:pPr>
            <a:endPar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endParaRPr>
          </a:p>
          <a:p>
            <a:pPr>
              <a:buClr>
                <a:srgbClr val="A53010"/>
              </a:buClr>
              <a:buFont typeface="Arial" pitchFamily="34" charset="0"/>
              <a:buChar char="•"/>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The anatomic anal canal is approximately 2 cm long,</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   begins from: </a:t>
            </a:r>
            <a:r>
              <a:rPr kumimoji="0" lang="en-US" sz="2400" b="0" i="0" u="none" strike="noStrike" kern="1200" cap="none" spc="0" normalizeH="0" baseline="0" noProof="0" dirty="0">
                <a:ln>
                  <a:noFill/>
                </a:ln>
                <a:solidFill>
                  <a:srgbClr val="A53010"/>
                </a:solidFill>
                <a:effectLst/>
                <a:uLnTx/>
                <a:uFillTx/>
                <a:latin typeface="Century Gothic"/>
                <a:ea typeface="+mn-ea"/>
                <a:cs typeface="+mn-cs"/>
              </a:rPr>
              <a:t>pectinate line (dentate line)</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rPr>
              <a:t>   terminates at : </a:t>
            </a:r>
            <a:r>
              <a:rPr kumimoji="0" lang="en-US" sz="2400" b="0" i="0" u="none" strike="noStrike" kern="1200" cap="none" spc="0" normalizeH="0" baseline="0" noProof="0" dirty="0">
                <a:ln>
                  <a:noFill/>
                </a:ln>
                <a:solidFill>
                  <a:srgbClr val="A53010"/>
                </a:solidFill>
                <a:effectLst/>
                <a:uLnTx/>
                <a:uFillTx/>
                <a:latin typeface="Century Gothic"/>
                <a:ea typeface="+mn-ea"/>
                <a:cs typeface="+mn-cs"/>
              </a:rPr>
              <a:t>anal verge</a:t>
            </a:r>
            <a:r>
              <a:rPr kumimoji="0" lang="en-US" sz="1800" b="0" i="0" u="none" strike="noStrike" kern="1200" cap="none" spc="0" normalizeH="0" baseline="0" noProof="0" dirty="0">
                <a:ln>
                  <a:noFill/>
                </a:ln>
                <a:solidFill>
                  <a:srgbClr val="A53010"/>
                </a:solidFill>
                <a:effectLst/>
                <a:uLnTx/>
                <a:uFillTx/>
                <a:latin typeface="Century Gothic"/>
                <a:ea typeface="+mn-ea"/>
                <a:cs typeface="+mn-cs"/>
              </a:rPr>
              <a:t>.</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Char char=""/>
            </a:pPr>
            <a:endParaRPr kumimoji="0" lang="en-US" sz="1800" b="0" i="0" u="none" strike="noStrike" kern="1200" cap="none" spc="0" normalizeH="0" baseline="0" noProof="0" dirty="0">
              <a:ln>
                <a:noFill/>
              </a:ln>
              <a:solidFill>
                <a:sysClr val="windowText" lastClr="000000">
                  <a:lumMod val="75000"/>
                  <a:lumOff val="25000"/>
                </a:sysClr>
              </a:solidFill>
              <a:effectLst/>
              <a:uLnTx/>
              <a:uFillTx/>
              <a:latin typeface="Century Gothic"/>
              <a:ea typeface="+mn-ea"/>
              <a:cs typeface="+mn-cs"/>
            </a:endParaRPr>
          </a:p>
        </p:txBody>
      </p:sp>
      <p:sp>
        <p:nvSpPr>
          <p:cNvPr id="1048609" name="Title 1"/>
          <p:cNvSpPr>
            <a:spLocks noGrp="1"/>
          </p:cNvSpPr>
          <p:nvPr>
            <p:ph type="title"/>
          </p:nvPr>
        </p:nvSpPr>
        <p:spPr>
          <a:xfrm>
            <a:off x="609600" y="274638"/>
            <a:ext cx="10160000" cy="1143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pPr>
            <a:r>
              <a:rPr kumimoji="0" lang="en-GB" sz="3600" b="0" i="0" u="none" strike="noStrike" kern="1200" cap="none" spc="0" normalizeH="0" baseline="0" noProof="0" dirty="0">
                <a:ln>
                  <a:noFill/>
                </a:ln>
                <a:solidFill>
                  <a:sysClr val="windowText" lastClr="000000">
                    <a:lumMod val="85000"/>
                    <a:lumOff val="15000"/>
                  </a:sysClr>
                </a:solidFill>
                <a:effectLst/>
                <a:uLnTx/>
                <a:uFillTx/>
                <a:latin typeface="Century Gothic"/>
                <a:ea typeface="+mj-ea"/>
                <a:cs typeface="+mj-cs"/>
              </a:rPr>
              <a:t>Cont.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Content Placeholder 2"/>
          <p:cNvSpPr>
            <a:spLocks noGrp="1"/>
          </p:cNvSpPr>
          <p:nvPr>
            <p:ph idx="1"/>
          </p:nvPr>
        </p:nvSpPr>
        <p:spPr>
          <a:xfrm>
            <a:off x="609600" y="1600200"/>
            <a:ext cx="10160000" cy="4800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Char char=""/>
            </a:pPr>
            <a:r>
              <a:rPr kumimoji="0" lang="en-GB" sz="24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The anal canal is divided into two unequal</a:t>
            </a:r>
            <a:r>
              <a:rPr kumimoji="0" lang="en-GB" sz="2400" b="0" i="0" u="none" strike="noStrike" kern="1200" cap="none" spc="-145"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 </a:t>
            </a:r>
            <a:r>
              <a:rPr kumimoji="0" lang="en-GB" sz="2400" b="0" i="0" u="none" strike="noStrike" kern="1200" cap="none" spc="-5"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sections: </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GB" sz="2400" b="0" i="0" u="none" strike="noStrike" kern="1200" cap="none" spc="-5"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 1) upper 2/3</a:t>
            </a:r>
            <a:endParaRPr kumimoji="0" lang="en-GB" sz="2400" b="0" i="0" u="none" strike="noStrike" kern="1200" cap="none" spc="-5"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GB" sz="2400" b="0" i="0" u="none" strike="noStrike" kern="1200" cap="none" spc="-5"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 2) lower 1/3 </a:t>
            </a:r>
            <a:endParaRPr kumimoji="0" lang="en-GB" sz="2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pPr>
            <a:r>
              <a:rPr kumimoji="0" lang="en-GB" sz="2400" b="0" i="0" u="none" strike="noStrike" kern="1200" cap="none" spc="-5" normalizeH="0" baseline="0" noProof="0" dirty="0">
                <a:ln>
                  <a:noFill/>
                </a:ln>
                <a:solidFill>
                  <a:sysClr val="windowText" lastClr="000000">
                    <a:lumMod val="75000"/>
                    <a:lumOff val="25000"/>
                  </a:sysClr>
                </a:solidFill>
                <a:effectLst/>
                <a:uLnTx/>
                <a:uFillTx/>
                <a:latin typeface="Calibri" panose="020F0502020204030204" pitchFamily="34" charset="0"/>
                <a:ea typeface="+mn-ea"/>
                <a:cs typeface="Calibri" panose="020F0502020204030204" pitchFamily="34" charset="0"/>
              </a:rPr>
              <a:t> 	divided by </a:t>
            </a:r>
            <a:r>
              <a:rPr kumimoji="0" lang="en-GB" sz="2400" b="0" i="0" u="none" strike="noStrike" kern="1200" cap="none" spc="-5" normalizeH="0" baseline="0" noProof="0" dirty="0">
                <a:ln>
                  <a:noFill/>
                </a:ln>
                <a:solidFill>
                  <a:srgbClr val="A53010"/>
                </a:solidFill>
                <a:effectLst/>
                <a:uLnTx/>
                <a:uFillTx/>
                <a:latin typeface="Calibri" panose="020F0502020204030204" pitchFamily="34" charset="0"/>
                <a:ea typeface="+mn-ea"/>
                <a:cs typeface="Calibri" panose="020F0502020204030204" pitchFamily="34" charset="0"/>
              </a:rPr>
              <a:t>dentate line</a:t>
            </a:r>
            <a:endParaRPr kumimoji="0" lang="en-GB" sz="1800" b="0" i="0" u="none" strike="noStrike" kern="1200" cap="none" spc="0" normalizeH="0" baseline="0" noProof="0" dirty="0">
              <a:ln>
                <a:noFill/>
              </a:ln>
              <a:solidFill>
                <a:srgbClr val="A53010"/>
              </a:solidFill>
              <a:effectLst/>
              <a:uLnTx/>
              <a:uFillTx/>
              <a:latin typeface="Calibri" panose="020F0502020204030204" pitchFamily="34" charset="0"/>
              <a:ea typeface="+mn-ea"/>
              <a:cs typeface="Calibri" panose="020F0502020204030204" pitchFamily="34" charset="0"/>
            </a:endParaRPr>
          </a:p>
        </p:txBody>
      </p:sp>
      <p:sp>
        <p:nvSpPr>
          <p:cNvPr id="1048611" name="Title 1"/>
          <p:cNvSpPr>
            <a:spLocks noGrp="1"/>
          </p:cNvSpPr>
          <p:nvPr>
            <p:ph type="title"/>
          </p:nvPr>
        </p:nvSpPr>
        <p:spPr>
          <a:xfrm>
            <a:off x="609600" y="274638"/>
            <a:ext cx="10160000" cy="1143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pPr>
            <a:r>
              <a:rPr kumimoji="0" lang="en-GB" sz="3600" b="0" i="0" u="none" strike="noStrike" kern="1200" cap="none" spc="0" normalizeH="0" baseline="0" noProof="0" dirty="0">
                <a:ln>
                  <a:noFill/>
                </a:ln>
                <a:solidFill>
                  <a:sysClr val="windowText" lastClr="000000">
                    <a:lumMod val="85000"/>
                    <a:lumOff val="15000"/>
                  </a:sysClr>
                </a:solidFill>
                <a:effectLst/>
                <a:uLnTx/>
                <a:uFillTx/>
                <a:latin typeface="Century Gothic"/>
                <a:ea typeface="+mj-ea"/>
                <a:cs typeface="+mj-cs"/>
              </a:rPr>
              <a:t>Cont.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3"/>
          <p:cNvPicPr>
            <a:picLocks noGrp="1" noChangeAspect="1" noChangeArrowheads="1"/>
          </p:cNvPicPr>
          <p:nvPr>
            <p:ph idx="1"/>
          </p:nvPr>
        </p:nvPicPr>
        <p:blipFill>
          <a:blip r:embed="rId2"/>
          <a:srcRect/>
          <a:stretch>
            <a:fillRect/>
          </a:stretch>
        </p:blipFill>
        <p:spPr bwMode="auto">
          <a:xfrm>
            <a:off x="1144565" y="1067739"/>
            <a:ext cx="8858250" cy="4629150"/>
          </a:xfrm>
          <a:prstGeom prst="rect">
            <a:avLst/>
          </a:prstGeom>
          <a:noFill/>
          <a:ln>
            <a:noFill/>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2"/>
          <p:cNvPicPr>
            <a:picLocks noChangeAspect="1" noChangeArrowheads="1"/>
          </p:cNvPicPr>
          <p:nvPr/>
        </p:nvPicPr>
        <p:blipFill>
          <a:blip r:embed="rId2"/>
          <a:srcRect/>
          <a:stretch>
            <a:fillRect/>
          </a:stretch>
        </p:blipFill>
        <p:spPr bwMode="auto">
          <a:xfrm>
            <a:off x="1208088" y="649288"/>
            <a:ext cx="9779000" cy="5565775"/>
          </a:xfrm>
          <a:prstGeom prst="rect">
            <a:avLst/>
          </a:prstGeom>
          <a:noFill/>
          <a:ln>
            <a:noFill/>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04" name="object 3"/>
          <p:cNvGraphicFramePr>
            <a:graphicFrameLocks noGrp="1"/>
          </p:cNvGraphicFramePr>
          <p:nvPr>
            <p:ph idx="1"/>
          </p:nvPr>
        </p:nvGraphicFramePr>
        <p:xfrm>
          <a:off x="223234" y="1162318"/>
          <a:ext cx="10905067" cy="3968158"/>
        </p:xfrm>
        <a:graphic>
          <a:graphicData uri="http://schemas.openxmlformats.org/drawingml/2006/table">
            <a:tbl>
              <a:tblPr firstRow="1" bandRow="1"/>
              <a:tblGrid>
                <a:gridCol w="2617810">
                  <a:extLst>
                    <a:ext uri="{9D8B030D-6E8A-4147-A177-3AD203B41FA5}">
                      <a16:colId xmlns:a16="http://schemas.microsoft.com/office/drawing/2014/main" val="20000"/>
                    </a:ext>
                  </a:extLst>
                </a:gridCol>
                <a:gridCol w="3846988">
                  <a:extLst>
                    <a:ext uri="{9D8B030D-6E8A-4147-A177-3AD203B41FA5}">
                      <a16:colId xmlns:a16="http://schemas.microsoft.com/office/drawing/2014/main" val="20001"/>
                    </a:ext>
                  </a:extLst>
                </a:gridCol>
                <a:gridCol w="4440269">
                  <a:extLst>
                    <a:ext uri="{9D8B030D-6E8A-4147-A177-3AD203B41FA5}">
                      <a16:colId xmlns:a16="http://schemas.microsoft.com/office/drawing/2014/main" val="20002"/>
                    </a:ext>
                  </a:extLst>
                </a:gridCol>
              </a:tblGrid>
              <a:tr h="80222">
                <a:tc>
                  <a:txBody>
                    <a:bodyPr/>
                    <a:lstStyle>
                      <a:lvl1pPr marL="0" algn="r" defTabSz="914400" rtl="1" eaLnBrk="1" latinLnBrk="0" hangingPunct="1">
                        <a:defRPr sz="1800" b="1" kern="1200">
                          <a:solidFill>
                            <a:schemeClr val="lt1"/>
                          </a:solidFill>
                          <a:latin typeface="Century Gothic"/>
                        </a:defRPr>
                      </a:lvl1pPr>
                      <a:lvl2pPr marL="457200" algn="r" defTabSz="914400" rtl="1" eaLnBrk="1" latinLnBrk="0" hangingPunct="1">
                        <a:defRPr sz="1800" b="1" kern="1200">
                          <a:solidFill>
                            <a:schemeClr val="lt1"/>
                          </a:solidFill>
                          <a:latin typeface="Century Gothic"/>
                        </a:defRPr>
                      </a:lvl2pPr>
                      <a:lvl3pPr marL="914400" algn="r" defTabSz="914400" rtl="1" eaLnBrk="1" latinLnBrk="0" hangingPunct="1">
                        <a:defRPr sz="1800" b="1" kern="1200">
                          <a:solidFill>
                            <a:schemeClr val="lt1"/>
                          </a:solidFill>
                          <a:latin typeface="Century Gothic"/>
                        </a:defRPr>
                      </a:lvl3pPr>
                      <a:lvl4pPr marL="1371600" algn="r" defTabSz="914400" rtl="1" eaLnBrk="1" latinLnBrk="0" hangingPunct="1">
                        <a:defRPr sz="1800" b="1" kern="1200">
                          <a:solidFill>
                            <a:schemeClr val="lt1"/>
                          </a:solidFill>
                          <a:latin typeface="Century Gothic"/>
                        </a:defRPr>
                      </a:lvl4pPr>
                      <a:lvl5pPr marL="1828800" algn="r" defTabSz="914400" rtl="1" eaLnBrk="1" latinLnBrk="0" hangingPunct="1">
                        <a:defRPr sz="1800" b="1" kern="1200">
                          <a:solidFill>
                            <a:schemeClr val="lt1"/>
                          </a:solidFill>
                          <a:latin typeface="Century Gothic"/>
                        </a:defRPr>
                      </a:lvl5pPr>
                      <a:lvl6pPr marL="2286000" algn="r" defTabSz="914400" rtl="1" eaLnBrk="1" latinLnBrk="0" hangingPunct="1">
                        <a:defRPr sz="1800" b="1" kern="1200">
                          <a:solidFill>
                            <a:schemeClr val="lt1"/>
                          </a:solidFill>
                          <a:latin typeface="Century Gothic"/>
                        </a:defRPr>
                      </a:lvl6pPr>
                      <a:lvl7pPr marL="2743200" algn="r" defTabSz="914400" rtl="1" eaLnBrk="1" latinLnBrk="0" hangingPunct="1">
                        <a:defRPr sz="1800" b="1" kern="1200">
                          <a:solidFill>
                            <a:schemeClr val="lt1"/>
                          </a:solidFill>
                          <a:latin typeface="Century Gothic"/>
                        </a:defRPr>
                      </a:lvl7pPr>
                      <a:lvl8pPr marL="3200400" algn="r" defTabSz="914400" rtl="1" eaLnBrk="1" latinLnBrk="0" hangingPunct="1">
                        <a:defRPr sz="1800" b="1" kern="1200">
                          <a:solidFill>
                            <a:schemeClr val="lt1"/>
                          </a:solidFill>
                          <a:latin typeface="Century Gothic"/>
                        </a:defRPr>
                      </a:lvl8pPr>
                      <a:lvl9pPr marL="3657600" algn="r" defTabSz="914400" rtl="1" eaLnBrk="1" latinLnBrk="0" hangingPunct="1">
                        <a:defRPr sz="1800" b="1" kern="1200">
                          <a:solidFill>
                            <a:schemeClr val="lt1"/>
                          </a:solidFill>
                          <a:latin typeface="Century Gothic"/>
                        </a:defRPr>
                      </a:lvl9pPr>
                    </a:lstStyle>
                    <a:p>
                      <a:pPr>
                        <a:lnSpc>
                          <a:spcPct val="100000"/>
                        </a:lnSpc>
                      </a:pPr>
                      <a:endParaRPr lang="en-GB" sz="2400" dirty="0">
                        <a:latin typeface="Times New Roman"/>
                        <a:cs typeface="Times New Roman"/>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3010"/>
                    </a:solidFill>
                  </a:tcPr>
                </a:tc>
                <a:tc>
                  <a:txBody>
                    <a:bodyPr/>
                    <a:lstStyle>
                      <a:lvl1pPr marL="0" algn="r" defTabSz="914400" rtl="1" eaLnBrk="1" latinLnBrk="0" hangingPunct="1">
                        <a:defRPr sz="1800" b="1" kern="1200">
                          <a:solidFill>
                            <a:schemeClr val="lt1"/>
                          </a:solidFill>
                          <a:latin typeface="Century Gothic"/>
                        </a:defRPr>
                      </a:lvl1pPr>
                      <a:lvl2pPr marL="457200" algn="r" defTabSz="914400" rtl="1" eaLnBrk="1" latinLnBrk="0" hangingPunct="1">
                        <a:defRPr sz="1800" b="1" kern="1200">
                          <a:solidFill>
                            <a:schemeClr val="lt1"/>
                          </a:solidFill>
                          <a:latin typeface="Century Gothic"/>
                        </a:defRPr>
                      </a:lvl2pPr>
                      <a:lvl3pPr marL="914400" algn="r" defTabSz="914400" rtl="1" eaLnBrk="1" latinLnBrk="0" hangingPunct="1">
                        <a:defRPr sz="1800" b="1" kern="1200">
                          <a:solidFill>
                            <a:schemeClr val="lt1"/>
                          </a:solidFill>
                          <a:latin typeface="Century Gothic"/>
                        </a:defRPr>
                      </a:lvl3pPr>
                      <a:lvl4pPr marL="1371600" algn="r" defTabSz="914400" rtl="1" eaLnBrk="1" latinLnBrk="0" hangingPunct="1">
                        <a:defRPr sz="1800" b="1" kern="1200">
                          <a:solidFill>
                            <a:schemeClr val="lt1"/>
                          </a:solidFill>
                          <a:latin typeface="Century Gothic"/>
                        </a:defRPr>
                      </a:lvl4pPr>
                      <a:lvl5pPr marL="1828800" algn="r" defTabSz="914400" rtl="1" eaLnBrk="1" latinLnBrk="0" hangingPunct="1">
                        <a:defRPr sz="1800" b="1" kern="1200">
                          <a:solidFill>
                            <a:schemeClr val="lt1"/>
                          </a:solidFill>
                          <a:latin typeface="Century Gothic"/>
                        </a:defRPr>
                      </a:lvl5pPr>
                      <a:lvl6pPr marL="2286000" algn="r" defTabSz="914400" rtl="1" eaLnBrk="1" latinLnBrk="0" hangingPunct="1">
                        <a:defRPr sz="1800" b="1" kern="1200">
                          <a:solidFill>
                            <a:schemeClr val="lt1"/>
                          </a:solidFill>
                          <a:latin typeface="Century Gothic"/>
                        </a:defRPr>
                      </a:lvl6pPr>
                      <a:lvl7pPr marL="2743200" algn="r" defTabSz="914400" rtl="1" eaLnBrk="1" latinLnBrk="0" hangingPunct="1">
                        <a:defRPr sz="1800" b="1" kern="1200">
                          <a:solidFill>
                            <a:schemeClr val="lt1"/>
                          </a:solidFill>
                          <a:latin typeface="Century Gothic"/>
                        </a:defRPr>
                      </a:lvl7pPr>
                      <a:lvl8pPr marL="3200400" algn="r" defTabSz="914400" rtl="1" eaLnBrk="1" latinLnBrk="0" hangingPunct="1">
                        <a:defRPr sz="1800" b="1" kern="1200">
                          <a:solidFill>
                            <a:schemeClr val="lt1"/>
                          </a:solidFill>
                          <a:latin typeface="Century Gothic"/>
                        </a:defRPr>
                      </a:lvl8pPr>
                      <a:lvl9pPr marL="3657600" algn="r" defTabSz="914400" rtl="1" eaLnBrk="1" latinLnBrk="0" hangingPunct="1">
                        <a:defRPr sz="1800" b="1" kern="1200">
                          <a:solidFill>
                            <a:schemeClr val="lt1"/>
                          </a:solidFill>
                          <a:latin typeface="Century Gothic"/>
                        </a:defRPr>
                      </a:lvl9pPr>
                    </a:lstStyle>
                    <a:p>
                      <a:pPr marL="91440" algn="l" rtl="0">
                        <a:lnSpc>
                          <a:spcPct val="100000"/>
                        </a:lnSpc>
                        <a:spcBef>
                          <a:spcPts val="240"/>
                        </a:spcBef>
                      </a:pPr>
                      <a:r>
                        <a:rPr lang="en-GB" sz="2400" b="1" spc="-5" dirty="0">
                          <a:solidFill>
                            <a:srgbClr val="FFFFFF"/>
                          </a:solidFill>
                        </a:rPr>
                        <a:t>Above </a:t>
                      </a:r>
                      <a:r>
                        <a:rPr lang="en-GB" sz="2400" b="1" dirty="0">
                          <a:solidFill>
                            <a:srgbClr val="FFFFFF"/>
                          </a:solidFill>
                        </a:rPr>
                        <a:t>the </a:t>
                      </a:r>
                      <a:r>
                        <a:rPr lang="en-GB" sz="2400" b="1" spc="-15" dirty="0">
                          <a:solidFill>
                            <a:srgbClr val="FFFFFF"/>
                          </a:solidFill>
                        </a:rPr>
                        <a:t>dentate</a:t>
                      </a:r>
                      <a:r>
                        <a:rPr lang="en-GB" sz="2400" b="1" spc="-85" dirty="0">
                          <a:solidFill>
                            <a:srgbClr val="FFFFFF"/>
                          </a:solidFill>
                        </a:rPr>
                        <a:t> </a:t>
                      </a:r>
                      <a:r>
                        <a:rPr lang="en-GB" sz="2400" b="1" dirty="0">
                          <a:solidFill>
                            <a:srgbClr val="FFFFFF"/>
                          </a:solidFill>
                        </a:rPr>
                        <a:t>line</a:t>
                      </a:r>
                      <a:endParaRPr lang="en-GB" sz="2400" dirty="0">
                        <a:latin typeface="Calibri"/>
                        <a:cs typeface="Calibri"/>
                      </a:endParaRPr>
                    </a:p>
                  </a:txBody>
                  <a:tcPr marL="0" marR="0" marT="45968"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3010"/>
                    </a:solidFill>
                  </a:tcPr>
                </a:tc>
                <a:tc>
                  <a:txBody>
                    <a:bodyPr/>
                    <a:lstStyle>
                      <a:lvl1pPr marL="0" algn="r" defTabSz="914400" rtl="1" eaLnBrk="1" latinLnBrk="0" hangingPunct="1">
                        <a:defRPr sz="1800" b="1" kern="1200">
                          <a:solidFill>
                            <a:schemeClr val="lt1"/>
                          </a:solidFill>
                          <a:latin typeface="Century Gothic"/>
                        </a:defRPr>
                      </a:lvl1pPr>
                      <a:lvl2pPr marL="457200" algn="r" defTabSz="914400" rtl="1" eaLnBrk="1" latinLnBrk="0" hangingPunct="1">
                        <a:defRPr sz="1800" b="1" kern="1200">
                          <a:solidFill>
                            <a:schemeClr val="lt1"/>
                          </a:solidFill>
                          <a:latin typeface="Century Gothic"/>
                        </a:defRPr>
                      </a:lvl2pPr>
                      <a:lvl3pPr marL="914400" algn="r" defTabSz="914400" rtl="1" eaLnBrk="1" latinLnBrk="0" hangingPunct="1">
                        <a:defRPr sz="1800" b="1" kern="1200">
                          <a:solidFill>
                            <a:schemeClr val="lt1"/>
                          </a:solidFill>
                          <a:latin typeface="Century Gothic"/>
                        </a:defRPr>
                      </a:lvl3pPr>
                      <a:lvl4pPr marL="1371600" algn="r" defTabSz="914400" rtl="1" eaLnBrk="1" latinLnBrk="0" hangingPunct="1">
                        <a:defRPr sz="1800" b="1" kern="1200">
                          <a:solidFill>
                            <a:schemeClr val="lt1"/>
                          </a:solidFill>
                          <a:latin typeface="Century Gothic"/>
                        </a:defRPr>
                      </a:lvl4pPr>
                      <a:lvl5pPr marL="1828800" algn="r" defTabSz="914400" rtl="1" eaLnBrk="1" latinLnBrk="0" hangingPunct="1">
                        <a:defRPr sz="1800" b="1" kern="1200">
                          <a:solidFill>
                            <a:schemeClr val="lt1"/>
                          </a:solidFill>
                          <a:latin typeface="Century Gothic"/>
                        </a:defRPr>
                      </a:lvl5pPr>
                      <a:lvl6pPr marL="2286000" algn="r" defTabSz="914400" rtl="1" eaLnBrk="1" latinLnBrk="0" hangingPunct="1">
                        <a:defRPr sz="1800" b="1" kern="1200">
                          <a:solidFill>
                            <a:schemeClr val="lt1"/>
                          </a:solidFill>
                          <a:latin typeface="Century Gothic"/>
                        </a:defRPr>
                      </a:lvl6pPr>
                      <a:lvl7pPr marL="2743200" algn="r" defTabSz="914400" rtl="1" eaLnBrk="1" latinLnBrk="0" hangingPunct="1">
                        <a:defRPr sz="1800" b="1" kern="1200">
                          <a:solidFill>
                            <a:schemeClr val="lt1"/>
                          </a:solidFill>
                          <a:latin typeface="Century Gothic"/>
                        </a:defRPr>
                      </a:lvl7pPr>
                      <a:lvl8pPr marL="3200400" algn="r" defTabSz="914400" rtl="1" eaLnBrk="1" latinLnBrk="0" hangingPunct="1">
                        <a:defRPr sz="1800" b="1" kern="1200">
                          <a:solidFill>
                            <a:schemeClr val="lt1"/>
                          </a:solidFill>
                          <a:latin typeface="Century Gothic"/>
                        </a:defRPr>
                      </a:lvl8pPr>
                      <a:lvl9pPr marL="3657600" algn="r" defTabSz="914400" rtl="1" eaLnBrk="1" latinLnBrk="0" hangingPunct="1">
                        <a:defRPr sz="1800" b="1" kern="1200">
                          <a:solidFill>
                            <a:schemeClr val="lt1"/>
                          </a:solidFill>
                          <a:latin typeface="Century Gothic"/>
                        </a:defRPr>
                      </a:lvl9pPr>
                    </a:lstStyle>
                    <a:p>
                      <a:pPr marL="92075" algn="l" rtl="0">
                        <a:lnSpc>
                          <a:spcPct val="100000"/>
                        </a:lnSpc>
                        <a:spcBef>
                          <a:spcPts val="240"/>
                        </a:spcBef>
                      </a:pPr>
                      <a:r>
                        <a:rPr lang="en-GB" sz="2400" b="1" dirty="0">
                          <a:solidFill>
                            <a:srgbClr val="FFFFFF"/>
                          </a:solidFill>
                        </a:rPr>
                        <a:t>Below the </a:t>
                      </a:r>
                      <a:r>
                        <a:rPr lang="en-GB" sz="2400" b="1" spc="-15" dirty="0">
                          <a:solidFill>
                            <a:srgbClr val="FFFFFF"/>
                          </a:solidFill>
                        </a:rPr>
                        <a:t>dentate</a:t>
                      </a:r>
                      <a:r>
                        <a:rPr lang="en-GB" sz="2400" b="1" spc="-75" dirty="0">
                          <a:solidFill>
                            <a:srgbClr val="FFFFFF"/>
                          </a:solidFill>
                        </a:rPr>
                        <a:t> </a:t>
                      </a:r>
                      <a:r>
                        <a:rPr lang="en-GB" sz="2400" b="1" dirty="0">
                          <a:solidFill>
                            <a:srgbClr val="FFFFFF"/>
                          </a:solidFill>
                        </a:rPr>
                        <a:t>line</a:t>
                      </a:r>
                      <a:endParaRPr lang="en-GB" sz="2400" dirty="0">
                        <a:latin typeface="Calibri"/>
                        <a:cs typeface="Calibri"/>
                      </a:endParaRPr>
                    </a:p>
                  </a:txBody>
                  <a:tcPr marL="0" marR="0" marT="45968"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3010"/>
                    </a:solidFill>
                  </a:tcPr>
                </a:tc>
                <a:extLst>
                  <a:ext uri="{0D108BD9-81ED-4DB2-BD59-A6C34878D82A}">
                    <a16:rowId xmlns:a16="http://schemas.microsoft.com/office/drawing/2014/main" val="10000"/>
                  </a:ext>
                </a:extLst>
              </a:tr>
              <a:tr h="469835">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4"/>
                        </a:spcBef>
                      </a:pPr>
                      <a:r>
                        <a:rPr lang="en-GB" sz="2400" spc="-5" dirty="0"/>
                        <a:t>Epithelium</a:t>
                      </a:r>
                      <a:endParaRPr lang="en-GB" sz="2400" dirty="0">
                        <a:latin typeface="Calibri"/>
                        <a:cs typeface="Calibri"/>
                      </a:endParaRPr>
                    </a:p>
                  </a:txBody>
                  <a:tcPr marL="0" marR="0" marT="4692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4"/>
                        </a:spcBef>
                      </a:pPr>
                      <a:r>
                        <a:rPr lang="en-GB" sz="2400" spc="-5"/>
                        <a:t>Columnar</a:t>
                      </a:r>
                      <a:endParaRPr lang="en-GB" sz="2400">
                        <a:latin typeface="Calibri"/>
                        <a:cs typeface="Calibri"/>
                      </a:endParaRPr>
                    </a:p>
                  </a:txBody>
                  <a:tcPr marL="0" marR="0" marT="4692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marR="394335" algn="l" rtl="0">
                        <a:lnSpc>
                          <a:spcPct val="100000"/>
                        </a:lnSpc>
                        <a:spcBef>
                          <a:spcPts val="244"/>
                        </a:spcBef>
                      </a:pPr>
                      <a:r>
                        <a:rPr lang="en-GB" sz="2400" spc="-5" dirty="0"/>
                        <a:t>Squamous </a:t>
                      </a:r>
                      <a:endParaRPr lang="en-GB" sz="2400" dirty="0">
                        <a:latin typeface="Calibri"/>
                        <a:cs typeface="Calibri"/>
                      </a:endParaRPr>
                    </a:p>
                  </a:txBody>
                  <a:tcPr marL="0" marR="0" marT="4692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extLst>
                  <a:ext uri="{0D108BD9-81ED-4DB2-BD59-A6C34878D82A}">
                    <a16:rowId xmlns:a16="http://schemas.microsoft.com/office/drawing/2014/main" val="10001"/>
                  </a:ext>
                </a:extLst>
              </a:tr>
              <a:tr h="469837">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spc="-10" dirty="0" err="1"/>
                        <a:t>Color</a:t>
                      </a:r>
                      <a:endParaRPr lang="en-GB" sz="2400" dirty="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spc="-10"/>
                        <a:t>Pink</a:t>
                      </a:r>
                      <a:endParaRPr lang="en-GB" sz="240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algn="l" rtl="0">
                        <a:lnSpc>
                          <a:spcPct val="100000"/>
                        </a:lnSpc>
                        <a:spcBef>
                          <a:spcPts val="245"/>
                        </a:spcBef>
                      </a:pPr>
                      <a:r>
                        <a:rPr lang="en-GB" sz="2400" spc="-5"/>
                        <a:t>Skin</a:t>
                      </a:r>
                      <a:r>
                        <a:rPr lang="en-GB" sz="2400"/>
                        <a:t> </a:t>
                      </a:r>
                      <a:r>
                        <a:rPr lang="en-GB" sz="2400" spc="-10"/>
                        <a:t>Colour</a:t>
                      </a:r>
                      <a:endParaRPr lang="en-GB" sz="240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extLst>
                  <a:ext uri="{0D108BD9-81ED-4DB2-BD59-A6C34878D82A}">
                    <a16:rowId xmlns:a16="http://schemas.microsoft.com/office/drawing/2014/main" val="10002"/>
                  </a:ext>
                </a:extLst>
              </a:tr>
              <a:tr h="469837">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a:t>Nerve</a:t>
                      </a:r>
                      <a:endParaRPr lang="en-GB" sz="240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spc="-10" dirty="0"/>
                        <a:t>Parasympathetic:</a:t>
                      </a:r>
                      <a:r>
                        <a:rPr lang="en-GB" sz="2400" dirty="0"/>
                        <a:t> </a:t>
                      </a:r>
                      <a:r>
                        <a:rPr lang="en-GB" sz="2400" spc="-5" dirty="0"/>
                        <a:t>painless</a:t>
                      </a:r>
                      <a:endParaRPr lang="en-GB" sz="2400" dirty="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algn="l" rtl="0">
                        <a:lnSpc>
                          <a:spcPct val="100000"/>
                        </a:lnSpc>
                        <a:spcBef>
                          <a:spcPts val="245"/>
                        </a:spcBef>
                      </a:pPr>
                      <a:r>
                        <a:rPr lang="en-GB" sz="2400" spc="-5"/>
                        <a:t>Spinal nerves: very</a:t>
                      </a:r>
                      <a:r>
                        <a:rPr lang="en-GB" sz="2400" spc="10"/>
                        <a:t> </a:t>
                      </a:r>
                      <a:r>
                        <a:rPr lang="en-GB" sz="2400" spc="-5"/>
                        <a:t>painful</a:t>
                      </a:r>
                      <a:endParaRPr lang="en-GB" sz="240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extLst>
                  <a:ext uri="{0D108BD9-81ED-4DB2-BD59-A6C34878D82A}">
                    <a16:rowId xmlns:a16="http://schemas.microsoft.com/office/drawing/2014/main" val="10003"/>
                  </a:ext>
                </a:extLst>
              </a:tr>
              <a:tr h="469837">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a:t>Blood supply</a:t>
                      </a:r>
                      <a:endParaRPr lang="en-GB" sz="240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45"/>
                        </a:spcBef>
                      </a:pPr>
                      <a:r>
                        <a:rPr lang="en-GB" sz="2400" dirty="0"/>
                        <a:t>Superior rectal artery</a:t>
                      </a:r>
                      <a:endParaRPr lang="en-GB" sz="2400" dirty="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algn="l" rtl="0">
                        <a:lnSpc>
                          <a:spcPct val="100000"/>
                        </a:lnSpc>
                        <a:spcBef>
                          <a:spcPts val="245"/>
                        </a:spcBef>
                      </a:pPr>
                      <a:r>
                        <a:rPr lang="en-GB" sz="2400" dirty="0"/>
                        <a:t>Middle &amp; inferior rectal </a:t>
                      </a:r>
                      <a:r>
                        <a:rPr lang="en-GB" sz="2400" dirty="0" err="1"/>
                        <a:t>artries</a:t>
                      </a:r>
                      <a:endParaRPr lang="en-GB" sz="2400" dirty="0">
                        <a:latin typeface="Calibri"/>
                        <a:cs typeface="Calibri"/>
                      </a:endParaRPr>
                    </a:p>
                  </a:txBody>
                  <a:tcPr marL="0" marR="0" marT="46926"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extLst>
                  <a:ext uri="{0D108BD9-81ED-4DB2-BD59-A6C34878D82A}">
                    <a16:rowId xmlns:a16="http://schemas.microsoft.com/office/drawing/2014/main" val="10004"/>
                  </a:ext>
                </a:extLst>
              </a:tr>
              <a:tr h="838542">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marR="668655" algn="l" rtl="0">
                        <a:lnSpc>
                          <a:spcPct val="100000"/>
                        </a:lnSpc>
                        <a:spcBef>
                          <a:spcPts val="250"/>
                        </a:spcBef>
                      </a:pPr>
                      <a:r>
                        <a:rPr lang="en-GB" sz="2400" spc="-20"/>
                        <a:t>Venous  </a:t>
                      </a:r>
                      <a:r>
                        <a:rPr lang="en-GB" sz="2400" spc="-5"/>
                        <a:t>D</a:t>
                      </a:r>
                      <a:r>
                        <a:rPr lang="en-GB" sz="2400" spc="-45"/>
                        <a:t>r</a:t>
                      </a:r>
                      <a:r>
                        <a:rPr lang="en-GB" sz="2400"/>
                        <a:t>aina</a:t>
                      </a:r>
                      <a:r>
                        <a:rPr lang="en-GB" sz="2400" spc="-10"/>
                        <a:t>g</a:t>
                      </a:r>
                      <a:r>
                        <a:rPr lang="en-GB" sz="2400"/>
                        <a:t>e</a:t>
                      </a:r>
                      <a:endParaRPr lang="en-GB" sz="240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50"/>
                        </a:spcBef>
                      </a:pPr>
                      <a:r>
                        <a:rPr lang="en-GB" sz="2400" spc="-15" dirty="0"/>
                        <a:t>Portal</a:t>
                      </a:r>
                      <a:r>
                        <a:rPr lang="en-GB" sz="2400" dirty="0"/>
                        <a:t> </a:t>
                      </a:r>
                      <a:r>
                        <a:rPr lang="en-GB" sz="2400" spc="-15" dirty="0"/>
                        <a:t>System</a:t>
                      </a:r>
                      <a:endParaRPr lang="en-GB" sz="2400" dirty="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algn="l" rtl="0">
                        <a:lnSpc>
                          <a:spcPct val="100000"/>
                        </a:lnSpc>
                        <a:spcBef>
                          <a:spcPts val="250"/>
                        </a:spcBef>
                      </a:pPr>
                      <a:r>
                        <a:rPr lang="en-GB" sz="2400" spc="-10" dirty="0"/>
                        <a:t>Systemic-Ext </a:t>
                      </a:r>
                      <a:r>
                        <a:rPr lang="en-GB" sz="2400" spc="-5" dirty="0"/>
                        <a:t>iliac</a:t>
                      </a:r>
                      <a:r>
                        <a:rPr lang="en-GB" sz="2400" spc="10" dirty="0"/>
                        <a:t> </a:t>
                      </a:r>
                      <a:r>
                        <a:rPr lang="en-GB" sz="2400" spc="-5" dirty="0"/>
                        <a:t>vein</a:t>
                      </a:r>
                      <a:endParaRPr lang="en-GB" sz="2400" dirty="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40000"/>
                      </a:srgbClr>
                    </a:solidFill>
                  </a:tcPr>
                </a:tc>
                <a:extLst>
                  <a:ext uri="{0D108BD9-81ED-4DB2-BD59-A6C34878D82A}">
                    <a16:rowId xmlns:a16="http://schemas.microsoft.com/office/drawing/2014/main" val="10005"/>
                  </a:ext>
                </a:extLst>
              </a:tr>
              <a:tr h="838542">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marR="548005" algn="l" rtl="0">
                        <a:lnSpc>
                          <a:spcPct val="100000"/>
                        </a:lnSpc>
                        <a:spcBef>
                          <a:spcPts val="250"/>
                        </a:spcBef>
                      </a:pPr>
                      <a:r>
                        <a:rPr lang="en-GB" sz="2400" spc="-75" dirty="0"/>
                        <a:t>L</a:t>
                      </a:r>
                      <a:r>
                        <a:rPr lang="en-GB" sz="2400" dirty="0"/>
                        <a:t>ymp</a:t>
                      </a:r>
                      <a:r>
                        <a:rPr lang="en-GB" sz="2400" spc="5" dirty="0"/>
                        <a:t>h</a:t>
                      </a:r>
                      <a:r>
                        <a:rPr lang="en-GB" sz="2400" spc="-15" dirty="0"/>
                        <a:t>a</a:t>
                      </a:r>
                      <a:r>
                        <a:rPr lang="en-GB" sz="2400" dirty="0"/>
                        <a:t>t</a:t>
                      </a:r>
                      <a:r>
                        <a:rPr lang="en-GB" sz="2400" spc="-10" dirty="0"/>
                        <a:t>i</a:t>
                      </a:r>
                      <a:r>
                        <a:rPr lang="en-GB" sz="2400" dirty="0"/>
                        <a:t>c  </a:t>
                      </a:r>
                      <a:r>
                        <a:rPr lang="en-GB" sz="2400" spc="-10" dirty="0"/>
                        <a:t>Drainage</a:t>
                      </a:r>
                      <a:endParaRPr lang="en-GB" sz="2400" dirty="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1440" algn="l" rtl="0">
                        <a:lnSpc>
                          <a:spcPct val="100000"/>
                        </a:lnSpc>
                        <a:spcBef>
                          <a:spcPts val="250"/>
                        </a:spcBef>
                      </a:pPr>
                      <a:r>
                        <a:rPr lang="en-GB" sz="2400" spc="-10" dirty="0"/>
                        <a:t>Para-aortic</a:t>
                      </a:r>
                      <a:endParaRPr lang="en-GB" sz="2400" dirty="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tc>
                  <a:txBody>
                    <a:bodyPr/>
                    <a:lstStyle>
                      <a:lvl1pPr marL="0" algn="r" defTabSz="914400" rtl="1" eaLnBrk="1" latinLnBrk="0" hangingPunct="1">
                        <a:defRPr sz="1800" kern="1200">
                          <a:solidFill>
                            <a:schemeClr val="dk1"/>
                          </a:solidFill>
                          <a:latin typeface="Century Gothic"/>
                        </a:defRPr>
                      </a:lvl1pPr>
                      <a:lvl2pPr marL="457200" algn="r" defTabSz="914400" rtl="1" eaLnBrk="1" latinLnBrk="0" hangingPunct="1">
                        <a:defRPr sz="1800" kern="1200">
                          <a:solidFill>
                            <a:schemeClr val="dk1"/>
                          </a:solidFill>
                          <a:latin typeface="Century Gothic"/>
                        </a:defRPr>
                      </a:lvl2pPr>
                      <a:lvl3pPr marL="914400" algn="r" defTabSz="914400" rtl="1" eaLnBrk="1" latinLnBrk="0" hangingPunct="1">
                        <a:defRPr sz="1800" kern="1200">
                          <a:solidFill>
                            <a:schemeClr val="dk1"/>
                          </a:solidFill>
                          <a:latin typeface="Century Gothic"/>
                        </a:defRPr>
                      </a:lvl3pPr>
                      <a:lvl4pPr marL="1371600" algn="r" defTabSz="914400" rtl="1" eaLnBrk="1" latinLnBrk="0" hangingPunct="1">
                        <a:defRPr sz="1800" kern="1200">
                          <a:solidFill>
                            <a:schemeClr val="dk1"/>
                          </a:solidFill>
                          <a:latin typeface="Century Gothic"/>
                        </a:defRPr>
                      </a:lvl4pPr>
                      <a:lvl5pPr marL="1828800" algn="r" defTabSz="914400" rtl="1" eaLnBrk="1" latinLnBrk="0" hangingPunct="1">
                        <a:defRPr sz="1800" kern="1200">
                          <a:solidFill>
                            <a:schemeClr val="dk1"/>
                          </a:solidFill>
                          <a:latin typeface="Century Gothic"/>
                        </a:defRPr>
                      </a:lvl5pPr>
                      <a:lvl6pPr marL="2286000" algn="r" defTabSz="914400" rtl="1" eaLnBrk="1" latinLnBrk="0" hangingPunct="1">
                        <a:defRPr sz="1800" kern="1200">
                          <a:solidFill>
                            <a:schemeClr val="dk1"/>
                          </a:solidFill>
                          <a:latin typeface="Century Gothic"/>
                        </a:defRPr>
                      </a:lvl6pPr>
                      <a:lvl7pPr marL="2743200" algn="r" defTabSz="914400" rtl="1" eaLnBrk="1" latinLnBrk="0" hangingPunct="1">
                        <a:defRPr sz="1800" kern="1200">
                          <a:solidFill>
                            <a:schemeClr val="dk1"/>
                          </a:solidFill>
                          <a:latin typeface="Century Gothic"/>
                        </a:defRPr>
                      </a:lvl7pPr>
                      <a:lvl8pPr marL="3200400" algn="r" defTabSz="914400" rtl="1" eaLnBrk="1" latinLnBrk="0" hangingPunct="1">
                        <a:defRPr sz="1800" kern="1200">
                          <a:solidFill>
                            <a:schemeClr val="dk1"/>
                          </a:solidFill>
                          <a:latin typeface="Century Gothic"/>
                        </a:defRPr>
                      </a:lvl8pPr>
                      <a:lvl9pPr marL="3657600" algn="r" defTabSz="914400" rtl="1" eaLnBrk="1" latinLnBrk="0" hangingPunct="1">
                        <a:defRPr sz="1800" kern="1200">
                          <a:solidFill>
                            <a:schemeClr val="dk1"/>
                          </a:solidFill>
                          <a:latin typeface="Century Gothic"/>
                        </a:defRPr>
                      </a:lvl9pPr>
                    </a:lstStyle>
                    <a:p>
                      <a:pPr marL="92075" algn="l" rtl="0">
                        <a:lnSpc>
                          <a:spcPct val="100000"/>
                        </a:lnSpc>
                        <a:spcBef>
                          <a:spcPts val="250"/>
                        </a:spcBef>
                      </a:pPr>
                      <a:r>
                        <a:rPr lang="en-GB" sz="2400" spc="-5" dirty="0"/>
                        <a:t>Superficial </a:t>
                      </a:r>
                      <a:r>
                        <a:rPr lang="en-GB" sz="2400" dirty="0"/>
                        <a:t>&amp; </a:t>
                      </a:r>
                      <a:r>
                        <a:rPr lang="en-GB" sz="2400" spc="-5" dirty="0"/>
                        <a:t>Deep inguinal</a:t>
                      </a:r>
                      <a:r>
                        <a:rPr lang="en-GB" sz="2400" spc="40" dirty="0"/>
                        <a:t> </a:t>
                      </a:r>
                      <a:r>
                        <a:rPr lang="en-GB" sz="2400" spc="-5" dirty="0"/>
                        <a:t>LN</a:t>
                      </a:r>
                      <a:endParaRPr lang="en-GB" sz="2400" dirty="0">
                        <a:latin typeface="Calibri"/>
                        <a:cs typeface="Calibri"/>
                      </a:endParaRPr>
                    </a:p>
                  </a:txBody>
                  <a:tcPr marL="0" marR="0" marT="4788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3010">
                        <a:tint val="20000"/>
                      </a:srgbClr>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pPr marL="685800" indent="-685800" rtl="0">
              <a:buFont typeface="Wingdings" pitchFamily="2" charset="2"/>
              <a:buChar char="Ø"/>
            </a:pPr>
            <a:r>
              <a:rPr lang="en-US" b="1" dirty="0"/>
              <a:t>HEAMORRHOIDS</a:t>
            </a:r>
            <a:endParaRPr lang="ar-JO" dirty="0"/>
          </a:p>
        </p:txBody>
      </p:sp>
      <p:sp>
        <p:nvSpPr>
          <p:cNvPr id="1048613" name="Content Placeholder 2"/>
          <p:cNvSpPr>
            <a:spLocks noGrp="1"/>
          </p:cNvSpPr>
          <p:nvPr>
            <p:ph idx="1"/>
          </p:nvPr>
        </p:nvSpPr>
        <p:spPr/>
        <p:txBody>
          <a:bodyPr>
            <a:normAutofit/>
          </a:bodyPr>
          <a:lstStyle/>
          <a:p>
            <a:pPr marL="228600" lvl="0" algn="l" rtl="0">
              <a:lnSpc>
                <a:spcPct val="90000"/>
              </a:lnSpc>
              <a:spcBef>
                <a:spcPts val="1000"/>
              </a:spcBef>
              <a:buClrTx/>
            </a:pPr>
            <a:r>
              <a:rPr lang="en-US" sz="2600" dirty="0" err="1">
                <a:solidFill>
                  <a:srgbClr val="000000"/>
                </a:solidFill>
                <a:latin typeface="Futura-Book"/>
              </a:rPr>
              <a:t>Haemorrhoids</a:t>
            </a:r>
            <a:r>
              <a:rPr lang="en-US" sz="2600" dirty="0">
                <a:solidFill>
                  <a:srgbClr val="000000"/>
                </a:solidFill>
                <a:latin typeface="Futura-Book"/>
              </a:rPr>
              <a:t> or piles are symptomatic anal cushions.</a:t>
            </a:r>
          </a:p>
          <a:p>
            <a:pPr marL="228600" lvl="0" algn="l" rtl="0">
              <a:lnSpc>
                <a:spcPct val="90000"/>
              </a:lnSpc>
              <a:spcBef>
                <a:spcPts val="1000"/>
              </a:spcBef>
              <a:buClrTx/>
            </a:pPr>
            <a:r>
              <a:rPr lang="en-US" sz="2600" dirty="0">
                <a:solidFill>
                  <a:srgbClr val="000000"/>
                </a:solidFill>
                <a:latin typeface="Futura-Book"/>
              </a:rPr>
              <a:t>They are more common when intra-abdominal pressure is raised, e.g. in obesity, constipation and pregnancy</a:t>
            </a:r>
          </a:p>
          <a:p>
            <a:pPr marL="228600" lvl="0" algn="l" rtl="0">
              <a:lnSpc>
                <a:spcPct val="90000"/>
              </a:lnSpc>
              <a:spcBef>
                <a:spcPts val="1000"/>
              </a:spcBef>
              <a:buClrTx/>
            </a:pPr>
            <a:r>
              <a:rPr lang="en-US" sz="2600" dirty="0">
                <a:solidFill>
                  <a:srgbClr val="000000"/>
                </a:solidFill>
                <a:latin typeface="Futura-Book"/>
              </a:rPr>
              <a:t>Classically, they occur in the 3, 7 and 11 o’clock positions</a:t>
            </a:r>
          </a:p>
          <a:p>
            <a:pPr marL="228600" lvl="0" algn="l" rtl="0">
              <a:lnSpc>
                <a:spcPct val="90000"/>
              </a:lnSpc>
              <a:spcBef>
                <a:spcPts val="1000"/>
              </a:spcBef>
              <a:buClrTx/>
            </a:pPr>
            <a:r>
              <a:rPr lang="en-US" sz="2600" dirty="0">
                <a:solidFill>
                  <a:srgbClr val="000000"/>
                </a:solidFill>
                <a:latin typeface="Futura-Book"/>
              </a:rPr>
              <a:t>Symptoms of </a:t>
            </a:r>
            <a:r>
              <a:rPr lang="en-US" sz="2600" dirty="0" err="1">
                <a:solidFill>
                  <a:srgbClr val="000000"/>
                </a:solidFill>
                <a:latin typeface="Futura-Book"/>
              </a:rPr>
              <a:t>haemorrhoids</a:t>
            </a:r>
            <a:r>
              <a:rPr lang="en-US" sz="2600" dirty="0">
                <a:solidFill>
                  <a:srgbClr val="000000"/>
                </a:solidFill>
                <a:latin typeface="Futura-Book"/>
              </a:rPr>
              <a:t>:</a:t>
            </a:r>
          </a:p>
          <a:p>
            <a:pPr marL="0" lvl="0" indent="0" algn="l" rtl="0">
              <a:lnSpc>
                <a:spcPct val="90000"/>
              </a:lnSpc>
              <a:spcBef>
                <a:spcPts val="1000"/>
              </a:spcBef>
              <a:buClrTx/>
              <a:buNone/>
            </a:pPr>
            <a:r>
              <a:rPr lang="en-US" sz="2600" dirty="0">
                <a:solidFill>
                  <a:srgbClr val="000000"/>
                </a:solidFill>
                <a:latin typeface="Futura-Book"/>
              </a:rPr>
              <a:t>bright-red, painless bleeding</a:t>
            </a:r>
          </a:p>
          <a:p>
            <a:pPr marL="0" lvl="0" indent="0" algn="l" rtl="0">
              <a:lnSpc>
                <a:spcPct val="90000"/>
              </a:lnSpc>
              <a:spcBef>
                <a:spcPts val="1000"/>
              </a:spcBef>
              <a:buClrTx/>
              <a:buNone/>
            </a:pPr>
            <a:r>
              <a:rPr lang="en-US" sz="2600" dirty="0">
                <a:solidFill>
                  <a:srgbClr val="000000"/>
                </a:solidFill>
                <a:latin typeface="Futura-Book"/>
              </a:rPr>
              <a:t>mucous discharge</a:t>
            </a:r>
          </a:p>
          <a:p>
            <a:pPr marL="0" lvl="0" indent="0" algn="l" rtl="0">
              <a:lnSpc>
                <a:spcPct val="90000"/>
              </a:lnSpc>
              <a:spcBef>
                <a:spcPts val="1000"/>
              </a:spcBef>
              <a:buClrTx/>
              <a:buNone/>
            </a:pPr>
            <a:r>
              <a:rPr lang="en-US" sz="2600" dirty="0">
                <a:solidFill>
                  <a:srgbClr val="000000"/>
                </a:solidFill>
                <a:latin typeface="Futura-Book"/>
              </a:rPr>
              <a:t>prolapse</a:t>
            </a:r>
          </a:p>
          <a:p>
            <a:pPr marL="0" lvl="0" indent="0" algn="l" rtl="0">
              <a:lnSpc>
                <a:spcPct val="90000"/>
              </a:lnSpc>
              <a:spcBef>
                <a:spcPts val="1000"/>
              </a:spcBef>
              <a:buClrTx/>
              <a:buNone/>
            </a:pPr>
            <a:r>
              <a:rPr lang="en-US" sz="2600" dirty="0">
                <a:solidFill>
                  <a:srgbClr val="000000"/>
                </a:solidFill>
                <a:latin typeface="Futura-Book"/>
              </a:rPr>
              <a:t>pain only on prolapse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US" dirty="0"/>
              <a:t>Anal cushions</a:t>
            </a:r>
            <a:endParaRPr lang="ar-JO" dirty="0"/>
          </a:p>
        </p:txBody>
      </p:sp>
      <p:sp>
        <p:nvSpPr>
          <p:cNvPr id="1048615" name="Content Placeholder 2"/>
          <p:cNvSpPr>
            <a:spLocks noGrp="1"/>
          </p:cNvSpPr>
          <p:nvPr>
            <p:ph idx="1"/>
          </p:nvPr>
        </p:nvSpPr>
        <p:spPr/>
        <p:txBody>
          <a:bodyPr/>
          <a:lstStyle/>
          <a:p>
            <a:pPr lvl="0" indent="-342900" algn="l" defTabSz="457200" rtl="0">
              <a:spcBef>
                <a:spcPts val="1000"/>
              </a:spcBef>
              <a:buClr>
                <a:srgbClr val="A53010"/>
              </a:buClr>
              <a:buFont typeface="Wingdings 3" charset="2"/>
              <a:buChar char=""/>
            </a:pPr>
            <a:r>
              <a:rPr lang="en-US" sz="1800" dirty="0">
                <a:solidFill>
                  <a:srgbClr val="202122"/>
                </a:solidFill>
                <a:latin typeface="Arial" panose="020B0604020202020204" pitchFamily="34" charset="0"/>
              </a:rPr>
              <a:t>Anal cushions are a part of normal human anatomy, There are three main cushions present in the normal </a:t>
            </a:r>
            <a:r>
              <a:rPr lang="en-US" sz="1800" dirty="0">
                <a:solidFill>
                  <a:srgbClr val="0B0080"/>
                </a:solidFill>
                <a:latin typeface="Arial" panose="020B0604020202020204" pitchFamily="34" charset="0"/>
              </a:rPr>
              <a:t>anal canal</a:t>
            </a:r>
            <a:r>
              <a:rPr lang="en-US" sz="1800" dirty="0">
                <a:solidFill>
                  <a:srgbClr val="202122"/>
                </a:solidFill>
                <a:latin typeface="Arial" panose="020B0604020202020204" pitchFamily="34" charset="0"/>
              </a:rPr>
              <a:t> These are located classically at left lateral, right anterior, and right posterior positions. They are composed of blood vessels called </a:t>
            </a:r>
            <a:r>
              <a:rPr lang="en-US" sz="1800" dirty="0" err="1">
                <a:solidFill>
                  <a:srgbClr val="0B0080"/>
                </a:solidFill>
                <a:latin typeface="Arial" panose="020B0604020202020204" pitchFamily="34" charset="0"/>
                <a:hlinkClick r:id="rId2" tooltip="Hemorrhoidal plexus"/>
              </a:rPr>
              <a:t>hemorrhoidal</a:t>
            </a:r>
            <a:r>
              <a:rPr lang="en-US" sz="1800" dirty="0">
                <a:solidFill>
                  <a:srgbClr val="0B0080"/>
                </a:solidFill>
                <a:latin typeface="Arial" panose="020B0604020202020204" pitchFamily="34" charset="0"/>
                <a:hlinkClick r:id="rId2" tooltip="Hemorrhoidal plexus"/>
              </a:rPr>
              <a:t> plexus</a:t>
            </a:r>
            <a:r>
              <a:rPr lang="en-US" sz="1800" dirty="0">
                <a:solidFill>
                  <a:srgbClr val="202122"/>
                </a:solidFill>
                <a:latin typeface="Arial" panose="020B0604020202020204" pitchFamily="34" charset="0"/>
              </a:rPr>
              <a:t>,</a:t>
            </a:r>
            <a:r>
              <a:rPr lang="en-US" sz="1800" u="sng" dirty="0">
                <a:solidFill>
                  <a:srgbClr val="0B0080"/>
                </a:solidFill>
                <a:latin typeface="Arial" panose="020B0604020202020204" pitchFamily="34" charset="0"/>
                <a:hlinkClick r:id="rId3"/>
              </a:rPr>
              <a:t> connective tissue</a:t>
            </a:r>
            <a:r>
              <a:rPr lang="en-US" sz="1800" dirty="0">
                <a:solidFill>
                  <a:srgbClr val="202122"/>
                </a:solidFill>
                <a:latin typeface="Arial" panose="020B0604020202020204" pitchFamily="34" charset="0"/>
              </a:rPr>
              <a:t>, and </a:t>
            </a:r>
            <a:r>
              <a:rPr lang="en-US" sz="1800" dirty="0">
                <a:solidFill>
                  <a:srgbClr val="0B0080"/>
                </a:solidFill>
                <a:latin typeface="Arial" panose="020B0604020202020204" pitchFamily="34" charset="0"/>
                <a:hlinkClick r:id="rId4" tooltip="Smooth muscle"/>
              </a:rPr>
              <a:t>smooth muscle</a:t>
            </a:r>
            <a:r>
              <a:rPr lang="en-US" sz="1800" dirty="0">
                <a:solidFill>
                  <a:srgbClr val="202122"/>
                </a:solidFill>
                <a:latin typeface="Arial" panose="020B0604020202020204" pitchFamily="34" charset="0"/>
              </a:rPr>
              <a:t>. Because of their rich vascular supply, highly sensitive location and tendency to engorge and prolapse .</a:t>
            </a:r>
          </a:p>
          <a:p>
            <a:pPr lvl="0" indent="-342900" algn="l" defTabSz="457200" rtl="0">
              <a:spcBef>
                <a:spcPts val="1000"/>
              </a:spcBef>
              <a:buClr>
                <a:srgbClr val="A53010"/>
              </a:buClr>
              <a:buFont typeface="Wingdings 3" charset="2"/>
              <a:buChar char=""/>
            </a:pPr>
            <a:r>
              <a:rPr lang="en-US" sz="1800" dirty="0">
                <a:solidFill>
                  <a:srgbClr val="FF0000"/>
                </a:solidFill>
                <a:latin typeface="Arial" panose="020B0604020202020204" pitchFamily="34" charset="0"/>
              </a:rPr>
              <a:t>Function</a:t>
            </a:r>
            <a:r>
              <a:rPr lang="en-US" sz="1800" dirty="0">
                <a:solidFill>
                  <a:srgbClr val="202122"/>
                </a:solidFill>
                <a:latin typeface="Arial" panose="020B0604020202020204" pitchFamily="34" charset="0"/>
              </a:rPr>
              <a:t>: </a:t>
            </a:r>
          </a:p>
          <a:p>
            <a:pPr lvl="0" indent="-342900" algn="l" defTabSz="457200" rtl="0">
              <a:spcBef>
                <a:spcPts val="1000"/>
              </a:spcBef>
              <a:buClr>
                <a:srgbClr val="A53010"/>
              </a:buClr>
              <a:buFont typeface="Wingdings 3" charset="2"/>
              <a:buChar char=""/>
            </a:pPr>
            <a:r>
              <a:rPr lang="en-US" sz="1800" dirty="0">
                <a:solidFill>
                  <a:srgbClr val="202122"/>
                </a:solidFill>
                <a:latin typeface="Arial" panose="020B0604020202020204" pitchFamily="34" charset="0"/>
              </a:rPr>
              <a:t>1) control &amp; maintaining anal </a:t>
            </a:r>
            <a:r>
              <a:rPr lang="en-US" sz="1800" dirty="0">
                <a:solidFill>
                  <a:prstClr val="black">
                    <a:lumMod val="75000"/>
                    <a:lumOff val="25000"/>
                  </a:prstClr>
                </a:solidFill>
                <a:latin typeface="Century Gothic"/>
              </a:rPr>
              <a:t>continence.</a:t>
            </a:r>
          </a:p>
          <a:p>
            <a:pPr lvl="0" indent="-342900" algn="l" defTabSz="457200" rtl="0">
              <a:spcBef>
                <a:spcPts val="1000"/>
              </a:spcBef>
              <a:buClr>
                <a:srgbClr val="A53010"/>
              </a:buClr>
              <a:buFont typeface="Wingdings 3" charset="2"/>
              <a:buChar char=""/>
            </a:pPr>
            <a:r>
              <a:rPr lang="en-US" sz="1800" dirty="0">
                <a:solidFill>
                  <a:srgbClr val="202122"/>
                </a:solidFill>
                <a:latin typeface="Arial" panose="020B0604020202020204" pitchFamily="34" charset="0"/>
              </a:rPr>
              <a:t>2) </a:t>
            </a:r>
            <a:r>
              <a:rPr lang="en-US" sz="1800" dirty="0">
                <a:solidFill>
                  <a:prstClr val="black">
                    <a:lumMod val="75000"/>
                    <a:lumOff val="25000"/>
                  </a:prstClr>
                </a:solidFill>
                <a:latin typeface="Century Gothic"/>
              </a:rPr>
              <a:t>Aid in complete closure of anal canal at rest.</a:t>
            </a:r>
          </a:p>
          <a:p>
            <a:pPr lvl="0" indent="-342900" algn="l" defTabSz="457200" rtl="0">
              <a:spcBef>
                <a:spcPts val="1000"/>
              </a:spcBef>
              <a:buClr>
                <a:srgbClr val="A53010"/>
              </a:buClr>
              <a:buFont typeface="Wingdings 3" charset="2"/>
              <a:buChar char=""/>
            </a:pPr>
            <a:r>
              <a:rPr lang="en-US" sz="1800" dirty="0">
                <a:solidFill>
                  <a:prstClr val="black">
                    <a:lumMod val="75000"/>
                    <a:lumOff val="25000"/>
                  </a:prstClr>
                </a:solidFill>
                <a:latin typeface="Century Gothic"/>
              </a:rPr>
              <a:t>3)</a:t>
            </a:r>
            <a:r>
              <a:rPr lang="en-US" sz="1800" dirty="0">
                <a:solidFill>
                  <a:srgbClr val="202122"/>
                </a:solidFill>
                <a:latin typeface="Arial" panose="020B0604020202020204" pitchFamily="34" charset="0"/>
              </a:rPr>
              <a:t> protect the </a:t>
            </a:r>
            <a:r>
              <a:rPr lang="en-US" sz="1800" dirty="0">
                <a:solidFill>
                  <a:srgbClr val="0B0080"/>
                </a:solidFill>
                <a:latin typeface="Arial" panose="020B0604020202020204" pitchFamily="34" charset="0"/>
                <a:hlinkClick r:id="rId5" tooltip="Internal anal sphincter"/>
              </a:rPr>
              <a:t>internal</a:t>
            </a:r>
            <a:r>
              <a:rPr lang="en-US" sz="1800" dirty="0">
                <a:solidFill>
                  <a:srgbClr val="202122"/>
                </a:solidFill>
                <a:latin typeface="Arial" panose="020B0604020202020204" pitchFamily="34" charset="0"/>
              </a:rPr>
              <a:t> and </a:t>
            </a:r>
            <a:r>
              <a:rPr lang="en-US" sz="1800" dirty="0">
                <a:solidFill>
                  <a:srgbClr val="0B0080"/>
                </a:solidFill>
                <a:latin typeface="Arial" panose="020B0604020202020204" pitchFamily="34" charset="0"/>
                <a:hlinkClick r:id="rId6" tooltip="External anal sphincter"/>
              </a:rPr>
              <a:t>external anal sphincter</a:t>
            </a:r>
            <a:r>
              <a:rPr lang="en-US" sz="1800" dirty="0">
                <a:solidFill>
                  <a:srgbClr val="202122"/>
                </a:solidFill>
                <a:latin typeface="Arial" panose="020B0604020202020204" pitchFamily="34" charset="0"/>
              </a:rPr>
              <a:t> muscles</a:t>
            </a:r>
          </a:p>
          <a:p>
            <a:pPr marL="0" lvl="0" indent="0" algn="l" defTabSz="457200" rtl="0">
              <a:spcBef>
                <a:spcPts val="1000"/>
              </a:spcBef>
              <a:buClr>
                <a:srgbClr val="A53010"/>
              </a:buClr>
              <a:buNone/>
            </a:pPr>
            <a:r>
              <a:rPr lang="en-US" sz="1800" dirty="0">
                <a:solidFill>
                  <a:srgbClr val="202122"/>
                </a:solidFill>
                <a:latin typeface="Arial" panose="020B0604020202020204" pitchFamily="34" charset="0"/>
              </a:rPr>
              <a:t> during the passage of stool.</a:t>
            </a:r>
          </a:p>
          <a:p>
            <a:endParaRPr lang="ar-JO" dirty="0"/>
          </a:p>
        </p:txBody>
      </p:sp>
      <p:pic>
        <p:nvPicPr>
          <p:cNvPr id="2097158" name="Picture 2" descr="C:\Users\MJShalabi\Desktop\4.jpg"/>
          <p:cNvPicPr>
            <a:picLocks noChangeAspect="1" noChangeArrowheads="1"/>
          </p:cNvPicPr>
          <p:nvPr/>
        </p:nvPicPr>
        <p:blipFill>
          <a:blip r:embed="rId7" cstate="print"/>
          <a:srcRect/>
          <a:stretch>
            <a:fillRect/>
          </a:stretch>
        </p:blipFill>
        <p:spPr bwMode="auto">
          <a:xfrm>
            <a:off x="8064843" y="3536122"/>
            <a:ext cx="3135484" cy="332187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p:txBody>
          <a:bodyPr/>
          <a:lstStyle/>
          <a:p>
            <a:endParaRPr lang="ar-JO"/>
          </a:p>
        </p:txBody>
      </p:sp>
      <p:sp>
        <p:nvSpPr>
          <p:cNvPr id="1048617" name="Content Placeholder 2"/>
          <p:cNvSpPr>
            <a:spLocks noGrp="1"/>
          </p:cNvSpPr>
          <p:nvPr>
            <p:ph idx="1"/>
          </p:nvPr>
        </p:nvSpPr>
        <p:spPr/>
        <p:txBody>
          <a:bodyPr/>
          <a:lstStyle/>
          <a:p>
            <a:pPr marL="0" lvl="0" indent="0" algn="l" defTabSz="457200" rtl="0">
              <a:spcBef>
                <a:spcPts val="1000"/>
              </a:spcBef>
              <a:buClr>
                <a:srgbClr val="A53010"/>
              </a:buClr>
              <a:buNone/>
            </a:pPr>
            <a:r>
              <a:rPr lang="en-US" sz="1800" dirty="0">
                <a:solidFill>
                  <a:prstClr val="black">
                    <a:lumMod val="75000"/>
                    <a:lumOff val="25000"/>
                  </a:prstClr>
                </a:solidFill>
                <a:latin typeface="Century Gothic"/>
              </a:rPr>
              <a:t>Pathophysiology:</a:t>
            </a:r>
          </a:p>
          <a:p>
            <a:pPr marL="0" lvl="0" indent="0" algn="l" defTabSz="457200" rtl="0">
              <a:spcBef>
                <a:spcPts val="1000"/>
              </a:spcBef>
              <a:buClr>
                <a:srgbClr val="A53010"/>
              </a:buClr>
              <a:buNone/>
            </a:pPr>
            <a:r>
              <a:rPr lang="en-US" sz="1800" dirty="0">
                <a:solidFill>
                  <a:prstClr val="black">
                    <a:lumMod val="75000"/>
                    <a:lumOff val="25000"/>
                  </a:prstClr>
                </a:solidFill>
                <a:latin typeface="Century Gothic"/>
              </a:rPr>
              <a:t>Engorgement and dilatation of the blood vessels leading to stretching of overlying mucosa and formation of lumps that may prolapse and leading to rectal bleeding .</a:t>
            </a:r>
          </a:p>
          <a:p>
            <a:pPr marL="0" lvl="0" indent="0" algn="l" defTabSz="457200" rtl="0">
              <a:spcBef>
                <a:spcPts val="1000"/>
              </a:spcBef>
              <a:buClr>
                <a:srgbClr val="A53010"/>
              </a:buClr>
              <a:buNone/>
            </a:pPr>
            <a:endParaRPr lang="en-US" sz="1800" dirty="0">
              <a:solidFill>
                <a:srgbClr val="FF0000"/>
              </a:solidFill>
              <a:latin typeface="Century Gothic"/>
            </a:endParaRPr>
          </a:p>
          <a:p>
            <a:endParaRPr lang="ar-JO" dirty="0"/>
          </a:p>
        </p:txBody>
      </p:sp>
      <p:pic>
        <p:nvPicPr>
          <p:cNvPr id="2097159" name="Picture 2"/>
          <p:cNvPicPr>
            <a:picLocks noChangeAspect="1" noChangeArrowheads="1"/>
          </p:cNvPicPr>
          <p:nvPr/>
        </p:nvPicPr>
        <p:blipFill>
          <a:blip r:embed="rId2"/>
          <a:srcRect/>
          <a:stretch>
            <a:fillRect/>
          </a:stretch>
        </p:blipFill>
        <p:spPr bwMode="auto">
          <a:xfrm>
            <a:off x="2528128" y="3432175"/>
            <a:ext cx="2914650" cy="2511425"/>
          </a:xfrm>
          <a:prstGeom prst="rect">
            <a:avLst/>
          </a:prstGeom>
          <a:noFill/>
          <a:ln>
            <a:noFill/>
          </a:ln>
          <a:effectLst/>
        </p:spPr>
      </p:pic>
      <p:pic>
        <p:nvPicPr>
          <p:cNvPr id="2097160" name="Picture 4" descr="Diagram  Description automatically generated"/>
          <p:cNvPicPr>
            <a:picLocks noChangeAspect="1"/>
          </p:cNvPicPr>
          <p:nvPr/>
        </p:nvPicPr>
        <p:blipFill>
          <a:blip r:embed="rId3"/>
          <a:stretch>
            <a:fillRect/>
          </a:stretch>
        </p:blipFill>
        <p:spPr>
          <a:xfrm>
            <a:off x="7199961" y="3432175"/>
            <a:ext cx="3652838" cy="26193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p:txBody>
          <a:bodyPr/>
          <a:lstStyle/>
          <a:p>
            <a:r>
              <a:rPr lang="en-US" dirty="0"/>
              <a:t>Types of hemorrhoids :</a:t>
            </a:r>
            <a:endParaRPr lang="ar-JO" dirty="0"/>
          </a:p>
        </p:txBody>
      </p:sp>
      <p:sp>
        <p:nvSpPr>
          <p:cNvPr id="1048619" name="Content Placeholder 2"/>
          <p:cNvSpPr>
            <a:spLocks noGrp="1"/>
          </p:cNvSpPr>
          <p:nvPr>
            <p:ph idx="1"/>
          </p:nvPr>
        </p:nvSpPr>
        <p:spPr/>
        <p:txBody>
          <a:bodyPr/>
          <a:lstStyle/>
          <a:p>
            <a:pPr marL="0" lvl="0" indent="0" algn="l" defTabSz="457200" rtl="0">
              <a:spcBef>
                <a:spcPts val="1000"/>
              </a:spcBef>
              <a:buClr>
                <a:srgbClr val="A53010"/>
              </a:buClr>
              <a:buNone/>
            </a:pPr>
            <a:r>
              <a:rPr lang="en-US" sz="2000" dirty="0">
                <a:solidFill>
                  <a:prstClr val="black">
                    <a:lumMod val="75000"/>
                    <a:lumOff val="25000"/>
                  </a:prstClr>
                </a:solidFill>
                <a:latin typeface="Century Gothic"/>
              </a:rPr>
              <a:t>1-External hemorrhoids .</a:t>
            </a:r>
          </a:p>
          <a:p>
            <a:pPr marL="0" lvl="0" indent="0" algn="l" defTabSz="457200" rtl="0">
              <a:spcBef>
                <a:spcPts val="1000"/>
              </a:spcBef>
              <a:buClr>
                <a:srgbClr val="A53010"/>
              </a:buClr>
              <a:buNone/>
            </a:pPr>
            <a:r>
              <a:rPr lang="en-US" sz="2000" dirty="0">
                <a:solidFill>
                  <a:prstClr val="black">
                    <a:lumMod val="75000"/>
                    <a:lumOff val="25000"/>
                  </a:prstClr>
                </a:solidFill>
                <a:latin typeface="Century Gothic"/>
              </a:rPr>
              <a:t>2-Internal hemorrhoids .</a:t>
            </a:r>
          </a:p>
          <a:p>
            <a:pPr marL="0" lvl="0" indent="0" algn="l" defTabSz="457200" rtl="0">
              <a:spcBef>
                <a:spcPts val="1000"/>
              </a:spcBef>
              <a:buClr>
                <a:srgbClr val="A53010"/>
              </a:buClr>
              <a:buNone/>
            </a:pPr>
            <a:r>
              <a:rPr lang="en-US" sz="2000" dirty="0">
                <a:solidFill>
                  <a:prstClr val="black">
                    <a:lumMod val="75000"/>
                    <a:lumOff val="25000"/>
                  </a:prstClr>
                </a:solidFill>
                <a:latin typeface="Century Gothic"/>
              </a:rPr>
              <a:t>3-Combined internal and external .</a:t>
            </a:r>
          </a:p>
          <a:p>
            <a:pPr lvl="0" indent="-342900" algn="l" defTabSz="457200" rtl="0">
              <a:spcBef>
                <a:spcPts val="1000"/>
              </a:spcBef>
              <a:buClr>
                <a:srgbClr val="A53010"/>
              </a:buClr>
              <a:buFont typeface="Wingdings 3" charset="2"/>
              <a:buChar char=""/>
            </a:pPr>
            <a:endParaRPr lang="en-US" sz="2000" dirty="0">
              <a:solidFill>
                <a:prstClr val="black">
                  <a:lumMod val="75000"/>
                  <a:lumOff val="25000"/>
                </a:prstClr>
              </a:solidFill>
              <a:latin typeface="Century Gothic"/>
            </a:endParaRPr>
          </a:p>
          <a:p>
            <a:endParaRPr lang="ar-JO" dirty="0"/>
          </a:p>
        </p:txBody>
      </p:sp>
      <p:pic>
        <p:nvPicPr>
          <p:cNvPr id="2097161" name="Picture 2"/>
          <p:cNvPicPr>
            <a:picLocks noChangeAspect="1" noChangeArrowheads="1"/>
          </p:cNvPicPr>
          <p:nvPr/>
        </p:nvPicPr>
        <p:blipFill>
          <a:blip r:embed="rId2"/>
          <a:srcRect/>
          <a:stretch>
            <a:fillRect/>
          </a:stretch>
        </p:blipFill>
        <p:spPr bwMode="auto">
          <a:xfrm>
            <a:off x="5520007" y="1339850"/>
            <a:ext cx="5767387" cy="5518150"/>
          </a:xfrm>
          <a:prstGeom prst="rect">
            <a:avLst/>
          </a:prstGeom>
          <a:noFill/>
          <a:ln>
            <a:noFill/>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Picture 5" descr="C:\Users\MJShalabi\Desktop\Picture1.png"/>
          <p:cNvPicPr>
            <a:picLocks noChangeAspect="1" noChangeArrowheads="1"/>
          </p:cNvPicPr>
          <p:nvPr/>
        </p:nvPicPr>
        <p:blipFill>
          <a:blip r:embed="rId2" cstate="print"/>
          <a:srcRect/>
          <a:stretch>
            <a:fillRect/>
          </a:stretch>
        </p:blipFill>
        <p:spPr bwMode="auto">
          <a:xfrm>
            <a:off x="0" y="0"/>
            <a:ext cx="11501119"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Title 1"/>
          <p:cNvSpPr>
            <a:spLocks noGrp="1"/>
          </p:cNvSpPr>
          <p:nvPr>
            <p:ph type="title"/>
          </p:nvPr>
        </p:nvSpPr>
        <p:spPr/>
        <p:txBody>
          <a:bodyPr/>
          <a:lstStyle/>
          <a:p>
            <a:r>
              <a:rPr lang="en-US" b="1" dirty="0"/>
              <a:t>Complications of hemorrhoids:</a:t>
            </a:r>
            <a:endParaRPr lang="ar-JO" dirty="0"/>
          </a:p>
        </p:txBody>
      </p:sp>
      <p:sp>
        <p:nvSpPr>
          <p:cNvPr id="1048593" name="Content Placeholder 2"/>
          <p:cNvSpPr>
            <a:spLocks noGrp="1"/>
          </p:cNvSpPr>
          <p:nvPr>
            <p:ph idx="1"/>
          </p:nvPr>
        </p:nvSpPr>
        <p:spPr/>
        <p:txBody>
          <a:bodyPr/>
          <a:lstStyle/>
          <a:p>
            <a:pPr marL="0" lvl="0" indent="0" algn="l" defTabSz="457200" rtl="0">
              <a:spcBef>
                <a:spcPts val="1000"/>
              </a:spcBef>
              <a:buClr>
                <a:srgbClr val="A53010"/>
              </a:buClr>
              <a:buNone/>
            </a:pPr>
            <a:r>
              <a:rPr lang="en-US" sz="2800" dirty="0">
                <a:solidFill>
                  <a:srgbClr val="A53010"/>
                </a:solidFill>
                <a:latin typeface="Century Gothic"/>
              </a:rPr>
              <a:t>■ Strangulation and thrombosis </a:t>
            </a:r>
          </a:p>
          <a:p>
            <a:pPr marL="0" lvl="0" indent="0" algn="l" defTabSz="457200" rtl="0">
              <a:spcBef>
                <a:spcPts val="1000"/>
              </a:spcBef>
              <a:buClr>
                <a:srgbClr val="A53010"/>
              </a:buClr>
              <a:buNone/>
            </a:pPr>
            <a:r>
              <a:rPr lang="en-US" sz="2800" dirty="0">
                <a:solidFill>
                  <a:srgbClr val="A53010"/>
                </a:solidFill>
                <a:latin typeface="Century Gothic"/>
              </a:rPr>
              <a:t>■ Ulceration</a:t>
            </a:r>
            <a:br>
              <a:rPr lang="en-US" sz="2800" dirty="0">
                <a:solidFill>
                  <a:srgbClr val="A53010"/>
                </a:solidFill>
                <a:latin typeface="Century Gothic"/>
              </a:rPr>
            </a:br>
            <a:r>
              <a:rPr lang="en-US" sz="2800" dirty="0">
                <a:solidFill>
                  <a:srgbClr val="A53010"/>
                </a:solidFill>
                <a:latin typeface="Century Gothic"/>
              </a:rPr>
              <a:t>■ Gangrene</a:t>
            </a:r>
            <a:br>
              <a:rPr lang="en-US" sz="2800" dirty="0">
                <a:solidFill>
                  <a:srgbClr val="A53010"/>
                </a:solidFill>
                <a:latin typeface="Century Gothic"/>
              </a:rPr>
            </a:br>
            <a:r>
              <a:rPr lang="en-US" sz="2800" dirty="0">
                <a:solidFill>
                  <a:srgbClr val="A53010"/>
                </a:solidFill>
                <a:latin typeface="Century Gothic"/>
              </a:rPr>
              <a:t>■ Portal </a:t>
            </a:r>
            <a:r>
              <a:rPr lang="en-US" sz="2800" dirty="0" err="1">
                <a:solidFill>
                  <a:srgbClr val="A53010"/>
                </a:solidFill>
                <a:latin typeface="Century Gothic"/>
              </a:rPr>
              <a:t>pyemia</a:t>
            </a:r>
            <a:br>
              <a:rPr lang="en-US" sz="2800" dirty="0">
                <a:solidFill>
                  <a:srgbClr val="A53010"/>
                </a:solidFill>
                <a:latin typeface="Century Gothic"/>
              </a:rPr>
            </a:br>
            <a:r>
              <a:rPr lang="en-US" sz="2800" dirty="0">
                <a:solidFill>
                  <a:srgbClr val="A53010"/>
                </a:solidFill>
                <a:latin typeface="Century Gothic"/>
              </a:rPr>
              <a:t>■ Fibrosis</a:t>
            </a:r>
            <a:br>
              <a:rPr lang="en-US" sz="2800" dirty="0">
                <a:solidFill>
                  <a:srgbClr val="A53010"/>
                </a:solidFill>
                <a:latin typeface="Century Gothic"/>
              </a:rPr>
            </a:br>
            <a:endParaRPr lang="en-US" sz="1800" dirty="0">
              <a:solidFill>
                <a:srgbClr val="A53010"/>
              </a:solidFill>
              <a:latin typeface="Century Gothic"/>
            </a:endParaRPr>
          </a:p>
          <a:p>
            <a:endParaRPr lang="ar-J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Picture 2"/>
          <p:cNvPicPr>
            <a:picLocks noChangeAspect="1" noChangeArrowheads="1"/>
          </p:cNvPicPr>
          <p:nvPr/>
        </p:nvPicPr>
        <p:blipFill>
          <a:blip r:embed="rId2"/>
          <a:srcRect/>
          <a:stretch>
            <a:fillRect/>
          </a:stretch>
        </p:blipFill>
        <p:spPr bwMode="auto">
          <a:xfrm>
            <a:off x="1" y="0"/>
            <a:ext cx="11269014" cy="6858000"/>
          </a:xfrm>
          <a:prstGeom prst="rect">
            <a:avLst/>
          </a:prstGeom>
          <a:noFill/>
          <a:ln>
            <a:noFill/>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dirty="0"/>
              <a:t>Management :</a:t>
            </a:r>
            <a:endParaRPr lang="ar-JO" dirty="0"/>
          </a:p>
        </p:txBody>
      </p:sp>
      <p:pic>
        <p:nvPicPr>
          <p:cNvPr id="2097152" name="Picture 2"/>
          <p:cNvPicPr>
            <a:picLocks noGrp="1" noChangeAspect="1" noChangeArrowheads="1"/>
          </p:cNvPicPr>
          <p:nvPr>
            <p:ph idx="1"/>
          </p:nvPr>
        </p:nvPicPr>
        <p:blipFill>
          <a:blip r:embed="rId2"/>
          <a:srcRect/>
          <a:stretch>
            <a:fillRect/>
          </a:stretch>
        </p:blipFill>
        <p:spPr bwMode="auto">
          <a:xfrm>
            <a:off x="1162927" y="2110576"/>
            <a:ext cx="9053345" cy="3779848"/>
          </a:xfrm>
          <a:prstGeom prst="rect">
            <a:avLst/>
          </a:prstGeom>
          <a:noFill/>
          <a:ln>
            <a:noFill/>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Pilonidal disease (PD)</a:t>
            </a:r>
            <a:br>
              <a:rPr lang="en-US" dirty="0"/>
            </a:br>
            <a:endParaRPr lang="en-US" dirty="0"/>
          </a:p>
        </p:txBody>
      </p:sp>
      <p:sp>
        <p:nvSpPr>
          <p:cNvPr id="3" name="Subtitle 2"/>
          <p:cNvSpPr>
            <a:spLocks noGrp="1"/>
          </p:cNvSpPr>
          <p:nvPr>
            <p:ph type="subTitle" idx="1"/>
          </p:nvPr>
        </p:nvSpPr>
        <p:spPr>
          <a:xfrm>
            <a:off x="1524000" y="2916238"/>
            <a:ext cx="9144000" cy="1655762"/>
          </a:xfrm>
        </p:spPr>
        <p:txBody>
          <a:bodyPr/>
          <a:lstStyle/>
          <a:p>
            <a:r>
              <a:rPr lang="en-US" dirty="0"/>
              <a:t>Mohammad Saleh</a:t>
            </a:r>
          </a:p>
        </p:txBody>
      </p:sp>
    </p:spTree>
    <p:extLst>
      <p:ext uri="{BB962C8B-B14F-4D97-AF65-F5344CB8AC3E}">
        <p14:creationId xmlns:p14="http://schemas.microsoft.com/office/powerpoint/2010/main" val="2148009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0914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909686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980349"/>
          </a:xfrm>
        </p:spPr>
      </p:pic>
    </p:spTree>
    <p:extLst>
      <p:ext uri="{BB962C8B-B14F-4D97-AF65-F5344CB8AC3E}">
        <p14:creationId xmlns:p14="http://schemas.microsoft.com/office/powerpoint/2010/main" val="22870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12192000" cy="6857999"/>
          </a:xfrm>
        </p:spPr>
        <p:txBody>
          <a:bodyPr>
            <a:normAutofit/>
          </a:bodyPr>
          <a:lstStyle/>
          <a:p>
            <a:r>
              <a:rPr lang="en-US" dirty="0"/>
              <a:t>- Pilonidal sinus is a chronic subcutaneous abscess in the natal cleft, which spontaneously drains through the openings.</a:t>
            </a:r>
          </a:p>
          <a:p>
            <a:pPr marL="0" indent="0">
              <a:buNone/>
            </a:pPr>
            <a:endParaRPr lang="en-US" dirty="0"/>
          </a:p>
          <a:p>
            <a:r>
              <a:rPr lang="en-US" sz="2900" b="1" dirty="0"/>
              <a:t>Etiology : </a:t>
            </a:r>
            <a:r>
              <a:rPr lang="en-US" sz="2900" b="0" i="0" u="none" strike="noStrike" baseline="0" dirty="0">
                <a:solidFill>
                  <a:srgbClr val="000000"/>
                </a:solidFill>
                <a:latin typeface="Calibri" panose="020F0502020204030204" pitchFamily="34" charset="0"/>
              </a:rPr>
              <a:t>Pilonidal disease most frequently affects </a:t>
            </a:r>
            <a:r>
              <a:rPr lang="en-US" sz="2900" b="0" i="0" u="none" strike="noStrike" baseline="0" dirty="0">
                <a:solidFill>
                  <a:srgbClr val="FF0000"/>
                </a:solidFill>
                <a:latin typeface="Calibri" panose="020F0502020204030204" pitchFamily="34" charset="0"/>
              </a:rPr>
              <a:t>males age 15-30 particularly obese individuals</a:t>
            </a:r>
            <a:r>
              <a:rPr lang="en-US" sz="2900" b="0" i="0" u="none" strike="noStrike" baseline="0" dirty="0">
                <a:solidFill>
                  <a:srgbClr val="000000"/>
                </a:solidFill>
                <a:latin typeface="Calibri" panose="020F0502020204030204" pitchFamily="34" charset="0"/>
              </a:rPr>
              <a:t>, those with</a:t>
            </a:r>
            <a:r>
              <a:rPr lang="en-US" sz="2900" b="0" i="0" u="none" strike="noStrike" dirty="0">
                <a:solidFill>
                  <a:srgbClr val="000000"/>
                </a:solidFill>
                <a:latin typeface="Calibri" panose="020F0502020204030204" pitchFamily="34" charset="0"/>
              </a:rPr>
              <a:t> </a:t>
            </a:r>
            <a:r>
              <a:rPr lang="en-US" sz="2900" b="0" i="0" u="none" strike="noStrike" baseline="0" dirty="0">
                <a:solidFill>
                  <a:srgbClr val="FF0000"/>
                </a:solidFill>
                <a:latin typeface="Calibri" panose="020F0502020204030204" pitchFamily="34" charset="0"/>
              </a:rPr>
              <a:t>sedentary lifestyles or occupations</a:t>
            </a:r>
            <a:r>
              <a:rPr lang="en-US" sz="2900" b="0" i="0" u="none" strike="noStrike" baseline="0" dirty="0">
                <a:solidFill>
                  <a:srgbClr val="000000"/>
                </a:solidFill>
                <a:latin typeface="Calibri" panose="020F0502020204030204" pitchFamily="34" charset="0"/>
              </a:rPr>
              <a:t>, and those with </a:t>
            </a:r>
            <a:r>
              <a:rPr lang="en-US" sz="2900" b="0" i="0" u="none" strike="noStrike" baseline="0" dirty="0">
                <a:solidFill>
                  <a:srgbClr val="FF0000"/>
                </a:solidFill>
                <a:latin typeface="Calibri" panose="020F0502020204030204" pitchFamily="34" charset="0"/>
              </a:rPr>
              <a:t>deep gluteal clefts</a:t>
            </a:r>
            <a:r>
              <a:rPr lang="en-US" sz="2900" b="0" i="0" u="none" strike="noStrike" baseline="0" dirty="0">
                <a:solidFill>
                  <a:srgbClr val="000000"/>
                </a:solidFill>
                <a:latin typeface="Calibri" panose="020F0502020204030204" pitchFamily="34" charset="0"/>
              </a:rPr>
              <a:t>.</a:t>
            </a:r>
          </a:p>
          <a:p>
            <a:pPr marL="0" indent="0">
              <a:buNone/>
            </a:pPr>
            <a:endParaRPr lang="en-US" sz="2900" b="0" i="0" u="none" strike="noStrike" baseline="0" dirty="0">
              <a:solidFill>
                <a:srgbClr val="000000"/>
              </a:solidFill>
              <a:latin typeface="Calibri" panose="020F0502020204030204" pitchFamily="34" charset="0"/>
            </a:endParaRPr>
          </a:p>
          <a:p>
            <a:r>
              <a:rPr lang="en-US" sz="2900" b="0" i="0" u="none" strike="noStrike" baseline="0" dirty="0">
                <a:solidFill>
                  <a:srgbClr val="000000"/>
                </a:solidFill>
                <a:latin typeface="Calibri" panose="020F0502020204030204" pitchFamily="34" charset="0"/>
              </a:rPr>
              <a:t>- </a:t>
            </a:r>
            <a:r>
              <a:rPr lang="en-US" sz="2900" b="0" i="0" u="none" strike="noStrike" baseline="0" dirty="0">
                <a:solidFill>
                  <a:srgbClr val="FF0000"/>
                </a:solidFill>
                <a:latin typeface="Calibri" panose="020F0502020204030204" pitchFamily="34" charset="0"/>
              </a:rPr>
              <a:t>PD develops when an edematous, infected hair follicle in the </a:t>
            </a:r>
            <a:r>
              <a:rPr lang="en-US" sz="2900" b="0" i="0" u="none" strike="noStrike" baseline="0" dirty="0" err="1">
                <a:solidFill>
                  <a:srgbClr val="FF0000"/>
                </a:solidFill>
                <a:latin typeface="Calibri" panose="020F0502020204030204" pitchFamily="34" charset="0"/>
              </a:rPr>
              <a:t>intergluteal</a:t>
            </a:r>
            <a:r>
              <a:rPr lang="en-US" sz="2900" b="0" i="0" u="none" strike="noStrike" baseline="0" dirty="0">
                <a:solidFill>
                  <a:srgbClr val="FF0000"/>
                </a:solidFill>
                <a:latin typeface="Calibri" panose="020F0502020204030204" pitchFamily="34" charset="0"/>
              </a:rPr>
              <a:t> region becomes occluded</a:t>
            </a:r>
            <a:r>
              <a:rPr lang="en-US" sz="2900" b="0" i="0" u="none" strike="noStrike" baseline="0" dirty="0">
                <a:solidFill>
                  <a:srgbClr val="000000"/>
                </a:solidFill>
                <a:latin typeface="Calibri" panose="020F0502020204030204" pitchFamily="34" charset="0"/>
              </a:rPr>
              <a:t>. The</a:t>
            </a:r>
            <a:r>
              <a:rPr lang="en-US" sz="2900" b="0" i="0" u="none" strike="noStrike" dirty="0">
                <a:solidFill>
                  <a:srgbClr val="000000"/>
                </a:solidFill>
                <a:latin typeface="Calibri" panose="020F0502020204030204" pitchFamily="34" charset="0"/>
              </a:rPr>
              <a:t> </a:t>
            </a:r>
            <a:r>
              <a:rPr lang="en-US" sz="2900" b="0" i="0" u="none" strike="noStrike" baseline="0" dirty="0">
                <a:solidFill>
                  <a:srgbClr val="000000"/>
                </a:solidFill>
                <a:latin typeface="Calibri" panose="020F0502020204030204" pitchFamily="34" charset="0"/>
              </a:rPr>
              <a:t>infection spreads subcutaneously and forms an abscess, which can rupture and create a pilonidal sinus</a:t>
            </a:r>
            <a:r>
              <a:rPr lang="en-US" sz="2900" b="0" i="0" u="none" strike="noStrike" dirty="0">
                <a:solidFill>
                  <a:srgbClr val="000000"/>
                </a:solidFill>
                <a:latin typeface="Calibri" panose="020F0502020204030204" pitchFamily="34" charset="0"/>
              </a:rPr>
              <a:t> </a:t>
            </a:r>
            <a:r>
              <a:rPr lang="en-US" sz="2900" b="0" i="0" u="none" strike="noStrike" baseline="0" dirty="0">
                <a:solidFill>
                  <a:srgbClr val="000000"/>
                </a:solidFill>
                <a:latin typeface="Calibri" panose="020F0502020204030204" pitchFamily="34" charset="0"/>
              </a:rPr>
              <a:t>tract.</a:t>
            </a:r>
          </a:p>
          <a:p>
            <a:r>
              <a:rPr lang="en-US" sz="2900" b="0" i="0" u="none" strike="noStrike" baseline="0" dirty="0">
                <a:solidFill>
                  <a:srgbClr val="000000"/>
                </a:solidFill>
                <a:latin typeface="Calibri" panose="020F0502020204030204" pitchFamily="34" charset="0"/>
              </a:rPr>
              <a:t>As the patient sits or stands, hair and debris are forced into the sinus tract, resulting in </a:t>
            </a:r>
            <a:r>
              <a:rPr lang="en-US" sz="2900" b="0" i="0" u="none" strike="noStrike" baseline="0" dirty="0">
                <a:solidFill>
                  <a:srgbClr val="FF0000"/>
                </a:solidFill>
                <a:latin typeface="Calibri" panose="020F0502020204030204" pitchFamily="34" charset="0"/>
              </a:rPr>
              <a:t>recurrent</a:t>
            </a:r>
            <a:r>
              <a:rPr lang="en-US" sz="2900" b="0" i="0" u="none" strike="noStrike" dirty="0">
                <a:solidFill>
                  <a:srgbClr val="FF0000"/>
                </a:solidFill>
                <a:latin typeface="Calibri" panose="020F0502020204030204" pitchFamily="34" charset="0"/>
              </a:rPr>
              <a:t> </a:t>
            </a:r>
            <a:r>
              <a:rPr lang="en-US" sz="2900" b="0" i="0" u="none" strike="noStrike" baseline="0" dirty="0">
                <a:solidFill>
                  <a:srgbClr val="FF0000"/>
                </a:solidFill>
                <a:latin typeface="Calibri" panose="020F0502020204030204" pitchFamily="34" charset="0"/>
              </a:rPr>
              <a:t>infections and foreign-body reactions</a:t>
            </a:r>
            <a:r>
              <a:rPr lang="en-US" sz="2900" b="0" i="0" u="none" strike="noStrike" baseline="0" dirty="0">
                <a:solidFill>
                  <a:srgbClr val="000000"/>
                </a:solidFill>
                <a:latin typeface="Calibri" panose="020F0502020204030204" pitchFamily="34" charset="0"/>
              </a:rPr>
              <a:t>.</a:t>
            </a:r>
            <a:endParaRPr lang="en-US" sz="2900" dirty="0"/>
          </a:p>
        </p:txBody>
      </p:sp>
    </p:spTree>
    <p:extLst>
      <p:ext uri="{BB962C8B-B14F-4D97-AF65-F5344CB8AC3E}">
        <p14:creationId xmlns:p14="http://schemas.microsoft.com/office/powerpoint/2010/main" val="206839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97839"/>
            <a:ext cx="12192000"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The most common presenting manifestations include a </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painful, mass 4-5 cm </a:t>
            </a:r>
            <a:r>
              <a:rPr kumimoji="0" lang="en-US" sz="28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mn-cs"/>
              </a:rPr>
              <a:t>cephalad</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to the anus in the </a:t>
            </a:r>
            <a:r>
              <a:rPr kumimoji="0" lang="en-US" sz="28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mn-cs"/>
              </a:rPr>
              <a:t>intergluteal</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region with associated </a:t>
            </a:r>
            <a:r>
              <a:rPr kumimoji="0" lang="en-US" sz="28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mn-cs"/>
              </a:rPr>
              <a:t>mucoid</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purulent, or bloody drainage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Treatment is drainage of abscesses and collected debris followed by excision of sinus tracts</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Despite longer healing times, open closure is preferred due to decreased recurrence rates.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336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8164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Historic" panose="020B0502040204020203" pitchFamily="34" charset="0"/>
                <a:ea typeface="+mn-ea"/>
                <a:cs typeface="+mn-cs"/>
              </a:rPr>
              <a:t>d </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28-year-old man presents to the emergency department complaining of anal and lower-back pain for the previous 36 h. He has tried taking simple analgesics with no benefit. The pain is progressively getting worse and he is now finding it uncomfortable to walk or sit down. He is otherwise fit and well and smokes 10 cigarettes a day. On Examination Inspection of the anus reveals a 3*3 cm swelling at the anal margin. The swelling is warm, exquisitely tender and fluctuant. There is no other obvious abnormality.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is the diagnosis?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Historic" panose="020B0502040204020203" pitchFamily="34" charset="0"/>
                <a:ea typeface="+mn-ea"/>
                <a:cs typeface="+mn-cs"/>
              </a:rPr>
              <a:t>Tenderness + Erythematous Induration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939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err="1"/>
              <a:t>Anorectal</a:t>
            </a:r>
            <a:r>
              <a:rPr lang="en-US" dirty="0"/>
              <a:t> </a:t>
            </a:r>
            <a:r>
              <a:rPr lang="en-US" dirty="0" err="1"/>
              <a:t>Abcess</a:t>
            </a:r>
            <a:br>
              <a:rPr lang="en-US" dirty="0"/>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98097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07328"/>
          </a:xfrm>
          <a:prstGeom prst="rect">
            <a:avLst/>
          </a:prstGeom>
        </p:spPr>
      </p:pic>
    </p:spTree>
    <p:extLst>
      <p:ext uri="{BB962C8B-B14F-4D97-AF65-F5344CB8AC3E}">
        <p14:creationId xmlns:p14="http://schemas.microsoft.com/office/powerpoint/2010/main" val="2911404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erianal_abscess.jpg"/>
          <p:cNvPicPr>
            <a:picLocks noGrp="1" noChangeAspect="1"/>
          </p:cNvPicPr>
          <p:nvPr/>
        </p:nvPicPr>
        <p:blipFill>
          <a:blip r:embed="rId2" cstate="print"/>
          <a:stretch>
            <a:fillRect/>
          </a:stretch>
        </p:blipFill>
        <p:spPr>
          <a:xfrm>
            <a:off x="0" y="0"/>
            <a:ext cx="12191999" cy="6858000"/>
          </a:xfrm>
          <a:prstGeom prst="rect">
            <a:avLst/>
          </a:prstGeom>
        </p:spPr>
      </p:pic>
    </p:spTree>
    <p:extLst>
      <p:ext uri="{BB962C8B-B14F-4D97-AF65-F5344CB8AC3E}">
        <p14:creationId xmlns:p14="http://schemas.microsoft.com/office/powerpoint/2010/main" val="4278739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997839"/>
            <a:ext cx="12192000"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It is due to </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occlusion of an anal crypt gland which allows for bacterial infection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Abscesses can form relatively acutely following gland obstruction due to the high levels of bacteria in the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Anorectal</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abscesses are classified according to their anatomic location and the following are the most common </a:t>
            </a:r>
            <a:r>
              <a:rPr kumimoji="0" lang="en-US"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types</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Perianal abscess,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Ischiorectal</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abscess,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Intersphincteric</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abscess and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Supralevator</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abscess.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261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833179"/>
            <a:ext cx="12192000" cy="4875181"/>
          </a:xfrm>
          <a:prstGeom prst="rect">
            <a:avLst/>
          </a:prstGeom>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GB" sz="2800" b="0" i="0" u="none" strike="noStrike" kern="0" cap="none" spc="0" normalizeH="0" baseline="0" noProof="0" dirty="0">
                <a:ln>
                  <a:noFill/>
                </a:ln>
                <a:solidFill>
                  <a:prstClr val="black"/>
                </a:solidFill>
                <a:effectLst/>
                <a:uLnTx/>
                <a:uFillTx/>
                <a:latin typeface="Arial Black" pitchFamily="34" charset="0"/>
                <a:ea typeface="+mn-ea"/>
                <a:cs typeface="Arial" charset="0"/>
              </a:rPr>
              <a:t>Aetiology &amp; Pathogenesis:</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GB" sz="2400" b="0" i="0" u="none" strike="noStrike" kern="0" cap="none" spc="0" normalizeH="0" baseline="0" noProof="0" dirty="0">
                <a:ln>
                  <a:noFill/>
                </a:ln>
                <a:solidFill>
                  <a:prstClr val="black"/>
                </a:solidFill>
                <a:effectLst/>
                <a:uLnTx/>
                <a:uFillTx/>
                <a:latin typeface="Arial" charset="0"/>
                <a:ea typeface="+mn-ea"/>
                <a:cs typeface="Arial" charset="0"/>
              </a:rPr>
              <a:t>4-10 glands at dentate line.</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GB" sz="2400" b="0" i="0" u="none" strike="noStrike" kern="0" cap="none" spc="0" normalizeH="0" baseline="0" noProof="0" dirty="0">
                <a:ln>
                  <a:noFill/>
                </a:ln>
                <a:solidFill>
                  <a:prstClr val="black"/>
                </a:solidFill>
                <a:effectLst/>
                <a:uLnTx/>
                <a:uFillTx/>
                <a:latin typeface="Arial" charset="0"/>
                <a:ea typeface="+mn-ea"/>
                <a:cs typeface="Arial" charset="0"/>
              </a:rPr>
              <a:t>Infection of the cryptglandular epithelium resulting from obstruction of the glands.</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GB" sz="2400" b="0" i="0" u="none" strike="noStrike" kern="0" cap="none" spc="0" normalizeH="0" baseline="0" noProof="0" dirty="0">
                <a:ln>
                  <a:noFill/>
                </a:ln>
                <a:solidFill>
                  <a:prstClr val="black"/>
                </a:solidFill>
                <a:effectLst/>
                <a:uLnTx/>
                <a:uFillTx/>
                <a:latin typeface="Arial" charset="0"/>
                <a:ea typeface="+mn-ea"/>
                <a:cs typeface="Arial" charset="0"/>
              </a:rPr>
              <a:t>Ascending infection into the </a:t>
            </a:r>
            <a:r>
              <a:rPr kumimoji="0" lang="en-GB" sz="2400" b="0" i="0" u="none" strike="noStrike" kern="0" cap="none" spc="0" normalizeH="0" baseline="0" noProof="0" dirty="0" err="1">
                <a:ln>
                  <a:noFill/>
                </a:ln>
                <a:solidFill>
                  <a:prstClr val="black"/>
                </a:solidFill>
                <a:effectLst/>
                <a:uLnTx/>
                <a:uFillTx/>
                <a:latin typeface="Arial" charset="0"/>
                <a:ea typeface="+mn-ea"/>
                <a:cs typeface="Arial" charset="0"/>
              </a:rPr>
              <a:t>intersphincteric</a:t>
            </a:r>
            <a:r>
              <a:rPr kumimoji="0" lang="en-GB" sz="2400" b="0" i="0" u="none" strike="noStrike" kern="0" cap="none" spc="0" normalizeH="0" baseline="0" noProof="0" dirty="0">
                <a:ln>
                  <a:noFill/>
                </a:ln>
                <a:solidFill>
                  <a:prstClr val="black"/>
                </a:solidFill>
                <a:effectLst/>
                <a:uLnTx/>
                <a:uFillTx/>
                <a:latin typeface="Arial" charset="0"/>
                <a:ea typeface="+mn-ea"/>
                <a:cs typeface="Arial" charset="0"/>
              </a:rPr>
              <a:t> space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formation of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intersphincteric</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abscess) </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the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abscess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remains there, the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a:t>
            </a:r>
            <a:r>
              <a:rPr kumimoji="0" lang="en-US" sz="2400" b="0" i="0" u="none" strike="noStrike" kern="1200" cap="none" spc="-12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present with (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interspinchteric</a:t>
            </a:r>
            <a:r>
              <a:rPr kumimoji="0" lang="en-US" sz="2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abscess )</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the pus goes down</a:t>
            </a:r>
            <a:r>
              <a:rPr kumimoji="0" lang="en-US" sz="2400" b="0" i="0" u="sng" strike="noStrike" kern="1200" cap="none" spc="0" normalizeH="0" baseline="0" noProof="0" dirty="0">
                <a:ln>
                  <a:noFill/>
                </a:ln>
                <a:solidFill>
                  <a:prstClr val="black"/>
                </a:solidFill>
                <a:effectLst/>
                <a:uLnTx/>
                <a:uFill>
                  <a:solidFill>
                    <a:srgbClr val="E2E1C6"/>
                  </a:solidFill>
                </a:uFill>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patient will present with ( perianal</a:t>
            </a:r>
            <a:r>
              <a:rPr kumimoji="0" lang="en-US" sz="2400" b="0" i="0" u="none" strike="noStrike" kern="1200" cap="none" spc="-9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abscess )</a:t>
            </a: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the pus goes up above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levator</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ani</a:t>
            </a:r>
            <a:r>
              <a:rPr kumimoji="0" lang="en-US" sz="24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muscle (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supralevator</a:t>
            </a:r>
            <a:r>
              <a:rPr kumimoji="0" lang="en-US" sz="2400" b="0" i="0" u="none" strike="noStrike" kern="1200" cap="none" spc="-1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abscess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the pus can pass through the external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sphincter</a:t>
            </a:r>
            <a:r>
              <a:rPr kumimoji="0" lang="en-US" sz="2400" b="0" i="0" u="none" strike="noStrike" kern="1200" cap="none" spc="-15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the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ischiorectal</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space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ischiorectal</a:t>
            </a:r>
            <a:r>
              <a:rPr kumimoji="0" lang="en-US" sz="2400" b="0" i="0" u="none" strike="noStrike" kern="1200" cap="none" spc="-8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abscess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Char char="•"/>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966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27562"/>
            <a:ext cx="12192000" cy="3416320"/>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perianal abscess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The most common type of </a:t>
            </a:r>
            <a:r>
              <a:rPr kumimoji="0" lang="en-US" sz="20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anorectal</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abscesses</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Initially, a perianal abscess may cause </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pain only with defecation and mild pruritus</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but as the infection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progresses → </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the pain becomes constant and can be associated with systemic manifestations such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fever</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Untreated perianal abscesses often progress to </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form </a:t>
            </a:r>
            <a:r>
              <a:rPr kumimoji="0" lang="en-US" sz="20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anorectal</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fistulae communications between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abscess and perirectal skin or nearby organs (fistula in </a:t>
            </a:r>
            <a:r>
              <a:rPr kumimoji="0" lang="en-US" sz="20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ano</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Early recognition followed by Incision and drainage of the perianal abscess </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 essential to avoid such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progression.</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5946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fontAlgn="base">
              <a:spcBef>
                <a:spcPts val="432"/>
              </a:spcBef>
            </a:pPr>
            <a:r>
              <a:rPr lang="en-GB" b="1" dirty="0">
                <a:solidFill>
                  <a:srgbClr val="000000"/>
                </a:solidFill>
                <a:latin typeface="Arial" panose="020B0604020202020204" pitchFamily="34" charset="0"/>
                <a:cs typeface="Arial" panose="020B0604020202020204" pitchFamily="34" charset="0"/>
              </a:rPr>
              <a:t>Clinical presentation</a:t>
            </a:r>
            <a:endParaRPr lang="ar-JO" dirty="0">
              <a:latin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lvl="0" indent="0" fontAlgn="base">
              <a:lnSpc>
                <a:spcPct val="100000"/>
              </a:lnSpc>
              <a:spcBef>
                <a:spcPct val="20000"/>
              </a:spcBef>
              <a:spcAft>
                <a:spcPct val="0"/>
              </a:spcAft>
              <a:buFontTx/>
              <a:buChar char="•"/>
            </a:pPr>
            <a:r>
              <a:rPr lang="en-GB" b="1" dirty="0">
                <a:latin typeface="Arial" charset="0"/>
                <a:cs typeface="Arial" charset="0"/>
              </a:rPr>
              <a:t>Perianal</a:t>
            </a:r>
            <a:r>
              <a:rPr lang="en-US" dirty="0"/>
              <a:t>:</a:t>
            </a:r>
            <a:r>
              <a:rPr lang="en-GB" b="1" dirty="0">
                <a:latin typeface="Arial" charset="0"/>
                <a:cs typeface="Arial" charset="0"/>
              </a:rPr>
              <a:t>Perianal pain, discharge (pus) and </a:t>
            </a:r>
            <a:r>
              <a:rPr lang="en-GB" b="1" dirty="0" err="1">
                <a:latin typeface="Arial" charset="0"/>
                <a:cs typeface="Arial" charset="0"/>
              </a:rPr>
              <a:t>fever,Tender</a:t>
            </a:r>
            <a:r>
              <a:rPr lang="en-GB" b="1" dirty="0">
                <a:latin typeface="Arial" charset="0"/>
                <a:cs typeface="Arial" charset="0"/>
              </a:rPr>
              <a:t>, fluctuant, erythematous subcutaneous lump.</a:t>
            </a:r>
          </a:p>
          <a:p>
            <a:pPr marL="0" lvl="0" indent="0" fontAlgn="base">
              <a:lnSpc>
                <a:spcPct val="100000"/>
              </a:lnSpc>
              <a:spcBef>
                <a:spcPct val="20000"/>
              </a:spcBef>
              <a:spcAft>
                <a:spcPct val="0"/>
              </a:spcAft>
              <a:buFontTx/>
              <a:buChar char="•"/>
            </a:pPr>
            <a:endParaRPr lang="en-GB" b="1" dirty="0">
              <a:latin typeface="Arial" charset="0"/>
              <a:cs typeface="Arial" charset="0"/>
            </a:endParaRPr>
          </a:p>
          <a:p>
            <a:pPr marL="0" lvl="0" indent="0" fontAlgn="base">
              <a:lnSpc>
                <a:spcPct val="100000"/>
              </a:lnSpc>
              <a:spcBef>
                <a:spcPct val="20000"/>
              </a:spcBef>
              <a:spcAft>
                <a:spcPct val="0"/>
              </a:spcAft>
              <a:buFontTx/>
              <a:buChar char="•"/>
            </a:pPr>
            <a:r>
              <a:rPr lang="en-GB" b="1" dirty="0" err="1">
                <a:latin typeface="Arial" charset="0"/>
                <a:cs typeface="Arial" charset="0"/>
              </a:rPr>
              <a:t>Ischio</a:t>
            </a:r>
            <a:r>
              <a:rPr lang="en-GB" b="1" dirty="0">
                <a:latin typeface="Arial" charset="0"/>
                <a:cs typeface="Arial" charset="0"/>
              </a:rPr>
              <a:t>-rectal</a:t>
            </a:r>
            <a:r>
              <a:rPr lang="en-US" b="1" dirty="0">
                <a:latin typeface="Arial" charset="0"/>
                <a:cs typeface="Arial" charset="0"/>
              </a:rPr>
              <a:t>:</a:t>
            </a:r>
            <a:r>
              <a:rPr lang="en-GB" b="1" dirty="0">
                <a:latin typeface="Arial" charset="0"/>
                <a:cs typeface="Arial" charset="0"/>
              </a:rPr>
              <a:t>Chills, fever, </a:t>
            </a:r>
            <a:r>
              <a:rPr lang="en-GB" b="1" dirty="0" err="1">
                <a:latin typeface="Arial" charset="0"/>
                <a:cs typeface="Arial" charset="0"/>
              </a:rPr>
              <a:t>ischiorectal</a:t>
            </a:r>
            <a:r>
              <a:rPr lang="en-GB" b="1" dirty="0">
                <a:latin typeface="Arial" charset="0"/>
                <a:cs typeface="Arial" charset="0"/>
              </a:rPr>
              <a:t> </a:t>
            </a:r>
            <a:r>
              <a:rPr lang="en-GB" b="1" dirty="0" err="1">
                <a:latin typeface="Arial" charset="0"/>
                <a:cs typeface="Arial" charset="0"/>
              </a:rPr>
              <a:t>pain,Indurated</a:t>
            </a:r>
            <a:r>
              <a:rPr lang="en-GB" b="1" dirty="0">
                <a:latin typeface="Arial" charset="0"/>
                <a:cs typeface="Arial" charset="0"/>
              </a:rPr>
              <a:t>, erythematous </a:t>
            </a:r>
            <a:r>
              <a:rPr lang="en-GB" b="1" dirty="0" err="1">
                <a:latin typeface="Arial" charset="0"/>
                <a:cs typeface="Arial" charset="0"/>
              </a:rPr>
              <a:t>mss</a:t>
            </a:r>
            <a:r>
              <a:rPr lang="en-GB" b="1" dirty="0">
                <a:latin typeface="Arial" charset="0"/>
                <a:cs typeface="Arial" charset="0"/>
              </a:rPr>
              <a:t>, tender.</a:t>
            </a:r>
          </a:p>
          <a:p>
            <a:pPr marL="0" lvl="0" indent="0" fontAlgn="base">
              <a:lnSpc>
                <a:spcPct val="100000"/>
              </a:lnSpc>
              <a:spcBef>
                <a:spcPct val="20000"/>
              </a:spcBef>
              <a:spcAft>
                <a:spcPct val="0"/>
              </a:spcAft>
              <a:buFontTx/>
              <a:buChar char="•"/>
            </a:pPr>
            <a:endParaRPr lang="en-GB" b="1" dirty="0">
              <a:latin typeface="Arial" charset="0"/>
              <a:cs typeface="Arial" charset="0"/>
            </a:endParaRPr>
          </a:p>
          <a:p>
            <a:pPr marL="0" indent="0" fontAlgn="base">
              <a:lnSpc>
                <a:spcPct val="100000"/>
              </a:lnSpc>
              <a:spcBef>
                <a:spcPct val="20000"/>
              </a:spcBef>
              <a:spcAft>
                <a:spcPct val="0"/>
              </a:spcAft>
              <a:buFontTx/>
              <a:buChar char="•"/>
            </a:pPr>
            <a:r>
              <a:rPr lang="en-GB" b="1" dirty="0" err="1">
                <a:latin typeface="Arial" charset="0"/>
                <a:cs typeface="Arial" charset="0"/>
              </a:rPr>
              <a:t>Intersphincteric:Rectal</a:t>
            </a:r>
            <a:r>
              <a:rPr lang="en-GB" b="1" dirty="0">
                <a:latin typeface="Arial" charset="0"/>
                <a:cs typeface="Arial" charset="0"/>
              </a:rPr>
              <a:t> pain, chills and fever, discharge</a:t>
            </a:r>
          </a:p>
          <a:p>
            <a:pPr marL="0" indent="0" fontAlgn="base">
              <a:lnSpc>
                <a:spcPct val="100000"/>
              </a:lnSpc>
              <a:spcBef>
                <a:spcPct val="20000"/>
              </a:spcBef>
              <a:spcAft>
                <a:spcPct val="0"/>
              </a:spcAft>
              <a:buFontTx/>
              <a:buChar char="•"/>
            </a:pPr>
            <a:endParaRPr lang="en-US" b="1" dirty="0">
              <a:latin typeface="Arial" charset="0"/>
              <a:cs typeface="Arial" charset="0"/>
            </a:endParaRPr>
          </a:p>
          <a:p>
            <a:pPr marL="0" indent="0" fontAlgn="base">
              <a:lnSpc>
                <a:spcPct val="100000"/>
              </a:lnSpc>
              <a:spcBef>
                <a:spcPct val="20000"/>
              </a:spcBef>
              <a:spcAft>
                <a:spcPct val="0"/>
              </a:spcAft>
              <a:buFontTx/>
              <a:buChar char="•"/>
            </a:pPr>
            <a:r>
              <a:rPr lang="en-GB" b="1" dirty="0" err="1">
                <a:latin typeface="Arial" charset="0"/>
                <a:cs typeface="Arial" charset="0"/>
              </a:rPr>
              <a:t>Supralevator</a:t>
            </a:r>
            <a:r>
              <a:rPr lang="en-US" b="1" dirty="0">
                <a:latin typeface="Arial" charset="0"/>
                <a:cs typeface="Arial" charset="0"/>
              </a:rPr>
              <a:t>:</a:t>
            </a:r>
            <a:r>
              <a:rPr lang="en-GB" b="1" dirty="0">
                <a:latin typeface="Arial" charset="0"/>
                <a:cs typeface="Arial" charset="0"/>
              </a:rPr>
              <a:t>PR tender. Difficult to identify are. EUA needed</a:t>
            </a:r>
            <a:endParaRPr lang="en-US" b="1" dirty="0">
              <a:latin typeface="Arial" charset="0"/>
              <a:cs typeface="Arial" charset="0"/>
            </a:endParaRPr>
          </a:p>
          <a:p>
            <a:pPr marL="0" indent="0" fontAlgn="base">
              <a:lnSpc>
                <a:spcPct val="100000"/>
              </a:lnSpc>
              <a:spcBef>
                <a:spcPct val="20000"/>
              </a:spcBef>
              <a:spcAft>
                <a:spcPct val="0"/>
              </a:spcAft>
              <a:buNone/>
            </a:pPr>
            <a:endParaRPr lang="en-US" b="1" dirty="0">
              <a:latin typeface="Arial" charset="0"/>
              <a:cs typeface="Arial" charset="0"/>
            </a:endParaRPr>
          </a:p>
          <a:p>
            <a:endParaRPr lang="en-US" b="1" dirty="0">
              <a:latin typeface="Arial" charset="0"/>
              <a:cs typeface="Arial" charset="0"/>
            </a:endParaRPr>
          </a:p>
        </p:txBody>
      </p:sp>
    </p:spTree>
    <p:extLst>
      <p:ext uri="{BB962C8B-B14F-4D97-AF65-F5344CB8AC3E}">
        <p14:creationId xmlns:p14="http://schemas.microsoft.com/office/powerpoint/2010/main" val="3029875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fontScale="85000" lnSpcReduction="20000"/>
          </a:bodyPr>
          <a:lstStyle/>
          <a:p>
            <a:pPr marL="0" indent="0">
              <a:buNone/>
              <a:defRPr/>
            </a:pPr>
            <a:r>
              <a:rPr lang="en-IN" b="1" u="sng" dirty="0"/>
              <a:t>Treatment </a:t>
            </a:r>
          </a:p>
          <a:p>
            <a:pPr marL="0" indent="0">
              <a:buNone/>
              <a:defRPr/>
            </a:pPr>
            <a:endParaRPr lang="en-IN" b="1" u="sng" dirty="0"/>
          </a:p>
          <a:p>
            <a:r>
              <a:rPr lang="en-US" dirty="0"/>
              <a:t>The primary treatment of </a:t>
            </a:r>
            <a:r>
              <a:rPr lang="en-US" dirty="0" err="1"/>
              <a:t>anorectal</a:t>
            </a:r>
            <a:r>
              <a:rPr lang="en-US" dirty="0"/>
              <a:t> abscess is Incision and drainage under local anesthesia </a:t>
            </a:r>
          </a:p>
          <a:p>
            <a:r>
              <a:rPr lang="en-US" dirty="0"/>
              <a:t>There is a chance around 50% of recurrence and 50% of fistula formation, even after we drain the abscess</a:t>
            </a:r>
          </a:p>
          <a:p>
            <a:r>
              <a:rPr lang="en-US" b="1" dirty="0"/>
              <a:t>Antibiotics</a:t>
            </a:r>
            <a:r>
              <a:rPr lang="en-US" dirty="0"/>
              <a:t> are prescribed after drainage to patient with: </a:t>
            </a:r>
          </a:p>
          <a:p>
            <a:pPr marL="0" indent="0">
              <a:buNone/>
            </a:pPr>
            <a:r>
              <a:rPr lang="en-US" dirty="0"/>
              <a:t>1- Extensive perianal/</a:t>
            </a:r>
            <a:r>
              <a:rPr lang="en-US" dirty="0" err="1"/>
              <a:t>perineal</a:t>
            </a:r>
            <a:r>
              <a:rPr lang="en-US" dirty="0"/>
              <a:t> cellulitis</a:t>
            </a:r>
          </a:p>
          <a:p>
            <a:pPr marL="0" indent="0">
              <a:buNone/>
            </a:pPr>
            <a:r>
              <a:rPr lang="en-US" dirty="0"/>
              <a:t>2- Signs of systemic infection</a:t>
            </a:r>
          </a:p>
          <a:p>
            <a:pPr marL="0" indent="0">
              <a:buNone/>
            </a:pPr>
            <a:r>
              <a:rPr lang="en-US" dirty="0"/>
              <a:t>3- Diabetes</a:t>
            </a:r>
          </a:p>
          <a:p>
            <a:pPr marL="0" indent="0">
              <a:buNone/>
            </a:pPr>
            <a:r>
              <a:rPr lang="en-US" dirty="0"/>
              <a:t>4- </a:t>
            </a:r>
            <a:r>
              <a:rPr lang="en-US" dirty="0" err="1"/>
              <a:t>Valvular</a:t>
            </a:r>
            <a:r>
              <a:rPr lang="en-US" dirty="0"/>
              <a:t> heart disease</a:t>
            </a:r>
          </a:p>
          <a:p>
            <a:pPr marL="0" indent="0">
              <a:buNone/>
            </a:pPr>
            <a:r>
              <a:rPr lang="en-US" dirty="0"/>
              <a:t>5- Immunosuppression</a:t>
            </a:r>
          </a:p>
          <a:p>
            <a:endParaRPr lang="en-US" dirty="0"/>
          </a:p>
          <a:p>
            <a:endParaRPr lang="ar-JO" dirty="0"/>
          </a:p>
        </p:txBody>
      </p:sp>
    </p:spTree>
    <p:extLst>
      <p:ext uri="{BB962C8B-B14F-4D97-AF65-F5344CB8AC3E}">
        <p14:creationId xmlns:p14="http://schemas.microsoft.com/office/powerpoint/2010/main" val="3151945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EE339A-9010-4D93-AD28-2F5A528D9ED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34</a:t>
            </a:fld>
            <a:endParaRPr lang="en-US" dirty="0">
              <a:solidFill>
                <a:srgbClr val="A6B727"/>
              </a:solidFill>
              <a:latin typeface="Corbel" panose="020B0503020204020204"/>
            </a:endParaRPr>
          </a:p>
        </p:txBody>
      </p:sp>
      <p:sp>
        <p:nvSpPr>
          <p:cNvPr id="3" name="Rectangle 1">
            <a:extLst>
              <a:ext uri="{FF2B5EF4-FFF2-40B4-BE49-F238E27FC236}">
                <a16:creationId xmlns:a16="http://schemas.microsoft.com/office/drawing/2014/main" id="{3775F929-047B-4940-B689-FBE0DB68A738}"/>
              </a:ext>
            </a:extLst>
          </p:cNvPr>
          <p:cNvSpPr>
            <a:spLocks noChangeArrowheads="1"/>
          </p:cNvSpPr>
          <p:nvPr/>
        </p:nvSpPr>
        <p:spPr bwMode="auto">
          <a:xfrm>
            <a:off x="3100936" y="2505670"/>
            <a:ext cx="5990125" cy="923330"/>
          </a:xfrm>
          <a:prstGeom prst="rect">
            <a:avLst/>
          </a:prstGeom>
          <a:noFill/>
          <a:ln w="9525">
            <a:noFill/>
            <a:miter lim="800000"/>
            <a:headEnd/>
            <a:tailEnd/>
          </a:ln>
        </p:spPr>
        <p:txBody>
          <a:bodyPr wrap="square">
            <a:spAutoFit/>
          </a:bodyPr>
          <a:lstStyle/>
          <a:p>
            <a:pPr algn="ctr" defTabSz="457200"/>
            <a:r>
              <a:rPr lang="en-US" sz="5400" dirty="0">
                <a:solidFill>
                  <a:srgbClr val="C00000"/>
                </a:solidFill>
                <a:latin typeface="Berlin Sans FB" panose="020E0602020502020306" pitchFamily="34" charset="0"/>
              </a:rPr>
              <a:t>FISTULA-IN-ANO</a:t>
            </a:r>
          </a:p>
        </p:txBody>
      </p:sp>
      <p:sp>
        <p:nvSpPr>
          <p:cNvPr id="4" name="TextBox 3">
            <a:extLst>
              <a:ext uri="{FF2B5EF4-FFF2-40B4-BE49-F238E27FC236}">
                <a16:creationId xmlns:a16="http://schemas.microsoft.com/office/drawing/2014/main" id="{5C555810-3C3F-438B-AA14-3DFDB31CB532}"/>
              </a:ext>
            </a:extLst>
          </p:cNvPr>
          <p:cNvSpPr txBox="1"/>
          <p:nvPr/>
        </p:nvSpPr>
        <p:spPr>
          <a:xfrm>
            <a:off x="4823534" y="3512404"/>
            <a:ext cx="2544928" cy="830997"/>
          </a:xfrm>
          <a:prstGeom prst="rect">
            <a:avLst/>
          </a:prstGeom>
          <a:noFill/>
        </p:spPr>
        <p:txBody>
          <a:bodyPr wrap="none" rtlCol="0">
            <a:spAutoFit/>
          </a:bodyPr>
          <a:lstStyle/>
          <a:p>
            <a:pPr algn="ctr" defTabSz="457200"/>
            <a:r>
              <a:rPr lang="en-US" sz="2400" dirty="0">
                <a:solidFill>
                  <a:srgbClr val="C00000"/>
                </a:solidFill>
                <a:latin typeface="Times New Roman" panose="02020603050405020304" pitchFamily="18" charset="0"/>
                <a:cs typeface="Times New Roman" panose="02020603050405020304" pitchFamily="18" charset="0"/>
              </a:rPr>
              <a:t>Mosab Abu </a:t>
            </a:r>
            <a:r>
              <a:rPr lang="en-US" sz="2400" dirty="0" err="1">
                <a:solidFill>
                  <a:srgbClr val="C00000"/>
                </a:solidFill>
                <a:latin typeface="Times New Roman" panose="02020603050405020304" pitchFamily="18" charset="0"/>
                <a:cs typeface="Times New Roman" panose="02020603050405020304" pitchFamily="18" charset="0"/>
              </a:rPr>
              <a:t>Shqeer</a:t>
            </a:r>
            <a:endParaRPr lang="en-US" sz="2400" dirty="0">
              <a:solidFill>
                <a:srgbClr val="C00000"/>
              </a:solidFill>
              <a:latin typeface="Times New Roman" panose="02020603050405020304" pitchFamily="18" charset="0"/>
              <a:cs typeface="Times New Roman" panose="02020603050405020304" pitchFamily="18" charset="0"/>
            </a:endParaRPr>
          </a:p>
          <a:p>
            <a:pPr algn="ctr" defTabSz="457200"/>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347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35</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438400" y="863026"/>
            <a:ext cx="2057400"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Definition</a:t>
            </a:r>
          </a:p>
        </p:txBody>
      </p:sp>
      <p:sp>
        <p:nvSpPr>
          <p:cNvPr id="4" name="TextBox 3">
            <a:extLst>
              <a:ext uri="{FF2B5EF4-FFF2-40B4-BE49-F238E27FC236}">
                <a16:creationId xmlns:a16="http://schemas.microsoft.com/office/drawing/2014/main" id="{EE9971FA-2637-4F80-B78F-FB5C564B08D5}"/>
              </a:ext>
            </a:extLst>
          </p:cNvPr>
          <p:cNvSpPr txBox="1"/>
          <p:nvPr/>
        </p:nvSpPr>
        <p:spPr>
          <a:xfrm>
            <a:off x="2452852" y="1524000"/>
            <a:ext cx="7286297" cy="1631216"/>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Is a chronic abnormal communication, usually lined to some degree by granulation tissue, which runs outwards from the anorectal lumen (the internal opening) to an external opening on the skin of the perineum or buttock (or rarely, in women, to the vagina).</a:t>
            </a:r>
            <a:endParaRPr lang="en-US" dirty="0">
              <a:solidFill>
                <a:srgbClr val="000000"/>
              </a:solidFill>
              <a:latin typeface="Corbel" panose="020B0503020204020204"/>
            </a:endParaRPr>
          </a:p>
        </p:txBody>
      </p:sp>
      <p:pic>
        <p:nvPicPr>
          <p:cNvPr id="6" name="Picture 5">
            <a:extLst>
              <a:ext uri="{FF2B5EF4-FFF2-40B4-BE49-F238E27FC236}">
                <a16:creationId xmlns:a16="http://schemas.microsoft.com/office/drawing/2014/main" id="{4F8AAC19-97BE-4F95-81AD-B122DF561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9554" y="3352800"/>
            <a:ext cx="4912891" cy="3205138"/>
          </a:xfrm>
          <a:prstGeom prst="rect">
            <a:avLst/>
          </a:prstGeom>
        </p:spPr>
      </p:pic>
    </p:spTree>
    <p:extLst>
      <p:ext uri="{BB962C8B-B14F-4D97-AF65-F5344CB8AC3E}">
        <p14:creationId xmlns:p14="http://schemas.microsoft.com/office/powerpoint/2010/main" val="3161313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36</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362200" y="1524001"/>
            <a:ext cx="2057400" cy="584775"/>
          </a:xfrm>
          <a:prstGeom prst="rect">
            <a:avLst/>
          </a:prstGeom>
          <a:noFill/>
        </p:spPr>
        <p:txBody>
          <a:bodyPr wrap="square" rtlCol="0">
            <a:spAutoFit/>
          </a:bodyPr>
          <a:lstStyle/>
          <a:p>
            <a:pPr defTabSz="457200"/>
            <a:r>
              <a:rPr lang="en-US" sz="3200" b="1" dirty="0" err="1">
                <a:solidFill>
                  <a:srgbClr val="FF0000"/>
                </a:solidFill>
                <a:latin typeface="Corbel" panose="020B0503020204020204"/>
              </a:rPr>
              <a:t>Aetiology</a:t>
            </a:r>
            <a:endParaRPr lang="en-US" sz="3200" b="1" dirty="0">
              <a:solidFill>
                <a:srgbClr val="FF0000"/>
              </a:solidFill>
              <a:latin typeface="Corbel" panose="020B0503020204020204"/>
            </a:endParaRPr>
          </a:p>
        </p:txBody>
      </p:sp>
      <p:sp>
        <p:nvSpPr>
          <p:cNvPr id="4" name="TextBox 3">
            <a:extLst>
              <a:ext uri="{FF2B5EF4-FFF2-40B4-BE49-F238E27FC236}">
                <a16:creationId xmlns:a16="http://schemas.microsoft.com/office/drawing/2014/main" id="{EE9971FA-2637-4F80-B78F-FB5C564B08D5}"/>
              </a:ext>
            </a:extLst>
          </p:cNvPr>
          <p:cNvSpPr txBox="1"/>
          <p:nvPr/>
        </p:nvSpPr>
        <p:spPr>
          <a:xfrm>
            <a:off x="2494195" y="2305616"/>
            <a:ext cx="7286297" cy="2246769"/>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 The majority are due to </a:t>
            </a:r>
            <a:r>
              <a:rPr lang="en-GB" sz="2000" dirty="0">
                <a:solidFill>
                  <a:srgbClr val="FFC000"/>
                </a:solidFill>
                <a:latin typeface="Comic Sans MS" panose="030F0702030302020204" pitchFamily="66" charset="0"/>
              </a:rPr>
              <a:t>anal gland infection </a:t>
            </a:r>
            <a:r>
              <a:rPr lang="en-GB" sz="2000" dirty="0">
                <a:solidFill>
                  <a:srgbClr val="000000"/>
                </a:solidFill>
                <a:latin typeface="Comic Sans MS" panose="030F0702030302020204" pitchFamily="66" charset="0"/>
              </a:rPr>
              <a:t>&gt;&gt; </a:t>
            </a:r>
            <a:r>
              <a:rPr lang="en-GB" sz="2000" dirty="0">
                <a:solidFill>
                  <a:srgbClr val="FFC000"/>
                </a:solidFill>
                <a:latin typeface="Comic Sans MS" panose="030F0702030302020204" pitchFamily="66" charset="0"/>
              </a:rPr>
              <a:t>abscess</a:t>
            </a:r>
            <a:r>
              <a:rPr lang="en-GB" sz="2000" dirty="0">
                <a:solidFill>
                  <a:srgbClr val="000000"/>
                </a:solidFill>
                <a:latin typeface="Comic Sans MS" panose="030F0702030302020204" pitchFamily="66" charset="0"/>
              </a:rPr>
              <a:t> &gt;&gt; </a:t>
            </a:r>
            <a:r>
              <a:rPr lang="en-GB" sz="2000" dirty="0">
                <a:solidFill>
                  <a:srgbClr val="FFC000"/>
                </a:solidFill>
                <a:latin typeface="Comic Sans MS" panose="030F0702030302020204" pitchFamily="66" charset="0"/>
              </a:rPr>
              <a:t>draining into a fistula.</a:t>
            </a:r>
            <a:br>
              <a:rPr lang="en-GB" sz="2000" dirty="0">
                <a:solidFill>
                  <a:srgbClr val="FFC000"/>
                </a:solidFill>
                <a:latin typeface="Comic Sans MS" panose="030F0702030302020204" pitchFamily="66" charset="0"/>
              </a:rPr>
            </a:br>
            <a:br>
              <a:rPr lang="en-GB" sz="2000" dirty="0">
                <a:solidFill>
                  <a:srgbClr val="FFC000"/>
                </a:solidFill>
                <a:latin typeface="Comic Sans MS" panose="030F0702030302020204" pitchFamily="66" charset="0"/>
              </a:rPr>
            </a:br>
            <a:r>
              <a:rPr lang="en-GB" sz="2000" dirty="0">
                <a:solidFill>
                  <a:srgbClr val="000000"/>
                </a:solidFill>
                <a:latin typeface="Comic Sans MS" panose="030F0702030302020204" pitchFamily="66" charset="0"/>
              </a:rPr>
              <a:t>* May be found in association with specific conditions, such as Crohn’s disease, tuberculosis, lymphogranuloma venereum, actinomycosis, rectal duplication, foreign body and malignancy.</a:t>
            </a:r>
          </a:p>
        </p:txBody>
      </p:sp>
    </p:spTree>
    <p:extLst>
      <p:ext uri="{BB962C8B-B14F-4D97-AF65-F5344CB8AC3E}">
        <p14:creationId xmlns:p14="http://schemas.microsoft.com/office/powerpoint/2010/main" val="568096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37</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362200" y="1524001"/>
            <a:ext cx="3810000"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Clinical presentation</a:t>
            </a:r>
          </a:p>
        </p:txBody>
      </p:sp>
      <p:sp>
        <p:nvSpPr>
          <p:cNvPr id="4" name="TextBox 3">
            <a:extLst>
              <a:ext uri="{FF2B5EF4-FFF2-40B4-BE49-F238E27FC236}">
                <a16:creationId xmlns:a16="http://schemas.microsoft.com/office/drawing/2014/main" id="{EE9971FA-2637-4F80-B78F-FB5C564B08D5}"/>
              </a:ext>
            </a:extLst>
          </p:cNvPr>
          <p:cNvSpPr txBox="1"/>
          <p:nvPr/>
        </p:nvSpPr>
        <p:spPr>
          <a:xfrm>
            <a:off x="2514515" y="2438401"/>
            <a:ext cx="7286297" cy="2554545"/>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 Intermittent purulent </a:t>
            </a:r>
            <a:r>
              <a:rPr lang="en-GB" sz="2000" dirty="0">
                <a:solidFill>
                  <a:srgbClr val="FFC000"/>
                </a:solidFill>
                <a:latin typeface="Comic Sans MS" panose="030F0702030302020204" pitchFamily="66" charset="0"/>
              </a:rPr>
              <a:t>discharge</a:t>
            </a:r>
            <a:r>
              <a:rPr lang="en-GB" sz="2000" dirty="0">
                <a:solidFill>
                  <a:srgbClr val="000000"/>
                </a:solidFill>
                <a:latin typeface="Comic Sans MS" panose="030F0702030302020204" pitchFamily="66" charset="0"/>
              </a:rPr>
              <a:t> (which may be bloody)</a:t>
            </a:r>
            <a:br>
              <a:rPr lang="en-GB" sz="2000" dirty="0">
                <a:solidFill>
                  <a:srgbClr val="000000"/>
                </a:solidFill>
                <a:latin typeface="Comic Sans MS" panose="030F0702030302020204" pitchFamily="66" charset="0"/>
              </a:rPr>
            </a:br>
            <a:br>
              <a:rPr lang="en-GB" sz="2000" dirty="0">
                <a:solidFill>
                  <a:srgbClr val="000000"/>
                </a:solidFill>
                <a:latin typeface="Comic Sans MS" panose="030F0702030302020204" pitchFamily="66" charset="0"/>
              </a:rPr>
            </a:br>
            <a:r>
              <a:rPr lang="en-GB" sz="2000" dirty="0">
                <a:solidFill>
                  <a:srgbClr val="000000"/>
                </a:solidFill>
                <a:latin typeface="Comic Sans MS" panose="030F0702030302020204" pitchFamily="66" charset="0"/>
              </a:rPr>
              <a:t>- </a:t>
            </a:r>
            <a:r>
              <a:rPr lang="en-GB" sz="2000" dirty="0">
                <a:solidFill>
                  <a:srgbClr val="FFC000"/>
                </a:solidFill>
                <a:latin typeface="Comic Sans MS" panose="030F0702030302020204" pitchFamily="66" charset="0"/>
              </a:rPr>
              <a:t>Pain</a:t>
            </a:r>
            <a:r>
              <a:rPr lang="en-GB" sz="2000" dirty="0">
                <a:solidFill>
                  <a:srgbClr val="000000"/>
                </a:solidFill>
                <a:latin typeface="Comic Sans MS" panose="030F0702030302020204" pitchFamily="66" charset="0"/>
              </a:rPr>
              <a:t> which increases until temporary relief occurs when</a:t>
            </a:r>
          </a:p>
          <a:p>
            <a:pPr defTabSz="457200"/>
            <a:r>
              <a:rPr lang="en-GB" sz="2000" dirty="0">
                <a:solidFill>
                  <a:srgbClr val="000000"/>
                </a:solidFill>
                <a:latin typeface="Comic Sans MS" panose="030F0702030302020204" pitchFamily="66" charset="0"/>
              </a:rPr>
              <a:t>the pus discharges).</a:t>
            </a:r>
            <a:br>
              <a:rPr lang="en-GB" sz="2000" dirty="0">
                <a:solidFill>
                  <a:srgbClr val="000000"/>
                </a:solidFill>
                <a:latin typeface="Comic Sans MS" panose="030F0702030302020204" pitchFamily="66" charset="0"/>
              </a:rPr>
            </a:br>
            <a:br>
              <a:rPr lang="en-GB" sz="2000" dirty="0">
                <a:solidFill>
                  <a:srgbClr val="000000"/>
                </a:solidFill>
                <a:latin typeface="Comic Sans MS" panose="030F0702030302020204" pitchFamily="66" charset="0"/>
              </a:rPr>
            </a:br>
            <a:r>
              <a:rPr lang="en-GB" sz="2000" dirty="0">
                <a:solidFill>
                  <a:srgbClr val="000000"/>
                </a:solidFill>
                <a:latin typeface="Comic Sans MS" panose="030F0702030302020204" pitchFamily="66" charset="0"/>
              </a:rPr>
              <a:t>- </a:t>
            </a:r>
            <a:r>
              <a:rPr lang="en-GB" sz="2000" dirty="0">
                <a:solidFill>
                  <a:srgbClr val="FFC000"/>
                </a:solidFill>
                <a:latin typeface="Comic Sans MS" panose="030F0702030302020204" pitchFamily="66" charset="0"/>
              </a:rPr>
              <a:t>Itching</a:t>
            </a:r>
            <a:r>
              <a:rPr lang="en-GB" sz="2000" dirty="0">
                <a:solidFill>
                  <a:srgbClr val="000000"/>
                </a:solidFill>
                <a:latin typeface="Comic Sans MS" panose="030F0702030302020204" pitchFamily="66" charset="0"/>
              </a:rPr>
              <a:t> </a:t>
            </a:r>
            <a:br>
              <a:rPr lang="en-GB" sz="2000" dirty="0">
                <a:solidFill>
                  <a:srgbClr val="000000"/>
                </a:solidFill>
                <a:latin typeface="Comic Sans MS" panose="030F0702030302020204" pitchFamily="66" charset="0"/>
              </a:rPr>
            </a:br>
            <a:br>
              <a:rPr lang="en-GB" sz="2000" dirty="0">
                <a:solidFill>
                  <a:srgbClr val="000000"/>
                </a:solidFill>
                <a:latin typeface="Comic Sans MS" panose="030F0702030302020204" pitchFamily="66" charset="0"/>
              </a:rPr>
            </a:br>
            <a:r>
              <a:rPr lang="en-GB" sz="2000" dirty="0">
                <a:solidFill>
                  <a:srgbClr val="000000"/>
                </a:solidFill>
                <a:latin typeface="Comic Sans MS" panose="030F0702030302020204" pitchFamily="66" charset="0"/>
              </a:rPr>
              <a:t>- </a:t>
            </a:r>
            <a:r>
              <a:rPr lang="en-GB" sz="2000" dirty="0">
                <a:solidFill>
                  <a:srgbClr val="FFC000"/>
                </a:solidFill>
                <a:latin typeface="Comic Sans MS" panose="030F0702030302020204" pitchFamily="66" charset="0"/>
              </a:rPr>
              <a:t>History of Abscess</a:t>
            </a:r>
          </a:p>
        </p:txBody>
      </p:sp>
    </p:spTree>
    <p:extLst>
      <p:ext uri="{BB962C8B-B14F-4D97-AF65-F5344CB8AC3E}">
        <p14:creationId xmlns:p14="http://schemas.microsoft.com/office/powerpoint/2010/main" val="4253341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38</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898491" y="1031276"/>
            <a:ext cx="6395018"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Parks’ classification of anal fistulas</a:t>
            </a:r>
          </a:p>
        </p:txBody>
      </p:sp>
      <p:sp>
        <p:nvSpPr>
          <p:cNvPr id="4" name="TextBox 3">
            <a:extLst>
              <a:ext uri="{FF2B5EF4-FFF2-40B4-BE49-F238E27FC236}">
                <a16:creationId xmlns:a16="http://schemas.microsoft.com/office/drawing/2014/main" id="{EE9971FA-2637-4F80-B78F-FB5C564B08D5}"/>
              </a:ext>
            </a:extLst>
          </p:cNvPr>
          <p:cNvSpPr txBox="1"/>
          <p:nvPr/>
        </p:nvSpPr>
        <p:spPr>
          <a:xfrm>
            <a:off x="2057401" y="2151728"/>
            <a:ext cx="7743411" cy="3477875"/>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Defines  the  type  of  fistula  which  </a:t>
            </a:r>
            <a:r>
              <a:rPr lang="en-GB" sz="2000" b="1" dirty="0">
                <a:solidFill>
                  <a:srgbClr val="FFC000"/>
                </a:solidFill>
                <a:latin typeface="Comic Sans MS" panose="030F0702030302020204" pitchFamily="66" charset="0"/>
              </a:rPr>
              <a:t>influences  management.</a:t>
            </a:r>
          </a:p>
          <a:p>
            <a:pPr defTabSz="457200"/>
            <a:endParaRPr lang="en-GB" sz="2000" b="1"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Types of anal fistula:</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1- </a:t>
            </a:r>
            <a:r>
              <a:rPr lang="en-GB" sz="2000" dirty="0" err="1">
                <a:solidFill>
                  <a:srgbClr val="000000"/>
                </a:solidFill>
                <a:latin typeface="Comic Sans MS" panose="030F0702030302020204" pitchFamily="66" charset="0"/>
              </a:rPr>
              <a:t>intersphincteric</a:t>
            </a:r>
            <a:r>
              <a:rPr lang="en-GB" sz="2000" dirty="0">
                <a:solidFill>
                  <a:srgbClr val="000000"/>
                </a:solidFill>
                <a:latin typeface="Comic Sans MS" panose="030F0702030302020204" pitchFamily="66" charset="0"/>
              </a:rPr>
              <a:t> (45%)</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2- trans-sphincteric (40%)</a:t>
            </a:r>
          </a:p>
          <a:p>
            <a:pPr defTabSz="457200"/>
            <a:r>
              <a:rPr lang="en-GB" sz="2000" dirty="0">
                <a:solidFill>
                  <a:srgbClr val="000000"/>
                </a:solidFill>
                <a:latin typeface="Comic Sans MS" panose="030F0702030302020204" pitchFamily="66" charset="0"/>
              </a:rPr>
              <a:t> </a:t>
            </a:r>
          </a:p>
          <a:p>
            <a:pPr defTabSz="457200"/>
            <a:r>
              <a:rPr lang="en-GB" sz="2000" dirty="0">
                <a:solidFill>
                  <a:srgbClr val="000000"/>
                </a:solidFill>
                <a:latin typeface="Comic Sans MS" panose="030F0702030302020204" pitchFamily="66" charset="0"/>
              </a:rPr>
              <a:t>3- </a:t>
            </a:r>
            <a:r>
              <a:rPr lang="en-GB" sz="2000" dirty="0" err="1">
                <a:solidFill>
                  <a:srgbClr val="000000"/>
                </a:solidFill>
                <a:latin typeface="Comic Sans MS" panose="030F0702030302020204" pitchFamily="66" charset="0"/>
              </a:rPr>
              <a:t>suprasphincteric</a:t>
            </a:r>
            <a:r>
              <a:rPr lang="en-GB" sz="2000" dirty="0">
                <a:solidFill>
                  <a:srgbClr val="000000"/>
                </a:solidFill>
                <a:latin typeface="Comic Sans MS" panose="030F0702030302020204" pitchFamily="66" charset="0"/>
              </a:rPr>
              <a:t> </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4- </a:t>
            </a:r>
            <a:r>
              <a:rPr lang="en-GB" sz="2000" dirty="0" err="1">
                <a:solidFill>
                  <a:srgbClr val="000000"/>
                </a:solidFill>
                <a:latin typeface="Comic Sans MS" panose="030F0702030302020204" pitchFamily="66" charset="0"/>
              </a:rPr>
              <a:t>extrasphincteric</a:t>
            </a:r>
            <a:r>
              <a:rPr lang="en-GB" sz="2000" dirty="0">
                <a:solidFill>
                  <a:srgbClr val="000000"/>
                </a:solidFill>
                <a:latin typeface="Comic Sans MS" panose="030F0702030302020204" pitchFamily="66" charset="0"/>
              </a:rPr>
              <a:t> primary tracks.</a:t>
            </a:r>
          </a:p>
        </p:txBody>
      </p:sp>
      <p:pic>
        <p:nvPicPr>
          <p:cNvPr id="6" name="Picture 5">
            <a:extLst>
              <a:ext uri="{FF2B5EF4-FFF2-40B4-BE49-F238E27FC236}">
                <a16:creationId xmlns:a16="http://schemas.microsoft.com/office/drawing/2014/main" id="{1EB56EEA-C227-473E-90DA-BDD6E4CF4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1440" y="2743201"/>
            <a:ext cx="3693160" cy="3036019"/>
          </a:xfrm>
          <a:prstGeom prst="rect">
            <a:avLst/>
          </a:prstGeom>
        </p:spPr>
      </p:pic>
    </p:spTree>
    <p:extLst>
      <p:ext uri="{BB962C8B-B14F-4D97-AF65-F5344CB8AC3E}">
        <p14:creationId xmlns:p14="http://schemas.microsoft.com/office/powerpoint/2010/main" val="2557153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39</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057401" y="914401"/>
            <a:ext cx="2816509" cy="584775"/>
          </a:xfrm>
          <a:prstGeom prst="rect">
            <a:avLst/>
          </a:prstGeom>
          <a:noFill/>
        </p:spPr>
        <p:txBody>
          <a:bodyPr wrap="square" rtlCol="0">
            <a:spAutoFit/>
          </a:bodyPr>
          <a:lstStyle/>
          <a:p>
            <a:pPr defTabSz="457200"/>
            <a:r>
              <a:rPr lang="en-US" sz="3200" b="1" dirty="0" err="1">
                <a:solidFill>
                  <a:srgbClr val="FF0000"/>
                </a:solidFill>
                <a:latin typeface="Corbel" panose="020B0503020204020204"/>
              </a:rPr>
              <a:t>Goodsall’s</a:t>
            </a:r>
            <a:r>
              <a:rPr lang="en-US" sz="3200" b="1" dirty="0">
                <a:solidFill>
                  <a:srgbClr val="FF0000"/>
                </a:solidFill>
                <a:latin typeface="Corbel" panose="020B0503020204020204"/>
              </a:rPr>
              <a:t> rule</a:t>
            </a:r>
          </a:p>
        </p:txBody>
      </p:sp>
      <p:sp>
        <p:nvSpPr>
          <p:cNvPr id="4" name="TextBox 3">
            <a:extLst>
              <a:ext uri="{FF2B5EF4-FFF2-40B4-BE49-F238E27FC236}">
                <a16:creationId xmlns:a16="http://schemas.microsoft.com/office/drawing/2014/main" id="{EE9971FA-2637-4F80-B78F-FB5C564B08D5}"/>
              </a:ext>
            </a:extLst>
          </p:cNvPr>
          <p:cNvSpPr txBox="1"/>
          <p:nvPr/>
        </p:nvSpPr>
        <p:spPr>
          <a:xfrm>
            <a:off x="2057402" y="1723533"/>
            <a:ext cx="4101137" cy="1631216"/>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To indicate the likely position of the internal opening according to the position of the external opening(s), is helpful but not infallible</a:t>
            </a:r>
          </a:p>
        </p:txBody>
      </p:sp>
      <p:pic>
        <p:nvPicPr>
          <p:cNvPr id="7" name="Picture 6">
            <a:extLst>
              <a:ext uri="{FF2B5EF4-FFF2-40B4-BE49-F238E27FC236}">
                <a16:creationId xmlns:a16="http://schemas.microsoft.com/office/drawing/2014/main" id="{E70D49F2-6AA6-47B8-81B9-20AEB4652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1" y="914400"/>
            <a:ext cx="4011275" cy="3009672"/>
          </a:xfrm>
          <a:prstGeom prst="rect">
            <a:avLst/>
          </a:prstGeom>
        </p:spPr>
      </p:pic>
      <p:sp>
        <p:nvSpPr>
          <p:cNvPr id="8" name="TextBox 7">
            <a:extLst>
              <a:ext uri="{FF2B5EF4-FFF2-40B4-BE49-F238E27FC236}">
                <a16:creationId xmlns:a16="http://schemas.microsoft.com/office/drawing/2014/main" id="{FD212570-0607-4662-B6A3-CCAB46DFA833}"/>
              </a:ext>
            </a:extLst>
          </p:cNvPr>
          <p:cNvSpPr txBox="1"/>
          <p:nvPr/>
        </p:nvSpPr>
        <p:spPr>
          <a:xfrm>
            <a:off x="2057401" y="4648201"/>
            <a:ext cx="4101137" cy="1323439"/>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Full examination under anaesthesia should be repeated before surgical intervention. gentle use of probes</a:t>
            </a:r>
          </a:p>
        </p:txBody>
      </p:sp>
      <p:pic>
        <p:nvPicPr>
          <p:cNvPr id="10" name="Picture 9">
            <a:extLst>
              <a:ext uri="{FF2B5EF4-FFF2-40B4-BE49-F238E27FC236}">
                <a16:creationId xmlns:a16="http://schemas.microsoft.com/office/drawing/2014/main" id="{54FD0089-AF68-4E8B-9389-2E13050B1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7193" y="4323903"/>
            <a:ext cx="2853618" cy="2082488"/>
          </a:xfrm>
          <a:prstGeom prst="rect">
            <a:avLst/>
          </a:prstGeom>
        </p:spPr>
      </p:pic>
    </p:spTree>
    <p:extLst>
      <p:ext uri="{BB962C8B-B14F-4D97-AF65-F5344CB8AC3E}">
        <p14:creationId xmlns:p14="http://schemas.microsoft.com/office/powerpoint/2010/main" val="672281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40</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4152900" y="762001"/>
            <a:ext cx="4191000"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Special investigations</a:t>
            </a:r>
          </a:p>
        </p:txBody>
      </p:sp>
      <p:sp>
        <p:nvSpPr>
          <p:cNvPr id="8" name="TextBox 7">
            <a:extLst>
              <a:ext uri="{FF2B5EF4-FFF2-40B4-BE49-F238E27FC236}">
                <a16:creationId xmlns:a16="http://schemas.microsoft.com/office/drawing/2014/main" id="{FD212570-0607-4662-B6A3-CCAB46DFA833}"/>
              </a:ext>
            </a:extLst>
          </p:cNvPr>
          <p:cNvSpPr txBox="1"/>
          <p:nvPr/>
        </p:nvSpPr>
        <p:spPr>
          <a:xfrm>
            <a:off x="3276601" y="1658378"/>
            <a:ext cx="6049411" cy="400110"/>
          </a:xfrm>
          <a:prstGeom prst="rect">
            <a:avLst/>
          </a:prstGeom>
          <a:noFill/>
        </p:spPr>
        <p:txBody>
          <a:bodyPr wrap="square" rtlCol="0">
            <a:spAutoFit/>
          </a:bodyPr>
          <a:lstStyle/>
          <a:p>
            <a:pPr defTabSz="457200"/>
            <a:r>
              <a:rPr lang="en-GB" sz="2000" b="1" dirty="0">
                <a:solidFill>
                  <a:srgbClr val="FFC000"/>
                </a:solidFill>
                <a:latin typeface="Comic Sans MS" panose="030F0702030302020204" pitchFamily="66" charset="0"/>
              </a:rPr>
              <a:t>MRI</a:t>
            </a:r>
            <a:r>
              <a:rPr lang="en-GB" sz="2000" b="1" dirty="0">
                <a:solidFill>
                  <a:srgbClr val="000000"/>
                </a:solidFill>
                <a:latin typeface="Comic Sans MS" panose="030F0702030302020204" pitchFamily="66" charset="0"/>
              </a:rPr>
              <a:t> is the ‘gold standard’ for fistula imaging</a:t>
            </a:r>
          </a:p>
        </p:txBody>
      </p:sp>
      <p:pic>
        <p:nvPicPr>
          <p:cNvPr id="11" name="Picture 10">
            <a:extLst>
              <a:ext uri="{FF2B5EF4-FFF2-40B4-BE49-F238E27FC236}">
                <a16:creationId xmlns:a16="http://schemas.microsoft.com/office/drawing/2014/main" id="{13272448-762A-4931-BF71-1A9106C8E6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9031" y="2370091"/>
            <a:ext cx="4173939" cy="4089980"/>
          </a:xfrm>
          <a:prstGeom prst="rect">
            <a:avLst/>
          </a:prstGeom>
        </p:spPr>
      </p:pic>
    </p:spTree>
    <p:extLst>
      <p:ext uri="{BB962C8B-B14F-4D97-AF65-F5344CB8AC3E}">
        <p14:creationId xmlns:p14="http://schemas.microsoft.com/office/powerpoint/2010/main" val="3641346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41</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4114800" y="1015426"/>
            <a:ext cx="4267200"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Surgical management</a:t>
            </a:r>
          </a:p>
        </p:txBody>
      </p:sp>
      <p:sp>
        <p:nvSpPr>
          <p:cNvPr id="4" name="TextBox 3">
            <a:extLst>
              <a:ext uri="{FF2B5EF4-FFF2-40B4-BE49-F238E27FC236}">
                <a16:creationId xmlns:a16="http://schemas.microsoft.com/office/drawing/2014/main" id="{EE9971FA-2637-4F80-B78F-FB5C564B08D5}"/>
              </a:ext>
            </a:extLst>
          </p:cNvPr>
          <p:cNvSpPr txBox="1"/>
          <p:nvPr/>
        </p:nvSpPr>
        <p:spPr>
          <a:xfrm>
            <a:off x="2209800" y="2298591"/>
            <a:ext cx="4267200" cy="3170099"/>
          </a:xfrm>
          <a:prstGeom prst="rect">
            <a:avLst/>
          </a:prstGeom>
          <a:noFill/>
        </p:spPr>
        <p:txBody>
          <a:bodyPr wrap="square" rtlCol="0">
            <a:spAutoFit/>
          </a:bodyPr>
          <a:lstStyle/>
          <a:p>
            <a:pPr defTabSz="457200"/>
            <a:r>
              <a:rPr lang="en-GB" sz="2000" dirty="0">
                <a:solidFill>
                  <a:srgbClr val="000000"/>
                </a:solidFill>
                <a:latin typeface="Comic Sans MS" panose="030F0702030302020204" pitchFamily="66" charset="0"/>
              </a:rPr>
              <a:t>Fistulotomy (Laying open) is the surest method of eradication, but</a:t>
            </a:r>
          </a:p>
          <a:p>
            <a:pPr defTabSz="457200"/>
            <a:r>
              <a:rPr lang="en-GB" sz="2000" dirty="0">
                <a:solidFill>
                  <a:srgbClr val="000000"/>
                </a:solidFill>
                <a:latin typeface="Comic Sans MS" panose="030F0702030302020204" pitchFamily="66" charset="0"/>
              </a:rPr>
              <a:t>sphincter division may result in incontinence.</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Seton</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Advancement flap</a:t>
            </a:r>
          </a:p>
          <a:p>
            <a:pPr defTabSz="457200"/>
            <a:endParaRPr lang="en-GB" sz="2000" dirty="0">
              <a:solidFill>
                <a:srgbClr val="000000"/>
              </a:solidFill>
              <a:latin typeface="Comic Sans MS" panose="030F0702030302020204" pitchFamily="66" charset="0"/>
            </a:endParaRPr>
          </a:p>
          <a:p>
            <a:pPr defTabSz="457200"/>
            <a:r>
              <a:rPr lang="en-GB" sz="2000" dirty="0">
                <a:solidFill>
                  <a:srgbClr val="000000"/>
                </a:solidFill>
                <a:latin typeface="Comic Sans MS" panose="030F0702030302020204" pitchFamily="66" charset="0"/>
              </a:rPr>
              <a:t>Laser </a:t>
            </a:r>
          </a:p>
        </p:txBody>
      </p:sp>
      <p:pic>
        <p:nvPicPr>
          <p:cNvPr id="7" name="Picture 6">
            <a:extLst>
              <a:ext uri="{FF2B5EF4-FFF2-40B4-BE49-F238E27FC236}">
                <a16:creationId xmlns:a16="http://schemas.microsoft.com/office/drawing/2014/main" id="{519B5A5D-81E1-49E7-80D2-73E27E16F1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2298590"/>
            <a:ext cx="3817528" cy="3264010"/>
          </a:xfrm>
          <a:prstGeom prst="rect">
            <a:avLst/>
          </a:prstGeom>
        </p:spPr>
      </p:pic>
    </p:spTree>
    <p:extLst>
      <p:ext uri="{BB962C8B-B14F-4D97-AF65-F5344CB8AC3E}">
        <p14:creationId xmlns:p14="http://schemas.microsoft.com/office/powerpoint/2010/main" val="270353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3648C3-4ABB-4E58-948A-4F21491E6345}"/>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42</a:t>
            </a:fld>
            <a:endParaRPr lang="en-US" dirty="0">
              <a:solidFill>
                <a:srgbClr val="A6B727"/>
              </a:solidFill>
              <a:latin typeface="Corbel" panose="020B0503020204020204"/>
            </a:endParaRPr>
          </a:p>
        </p:txBody>
      </p:sp>
      <p:pic>
        <p:nvPicPr>
          <p:cNvPr id="3" name="Untitled">
            <a:hlinkClick r:id="" action="ppaction://media"/>
            <a:extLst>
              <a:ext uri="{FF2B5EF4-FFF2-40B4-BE49-F238E27FC236}">
                <a16:creationId xmlns:a16="http://schemas.microsoft.com/office/drawing/2014/main" id="{9D12CED5-2834-42EE-94D2-B152D067349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96534" y="1066800"/>
            <a:ext cx="8398933" cy="4724400"/>
          </a:xfrm>
          <a:prstGeom prst="rect">
            <a:avLst/>
          </a:prstGeom>
        </p:spPr>
      </p:pic>
    </p:spTree>
    <p:extLst>
      <p:ext uri="{BB962C8B-B14F-4D97-AF65-F5344CB8AC3E}">
        <p14:creationId xmlns:p14="http://schemas.microsoft.com/office/powerpoint/2010/main" val="32585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EE339A-9010-4D93-AD28-2F5A528D9ED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43</a:t>
            </a:fld>
            <a:endParaRPr lang="en-US" dirty="0">
              <a:solidFill>
                <a:srgbClr val="A6B727"/>
              </a:solidFill>
              <a:latin typeface="Corbel" panose="020B0503020204020204"/>
            </a:endParaRPr>
          </a:p>
        </p:txBody>
      </p:sp>
      <p:sp>
        <p:nvSpPr>
          <p:cNvPr id="3" name="Rectangle 1">
            <a:extLst>
              <a:ext uri="{FF2B5EF4-FFF2-40B4-BE49-F238E27FC236}">
                <a16:creationId xmlns:a16="http://schemas.microsoft.com/office/drawing/2014/main" id="{3775F929-047B-4940-B689-FBE0DB68A738}"/>
              </a:ext>
            </a:extLst>
          </p:cNvPr>
          <p:cNvSpPr>
            <a:spLocks noChangeArrowheads="1"/>
          </p:cNvSpPr>
          <p:nvPr/>
        </p:nvSpPr>
        <p:spPr bwMode="auto">
          <a:xfrm>
            <a:off x="3992076" y="2505670"/>
            <a:ext cx="4207847" cy="923330"/>
          </a:xfrm>
          <a:prstGeom prst="rect">
            <a:avLst/>
          </a:prstGeom>
          <a:noFill/>
          <a:ln w="9525">
            <a:noFill/>
            <a:miter lim="800000"/>
            <a:headEnd/>
            <a:tailEnd/>
          </a:ln>
        </p:spPr>
        <p:txBody>
          <a:bodyPr wrap="square">
            <a:spAutoFit/>
          </a:bodyPr>
          <a:lstStyle/>
          <a:p>
            <a:pPr algn="ctr" defTabSz="457200"/>
            <a:r>
              <a:rPr lang="en-US" sz="5400" dirty="0">
                <a:solidFill>
                  <a:srgbClr val="C00000"/>
                </a:solidFill>
                <a:latin typeface="Berlin Sans FB Demi" panose="020E0802020502020306" pitchFamily="34" charset="0"/>
              </a:rPr>
              <a:t>Anal Fissure</a:t>
            </a:r>
          </a:p>
        </p:txBody>
      </p:sp>
      <p:sp>
        <p:nvSpPr>
          <p:cNvPr id="4" name="TextBox 3">
            <a:extLst>
              <a:ext uri="{FF2B5EF4-FFF2-40B4-BE49-F238E27FC236}">
                <a16:creationId xmlns:a16="http://schemas.microsoft.com/office/drawing/2014/main" id="{5C555810-3C3F-438B-AA14-3DFDB31CB532}"/>
              </a:ext>
            </a:extLst>
          </p:cNvPr>
          <p:cNvSpPr txBox="1"/>
          <p:nvPr/>
        </p:nvSpPr>
        <p:spPr>
          <a:xfrm>
            <a:off x="4823534" y="3512404"/>
            <a:ext cx="2544928" cy="830997"/>
          </a:xfrm>
          <a:prstGeom prst="rect">
            <a:avLst/>
          </a:prstGeom>
          <a:noFill/>
        </p:spPr>
        <p:txBody>
          <a:bodyPr wrap="none" rtlCol="0">
            <a:spAutoFit/>
          </a:bodyPr>
          <a:lstStyle/>
          <a:p>
            <a:pPr algn="ctr" defTabSz="457200"/>
            <a:r>
              <a:rPr lang="en-US" sz="2400" dirty="0">
                <a:solidFill>
                  <a:srgbClr val="C00000"/>
                </a:solidFill>
                <a:latin typeface="Times New Roman" panose="02020603050405020304" pitchFamily="18" charset="0"/>
                <a:cs typeface="Times New Roman" panose="02020603050405020304" pitchFamily="18" charset="0"/>
              </a:rPr>
              <a:t>Mosab Abu </a:t>
            </a:r>
            <a:r>
              <a:rPr lang="en-US" sz="2400" dirty="0" err="1">
                <a:solidFill>
                  <a:srgbClr val="C00000"/>
                </a:solidFill>
                <a:latin typeface="Times New Roman" panose="02020603050405020304" pitchFamily="18" charset="0"/>
                <a:cs typeface="Times New Roman" panose="02020603050405020304" pitchFamily="18" charset="0"/>
              </a:rPr>
              <a:t>Shqeer</a:t>
            </a:r>
            <a:endParaRPr lang="en-US" sz="2400" dirty="0">
              <a:solidFill>
                <a:srgbClr val="C00000"/>
              </a:solidFill>
              <a:latin typeface="Times New Roman" panose="02020603050405020304" pitchFamily="18" charset="0"/>
              <a:cs typeface="Times New Roman" panose="02020603050405020304" pitchFamily="18" charset="0"/>
            </a:endParaRPr>
          </a:p>
          <a:p>
            <a:pPr algn="ctr" defTabSz="457200"/>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217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44</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2438400" y="990601"/>
            <a:ext cx="2057400" cy="584775"/>
          </a:xfrm>
          <a:prstGeom prst="rect">
            <a:avLst/>
          </a:prstGeom>
          <a:noFill/>
        </p:spPr>
        <p:txBody>
          <a:bodyPr wrap="square" rtlCol="0">
            <a:spAutoFit/>
          </a:bodyPr>
          <a:lstStyle/>
          <a:p>
            <a:pPr defTabSz="457200"/>
            <a:r>
              <a:rPr lang="en-US" sz="3200" b="1" dirty="0">
                <a:solidFill>
                  <a:srgbClr val="FF0000"/>
                </a:solidFill>
                <a:latin typeface="Corbel" panose="020B0503020204020204"/>
              </a:rPr>
              <a:t>Definition</a:t>
            </a:r>
          </a:p>
        </p:txBody>
      </p:sp>
      <p:sp>
        <p:nvSpPr>
          <p:cNvPr id="4" name="TextBox 3">
            <a:extLst>
              <a:ext uri="{FF2B5EF4-FFF2-40B4-BE49-F238E27FC236}">
                <a16:creationId xmlns:a16="http://schemas.microsoft.com/office/drawing/2014/main" id="{EE9971FA-2637-4F80-B78F-FB5C564B08D5}"/>
              </a:ext>
            </a:extLst>
          </p:cNvPr>
          <p:cNvSpPr txBox="1"/>
          <p:nvPr/>
        </p:nvSpPr>
        <p:spPr>
          <a:xfrm>
            <a:off x="2452852" y="1676400"/>
            <a:ext cx="7286297" cy="1292662"/>
          </a:xfrm>
          <a:prstGeom prst="rect">
            <a:avLst/>
          </a:prstGeom>
          <a:noFill/>
        </p:spPr>
        <p:txBody>
          <a:bodyPr wrap="square" rtlCol="0">
            <a:spAutoFit/>
          </a:bodyPr>
          <a:lstStyle/>
          <a:p>
            <a:pPr defTabSz="457200"/>
            <a:r>
              <a:rPr lang="en-US" sz="2000" dirty="0">
                <a:solidFill>
                  <a:srgbClr val="000000"/>
                </a:solidFill>
                <a:latin typeface="Comic Sans MS" panose="030F0702030302020204" pitchFamily="66" charset="0"/>
              </a:rPr>
              <a:t>Is a longitudinal </a:t>
            </a:r>
            <a:r>
              <a:rPr lang="en-GB" sz="2000" dirty="0">
                <a:solidFill>
                  <a:srgbClr val="000000"/>
                </a:solidFill>
                <a:latin typeface="Comic Sans MS" panose="030F0702030302020204" pitchFamily="66" charset="0"/>
              </a:rPr>
              <a:t>split in the anoderm of the distal anal canal, which extends from the anal verge towards, but not beyond, the dentate line.</a:t>
            </a:r>
            <a:endParaRPr lang="en-US" sz="2000" dirty="0">
              <a:solidFill>
                <a:srgbClr val="000000"/>
              </a:solidFill>
              <a:latin typeface="Comic Sans MS" panose="030F0702030302020204" pitchFamily="66" charset="0"/>
            </a:endParaRPr>
          </a:p>
          <a:p>
            <a:pPr defTabSz="457200"/>
            <a:endParaRPr lang="en-US" dirty="0">
              <a:solidFill>
                <a:srgbClr val="000000"/>
              </a:solidFill>
              <a:latin typeface="Corbel" panose="020B0503020204020204"/>
            </a:endParaRPr>
          </a:p>
        </p:txBody>
      </p:sp>
      <p:pic>
        <p:nvPicPr>
          <p:cNvPr id="8" name="Picture 7">
            <a:extLst>
              <a:ext uri="{FF2B5EF4-FFF2-40B4-BE49-F238E27FC236}">
                <a16:creationId xmlns:a16="http://schemas.microsoft.com/office/drawing/2014/main" id="{2B0C1467-7DB3-417E-A2C7-DEF0C97FC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2559149"/>
            <a:ext cx="6508888" cy="4138448"/>
          </a:xfrm>
          <a:prstGeom prst="rect">
            <a:avLst/>
          </a:prstGeom>
        </p:spPr>
      </p:pic>
    </p:spTree>
    <p:extLst>
      <p:ext uri="{BB962C8B-B14F-4D97-AF65-F5344CB8AC3E}">
        <p14:creationId xmlns:p14="http://schemas.microsoft.com/office/powerpoint/2010/main" val="3025497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B13E91-3D98-4F6C-91E9-8293EE1C6698}"/>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45</a:t>
            </a:fld>
            <a:endParaRPr lang="en-US" dirty="0">
              <a:solidFill>
                <a:srgbClr val="A6B727"/>
              </a:solidFill>
              <a:latin typeface="Corbel" panose="020B0503020204020204"/>
            </a:endParaRPr>
          </a:p>
        </p:txBody>
      </p:sp>
      <p:pic>
        <p:nvPicPr>
          <p:cNvPr id="4" name="Picture 3">
            <a:extLst>
              <a:ext uri="{FF2B5EF4-FFF2-40B4-BE49-F238E27FC236}">
                <a16:creationId xmlns:a16="http://schemas.microsoft.com/office/drawing/2014/main" id="{BDC8E35A-2452-4E42-9626-BBE40EFB96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2" y="1699229"/>
            <a:ext cx="4571999" cy="3459543"/>
          </a:xfrm>
          <a:prstGeom prst="rect">
            <a:avLst/>
          </a:prstGeom>
        </p:spPr>
      </p:pic>
      <p:pic>
        <p:nvPicPr>
          <p:cNvPr id="5" name="Picture 4">
            <a:extLst>
              <a:ext uri="{FF2B5EF4-FFF2-40B4-BE49-F238E27FC236}">
                <a16:creationId xmlns:a16="http://schemas.microsoft.com/office/drawing/2014/main" id="{BC9D0A32-EC8A-4C6E-B1D3-0D37F9547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640" y="840152"/>
            <a:ext cx="4038600" cy="5177694"/>
          </a:xfrm>
          <a:prstGeom prst="rect">
            <a:avLst/>
          </a:prstGeom>
        </p:spPr>
      </p:pic>
    </p:spTree>
    <p:extLst>
      <p:ext uri="{BB962C8B-B14F-4D97-AF65-F5344CB8AC3E}">
        <p14:creationId xmlns:p14="http://schemas.microsoft.com/office/powerpoint/2010/main" val="39463375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0E2B2-38B1-4F7A-B146-85C4AF7671F1}"/>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46</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6467C77A-99CE-435A-A288-294B6C17A198}"/>
              </a:ext>
            </a:extLst>
          </p:cNvPr>
          <p:cNvSpPr txBox="1"/>
          <p:nvPr/>
        </p:nvSpPr>
        <p:spPr>
          <a:xfrm>
            <a:off x="4914900" y="1219201"/>
            <a:ext cx="2362200" cy="646331"/>
          </a:xfrm>
          <a:prstGeom prst="rect">
            <a:avLst/>
          </a:prstGeom>
          <a:noFill/>
        </p:spPr>
        <p:txBody>
          <a:bodyPr wrap="square" rtlCol="0">
            <a:spAutoFit/>
          </a:bodyPr>
          <a:lstStyle/>
          <a:p>
            <a:pPr defTabSz="457200"/>
            <a:r>
              <a:rPr lang="en-US" sz="3600" b="1" dirty="0" err="1">
                <a:solidFill>
                  <a:srgbClr val="FF0000"/>
                </a:solidFill>
                <a:latin typeface="Comic Sans MS" panose="030F0702030302020204" pitchFamily="66" charset="0"/>
              </a:rPr>
              <a:t>Aetiology</a:t>
            </a:r>
            <a:endParaRPr lang="en-US" sz="3200" b="1" dirty="0">
              <a:solidFill>
                <a:srgbClr val="FF0000"/>
              </a:solidFill>
              <a:latin typeface="Comic Sans MS" panose="030F0702030302020204" pitchFamily="66" charset="0"/>
            </a:endParaRPr>
          </a:p>
        </p:txBody>
      </p:sp>
      <p:sp>
        <p:nvSpPr>
          <p:cNvPr id="5" name="Rectangle: Rounded Corners 4">
            <a:extLst>
              <a:ext uri="{FF2B5EF4-FFF2-40B4-BE49-F238E27FC236}">
                <a16:creationId xmlns:a16="http://schemas.microsoft.com/office/drawing/2014/main" id="{9F4F1EB3-B8DF-4DDD-A25A-B8B4B09E4BB8}"/>
              </a:ext>
            </a:extLst>
          </p:cNvPr>
          <p:cNvSpPr/>
          <p:nvPr/>
        </p:nvSpPr>
        <p:spPr>
          <a:xfrm>
            <a:off x="2286000" y="2438400"/>
            <a:ext cx="2133600" cy="91440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
        <p:nvSpPr>
          <p:cNvPr id="7" name="Rectangle: Rounded Corners 6">
            <a:extLst>
              <a:ext uri="{FF2B5EF4-FFF2-40B4-BE49-F238E27FC236}">
                <a16:creationId xmlns:a16="http://schemas.microsoft.com/office/drawing/2014/main" id="{F224CD19-94A2-483E-9937-B87C68EDBFA9}"/>
              </a:ext>
            </a:extLst>
          </p:cNvPr>
          <p:cNvSpPr/>
          <p:nvPr/>
        </p:nvSpPr>
        <p:spPr>
          <a:xfrm>
            <a:off x="5029200" y="2438400"/>
            <a:ext cx="2133600" cy="91440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
        <p:nvSpPr>
          <p:cNvPr id="9" name="Rectangle: Rounded Corners 8">
            <a:extLst>
              <a:ext uri="{FF2B5EF4-FFF2-40B4-BE49-F238E27FC236}">
                <a16:creationId xmlns:a16="http://schemas.microsoft.com/office/drawing/2014/main" id="{9827EAC7-8695-4600-9407-38B3492B8269}"/>
              </a:ext>
            </a:extLst>
          </p:cNvPr>
          <p:cNvSpPr/>
          <p:nvPr/>
        </p:nvSpPr>
        <p:spPr>
          <a:xfrm>
            <a:off x="7772400" y="2438400"/>
            <a:ext cx="2133600" cy="91440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
        <p:nvSpPr>
          <p:cNvPr id="4" name="TextBox 3">
            <a:extLst>
              <a:ext uri="{FF2B5EF4-FFF2-40B4-BE49-F238E27FC236}">
                <a16:creationId xmlns:a16="http://schemas.microsoft.com/office/drawing/2014/main" id="{EE9971FA-2637-4F80-B78F-FB5C564B08D5}"/>
              </a:ext>
            </a:extLst>
          </p:cNvPr>
          <p:cNvSpPr txBox="1"/>
          <p:nvPr/>
        </p:nvSpPr>
        <p:spPr>
          <a:xfrm>
            <a:off x="2362200" y="2706470"/>
            <a:ext cx="2133600" cy="646331"/>
          </a:xfrm>
          <a:prstGeom prst="rect">
            <a:avLst/>
          </a:prstGeom>
          <a:noFill/>
        </p:spPr>
        <p:txBody>
          <a:bodyPr wrap="square" rtlCol="0">
            <a:spAutoFit/>
          </a:bodyPr>
          <a:lstStyle/>
          <a:p>
            <a:pPr defTabSz="457200"/>
            <a:r>
              <a:rPr lang="en-US" b="1" dirty="0">
                <a:solidFill>
                  <a:srgbClr val="000000"/>
                </a:solidFill>
                <a:latin typeface="Comic Sans MS" panose="030F0702030302020204" pitchFamily="66" charset="0"/>
              </a:rPr>
              <a:t>Posterior midline </a:t>
            </a:r>
          </a:p>
          <a:p>
            <a:pPr defTabSz="457200"/>
            <a:endParaRPr lang="en-US" dirty="0">
              <a:solidFill>
                <a:srgbClr val="000000"/>
              </a:solidFill>
              <a:latin typeface="Corbel" panose="020B0503020204020204"/>
            </a:endParaRPr>
          </a:p>
        </p:txBody>
      </p:sp>
      <p:sp>
        <p:nvSpPr>
          <p:cNvPr id="10" name="TextBox 9">
            <a:extLst>
              <a:ext uri="{FF2B5EF4-FFF2-40B4-BE49-F238E27FC236}">
                <a16:creationId xmlns:a16="http://schemas.microsoft.com/office/drawing/2014/main" id="{04A6D756-42F0-4C2A-B68F-85E9C80DD0CA}"/>
              </a:ext>
            </a:extLst>
          </p:cNvPr>
          <p:cNvSpPr txBox="1"/>
          <p:nvPr/>
        </p:nvSpPr>
        <p:spPr>
          <a:xfrm>
            <a:off x="5543550" y="2706469"/>
            <a:ext cx="1181100" cy="646331"/>
          </a:xfrm>
          <a:prstGeom prst="rect">
            <a:avLst/>
          </a:prstGeom>
          <a:noFill/>
        </p:spPr>
        <p:txBody>
          <a:bodyPr wrap="square" rtlCol="0">
            <a:spAutoFit/>
          </a:bodyPr>
          <a:lstStyle/>
          <a:p>
            <a:pPr defTabSz="457200"/>
            <a:r>
              <a:rPr lang="en-US" b="1" dirty="0">
                <a:solidFill>
                  <a:srgbClr val="000000"/>
                </a:solidFill>
                <a:latin typeface="Comic Sans MS" panose="030F0702030302020204" pitchFamily="66" charset="0"/>
              </a:rPr>
              <a:t>Anterior</a:t>
            </a:r>
          </a:p>
          <a:p>
            <a:pPr defTabSz="457200"/>
            <a:endParaRPr lang="en-US" dirty="0">
              <a:solidFill>
                <a:srgbClr val="000000"/>
              </a:solidFill>
              <a:latin typeface="Corbel" panose="020B0503020204020204"/>
            </a:endParaRPr>
          </a:p>
        </p:txBody>
      </p:sp>
      <p:sp>
        <p:nvSpPr>
          <p:cNvPr id="11" name="TextBox 10">
            <a:extLst>
              <a:ext uri="{FF2B5EF4-FFF2-40B4-BE49-F238E27FC236}">
                <a16:creationId xmlns:a16="http://schemas.microsoft.com/office/drawing/2014/main" id="{E40086D7-DA3B-42BD-8106-3DD4C30D4D0C}"/>
              </a:ext>
            </a:extLst>
          </p:cNvPr>
          <p:cNvSpPr txBox="1"/>
          <p:nvPr/>
        </p:nvSpPr>
        <p:spPr>
          <a:xfrm>
            <a:off x="7848600" y="2706469"/>
            <a:ext cx="2133600" cy="646331"/>
          </a:xfrm>
          <a:prstGeom prst="rect">
            <a:avLst/>
          </a:prstGeom>
          <a:noFill/>
        </p:spPr>
        <p:txBody>
          <a:bodyPr wrap="square" rtlCol="0">
            <a:spAutoFit/>
          </a:bodyPr>
          <a:lstStyle/>
          <a:p>
            <a:pPr defTabSz="457200"/>
            <a:r>
              <a:rPr lang="en-US" b="1" dirty="0">
                <a:solidFill>
                  <a:srgbClr val="000000"/>
                </a:solidFill>
                <a:latin typeface="Comic Sans MS" panose="030F0702030302020204" pitchFamily="66" charset="0"/>
              </a:rPr>
              <a:t>Ectopic (lateral)</a:t>
            </a:r>
          </a:p>
          <a:p>
            <a:pPr defTabSz="457200"/>
            <a:endParaRPr lang="en-US" dirty="0">
              <a:solidFill>
                <a:srgbClr val="000000"/>
              </a:solidFill>
              <a:latin typeface="Corbel" panose="020B0503020204020204"/>
            </a:endParaRPr>
          </a:p>
        </p:txBody>
      </p:sp>
      <p:sp>
        <p:nvSpPr>
          <p:cNvPr id="14" name="TextBox 13">
            <a:extLst>
              <a:ext uri="{FF2B5EF4-FFF2-40B4-BE49-F238E27FC236}">
                <a16:creationId xmlns:a16="http://schemas.microsoft.com/office/drawing/2014/main" id="{286BF262-9727-4228-B38B-87D62C7E671A}"/>
              </a:ext>
            </a:extLst>
          </p:cNvPr>
          <p:cNvSpPr txBox="1"/>
          <p:nvPr/>
        </p:nvSpPr>
        <p:spPr>
          <a:xfrm>
            <a:off x="2286000" y="3581400"/>
            <a:ext cx="1485900" cy="369332"/>
          </a:xfrm>
          <a:prstGeom prst="rect">
            <a:avLst/>
          </a:prstGeom>
          <a:noFill/>
        </p:spPr>
        <p:txBody>
          <a:bodyPr wrap="square">
            <a:spAutoFit/>
          </a:bodyPr>
          <a:lstStyle/>
          <a:p>
            <a:pPr defTabSz="457200"/>
            <a:r>
              <a:rPr lang="en-US" dirty="0">
                <a:solidFill>
                  <a:srgbClr val="000000"/>
                </a:solidFill>
                <a:latin typeface="Corbel" panose="020B0503020204020204"/>
              </a:rPr>
              <a:t>Most of cases </a:t>
            </a:r>
          </a:p>
        </p:txBody>
      </p:sp>
      <p:sp>
        <p:nvSpPr>
          <p:cNvPr id="15" name="TextBox 14">
            <a:extLst>
              <a:ext uri="{FF2B5EF4-FFF2-40B4-BE49-F238E27FC236}">
                <a16:creationId xmlns:a16="http://schemas.microsoft.com/office/drawing/2014/main" id="{D92109F9-78BD-40BB-BF5F-69069B7ABD7C}"/>
              </a:ext>
            </a:extLst>
          </p:cNvPr>
          <p:cNvSpPr txBox="1"/>
          <p:nvPr/>
        </p:nvSpPr>
        <p:spPr>
          <a:xfrm>
            <a:off x="2296160" y="4030226"/>
            <a:ext cx="1485900" cy="369332"/>
          </a:xfrm>
          <a:prstGeom prst="rect">
            <a:avLst/>
          </a:prstGeom>
          <a:noFill/>
        </p:spPr>
        <p:txBody>
          <a:bodyPr wrap="square">
            <a:spAutoFit/>
          </a:bodyPr>
          <a:lstStyle/>
          <a:p>
            <a:pPr defTabSz="457200"/>
            <a:r>
              <a:rPr lang="en-US" dirty="0">
                <a:solidFill>
                  <a:srgbClr val="000000"/>
                </a:solidFill>
                <a:latin typeface="Corbel" panose="020B0503020204020204"/>
              </a:rPr>
              <a:t>Constipation</a:t>
            </a:r>
          </a:p>
        </p:txBody>
      </p:sp>
      <p:sp>
        <p:nvSpPr>
          <p:cNvPr id="17" name="TextBox 16">
            <a:extLst>
              <a:ext uri="{FF2B5EF4-FFF2-40B4-BE49-F238E27FC236}">
                <a16:creationId xmlns:a16="http://schemas.microsoft.com/office/drawing/2014/main" id="{A4140854-6E71-416E-8AA2-2BD6695F9ECB}"/>
              </a:ext>
            </a:extLst>
          </p:cNvPr>
          <p:cNvSpPr txBox="1"/>
          <p:nvPr/>
        </p:nvSpPr>
        <p:spPr>
          <a:xfrm>
            <a:off x="2286000" y="4467385"/>
            <a:ext cx="2133600" cy="369332"/>
          </a:xfrm>
          <a:prstGeom prst="rect">
            <a:avLst/>
          </a:prstGeom>
          <a:noFill/>
        </p:spPr>
        <p:txBody>
          <a:bodyPr wrap="square">
            <a:spAutoFit/>
          </a:bodyPr>
          <a:lstStyle/>
          <a:p>
            <a:pPr defTabSz="457200"/>
            <a:r>
              <a:rPr lang="en-US" dirty="0">
                <a:solidFill>
                  <a:srgbClr val="000000"/>
                </a:solidFill>
                <a:latin typeface="Goudy"/>
              </a:rPr>
              <a:t>Repeated </a:t>
            </a:r>
            <a:r>
              <a:rPr lang="en-US" dirty="0" err="1">
                <a:solidFill>
                  <a:srgbClr val="000000"/>
                </a:solidFill>
                <a:latin typeface="Goudy"/>
              </a:rPr>
              <a:t>diarrhoea</a:t>
            </a:r>
            <a:endParaRPr lang="en-US" dirty="0">
              <a:solidFill>
                <a:srgbClr val="000000"/>
              </a:solidFill>
              <a:latin typeface="Goudy"/>
            </a:endParaRPr>
          </a:p>
        </p:txBody>
      </p:sp>
      <p:sp>
        <p:nvSpPr>
          <p:cNvPr id="19" name="TextBox 18">
            <a:extLst>
              <a:ext uri="{FF2B5EF4-FFF2-40B4-BE49-F238E27FC236}">
                <a16:creationId xmlns:a16="http://schemas.microsoft.com/office/drawing/2014/main" id="{EFC7D301-74F8-4FB2-A9D5-B00AE7F17036}"/>
              </a:ext>
            </a:extLst>
          </p:cNvPr>
          <p:cNvSpPr txBox="1"/>
          <p:nvPr/>
        </p:nvSpPr>
        <p:spPr>
          <a:xfrm>
            <a:off x="5029200" y="3627120"/>
            <a:ext cx="1981200" cy="369332"/>
          </a:xfrm>
          <a:prstGeom prst="rect">
            <a:avLst/>
          </a:prstGeom>
          <a:noFill/>
        </p:spPr>
        <p:txBody>
          <a:bodyPr wrap="square">
            <a:spAutoFit/>
          </a:bodyPr>
          <a:lstStyle/>
          <a:p>
            <a:pPr defTabSz="457200"/>
            <a:r>
              <a:rPr lang="en-US" dirty="0">
                <a:solidFill>
                  <a:srgbClr val="000000"/>
                </a:solidFill>
                <a:latin typeface="Corbel" panose="020B0503020204020204"/>
              </a:rPr>
              <a:t>Usually in females </a:t>
            </a:r>
          </a:p>
        </p:txBody>
      </p:sp>
      <p:sp>
        <p:nvSpPr>
          <p:cNvPr id="21" name="TextBox 20">
            <a:extLst>
              <a:ext uri="{FF2B5EF4-FFF2-40B4-BE49-F238E27FC236}">
                <a16:creationId xmlns:a16="http://schemas.microsoft.com/office/drawing/2014/main" id="{9F669CD0-8D32-4708-AAD8-E35253F89CE9}"/>
              </a:ext>
            </a:extLst>
          </p:cNvPr>
          <p:cNvSpPr txBox="1"/>
          <p:nvPr/>
        </p:nvSpPr>
        <p:spPr>
          <a:xfrm>
            <a:off x="5029200" y="4109721"/>
            <a:ext cx="2247900" cy="369332"/>
          </a:xfrm>
          <a:prstGeom prst="rect">
            <a:avLst/>
          </a:prstGeom>
          <a:noFill/>
        </p:spPr>
        <p:txBody>
          <a:bodyPr wrap="square">
            <a:spAutoFit/>
          </a:bodyPr>
          <a:lstStyle/>
          <a:p>
            <a:pPr defTabSz="457200"/>
            <a:r>
              <a:rPr lang="en-US" dirty="0">
                <a:solidFill>
                  <a:srgbClr val="000000"/>
                </a:solidFill>
                <a:latin typeface="Corbel" panose="020B0503020204020204"/>
              </a:rPr>
              <a:t>After vaginal delivery</a:t>
            </a:r>
          </a:p>
        </p:txBody>
      </p:sp>
      <p:sp>
        <p:nvSpPr>
          <p:cNvPr id="23" name="TextBox 22">
            <a:extLst>
              <a:ext uri="{FF2B5EF4-FFF2-40B4-BE49-F238E27FC236}">
                <a16:creationId xmlns:a16="http://schemas.microsoft.com/office/drawing/2014/main" id="{EF58020F-383E-404E-8FE1-0EC79902A60E}"/>
              </a:ext>
            </a:extLst>
          </p:cNvPr>
          <p:cNvSpPr txBox="1"/>
          <p:nvPr/>
        </p:nvSpPr>
        <p:spPr>
          <a:xfrm>
            <a:off x="7772400" y="3660894"/>
            <a:ext cx="1447800" cy="369332"/>
          </a:xfrm>
          <a:prstGeom prst="rect">
            <a:avLst/>
          </a:prstGeom>
          <a:noFill/>
        </p:spPr>
        <p:txBody>
          <a:bodyPr wrap="square">
            <a:spAutoFit/>
          </a:bodyPr>
          <a:lstStyle/>
          <a:p>
            <a:pPr defTabSz="457200"/>
            <a:r>
              <a:rPr lang="en-US" dirty="0">
                <a:solidFill>
                  <a:srgbClr val="000000"/>
                </a:solidFill>
                <a:latin typeface="Corbel" panose="020B0503020204020204"/>
              </a:rPr>
              <a:t>Other causes </a:t>
            </a:r>
          </a:p>
        </p:txBody>
      </p:sp>
      <p:sp>
        <p:nvSpPr>
          <p:cNvPr id="25" name="TextBox 24">
            <a:extLst>
              <a:ext uri="{FF2B5EF4-FFF2-40B4-BE49-F238E27FC236}">
                <a16:creationId xmlns:a16="http://schemas.microsoft.com/office/drawing/2014/main" id="{40797486-EEAB-4111-BD89-5A569658A599}"/>
              </a:ext>
            </a:extLst>
          </p:cNvPr>
          <p:cNvSpPr txBox="1"/>
          <p:nvPr/>
        </p:nvSpPr>
        <p:spPr>
          <a:xfrm>
            <a:off x="7772400" y="4109721"/>
            <a:ext cx="1657350" cy="369332"/>
          </a:xfrm>
          <a:prstGeom prst="rect">
            <a:avLst/>
          </a:prstGeom>
          <a:noFill/>
        </p:spPr>
        <p:txBody>
          <a:bodyPr wrap="square">
            <a:spAutoFit/>
          </a:bodyPr>
          <a:lstStyle/>
          <a:p>
            <a:pPr defTabSz="457200"/>
            <a:r>
              <a:rPr lang="en-US" dirty="0">
                <a:solidFill>
                  <a:srgbClr val="000000"/>
                </a:solidFill>
                <a:latin typeface="Corbel" panose="020B0503020204020204"/>
              </a:rPr>
              <a:t>Crohn's disease</a:t>
            </a:r>
          </a:p>
        </p:txBody>
      </p:sp>
      <p:sp>
        <p:nvSpPr>
          <p:cNvPr id="18" name="TextBox 17">
            <a:extLst>
              <a:ext uri="{FF2B5EF4-FFF2-40B4-BE49-F238E27FC236}">
                <a16:creationId xmlns:a16="http://schemas.microsoft.com/office/drawing/2014/main" id="{501FE7EA-1D64-4E21-ABDE-AE8465F40800}"/>
              </a:ext>
            </a:extLst>
          </p:cNvPr>
          <p:cNvSpPr txBox="1"/>
          <p:nvPr/>
        </p:nvSpPr>
        <p:spPr>
          <a:xfrm>
            <a:off x="7772400" y="4558548"/>
            <a:ext cx="1657350" cy="369332"/>
          </a:xfrm>
          <a:prstGeom prst="rect">
            <a:avLst/>
          </a:prstGeom>
          <a:noFill/>
        </p:spPr>
        <p:txBody>
          <a:bodyPr wrap="square">
            <a:spAutoFit/>
          </a:bodyPr>
          <a:lstStyle/>
          <a:p>
            <a:pPr defTabSz="457200"/>
            <a:r>
              <a:rPr lang="en-US" dirty="0">
                <a:solidFill>
                  <a:srgbClr val="000000"/>
                </a:solidFill>
                <a:latin typeface="Corbel" panose="020B0503020204020204"/>
              </a:rPr>
              <a:t>Cancer</a:t>
            </a:r>
          </a:p>
        </p:txBody>
      </p:sp>
    </p:spTree>
    <p:extLst>
      <p:ext uri="{BB962C8B-B14F-4D97-AF65-F5344CB8AC3E}">
        <p14:creationId xmlns:p14="http://schemas.microsoft.com/office/powerpoint/2010/main" val="2683997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D77DB3-5472-4734-BC80-0F5D96D1CE16}"/>
              </a:ext>
            </a:extLst>
          </p:cNvPr>
          <p:cNvSpPr>
            <a:spLocks noGrp="1"/>
          </p:cNvSpPr>
          <p:nvPr>
            <p:ph type="sldNum" sz="quarter" idx="12"/>
          </p:nvPr>
        </p:nvSpPr>
        <p:spPr/>
        <p:txBody>
          <a:bodyPr/>
          <a:lstStyle/>
          <a:p>
            <a:pPr defTabSz="457200">
              <a:defRPr/>
            </a:pPr>
            <a:fld id="{CABFA848-549D-4F62-AD3D-0BFA7E8329F2}" type="slidenum">
              <a:rPr lang="en-US">
                <a:solidFill>
                  <a:srgbClr val="A6B727"/>
                </a:solidFill>
                <a:latin typeface="Corbel" panose="020B0503020204020204"/>
              </a:rPr>
              <a:pPr defTabSz="457200">
                <a:defRPr/>
              </a:pPr>
              <a:t>47</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51146110-0316-42FE-A622-03718DF8C95B}"/>
              </a:ext>
            </a:extLst>
          </p:cNvPr>
          <p:cNvSpPr txBox="1"/>
          <p:nvPr/>
        </p:nvSpPr>
        <p:spPr>
          <a:xfrm>
            <a:off x="2286000" y="1219201"/>
            <a:ext cx="4762500" cy="646331"/>
          </a:xfrm>
          <a:prstGeom prst="rect">
            <a:avLst/>
          </a:prstGeom>
          <a:noFill/>
        </p:spPr>
        <p:txBody>
          <a:bodyPr wrap="square" rtlCol="0">
            <a:spAutoFit/>
          </a:bodyPr>
          <a:lstStyle/>
          <a:p>
            <a:pPr defTabSz="457200"/>
            <a:r>
              <a:rPr lang="en-US" sz="3600" b="1" dirty="0">
                <a:solidFill>
                  <a:srgbClr val="FF0000"/>
                </a:solidFill>
                <a:latin typeface="Comic Sans MS" panose="030F0702030302020204" pitchFamily="66" charset="0"/>
              </a:rPr>
              <a:t>Clinical presentation</a:t>
            </a:r>
            <a:endParaRPr lang="en-US" sz="3200" b="1" dirty="0">
              <a:solidFill>
                <a:srgbClr val="FF0000"/>
              </a:solidFill>
              <a:latin typeface="Comic Sans MS" panose="030F0702030302020204" pitchFamily="66" charset="0"/>
            </a:endParaRPr>
          </a:p>
        </p:txBody>
      </p:sp>
      <p:sp>
        <p:nvSpPr>
          <p:cNvPr id="5" name="TextBox 4">
            <a:extLst>
              <a:ext uri="{FF2B5EF4-FFF2-40B4-BE49-F238E27FC236}">
                <a16:creationId xmlns:a16="http://schemas.microsoft.com/office/drawing/2014/main" id="{6652B72D-4589-47D9-9CE9-0F7806A41C90}"/>
              </a:ext>
            </a:extLst>
          </p:cNvPr>
          <p:cNvSpPr txBox="1"/>
          <p:nvPr/>
        </p:nvSpPr>
        <p:spPr>
          <a:xfrm>
            <a:off x="2743200" y="2209800"/>
            <a:ext cx="4572000" cy="3046988"/>
          </a:xfrm>
          <a:prstGeom prst="rect">
            <a:avLst/>
          </a:prstGeom>
          <a:noFill/>
        </p:spPr>
        <p:txBody>
          <a:bodyPr wrap="square">
            <a:spAutoFit/>
          </a:bodyPr>
          <a:lstStyle/>
          <a:p>
            <a:pPr marL="342900" indent="-342900" defTabSz="457200">
              <a:buFontTx/>
              <a:buChar char="-"/>
            </a:pPr>
            <a:r>
              <a:rPr lang="en-GB" sz="2400" dirty="0">
                <a:solidFill>
                  <a:srgbClr val="FFC000"/>
                </a:solidFill>
                <a:latin typeface="Comic Sans MS" panose="030F0702030302020204" pitchFamily="66" charset="0"/>
              </a:rPr>
              <a:t>Pain on defaecation</a:t>
            </a:r>
          </a:p>
          <a:p>
            <a:pPr defTabSz="457200"/>
            <a:endParaRPr lang="en-GB" sz="2400" dirty="0">
              <a:solidFill>
                <a:srgbClr val="000000"/>
              </a:solidFill>
              <a:latin typeface="Comic Sans MS" panose="030F0702030302020204" pitchFamily="66" charset="0"/>
            </a:endParaRPr>
          </a:p>
          <a:p>
            <a:pPr marL="342900" indent="-342900" defTabSz="457200">
              <a:buFontTx/>
              <a:buChar char="-"/>
            </a:pPr>
            <a:r>
              <a:rPr lang="en-GB" sz="2400" dirty="0">
                <a:solidFill>
                  <a:srgbClr val="000000"/>
                </a:solidFill>
                <a:latin typeface="Comic Sans MS" panose="030F0702030302020204" pitchFamily="66" charset="0"/>
              </a:rPr>
              <a:t>Bright-red bleeding</a:t>
            </a:r>
          </a:p>
          <a:p>
            <a:pPr defTabSz="457200"/>
            <a:endParaRPr lang="en-GB" sz="2400" dirty="0">
              <a:solidFill>
                <a:srgbClr val="000000"/>
              </a:solidFill>
              <a:latin typeface="Comic Sans MS" panose="030F0702030302020204" pitchFamily="66" charset="0"/>
            </a:endParaRPr>
          </a:p>
          <a:p>
            <a:pPr marL="342900" indent="-342900" defTabSz="457200">
              <a:buFontTx/>
              <a:buChar char="-"/>
            </a:pPr>
            <a:r>
              <a:rPr lang="en-GB" sz="2400" dirty="0">
                <a:solidFill>
                  <a:srgbClr val="000000"/>
                </a:solidFill>
                <a:latin typeface="Comic Sans MS" panose="030F0702030302020204" pitchFamily="66" charset="0"/>
              </a:rPr>
              <a:t>Mucous discharge</a:t>
            </a:r>
          </a:p>
          <a:p>
            <a:pPr marL="342900" indent="-342900" defTabSz="457200">
              <a:buFontTx/>
              <a:buChar char="-"/>
            </a:pPr>
            <a:endParaRPr lang="en-GB" sz="2400" dirty="0">
              <a:solidFill>
                <a:srgbClr val="000000"/>
              </a:solidFill>
              <a:latin typeface="Comic Sans MS" panose="030F0702030302020204" pitchFamily="66" charset="0"/>
            </a:endParaRPr>
          </a:p>
          <a:p>
            <a:pPr marL="342900" indent="-342900" defTabSz="457200">
              <a:buFontTx/>
              <a:buChar char="-"/>
            </a:pPr>
            <a:r>
              <a:rPr lang="en-GB" sz="2400" dirty="0">
                <a:solidFill>
                  <a:srgbClr val="000000"/>
                </a:solidFill>
                <a:latin typeface="Comic Sans MS" panose="030F0702030302020204" pitchFamily="66" charset="0"/>
              </a:rPr>
              <a:t>Constipation</a:t>
            </a:r>
          </a:p>
          <a:p>
            <a:pPr marL="342900" indent="-342900" defTabSz="457200">
              <a:buFontTx/>
              <a:buChar char="-"/>
            </a:pPr>
            <a:endParaRPr lang="en-GB" sz="2400" dirty="0">
              <a:solidFill>
                <a:srgbClr val="000000"/>
              </a:solidFill>
              <a:latin typeface="Comic Sans MS" panose="030F0702030302020204" pitchFamily="66" charset="0"/>
            </a:endParaRPr>
          </a:p>
        </p:txBody>
      </p:sp>
    </p:spTree>
    <p:extLst>
      <p:ext uri="{BB962C8B-B14F-4D97-AF65-F5344CB8AC3E}">
        <p14:creationId xmlns:p14="http://schemas.microsoft.com/office/powerpoint/2010/main" val="21658410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9BEC8-59C7-40BD-99C4-9EE1E63AC64D}"/>
              </a:ext>
            </a:extLst>
          </p:cNvPr>
          <p:cNvSpPr>
            <a:spLocks noGrp="1"/>
          </p:cNvSpPr>
          <p:nvPr>
            <p:ph type="sldNum" sz="quarter" idx="12"/>
          </p:nvPr>
        </p:nvSpPr>
        <p:spPr>
          <a:xfrm>
            <a:off x="8265214" y="6150805"/>
            <a:ext cx="1791532" cy="511174"/>
          </a:xfrm>
        </p:spPr>
        <p:txBody>
          <a:bodyPr/>
          <a:lstStyle/>
          <a:p>
            <a:pPr defTabSz="457200">
              <a:defRPr/>
            </a:pPr>
            <a:fld id="{CABFA848-549D-4F62-AD3D-0BFA7E8329F2}" type="slidenum">
              <a:rPr lang="en-US">
                <a:solidFill>
                  <a:srgbClr val="A6B727"/>
                </a:solidFill>
                <a:latin typeface="Corbel" panose="020B0503020204020204"/>
              </a:rPr>
              <a:pPr defTabSz="457200">
                <a:defRPr/>
              </a:pPr>
              <a:t>48</a:t>
            </a:fld>
            <a:endParaRPr lang="en-US" dirty="0">
              <a:solidFill>
                <a:srgbClr val="A6B727"/>
              </a:solidFill>
              <a:latin typeface="Corbel" panose="020B0503020204020204"/>
            </a:endParaRPr>
          </a:p>
        </p:txBody>
      </p:sp>
      <p:sp>
        <p:nvSpPr>
          <p:cNvPr id="3" name="TextBox 2">
            <a:extLst>
              <a:ext uri="{FF2B5EF4-FFF2-40B4-BE49-F238E27FC236}">
                <a16:creationId xmlns:a16="http://schemas.microsoft.com/office/drawing/2014/main" id="{F8A487A2-292C-4788-B99F-0929CFDA430E}"/>
              </a:ext>
            </a:extLst>
          </p:cNvPr>
          <p:cNvSpPr txBox="1"/>
          <p:nvPr/>
        </p:nvSpPr>
        <p:spPr>
          <a:xfrm>
            <a:off x="4629150" y="457201"/>
            <a:ext cx="2933700" cy="646331"/>
          </a:xfrm>
          <a:prstGeom prst="rect">
            <a:avLst/>
          </a:prstGeom>
          <a:noFill/>
        </p:spPr>
        <p:txBody>
          <a:bodyPr wrap="square" rtlCol="0">
            <a:spAutoFit/>
          </a:bodyPr>
          <a:lstStyle/>
          <a:p>
            <a:pPr defTabSz="457200"/>
            <a:r>
              <a:rPr lang="en-US" sz="3600" b="1" dirty="0">
                <a:solidFill>
                  <a:srgbClr val="FF0000"/>
                </a:solidFill>
                <a:latin typeface="Comic Sans MS" panose="030F0702030302020204" pitchFamily="66" charset="0"/>
              </a:rPr>
              <a:t>Management</a:t>
            </a:r>
            <a:endParaRPr lang="en-US" sz="3200" b="1" dirty="0">
              <a:solidFill>
                <a:srgbClr val="FF0000"/>
              </a:solidFill>
              <a:latin typeface="Comic Sans MS" panose="030F0702030302020204" pitchFamily="66" charset="0"/>
            </a:endParaRPr>
          </a:p>
        </p:txBody>
      </p:sp>
      <p:sp>
        <p:nvSpPr>
          <p:cNvPr id="4" name="Rectangle: Rounded Corners 3">
            <a:extLst>
              <a:ext uri="{FF2B5EF4-FFF2-40B4-BE49-F238E27FC236}">
                <a16:creationId xmlns:a16="http://schemas.microsoft.com/office/drawing/2014/main" id="{1F983566-009F-499B-A4D0-57B57387DAAC}"/>
              </a:ext>
            </a:extLst>
          </p:cNvPr>
          <p:cNvSpPr/>
          <p:nvPr/>
        </p:nvSpPr>
        <p:spPr>
          <a:xfrm>
            <a:off x="2684228" y="1453428"/>
            <a:ext cx="6827520" cy="1442172"/>
          </a:xfrm>
          <a:prstGeom prst="roundRect">
            <a:avLst>
              <a:gd name="adj" fmla="val 21852"/>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srgbClr val="FFFFFF"/>
              </a:solidFill>
              <a:latin typeface="Corbel" panose="020B0503020204020204"/>
            </a:endParaRPr>
          </a:p>
        </p:txBody>
      </p:sp>
      <p:sp>
        <p:nvSpPr>
          <p:cNvPr id="5" name="Rectangle: Rounded Corners 4">
            <a:extLst>
              <a:ext uri="{FF2B5EF4-FFF2-40B4-BE49-F238E27FC236}">
                <a16:creationId xmlns:a16="http://schemas.microsoft.com/office/drawing/2014/main" id="{6290CC82-7348-41DD-9119-CA5BD18FE4A9}"/>
              </a:ext>
            </a:extLst>
          </p:cNvPr>
          <p:cNvSpPr/>
          <p:nvPr/>
        </p:nvSpPr>
        <p:spPr>
          <a:xfrm>
            <a:off x="3325102" y="3581401"/>
            <a:ext cx="5541796" cy="1064019"/>
          </a:xfrm>
          <a:prstGeom prst="roundRect">
            <a:avLst>
              <a:gd name="adj" fmla="val 21852"/>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
        <p:nvSpPr>
          <p:cNvPr id="6" name="Rectangle: Rounded Corners 5">
            <a:extLst>
              <a:ext uri="{FF2B5EF4-FFF2-40B4-BE49-F238E27FC236}">
                <a16:creationId xmlns:a16="http://schemas.microsoft.com/office/drawing/2014/main" id="{498B1B2D-8F24-4D25-AC25-504E268ED25B}"/>
              </a:ext>
            </a:extLst>
          </p:cNvPr>
          <p:cNvSpPr/>
          <p:nvPr/>
        </p:nvSpPr>
        <p:spPr>
          <a:xfrm flipV="1">
            <a:off x="4042409" y="5440195"/>
            <a:ext cx="4107182" cy="962618"/>
          </a:xfrm>
          <a:prstGeom prst="roundRect">
            <a:avLst>
              <a:gd name="adj" fmla="val 21852"/>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srgbClr val="FFFFFF"/>
              </a:solidFill>
              <a:latin typeface="Corbel" panose="020B0503020204020204"/>
            </a:endParaRPr>
          </a:p>
        </p:txBody>
      </p:sp>
      <p:sp>
        <p:nvSpPr>
          <p:cNvPr id="7" name="Arrow: Down 6">
            <a:extLst>
              <a:ext uri="{FF2B5EF4-FFF2-40B4-BE49-F238E27FC236}">
                <a16:creationId xmlns:a16="http://schemas.microsoft.com/office/drawing/2014/main" id="{BAE73BF6-960C-4555-BDC1-80D24CBCFE5E}"/>
              </a:ext>
            </a:extLst>
          </p:cNvPr>
          <p:cNvSpPr/>
          <p:nvPr/>
        </p:nvSpPr>
        <p:spPr>
          <a:xfrm>
            <a:off x="5802630" y="2988049"/>
            <a:ext cx="586740" cy="447635"/>
          </a:xfrm>
          <a:prstGeom prst="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
        <p:nvSpPr>
          <p:cNvPr id="11" name="TextBox 10">
            <a:extLst>
              <a:ext uri="{FF2B5EF4-FFF2-40B4-BE49-F238E27FC236}">
                <a16:creationId xmlns:a16="http://schemas.microsoft.com/office/drawing/2014/main" id="{98374412-E22B-4162-BD2C-3C00F03D55DC}"/>
              </a:ext>
            </a:extLst>
          </p:cNvPr>
          <p:cNvSpPr txBox="1"/>
          <p:nvPr/>
        </p:nvSpPr>
        <p:spPr>
          <a:xfrm>
            <a:off x="5184457" y="1542052"/>
            <a:ext cx="2426970" cy="461665"/>
          </a:xfrm>
          <a:prstGeom prst="rect">
            <a:avLst/>
          </a:prstGeom>
          <a:noFill/>
        </p:spPr>
        <p:txBody>
          <a:bodyPr wrap="square">
            <a:spAutoFit/>
          </a:bodyPr>
          <a:lstStyle/>
          <a:p>
            <a:pPr defTabSz="457200"/>
            <a:r>
              <a:rPr lang="en-US" sz="2400" b="1" dirty="0">
                <a:solidFill>
                  <a:srgbClr val="000000"/>
                </a:solidFill>
                <a:latin typeface="Corbel" panose="020B0503020204020204"/>
              </a:rPr>
              <a:t>Conservative</a:t>
            </a:r>
            <a:endParaRPr lang="en-US" b="1" dirty="0">
              <a:solidFill>
                <a:srgbClr val="000000"/>
              </a:solidFill>
              <a:latin typeface="Corbel" panose="020B0503020204020204"/>
            </a:endParaRPr>
          </a:p>
        </p:txBody>
      </p:sp>
      <p:sp>
        <p:nvSpPr>
          <p:cNvPr id="13" name="TextBox 12">
            <a:extLst>
              <a:ext uri="{FF2B5EF4-FFF2-40B4-BE49-F238E27FC236}">
                <a16:creationId xmlns:a16="http://schemas.microsoft.com/office/drawing/2014/main" id="{A4774EFC-F27D-4555-A452-8AF7A3FA5D4B}"/>
              </a:ext>
            </a:extLst>
          </p:cNvPr>
          <p:cNvSpPr txBox="1"/>
          <p:nvPr/>
        </p:nvSpPr>
        <p:spPr>
          <a:xfrm>
            <a:off x="2819400" y="1998950"/>
            <a:ext cx="6934198" cy="646331"/>
          </a:xfrm>
          <a:prstGeom prst="rect">
            <a:avLst/>
          </a:prstGeom>
          <a:noFill/>
        </p:spPr>
        <p:txBody>
          <a:bodyPr wrap="square">
            <a:spAutoFit/>
          </a:bodyPr>
          <a:lstStyle/>
          <a:p>
            <a:pPr defTabSz="457200"/>
            <a:r>
              <a:rPr lang="en-US" dirty="0">
                <a:solidFill>
                  <a:srgbClr val="000000"/>
                </a:solidFill>
                <a:latin typeface="Corbel" panose="020B0503020204020204"/>
              </a:rPr>
              <a:t>Fiber diet, </a:t>
            </a:r>
            <a:r>
              <a:rPr lang="en-US" dirty="0">
                <a:solidFill>
                  <a:srgbClr val="000000"/>
                </a:solidFill>
                <a:latin typeface="GoudyStd"/>
              </a:rPr>
              <a:t>adequate water intake, laxatives, topical local </a:t>
            </a:r>
            <a:r>
              <a:rPr lang="en-US" dirty="0" err="1">
                <a:solidFill>
                  <a:srgbClr val="000000"/>
                </a:solidFill>
                <a:latin typeface="GoudyStd"/>
              </a:rPr>
              <a:t>anaesthetic</a:t>
            </a:r>
            <a:r>
              <a:rPr lang="en-US" dirty="0">
                <a:solidFill>
                  <a:srgbClr val="000000"/>
                </a:solidFill>
                <a:latin typeface="GoudyStd"/>
              </a:rPr>
              <a:t>, topical </a:t>
            </a:r>
            <a:r>
              <a:rPr lang="en-GB" dirty="0">
                <a:solidFill>
                  <a:srgbClr val="000000"/>
                </a:solidFill>
                <a:latin typeface="GoudyStd"/>
              </a:rPr>
              <a:t>pharmacological agents to relax the internal sphincter</a:t>
            </a:r>
            <a:endParaRPr lang="en-US" dirty="0">
              <a:solidFill>
                <a:srgbClr val="000000"/>
              </a:solidFill>
              <a:latin typeface="Corbel" panose="020B0503020204020204"/>
            </a:endParaRPr>
          </a:p>
        </p:txBody>
      </p:sp>
      <p:sp>
        <p:nvSpPr>
          <p:cNvPr id="14" name="TextBox 13">
            <a:extLst>
              <a:ext uri="{FF2B5EF4-FFF2-40B4-BE49-F238E27FC236}">
                <a16:creationId xmlns:a16="http://schemas.microsoft.com/office/drawing/2014/main" id="{740F0DE3-31AF-41AD-A6FB-12F7AE3D38DF}"/>
              </a:ext>
            </a:extLst>
          </p:cNvPr>
          <p:cNvSpPr txBox="1"/>
          <p:nvPr/>
        </p:nvSpPr>
        <p:spPr>
          <a:xfrm>
            <a:off x="5184458" y="3962400"/>
            <a:ext cx="2051685" cy="412498"/>
          </a:xfrm>
          <a:prstGeom prst="rect">
            <a:avLst/>
          </a:prstGeom>
          <a:noFill/>
        </p:spPr>
        <p:txBody>
          <a:bodyPr wrap="square">
            <a:spAutoFit/>
          </a:bodyPr>
          <a:lstStyle/>
          <a:p>
            <a:pPr defTabSz="457200"/>
            <a:r>
              <a:rPr lang="en-US" sz="2000" b="1" dirty="0">
                <a:solidFill>
                  <a:srgbClr val="000000"/>
                </a:solidFill>
                <a:latin typeface="Corbel" panose="020B0503020204020204"/>
              </a:rPr>
              <a:t>Botox injection</a:t>
            </a:r>
            <a:endParaRPr lang="en-US" b="1" dirty="0">
              <a:solidFill>
                <a:srgbClr val="000000"/>
              </a:solidFill>
              <a:latin typeface="Corbel" panose="020B0503020204020204"/>
            </a:endParaRPr>
          </a:p>
        </p:txBody>
      </p:sp>
      <p:sp>
        <p:nvSpPr>
          <p:cNvPr id="15" name="TextBox 14">
            <a:extLst>
              <a:ext uri="{FF2B5EF4-FFF2-40B4-BE49-F238E27FC236}">
                <a16:creationId xmlns:a16="http://schemas.microsoft.com/office/drawing/2014/main" id="{6EAE54A2-A425-494D-98FC-99B1744401B0}"/>
              </a:ext>
            </a:extLst>
          </p:cNvPr>
          <p:cNvSpPr txBox="1"/>
          <p:nvPr/>
        </p:nvSpPr>
        <p:spPr>
          <a:xfrm>
            <a:off x="5028286" y="5507830"/>
            <a:ext cx="2210078" cy="369332"/>
          </a:xfrm>
          <a:prstGeom prst="rect">
            <a:avLst/>
          </a:prstGeom>
          <a:noFill/>
        </p:spPr>
        <p:txBody>
          <a:bodyPr wrap="square">
            <a:spAutoFit/>
          </a:bodyPr>
          <a:lstStyle/>
          <a:p>
            <a:pPr defTabSz="457200"/>
            <a:r>
              <a:rPr lang="en-US" b="1">
                <a:solidFill>
                  <a:srgbClr val="000000"/>
                </a:solidFill>
                <a:latin typeface="Corbel" panose="020B0503020204020204"/>
              </a:rPr>
              <a:t>Operative measures</a:t>
            </a:r>
            <a:endParaRPr lang="en-US" b="1" dirty="0">
              <a:solidFill>
                <a:srgbClr val="000000"/>
              </a:solidFill>
              <a:latin typeface="Corbel" panose="020B0503020204020204"/>
            </a:endParaRPr>
          </a:p>
        </p:txBody>
      </p:sp>
      <p:sp>
        <p:nvSpPr>
          <p:cNvPr id="17" name="TextBox 16">
            <a:extLst>
              <a:ext uri="{FF2B5EF4-FFF2-40B4-BE49-F238E27FC236}">
                <a16:creationId xmlns:a16="http://schemas.microsoft.com/office/drawing/2014/main" id="{53472190-814C-4CB8-89AE-F7339064DC5F}"/>
              </a:ext>
            </a:extLst>
          </p:cNvPr>
          <p:cNvSpPr txBox="1"/>
          <p:nvPr/>
        </p:nvSpPr>
        <p:spPr>
          <a:xfrm>
            <a:off x="2895600" y="5814397"/>
            <a:ext cx="6400800" cy="584775"/>
          </a:xfrm>
          <a:prstGeom prst="rect">
            <a:avLst/>
          </a:prstGeom>
          <a:noFill/>
        </p:spPr>
        <p:txBody>
          <a:bodyPr wrap="square">
            <a:spAutoFit/>
          </a:bodyPr>
          <a:lstStyle/>
          <a:p>
            <a:pPr algn="ctr" defTabSz="457200"/>
            <a:r>
              <a:rPr lang="en-US" sz="1600" dirty="0">
                <a:solidFill>
                  <a:srgbClr val="000000"/>
                </a:solidFill>
                <a:latin typeface="Corbel" panose="020B0503020204020204"/>
              </a:rPr>
              <a:t>lateral internal Sphincterotomy</a:t>
            </a:r>
          </a:p>
          <a:p>
            <a:pPr algn="ctr" defTabSz="457200"/>
            <a:r>
              <a:rPr lang="en-US" sz="1600" dirty="0">
                <a:solidFill>
                  <a:srgbClr val="000000"/>
                </a:solidFill>
                <a:latin typeface="Corbel" panose="020B0503020204020204"/>
              </a:rPr>
              <a:t>Anal advancement flap</a:t>
            </a:r>
          </a:p>
        </p:txBody>
      </p:sp>
      <p:sp>
        <p:nvSpPr>
          <p:cNvPr id="18" name="Arrow: Down 17">
            <a:extLst>
              <a:ext uri="{FF2B5EF4-FFF2-40B4-BE49-F238E27FC236}">
                <a16:creationId xmlns:a16="http://schemas.microsoft.com/office/drawing/2014/main" id="{2AC60571-E824-4172-B4C3-9731A04E5DC7}"/>
              </a:ext>
            </a:extLst>
          </p:cNvPr>
          <p:cNvSpPr/>
          <p:nvPr/>
        </p:nvSpPr>
        <p:spPr>
          <a:xfrm>
            <a:off x="5802630" y="4876801"/>
            <a:ext cx="586740" cy="447635"/>
          </a:xfrm>
          <a:prstGeom prst="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Corbel" panose="020B0503020204020204"/>
            </a:endParaRPr>
          </a:p>
        </p:txBody>
      </p:sp>
    </p:spTree>
    <p:extLst>
      <p:ext uri="{BB962C8B-B14F-4D97-AF65-F5344CB8AC3E}">
        <p14:creationId xmlns:p14="http://schemas.microsoft.com/office/powerpoint/2010/main" val="3040959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1552</Words>
  <Application>Microsoft Office PowerPoint</Application>
  <PresentationFormat>Widescreen</PresentationFormat>
  <Paragraphs>211</Paragraphs>
  <Slides>48</Slides>
  <Notes>0</Notes>
  <HiddenSlides>0</HiddenSlides>
  <MMClips>1</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48</vt:i4>
      </vt:variant>
    </vt:vector>
  </HeadingPairs>
  <TitlesOfParts>
    <vt:vector size="68" baseType="lpstr">
      <vt:lpstr>Arial</vt:lpstr>
      <vt:lpstr>Arial Black</vt:lpstr>
      <vt:lpstr>Berlin Sans FB</vt:lpstr>
      <vt:lpstr>Berlin Sans FB Demi</vt:lpstr>
      <vt:lpstr>Calibri</vt:lpstr>
      <vt:lpstr>Calibri Light</vt:lpstr>
      <vt:lpstr>Cambria</vt:lpstr>
      <vt:lpstr>Century Gothic</vt:lpstr>
      <vt:lpstr>Comic Sans MS</vt:lpstr>
      <vt:lpstr>Corbel</vt:lpstr>
      <vt:lpstr>Futura-Book</vt:lpstr>
      <vt:lpstr>Goudy</vt:lpstr>
      <vt:lpstr>GoudyStd</vt:lpstr>
      <vt:lpstr>Segoe UI Historic</vt:lpstr>
      <vt:lpstr>Times New Roman</vt:lpstr>
      <vt:lpstr>Wingdings</vt:lpstr>
      <vt:lpstr>Wingdings 3</vt:lpstr>
      <vt:lpstr>Adjacency</vt:lpstr>
      <vt:lpstr>Office Theme</vt:lpstr>
      <vt:lpstr>Basis</vt:lpstr>
      <vt:lpstr>BENIGN ANO-RECTAL DISORDERS</vt:lpstr>
      <vt:lpstr>Anatomy of Rectum And Anus</vt:lpstr>
      <vt:lpstr>PowerPoint Presentation</vt:lpstr>
      <vt:lpstr>PowerPoint Presentation</vt:lpstr>
      <vt:lpstr>Anatomy of anal canal :</vt:lpstr>
      <vt:lpstr>Cont.</vt:lpstr>
      <vt:lpstr>Cont.</vt:lpstr>
      <vt:lpstr>PowerPoint Presentation</vt:lpstr>
      <vt:lpstr>PowerPoint Presentation</vt:lpstr>
      <vt:lpstr>PowerPoint Presentation</vt:lpstr>
      <vt:lpstr>HEAMORRHOIDS</vt:lpstr>
      <vt:lpstr>Anal cushions</vt:lpstr>
      <vt:lpstr>PowerPoint Presentation</vt:lpstr>
      <vt:lpstr>Types of hemorrhoids :</vt:lpstr>
      <vt:lpstr>PowerPoint Presentation</vt:lpstr>
      <vt:lpstr>Complications of hemorrhoids:</vt:lpstr>
      <vt:lpstr>PowerPoint Presentation</vt:lpstr>
      <vt:lpstr>Management :</vt:lpstr>
      <vt:lpstr>Pilonidal disease (PD) </vt:lpstr>
      <vt:lpstr>PowerPoint Presentation</vt:lpstr>
      <vt:lpstr>PowerPoint Presentation</vt:lpstr>
      <vt:lpstr>PowerPoint Presentation</vt:lpstr>
      <vt:lpstr>PowerPoint Presentation</vt:lpstr>
      <vt:lpstr>PowerPoint Presentation</vt:lpstr>
      <vt:lpstr>PowerPoint Presentation</vt:lpstr>
      <vt:lpstr>Anorectal Abcess </vt:lpstr>
      <vt:lpstr>PowerPoint Presentation</vt:lpstr>
      <vt:lpstr>PowerPoint Presentation</vt:lpstr>
      <vt:lpstr>PowerPoint Presentation</vt:lpstr>
      <vt:lpstr>PowerPoint Presentation</vt:lpstr>
      <vt:lpstr>PowerPoint Presentation</vt:lpstr>
      <vt:lpstr>Clinical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BENIGN AND ANO RECTAL DISORDERS</dc:title>
  <dc:creator>Dr-Hamzeh</dc:creator>
  <cp:lastModifiedBy>mosab abushqeer</cp:lastModifiedBy>
  <cp:revision>1</cp:revision>
  <dcterms:created xsi:type="dcterms:W3CDTF">2020-09-27T06:17:21Z</dcterms:created>
  <dcterms:modified xsi:type="dcterms:W3CDTF">2021-08-13T12:53:29Z</dcterms:modified>
</cp:coreProperties>
</file>