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notesMasterIdLst>
    <p:notesMasterId r:id="rId91"/>
  </p:notesMasterIdLst>
  <p:sldIdLst>
    <p:sldId id="288" r:id="rId2"/>
    <p:sldId id="257" r:id="rId3"/>
    <p:sldId id="258" r:id="rId4"/>
    <p:sldId id="259" r:id="rId5"/>
    <p:sldId id="260" r:id="rId6"/>
    <p:sldId id="261" r:id="rId7"/>
    <p:sldId id="279" r:id="rId8"/>
    <p:sldId id="264" r:id="rId9"/>
    <p:sldId id="289" r:id="rId10"/>
    <p:sldId id="265" r:id="rId11"/>
    <p:sldId id="290" r:id="rId12"/>
    <p:sldId id="327" r:id="rId13"/>
    <p:sldId id="294" r:id="rId14"/>
    <p:sldId id="291" r:id="rId15"/>
    <p:sldId id="292" r:id="rId16"/>
    <p:sldId id="296" r:id="rId17"/>
    <p:sldId id="297" r:id="rId18"/>
    <p:sldId id="281" r:id="rId19"/>
    <p:sldId id="355" r:id="rId20"/>
    <p:sldId id="356" r:id="rId21"/>
    <p:sldId id="351" r:id="rId22"/>
    <p:sldId id="391" r:id="rId23"/>
    <p:sldId id="392" r:id="rId24"/>
    <p:sldId id="393" r:id="rId25"/>
    <p:sldId id="430" r:id="rId26"/>
    <p:sldId id="338" r:id="rId27"/>
    <p:sldId id="339" r:id="rId28"/>
    <p:sldId id="268" r:id="rId29"/>
    <p:sldId id="425" r:id="rId30"/>
    <p:sldId id="329" r:id="rId31"/>
    <p:sldId id="330" r:id="rId32"/>
    <p:sldId id="332" r:id="rId33"/>
    <p:sldId id="333" r:id="rId34"/>
    <p:sldId id="334" r:id="rId35"/>
    <p:sldId id="335" r:id="rId36"/>
    <p:sldId id="426" r:id="rId37"/>
    <p:sldId id="340" r:id="rId38"/>
    <p:sldId id="344" r:id="rId39"/>
    <p:sldId id="282" r:id="rId40"/>
    <p:sldId id="346" r:id="rId41"/>
    <p:sldId id="348" r:id="rId42"/>
    <p:sldId id="350" r:id="rId43"/>
    <p:sldId id="349" r:id="rId44"/>
    <p:sldId id="299" r:id="rId45"/>
    <p:sldId id="395" r:id="rId46"/>
    <p:sldId id="396" r:id="rId47"/>
    <p:sldId id="397" r:id="rId48"/>
    <p:sldId id="418" r:id="rId49"/>
    <p:sldId id="398" r:id="rId50"/>
    <p:sldId id="399" r:id="rId51"/>
    <p:sldId id="400" r:id="rId52"/>
    <p:sldId id="301" r:id="rId53"/>
    <p:sldId id="423" r:id="rId54"/>
    <p:sldId id="424" r:id="rId55"/>
    <p:sldId id="366" r:id="rId56"/>
    <p:sldId id="417" r:id="rId57"/>
    <p:sldId id="370" r:id="rId58"/>
    <p:sldId id="419" r:id="rId59"/>
    <p:sldId id="422" r:id="rId60"/>
    <p:sldId id="308" r:id="rId61"/>
    <p:sldId id="326" r:id="rId62"/>
    <p:sldId id="310" r:id="rId63"/>
    <p:sldId id="311" r:id="rId64"/>
    <p:sldId id="312" r:id="rId65"/>
    <p:sldId id="427" r:id="rId66"/>
    <p:sldId id="404" r:id="rId67"/>
    <p:sldId id="405" r:id="rId68"/>
    <p:sldId id="406" r:id="rId69"/>
    <p:sldId id="407" r:id="rId70"/>
    <p:sldId id="408" r:id="rId71"/>
    <p:sldId id="409" r:id="rId72"/>
    <p:sldId id="410" r:id="rId73"/>
    <p:sldId id="414" r:id="rId74"/>
    <p:sldId id="415" r:id="rId75"/>
    <p:sldId id="416" r:id="rId76"/>
    <p:sldId id="314" r:id="rId77"/>
    <p:sldId id="315" r:id="rId78"/>
    <p:sldId id="316" r:id="rId79"/>
    <p:sldId id="317" r:id="rId80"/>
    <p:sldId id="318" r:id="rId81"/>
    <p:sldId id="319" r:id="rId82"/>
    <p:sldId id="320" r:id="rId83"/>
    <p:sldId id="428" r:id="rId84"/>
    <p:sldId id="385" r:id="rId85"/>
    <p:sldId id="386" r:id="rId86"/>
    <p:sldId id="387" r:id="rId87"/>
    <p:sldId id="388" r:id="rId88"/>
    <p:sldId id="389" r:id="rId89"/>
    <p:sldId id="323" r:id="rId9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94660"/>
  </p:normalViewPr>
  <p:slideViewPr>
    <p:cSldViewPr>
      <p:cViewPr>
        <p:scale>
          <a:sx n="66" d="100"/>
          <a:sy n="66" d="100"/>
        </p:scale>
        <p:origin x="-1930" y="-5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BE1756-7575-442F-AE36-5BEB5CBD437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5B2A0944-7C92-4C67-8B2E-D5F36CDE17D6}">
      <dgm:prSet phldrT="[Text]"/>
      <dgm:spPr/>
      <dgm:t>
        <a:bodyPr/>
        <a:lstStyle/>
        <a:p>
          <a:pPr rtl="1"/>
          <a:r>
            <a:rPr lang="en-US" dirty="0" smtClean="0"/>
            <a:t>Polyps</a:t>
          </a:r>
          <a:endParaRPr lang="ar-JO" dirty="0"/>
        </a:p>
      </dgm:t>
    </dgm:pt>
    <dgm:pt modelId="{572F12F8-089C-46D5-82FD-77E280C40AB7}" type="parTrans" cxnId="{2D857BB9-E0BF-4E2C-A4CB-312FAC184DF1}">
      <dgm:prSet/>
      <dgm:spPr/>
      <dgm:t>
        <a:bodyPr/>
        <a:lstStyle/>
        <a:p>
          <a:pPr rtl="1"/>
          <a:endParaRPr lang="ar-JO"/>
        </a:p>
      </dgm:t>
    </dgm:pt>
    <dgm:pt modelId="{E38077CA-EF23-4093-A6D0-4F854A39EDC2}" type="sibTrans" cxnId="{2D857BB9-E0BF-4E2C-A4CB-312FAC184DF1}">
      <dgm:prSet/>
      <dgm:spPr/>
      <dgm:t>
        <a:bodyPr/>
        <a:lstStyle/>
        <a:p>
          <a:pPr rtl="1"/>
          <a:endParaRPr lang="ar-JO"/>
        </a:p>
      </dgm:t>
    </dgm:pt>
    <dgm:pt modelId="{EE09DFF1-1669-43D3-B9D3-F6DAA99C6A48}">
      <dgm:prSet phldrT="[Text]"/>
      <dgm:spPr/>
      <dgm:t>
        <a:bodyPr/>
        <a:lstStyle/>
        <a:p>
          <a:pPr rtl="1"/>
          <a:r>
            <a:rPr lang="en-US" dirty="0" err="1" smtClean="0"/>
            <a:t>Hamartomas</a:t>
          </a:r>
          <a:endParaRPr lang="ar-JO" dirty="0"/>
        </a:p>
      </dgm:t>
    </dgm:pt>
    <dgm:pt modelId="{93AB5998-9DAA-4C4B-B16E-6D626031D8C1}" type="parTrans" cxnId="{F8E47DDC-9C94-481A-B202-9147E85EA596}">
      <dgm:prSet/>
      <dgm:spPr/>
      <dgm:t>
        <a:bodyPr/>
        <a:lstStyle/>
        <a:p>
          <a:pPr rtl="1"/>
          <a:endParaRPr lang="ar-JO"/>
        </a:p>
      </dgm:t>
    </dgm:pt>
    <dgm:pt modelId="{41483356-1AB0-4A2E-A37E-4098348A3541}" type="sibTrans" cxnId="{F8E47DDC-9C94-481A-B202-9147E85EA596}">
      <dgm:prSet/>
      <dgm:spPr/>
      <dgm:t>
        <a:bodyPr/>
        <a:lstStyle/>
        <a:p>
          <a:pPr rtl="1"/>
          <a:endParaRPr lang="ar-JO"/>
        </a:p>
      </dgm:t>
    </dgm:pt>
    <dgm:pt modelId="{81249D42-5EB8-4DA0-BAA3-62921B0CD6E4}">
      <dgm:prSet phldrT="[Text]"/>
      <dgm:spPr/>
      <dgm:t>
        <a:bodyPr/>
        <a:lstStyle/>
        <a:p>
          <a:pPr rtl="1"/>
          <a:r>
            <a:rPr lang="en-US" dirty="0" smtClean="0"/>
            <a:t>Hyperplastic</a:t>
          </a:r>
          <a:endParaRPr lang="ar-JO" dirty="0"/>
        </a:p>
      </dgm:t>
    </dgm:pt>
    <dgm:pt modelId="{179B8720-C730-4CF5-B05F-A6A8F6EC0B95}" type="parTrans" cxnId="{3349323B-6D06-42B9-B285-3D4F6F210709}">
      <dgm:prSet/>
      <dgm:spPr/>
      <dgm:t>
        <a:bodyPr/>
        <a:lstStyle/>
        <a:p>
          <a:pPr rtl="1"/>
          <a:endParaRPr lang="ar-JO"/>
        </a:p>
      </dgm:t>
    </dgm:pt>
    <dgm:pt modelId="{CF917D39-69AF-40E7-B0B7-680C9A3996A3}" type="sibTrans" cxnId="{3349323B-6D06-42B9-B285-3D4F6F210709}">
      <dgm:prSet/>
      <dgm:spPr/>
      <dgm:t>
        <a:bodyPr/>
        <a:lstStyle/>
        <a:p>
          <a:pPr rtl="1"/>
          <a:endParaRPr lang="ar-JO"/>
        </a:p>
      </dgm:t>
    </dgm:pt>
    <dgm:pt modelId="{621AFE75-7876-4606-A4C3-C18961A50C6E}">
      <dgm:prSet phldrT="[Text]"/>
      <dgm:spPr/>
      <dgm:t>
        <a:bodyPr/>
        <a:lstStyle/>
        <a:p>
          <a:pPr rtl="1"/>
          <a:r>
            <a:rPr lang="en-US" dirty="0" smtClean="0"/>
            <a:t>Adenoma</a:t>
          </a:r>
          <a:endParaRPr lang="ar-JO" dirty="0"/>
        </a:p>
      </dgm:t>
    </dgm:pt>
    <dgm:pt modelId="{9903C939-224D-462C-8A70-93E3B1B3D88C}" type="parTrans" cxnId="{CD88B844-5FB5-4E72-BE84-FDC6EDB3EB17}">
      <dgm:prSet/>
      <dgm:spPr/>
      <dgm:t>
        <a:bodyPr/>
        <a:lstStyle/>
        <a:p>
          <a:pPr rtl="1"/>
          <a:endParaRPr lang="ar-JO"/>
        </a:p>
      </dgm:t>
    </dgm:pt>
    <dgm:pt modelId="{11659BCD-640A-41F4-8436-8CD7DDFD135A}" type="sibTrans" cxnId="{CD88B844-5FB5-4E72-BE84-FDC6EDB3EB17}">
      <dgm:prSet/>
      <dgm:spPr/>
      <dgm:t>
        <a:bodyPr/>
        <a:lstStyle/>
        <a:p>
          <a:pPr rtl="1"/>
          <a:endParaRPr lang="ar-JO"/>
        </a:p>
      </dgm:t>
    </dgm:pt>
    <dgm:pt modelId="{4A29506D-B54D-48E8-9D09-A9E8C2CB5AD3}">
      <dgm:prSet/>
      <dgm:spPr/>
      <dgm:t>
        <a:bodyPr/>
        <a:lstStyle/>
        <a:p>
          <a:pPr rtl="1"/>
          <a:r>
            <a:rPr lang="en-US" dirty="0" smtClean="0"/>
            <a:t>Inflammatory</a:t>
          </a:r>
          <a:endParaRPr lang="ar-JO" dirty="0"/>
        </a:p>
      </dgm:t>
    </dgm:pt>
    <dgm:pt modelId="{EEB45A6B-6996-43F0-A226-F2E26B1952CF}" type="parTrans" cxnId="{D8C8AB9A-9A4F-4794-AEB9-AD1BCDFB659D}">
      <dgm:prSet/>
      <dgm:spPr/>
      <dgm:t>
        <a:bodyPr/>
        <a:lstStyle/>
        <a:p>
          <a:pPr rtl="1"/>
          <a:endParaRPr lang="ar-JO"/>
        </a:p>
      </dgm:t>
    </dgm:pt>
    <dgm:pt modelId="{3F971673-ED85-4FA0-B040-1AB4C505B40B}" type="sibTrans" cxnId="{D8C8AB9A-9A4F-4794-AEB9-AD1BCDFB659D}">
      <dgm:prSet/>
      <dgm:spPr/>
      <dgm:t>
        <a:bodyPr/>
        <a:lstStyle/>
        <a:p>
          <a:pPr rtl="1"/>
          <a:endParaRPr lang="ar-JO"/>
        </a:p>
      </dgm:t>
    </dgm:pt>
    <dgm:pt modelId="{B38B7DB2-CFF2-42D7-A7AF-1AB0464033CE}">
      <dgm:prSet/>
      <dgm:spPr/>
      <dgm:t>
        <a:bodyPr/>
        <a:lstStyle/>
        <a:p>
          <a:pPr rtl="1"/>
          <a:r>
            <a:rPr lang="en-US" dirty="0" smtClean="0"/>
            <a:t>Tubular</a:t>
          </a:r>
          <a:endParaRPr lang="ar-JO" dirty="0"/>
        </a:p>
      </dgm:t>
    </dgm:pt>
    <dgm:pt modelId="{E8EE1EDC-96AF-45AA-B774-4A177FD82C85}" type="parTrans" cxnId="{A8B11AED-67F3-4E6C-9DCB-9C96894E9D33}">
      <dgm:prSet/>
      <dgm:spPr/>
      <dgm:t>
        <a:bodyPr/>
        <a:lstStyle/>
        <a:p>
          <a:pPr rtl="1"/>
          <a:endParaRPr lang="ar-JO"/>
        </a:p>
      </dgm:t>
    </dgm:pt>
    <dgm:pt modelId="{05EE3DB1-BB54-4275-8743-85F5368B991A}" type="sibTrans" cxnId="{A8B11AED-67F3-4E6C-9DCB-9C96894E9D33}">
      <dgm:prSet/>
      <dgm:spPr/>
      <dgm:t>
        <a:bodyPr/>
        <a:lstStyle/>
        <a:p>
          <a:pPr rtl="1"/>
          <a:endParaRPr lang="ar-JO"/>
        </a:p>
      </dgm:t>
    </dgm:pt>
    <dgm:pt modelId="{A08715EC-6302-4C0A-AE25-C6CC20C29009}">
      <dgm:prSet/>
      <dgm:spPr/>
      <dgm:t>
        <a:bodyPr/>
        <a:lstStyle/>
        <a:p>
          <a:pPr rtl="1"/>
          <a:r>
            <a:rPr lang="en-US" dirty="0" smtClean="0"/>
            <a:t>Tubulovillous</a:t>
          </a:r>
          <a:endParaRPr lang="ar-JO" dirty="0"/>
        </a:p>
      </dgm:t>
    </dgm:pt>
    <dgm:pt modelId="{FFF02549-C354-4C87-AB42-FA4E5E6013DF}" type="parTrans" cxnId="{98C85C1A-E8D5-4339-BCE1-9ECDC2060D33}">
      <dgm:prSet/>
      <dgm:spPr/>
      <dgm:t>
        <a:bodyPr/>
        <a:lstStyle/>
        <a:p>
          <a:pPr rtl="1"/>
          <a:endParaRPr lang="ar-JO"/>
        </a:p>
      </dgm:t>
    </dgm:pt>
    <dgm:pt modelId="{6D14C31C-5FF9-40C8-B87D-C84B998436E0}" type="sibTrans" cxnId="{98C85C1A-E8D5-4339-BCE1-9ECDC2060D33}">
      <dgm:prSet/>
      <dgm:spPr/>
      <dgm:t>
        <a:bodyPr/>
        <a:lstStyle/>
        <a:p>
          <a:pPr rtl="1"/>
          <a:endParaRPr lang="ar-JO"/>
        </a:p>
      </dgm:t>
    </dgm:pt>
    <dgm:pt modelId="{0FEF0640-EB04-4C53-8652-A4DC2DD49E91}">
      <dgm:prSet/>
      <dgm:spPr/>
      <dgm:t>
        <a:bodyPr/>
        <a:lstStyle/>
        <a:p>
          <a:pPr rtl="1"/>
          <a:r>
            <a:rPr lang="en-US" dirty="0" smtClean="0"/>
            <a:t>Villous</a:t>
          </a:r>
          <a:endParaRPr lang="ar-JO" dirty="0"/>
        </a:p>
      </dgm:t>
    </dgm:pt>
    <dgm:pt modelId="{1D958BB5-E44D-4147-816A-E07A7B3E9701}" type="parTrans" cxnId="{BDF06EB8-F5ED-4E4D-B8F4-4AE02CA11A23}">
      <dgm:prSet/>
      <dgm:spPr/>
      <dgm:t>
        <a:bodyPr/>
        <a:lstStyle/>
        <a:p>
          <a:pPr rtl="1"/>
          <a:endParaRPr lang="ar-JO"/>
        </a:p>
      </dgm:t>
    </dgm:pt>
    <dgm:pt modelId="{D4D503BC-B049-4352-9C7F-CE26C017317B}" type="sibTrans" cxnId="{BDF06EB8-F5ED-4E4D-B8F4-4AE02CA11A23}">
      <dgm:prSet/>
      <dgm:spPr/>
      <dgm:t>
        <a:bodyPr/>
        <a:lstStyle/>
        <a:p>
          <a:pPr rtl="1"/>
          <a:endParaRPr lang="ar-JO"/>
        </a:p>
      </dgm:t>
    </dgm:pt>
    <dgm:pt modelId="{2110FDD7-0B3A-47CE-B2E3-5B45FD3AA377}">
      <dgm:prSet/>
      <dgm:spPr/>
      <dgm:t>
        <a:bodyPr/>
        <a:lstStyle/>
        <a:p>
          <a:pPr rtl="0"/>
          <a:r>
            <a:rPr lang="en-US" dirty="0" smtClean="0"/>
            <a:t>*Juvenile polyps</a:t>
          </a:r>
        </a:p>
        <a:p>
          <a:pPr rtl="0"/>
          <a:r>
            <a:rPr lang="en-US" dirty="0" smtClean="0"/>
            <a:t>*</a:t>
          </a:r>
          <a:r>
            <a:rPr lang="en-US" dirty="0" err="1" smtClean="0"/>
            <a:t>Peutz-Jegher</a:t>
          </a:r>
          <a:r>
            <a:rPr lang="en-US" dirty="0" smtClean="0"/>
            <a:t> polyp</a:t>
          </a:r>
        </a:p>
        <a:p>
          <a:pPr rtl="0"/>
          <a:r>
            <a:rPr lang="en-US" dirty="0" smtClean="0"/>
            <a:t>*</a:t>
          </a:r>
          <a:r>
            <a:rPr lang="en-US" dirty="0" err="1" smtClean="0"/>
            <a:t>Cronkhite</a:t>
          </a:r>
          <a:r>
            <a:rPr lang="en-US" dirty="0" smtClean="0"/>
            <a:t>-Canada</a:t>
          </a:r>
          <a:r>
            <a:rPr lang="ar-JO" dirty="0" smtClean="0"/>
            <a:t> </a:t>
          </a:r>
          <a:r>
            <a:rPr lang="en-US" dirty="0" smtClean="0"/>
            <a:t>syndrome</a:t>
          </a:r>
        </a:p>
        <a:p>
          <a:pPr rtl="0"/>
          <a:r>
            <a:rPr lang="en-US" dirty="0" smtClean="0"/>
            <a:t>*Cowden’s syndrome</a:t>
          </a:r>
          <a:endParaRPr lang="ar-JO" dirty="0"/>
        </a:p>
      </dgm:t>
    </dgm:pt>
    <dgm:pt modelId="{4EFEE120-0EEE-4FFE-8947-CAF66EF1ECFC}" type="parTrans" cxnId="{130297F6-9F71-419F-B1C4-97092828A8F0}">
      <dgm:prSet/>
      <dgm:spPr/>
      <dgm:t>
        <a:bodyPr/>
        <a:lstStyle/>
        <a:p>
          <a:pPr rtl="1"/>
          <a:endParaRPr lang="ar-JO"/>
        </a:p>
      </dgm:t>
    </dgm:pt>
    <dgm:pt modelId="{777DE3D2-BF52-4FF0-903F-BA9D082000DF}" type="sibTrans" cxnId="{130297F6-9F71-419F-B1C4-97092828A8F0}">
      <dgm:prSet/>
      <dgm:spPr/>
      <dgm:t>
        <a:bodyPr/>
        <a:lstStyle/>
        <a:p>
          <a:pPr rtl="1"/>
          <a:endParaRPr lang="ar-JO"/>
        </a:p>
      </dgm:t>
    </dgm:pt>
    <dgm:pt modelId="{EEE544D7-1B7E-4B24-9B1A-860FFCE513E6}" type="pres">
      <dgm:prSet presAssocID="{A0BE1756-7575-442F-AE36-5BEB5CBD437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6FF5557-F5E2-474C-86D5-A6BF9722A3F5}" type="pres">
      <dgm:prSet presAssocID="{5B2A0944-7C92-4C67-8B2E-D5F36CDE17D6}" presName="hierRoot1" presStyleCnt="0"/>
      <dgm:spPr/>
    </dgm:pt>
    <dgm:pt modelId="{BAA03043-C404-416A-836A-593D1293962B}" type="pres">
      <dgm:prSet presAssocID="{5B2A0944-7C92-4C67-8B2E-D5F36CDE17D6}" presName="composite" presStyleCnt="0"/>
      <dgm:spPr/>
    </dgm:pt>
    <dgm:pt modelId="{7BBA0F7C-95A0-4CF4-86A4-F24DDD98B393}" type="pres">
      <dgm:prSet presAssocID="{5B2A0944-7C92-4C67-8B2E-D5F36CDE17D6}" presName="background" presStyleLbl="node0" presStyleIdx="0" presStyleCnt="1"/>
      <dgm:spPr/>
    </dgm:pt>
    <dgm:pt modelId="{18958E5A-3BF0-4FDE-94BA-6105D20FD259}" type="pres">
      <dgm:prSet presAssocID="{5B2A0944-7C92-4C67-8B2E-D5F36CDE17D6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2CABF202-F05B-4EC2-8E91-0DACDF8A6752}" type="pres">
      <dgm:prSet presAssocID="{5B2A0944-7C92-4C67-8B2E-D5F36CDE17D6}" presName="hierChild2" presStyleCnt="0"/>
      <dgm:spPr/>
    </dgm:pt>
    <dgm:pt modelId="{85E0BF9E-90DF-4770-AF82-5546921DCF96}" type="pres">
      <dgm:prSet presAssocID="{93AB5998-9DAA-4C4B-B16E-6D626031D8C1}" presName="Name10" presStyleLbl="parChTrans1D2" presStyleIdx="0" presStyleCnt="4"/>
      <dgm:spPr/>
      <dgm:t>
        <a:bodyPr/>
        <a:lstStyle/>
        <a:p>
          <a:endParaRPr lang="en-US"/>
        </a:p>
      </dgm:t>
    </dgm:pt>
    <dgm:pt modelId="{BB923380-60BF-4B21-86CB-8DAF1AAACEBF}" type="pres">
      <dgm:prSet presAssocID="{EE09DFF1-1669-43D3-B9D3-F6DAA99C6A48}" presName="hierRoot2" presStyleCnt="0"/>
      <dgm:spPr/>
    </dgm:pt>
    <dgm:pt modelId="{4BA92CA9-CA81-4DFA-97D9-865C09ED3AA5}" type="pres">
      <dgm:prSet presAssocID="{EE09DFF1-1669-43D3-B9D3-F6DAA99C6A48}" presName="composite2" presStyleCnt="0"/>
      <dgm:spPr/>
    </dgm:pt>
    <dgm:pt modelId="{E0733211-BFD0-4259-838D-B1537AE54A49}" type="pres">
      <dgm:prSet presAssocID="{EE09DFF1-1669-43D3-B9D3-F6DAA99C6A48}" presName="background2" presStyleLbl="node2" presStyleIdx="0" presStyleCnt="4"/>
      <dgm:spPr/>
    </dgm:pt>
    <dgm:pt modelId="{61D19A92-90C4-4FBC-AFD1-BB3690C5213A}" type="pres">
      <dgm:prSet presAssocID="{EE09DFF1-1669-43D3-B9D3-F6DAA99C6A48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6B0F099-10F8-4151-8A0F-74116F738082}" type="pres">
      <dgm:prSet presAssocID="{EE09DFF1-1669-43D3-B9D3-F6DAA99C6A48}" presName="hierChild3" presStyleCnt="0"/>
      <dgm:spPr/>
    </dgm:pt>
    <dgm:pt modelId="{282FCF6E-C007-4488-8774-4401782BC562}" type="pres">
      <dgm:prSet presAssocID="{4EFEE120-0EEE-4FFE-8947-CAF66EF1ECFC}" presName="Name17" presStyleLbl="parChTrans1D3" presStyleIdx="0" presStyleCnt="4"/>
      <dgm:spPr/>
      <dgm:t>
        <a:bodyPr/>
        <a:lstStyle/>
        <a:p>
          <a:endParaRPr lang="en-US"/>
        </a:p>
      </dgm:t>
    </dgm:pt>
    <dgm:pt modelId="{BEA468FE-7DDE-4FD6-8D6C-3BEE964A7A20}" type="pres">
      <dgm:prSet presAssocID="{2110FDD7-0B3A-47CE-B2E3-5B45FD3AA377}" presName="hierRoot3" presStyleCnt="0"/>
      <dgm:spPr/>
    </dgm:pt>
    <dgm:pt modelId="{17E4C595-BC70-49C1-9A5D-8E31F1911DCB}" type="pres">
      <dgm:prSet presAssocID="{2110FDD7-0B3A-47CE-B2E3-5B45FD3AA377}" presName="composite3" presStyleCnt="0"/>
      <dgm:spPr/>
    </dgm:pt>
    <dgm:pt modelId="{F649D603-B1CB-4874-9EB9-8386AD6BE995}" type="pres">
      <dgm:prSet presAssocID="{2110FDD7-0B3A-47CE-B2E3-5B45FD3AA377}" presName="background3" presStyleLbl="node3" presStyleIdx="0" presStyleCnt="4"/>
      <dgm:spPr/>
    </dgm:pt>
    <dgm:pt modelId="{26EFD15C-EB3E-4D88-B30C-051FCEF69EE3}" type="pres">
      <dgm:prSet presAssocID="{2110FDD7-0B3A-47CE-B2E3-5B45FD3AA377}" presName="text3" presStyleLbl="fgAcc3" presStyleIdx="0" presStyleCnt="4" custScaleX="130663" custScaleY="2679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AD2B870-22F7-4A5D-8A05-A0549A1F8EDA}" type="pres">
      <dgm:prSet presAssocID="{2110FDD7-0B3A-47CE-B2E3-5B45FD3AA377}" presName="hierChild4" presStyleCnt="0"/>
      <dgm:spPr/>
    </dgm:pt>
    <dgm:pt modelId="{95F2454F-9F85-4C16-A5F4-EB855B0E5F2F}" type="pres">
      <dgm:prSet presAssocID="{EEB45A6B-6996-43F0-A226-F2E26B1952CF}" presName="Name10" presStyleLbl="parChTrans1D2" presStyleIdx="1" presStyleCnt="4"/>
      <dgm:spPr/>
      <dgm:t>
        <a:bodyPr/>
        <a:lstStyle/>
        <a:p>
          <a:endParaRPr lang="en-US"/>
        </a:p>
      </dgm:t>
    </dgm:pt>
    <dgm:pt modelId="{861A86A7-DF8B-4BBE-9827-DB754CF58933}" type="pres">
      <dgm:prSet presAssocID="{4A29506D-B54D-48E8-9D09-A9E8C2CB5AD3}" presName="hierRoot2" presStyleCnt="0"/>
      <dgm:spPr/>
    </dgm:pt>
    <dgm:pt modelId="{FAFA96AB-42FB-4DEB-8148-360E50107B64}" type="pres">
      <dgm:prSet presAssocID="{4A29506D-B54D-48E8-9D09-A9E8C2CB5AD3}" presName="composite2" presStyleCnt="0"/>
      <dgm:spPr/>
    </dgm:pt>
    <dgm:pt modelId="{6D373964-8DE2-4A5A-8368-C2E57C081E35}" type="pres">
      <dgm:prSet presAssocID="{4A29506D-B54D-48E8-9D09-A9E8C2CB5AD3}" presName="background2" presStyleLbl="node2" presStyleIdx="1" presStyleCnt="4"/>
      <dgm:spPr/>
    </dgm:pt>
    <dgm:pt modelId="{A09980A6-8BDD-4BCF-BE17-259C355B2B33}" type="pres">
      <dgm:prSet presAssocID="{4A29506D-B54D-48E8-9D09-A9E8C2CB5AD3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00CFD0D-73F2-45CB-9D6C-4991C3A3A21D}" type="pres">
      <dgm:prSet presAssocID="{4A29506D-B54D-48E8-9D09-A9E8C2CB5AD3}" presName="hierChild3" presStyleCnt="0"/>
      <dgm:spPr/>
    </dgm:pt>
    <dgm:pt modelId="{B8FBBD88-611E-4883-9F4E-EDB40114F906}" type="pres">
      <dgm:prSet presAssocID="{179B8720-C730-4CF5-B05F-A6A8F6EC0B95}" presName="Name10" presStyleLbl="parChTrans1D2" presStyleIdx="2" presStyleCnt="4"/>
      <dgm:spPr/>
      <dgm:t>
        <a:bodyPr/>
        <a:lstStyle/>
        <a:p>
          <a:endParaRPr lang="en-US"/>
        </a:p>
      </dgm:t>
    </dgm:pt>
    <dgm:pt modelId="{63581425-38A1-41D2-B582-2CB5BC1EEC79}" type="pres">
      <dgm:prSet presAssocID="{81249D42-5EB8-4DA0-BAA3-62921B0CD6E4}" presName="hierRoot2" presStyleCnt="0"/>
      <dgm:spPr/>
    </dgm:pt>
    <dgm:pt modelId="{AF3ED386-850F-4CC3-8F7F-86E981FD6F96}" type="pres">
      <dgm:prSet presAssocID="{81249D42-5EB8-4DA0-BAA3-62921B0CD6E4}" presName="composite2" presStyleCnt="0"/>
      <dgm:spPr/>
    </dgm:pt>
    <dgm:pt modelId="{B3260ACC-B224-4421-B877-D26395B48237}" type="pres">
      <dgm:prSet presAssocID="{81249D42-5EB8-4DA0-BAA3-62921B0CD6E4}" presName="background2" presStyleLbl="node2" presStyleIdx="2" presStyleCnt="4"/>
      <dgm:spPr/>
    </dgm:pt>
    <dgm:pt modelId="{EF729E43-B950-4733-AF91-233A1E04F5AA}" type="pres">
      <dgm:prSet presAssocID="{81249D42-5EB8-4DA0-BAA3-62921B0CD6E4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08F6DCA-4C44-4B7C-8B95-F8E78CB1CF2F}" type="pres">
      <dgm:prSet presAssocID="{81249D42-5EB8-4DA0-BAA3-62921B0CD6E4}" presName="hierChild3" presStyleCnt="0"/>
      <dgm:spPr/>
    </dgm:pt>
    <dgm:pt modelId="{F0F127A4-06CB-4F78-A175-6D4ABDAD9D3E}" type="pres">
      <dgm:prSet presAssocID="{9903C939-224D-462C-8A70-93E3B1B3D88C}" presName="Name10" presStyleLbl="parChTrans1D2" presStyleIdx="3" presStyleCnt="4"/>
      <dgm:spPr/>
      <dgm:t>
        <a:bodyPr/>
        <a:lstStyle/>
        <a:p>
          <a:endParaRPr lang="en-US"/>
        </a:p>
      </dgm:t>
    </dgm:pt>
    <dgm:pt modelId="{E686FFE5-569C-4002-8A86-FC25E1430B8E}" type="pres">
      <dgm:prSet presAssocID="{621AFE75-7876-4606-A4C3-C18961A50C6E}" presName="hierRoot2" presStyleCnt="0"/>
      <dgm:spPr/>
    </dgm:pt>
    <dgm:pt modelId="{8627B4F1-478D-4C54-B72E-80B1A40F9FAD}" type="pres">
      <dgm:prSet presAssocID="{621AFE75-7876-4606-A4C3-C18961A50C6E}" presName="composite2" presStyleCnt="0"/>
      <dgm:spPr/>
    </dgm:pt>
    <dgm:pt modelId="{D6F3E112-B361-456E-86D1-3D61062A645D}" type="pres">
      <dgm:prSet presAssocID="{621AFE75-7876-4606-A4C3-C18961A50C6E}" presName="background2" presStyleLbl="node2" presStyleIdx="3" presStyleCnt="4"/>
      <dgm:spPr/>
    </dgm:pt>
    <dgm:pt modelId="{9FE9BFD5-7034-4311-83CA-E1F3C8FD5888}" type="pres">
      <dgm:prSet presAssocID="{621AFE75-7876-4606-A4C3-C18961A50C6E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A08DFF-E2B8-4A49-9509-440BA618699C}" type="pres">
      <dgm:prSet presAssocID="{621AFE75-7876-4606-A4C3-C18961A50C6E}" presName="hierChild3" presStyleCnt="0"/>
      <dgm:spPr/>
    </dgm:pt>
    <dgm:pt modelId="{B91E69CF-3F8B-4AD0-8DA6-DF0D3D30E214}" type="pres">
      <dgm:prSet presAssocID="{E8EE1EDC-96AF-45AA-B774-4A177FD82C85}" presName="Name17" presStyleLbl="parChTrans1D3" presStyleIdx="1" presStyleCnt="4"/>
      <dgm:spPr/>
      <dgm:t>
        <a:bodyPr/>
        <a:lstStyle/>
        <a:p>
          <a:endParaRPr lang="en-US"/>
        </a:p>
      </dgm:t>
    </dgm:pt>
    <dgm:pt modelId="{379FB65D-DED9-4FC6-B3B3-AB5B1A58A4F4}" type="pres">
      <dgm:prSet presAssocID="{B38B7DB2-CFF2-42D7-A7AF-1AB0464033CE}" presName="hierRoot3" presStyleCnt="0"/>
      <dgm:spPr/>
    </dgm:pt>
    <dgm:pt modelId="{04DA48F3-1392-48DB-BA18-69917DD00894}" type="pres">
      <dgm:prSet presAssocID="{B38B7DB2-CFF2-42D7-A7AF-1AB0464033CE}" presName="composite3" presStyleCnt="0"/>
      <dgm:spPr/>
    </dgm:pt>
    <dgm:pt modelId="{E17A4AC9-4D56-47AA-B41A-D398C6197475}" type="pres">
      <dgm:prSet presAssocID="{B38B7DB2-CFF2-42D7-A7AF-1AB0464033CE}" presName="background3" presStyleLbl="node3" presStyleIdx="1" presStyleCnt="4"/>
      <dgm:spPr/>
    </dgm:pt>
    <dgm:pt modelId="{3871AC25-B6A9-47FF-8D96-8DA5AB94B62B}" type="pres">
      <dgm:prSet presAssocID="{B38B7DB2-CFF2-42D7-A7AF-1AB0464033CE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04F52CB-549F-4DBB-AA3A-AE0104FB80E9}" type="pres">
      <dgm:prSet presAssocID="{B38B7DB2-CFF2-42D7-A7AF-1AB0464033CE}" presName="hierChild4" presStyleCnt="0"/>
      <dgm:spPr/>
    </dgm:pt>
    <dgm:pt modelId="{91794B1D-B0C0-4468-865D-C7876EEB5D05}" type="pres">
      <dgm:prSet presAssocID="{FFF02549-C354-4C87-AB42-FA4E5E6013DF}" presName="Name17" presStyleLbl="parChTrans1D3" presStyleIdx="2" presStyleCnt="4"/>
      <dgm:spPr/>
      <dgm:t>
        <a:bodyPr/>
        <a:lstStyle/>
        <a:p>
          <a:endParaRPr lang="en-US"/>
        </a:p>
      </dgm:t>
    </dgm:pt>
    <dgm:pt modelId="{C2F5CFBA-957B-4C8D-A09C-DD2640EE1034}" type="pres">
      <dgm:prSet presAssocID="{A08715EC-6302-4C0A-AE25-C6CC20C29009}" presName="hierRoot3" presStyleCnt="0"/>
      <dgm:spPr/>
    </dgm:pt>
    <dgm:pt modelId="{457D7A14-C2ED-453B-BAFC-448506069E1C}" type="pres">
      <dgm:prSet presAssocID="{A08715EC-6302-4C0A-AE25-C6CC20C29009}" presName="composite3" presStyleCnt="0"/>
      <dgm:spPr/>
    </dgm:pt>
    <dgm:pt modelId="{262EDBC2-2603-4660-AA03-BB582FEBD533}" type="pres">
      <dgm:prSet presAssocID="{A08715EC-6302-4C0A-AE25-C6CC20C29009}" presName="background3" presStyleLbl="node3" presStyleIdx="2" presStyleCnt="4"/>
      <dgm:spPr/>
    </dgm:pt>
    <dgm:pt modelId="{D586DAF1-E02B-441F-BA16-0AE8BED9329F}" type="pres">
      <dgm:prSet presAssocID="{A08715EC-6302-4C0A-AE25-C6CC20C29009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358CA3-2F35-4E89-9217-4D719C67538B}" type="pres">
      <dgm:prSet presAssocID="{A08715EC-6302-4C0A-AE25-C6CC20C29009}" presName="hierChild4" presStyleCnt="0"/>
      <dgm:spPr/>
    </dgm:pt>
    <dgm:pt modelId="{0ECAFF2C-9E78-45A4-9FF5-7F34C93F49FF}" type="pres">
      <dgm:prSet presAssocID="{1D958BB5-E44D-4147-816A-E07A7B3E9701}" presName="Name17" presStyleLbl="parChTrans1D3" presStyleIdx="3" presStyleCnt="4"/>
      <dgm:spPr/>
      <dgm:t>
        <a:bodyPr/>
        <a:lstStyle/>
        <a:p>
          <a:endParaRPr lang="en-US"/>
        </a:p>
      </dgm:t>
    </dgm:pt>
    <dgm:pt modelId="{F847177A-C1C3-4244-B0BD-EB93E3979560}" type="pres">
      <dgm:prSet presAssocID="{0FEF0640-EB04-4C53-8652-A4DC2DD49E91}" presName="hierRoot3" presStyleCnt="0"/>
      <dgm:spPr/>
    </dgm:pt>
    <dgm:pt modelId="{D97FD6E1-45C5-4B62-B8D6-C0138B9ADD92}" type="pres">
      <dgm:prSet presAssocID="{0FEF0640-EB04-4C53-8652-A4DC2DD49E91}" presName="composite3" presStyleCnt="0"/>
      <dgm:spPr/>
    </dgm:pt>
    <dgm:pt modelId="{3B6FAB7C-A2A8-4E6A-B02D-6C85333659A7}" type="pres">
      <dgm:prSet presAssocID="{0FEF0640-EB04-4C53-8652-A4DC2DD49E91}" presName="background3" presStyleLbl="node3" presStyleIdx="3" presStyleCnt="4"/>
      <dgm:spPr/>
    </dgm:pt>
    <dgm:pt modelId="{439A3996-E1A8-4C36-A0DF-2EB3815B697E}" type="pres">
      <dgm:prSet presAssocID="{0FEF0640-EB04-4C53-8652-A4DC2DD49E91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552F73-9BAC-4E7B-BEE3-494CF0C4572F}" type="pres">
      <dgm:prSet presAssocID="{0FEF0640-EB04-4C53-8652-A4DC2DD49E91}" presName="hierChild4" presStyleCnt="0"/>
      <dgm:spPr/>
    </dgm:pt>
  </dgm:ptLst>
  <dgm:cxnLst>
    <dgm:cxn modelId="{130297F6-9F71-419F-B1C4-97092828A8F0}" srcId="{EE09DFF1-1669-43D3-B9D3-F6DAA99C6A48}" destId="{2110FDD7-0B3A-47CE-B2E3-5B45FD3AA377}" srcOrd="0" destOrd="0" parTransId="{4EFEE120-0EEE-4FFE-8947-CAF66EF1ECFC}" sibTransId="{777DE3D2-BF52-4FF0-903F-BA9D082000DF}"/>
    <dgm:cxn modelId="{08DF7449-6A7A-40F8-BA01-C7899E510F72}" type="presOf" srcId="{0FEF0640-EB04-4C53-8652-A4DC2DD49E91}" destId="{439A3996-E1A8-4C36-A0DF-2EB3815B697E}" srcOrd="0" destOrd="0" presId="urn:microsoft.com/office/officeart/2005/8/layout/hierarchy1"/>
    <dgm:cxn modelId="{3349323B-6D06-42B9-B285-3D4F6F210709}" srcId="{5B2A0944-7C92-4C67-8B2E-D5F36CDE17D6}" destId="{81249D42-5EB8-4DA0-BAA3-62921B0CD6E4}" srcOrd="2" destOrd="0" parTransId="{179B8720-C730-4CF5-B05F-A6A8F6EC0B95}" sibTransId="{CF917D39-69AF-40E7-B0B7-680C9A3996A3}"/>
    <dgm:cxn modelId="{F26CF32B-042A-4356-8A14-E5C18468A9A5}" type="presOf" srcId="{EE09DFF1-1669-43D3-B9D3-F6DAA99C6A48}" destId="{61D19A92-90C4-4FBC-AFD1-BB3690C5213A}" srcOrd="0" destOrd="0" presId="urn:microsoft.com/office/officeart/2005/8/layout/hierarchy1"/>
    <dgm:cxn modelId="{151B1164-0DEB-4199-B62A-6EA1CD612989}" type="presOf" srcId="{179B8720-C730-4CF5-B05F-A6A8F6EC0B95}" destId="{B8FBBD88-611E-4883-9F4E-EDB40114F906}" srcOrd="0" destOrd="0" presId="urn:microsoft.com/office/officeart/2005/8/layout/hierarchy1"/>
    <dgm:cxn modelId="{98C85C1A-E8D5-4339-BCE1-9ECDC2060D33}" srcId="{621AFE75-7876-4606-A4C3-C18961A50C6E}" destId="{A08715EC-6302-4C0A-AE25-C6CC20C29009}" srcOrd="1" destOrd="0" parTransId="{FFF02549-C354-4C87-AB42-FA4E5E6013DF}" sibTransId="{6D14C31C-5FF9-40C8-B87D-C84B998436E0}"/>
    <dgm:cxn modelId="{3DA6BEA7-6ED1-4B7E-96D4-71F57E24CCFD}" type="presOf" srcId="{B38B7DB2-CFF2-42D7-A7AF-1AB0464033CE}" destId="{3871AC25-B6A9-47FF-8D96-8DA5AB94B62B}" srcOrd="0" destOrd="0" presId="urn:microsoft.com/office/officeart/2005/8/layout/hierarchy1"/>
    <dgm:cxn modelId="{D8C8AB9A-9A4F-4794-AEB9-AD1BCDFB659D}" srcId="{5B2A0944-7C92-4C67-8B2E-D5F36CDE17D6}" destId="{4A29506D-B54D-48E8-9D09-A9E8C2CB5AD3}" srcOrd="1" destOrd="0" parTransId="{EEB45A6B-6996-43F0-A226-F2E26B1952CF}" sibTransId="{3F971673-ED85-4FA0-B040-1AB4C505B40B}"/>
    <dgm:cxn modelId="{5758371A-B453-45E6-9731-AB229E6AAD83}" type="presOf" srcId="{E8EE1EDC-96AF-45AA-B774-4A177FD82C85}" destId="{B91E69CF-3F8B-4AD0-8DA6-DF0D3D30E214}" srcOrd="0" destOrd="0" presId="urn:microsoft.com/office/officeart/2005/8/layout/hierarchy1"/>
    <dgm:cxn modelId="{A8B11AED-67F3-4E6C-9DCB-9C96894E9D33}" srcId="{621AFE75-7876-4606-A4C3-C18961A50C6E}" destId="{B38B7DB2-CFF2-42D7-A7AF-1AB0464033CE}" srcOrd="0" destOrd="0" parTransId="{E8EE1EDC-96AF-45AA-B774-4A177FD82C85}" sibTransId="{05EE3DB1-BB54-4275-8743-85F5368B991A}"/>
    <dgm:cxn modelId="{367DE4B2-A56C-4FC3-85D1-CB9182377947}" type="presOf" srcId="{FFF02549-C354-4C87-AB42-FA4E5E6013DF}" destId="{91794B1D-B0C0-4468-865D-C7876EEB5D05}" srcOrd="0" destOrd="0" presId="urn:microsoft.com/office/officeart/2005/8/layout/hierarchy1"/>
    <dgm:cxn modelId="{43020FB6-BB02-43F6-89D5-EE275D70FD40}" type="presOf" srcId="{EEB45A6B-6996-43F0-A226-F2E26B1952CF}" destId="{95F2454F-9F85-4C16-A5F4-EB855B0E5F2F}" srcOrd="0" destOrd="0" presId="urn:microsoft.com/office/officeart/2005/8/layout/hierarchy1"/>
    <dgm:cxn modelId="{0D8F0256-0B2B-4F7E-9BBA-D05768944333}" type="presOf" srcId="{81249D42-5EB8-4DA0-BAA3-62921B0CD6E4}" destId="{EF729E43-B950-4733-AF91-233A1E04F5AA}" srcOrd="0" destOrd="0" presId="urn:microsoft.com/office/officeart/2005/8/layout/hierarchy1"/>
    <dgm:cxn modelId="{D496281E-1B77-482C-AB77-5E3015353372}" type="presOf" srcId="{4A29506D-B54D-48E8-9D09-A9E8C2CB5AD3}" destId="{A09980A6-8BDD-4BCF-BE17-259C355B2B33}" srcOrd="0" destOrd="0" presId="urn:microsoft.com/office/officeart/2005/8/layout/hierarchy1"/>
    <dgm:cxn modelId="{93CEC54B-F212-4BC4-8C5A-E8B57644E379}" type="presOf" srcId="{A0BE1756-7575-442F-AE36-5BEB5CBD4372}" destId="{EEE544D7-1B7E-4B24-9B1A-860FFCE513E6}" srcOrd="0" destOrd="0" presId="urn:microsoft.com/office/officeart/2005/8/layout/hierarchy1"/>
    <dgm:cxn modelId="{BDF06EB8-F5ED-4E4D-B8F4-4AE02CA11A23}" srcId="{621AFE75-7876-4606-A4C3-C18961A50C6E}" destId="{0FEF0640-EB04-4C53-8652-A4DC2DD49E91}" srcOrd="2" destOrd="0" parTransId="{1D958BB5-E44D-4147-816A-E07A7B3E9701}" sibTransId="{D4D503BC-B049-4352-9C7F-CE26C017317B}"/>
    <dgm:cxn modelId="{359C8A5C-DA7A-4ADC-AF7D-60BA4487A641}" type="presOf" srcId="{5B2A0944-7C92-4C67-8B2E-D5F36CDE17D6}" destId="{18958E5A-3BF0-4FDE-94BA-6105D20FD259}" srcOrd="0" destOrd="0" presId="urn:microsoft.com/office/officeart/2005/8/layout/hierarchy1"/>
    <dgm:cxn modelId="{F8E47DDC-9C94-481A-B202-9147E85EA596}" srcId="{5B2A0944-7C92-4C67-8B2E-D5F36CDE17D6}" destId="{EE09DFF1-1669-43D3-B9D3-F6DAA99C6A48}" srcOrd="0" destOrd="0" parTransId="{93AB5998-9DAA-4C4B-B16E-6D626031D8C1}" sibTransId="{41483356-1AB0-4A2E-A37E-4098348A3541}"/>
    <dgm:cxn modelId="{C72C827E-86B6-4B75-AF9E-50F6AC6CF648}" type="presOf" srcId="{A08715EC-6302-4C0A-AE25-C6CC20C29009}" destId="{D586DAF1-E02B-441F-BA16-0AE8BED9329F}" srcOrd="0" destOrd="0" presId="urn:microsoft.com/office/officeart/2005/8/layout/hierarchy1"/>
    <dgm:cxn modelId="{B6DE29E1-61EE-4A42-A9F9-2A53B1B2ABCB}" type="presOf" srcId="{621AFE75-7876-4606-A4C3-C18961A50C6E}" destId="{9FE9BFD5-7034-4311-83CA-E1F3C8FD5888}" srcOrd="0" destOrd="0" presId="urn:microsoft.com/office/officeart/2005/8/layout/hierarchy1"/>
    <dgm:cxn modelId="{27555CC6-1853-4C5B-8DE6-365C0DA11E83}" type="presOf" srcId="{9903C939-224D-462C-8A70-93E3B1B3D88C}" destId="{F0F127A4-06CB-4F78-A175-6D4ABDAD9D3E}" srcOrd="0" destOrd="0" presId="urn:microsoft.com/office/officeart/2005/8/layout/hierarchy1"/>
    <dgm:cxn modelId="{2D857BB9-E0BF-4E2C-A4CB-312FAC184DF1}" srcId="{A0BE1756-7575-442F-AE36-5BEB5CBD4372}" destId="{5B2A0944-7C92-4C67-8B2E-D5F36CDE17D6}" srcOrd="0" destOrd="0" parTransId="{572F12F8-089C-46D5-82FD-77E280C40AB7}" sibTransId="{E38077CA-EF23-4093-A6D0-4F854A39EDC2}"/>
    <dgm:cxn modelId="{E610D2D7-EFAE-4E12-92BE-0B91EC6A405D}" type="presOf" srcId="{93AB5998-9DAA-4C4B-B16E-6D626031D8C1}" destId="{85E0BF9E-90DF-4770-AF82-5546921DCF96}" srcOrd="0" destOrd="0" presId="urn:microsoft.com/office/officeart/2005/8/layout/hierarchy1"/>
    <dgm:cxn modelId="{F3F94BD2-040F-4531-ACE6-6A8099525D17}" type="presOf" srcId="{2110FDD7-0B3A-47CE-B2E3-5B45FD3AA377}" destId="{26EFD15C-EB3E-4D88-B30C-051FCEF69EE3}" srcOrd="0" destOrd="0" presId="urn:microsoft.com/office/officeart/2005/8/layout/hierarchy1"/>
    <dgm:cxn modelId="{3F586896-5DB6-43DC-9253-BDE6BA2A5E45}" type="presOf" srcId="{1D958BB5-E44D-4147-816A-E07A7B3E9701}" destId="{0ECAFF2C-9E78-45A4-9FF5-7F34C93F49FF}" srcOrd="0" destOrd="0" presId="urn:microsoft.com/office/officeart/2005/8/layout/hierarchy1"/>
    <dgm:cxn modelId="{CD88B844-5FB5-4E72-BE84-FDC6EDB3EB17}" srcId="{5B2A0944-7C92-4C67-8B2E-D5F36CDE17D6}" destId="{621AFE75-7876-4606-A4C3-C18961A50C6E}" srcOrd="3" destOrd="0" parTransId="{9903C939-224D-462C-8A70-93E3B1B3D88C}" sibTransId="{11659BCD-640A-41F4-8436-8CD7DDFD135A}"/>
    <dgm:cxn modelId="{136D3100-03B5-4770-89CE-81C0473A6890}" type="presOf" srcId="{4EFEE120-0EEE-4FFE-8947-CAF66EF1ECFC}" destId="{282FCF6E-C007-4488-8774-4401782BC562}" srcOrd="0" destOrd="0" presId="urn:microsoft.com/office/officeart/2005/8/layout/hierarchy1"/>
    <dgm:cxn modelId="{06714781-80A9-46F0-BD03-DA6C37934DB0}" type="presParOf" srcId="{EEE544D7-1B7E-4B24-9B1A-860FFCE513E6}" destId="{06FF5557-F5E2-474C-86D5-A6BF9722A3F5}" srcOrd="0" destOrd="0" presId="urn:microsoft.com/office/officeart/2005/8/layout/hierarchy1"/>
    <dgm:cxn modelId="{4152FADD-5313-4AFC-BAFA-21482DA74422}" type="presParOf" srcId="{06FF5557-F5E2-474C-86D5-A6BF9722A3F5}" destId="{BAA03043-C404-416A-836A-593D1293962B}" srcOrd="0" destOrd="0" presId="urn:microsoft.com/office/officeart/2005/8/layout/hierarchy1"/>
    <dgm:cxn modelId="{3C765922-428B-46B6-BD05-00AAB9B166CB}" type="presParOf" srcId="{BAA03043-C404-416A-836A-593D1293962B}" destId="{7BBA0F7C-95A0-4CF4-86A4-F24DDD98B393}" srcOrd="0" destOrd="0" presId="urn:microsoft.com/office/officeart/2005/8/layout/hierarchy1"/>
    <dgm:cxn modelId="{ADFAE8C1-2F0B-4905-81D9-DB296BBDAD26}" type="presParOf" srcId="{BAA03043-C404-416A-836A-593D1293962B}" destId="{18958E5A-3BF0-4FDE-94BA-6105D20FD259}" srcOrd="1" destOrd="0" presId="urn:microsoft.com/office/officeart/2005/8/layout/hierarchy1"/>
    <dgm:cxn modelId="{7C8A5669-8D93-4BD3-8683-C0FAEE968BB4}" type="presParOf" srcId="{06FF5557-F5E2-474C-86D5-A6BF9722A3F5}" destId="{2CABF202-F05B-4EC2-8E91-0DACDF8A6752}" srcOrd="1" destOrd="0" presId="urn:microsoft.com/office/officeart/2005/8/layout/hierarchy1"/>
    <dgm:cxn modelId="{D299BAD5-5035-45A9-B1BA-83DAA007993E}" type="presParOf" srcId="{2CABF202-F05B-4EC2-8E91-0DACDF8A6752}" destId="{85E0BF9E-90DF-4770-AF82-5546921DCF96}" srcOrd="0" destOrd="0" presId="urn:microsoft.com/office/officeart/2005/8/layout/hierarchy1"/>
    <dgm:cxn modelId="{3A67D22F-F18D-49DF-B38D-CEBE7158BD39}" type="presParOf" srcId="{2CABF202-F05B-4EC2-8E91-0DACDF8A6752}" destId="{BB923380-60BF-4B21-86CB-8DAF1AAACEBF}" srcOrd="1" destOrd="0" presId="urn:microsoft.com/office/officeart/2005/8/layout/hierarchy1"/>
    <dgm:cxn modelId="{D149ABA2-7AC9-436F-ABEB-F9924ADAA5B4}" type="presParOf" srcId="{BB923380-60BF-4B21-86CB-8DAF1AAACEBF}" destId="{4BA92CA9-CA81-4DFA-97D9-865C09ED3AA5}" srcOrd="0" destOrd="0" presId="urn:microsoft.com/office/officeart/2005/8/layout/hierarchy1"/>
    <dgm:cxn modelId="{644C5CCE-A300-49CB-B36B-DC53EA05CF57}" type="presParOf" srcId="{4BA92CA9-CA81-4DFA-97D9-865C09ED3AA5}" destId="{E0733211-BFD0-4259-838D-B1537AE54A49}" srcOrd="0" destOrd="0" presId="urn:microsoft.com/office/officeart/2005/8/layout/hierarchy1"/>
    <dgm:cxn modelId="{3CDAA244-BBBC-4BA2-BD7B-0E6172B80D9B}" type="presParOf" srcId="{4BA92CA9-CA81-4DFA-97D9-865C09ED3AA5}" destId="{61D19A92-90C4-4FBC-AFD1-BB3690C5213A}" srcOrd="1" destOrd="0" presId="urn:microsoft.com/office/officeart/2005/8/layout/hierarchy1"/>
    <dgm:cxn modelId="{5E22AA50-CD23-4A96-83EC-F9ADA3A98C55}" type="presParOf" srcId="{BB923380-60BF-4B21-86CB-8DAF1AAACEBF}" destId="{76B0F099-10F8-4151-8A0F-74116F738082}" srcOrd="1" destOrd="0" presId="urn:microsoft.com/office/officeart/2005/8/layout/hierarchy1"/>
    <dgm:cxn modelId="{448C6AA8-CEA2-4611-88BF-E20876C277E7}" type="presParOf" srcId="{76B0F099-10F8-4151-8A0F-74116F738082}" destId="{282FCF6E-C007-4488-8774-4401782BC562}" srcOrd="0" destOrd="0" presId="urn:microsoft.com/office/officeart/2005/8/layout/hierarchy1"/>
    <dgm:cxn modelId="{EBABD54C-6ED9-40CC-A084-92B2662E2202}" type="presParOf" srcId="{76B0F099-10F8-4151-8A0F-74116F738082}" destId="{BEA468FE-7DDE-4FD6-8D6C-3BEE964A7A20}" srcOrd="1" destOrd="0" presId="urn:microsoft.com/office/officeart/2005/8/layout/hierarchy1"/>
    <dgm:cxn modelId="{31EE729E-7796-42E1-B773-EF6400C1F4CA}" type="presParOf" srcId="{BEA468FE-7DDE-4FD6-8D6C-3BEE964A7A20}" destId="{17E4C595-BC70-49C1-9A5D-8E31F1911DCB}" srcOrd="0" destOrd="0" presId="urn:microsoft.com/office/officeart/2005/8/layout/hierarchy1"/>
    <dgm:cxn modelId="{14ED2445-DAD4-4827-B5B4-4F1B951D90DD}" type="presParOf" srcId="{17E4C595-BC70-49C1-9A5D-8E31F1911DCB}" destId="{F649D603-B1CB-4874-9EB9-8386AD6BE995}" srcOrd="0" destOrd="0" presId="urn:microsoft.com/office/officeart/2005/8/layout/hierarchy1"/>
    <dgm:cxn modelId="{372BB646-25F8-4E94-930B-C35B04BC6E1F}" type="presParOf" srcId="{17E4C595-BC70-49C1-9A5D-8E31F1911DCB}" destId="{26EFD15C-EB3E-4D88-B30C-051FCEF69EE3}" srcOrd="1" destOrd="0" presId="urn:microsoft.com/office/officeart/2005/8/layout/hierarchy1"/>
    <dgm:cxn modelId="{120725E6-651D-4031-9DC8-1401A9998DBA}" type="presParOf" srcId="{BEA468FE-7DDE-4FD6-8D6C-3BEE964A7A20}" destId="{DAD2B870-22F7-4A5D-8A05-A0549A1F8EDA}" srcOrd="1" destOrd="0" presId="urn:microsoft.com/office/officeart/2005/8/layout/hierarchy1"/>
    <dgm:cxn modelId="{1DFA35C5-ACB9-497A-AAA8-E73C34DD484A}" type="presParOf" srcId="{2CABF202-F05B-4EC2-8E91-0DACDF8A6752}" destId="{95F2454F-9F85-4C16-A5F4-EB855B0E5F2F}" srcOrd="2" destOrd="0" presId="urn:microsoft.com/office/officeart/2005/8/layout/hierarchy1"/>
    <dgm:cxn modelId="{DDE189E3-8088-45DA-820F-3F086B93A7D7}" type="presParOf" srcId="{2CABF202-F05B-4EC2-8E91-0DACDF8A6752}" destId="{861A86A7-DF8B-4BBE-9827-DB754CF58933}" srcOrd="3" destOrd="0" presId="urn:microsoft.com/office/officeart/2005/8/layout/hierarchy1"/>
    <dgm:cxn modelId="{BC92C95A-4A35-4238-A8DC-0E07680BA670}" type="presParOf" srcId="{861A86A7-DF8B-4BBE-9827-DB754CF58933}" destId="{FAFA96AB-42FB-4DEB-8148-360E50107B64}" srcOrd="0" destOrd="0" presId="urn:microsoft.com/office/officeart/2005/8/layout/hierarchy1"/>
    <dgm:cxn modelId="{60320CB2-61C7-4274-AA65-71D3E239FF1B}" type="presParOf" srcId="{FAFA96AB-42FB-4DEB-8148-360E50107B64}" destId="{6D373964-8DE2-4A5A-8368-C2E57C081E35}" srcOrd="0" destOrd="0" presId="urn:microsoft.com/office/officeart/2005/8/layout/hierarchy1"/>
    <dgm:cxn modelId="{0D80A11B-6DA8-4338-92BF-E56738EC31E9}" type="presParOf" srcId="{FAFA96AB-42FB-4DEB-8148-360E50107B64}" destId="{A09980A6-8BDD-4BCF-BE17-259C355B2B33}" srcOrd="1" destOrd="0" presId="urn:microsoft.com/office/officeart/2005/8/layout/hierarchy1"/>
    <dgm:cxn modelId="{873A8D77-38A2-4E7A-A6E5-808D37CD4534}" type="presParOf" srcId="{861A86A7-DF8B-4BBE-9827-DB754CF58933}" destId="{600CFD0D-73F2-45CB-9D6C-4991C3A3A21D}" srcOrd="1" destOrd="0" presId="urn:microsoft.com/office/officeart/2005/8/layout/hierarchy1"/>
    <dgm:cxn modelId="{125D208D-DA45-4DAF-B831-53AF0A25E76B}" type="presParOf" srcId="{2CABF202-F05B-4EC2-8E91-0DACDF8A6752}" destId="{B8FBBD88-611E-4883-9F4E-EDB40114F906}" srcOrd="4" destOrd="0" presId="urn:microsoft.com/office/officeart/2005/8/layout/hierarchy1"/>
    <dgm:cxn modelId="{2E793F0B-7043-471B-A5FA-308183E22885}" type="presParOf" srcId="{2CABF202-F05B-4EC2-8E91-0DACDF8A6752}" destId="{63581425-38A1-41D2-B582-2CB5BC1EEC79}" srcOrd="5" destOrd="0" presId="urn:microsoft.com/office/officeart/2005/8/layout/hierarchy1"/>
    <dgm:cxn modelId="{3D2F25A8-59C5-4C8B-B413-E36D6B607F90}" type="presParOf" srcId="{63581425-38A1-41D2-B582-2CB5BC1EEC79}" destId="{AF3ED386-850F-4CC3-8F7F-86E981FD6F96}" srcOrd="0" destOrd="0" presId="urn:microsoft.com/office/officeart/2005/8/layout/hierarchy1"/>
    <dgm:cxn modelId="{38679599-4A1F-4BAD-AB5C-9578C1E5D4A4}" type="presParOf" srcId="{AF3ED386-850F-4CC3-8F7F-86E981FD6F96}" destId="{B3260ACC-B224-4421-B877-D26395B48237}" srcOrd="0" destOrd="0" presId="urn:microsoft.com/office/officeart/2005/8/layout/hierarchy1"/>
    <dgm:cxn modelId="{8C3D81C2-97EA-4CAF-8F3E-22614FF588E4}" type="presParOf" srcId="{AF3ED386-850F-4CC3-8F7F-86E981FD6F96}" destId="{EF729E43-B950-4733-AF91-233A1E04F5AA}" srcOrd="1" destOrd="0" presId="urn:microsoft.com/office/officeart/2005/8/layout/hierarchy1"/>
    <dgm:cxn modelId="{F808E16D-1807-43FB-88F4-560B8DC41D7B}" type="presParOf" srcId="{63581425-38A1-41D2-B582-2CB5BC1EEC79}" destId="{E08F6DCA-4C44-4B7C-8B95-F8E78CB1CF2F}" srcOrd="1" destOrd="0" presId="urn:microsoft.com/office/officeart/2005/8/layout/hierarchy1"/>
    <dgm:cxn modelId="{BDCB475D-94F9-4F69-8139-F6F1C5BF2DD4}" type="presParOf" srcId="{2CABF202-F05B-4EC2-8E91-0DACDF8A6752}" destId="{F0F127A4-06CB-4F78-A175-6D4ABDAD9D3E}" srcOrd="6" destOrd="0" presId="urn:microsoft.com/office/officeart/2005/8/layout/hierarchy1"/>
    <dgm:cxn modelId="{07B28875-14FE-4576-88EE-537917411477}" type="presParOf" srcId="{2CABF202-F05B-4EC2-8E91-0DACDF8A6752}" destId="{E686FFE5-569C-4002-8A86-FC25E1430B8E}" srcOrd="7" destOrd="0" presId="urn:microsoft.com/office/officeart/2005/8/layout/hierarchy1"/>
    <dgm:cxn modelId="{1A6DC49A-78CC-44FE-86D1-D75F9E87F9FA}" type="presParOf" srcId="{E686FFE5-569C-4002-8A86-FC25E1430B8E}" destId="{8627B4F1-478D-4C54-B72E-80B1A40F9FAD}" srcOrd="0" destOrd="0" presId="urn:microsoft.com/office/officeart/2005/8/layout/hierarchy1"/>
    <dgm:cxn modelId="{1B57C69E-7448-48CF-B409-BE4EA9A543CA}" type="presParOf" srcId="{8627B4F1-478D-4C54-B72E-80B1A40F9FAD}" destId="{D6F3E112-B361-456E-86D1-3D61062A645D}" srcOrd="0" destOrd="0" presId="urn:microsoft.com/office/officeart/2005/8/layout/hierarchy1"/>
    <dgm:cxn modelId="{E1EF44E5-6C14-4087-98BD-386DE40D559A}" type="presParOf" srcId="{8627B4F1-478D-4C54-B72E-80B1A40F9FAD}" destId="{9FE9BFD5-7034-4311-83CA-E1F3C8FD5888}" srcOrd="1" destOrd="0" presId="urn:microsoft.com/office/officeart/2005/8/layout/hierarchy1"/>
    <dgm:cxn modelId="{1972E28B-307D-454A-A252-4D2A074849D4}" type="presParOf" srcId="{E686FFE5-569C-4002-8A86-FC25E1430B8E}" destId="{71A08DFF-E2B8-4A49-9509-440BA618699C}" srcOrd="1" destOrd="0" presId="urn:microsoft.com/office/officeart/2005/8/layout/hierarchy1"/>
    <dgm:cxn modelId="{DAAE0F83-F3F0-45B8-B466-07EC7E150E5B}" type="presParOf" srcId="{71A08DFF-E2B8-4A49-9509-440BA618699C}" destId="{B91E69CF-3F8B-4AD0-8DA6-DF0D3D30E214}" srcOrd="0" destOrd="0" presId="urn:microsoft.com/office/officeart/2005/8/layout/hierarchy1"/>
    <dgm:cxn modelId="{D8226CB1-3553-429F-9701-93FDF314D30E}" type="presParOf" srcId="{71A08DFF-E2B8-4A49-9509-440BA618699C}" destId="{379FB65D-DED9-4FC6-B3B3-AB5B1A58A4F4}" srcOrd="1" destOrd="0" presId="urn:microsoft.com/office/officeart/2005/8/layout/hierarchy1"/>
    <dgm:cxn modelId="{34048298-868E-4C4C-A76F-4BF93D38FC26}" type="presParOf" srcId="{379FB65D-DED9-4FC6-B3B3-AB5B1A58A4F4}" destId="{04DA48F3-1392-48DB-BA18-69917DD00894}" srcOrd="0" destOrd="0" presId="urn:microsoft.com/office/officeart/2005/8/layout/hierarchy1"/>
    <dgm:cxn modelId="{1D30BE82-30D4-404F-9322-C0DFEB0E8757}" type="presParOf" srcId="{04DA48F3-1392-48DB-BA18-69917DD00894}" destId="{E17A4AC9-4D56-47AA-B41A-D398C6197475}" srcOrd="0" destOrd="0" presId="urn:microsoft.com/office/officeart/2005/8/layout/hierarchy1"/>
    <dgm:cxn modelId="{22AD5D0E-C043-4C47-B107-A78A3C376482}" type="presParOf" srcId="{04DA48F3-1392-48DB-BA18-69917DD00894}" destId="{3871AC25-B6A9-47FF-8D96-8DA5AB94B62B}" srcOrd="1" destOrd="0" presId="urn:microsoft.com/office/officeart/2005/8/layout/hierarchy1"/>
    <dgm:cxn modelId="{2D1EF31C-408A-449C-B195-97ED0DC96CE2}" type="presParOf" srcId="{379FB65D-DED9-4FC6-B3B3-AB5B1A58A4F4}" destId="{F04F52CB-549F-4DBB-AA3A-AE0104FB80E9}" srcOrd="1" destOrd="0" presId="urn:microsoft.com/office/officeart/2005/8/layout/hierarchy1"/>
    <dgm:cxn modelId="{901DBBAF-0D83-4B58-846C-9C70CDE2A4CF}" type="presParOf" srcId="{71A08DFF-E2B8-4A49-9509-440BA618699C}" destId="{91794B1D-B0C0-4468-865D-C7876EEB5D05}" srcOrd="2" destOrd="0" presId="urn:microsoft.com/office/officeart/2005/8/layout/hierarchy1"/>
    <dgm:cxn modelId="{B24FC717-0580-41B4-9D24-4846003F3A1E}" type="presParOf" srcId="{71A08DFF-E2B8-4A49-9509-440BA618699C}" destId="{C2F5CFBA-957B-4C8D-A09C-DD2640EE1034}" srcOrd="3" destOrd="0" presId="urn:microsoft.com/office/officeart/2005/8/layout/hierarchy1"/>
    <dgm:cxn modelId="{5C66C4A1-3A4E-4C77-BB19-D17159BC05A2}" type="presParOf" srcId="{C2F5CFBA-957B-4C8D-A09C-DD2640EE1034}" destId="{457D7A14-C2ED-453B-BAFC-448506069E1C}" srcOrd="0" destOrd="0" presId="urn:microsoft.com/office/officeart/2005/8/layout/hierarchy1"/>
    <dgm:cxn modelId="{DD8C0EA0-1796-4E41-9C72-E1DBA2A43050}" type="presParOf" srcId="{457D7A14-C2ED-453B-BAFC-448506069E1C}" destId="{262EDBC2-2603-4660-AA03-BB582FEBD533}" srcOrd="0" destOrd="0" presId="urn:microsoft.com/office/officeart/2005/8/layout/hierarchy1"/>
    <dgm:cxn modelId="{AE621674-8028-4079-906A-756053C49A84}" type="presParOf" srcId="{457D7A14-C2ED-453B-BAFC-448506069E1C}" destId="{D586DAF1-E02B-441F-BA16-0AE8BED9329F}" srcOrd="1" destOrd="0" presId="urn:microsoft.com/office/officeart/2005/8/layout/hierarchy1"/>
    <dgm:cxn modelId="{2C8B6A73-67A4-4616-882B-59FD157625B7}" type="presParOf" srcId="{C2F5CFBA-957B-4C8D-A09C-DD2640EE1034}" destId="{A4358CA3-2F35-4E89-9217-4D719C67538B}" srcOrd="1" destOrd="0" presId="urn:microsoft.com/office/officeart/2005/8/layout/hierarchy1"/>
    <dgm:cxn modelId="{89505B50-FEC3-4FF0-A785-142052B80A75}" type="presParOf" srcId="{71A08DFF-E2B8-4A49-9509-440BA618699C}" destId="{0ECAFF2C-9E78-45A4-9FF5-7F34C93F49FF}" srcOrd="4" destOrd="0" presId="urn:microsoft.com/office/officeart/2005/8/layout/hierarchy1"/>
    <dgm:cxn modelId="{11C34E7C-1D42-41A5-9EDB-0680954532F5}" type="presParOf" srcId="{71A08DFF-E2B8-4A49-9509-440BA618699C}" destId="{F847177A-C1C3-4244-B0BD-EB93E3979560}" srcOrd="5" destOrd="0" presId="urn:microsoft.com/office/officeart/2005/8/layout/hierarchy1"/>
    <dgm:cxn modelId="{7E674D3B-97D2-485E-9CDE-00F17109D6C1}" type="presParOf" srcId="{F847177A-C1C3-4244-B0BD-EB93E3979560}" destId="{D97FD6E1-45C5-4B62-B8D6-C0138B9ADD92}" srcOrd="0" destOrd="0" presId="urn:microsoft.com/office/officeart/2005/8/layout/hierarchy1"/>
    <dgm:cxn modelId="{3FCED68B-B466-404B-87DB-7F6D9F5FE90C}" type="presParOf" srcId="{D97FD6E1-45C5-4B62-B8D6-C0138B9ADD92}" destId="{3B6FAB7C-A2A8-4E6A-B02D-6C85333659A7}" srcOrd="0" destOrd="0" presId="urn:microsoft.com/office/officeart/2005/8/layout/hierarchy1"/>
    <dgm:cxn modelId="{22321FF6-2AC6-46F4-96A8-1C3DFE661FAA}" type="presParOf" srcId="{D97FD6E1-45C5-4B62-B8D6-C0138B9ADD92}" destId="{439A3996-E1A8-4C36-A0DF-2EB3815B697E}" srcOrd="1" destOrd="0" presId="urn:microsoft.com/office/officeart/2005/8/layout/hierarchy1"/>
    <dgm:cxn modelId="{A17C4D79-6A01-4C48-A88F-CC315EDAAAD1}" type="presParOf" srcId="{F847177A-C1C3-4244-B0BD-EB93E3979560}" destId="{B0552F73-9BAC-4E7B-BEE3-494CF0C4572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502646-A0B9-4D25-A599-49BD65C35C8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48B8B343-7B67-41DD-B264-331126632BCD}">
      <dgm:prSet phldrT="[Text]"/>
      <dgm:spPr/>
      <dgm:t>
        <a:bodyPr/>
        <a:lstStyle/>
        <a:p>
          <a:pPr rtl="1"/>
          <a:r>
            <a:rPr lang="en-US" dirty="0" smtClean="0"/>
            <a:t>Tubular </a:t>
          </a:r>
          <a:endParaRPr lang="ar-JO" dirty="0"/>
        </a:p>
      </dgm:t>
    </dgm:pt>
    <dgm:pt modelId="{509F2C9C-B54B-47F3-AEA7-B1F5F0AE4737}" type="parTrans" cxnId="{0DDEC797-7DB2-4C9D-B722-04D32BF8DDF9}">
      <dgm:prSet/>
      <dgm:spPr/>
      <dgm:t>
        <a:bodyPr/>
        <a:lstStyle/>
        <a:p>
          <a:pPr rtl="1"/>
          <a:endParaRPr lang="ar-JO"/>
        </a:p>
      </dgm:t>
    </dgm:pt>
    <dgm:pt modelId="{D236DB82-4A29-436B-9EAF-3F2130A95061}" type="sibTrans" cxnId="{0DDEC797-7DB2-4C9D-B722-04D32BF8DDF9}">
      <dgm:prSet/>
      <dgm:spPr/>
      <dgm:t>
        <a:bodyPr/>
        <a:lstStyle/>
        <a:p>
          <a:pPr rtl="1"/>
          <a:endParaRPr lang="ar-JO"/>
        </a:p>
      </dgm:t>
    </dgm:pt>
    <dgm:pt modelId="{0EA97756-40A5-4447-B1C4-88A5B523CD6A}">
      <dgm:prSet phldrT="[Text]"/>
      <dgm:spPr/>
      <dgm:t>
        <a:bodyPr/>
        <a:lstStyle/>
        <a:p>
          <a:pPr algn="l" rtl="0"/>
          <a:r>
            <a:rPr lang="en-US" dirty="0" smtClean="0"/>
            <a:t>75%</a:t>
          </a:r>
          <a:endParaRPr lang="ar-JO" dirty="0"/>
        </a:p>
      </dgm:t>
    </dgm:pt>
    <dgm:pt modelId="{DBA1D0C1-94C0-40E1-AFF5-4682F82CC51D}" type="parTrans" cxnId="{063BB2C6-5F5D-46A2-82C4-D02DE747D7F0}">
      <dgm:prSet/>
      <dgm:spPr/>
      <dgm:t>
        <a:bodyPr/>
        <a:lstStyle/>
        <a:p>
          <a:pPr rtl="1"/>
          <a:endParaRPr lang="ar-JO"/>
        </a:p>
      </dgm:t>
    </dgm:pt>
    <dgm:pt modelId="{D8966FEA-9229-477D-B17A-66EDBE5B94AE}" type="sibTrans" cxnId="{063BB2C6-5F5D-46A2-82C4-D02DE747D7F0}">
      <dgm:prSet/>
      <dgm:spPr/>
      <dgm:t>
        <a:bodyPr/>
        <a:lstStyle/>
        <a:p>
          <a:pPr rtl="1"/>
          <a:endParaRPr lang="ar-JO"/>
        </a:p>
      </dgm:t>
    </dgm:pt>
    <dgm:pt modelId="{5F0DC512-D459-4BF2-A694-FE15F5008399}">
      <dgm:prSet phldrT="[Text]"/>
      <dgm:spPr/>
      <dgm:t>
        <a:bodyPr/>
        <a:lstStyle/>
        <a:p>
          <a:pPr algn="l" rtl="0"/>
          <a:r>
            <a:rPr lang="en-US" dirty="0" smtClean="0"/>
            <a:t>Rectosigmoid in 20% </a:t>
          </a:r>
          <a:endParaRPr lang="ar-JO" dirty="0"/>
        </a:p>
      </dgm:t>
    </dgm:pt>
    <dgm:pt modelId="{8D579A49-23A7-4E5B-B8F2-31CACB56D2F2}" type="parTrans" cxnId="{BF3A204A-C617-4658-8A1D-97C11C1BCC58}">
      <dgm:prSet/>
      <dgm:spPr/>
      <dgm:t>
        <a:bodyPr/>
        <a:lstStyle/>
        <a:p>
          <a:pPr rtl="1"/>
          <a:endParaRPr lang="ar-JO"/>
        </a:p>
      </dgm:t>
    </dgm:pt>
    <dgm:pt modelId="{ED03920B-F51E-4728-944B-E6F0B0BEB1AA}" type="sibTrans" cxnId="{BF3A204A-C617-4658-8A1D-97C11C1BCC58}">
      <dgm:prSet/>
      <dgm:spPr/>
      <dgm:t>
        <a:bodyPr/>
        <a:lstStyle/>
        <a:p>
          <a:pPr rtl="1"/>
          <a:endParaRPr lang="ar-JO"/>
        </a:p>
      </dgm:t>
    </dgm:pt>
    <dgm:pt modelId="{5A523CE5-F8FB-44DF-901C-C4397632AD60}">
      <dgm:prSet phldrT="[Text]"/>
      <dgm:spPr/>
      <dgm:t>
        <a:bodyPr/>
        <a:lstStyle/>
        <a:p>
          <a:pPr rtl="1"/>
          <a:r>
            <a:rPr lang="en-US" dirty="0" smtClean="0"/>
            <a:t>Tubulovillous</a:t>
          </a:r>
          <a:endParaRPr lang="ar-JO" dirty="0"/>
        </a:p>
      </dgm:t>
    </dgm:pt>
    <dgm:pt modelId="{8ED3A0F0-2D9E-464C-B57E-CECEC8EB57EE}" type="parTrans" cxnId="{D5450E42-0286-4913-83E4-5820FC5DE18B}">
      <dgm:prSet/>
      <dgm:spPr/>
      <dgm:t>
        <a:bodyPr/>
        <a:lstStyle/>
        <a:p>
          <a:pPr rtl="1"/>
          <a:endParaRPr lang="ar-JO"/>
        </a:p>
      </dgm:t>
    </dgm:pt>
    <dgm:pt modelId="{E0CEBBD9-1E69-41F4-8AF1-A237977A392E}" type="sibTrans" cxnId="{D5450E42-0286-4913-83E4-5820FC5DE18B}">
      <dgm:prSet/>
      <dgm:spPr/>
      <dgm:t>
        <a:bodyPr/>
        <a:lstStyle/>
        <a:p>
          <a:pPr rtl="1"/>
          <a:endParaRPr lang="ar-JO"/>
        </a:p>
      </dgm:t>
    </dgm:pt>
    <dgm:pt modelId="{040874E5-5743-490B-815D-E6424675EC96}">
      <dgm:prSet phldrT="[Text]"/>
      <dgm:spPr/>
      <dgm:t>
        <a:bodyPr/>
        <a:lstStyle/>
        <a:p>
          <a:pPr algn="l" rtl="0"/>
          <a:r>
            <a:rPr lang="en-US" dirty="0" smtClean="0"/>
            <a:t>15%</a:t>
          </a:r>
          <a:endParaRPr lang="ar-JO" dirty="0"/>
        </a:p>
      </dgm:t>
    </dgm:pt>
    <dgm:pt modelId="{12BDD36A-DD74-4066-8B33-9812942BACD0}" type="parTrans" cxnId="{C3723260-B0DF-45A1-8DBA-015E72FADB81}">
      <dgm:prSet/>
      <dgm:spPr/>
      <dgm:t>
        <a:bodyPr/>
        <a:lstStyle/>
        <a:p>
          <a:pPr rtl="1"/>
          <a:endParaRPr lang="ar-JO"/>
        </a:p>
      </dgm:t>
    </dgm:pt>
    <dgm:pt modelId="{E73F51F0-4220-44CF-9511-77C30AA62233}" type="sibTrans" cxnId="{C3723260-B0DF-45A1-8DBA-015E72FADB81}">
      <dgm:prSet/>
      <dgm:spPr/>
      <dgm:t>
        <a:bodyPr/>
        <a:lstStyle/>
        <a:p>
          <a:pPr rtl="1"/>
          <a:endParaRPr lang="ar-JO"/>
        </a:p>
      </dgm:t>
    </dgm:pt>
    <dgm:pt modelId="{F50371E7-5C87-4F27-8F0C-9C1C9CC79705}">
      <dgm:prSet phldrT="[Text]"/>
      <dgm:spPr/>
      <dgm:t>
        <a:bodyPr/>
        <a:lstStyle/>
        <a:p>
          <a:pPr algn="l" rtl="0"/>
          <a:r>
            <a:rPr lang="en-US" dirty="0" smtClean="0"/>
            <a:t>Both tubular and villous features</a:t>
          </a:r>
          <a:endParaRPr lang="ar-JO" dirty="0"/>
        </a:p>
      </dgm:t>
    </dgm:pt>
    <dgm:pt modelId="{866CD7B0-80F4-4FE6-BAEB-5CF169DE2177}" type="parTrans" cxnId="{53226371-C827-4C93-AA70-4C747F5B8B5A}">
      <dgm:prSet/>
      <dgm:spPr/>
      <dgm:t>
        <a:bodyPr/>
        <a:lstStyle/>
        <a:p>
          <a:pPr rtl="1"/>
          <a:endParaRPr lang="ar-JO"/>
        </a:p>
      </dgm:t>
    </dgm:pt>
    <dgm:pt modelId="{8456C394-369E-4A4A-8234-C6573C68648D}" type="sibTrans" cxnId="{53226371-C827-4C93-AA70-4C747F5B8B5A}">
      <dgm:prSet/>
      <dgm:spPr/>
      <dgm:t>
        <a:bodyPr/>
        <a:lstStyle/>
        <a:p>
          <a:pPr rtl="1"/>
          <a:endParaRPr lang="ar-JO"/>
        </a:p>
      </dgm:t>
    </dgm:pt>
    <dgm:pt modelId="{D583DA77-ADF6-4939-84FA-80B8BE1E7600}">
      <dgm:prSet phldrT="[Text]"/>
      <dgm:spPr/>
      <dgm:t>
        <a:bodyPr/>
        <a:lstStyle/>
        <a:p>
          <a:pPr rtl="1"/>
          <a:r>
            <a:rPr lang="en-US" dirty="0" smtClean="0"/>
            <a:t>Villous</a:t>
          </a:r>
          <a:endParaRPr lang="ar-JO" dirty="0"/>
        </a:p>
      </dgm:t>
    </dgm:pt>
    <dgm:pt modelId="{3D9E9AC5-6FA1-470C-BC39-5F88A1DFE6CA}" type="parTrans" cxnId="{63B5671D-A592-4E5D-9AE9-6A81F3D8C58F}">
      <dgm:prSet/>
      <dgm:spPr/>
      <dgm:t>
        <a:bodyPr/>
        <a:lstStyle/>
        <a:p>
          <a:pPr rtl="1"/>
          <a:endParaRPr lang="ar-JO"/>
        </a:p>
      </dgm:t>
    </dgm:pt>
    <dgm:pt modelId="{3B96ABCB-7386-440F-9A84-F50BDDCF2D1B}" type="sibTrans" cxnId="{63B5671D-A592-4E5D-9AE9-6A81F3D8C58F}">
      <dgm:prSet/>
      <dgm:spPr/>
      <dgm:t>
        <a:bodyPr/>
        <a:lstStyle/>
        <a:p>
          <a:pPr rtl="1"/>
          <a:endParaRPr lang="ar-JO"/>
        </a:p>
      </dgm:t>
    </dgm:pt>
    <dgm:pt modelId="{A973B3C5-586E-4466-AC9A-2C0FCFF14A63}">
      <dgm:prSet phldrT="[Text]"/>
      <dgm:spPr/>
      <dgm:t>
        <a:bodyPr/>
        <a:lstStyle/>
        <a:p>
          <a:pPr algn="l" rtl="0"/>
          <a:r>
            <a:rPr lang="en-US" dirty="0" smtClean="0"/>
            <a:t>10%</a:t>
          </a:r>
          <a:endParaRPr lang="ar-JO" dirty="0"/>
        </a:p>
      </dgm:t>
    </dgm:pt>
    <dgm:pt modelId="{17D873BB-3FE7-4524-9DA6-9507E9AFFEF4}" type="parTrans" cxnId="{84E795C7-FCDF-4B2C-BF97-DB98230B5BD2}">
      <dgm:prSet/>
      <dgm:spPr/>
      <dgm:t>
        <a:bodyPr/>
        <a:lstStyle/>
        <a:p>
          <a:pPr rtl="1"/>
          <a:endParaRPr lang="ar-JO"/>
        </a:p>
      </dgm:t>
    </dgm:pt>
    <dgm:pt modelId="{6EA00772-EA8E-4A20-8AFD-AAD7C7451517}" type="sibTrans" cxnId="{84E795C7-FCDF-4B2C-BF97-DB98230B5BD2}">
      <dgm:prSet/>
      <dgm:spPr/>
      <dgm:t>
        <a:bodyPr/>
        <a:lstStyle/>
        <a:p>
          <a:pPr rtl="1"/>
          <a:endParaRPr lang="ar-JO"/>
        </a:p>
      </dgm:t>
    </dgm:pt>
    <dgm:pt modelId="{A4F96583-5FDE-40B8-AAED-846977A6E184}">
      <dgm:prSet phldrT="[Text]"/>
      <dgm:spPr/>
      <dgm:t>
        <a:bodyPr/>
        <a:lstStyle/>
        <a:p>
          <a:pPr algn="l" rtl="0"/>
          <a:r>
            <a:rPr lang="en-US" dirty="0" smtClean="0"/>
            <a:t>Rectosigmoid in 80% </a:t>
          </a:r>
          <a:endParaRPr lang="ar-JO" dirty="0"/>
        </a:p>
      </dgm:t>
    </dgm:pt>
    <dgm:pt modelId="{33C2A256-2A0E-4D01-AFCF-700646ECD7B3}" type="parTrans" cxnId="{EB09CD73-4BAD-4299-BEF2-97AB80CD2D71}">
      <dgm:prSet/>
      <dgm:spPr/>
      <dgm:t>
        <a:bodyPr/>
        <a:lstStyle/>
        <a:p>
          <a:pPr rtl="1"/>
          <a:endParaRPr lang="ar-JO"/>
        </a:p>
      </dgm:t>
    </dgm:pt>
    <dgm:pt modelId="{FBE5457D-7245-4CAB-99DB-BBDD95681190}" type="sibTrans" cxnId="{EB09CD73-4BAD-4299-BEF2-97AB80CD2D71}">
      <dgm:prSet/>
      <dgm:spPr/>
      <dgm:t>
        <a:bodyPr/>
        <a:lstStyle/>
        <a:p>
          <a:pPr rtl="1"/>
          <a:endParaRPr lang="ar-JO"/>
        </a:p>
      </dgm:t>
    </dgm:pt>
    <dgm:pt modelId="{CAD6C1EF-A45B-4A69-952F-1E4C71058DD7}">
      <dgm:prSet phldrT="[Text]"/>
      <dgm:spPr/>
      <dgm:t>
        <a:bodyPr/>
        <a:lstStyle/>
        <a:p>
          <a:pPr algn="l" rtl="0"/>
          <a:endParaRPr lang="ar-JO" dirty="0"/>
        </a:p>
      </dgm:t>
    </dgm:pt>
    <dgm:pt modelId="{8444C9E0-BE86-4CFA-BF7F-8EE9C0B0F46D}" type="parTrans" cxnId="{4BB93DB5-A65C-4AD1-BD10-71A5F3377517}">
      <dgm:prSet/>
      <dgm:spPr/>
    </dgm:pt>
    <dgm:pt modelId="{127E56C7-8DEF-470D-B43B-9F3BF4C842AF}" type="sibTrans" cxnId="{4BB93DB5-A65C-4AD1-BD10-71A5F3377517}">
      <dgm:prSet/>
      <dgm:spPr/>
    </dgm:pt>
    <dgm:pt modelId="{FEE72ADD-943D-4C90-B10F-3F1065BB1E23}">
      <dgm:prSet phldrT="[Text]"/>
      <dgm:spPr/>
      <dgm:t>
        <a:bodyPr/>
        <a:lstStyle/>
        <a:p>
          <a:pPr algn="l" rtl="0"/>
          <a:r>
            <a:rPr lang="en-US" dirty="0" smtClean="0"/>
            <a:t>33% malignancy risk</a:t>
          </a:r>
          <a:endParaRPr lang="ar-JO" dirty="0"/>
        </a:p>
      </dgm:t>
    </dgm:pt>
    <dgm:pt modelId="{51BDE5BB-34B4-4FEC-876E-959E56925069}" type="parTrans" cxnId="{36DC957E-B136-49DD-99C5-7D3764DEC383}">
      <dgm:prSet/>
      <dgm:spPr/>
    </dgm:pt>
    <dgm:pt modelId="{A3C57085-ED08-4FEC-A787-672CC0BD1356}" type="sibTrans" cxnId="{36DC957E-B136-49DD-99C5-7D3764DEC383}">
      <dgm:prSet/>
      <dgm:spPr/>
    </dgm:pt>
    <dgm:pt modelId="{B079EEFC-2E72-4A4E-AFDE-2E9B8A949716}">
      <dgm:prSet phldrT="[Text]"/>
      <dgm:spPr/>
      <dgm:t>
        <a:bodyPr/>
        <a:lstStyle/>
        <a:p>
          <a:pPr algn="l" rtl="0"/>
          <a:r>
            <a:rPr lang="en-US" dirty="0" smtClean="0"/>
            <a:t>7% malignancy risk</a:t>
          </a:r>
          <a:endParaRPr lang="ar-JO" dirty="0"/>
        </a:p>
      </dgm:t>
    </dgm:pt>
    <dgm:pt modelId="{7808FA01-65FA-4BE3-82F5-0B252B95C3F9}" type="parTrans" cxnId="{4ED3D57C-83E4-4C5D-BC83-81F18A58000C}">
      <dgm:prSet/>
      <dgm:spPr/>
    </dgm:pt>
    <dgm:pt modelId="{9C55C8CC-793D-4E92-9971-BA4533B18234}" type="sibTrans" cxnId="{4ED3D57C-83E4-4C5D-BC83-81F18A58000C}">
      <dgm:prSet/>
      <dgm:spPr/>
    </dgm:pt>
    <dgm:pt modelId="{E9A50A08-0677-48CE-9EE2-3F86F3A79DFE}">
      <dgm:prSet phldrT="[Text]"/>
      <dgm:spPr/>
      <dgm:t>
        <a:bodyPr/>
        <a:lstStyle/>
        <a:p>
          <a:pPr algn="l" rtl="0"/>
          <a:r>
            <a:rPr lang="en-US" dirty="0" smtClean="0"/>
            <a:t>Mostly pedunculated</a:t>
          </a:r>
          <a:endParaRPr lang="ar-JO" dirty="0"/>
        </a:p>
      </dgm:t>
    </dgm:pt>
    <dgm:pt modelId="{8B22691C-431C-4071-BFF7-7A78E6EF7416}" type="parTrans" cxnId="{CC7BC1BC-49D6-4ECC-9282-3979DE2D389E}">
      <dgm:prSet/>
      <dgm:spPr/>
    </dgm:pt>
    <dgm:pt modelId="{4F62CCDD-A11E-499C-9AF1-F86AE58C2FC8}" type="sibTrans" cxnId="{CC7BC1BC-49D6-4ECC-9282-3979DE2D389E}">
      <dgm:prSet/>
      <dgm:spPr/>
    </dgm:pt>
    <dgm:pt modelId="{9C57918D-F18E-4AEF-81CE-6D4FC73B7A17}">
      <dgm:prSet phldrT="[Text]"/>
      <dgm:spPr/>
      <dgm:t>
        <a:bodyPr/>
        <a:lstStyle/>
        <a:p>
          <a:pPr algn="l" rtl="0"/>
          <a:r>
            <a:rPr lang="en-US" dirty="0" smtClean="0"/>
            <a:t>Mostly sessile</a:t>
          </a:r>
          <a:endParaRPr lang="ar-JO" dirty="0"/>
        </a:p>
      </dgm:t>
    </dgm:pt>
    <dgm:pt modelId="{8D172BD0-747C-48BC-91A7-83C79C044CA5}" type="parTrans" cxnId="{C7768A44-6687-4A67-A18B-7333C9A3C125}">
      <dgm:prSet/>
      <dgm:spPr/>
    </dgm:pt>
    <dgm:pt modelId="{BC3C2304-9E63-4EDC-8F5A-461B632E884A}" type="sibTrans" cxnId="{C7768A44-6687-4A67-A18B-7333C9A3C125}">
      <dgm:prSet/>
      <dgm:spPr/>
    </dgm:pt>
    <dgm:pt modelId="{D40B1F74-A7E9-46A1-9F51-74402AB06AD9}">
      <dgm:prSet phldrT="[Text]"/>
      <dgm:spPr/>
      <dgm:t>
        <a:bodyPr/>
        <a:lstStyle/>
        <a:p>
          <a:pPr algn="l" rtl="0"/>
          <a:r>
            <a:rPr lang="en-US" dirty="0" smtClean="0"/>
            <a:t>20% malignancy risk</a:t>
          </a:r>
          <a:endParaRPr lang="ar-JO" dirty="0"/>
        </a:p>
      </dgm:t>
    </dgm:pt>
    <dgm:pt modelId="{D79E6503-983A-4020-B3EB-4AE737DA6CF5}" type="parTrans" cxnId="{77FB8373-B844-46CE-8A2D-1C09F6019877}">
      <dgm:prSet/>
      <dgm:spPr/>
    </dgm:pt>
    <dgm:pt modelId="{B04870E2-DBFA-4DED-BFF1-5FFABA1CF934}" type="sibTrans" cxnId="{77FB8373-B844-46CE-8A2D-1C09F6019877}">
      <dgm:prSet/>
      <dgm:spPr/>
    </dgm:pt>
    <dgm:pt modelId="{74002689-E0AB-4467-919C-B5AA488EC629}" type="pres">
      <dgm:prSet presAssocID="{BB502646-A0B9-4D25-A599-49BD65C35C8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024B70-259F-4CA0-9E81-D72A660FFFB1}" type="pres">
      <dgm:prSet presAssocID="{48B8B343-7B67-41DD-B264-331126632BCD}" presName="composite" presStyleCnt="0"/>
      <dgm:spPr/>
    </dgm:pt>
    <dgm:pt modelId="{8CB8ADDC-27F0-4752-909E-F977DA2AD097}" type="pres">
      <dgm:prSet presAssocID="{48B8B343-7B67-41DD-B264-331126632BC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AA96FF92-525A-4BC1-9CDA-C99073A23040}" type="pres">
      <dgm:prSet presAssocID="{48B8B343-7B67-41DD-B264-331126632BCD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8D9F13D6-46F3-4E41-B6D1-EBD9A902BB2F}" type="pres">
      <dgm:prSet presAssocID="{D236DB82-4A29-436B-9EAF-3F2130A95061}" presName="space" presStyleCnt="0"/>
      <dgm:spPr/>
    </dgm:pt>
    <dgm:pt modelId="{8848AA2F-A550-4809-B29D-28E9C957228E}" type="pres">
      <dgm:prSet presAssocID="{5A523CE5-F8FB-44DF-901C-C4397632AD60}" presName="composite" presStyleCnt="0"/>
      <dgm:spPr/>
    </dgm:pt>
    <dgm:pt modelId="{09B3B75B-AB2B-4FB9-974A-D849852C9086}" type="pres">
      <dgm:prSet presAssocID="{5A523CE5-F8FB-44DF-901C-C4397632AD6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BFCA6A-0477-4C2D-9FBF-003D8C71C64F}" type="pres">
      <dgm:prSet presAssocID="{5A523CE5-F8FB-44DF-901C-C4397632AD60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4616F44A-FBF7-4E86-8FD2-5C3A49FE86E8}" type="pres">
      <dgm:prSet presAssocID="{E0CEBBD9-1E69-41F4-8AF1-A237977A392E}" presName="space" presStyleCnt="0"/>
      <dgm:spPr/>
    </dgm:pt>
    <dgm:pt modelId="{D5407929-CA59-4500-BF9C-4B9757EE6AB1}" type="pres">
      <dgm:prSet presAssocID="{D583DA77-ADF6-4939-84FA-80B8BE1E7600}" presName="composite" presStyleCnt="0"/>
      <dgm:spPr/>
    </dgm:pt>
    <dgm:pt modelId="{C028BD2A-1203-45B6-B08B-618EF29AC186}" type="pres">
      <dgm:prSet presAssocID="{D583DA77-ADF6-4939-84FA-80B8BE1E760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8799C7-B7D4-4034-9066-5178F6E68C38}" type="pres">
      <dgm:prSet presAssocID="{D583DA77-ADF6-4939-84FA-80B8BE1E7600}" presName="desTx" presStyleLbl="alignAccFollowNode1" presStyleIdx="2" presStyleCnt="3" custLinFactNeighborY="434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</dgm:ptLst>
  <dgm:cxnLst>
    <dgm:cxn modelId="{C7768A44-6687-4A67-A18B-7333C9A3C125}" srcId="{D583DA77-ADF6-4939-84FA-80B8BE1E7600}" destId="{9C57918D-F18E-4AEF-81CE-6D4FC73B7A17}" srcOrd="3" destOrd="0" parTransId="{8D172BD0-747C-48BC-91A7-83C79C044CA5}" sibTransId="{BC3C2304-9E63-4EDC-8F5A-461B632E884A}"/>
    <dgm:cxn modelId="{3BA35746-5101-4790-8286-4EBF164BBDEC}" type="presOf" srcId="{E9A50A08-0677-48CE-9EE2-3F86F3A79DFE}" destId="{AA96FF92-525A-4BC1-9CDA-C99073A23040}" srcOrd="0" destOrd="3" presId="urn:microsoft.com/office/officeart/2005/8/layout/hList1"/>
    <dgm:cxn modelId="{063BB2C6-5F5D-46A2-82C4-D02DE747D7F0}" srcId="{48B8B343-7B67-41DD-B264-331126632BCD}" destId="{0EA97756-40A5-4447-B1C4-88A5B523CD6A}" srcOrd="0" destOrd="0" parTransId="{DBA1D0C1-94C0-40E1-AFF5-4682F82CC51D}" sibTransId="{D8966FEA-9229-477D-B17A-66EDBE5B94AE}"/>
    <dgm:cxn modelId="{21F96060-3FA1-42BD-A279-F9971BC50AEE}" type="presOf" srcId="{5A523CE5-F8FB-44DF-901C-C4397632AD60}" destId="{09B3B75B-AB2B-4FB9-974A-D849852C9086}" srcOrd="0" destOrd="0" presId="urn:microsoft.com/office/officeart/2005/8/layout/hList1"/>
    <dgm:cxn modelId="{5DAC4E5C-E8D8-4436-8F04-8C4248DBE7CB}" type="presOf" srcId="{48B8B343-7B67-41DD-B264-331126632BCD}" destId="{8CB8ADDC-27F0-4752-909E-F977DA2AD097}" srcOrd="0" destOrd="0" presId="urn:microsoft.com/office/officeart/2005/8/layout/hList1"/>
    <dgm:cxn modelId="{9B812E61-1F89-4BB0-B29D-5D0490983700}" type="presOf" srcId="{F50371E7-5C87-4F27-8F0C-9C1C9CC79705}" destId="{BEBFCA6A-0477-4C2D-9FBF-003D8C71C64F}" srcOrd="0" destOrd="1" presId="urn:microsoft.com/office/officeart/2005/8/layout/hList1"/>
    <dgm:cxn modelId="{4BB93DB5-A65C-4AD1-BD10-71A5F3377517}" srcId="{48B8B343-7B67-41DD-B264-331126632BCD}" destId="{CAD6C1EF-A45B-4A69-952F-1E4C71058DD7}" srcOrd="4" destOrd="0" parTransId="{8444C9E0-BE86-4CFA-BF7F-8EE9C0B0F46D}" sibTransId="{127E56C7-8DEF-470D-B43B-9F3BF4C842AF}"/>
    <dgm:cxn modelId="{C3723260-B0DF-45A1-8DBA-015E72FADB81}" srcId="{5A523CE5-F8FB-44DF-901C-C4397632AD60}" destId="{040874E5-5743-490B-815D-E6424675EC96}" srcOrd="0" destOrd="0" parTransId="{12BDD36A-DD74-4066-8B33-9812942BACD0}" sibTransId="{E73F51F0-4220-44CF-9511-77C30AA62233}"/>
    <dgm:cxn modelId="{FAE106AC-78E4-4E6F-B23C-1BE02EFE7224}" type="presOf" srcId="{B079EEFC-2E72-4A4E-AFDE-2E9B8A949716}" destId="{AA96FF92-525A-4BC1-9CDA-C99073A23040}" srcOrd="0" destOrd="2" presId="urn:microsoft.com/office/officeart/2005/8/layout/hList1"/>
    <dgm:cxn modelId="{86741596-781B-4D9E-B093-22CE6EF75012}" type="presOf" srcId="{FEE72ADD-943D-4C90-B10F-3F1065BB1E23}" destId="{D78799C7-B7D4-4034-9066-5178F6E68C38}" srcOrd="0" destOrd="2" presId="urn:microsoft.com/office/officeart/2005/8/layout/hList1"/>
    <dgm:cxn modelId="{233DC0AB-04B6-412C-AC5E-4B5D2D70235C}" type="presOf" srcId="{5F0DC512-D459-4BF2-A694-FE15F5008399}" destId="{AA96FF92-525A-4BC1-9CDA-C99073A23040}" srcOrd="0" destOrd="1" presId="urn:microsoft.com/office/officeart/2005/8/layout/hList1"/>
    <dgm:cxn modelId="{30CC3249-639E-43FC-9E57-332A67E96682}" type="presOf" srcId="{D40B1F74-A7E9-46A1-9F51-74402AB06AD9}" destId="{BEBFCA6A-0477-4C2D-9FBF-003D8C71C64F}" srcOrd="0" destOrd="2" presId="urn:microsoft.com/office/officeart/2005/8/layout/hList1"/>
    <dgm:cxn modelId="{7E3EC07E-F32F-48B5-A670-6C29C63D7F0A}" type="presOf" srcId="{BB502646-A0B9-4D25-A599-49BD65C35C86}" destId="{74002689-E0AB-4467-919C-B5AA488EC629}" srcOrd="0" destOrd="0" presId="urn:microsoft.com/office/officeart/2005/8/layout/hList1"/>
    <dgm:cxn modelId="{BF3A204A-C617-4658-8A1D-97C11C1BCC58}" srcId="{48B8B343-7B67-41DD-B264-331126632BCD}" destId="{5F0DC512-D459-4BF2-A694-FE15F5008399}" srcOrd="1" destOrd="0" parTransId="{8D579A49-23A7-4E5B-B8F2-31CACB56D2F2}" sibTransId="{ED03920B-F51E-4728-944B-E6F0B0BEB1AA}"/>
    <dgm:cxn modelId="{0DDEC797-7DB2-4C9D-B722-04D32BF8DDF9}" srcId="{BB502646-A0B9-4D25-A599-49BD65C35C86}" destId="{48B8B343-7B67-41DD-B264-331126632BCD}" srcOrd="0" destOrd="0" parTransId="{509F2C9C-B54B-47F3-AEA7-B1F5F0AE4737}" sibTransId="{D236DB82-4A29-436B-9EAF-3F2130A95061}"/>
    <dgm:cxn modelId="{0A668844-00D8-4263-8C44-1B9F382D568A}" type="presOf" srcId="{A4F96583-5FDE-40B8-AAED-846977A6E184}" destId="{D78799C7-B7D4-4034-9066-5178F6E68C38}" srcOrd="0" destOrd="1" presId="urn:microsoft.com/office/officeart/2005/8/layout/hList1"/>
    <dgm:cxn modelId="{36DC957E-B136-49DD-99C5-7D3764DEC383}" srcId="{D583DA77-ADF6-4939-84FA-80B8BE1E7600}" destId="{FEE72ADD-943D-4C90-B10F-3F1065BB1E23}" srcOrd="2" destOrd="0" parTransId="{51BDE5BB-34B4-4FEC-876E-959E56925069}" sibTransId="{A3C57085-ED08-4FEC-A787-672CC0BD1356}"/>
    <dgm:cxn modelId="{D5450E42-0286-4913-83E4-5820FC5DE18B}" srcId="{BB502646-A0B9-4D25-A599-49BD65C35C86}" destId="{5A523CE5-F8FB-44DF-901C-C4397632AD60}" srcOrd="1" destOrd="0" parTransId="{8ED3A0F0-2D9E-464C-B57E-CECEC8EB57EE}" sibTransId="{E0CEBBD9-1E69-41F4-8AF1-A237977A392E}"/>
    <dgm:cxn modelId="{19F9DF94-1BCF-4F15-B8C0-4573B7700C10}" type="presOf" srcId="{CAD6C1EF-A45B-4A69-952F-1E4C71058DD7}" destId="{AA96FF92-525A-4BC1-9CDA-C99073A23040}" srcOrd="0" destOrd="4" presId="urn:microsoft.com/office/officeart/2005/8/layout/hList1"/>
    <dgm:cxn modelId="{85E7B697-0F7D-439E-924F-90B5E6F52C21}" type="presOf" srcId="{9C57918D-F18E-4AEF-81CE-6D4FC73B7A17}" destId="{D78799C7-B7D4-4034-9066-5178F6E68C38}" srcOrd="0" destOrd="3" presId="urn:microsoft.com/office/officeart/2005/8/layout/hList1"/>
    <dgm:cxn modelId="{53226371-C827-4C93-AA70-4C747F5B8B5A}" srcId="{5A523CE5-F8FB-44DF-901C-C4397632AD60}" destId="{F50371E7-5C87-4F27-8F0C-9C1C9CC79705}" srcOrd="1" destOrd="0" parTransId="{866CD7B0-80F4-4FE6-BAEB-5CF169DE2177}" sibTransId="{8456C394-369E-4A4A-8234-C6573C68648D}"/>
    <dgm:cxn modelId="{A6C1FEA5-A76E-47C5-9EA7-A0EE16101F07}" type="presOf" srcId="{040874E5-5743-490B-815D-E6424675EC96}" destId="{BEBFCA6A-0477-4C2D-9FBF-003D8C71C64F}" srcOrd="0" destOrd="0" presId="urn:microsoft.com/office/officeart/2005/8/layout/hList1"/>
    <dgm:cxn modelId="{77FB8373-B844-46CE-8A2D-1C09F6019877}" srcId="{5A523CE5-F8FB-44DF-901C-C4397632AD60}" destId="{D40B1F74-A7E9-46A1-9F51-74402AB06AD9}" srcOrd="2" destOrd="0" parTransId="{D79E6503-983A-4020-B3EB-4AE737DA6CF5}" sibTransId="{B04870E2-DBFA-4DED-BFF1-5FFABA1CF934}"/>
    <dgm:cxn modelId="{EB09CD73-4BAD-4299-BEF2-97AB80CD2D71}" srcId="{D583DA77-ADF6-4939-84FA-80B8BE1E7600}" destId="{A4F96583-5FDE-40B8-AAED-846977A6E184}" srcOrd="1" destOrd="0" parTransId="{33C2A256-2A0E-4D01-AFCF-700646ECD7B3}" sibTransId="{FBE5457D-7245-4CAB-99DB-BBDD95681190}"/>
    <dgm:cxn modelId="{934E8855-7396-4AD7-84DC-81E49AFF3BF2}" type="presOf" srcId="{0EA97756-40A5-4447-B1C4-88A5B523CD6A}" destId="{AA96FF92-525A-4BC1-9CDA-C99073A23040}" srcOrd="0" destOrd="0" presId="urn:microsoft.com/office/officeart/2005/8/layout/hList1"/>
    <dgm:cxn modelId="{4ED3D57C-83E4-4C5D-BC83-81F18A58000C}" srcId="{48B8B343-7B67-41DD-B264-331126632BCD}" destId="{B079EEFC-2E72-4A4E-AFDE-2E9B8A949716}" srcOrd="2" destOrd="0" parTransId="{7808FA01-65FA-4BE3-82F5-0B252B95C3F9}" sibTransId="{9C55C8CC-793D-4E92-9971-BA4533B18234}"/>
    <dgm:cxn modelId="{CC7BC1BC-49D6-4ECC-9282-3979DE2D389E}" srcId="{48B8B343-7B67-41DD-B264-331126632BCD}" destId="{E9A50A08-0677-48CE-9EE2-3F86F3A79DFE}" srcOrd="3" destOrd="0" parTransId="{8B22691C-431C-4071-BFF7-7A78E6EF7416}" sibTransId="{4F62CCDD-A11E-499C-9AF1-F86AE58C2FC8}"/>
    <dgm:cxn modelId="{AD533D65-8DEE-4995-AC5D-94DD8E869D74}" type="presOf" srcId="{D583DA77-ADF6-4939-84FA-80B8BE1E7600}" destId="{C028BD2A-1203-45B6-B08B-618EF29AC186}" srcOrd="0" destOrd="0" presId="urn:microsoft.com/office/officeart/2005/8/layout/hList1"/>
    <dgm:cxn modelId="{84E795C7-FCDF-4B2C-BF97-DB98230B5BD2}" srcId="{D583DA77-ADF6-4939-84FA-80B8BE1E7600}" destId="{A973B3C5-586E-4466-AC9A-2C0FCFF14A63}" srcOrd="0" destOrd="0" parTransId="{17D873BB-3FE7-4524-9DA6-9507E9AFFEF4}" sibTransId="{6EA00772-EA8E-4A20-8AFD-AAD7C7451517}"/>
    <dgm:cxn modelId="{7772B0E7-6FB5-47A1-AFC4-C0EA0E75D730}" type="presOf" srcId="{A973B3C5-586E-4466-AC9A-2C0FCFF14A63}" destId="{D78799C7-B7D4-4034-9066-5178F6E68C38}" srcOrd="0" destOrd="0" presId="urn:microsoft.com/office/officeart/2005/8/layout/hList1"/>
    <dgm:cxn modelId="{63B5671D-A592-4E5D-9AE9-6A81F3D8C58F}" srcId="{BB502646-A0B9-4D25-A599-49BD65C35C86}" destId="{D583DA77-ADF6-4939-84FA-80B8BE1E7600}" srcOrd="2" destOrd="0" parTransId="{3D9E9AC5-6FA1-470C-BC39-5F88A1DFE6CA}" sibTransId="{3B96ABCB-7386-440F-9A84-F50BDDCF2D1B}"/>
    <dgm:cxn modelId="{6AE5D1A2-9D48-4BD1-81A2-9E2514650614}" type="presParOf" srcId="{74002689-E0AB-4467-919C-B5AA488EC629}" destId="{6B024B70-259F-4CA0-9E81-D72A660FFFB1}" srcOrd="0" destOrd="0" presId="urn:microsoft.com/office/officeart/2005/8/layout/hList1"/>
    <dgm:cxn modelId="{C209F2FB-562B-4A75-B2C3-AE8FB0BCFC7E}" type="presParOf" srcId="{6B024B70-259F-4CA0-9E81-D72A660FFFB1}" destId="{8CB8ADDC-27F0-4752-909E-F977DA2AD097}" srcOrd="0" destOrd="0" presId="urn:microsoft.com/office/officeart/2005/8/layout/hList1"/>
    <dgm:cxn modelId="{AB56E436-113E-43E4-9868-5C992E3A2031}" type="presParOf" srcId="{6B024B70-259F-4CA0-9E81-D72A660FFFB1}" destId="{AA96FF92-525A-4BC1-9CDA-C99073A23040}" srcOrd="1" destOrd="0" presId="urn:microsoft.com/office/officeart/2005/8/layout/hList1"/>
    <dgm:cxn modelId="{2F4CC3E1-D7E6-43E3-BF0F-41AB2ED5A4E6}" type="presParOf" srcId="{74002689-E0AB-4467-919C-B5AA488EC629}" destId="{8D9F13D6-46F3-4E41-B6D1-EBD9A902BB2F}" srcOrd="1" destOrd="0" presId="urn:microsoft.com/office/officeart/2005/8/layout/hList1"/>
    <dgm:cxn modelId="{2C24B35A-E101-483E-850F-06950A62DE74}" type="presParOf" srcId="{74002689-E0AB-4467-919C-B5AA488EC629}" destId="{8848AA2F-A550-4809-B29D-28E9C957228E}" srcOrd="2" destOrd="0" presId="urn:microsoft.com/office/officeart/2005/8/layout/hList1"/>
    <dgm:cxn modelId="{7B19C738-E081-4C83-8E0F-D9BDADF56EF3}" type="presParOf" srcId="{8848AA2F-A550-4809-B29D-28E9C957228E}" destId="{09B3B75B-AB2B-4FB9-974A-D849852C9086}" srcOrd="0" destOrd="0" presId="urn:microsoft.com/office/officeart/2005/8/layout/hList1"/>
    <dgm:cxn modelId="{F9DA15F5-ABB6-4BA8-8878-E5E73250839B}" type="presParOf" srcId="{8848AA2F-A550-4809-B29D-28E9C957228E}" destId="{BEBFCA6A-0477-4C2D-9FBF-003D8C71C64F}" srcOrd="1" destOrd="0" presId="urn:microsoft.com/office/officeart/2005/8/layout/hList1"/>
    <dgm:cxn modelId="{03DFEEBD-666B-4817-B1AD-57298772A4D2}" type="presParOf" srcId="{74002689-E0AB-4467-919C-B5AA488EC629}" destId="{4616F44A-FBF7-4E86-8FD2-5C3A49FE86E8}" srcOrd="3" destOrd="0" presId="urn:microsoft.com/office/officeart/2005/8/layout/hList1"/>
    <dgm:cxn modelId="{4874047F-6D2D-4357-A144-B70D925A35B4}" type="presParOf" srcId="{74002689-E0AB-4467-919C-B5AA488EC629}" destId="{D5407929-CA59-4500-BF9C-4B9757EE6AB1}" srcOrd="4" destOrd="0" presId="urn:microsoft.com/office/officeart/2005/8/layout/hList1"/>
    <dgm:cxn modelId="{E7C42DC9-E49D-4A44-A0A1-A641A47864DB}" type="presParOf" srcId="{D5407929-CA59-4500-BF9C-4B9757EE6AB1}" destId="{C028BD2A-1203-45B6-B08B-618EF29AC186}" srcOrd="0" destOrd="0" presId="urn:microsoft.com/office/officeart/2005/8/layout/hList1"/>
    <dgm:cxn modelId="{F6182235-0247-4C59-8D38-DBCCF6EE9815}" type="presParOf" srcId="{D5407929-CA59-4500-BF9C-4B9757EE6AB1}" destId="{D78799C7-B7D4-4034-9066-5178F6E68C3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CAFF2C-9E78-45A4-9FF5-7F34C93F49FF}">
      <dsp:nvSpPr>
        <dsp:cNvPr id="0" name=""/>
        <dsp:cNvSpPr/>
      </dsp:nvSpPr>
      <dsp:spPr>
        <a:xfrm>
          <a:off x="6418067" y="3030250"/>
          <a:ext cx="1814735" cy="431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275"/>
              </a:lnTo>
              <a:lnTo>
                <a:pt x="1814735" y="294275"/>
              </a:lnTo>
              <a:lnTo>
                <a:pt x="1814735" y="43182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794B1D-B0C0-4468-865D-C7876EEB5D05}">
      <dsp:nvSpPr>
        <dsp:cNvPr id="0" name=""/>
        <dsp:cNvSpPr/>
      </dsp:nvSpPr>
      <dsp:spPr>
        <a:xfrm>
          <a:off x="6372347" y="3030250"/>
          <a:ext cx="91440" cy="4318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182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1E69CF-3F8B-4AD0-8DA6-DF0D3D30E214}">
      <dsp:nvSpPr>
        <dsp:cNvPr id="0" name=""/>
        <dsp:cNvSpPr/>
      </dsp:nvSpPr>
      <dsp:spPr>
        <a:xfrm>
          <a:off x="4603331" y="3030250"/>
          <a:ext cx="1814735" cy="431824"/>
        </a:xfrm>
        <a:custGeom>
          <a:avLst/>
          <a:gdLst/>
          <a:ahLst/>
          <a:cxnLst/>
          <a:rect l="0" t="0" r="0" b="0"/>
          <a:pathLst>
            <a:path>
              <a:moveTo>
                <a:pt x="1814735" y="0"/>
              </a:moveTo>
              <a:lnTo>
                <a:pt x="1814735" y="294275"/>
              </a:lnTo>
              <a:lnTo>
                <a:pt x="0" y="294275"/>
              </a:lnTo>
              <a:lnTo>
                <a:pt x="0" y="43182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F127A4-06CB-4F78-A175-6D4ABDAD9D3E}">
      <dsp:nvSpPr>
        <dsp:cNvPr id="0" name=""/>
        <dsp:cNvSpPr/>
      </dsp:nvSpPr>
      <dsp:spPr>
        <a:xfrm>
          <a:off x="3695963" y="1655588"/>
          <a:ext cx="2722103" cy="431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275"/>
              </a:lnTo>
              <a:lnTo>
                <a:pt x="2722103" y="294275"/>
              </a:lnTo>
              <a:lnTo>
                <a:pt x="2722103" y="4318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FBBD88-611E-4883-9F4E-EDB40114F906}">
      <dsp:nvSpPr>
        <dsp:cNvPr id="0" name=""/>
        <dsp:cNvSpPr/>
      </dsp:nvSpPr>
      <dsp:spPr>
        <a:xfrm>
          <a:off x="3695963" y="1655588"/>
          <a:ext cx="907367" cy="431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275"/>
              </a:lnTo>
              <a:lnTo>
                <a:pt x="907367" y="294275"/>
              </a:lnTo>
              <a:lnTo>
                <a:pt x="907367" y="4318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F2454F-9F85-4C16-A5F4-EB855B0E5F2F}">
      <dsp:nvSpPr>
        <dsp:cNvPr id="0" name=""/>
        <dsp:cNvSpPr/>
      </dsp:nvSpPr>
      <dsp:spPr>
        <a:xfrm>
          <a:off x="2788596" y="1655588"/>
          <a:ext cx="907367" cy="431824"/>
        </a:xfrm>
        <a:custGeom>
          <a:avLst/>
          <a:gdLst/>
          <a:ahLst/>
          <a:cxnLst/>
          <a:rect l="0" t="0" r="0" b="0"/>
          <a:pathLst>
            <a:path>
              <a:moveTo>
                <a:pt x="907367" y="0"/>
              </a:moveTo>
              <a:lnTo>
                <a:pt x="907367" y="294275"/>
              </a:lnTo>
              <a:lnTo>
                <a:pt x="0" y="294275"/>
              </a:lnTo>
              <a:lnTo>
                <a:pt x="0" y="4318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2FCF6E-C007-4488-8774-4401782BC562}">
      <dsp:nvSpPr>
        <dsp:cNvPr id="0" name=""/>
        <dsp:cNvSpPr/>
      </dsp:nvSpPr>
      <dsp:spPr>
        <a:xfrm>
          <a:off x="928140" y="3030250"/>
          <a:ext cx="91440" cy="4318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182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E0BF9E-90DF-4770-AF82-5546921DCF96}">
      <dsp:nvSpPr>
        <dsp:cNvPr id="0" name=""/>
        <dsp:cNvSpPr/>
      </dsp:nvSpPr>
      <dsp:spPr>
        <a:xfrm>
          <a:off x="973860" y="1655588"/>
          <a:ext cx="2722103" cy="431824"/>
        </a:xfrm>
        <a:custGeom>
          <a:avLst/>
          <a:gdLst/>
          <a:ahLst/>
          <a:cxnLst/>
          <a:rect l="0" t="0" r="0" b="0"/>
          <a:pathLst>
            <a:path>
              <a:moveTo>
                <a:pt x="2722103" y="0"/>
              </a:moveTo>
              <a:lnTo>
                <a:pt x="2722103" y="294275"/>
              </a:lnTo>
              <a:lnTo>
                <a:pt x="0" y="294275"/>
              </a:lnTo>
              <a:lnTo>
                <a:pt x="0" y="4318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A0F7C-95A0-4CF4-86A4-F24DDD98B393}">
      <dsp:nvSpPr>
        <dsp:cNvPr id="0" name=""/>
        <dsp:cNvSpPr/>
      </dsp:nvSpPr>
      <dsp:spPr>
        <a:xfrm>
          <a:off x="2953572" y="712750"/>
          <a:ext cx="1484783" cy="942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958E5A-3BF0-4FDE-94BA-6105D20FD259}">
      <dsp:nvSpPr>
        <dsp:cNvPr id="0" name=""/>
        <dsp:cNvSpPr/>
      </dsp:nvSpPr>
      <dsp:spPr>
        <a:xfrm>
          <a:off x="3118548" y="869477"/>
          <a:ext cx="1484783" cy="942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Polyps</a:t>
          </a:r>
          <a:endParaRPr lang="ar-JO" sz="1800" kern="1200" dirty="0"/>
        </a:p>
      </dsp:txBody>
      <dsp:txXfrm>
        <a:off x="3146163" y="897092"/>
        <a:ext cx="1429553" cy="887607"/>
      </dsp:txXfrm>
    </dsp:sp>
    <dsp:sp modelId="{E0733211-BFD0-4259-838D-B1537AE54A49}">
      <dsp:nvSpPr>
        <dsp:cNvPr id="0" name=""/>
        <dsp:cNvSpPr/>
      </dsp:nvSpPr>
      <dsp:spPr>
        <a:xfrm>
          <a:off x="231468" y="2087413"/>
          <a:ext cx="1484783" cy="942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D19A92-90C4-4FBC-AFD1-BB3690C5213A}">
      <dsp:nvSpPr>
        <dsp:cNvPr id="0" name=""/>
        <dsp:cNvSpPr/>
      </dsp:nvSpPr>
      <dsp:spPr>
        <a:xfrm>
          <a:off x="396444" y="2244140"/>
          <a:ext cx="1484783" cy="942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Hamartomas</a:t>
          </a:r>
          <a:endParaRPr lang="ar-JO" sz="1800" kern="1200" dirty="0"/>
        </a:p>
      </dsp:txBody>
      <dsp:txXfrm>
        <a:off x="424059" y="2271755"/>
        <a:ext cx="1429553" cy="887607"/>
      </dsp:txXfrm>
    </dsp:sp>
    <dsp:sp modelId="{F649D603-B1CB-4874-9EB9-8386AD6BE995}">
      <dsp:nvSpPr>
        <dsp:cNvPr id="0" name=""/>
        <dsp:cNvSpPr/>
      </dsp:nvSpPr>
      <dsp:spPr>
        <a:xfrm>
          <a:off x="3828" y="3462075"/>
          <a:ext cx="1940063" cy="25264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EFD15C-EB3E-4D88-B30C-051FCEF69EE3}">
      <dsp:nvSpPr>
        <dsp:cNvPr id="0" name=""/>
        <dsp:cNvSpPr/>
      </dsp:nvSpPr>
      <dsp:spPr>
        <a:xfrm>
          <a:off x="168804" y="3618802"/>
          <a:ext cx="1940063" cy="25264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*Juvenile polyps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*</a:t>
          </a:r>
          <a:r>
            <a:rPr lang="en-US" sz="1800" kern="1200" dirty="0" err="1" smtClean="0"/>
            <a:t>Peutz-Jegher</a:t>
          </a:r>
          <a:r>
            <a:rPr lang="en-US" sz="1800" kern="1200" dirty="0" smtClean="0"/>
            <a:t> polyp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*</a:t>
          </a:r>
          <a:r>
            <a:rPr lang="en-US" sz="1800" kern="1200" dirty="0" err="1" smtClean="0"/>
            <a:t>Cronkhite</a:t>
          </a:r>
          <a:r>
            <a:rPr lang="en-US" sz="1800" kern="1200" dirty="0" smtClean="0"/>
            <a:t>-Canada</a:t>
          </a:r>
          <a:r>
            <a:rPr lang="ar-JO" sz="1800" kern="1200" dirty="0" smtClean="0"/>
            <a:t> </a:t>
          </a:r>
          <a:r>
            <a:rPr lang="en-US" sz="1800" kern="1200" dirty="0" smtClean="0"/>
            <a:t>syndrome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*Cowden’s syndrome</a:t>
          </a:r>
          <a:endParaRPr lang="ar-JO" sz="1800" kern="1200" dirty="0"/>
        </a:p>
      </dsp:txBody>
      <dsp:txXfrm>
        <a:off x="225627" y="3675625"/>
        <a:ext cx="1826417" cy="2412800"/>
      </dsp:txXfrm>
    </dsp:sp>
    <dsp:sp modelId="{6D373964-8DE2-4A5A-8368-C2E57C081E35}">
      <dsp:nvSpPr>
        <dsp:cNvPr id="0" name=""/>
        <dsp:cNvSpPr/>
      </dsp:nvSpPr>
      <dsp:spPr>
        <a:xfrm>
          <a:off x="2046204" y="2087413"/>
          <a:ext cx="1484783" cy="942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9980A6-8BDD-4BCF-BE17-259C355B2B33}">
      <dsp:nvSpPr>
        <dsp:cNvPr id="0" name=""/>
        <dsp:cNvSpPr/>
      </dsp:nvSpPr>
      <dsp:spPr>
        <a:xfrm>
          <a:off x="2211180" y="2244140"/>
          <a:ext cx="1484783" cy="942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Inflammatory</a:t>
          </a:r>
          <a:endParaRPr lang="ar-JO" sz="1800" kern="1200" dirty="0"/>
        </a:p>
      </dsp:txBody>
      <dsp:txXfrm>
        <a:off x="2238795" y="2271755"/>
        <a:ext cx="1429553" cy="887607"/>
      </dsp:txXfrm>
    </dsp:sp>
    <dsp:sp modelId="{B3260ACC-B224-4421-B877-D26395B48237}">
      <dsp:nvSpPr>
        <dsp:cNvPr id="0" name=""/>
        <dsp:cNvSpPr/>
      </dsp:nvSpPr>
      <dsp:spPr>
        <a:xfrm>
          <a:off x="3860939" y="2087413"/>
          <a:ext cx="1484783" cy="942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729E43-B950-4733-AF91-233A1E04F5AA}">
      <dsp:nvSpPr>
        <dsp:cNvPr id="0" name=""/>
        <dsp:cNvSpPr/>
      </dsp:nvSpPr>
      <dsp:spPr>
        <a:xfrm>
          <a:off x="4025915" y="2244140"/>
          <a:ext cx="1484783" cy="942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Hyperplastic</a:t>
          </a:r>
          <a:endParaRPr lang="ar-JO" sz="1800" kern="1200" dirty="0"/>
        </a:p>
      </dsp:txBody>
      <dsp:txXfrm>
        <a:off x="4053530" y="2271755"/>
        <a:ext cx="1429553" cy="887607"/>
      </dsp:txXfrm>
    </dsp:sp>
    <dsp:sp modelId="{D6F3E112-B361-456E-86D1-3D61062A645D}">
      <dsp:nvSpPr>
        <dsp:cNvPr id="0" name=""/>
        <dsp:cNvSpPr/>
      </dsp:nvSpPr>
      <dsp:spPr>
        <a:xfrm>
          <a:off x="5675675" y="2087413"/>
          <a:ext cx="1484783" cy="942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E9BFD5-7034-4311-83CA-E1F3C8FD5888}">
      <dsp:nvSpPr>
        <dsp:cNvPr id="0" name=""/>
        <dsp:cNvSpPr/>
      </dsp:nvSpPr>
      <dsp:spPr>
        <a:xfrm>
          <a:off x="5840651" y="2244140"/>
          <a:ext cx="1484783" cy="942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Adenoma</a:t>
          </a:r>
          <a:endParaRPr lang="ar-JO" sz="1800" kern="1200" dirty="0"/>
        </a:p>
      </dsp:txBody>
      <dsp:txXfrm>
        <a:off x="5868266" y="2271755"/>
        <a:ext cx="1429553" cy="887607"/>
      </dsp:txXfrm>
    </dsp:sp>
    <dsp:sp modelId="{E17A4AC9-4D56-47AA-B41A-D398C6197475}">
      <dsp:nvSpPr>
        <dsp:cNvPr id="0" name=""/>
        <dsp:cNvSpPr/>
      </dsp:nvSpPr>
      <dsp:spPr>
        <a:xfrm>
          <a:off x="3860939" y="3462075"/>
          <a:ext cx="1484783" cy="942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71AC25-B6A9-47FF-8D96-8DA5AB94B62B}">
      <dsp:nvSpPr>
        <dsp:cNvPr id="0" name=""/>
        <dsp:cNvSpPr/>
      </dsp:nvSpPr>
      <dsp:spPr>
        <a:xfrm>
          <a:off x="4025915" y="3618802"/>
          <a:ext cx="1484783" cy="942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Tubular</a:t>
          </a:r>
          <a:endParaRPr lang="ar-JO" sz="1800" kern="1200" dirty="0"/>
        </a:p>
      </dsp:txBody>
      <dsp:txXfrm>
        <a:off x="4053530" y="3646417"/>
        <a:ext cx="1429553" cy="887607"/>
      </dsp:txXfrm>
    </dsp:sp>
    <dsp:sp modelId="{262EDBC2-2603-4660-AA03-BB582FEBD533}">
      <dsp:nvSpPr>
        <dsp:cNvPr id="0" name=""/>
        <dsp:cNvSpPr/>
      </dsp:nvSpPr>
      <dsp:spPr>
        <a:xfrm>
          <a:off x="5675675" y="3462075"/>
          <a:ext cx="1484783" cy="942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86DAF1-E02B-441F-BA16-0AE8BED9329F}">
      <dsp:nvSpPr>
        <dsp:cNvPr id="0" name=""/>
        <dsp:cNvSpPr/>
      </dsp:nvSpPr>
      <dsp:spPr>
        <a:xfrm>
          <a:off x="5840651" y="3618802"/>
          <a:ext cx="1484783" cy="942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Tubulovillous</a:t>
          </a:r>
          <a:endParaRPr lang="ar-JO" sz="1800" kern="1200" dirty="0"/>
        </a:p>
      </dsp:txBody>
      <dsp:txXfrm>
        <a:off x="5868266" y="3646417"/>
        <a:ext cx="1429553" cy="887607"/>
      </dsp:txXfrm>
    </dsp:sp>
    <dsp:sp modelId="{3B6FAB7C-A2A8-4E6A-B02D-6C85333659A7}">
      <dsp:nvSpPr>
        <dsp:cNvPr id="0" name=""/>
        <dsp:cNvSpPr/>
      </dsp:nvSpPr>
      <dsp:spPr>
        <a:xfrm>
          <a:off x="7490411" y="3462075"/>
          <a:ext cx="1484783" cy="942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9A3996-E1A8-4C36-A0DF-2EB3815B697E}">
      <dsp:nvSpPr>
        <dsp:cNvPr id="0" name=""/>
        <dsp:cNvSpPr/>
      </dsp:nvSpPr>
      <dsp:spPr>
        <a:xfrm>
          <a:off x="7655387" y="3618802"/>
          <a:ext cx="1484783" cy="942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Villous</a:t>
          </a:r>
          <a:endParaRPr lang="ar-JO" sz="1800" kern="1200" dirty="0"/>
        </a:p>
      </dsp:txBody>
      <dsp:txXfrm>
        <a:off x="7683002" y="3646417"/>
        <a:ext cx="1429553" cy="8876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B8ADDC-27F0-4752-909E-F977DA2AD097}">
      <dsp:nvSpPr>
        <dsp:cNvPr id="0" name=""/>
        <dsp:cNvSpPr/>
      </dsp:nvSpPr>
      <dsp:spPr>
        <a:xfrm>
          <a:off x="2571" y="221668"/>
          <a:ext cx="2507456" cy="720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Tubular </a:t>
          </a:r>
          <a:endParaRPr lang="ar-JO" sz="2500" kern="1200" dirty="0"/>
        </a:p>
      </dsp:txBody>
      <dsp:txXfrm>
        <a:off x="2571" y="221668"/>
        <a:ext cx="2507456" cy="720000"/>
      </dsp:txXfrm>
    </dsp:sp>
    <dsp:sp modelId="{AA96FF92-525A-4BC1-9CDA-C99073A23040}">
      <dsp:nvSpPr>
        <dsp:cNvPr id="0" name=""/>
        <dsp:cNvSpPr/>
      </dsp:nvSpPr>
      <dsp:spPr>
        <a:xfrm>
          <a:off x="2571" y="941668"/>
          <a:ext cx="2507456" cy="33626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75%</a:t>
          </a:r>
          <a:endParaRPr lang="ar-JO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Rectosigmoid in 20% </a:t>
          </a:r>
          <a:endParaRPr lang="ar-JO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7% malignancy risk</a:t>
          </a:r>
          <a:endParaRPr lang="ar-JO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Mostly pedunculated</a:t>
          </a:r>
          <a:endParaRPr lang="ar-JO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JO" sz="2500" kern="1200" dirty="0"/>
        </a:p>
      </dsp:txBody>
      <dsp:txXfrm>
        <a:off x="2571" y="941668"/>
        <a:ext cx="2507456" cy="3362625"/>
      </dsp:txXfrm>
    </dsp:sp>
    <dsp:sp modelId="{09B3B75B-AB2B-4FB9-974A-D849852C9086}">
      <dsp:nvSpPr>
        <dsp:cNvPr id="0" name=""/>
        <dsp:cNvSpPr/>
      </dsp:nvSpPr>
      <dsp:spPr>
        <a:xfrm>
          <a:off x="2861071" y="221668"/>
          <a:ext cx="2507456" cy="720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Tubulovillous</a:t>
          </a:r>
          <a:endParaRPr lang="ar-JO" sz="2500" kern="1200" dirty="0"/>
        </a:p>
      </dsp:txBody>
      <dsp:txXfrm>
        <a:off x="2861071" y="221668"/>
        <a:ext cx="2507456" cy="720000"/>
      </dsp:txXfrm>
    </dsp:sp>
    <dsp:sp modelId="{BEBFCA6A-0477-4C2D-9FBF-003D8C71C64F}">
      <dsp:nvSpPr>
        <dsp:cNvPr id="0" name=""/>
        <dsp:cNvSpPr/>
      </dsp:nvSpPr>
      <dsp:spPr>
        <a:xfrm>
          <a:off x="2861071" y="941668"/>
          <a:ext cx="2507456" cy="33626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15%</a:t>
          </a:r>
          <a:endParaRPr lang="ar-JO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Both tubular and villous features</a:t>
          </a:r>
          <a:endParaRPr lang="ar-JO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20% malignancy risk</a:t>
          </a:r>
          <a:endParaRPr lang="ar-JO" sz="2500" kern="1200" dirty="0"/>
        </a:p>
      </dsp:txBody>
      <dsp:txXfrm>
        <a:off x="2861071" y="941668"/>
        <a:ext cx="2507456" cy="3362625"/>
      </dsp:txXfrm>
    </dsp:sp>
    <dsp:sp modelId="{C028BD2A-1203-45B6-B08B-618EF29AC186}">
      <dsp:nvSpPr>
        <dsp:cNvPr id="0" name=""/>
        <dsp:cNvSpPr/>
      </dsp:nvSpPr>
      <dsp:spPr>
        <a:xfrm>
          <a:off x="5719571" y="221668"/>
          <a:ext cx="2507456" cy="720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Villous</a:t>
          </a:r>
          <a:endParaRPr lang="ar-JO" sz="2500" kern="1200" dirty="0"/>
        </a:p>
      </dsp:txBody>
      <dsp:txXfrm>
        <a:off x="5719571" y="221668"/>
        <a:ext cx="2507456" cy="720000"/>
      </dsp:txXfrm>
    </dsp:sp>
    <dsp:sp modelId="{D78799C7-B7D4-4034-9066-5178F6E68C38}">
      <dsp:nvSpPr>
        <dsp:cNvPr id="0" name=""/>
        <dsp:cNvSpPr/>
      </dsp:nvSpPr>
      <dsp:spPr>
        <a:xfrm>
          <a:off x="5719571" y="956262"/>
          <a:ext cx="2507456" cy="33626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10%</a:t>
          </a:r>
          <a:endParaRPr lang="ar-JO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Rectosigmoid in 80% </a:t>
          </a:r>
          <a:endParaRPr lang="ar-JO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33% malignancy risk</a:t>
          </a:r>
          <a:endParaRPr lang="ar-JO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Mostly sessile</a:t>
          </a:r>
          <a:endParaRPr lang="ar-JO" sz="2500" kern="1200" dirty="0"/>
        </a:p>
      </dsp:txBody>
      <dsp:txXfrm>
        <a:off x="5719571" y="956262"/>
        <a:ext cx="2507456" cy="3362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409E91-94A2-466E-B49A-052FA444652F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517638-FCD9-48C5-B959-C2FDE61BEB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340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F78E4-07E0-48EB-8D6A-A0268EE00A85}" type="slidenum">
              <a:rPr lang="ar-JO" smtClean="0"/>
              <a:pPr/>
              <a:t>18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692566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Sigmoid more common than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cecum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but rectum is more common than sigmoid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AA283-B13B-48B7-8A52-D236371CDF16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74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FAP with &gt;90%chance of colorectal cancer by the third or fourth decade without prophylactic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colectomy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Because of effective surgical prophylaxis, FAP now accounts for less than 0.2% of all cases of colorectal cancer in the UK.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smtClean="0"/>
              <a:t>Familial </a:t>
            </a:r>
            <a:r>
              <a:rPr lang="en-US" dirty="0" err="1" smtClean="0"/>
              <a:t>polyposis</a:t>
            </a:r>
            <a:r>
              <a:rPr lang="en-US" dirty="0" smtClean="0"/>
              <a:t> syndrome FAP, Gardner’s syndrome, and the cancer family syndrome (hereditary </a:t>
            </a:r>
            <a:r>
              <a:rPr lang="en-US" dirty="0" err="1" smtClean="0"/>
              <a:t>nonpolyposis</a:t>
            </a:r>
            <a:r>
              <a:rPr lang="en-US" dirty="0" smtClean="0"/>
              <a:t> colon cancer [HNPCC]) clearly show that certain patient subsets are genetically predisposed to cancer of the colon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AA283-B13B-48B7-8A52-D236371CDF16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1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AA283-B13B-48B7-8A52-D236371CDF16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949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important information on prognosis, helps inform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surgical,strategy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indicates the need for adjuvant radiotherapy for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rectal,cancer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adjuvant postoperative chemotherapy,, All patients with colon or rectal cancer should undergo CT of the chest, abdomen and pelvis,, CT. For rectal cancer, digital examination and rigid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sigmoidoscopy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should be undertaken to assess the degree 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tumour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fixity,, Pelvic MRI is essential to assess the degree of local invasion of rectal cancer.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Endoanal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ultrasound may also be useful for local staging of rectal cancer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AA283-B13B-48B7-8A52-D236371CDF16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44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resected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material: terminal ileum +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cecum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ascending colon +proximal transverse colon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➢ Plus, resection of right colic artery +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iliocecal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artery +- middle colic artery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➢ Plus, removal of fat and lymph node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AA283-B13B-48B7-8A52-D236371CDF16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81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AA283-B13B-48B7-8A52-D236371CDF16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208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Complications: incontinence , urinary dysfunction , sexual dysfunction ,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anastomotic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leak(5-10% ), stricture (5-20%)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AA283-B13B-48B7-8A52-D236371CDF16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34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compilations: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stenosis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, retraction or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prolapse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ostomy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,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perianal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wound infections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Colostomy : usually on LIF ,, flat/flush with skin ,, content semi/solid ,, 200-300ml/day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AA283-B13B-48B7-8A52-D236371CDF16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654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crypts are small pockets between the inferior extremities of the columns of Morgagni through which anal ducts that communicate with deeper placed anal glands open into the anal lumen. </a:t>
            </a:r>
          </a:p>
          <a:p>
            <a:r>
              <a:rPr lang="en-US" dirty="0" smtClean="0"/>
              <a:t>The squamous epithelium lining the lower anal canal is thin and shiny and is known as the </a:t>
            </a:r>
            <a:r>
              <a:rPr lang="en-US" dirty="0" err="1" smtClean="0"/>
              <a:t>anoderm</a:t>
            </a:r>
            <a:r>
              <a:rPr lang="en-US" dirty="0" smtClean="0"/>
              <a:t>; it differs from the true skin in that it has no epidermal appendages, i.e. hair and sweat glands.</a:t>
            </a:r>
          </a:p>
          <a:p>
            <a:r>
              <a:rPr lang="en-US" dirty="0" smtClean="0"/>
              <a:t>At the dentate line, the </a:t>
            </a:r>
            <a:r>
              <a:rPr lang="en-US" dirty="0" err="1" smtClean="0"/>
              <a:t>anoderm</a:t>
            </a:r>
            <a:r>
              <a:rPr lang="en-US" dirty="0" smtClean="0"/>
              <a:t> is attached more firmly to deeper structures. The mucosa and submucosa above the dentate line is uneven  and thrown into folds, the so-called anal cushions.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E032D-D7B7-4F2B-88D1-83B1CAABC6A6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58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SCC is the most common</a:t>
            </a:r>
            <a:r>
              <a:rPr lang="en-US" baseline="0" dirty="0" smtClean="0"/>
              <a:t> anal cancer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03D1E-BAE8-4654-BE14-1CC01058A7CC}" type="slidenum">
              <a:rPr lang="en-GB" smtClean="0"/>
              <a:t>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993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30/12/1442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30/12/1442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30/12/1442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30/12/1442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30/12/1442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30/12/1442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30/12/1442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30/12/1442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30/12/1442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30/12/1442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30/12/1442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30/12/1442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868506"/>
            <a:ext cx="8229600" cy="1470025"/>
          </a:xfrm>
        </p:spPr>
        <p:txBody>
          <a:bodyPr/>
          <a:lstStyle/>
          <a:p>
            <a:r>
              <a:rPr lang="en-US" dirty="0" smtClean="0"/>
              <a:t>Colorectal Polyps</a:t>
            </a:r>
            <a:endParaRPr lang="ar-J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86684"/>
            <a:ext cx="7772400" cy="1199704"/>
          </a:xfrm>
        </p:spPr>
        <p:txBody>
          <a:bodyPr>
            <a:normAutofit/>
          </a:bodyPr>
          <a:lstStyle/>
          <a:p>
            <a:pPr algn="l"/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Done by: </a:t>
            </a:r>
            <a:r>
              <a:rPr lang="en-US" sz="3200" b="1" u="sng" dirty="0" err="1" smtClean="0">
                <a:latin typeface="Times New Roman" pitchFamily="18" charset="0"/>
                <a:cs typeface="Times New Roman" pitchFamily="18" charset="0"/>
              </a:rPr>
              <a:t>Muath</a:t>
            </a:r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 smtClean="0">
                <a:latin typeface="Times New Roman" pitchFamily="18" charset="0"/>
                <a:cs typeface="Times New Roman" pitchFamily="18" charset="0"/>
              </a:rPr>
              <a:t>Abdeen</a:t>
            </a:r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Under supervision of :  </a:t>
            </a:r>
            <a:r>
              <a:rPr lang="en-US" sz="3200" b="1" u="sng" dirty="0" err="1" smtClean="0">
                <a:latin typeface="Times New Roman" pitchFamily="18" charset="0"/>
                <a:cs typeface="Times New Roman" pitchFamily="18" charset="0"/>
              </a:rPr>
              <a:t>Dr</a:t>
            </a:r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 smtClean="0">
                <a:latin typeface="Times New Roman" pitchFamily="18" charset="0"/>
                <a:cs typeface="Times New Roman" pitchFamily="18" charset="0"/>
              </a:rPr>
              <a:t>Raed</a:t>
            </a:r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 smtClean="0">
                <a:latin typeface="Times New Roman" pitchFamily="18" charset="0"/>
                <a:cs typeface="Times New Roman" pitchFamily="18" charset="0"/>
              </a:rPr>
              <a:t>Tayyem</a:t>
            </a:r>
            <a:endParaRPr lang="ar-JO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ملف:شعار الجامعة الهاشمية الجديد.jpg - ويكيبيديا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6165"/>
            <a:ext cx="2329973" cy="221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ream نشيد كلية الطب - الجامعة الهاشمية by Fearless/91 | Listen online for  free on SoundClou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1804801" cy="18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39784"/>
          </a:xfrm>
        </p:spPr>
        <p:txBody>
          <a:bodyPr/>
          <a:lstStyle/>
          <a:p>
            <a:pPr rtl="0"/>
            <a:r>
              <a:rPr lang="en-US" b="1" u="sng" dirty="0" smtClean="0"/>
              <a:t>Anatomy</a:t>
            </a:r>
            <a:endParaRPr lang="en-US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108520" y="1178715"/>
            <a:ext cx="5572132" cy="5357826"/>
          </a:xfrm>
        </p:spPr>
        <p:txBody>
          <a:bodyPr>
            <a:normAutofit/>
          </a:bodyPr>
          <a:lstStyle/>
          <a:p>
            <a:pPr marL="285750" indent="-285750" algn="l" rtl="0"/>
            <a:r>
              <a:rPr lang="en-GB" sz="2800" dirty="0" smtClean="0"/>
              <a:t>The wall of the colon and rectum comprise five distinct layers: mucosa, </a:t>
            </a:r>
            <a:r>
              <a:rPr lang="en-GB" sz="2800" dirty="0" err="1" smtClean="0"/>
              <a:t>submucosa</a:t>
            </a:r>
            <a:r>
              <a:rPr lang="en-GB" sz="2800" dirty="0" smtClean="0"/>
              <a:t>, inner circular muscle, outer longitudinal muscle, and </a:t>
            </a:r>
            <a:r>
              <a:rPr lang="en-GB" sz="2800" dirty="0" err="1" smtClean="0"/>
              <a:t>serosa</a:t>
            </a:r>
            <a:r>
              <a:rPr lang="en-GB" sz="2800" dirty="0" smtClean="0"/>
              <a:t>. </a:t>
            </a:r>
          </a:p>
          <a:p>
            <a:pPr marL="285750" indent="-285750" algn="l" rtl="0"/>
            <a:r>
              <a:rPr lang="en-GB" sz="2800" dirty="0" smtClean="0"/>
              <a:t>In the colon, the outer longitudinal muscle is separated into three </a:t>
            </a:r>
            <a:r>
              <a:rPr lang="en-GB" sz="2800" dirty="0" err="1" smtClean="0"/>
              <a:t>teniae</a:t>
            </a:r>
            <a:r>
              <a:rPr lang="en-GB" sz="2800" dirty="0" smtClean="0"/>
              <a:t> coli , which converge proximally at the appendix and distally at the rectum,  where the outer longitudinal muscle layer is circumferential. </a:t>
            </a:r>
            <a:endParaRPr lang="en-GB" sz="2800" dirty="0"/>
          </a:p>
        </p:txBody>
      </p:sp>
      <p:pic>
        <p:nvPicPr>
          <p:cNvPr id="4" name="Content Placeholder 8">
            <a:extLst>
              <a:ext uri="{FF2B5EF4-FFF2-40B4-BE49-F238E27FC236}">
                <a16:creationId xmlns="" xmlns:a16="http://schemas.microsoft.com/office/drawing/2014/main" id="{0B73B4D0-2594-448A-B748-095E73D86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484784"/>
            <a:ext cx="3500462" cy="50006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Embryology</a:t>
            </a:r>
            <a:endParaRPr lang="en-US" b="1" u="sng" dirty="0"/>
          </a:p>
        </p:txBody>
      </p:sp>
      <p:pic>
        <p:nvPicPr>
          <p:cNvPr id="1026" name="Picture 2" descr="C:\Users\pc\Downloads\WhatsApp Image 2020-09-27 at 6.52.51 PM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736"/>
            <a:ext cx="8358246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Blood supply</a:t>
            </a:r>
            <a:endParaRPr lang="en-US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14348" y="1928802"/>
            <a:ext cx="4572032" cy="428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Till the distal transverse colon (</a:t>
            </a:r>
            <a:r>
              <a:rPr lang="en-US" sz="3200" dirty="0" err="1" smtClean="0"/>
              <a:t>midgut</a:t>
            </a:r>
            <a:r>
              <a:rPr lang="en-US" sz="3200" dirty="0" smtClean="0"/>
              <a:t>), it is supplied by </a:t>
            </a:r>
            <a:r>
              <a:rPr lang="en-US" sz="3200" dirty="0" smtClean="0">
                <a:solidFill>
                  <a:srgbClr val="FF0000"/>
                </a:solidFill>
              </a:rPr>
              <a:t>superior mesenteric artery</a:t>
            </a:r>
            <a:r>
              <a:rPr lang="en-US" sz="3200" dirty="0" smtClean="0"/>
              <a:t>.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Distal to it (hindgut), it is supplied by </a:t>
            </a:r>
            <a:r>
              <a:rPr lang="en-US" sz="3200" dirty="0" smtClean="0">
                <a:solidFill>
                  <a:srgbClr val="FF0000"/>
                </a:solidFill>
              </a:rPr>
              <a:t>inferior mesenteric artery</a:t>
            </a:r>
            <a:endParaRPr lang="en-US" sz="3200" dirty="0"/>
          </a:p>
        </p:txBody>
      </p:sp>
      <p:pic>
        <p:nvPicPr>
          <p:cNvPr id="4" name="Content Placeholder 8">
            <a:extLst>
              <a:ext uri="{FF2B5EF4-FFF2-40B4-BE49-F238E27FC236}">
                <a16:creationId xmlns="" xmlns:a16="http://schemas.microsoft.com/office/drawing/2014/main" id="{827C8646-3678-41B9-9A56-8584DD376C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51" r="7766" b="3893"/>
          <a:stretch/>
        </p:blipFill>
        <p:spPr>
          <a:xfrm>
            <a:off x="5500694" y="1428736"/>
            <a:ext cx="3286148" cy="450059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Venous and lymphatic drainage</a:t>
            </a:r>
            <a:endParaRPr lang="en-US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14400" y="2000240"/>
            <a:ext cx="4300542" cy="40195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400" dirty="0" smtClean="0"/>
              <a:t>It is follow the arterial supply and as for the small intestine system, venous drainage is into the portal system.</a:t>
            </a:r>
          </a:p>
          <a:p>
            <a:endParaRPr lang="en-US" dirty="0"/>
          </a:p>
        </p:txBody>
      </p:sp>
      <p:pic>
        <p:nvPicPr>
          <p:cNvPr id="4" name="Picture 12">
            <a:extLst>
              <a:ext uri="{FF2B5EF4-FFF2-40B4-BE49-F238E27FC236}">
                <a16:creationId xmlns="" xmlns:a16="http://schemas.microsoft.com/office/drawing/2014/main" id="{B3F61872-E3DC-4EAB-9B70-E47FC08BA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694" y="1928802"/>
            <a:ext cx="3357586" cy="42862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Polyps</a:t>
            </a:r>
            <a:endParaRPr lang="en-US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14400" y="1643050"/>
            <a:ext cx="5157798" cy="437675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Any projection from the surface of the intestinal (colorectal) mucosa into the lumen regardless of the histological nature.</a:t>
            </a:r>
          </a:p>
          <a:p>
            <a:r>
              <a:rPr lang="en-US" sz="2800" dirty="0" smtClean="0"/>
              <a:t>Can either be </a:t>
            </a:r>
            <a:r>
              <a:rPr lang="en-US" sz="2800" dirty="0" err="1" smtClean="0"/>
              <a:t>pedunculated</a:t>
            </a:r>
            <a:r>
              <a:rPr lang="en-US" sz="2800" dirty="0" smtClean="0"/>
              <a:t> (with a stalk) or sessile (flat).</a:t>
            </a:r>
          </a:p>
          <a:p>
            <a:r>
              <a:rPr lang="en-US" sz="2800" dirty="0" smtClean="0"/>
              <a:t>Approximately 50% occur in the </a:t>
            </a:r>
            <a:br>
              <a:rPr lang="en-US" sz="2800" dirty="0" smtClean="0"/>
            </a:br>
            <a:r>
              <a:rPr lang="en-US" sz="2800" dirty="0" err="1" smtClean="0"/>
              <a:t>rectosigmoid</a:t>
            </a:r>
            <a:r>
              <a:rPr lang="en-US" sz="2800" dirty="0" smtClean="0"/>
              <a:t> region, and </a:t>
            </a:r>
            <a:br>
              <a:rPr lang="en-US" sz="2800" dirty="0" smtClean="0"/>
            </a:br>
            <a:r>
              <a:rPr lang="en-US" sz="2800" dirty="0" smtClean="0"/>
              <a:t>50% are multiple</a:t>
            </a:r>
          </a:p>
          <a:p>
            <a:endParaRPr lang="en-US" dirty="0"/>
          </a:p>
        </p:txBody>
      </p:sp>
      <p:pic>
        <p:nvPicPr>
          <p:cNvPr id="4" name="Picture 4" descr="UMH_C_COMPLEXPOLYPS@1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1428736"/>
            <a:ext cx="2786082" cy="42862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0" y="71422"/>
            <a:ext cx="8715404" cy="64293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 smtClean="0"/>
              <a:t>Classification of polyps </a:t>
            </a:r>
            <a:endParaRPr lang="ar-JO" b="1" u="sng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err="1" smtClean="0"/>
              <a:t>Hyperplastic</a:t>
            </a:r>
            <a:r>
              <a:rPr lang="en-US" b="1" u="sng" dirty="0" smtClean="0"/>
              <a:t> polyps</a:t>
            </a:r>
            <a:endParaRPr lang="en-US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the </a:t>
            </a:r>
            <a:r>
              <a:rPr lang="en-US" sz="3000" b="1" dirty="0" smtClean="0"/>
              <a:t>most common non-</a:t>
            </a:r>
            <a:r>
              <a:rPr lang="en-US" sz="3000" b="1" dirty="0" err="1" smtClean="0"/>
              <a:t>neoplastic</a:t>
            </a:r>
            <a:r>
              <a:rPr lang="en-US" sz="3000" b="1" dirty="0" smtClean="0"/>
              <a:t> polyp</a:t>
            </a:r>
            <a:r>
              <a:rPr lang="en-US" sz="3000" dirty="0" smtClean="0"/>
              <a:t>s in the colon.</a:t>
            </a:r>
          </a:p>
          <a:p>
            <a:r>
              <a:rPr lang="en-US" sz="3000" dirty="0" smtClean="0"/>
              <a:t>They are typically located in the </a:t>
            </a:r>
            <a:r>
              <a:rPr lang="en-US" sz="3000" b="1" dirty="0" err="1" smtClean="0"/>
              <a:t>rectosigmoid</a:t>
            </a:r>
            <a:r>
              <a:rPr lang="en-US" sz="3000" dirty="0" smtClean="0"/>
              <a:t> and are </a:t>
            </a:r>
            <a:r>
              <a:rPr lang="en-US" sz="3000" b="1" dirty="0" smtClean="0"/>
              <a:t>less than 5 mm in size.</a:t>
            </a:r>
          </a:p>
          <a:p>
            <a:r>
              <a:rPr lang="en-US" sz="3200" dirty="0" smtClean="0"/>
              <a:t>They have low malignant potential</a:t>
            </a:r>
          </a:p>
          <a:p>
            <a:r>
              <a:rPr lang="en-US" sz="3200" dirty="0" smtClean="0"/>
              <a:t>Small </a:t>
            </a:r>
            <a:r>
              <a:rPr lang="en-US" sz="3200" dirty="0" err="1" smtClean="0"/>
              <a:t>hyperplastic</a:t>
            </a:r>
            <a:r>
              <a:rPr lang="en-US" sz="3200" dirty="0" smtClean="0"/>
              <a:t> polyps are typically </a:t>
            </a:r>
            <a:r>
              <a:rPr lang="en-US" sz="3200" b="1" dirty="0" smtClean="0"/>
              <a:t>removed</a:t>
            </a:r>
            <a:r>
              <a:rPr lang="en-US" sz="3200" dirty="0" smtClean="0"/>
              <a:t> </a:t>
            </a:r>
            <a:r>
              <a:rPr lang="en-US" sz="3200" b="1" dirty="0" smtClean="0"/>
              <a:t>(biopsied)</a:t>
            </a:r>
            <a:r>
              <a:rPr lang="en-US" sz="3200" dirty="0" smtClean="0"/>
              <a:t> because they can be difficult to distinguish from </a:t>
            </a:r>
            <a:r>
              <a:rPr lang="en-US" sz="3200" dirty="0" err="1" smtClean="0"/>
              <a:t>adenomatous</a:t>
            </a:r>
            <a:r>
              <a:rPr lang="en-US" sz="3200" dirty="0" smtClean="0"/>
              <a:t> polyps</a:t>
            </a:r>
            <a:endParaRPr lang="en-US" sz="3000" b="1" dirty="0" smtClean="0"/>
          </a:p>
          <a:p>
            <a:endParaRPr lang="en-US" sz="32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they must be distinguished from sessile serrated adenoma / polyp that may demonstrate very similar </a:t>
            </a:r>
            <a:r>
              <a:rPr lang="en-US" sz="3200" dirty="0" err="1" smtClean="0"/>
              <a:t>histopathologic</a:t>
            </a:r>
            <a:r>
              <a:rPr lang="en-US" sz="3200" dirty="0" smtClean="0"/>
              <a:t> features and are considered to </a:t>
            </a:r>
            <a:r>
              <a:rPr lang="en-US" sz="3200" b="1" u="sng" dirty="0" smtClean="0">
                <a:solidFill>
                  <a:srgbClr val="FF0000"/>
                </a:solidFill>
              </a:rPr>
              <a:t>have malignant potential</a:t>
            </a:r>
            <a:r>
              <a:rPr lang="en-US" sz="3200" dirty="0" smtClean="0"/>
              <a:t>.</a:t>
            </a:r>
          </a:p>
          <a:p>
            <a:r>
              <a:rPr lang="en-US" sz="3200" b="1" dirty="0" smtClean="0"/>
              <a:t>Sessile serrated polyps: </a:t>
            </a:r>
            <a:r>
              <a:rPr lang="en-US" sz="3200" dirty="0" smtClean="0"/>
              <a:t>these polyps are bigger and are located on the right side can turn into cancer somewhat quickly.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Inflammatory Polyps</a:t>
            </a:r>
            <a:endParaRPr lang="en-US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1015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Non-</a:t>
            </a:r>
            <a:r>
              <a:rPr lang="en-US" sz="2800" dirty="0" err="1" smtClean="0"/>
              <a:t>Neoplastic</a:t>
            </a:r>
            <a:endParaRPr lang="en-US" sz="2800" dirty="0" smtClean="0"/>
          </a:p>
          <a:p>
            <a:r>
              <a:rPr lang="en-US" sz="2800" dirty="0" smtClean="0"/>
              <a:t>Occur most commonly in the </a:t>
            </a:r>
            <a:r>
              <a:rPr lang="en-US" sz="2800" b="1" dirty="0" smtClean="0"/>
              <a:t>context of inflammatory bowel disease</a:t>
            </a:r>
            <a:r>
              <a:rPr lang="en-US" sz="2800" dirty="0" smtClean="0"/>
              <a:t>, but they may also occur after amebic colitis, ischemic colitis.</a:t>
            </a:r>
          </a:p>
          <a:p>
            <a:r>
              <a:rPr lang="en-US" sz="2800" dirty="0" smtClean="0"/>
              <a:t>Usually </a:t>
            </a:r>
            <a:r>
              <a:rPr lang="en-US" sz="2800" b="1" dirty="0" smtClean="0"/>
              <a:t>smaller than 2 cm</a:t>
            </a:r>
          </a:p>
          <a:p>
            <a:r>
              <a:rPr lang="en-US" sz="2800" b="1" dirty="0" smtClean="0"/>
              <a:t>Management </a:t>
            </a:r>
            <a:r>
              <a:rPr lang="en-US" sz="2800" dirty="0" smtClean="0"/>
              <a:t>do not require excision unless they cause symptoms (</a:t>
            </a:r>
            <a:r>
              <a:rPr lang="en-US" sz="2800" dirty="0" err="1" smtClean="0"/>
              <a:t>eg</a:t>
            </a:r>
            <a:r>
              <a:rPr lang="en-US" sz="2800" dirty="0" smtClean="0"/>
              <a:t>, bleeding, obstruction). Because they cannot be distinguished from </a:t>
            </a:r>
            <a:r>
              <a:rPr lang="en-US" sz="2800" dirty="0" err="1" smtClean="0"/>
              <a:t>adenomatous</a:t>
            </a:r>
            <a:r>
              <a:rPr lang="en-US" sz="2800" dirty="0" smtClean="0"/>
              <a:t> polyps based on gross appearance, they should be removed (</a:t>
            </a:r>
            <a:r>
              <a:rPr lang="en-US" sz="2800" b="1" dirty="0" smtClean="0"/>
              <a:t>biopsied</a:t>
            </a:r>
            <a:r>
              <a:rPr lang="en-US" sz="2800" dirty="0" smtClean="0"/>
              <a:t>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142984"/>
            <a:ext cx="3857652" cy="4376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142984"/>
            <a:ext cx="3852863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9" t="16721" r="28504" b="7305"/>
          <a:stretch/>
        </p:blipFill>
        <p:spPr bwMode="auto">
          <a:xfrm>
            <a:off x="107504" y="620688"/>
            <a:ext cx="8173536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1666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6908"/>
          </a:xfrm>
        </p:spPr>
        <p:txBody>
          <a:bodyPr/>
          <a:lstStyle/>
          <a:p>
            <a:pPr lvl="0" rtl="1"/>
            <a:r>
              <a:rPr lang="en-US" b="1" u="sng" dirty="0" smtClean="0">
                <a:solidFill>
                  <a:schemeClr val="tx1"/>
                </a:solidFill>
              </a:rPr>
              <a:t>Juvenile </a:t>
            </a:r>
            <a:r>
              <a:rPr lang="en-US" b="1" u="sng" dirty="0" err="1" smtClean="0">
                <a:solidFill>
                  <a:schemeClr val="tx1"/>
                </a:solidFill>
              </a:rPr>
              <a:t>polyposis</a:t>
            </a:r>
            <a:r>
              <a:rPr lang="en-US" b="1" u="sng" dirty="0" smtClean="0">
                <a:solidFill>
                  <a:schemeClr val="tx1"/>
                </a:solidFill>
              </a:rPr>
              <a:t> Syndrome</a:t>
            </a:r>
            <a:endParaRPr lang="ar-JO" b="1" u="sng" dirty="0">
              <a:solidFill>
                <a:schemeClr val="tx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sz="2800" dirty="0" smtClean="0"/>
              <a:t>AD , mutation in </a:t>
            </a:r>
            <a:r>
              <a:rPr lang="en-US" sz="2800" b="1" dirty="0" smtClean="0"/>
              <a:t>BMPR1A  and SMAD4</a:t>
            </a:r>
            <a:endParaRPr lang="ar-JO" sz="2800" dirty="0" smtClean="0"/>
          </a:p>
          <a:p>
            <a:pPr lvl="0"/>
            <a:endParaRPr lang="en-US" sz="2800" dirty="0" smtClean="0"/>
          </a:p>
          <a:p>
            <a:pPr lvl="0"/>
            <a:r>
              <a:rPr lang="en-US" sz="2800" dirty="0" smtClean="0"/>
              <a:t>Multiple polyps throughout the GI tract</a:t>
            </a:r>
            <a:r>
              <a:rPr lang="ar-JO" sz="2800" dirty="0" smtClean="0"/>
              <a:t> </a:t>
            </a:r>
            <a:r>
              <a:rPr lang="en-US" sz="2800" dirty="0" smtClean="0"/>
              <a:t>around age </a:t>
            </a:r>
            <a:r>
              <a:rPr lang="en-US" sz="2800" b="1" dirty="0" smtClean="0"/>
              <a:t>10 years </a:t>
            </a:r>
          </a:p>
          <a:p>
            <a:pPr lvl="0"/>
            <a:endParaRPr lang="en-US" sz="2800" b="1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Juvenile polyps are not pre-malignant but patients have an overall increased risk of colon cancer </a:t>
            </a:r>
            <a:r>
              <a:rPr lang="en-US" sz="2800" dirty="0" smtClean="0"/>
              <a:t>(</a:t>
            </a:r>
            <a:r>
              <a:rPr lang="en-US" sz="2800" b="1" dirty="0"/>
              <a:t>50%</a:t>
            </a:r>
            <a:r>
              <a:rPr lang="en-US" sz="2800" dirty="0"/>
              <a:t> lifetime risk of colorectal cancer </a:t>
            </a:r>
            <a:r>
              <a:rPr lang="en-US" sz="2800" dirty="0" smtClean="0"/>
              <a:t>)</a:t>
            </a:r>
          </a:p>
          <a:p>
            <a:pPr lvl="0"/>
            <a:endParaRPr lang="en-US" sz="2800" dirty="0" smtClean="0"/>
          </a:p>
          <a:p>
            <a:pPr lvl="0"/>
            <a:r>
              <a:rPr lang="en-US" sz="2800" dirty="0" err="1" smtClean="0"/>
              <a:t>Colonoscopic</a:t>
            </a:r>
            <a:r>
              <a:rPr lang="en-US" sz="2800" dirty="0" smtClean="0"/>
              <a:t> surveillance is recommended 1–2 yearly from the age of 15–18 years </a:t>
            </a:r>
            <a:endParaRPr lang="ar-JO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571480"/>
            <a:ext cx="7772400" cy="1000132"/>
          </a:xfrm>
        </p:spPr>
        <p:txBody>
          <a:bodyPr>
            <a:normAutofit fontScale="90000"/>
          </a:bodyPr>
          <a:lstStyle/>
          <a:p>
            <a:r>
              <a:rPr lang="en-US" b="1" u="sng" dirty="0" err="1" smtClean="0"/>
              <a:t>Peutz-Jeghers</a:t>
            </a:r>
            <a:r>
              <a:rPr lang="en-US" b="1" u="sng" dirty="0" smtClean="0"/>
              <a:t> syndrome</a:t>
            </a:r>
            <a:br>
              <a:rPr lang="en-US" b="1" u="sng" dirty="0" smtClean="0"/>
            </a:br>
            <a:endParaRPr lang="en-US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14400" y="1447800"/>
            <a:ext cx="4514856" cy="457200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sz="2800" dirty="0" smtClean="0"/>
              <a:t>AD</a:t>
            </a:r>
          </a:p>
          <a:p>
            <a:pPr lvl="0"/>
            <a:r>
              <a:rPr lang="en-US" sz="2800" i="1" dirty="0" smtClean="0"/>
              <a:t>LKB1 / STK1</a:t>
            </a:r>
            <a:r>
              <a:rPr lang="en-US" sz="2800" dirty="0" smtClean="0"/>
              <a:t> mutations</a:t>
            </a:r>
          </a:p>
          <a:p>
            <a:pPr lvl="0"/>
            <a:endParaRPr lang="en-US" sz="2800" dirty="0" smtClean="0"/>
          </a:p>
          <a:p>
            <a:pPr lvl="0"/>
            <a:r>
              <a:rPr lang="en-US" sz="2800" dirty="0" smtClean="0"/>
              <a:t>It is characterized by: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 smtClean="0"/>
              <a:t> </a:t>
            </a:r>
            <a:r>
              <a:rPr lang="en-US" sz="2800" dirty="0" err="1" smtClean="0"/>
              <a:t>polyposis</a:t>
            </a:r>
            <a:r>
              <a:rPr lang="en-US" sz="2800" dirty="0" smtClean="0"/>
              <a:t> of the </a:t>
            </a:r>
            <a:r>
              <a:rPr lang="en-US" sz="2800" b="1" dirty="0" smtClean="0"/>
              <a:t>small intestine </a:t>
            </a:r>
            <a:r>
              <a:rPr lang="en-US" sz="2800" dirty="0" smtClean="0"/>
              <a:t>and, to a lesser extent, </a:t>
            </a:r>
            <a:r>
              <a:rPr lang="en-US" sz="2800" dirty="0" err="1" smtClean="0"/>
              <a:t>polyposis</a:t>
            </a:r>
            <a:r>
              <a:rPr lang="en-US" sz="2800" dirty="0" smtClean="0"/>
              <a:t> of the colon</a:t>
            </a:r>
            <a:endParaRPr lang="ar-JO" sz="28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sz="2800" dirty="0" err="1" smtClean="0"/>
              <a:t>Melanotic</a:t>
            </a:r>
            <a:r>
              <a:rPr lang="en-US" sz="2800" dirty="0" smtClean="0"/>
              <a:t> pigmentation of face, lips, oral mucosa, and palms</a:t>
            </a:r>
            <a:br>
              <a:rPr lang="en-US" sz="2800" dirty="0" smtClean="0"/>
            </a:br>
            <a:endParaRPr lang="ar-JO" sz="2800" dirty="0" smtClean="0"/>
          </a:p>
          <a:p>
            <a:r>
              <a:rPr lang="en-US" sz="2400" dirty="0" smtClean="0"/>
              <a:t>Increased risk </a:t>
            </a:r>
            <a:r>
              <a:rPr lang="en-US" sz="2400" b="1" dirty="0" smtClean="0"/>
              <a:t>of both gastrointestinal </a:t>
            </a:r>
            <a:r>
              <a:rPr lang="en-US" sz="2400" dirty="0" smtClean="0"/>
              <a:t>and </a:t>
            </a:r>
            <a:r>
              <a:rPr lang="en-US" sz="2400" dirty="0" err="1" smtClean="0"/>
              <a:t>nongastrointestinal</a:t>
            </a:r>
            <a:r>
              <a:rPr lang="en-US" sz="2400" dirty="0" smtClean="0"/>
              <a:t> cancers including breast cancer.</a:t>
            </a:r>
          </a:p>
          <a:p>
            <a:endParaRPr lang="en-US" sz="2400" dirty="0"/>
          </a:p>
          <a:p>
            <a:r>
              <a:rPr lang="en-US" sz="2400" dirty="0"/>
              <a:t>N</a:t>
            </a:r>
            <a:r>
              <a:rPr lang="en-US" sz="2400" dirty="0" smtClean="0"/>
              <a:t>o </a:t>
            </a:r>
            <a:r>
              <a:rPr lang="en-US" sz="2400" dirty="0"/>
              <a:t>indication for prophylactic surgery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• </a:t>
            </a:r>
            <a:r>
              <a:rPr lang="en-US" sz="2400" dirty="0"/>
              <a:t>Managed with close surveillance and </a:t>
            </a:r>
            <a:r>
              <a:rPr lang="en-US" sz="2400" dirty="0" err="1"/>
              <a:t>polypectomy</a:t>
            </a:r>
            <a:r>
              <a:rPr lang="en-US" sz="2400" dirty="0"/>
              <a:t> or surgical resection as needed</a:t>
            </a:r>
          </a:p>
          <a:p>
            <a:endParaRPr lang="en-US" sz="2400" dirty="0" smtClean="0"/>
          </a:p>
        </p:txBody>
      </p:sp>
      <p:pic>
        <p:nvPicPr>
          <p:cNvPr id="2050" name="Picture 2" descr="C:\Users\pc\Downloads\peut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500174"/>
            <a:ext cx="3500462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582726"/>
          </a:xfrm>
        </p:spPr>
        <p:txBody>
          <a:bodyPr>
            <a:normAutofit/>
          </a:bodyPr>
          <a:lstStyle/>
          <a:p>
            <a:pPr lvl="0"/>
            <a:r>
              <a:rPr lang="en-US" b="1" u="sng" dirty="0" err="1" smtClean="0">
                <a:solidFill>
                  <a:schemeClr val="tx1"/>
                </a:solidFill>
              </a:rPr>
              <a:t>Cronkhite</a:t>
            </a:r>
            <a:r>
              <a:rPr lang="en-US" b="1" u="sng" dirty="0" smtClean="0">
                <a:solidFill>
                  <a:schemeClr val="tx1"/>
                </a:solidFill>
              </a:rPr>
              <a:t>–Canada syndrome </a:t>
            </a:r>
            <a:r>
              <a:rPr lang="ar-JO" b="1" u="sng" dirty="0" smtClean="0">
                <a:solidFill>
                  <a:schemeClr val="tx1"/>
                </a:solidFill>
              </a:rPr>
              <a:t/>
            </a:r>
            <a:br>
              <a:rPr lang="ar-JO" b="1" u="sng" dirty="0" smtClean="0">
                <a:solidFill>
                  <a:schemeClr val="tx1"/>
                </a:solidFill>
              </a:rPr>
            </a:br>
            <a:endParaRPr lang="en-US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14400" y="1785926"/>
            <a:ext cx="3800476" cy="4233874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sz="2800" dirty="0" smtClean="0"/>
              <a:t>Rare, nonheritable syndrome</a:t>
            </a:r>
          </a:p>
          <a:p>
            <a:pPr lvl="0"/>
            <a:r>
              <a:rPr lang="en-US" sz="2800" dirty="0" smtClean="0"/>
              <a:t>Sporadic 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 smtClean="0"/>
              <a:t>Characteristic cutaneous lesions (</a:t>
            </a:r>
            <a:r>
              <a:rPr lang="en-US" sz="2800" b="1" u="sng" dirty="0" err="1" smtClean="0">
                <a:solidFill>
                  <a:srgbClr val="FF0000"/>
                </a:solidFill>
              </a:rPr>
              <a:t>oncyholysis</a:t>
            </a:r>
            <a:r>
              <a:rPr lang="en-US" sz="2800" b="1" u="sng" dirty="0" smtClean="0">
                <a:solidFill>
                  <a:srgbClr val="FF0000"/>
                </a:solidFill>
              </a:rPr>
              <a:t> , alopecia and hyperpigmentation</a:t>
            </a:r>
            <a:r>
              <a:rPr lang="en-US" sz="2800" dirty="0" smtClean="0"/>
              <a:t>) , chronic diarrhea , protein-losing </a:t>
            </a:r>
            <a:r>
              <a:rPr lang="en-US" sz="2800" dirty="0" err="1" smtClean="0"/>
              <a:t>enteropathy</a:t>
            </a:r>
            <a:r>
              <a:rPr lang="en-US" sz="2800" dirty="0" smtClean="0"/>
              <a:t> and gastrointestinal polyps 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 smtClean="0"/>
              <a:t>Diarrhea is common and often dictates therapy </a:t>
            </a:r>
            <a:endParaRPr lang="ar-JO" sz="2800" dirty="0" smtClean="0"/>
          </a:p>
          <a:p>
            <a:pPr lvl="0"/>
            <a:endParaRPr lang="en-US" sz="2800" dirty="0" smtClean="0"/>
          </a:p>
          <a:p>
            <a:endParaRPr lang="en-US" dirty="0"/>
          </a:p>
        </p:txBody>
      </p:sp>
      <p:pic>
        <p:nvPicPr>
          <p:cNvPr id="3074" name="Picture 2" descr="C:\Users\pc\Downloads\41575_2010_Article_BFnrgastro2010112_Fig1_HTM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1928802"/>
            <a:ext cx="3357586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u="sng" dirty="0" smtClean="0">
                <a:solidFill>
                  <a:schemeClr val="tx1"/>
                </a:solidFill>
              </a:rPr>
              <a:t>Cowden Syndrome</a:t>
            </a:r>
            <a:r>
              <a:rPr lang="ar-JO" b="1" u="sng" dirty="0" smtClean="0">
                <a:solidFill>
                  <a:schemeClr val="tx1"/>
                </a:solidFill>
              </a:rPr>
              <a:t/>
            </a:r>
            <a:br>
              <a:rPr lang="ar-JO" b="1" u="sng" dirty="0" smtClean="0">
                <a:solidFill>
                  <a:schemeClr val="tx1"/>
                </a:solidFill>
              </a:rPr>
            </a:br>
            <a:endParaRPr lang="en-US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AD</a:t>
            </a:r>
          </a:p>
          <a:p>
            <a:pPr lvl="0"/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Germline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mutation in PTEN </a:t>
            </a:r>
          </a:p>
          <a:p>
            <a:pPr lvl="0"/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Multiple gastrointestinal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hamartomas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/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Multiple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trichilemmomas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There is an increased risk of colorectal cancer</a:t>
            </a:r>
          </a:p>
          <a:p>
            <a:pPr lvl="0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Benign and malignant disease of the breast and thyroid are the main risks.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/>
              <a:t>Adenoma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Adenomatous</a:t>
            </a:r>
            <a:r>
              <a:rPr lang="en-US" dirty="0" smtClean="0"/>
              <a:t> polyps are common, occurring in up to 25% of the population older </a:t>
            </a:r>
            <a:r>
              <a:rPr lang="en-US" b="1" dirty="0" smtClean="0"/>
              <a:t>than 50 years of age</a:t>
            </a:r>
            <a:r>
              <a:rPr lang="en-US" dirty="0" smtClean="0"/>
              <a:t> in the United States they are the </a:t>
            </a:r>
            <a:r>
              <a:rPr lang="en-US" b="1" dirty="0" smtClean="0"/>
              <a:t>most</a:t>
            </a:r>
            <a:r>
              <a:rPr lang="en-US" dirty="0" smtClean="0"/>
              <a:t> prevalent </a:t>
            </a:r>
            <a:r>
              <a:rPr lang="en-US" dirty="0" err="1" smtClean="0"/>
              <a:t>neoplastic</a:t>
            </a:r>
            <a:r>
              <a:rPr lang="en-US" dirty="0" smtClean="0"/>
              <a:t> polyps in the colon. </a:t>
            </a:r>
          </a:p>
          <a:p>
            <a:r>
              <a:rPr lang="en-US" dirty="0" smtClean="0"/>
              <a:t> Adenomas are generally </a:t>
            </a:r>
            <a:r>
              <a:rPr lang="en-US" b="1" dirty="0" smtClean="0"/>
              <a:t>asymptomatic</a:t>
            </a:r>
            <a:r>
              <a:rPr lang="en-US" dirty="0" smtClean="0"/>
              <a:t> and are most often </a:t>
            </a:r>
            <a:r>
              <a:rPr lang="en-US" u="sng" dirty="0" smtClean="0"/>
              <a:t>detected by colon cancer screening tests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Based on their gross appearance adenomas may be </a:t>
            </a:r>
            <a:r>
              <a:rPr lang="en-US" dirty="0" err="1" smtClean="0"/>
              <a:t>pedunculated</a:t>
            </a:r>
            <a:r>
              <a:rPr lang="en-US" dirty="0" smtClean="0"/>
              <a:t> or sessile.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u="sng" dirty="0" smtClean="0"/>
              <a:t>Adenoma</a:t>
            </a:r>
            <a:br>
              <a:rPr lang="en-US" b="1" u="sng" dirty="0" smtClean="0"/>
            </a:br>
            <a:r>
              <a:rPr lang="en-US" b="1" dirty="0" smtClean="0"/>
              <a:t> </a:t>
            </a:r>
            <a:r>
              <a:rPr lang="en-US" b="1" dirty="0" err="1" smtClean="0"/>
              <a:t>Histologic</a:t>
            </a:r>
            <a:r>
              <a:rPr lang="en-US" b="1" dirty="0" smtClean="0"/>
              <a:t> features</a:t>
            </a:r>
            <a:endParaRPr lang="ar-JO" b="1" u="sng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Neoplasic (Adenomatous)</a:t>
            </a:r>
            <a:endParaRPr lang="ar-JO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50" y="1200150"/>
            <a:ext cx="7620000" cy="4800600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Premalignant</a:t>
            </a:r>
          </a:p>
          <a:p>
            <a:pPr algn="l" rtl="0"/>
            <a:r>
              <a:rPr lang="en-US" dirty="0"/>
              <a:t>Divided into</a:t>
            </a:r>
          </a:p>
          <a:p>
            <a:pPr algn="l" rtl="0">
              <a:buNone/>
            </a:pPr>
            <a:r>
              <a:rPr lang="en-US" dirty="0"/>
              <a:t>     - Tubular</a:t>
            </a:r>
          </a:p>
          <a:p>
            <a:pPr algn="l" rtl="0">
              <a:buNone/>
            </a:pPr>
            <a:r>
              <a:rPr lang="en-US" dirty="0"/>
              <a:t>     - Tubulovillous</a:t>
            </a:r>
          </a:p>
          <a:p>
            <a:pPr algn="l" rtl="0">
              <a:buNone/>
            </a:pPr>
            <a:r>
              <a:rPr lang="en-US" dirty="0"/>
              <a:t>     - Villous</a:t>
            </a:r>
          </a:p>
          <a:p>
            <a:pPr algn="l" rtl="0"/>
            <a:r>
              <a:rPr lang="en-US" dirty="0"/>
              <a:t>Morphology</a:t>
            </a:r>
          </a:p>
          <a:p>
            <a:pPr algn="l" rtl="0">
              <a:buNone/>
            </a:pPr>
            <a:r>
              <a:rPr lang="en-US" dirty="0"/>
              <a:t>     - Sessile (flat &amp; </a:t>
            </a:r>
            <a:r>
              <a:rPr lang="en-US" dirty="0" smtClean="0"/>
              <a:t>firmly attached </a:t>
            </a:r>
            <a:r>
              <a:rPr lang="en-US" dirty="0"/>
              <a:t>to mucosa</a:t>
            </a:r>
            <a:r>
              <a:rPr lang="en-US" dirty="0" smtClean="0"/>
              <a:t>), more likely to be malignant </a:t>
            </a:r>
            <a:endParaRPr lang="en-US" dirty="0"/>
          </a:p>
          <a:p>
            <a:pPr algn="l" rtl="0">
              <a:buNone/>
            </a:pPr>
            <a:r>
              <a:rPr lang="en-US" dirty="0"/>
              <a:t>     - Pedunculated (rounded and attached to mucosa by a long thin </a:t>
            </a:r>
            <a:r>
              <a:rPr lang="en-US" dirty="0" smtClean="0"/>
              <a:t>neck (attached to the colon by a stalk ) </a:t>
            </a:r>
            <a:endParaRPr lang="ar-JO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12616"/>
            <a:ext cx="3072153" cy="2103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181600"/>
            <a:ext cx="203835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143500"/>
            <a:ext cx="2009775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4468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Adenoma</a:t>
            </a:r>
            <a:endParaRPr lang="ar-JO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/>
          <a:lstStyle/>
          <a:p>
            <a:pPr algn="l" rtl="0"/>
            <a:r>
              <a:rPr lang="en-US" dirty="0"/>
              <a:t>Tubular and tubulovillous adenomas are more commonly pedunculated</a:t>
            </a:r>
          </a:p>
          <a:p>
            <a:pPr algn="l" rtl="0"/>
            <a:r>
              <a:rPr lang="en-US" dirty="0"/>
              <a:t>Villous adenomas are more commonly sessile.</a:t>
            </a:r>
            <a:endParaRPr lang="ar-J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2FBFB6D-D439-442D-B3D6-665D82416E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463395"/>
            <a:ext cx="4436508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077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Histology of </a:t>
            </a:r>
            <a:endParaRPr lang="en-US" sz="3200" b="1" dirty="0" smtClean="0"/>
          </a:p>
          <a:p>
            <a:r>
              <a:rPr lang="en-US" sz="3200" b="1" dirty="0" smtClean="0"/>
              <a:t>(</a:t>
            </a:r>
            <a:r>
              <a:rPr lang="en-US" sz="3200" b="1" dirty="0"/>
              <a:t>A) tubular </a:t>
            </a:r>
            <a:endParaRPr lang="en-US" sz="3200" b="1" dirty="0" smtClean="0"/>
          </a:p>
          <a:p>
            <a:r>
              <a:rPr lang="en-US" sz="3200" b="1" dirty="0" smtClean="0"/>
              <a:t>(</a:t>
            </a:r>
            <a:r>
              <a:rPr lang="en-US" sz="3200" b="1" dirty="0"/>
              <a:t>B) villous </a:t>
            </a:r>
            <a:endParaRPr lang="en-US" sz="3200" b="1" dirty="0" smtClean="0"/>
          </a:p>
          <a:p>
            <a:r>
              <a:rPr lang="en-US" sz="3200" b="1" dirty="0" smtClean="0"/>
              <a:t>(</a:t>
            </a:r>
            <a:r>
              <a:rPr lang="en-US" sz="3200" b="1" dirty="0"/>
              <a:t>C) </a:t>
            </a:r>
            <a:r>
              <a:rPr lang="en-US" sz="3200" b="1" dirty="0" err="1"/>
              <a:t>tubulovillous</a:t>
            </a:r>
            <a:r>
              <a:rPr lang="en-US" sz="3200" b="1" dirty="0"/>
              <a:t> adenomas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0" t="25971" r="40783" b="6225"/>
          <a:stretch/>
        </p:blipFill>
        <p:spPr bwMode="auto">
          <a:xfrm>
            <a:off x="5652120" y="2040442"/>
            <a:ext cx="2743200" cy="4817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29773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Polyps Clinical Presentation</a:t>
            </a:r>
            <a:endParaRPr lang="ar-JO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Usually asymptomatic</a:t>
            </a:r>
          </a:p>
          <a:p>
            <a:pPr algn="l" rtl="0"/>
            <a:r>
              <a:rPr lang="en-US" dirty="0"/>
              <a:t>Occasionally bleed</a:t>
            </a:r>
          </a:p>
          <a:p>
            <a:pPr algn="l" rtl="0"/>
            <a:r>
              <a:rPr lang="en-US" dirty="0"/>
              <a:t>Most commonly detected during routine endoscopic surveillance</a:t>
            </a:r>
          </a:p>
          <a:p>
            <a:pPr algn="l" rtl="0"/>
            <a:r>
              <a:rPr lang="en-US" dirty="0"/>
              <a:t>Patients with family history of polyps usually they seek endoscopic screening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445082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Polyps Treatment</a:t>
            </a:r>
            <a:endParaRPr lang="ar-JO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Treatment of adenomatous polyps involves colonoscopic polypectomy.</a:t>
            </a:r>
          </a:p>
          <a:p>
            <a:pPr algn="l" rtl="0"/>
            <a:r>
              <a:rPr lang="en-US" dirty="0"/>
              <a:t>If some cannot be safely removed colonoscopically, biopsy should be performed and a segmental resection of the colon done if the lesion is:</a:t>
            </a:r>
          </a:p>
          <a:p>
            <a:pPr lvl="1" algn="l" rtl="0"/>
            <a:r>
              <a:rPr lang="en-US" b="1" dirty="0"/>
              <a:t>Villous adenoma </a:t>
            </a:r>
            <a:r>
              <a:rPr lang="en-US" dirty="0"/>
              <a:t>or </a:t>
            </a:r>
          </a:p>
          <a:p>
            <a:pPr lvl="1" algn="l" rtl="0"/>
            <a:r>
              <a:rPr lang="en-US" b="1" dirty="0"/>
              <a:t>Large</a:t>
            </a:r>
            <a:r>
              <a:rPr lang="en-US" dirty="0"/>
              <a:t>, </a:t>
            </a:r>
            <a:r>
              <a:rPr lang="en-US" b="1" dirty="0"/>
              <a:t>ulcerated</a:t>
            </a:r>
            <a:r>
              <a:rPr lang="en-US" dirty="0"/>
              <a:t>, </a:t>
            </a:r>
            <a:r>
              <a:rPr lang="en-US" b="1" dirty="0"/>
              <a:t>dysplastic</a:t>
            </a:r>
            <a:r>
              <a:rPr lang="en-US" dirty="0"/>
              <a:t>, or </a:t>
            </a:r>
          </a:p>
          <a:p>
            <a:pPr lvl="1" algn="l" rtl="0"/>
            <a:r>
              <a:rPr lang="en-US" b="1" dirty="0"/>
              <a:t>Indurated</a:t>
            </a:r>
            <a:r>
              <a:rPr lang="en-US" dirty="0"/>
              <a:t>.</a:t>
            </a:r>
            <a:endParaRPr lang="ar-J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6A53C53-F6CD-46D5-B41A-792DD245A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3985038"/>
            <a:ext cx="2819400" cy="267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2589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Polyps Treatment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For disease conditions that are characterized by extensive polyposis (familial polyposis syndrome FAP or Gardner’s syndrome), the operation most commonly performed is total colectomy and </a:t>
            </a:r>
            <a:r>
              <a:rPr lang="en-US" b="1" dirty="0"/>
              <a:t>ileoanal pull-through or pouch.</a:t>
            </a:r>
            <a:endParaRPr lang="ar-J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6F845EC-96D1-4298-8250-6A3303D3C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553767"/>
            <a:ext cx="3810000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6161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540" y="2780928"/>
            <a:ext cx="8229600" cy="1470025"/>
          </a:xfrm>
        </p:spPr>
        <p:txBody>
          <a:bodyPr/>
          <a:lstStyle/>
          <a:p>
            <a:r>
              <a:rPr lang="en-US" dirty="0" smtClean="0">
                <a:latin typeface="MS Gothic" pitchFamily="49" charset="-128"/>
                <a:ea typeface="MS Gothic" pitchFamily="49" charset="-128"/>
              </a:rPr>
              <a:t>Colorectal Polyps and carcinoma </a:t>
            </a:r>
            <a:endParaRPr lang="ar-JO" dirty="0">
              <a:latin typeface="MS Gothic" pitchFamily="49" charset="-128"/>
              <a:ea typeface="MS Gothic" pitchFamily="49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4797152"/>
            <a:ext cx="7772400" cy="1199704"/>
          </a:xfrm>
        </p:spPr>
        <p:txBody>
          <a:bodyPr>
            <a:normAutofit/>
          </a:bodyPr>
          <a:lstStyle/>
          <a:p>
            <a:pPr algn="l"/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Done by: Saif A. El-Dahabreh </a:t>
            </a:r>
          </a:p>
          <a:p>
            <a:pPr algn="l"/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Under supervision of :  </a:t>
            </a:r>
            <a:r>
              <a:rPr lang="en-US" sz="3200" b="1" u="sng" dirty="0" err="1" smtClean="0">
                <a:latin typeface="Times New Roman" pitchFamily="18" charset="0"/>
                <a:cs typeface="Times New Roman" pitchFamily="18" charset="0"/>
              </a:rPr>
              <a:t>Dr</a:t>
            </a:r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 smtClean="0">
                <a:latin typeface="Times New Roman" pitchFamily="18" charset="0"/>
                <a:cs typeface="Times New Roman" pitchFamily="18" charset="0"/>
              </a:rPr>
              <a:t>Raed</a:t>
            </a:r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 smtClean="0">
                <a:latin typeface="Times New Roman" pitchFamily="18" charset="0"/>
                <a:cs typeface="Times New Roman" pitchFamily="18" charset="0"/>
              </a:rPr>
              <a:t>Tayyem</a:t>
            </a:r>
            <a:endParaRPr lang="ar-JO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ملف:شعار الجامعة الهاشمية الجديد.jpg - ويكيبيديا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6165"/>
            <a:ext cx="2329973" cy="221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ream نشيد كلية الطب - الجامعة الهاشمية by Fearless/91 | Listen online for  free on SoundClou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1804801" cy="18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50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Colon of a patient with familial adenomatous polyposis (FAP)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7" t="27363" r="27087" b="6764"/>
          <a:stretch/>
        </p:blipFill>
        <p:spPr bwMode="auto">
          <a:xfrm>
            <a:off x="1348637" y="1628800"/>
            <a:ext cx="5724940" cy="4517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2137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c\Downloads\Colon_Adenoma_FAP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9552" y="1052736"/>
            <a:ext cx="7429552" cy="45720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60246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Familial </a:t>
            </a:r>
            <a:r>
              <a:rPr lang="en-US" b="1" u="sng" dirty="0" err="1" smtClean="0"/>
              <a:t>adenomatous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polyposis</a:t>
            </a:r>
            <a:r>
              <a:rPr lang="en-US" b="1" u="sng" dirty="0" smtClean="0"/>
              <a:t> (FAP) </a:t>
            </a:r>
            <a:endParaRPr lang="en-US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u="sng" dirty="0">
                <a:latin typeface="MS Gothic" pitchFamily="49" charset="-128"/>
                <a:ea typeface="MS Gothic" pitchFamily="49" charset="-128"/>
              </a:rPr>
              <a:t>Autosomal dominant</a:t>
            </a:r>
            <a:r>
              <a:rPr lang="en-US" sz="2400" dirty="0">
                <a:latin typeface="MS Gothic" pitchFamily="49" charset="-128"/>
                <a:ea typeface="MS Gothic" pitchFamily="49" charset="-128"/>
              </a:rPr>
              <a:t>, </a:t>
            </a:r>
            <a:r>
              <a:rPr lang="en-US" sz="2400" dirty="0" err="1">
                <a:latin typeface="MS Gothic" pitchFamily="49" charset="-128"/>
                <a:ea typeface="MS Gothic" pitchFamily="49" charset="-128"/>
              </a:rPr>
              <a:t>germline</a:t>
            </a:r>
            <a:r>
              <a:rPr lang="en-US" sz="2400" dirty="0">
                <a:latin typeface="MS Gothic" pitchFamily="49" charset="-128"/>
                <a:ea typeface="MS Gothic" pitchFamily="49" charset="-128"/>
              </a:rPr>
              <a:t> mutation in </a:t>
            </a:r>
            <a:r>
              <a:rPr lang="en-US" sz="2400" b="1" u="sng" dirty="0">
                <a:solidFill>
                  <a:srgbClr val="FF0000"/>
                </a:solidFill>
                <a:latin typeface="MS Gothic" pitchFamily="49" charset="-128"/>
                <a:ea typeface="MS Gothic" pitchFamily="49" charset="-128"/>
              </a:rPr>
              <a:t>APC </a:t>
            </a:r>
            <a:r>
              <a:rPr lang="en-US" sz="2400" b="1" u="sng" dirty="0" smtClean="0">
                <a:solidFill>
                  <a:srgbClr val="FF0000"/>
                </a:solidFill>
                <a:latin typeface="MS Gothic" pitchFamily="49" charset="-128"/>
                <a:ea typeface="MS Gothic" pitchFamily="49" charset="-128"/>
              </a:rPr>
              <a:t>gene</a:t>
            </a:r>
          </a:p>
          <a:p>
            <a:r>
              <a:rPr lang="en-US" sz="2400" dirty="0" smtClean="0">
                <a:latin typeface="MS Gothic" pitchFamily="49" charset="-128"/>
                <a:ea typeface="MS Gothic" pitchFamily="49" charset="-128"/>
              </a:rPr>
              <a:t>100-1000s of polyps </a:t>
            </a:r>
          </a:p>
          <a:p>
            <a:endParaRPr lang="en-US" sz="2400" dirty="0" smtClean="0">
              <a:latin typeface="MS Gothic" pitchFamily="49" charset="-128"/>
              <a:ea typeface="MS Gothic" pitchFamily="49" charset="-128"/>
            </a:endParaRPr>
          </a:p>
          <a:p>
            <a:r>
              <a:rPr lang="en-US" sz="2400" dirty="0">
                <a:latin typeface="MS Gothic" pitchFamily="49" charset="-128"/>
                <a:ea typeface="MS Gothic" pitchFamily="49" charset="-128"/>
              </a:rPr>
              <a:t>An attenuated form of FAP (AFAP) caused by a mutation in 5´ end of APC gene manifests </a:t>
            </a:r>
            <a:r>
              <a:rPr lang="en-US" sz="2400" dirty="0" smtClean="0">
                <a:latin typeface="MS Gothic" pitchFamily="49" charset="-128"/>
                <a:ea typeface="MS Gothic" pitchFamily="49" charset="-128"/>
              </a:rPr>
              <a:t>with fewer </a:t>
            </a:r>
            <a:r>
              <a:rPr lang="en-US" sz="2400" dirty="0">
                <a:latin typeface="MS Gothic" pitchFamily="49" charset="-128"/>
                <a:ea typeface="MS Gothic" pitchFamily="49" charset="-128"/>
              </a:rPr>
              <a:t>polyps and later onset of </a:t>
            </a:r>
            <a:r>
              <a:rPr lang="en-US" sz="2400" dirty="0" smtClean="0">
                <a:latin typeface="MS Gothic" pitchFamily="49" charset="-128"/>
                <a:ea typeface="MS Gothic" pitchFamily="49" charset="-128"/>
              </a:rPr>
              <a:t>cancer</a:t>
            </a:r>
          </a:p>
          <a:p>
            <a:endParaRPr lang="en-US" sz="2400" dirty="0">
              <a:latin typeface="MS Gothic" pitchFamily="49" charset="-128"/>
              <a:ea typeface="MS Gothic" pitchFamily="49" charset="-128"/>
            </a:endParaRPr>
          </a:p>
          <a:p>
            <a:r>
              <a:rPr lang="en-US" sz="2400" dirty="0">
                <a:latin typeface="MS Gothic" pitchFamily="49" charset="-128"/>
                <a:ea typeface="MS Gothic" pitchFamily="49" charset="-128"/>
              </a:rPr>
              <a:t>MYH-associated polyposis is caused by an autosomal recessive mutation in the MYH gene, </a:t>
            </a:r>
            <a:r>
              <a:rPr lang="en-US" sz="2400" dirty="0" smtClean="0">
                <a:latin typeface="MS Gothic" pitchFamily="49" charset="-128"/>
                <a:ea typeface="MS Gothic" pitchFamily="49" charset="-128"/>
              </a:rPr>
              <a:t>but patients </a:t>
            </a:r>
            <a:r>
              <a:rPr lang="en-US" sz="2400" dirty="0">
                <a:latin typeface="MS Gothic" pitchFamily="49" charset="-128"/>
                <a:ea typeface="MS Gothic" pitchFamily="49" charset="-128"/>
              </a:rPr>
              <a:t>present similarly with multiple adenomatous polyps in the colon</a:t>
            </a:r>
          </a:p>
          <a:p>
            <a:endParaRPr lang="en-US" sz="2400" dirty="0" smtClean="0">
              <a:latin typeface="MS Gothic" pitchFamily="49" charset="-128"/>
              <a:ea typeface="MS Gothic" pitchFamily="49" charset="-128"/>
            </a:endParaRPr>
          </a:p>
          <a:p>
            <a:endParaRPr lang="ar-JO" sz="2400" b="1" dirty="0" smtClean="0">
              <a:latin typeface="MS Gothic" pitchFamily="49" charset="-128"/>
              <a:ea typeface="MS Gothic" pitchFamily="49" charset="-128"/>
            </a:endParaRPr>
          </a:p>
          <a:p>
            <a:endParaRPr lang="en-US" sz="2400" dirty="0">
              <a:latin typeface="MS Gothic" pitchFamily="49" charset="-128"/>
              <a:ea typeface="MS Gothic" pitchFamily="49" charset="-128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28983"/>
            <a:ext cx="2215902" cy="741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363" y="-35505"/>
            <a:ext cx="6520826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288" y="2060848"/>
            <a:ext cx="6276975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02317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Familial </a:t>
            </a:r>
            <a:r>
              <a:rPr lang="en-US" b="1" u="sng" dirty="0" err="1" smtClean="0"/>
              <a:t>adenomatous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polyposis</a:t>
            </a:r>
            <a:r>
              <a:rPr lang="en-US" b="1" u="sng" dirty="0" smtClean="0"/>
              <a:t> (FAP) </a:t>
            </a:r>
            <a:endParaRPr lang="en-US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484784"/>
            <a:ext cx="7620000" cy="4800600"/>
          </a:xfrm>
        </p:spPr>
        <p:txBody>
          <a:bodyPr>
            <a:noAutofit/>
          </a:bodyPr>
          <a:lstStyle/>
          <a:p>
            <a:pPr marL="114300" indent="0">
              <a:buNone/>
            </a:pPr>
            <a:endParaRPr lang="en-US" sz="2400" dirty="0">
              <a:latin typeface="MS Gothic" pitchFamily="49" charset="-128"/>
              <a:ea typeface="MS Gothic" pitchFamily="49" charset="-128"/>
            </a:endParaRPr>
          </a:p>
          <a:p>
            <a:r>
              <a:rPr lang="en-US" sz="2400" dirty="0" smtClean="0">
                <a:latin typeface="MS Gothic" pitchFamily="49" charset="-128"/>
                <a:ea typeface="MS Gothic" pitchFamily="49" charset="-128"/>
              </a:rPr>
              <a:t>Hundreds to thousands of polyps in the colon Polyps begin on average in the mid-teens but can appear as early as age 7.</a:t>
            </a:r>
          </a:p>
          <a:p>
            <a:endParaRPr lang="en-US" sz="2400" dirty="0">
              <a:latin typeface="MS Gothic" pitchFamily="49" charset="-128"/>
              <a:ea typeface="MS Gothic" pitchFamily="49" charset="-128"/>
            </a:endParaRPr>
          </a:p>
          <a:p>
            <a:r>
              <a:rPr lang="en-US" sz="2400" b="1" u="sng" dirty="0">
                <a:solidFill>
                  <a:srgbClr val="FF0000"/>
                </a:solidFill>
                <a:latin typeface="MS Gothic" pitchFamily="49" charset="-128"/>
                <a:ea typeface="MS Gothic" pitchFamily="49" charset="-128"/>
              </a:rPr>
              <a:t>Mutation carriers are screened annually by </a:t>
            </a:r>
            <a:r>
              <a:rPr lang="en-US" sz="2400" b="1" u="sng" dirty="0" err="1">
                <a:solidFill>
                  <a:srgbClr val="FF0000"/>
                </a:solidFill>
                <a:latin typeface="MS Gothic" pitchFamily="49" charset="-128"/>
                <a:ea typeface="MS Gothic" pitchFamily="49" charset="-128"/>
              </a:rPr>
              <a:t>sigmoidoscopy</a:t>
            </a:r>
            <a:r>
              <a:rPr lang="en-US" sz="2400" b="1" u="sng" dirty="0">
                <a:solidFill>
                  <a:srgbClr val="FF0000"/>
                </a:solidFill>
                <a:latin typeface="MS Gothic" pitchFamily="49" charset="-128"/>
                <a:ea typeface="MS Gothic" pitchFamily="49" charset="-128"/>
              </a:rPr>
              <a:t> starting at age 10 to 12</a:t>
            </a:r>
          </a:p>
          <a:p>
            <a:r>
              <a:rPr lang="en-US" sz="2400" b="1" dirty="0">
                <a:latin typeface="MS Gothic" pitchFamily="49" charset="-128"/>
                <a:ea typeface="MS Gothic" pitchFamily="49" charset="-128"/>
              </a:rPr>
              <a:t>Full colonoscopy </a:t>
            </a:r>
            <a:r>
              <a:rPr lang="en-US" sz="2400" dirty="0">
                <a:latin typeface="MS Gothic" pitchFamily="49" charset="-128"/>
                <a:ea typeface="MS Gothic" pitchFamily="49" charset="-128"/>
              </a:rPr>
              <a:t>should be performed when polyps </a:t>
            </a:r>
            <a:r>
              <a:rPr lang="en-US" sz="2400" dirty="0" smtClean="0">
                <a:latin typeface="MS Gothic" pitchFamily="49" charset="-128"/>
                <a:ea typeface="MS Gothic" pitchFamily="49" charset="-128"/>
              </a:rPr>
              <a:t>identified</a:t>
            </a:r>
          </a:p>
          <a:p>
            <a:endParaRPr lang="en-US" sz="2400" dirty="0">
              <a:latin typeface="MS Gothic" pitchFamily="49" charset="-128"/>
              <a:ea typeface="MS Gothic" pitchFamily="49" charset="-128"/>
            </a:endParaRPr>
          </a:p>
          <a:p>
            <a:r>
              <a:rPr lang="en-US" sz="2400" dirty="0">
                <a:latin typeface="MS Gothic" pitchFamily="49" charset="-128"/>
                <a:ea typeface="MS Gothic" pitchFamily="49" charset="-128"/>
              </a:rPr>
              <a:t>Without intervention, mutation carriers develop colorectal cancer by age 40</a:t>
            </a:r>
          </a:p>
          <a:p>
            <a:endParaRPr lang="en-US" sz="2400" dirty="0" smtClean="0">
              <a:latin typeface="MS Gothic" pitchFamily="49" charset="-128"/>
              <a:ea typeface="MS Gothic" pitchFamily="49" charset="-128"/>
            </a:endParaRPr>
          </a:p>
          <a:p>
            <a:endParaRPr lang="ar-JO" sz="2400" b="1" dirty="0" smtClean="0">
              <a:latin typeface="MS Gothic" pitchFamily="49" charset="-128"/>
              <a:ea typeface="MS Gothic" pitchFamily="49" charset="-128"/>
            </a:endParaRPr>
          </a:p>
          <a:p>
            <a:endParaRPr lang="en-US" sz="2400" dirty="0">
              <a:latin typeface="MS Gothic" pitchFamily="49" charset="-128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46406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Familial </a:t>
            </a:r>
            <a:r>
              <a:rPr lang="en-US" b="1" u="sng" dirty="0" err="1" smtClean="0"/>
              <a:t>adenomatous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polyposis</a:t>
            </a:r>
            <a:r>
              <a:rPr lang="en-US" b="1" u="sng" dirty="0" smtClean="0"/>
              <a:t> (FAP) </a:t>
            </a:r>
            <a:endParaRPr lang="en-US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MS Gothic" pitchFamily="49" charset="-128"/>
                <a:ea typeface="MS Gothic" pitchFamily="49" charset="-128"/>
              </a:rPr>
              <a:t>If left untreated, </a:t>
            </a:r>
            <a:r>
              <a:rPr lang="en-US" sz="2400" b="1" u="sng" dirty="0" smtClean="0">
                <a:solidFill>
                  <a:srgbClr val="FF0000"/>
                </a:solidFill>
                <a:latin typeface="MS Gothic" pitchFamily="49" charset="-128"/>
                <a:ea typeface="MS Gothic" pitchFamily="49" charset="-128"/>
              </a:rPr>
              <a:t>100 % of patients develop cancer </a:t>
            </a:r>
            <a:r>
              <a:rPr lang="en-US" sz="2400" dirty="0" smtClean="0">
                <a:latin typeface="MS Gothic" pitchFamily="49" charset="-128"/>
                <a:ea typeface="MS Gothic" pitchFamily="49" charset="-128"/>
              </a:rPr>
              <a:t>by the fourth or fifth decade of life. </a:t>
            </a:r>
          </a:p>
          <a:p>
            <a:endParaRPr lang="en-US" sz="2400" dirty="0" smtClean="0">
              <a:latin typeface="MS Gothic" pitchFamily="49" charset="-128"/>
              <a:ea typeface="MS Gothic" pitchFamily="49" charset="-128"/>
            </a:endParaRPr>
          </a:p>
          <a:p>
            <a:r>
              <a:rPr lang="en-US" sz="2400" dirty="0">
                <a:latin typeface="MS Gothic" pitchFamily="49" charset="-128"/>
                <a:ea typeface="MS Gothic" pitchFamily="49" charset="-128"/>
              </a:rPr>
              <a:t>Definitive treatment for FAP is </a:t>
            </a:r>
            <a:r>
              <a:rPr lang="en-US" sz="2400" b="1" u="sng" dirty="0">
                <a:latin typeface="MS Gothic" pitchFamily="49" charset="-128"/>
                <a:ea typeface="MS Gothic" pitchFamily="49" charset="-128"/>
              </a:rPr>
              <a:t>total </a:t>
            </a:r>
            <a:r>
              <a:rPr lang="en-US" sz="2400" b="1" u="sng" dirty="0" err="1">
                <a:latin typeface="MS Gothic" pitchFamily="49" charset="-128"/>
                <a:ea typeface="MS Gothic" pitchFamily="49" charset="-128"/>
              </a:rPr>
              <a:t>proctocolectomy</a:t>
            </a:r>
            <a:r>
              <a:rPr lang="en-US" sz="2400" b="1" u="sng" dirty="0">
                <a:latin typeface="MS Gothic" pitchFamily="49" charset="-128"/>
                <a:ea typeface="MS Gothic" pitchFamily="49" charset="-128"/>
              </a:rPr>
              <a:t> with </a:t>
            </a:r>
            <a:r>
              <a:rPr lang="en-US" sz="2400" b="1" u="sng" dirty="0" err="1">
                <a:latin typeface="MS Gothic" pitchFamily="49" charset="-128"/>
                <a:ea typeface="MS Gothic" pitchFamily="49" charset="-128"/>
              </a:rPr>
              <a:t>ileal</a:t>
            </a:r>
            <a:r>
              <a:rPr lang="en-US" sz="2400" b="1" u="sng" dirty="0">
                <a:latin typeface="MS Gothic" pitchFamily="49" charset="-128"/>
                <a:ea typeface="MS Gothic" pitchFamily="49" charset="-128"/>
              </a:rPr>
              <a:t> pouch and anal </a:t>
            </a:r>
            <a:r>
              <a:rPr lang="en-US" sz="2400" b="1" u="sng" dirty="0" smtClean="0">
                <a:latin typeface="MS Gothic" pitchFamily="49" charset="-128"/>
                <a:ea typeface="MS Gothic" pitchFamily="49" charset="-128"/>
              </a:rPr>
              <a:t>anastomosis</a:t>
            </a:r>
          </a:p>
          <a:p>
            <a:endParaRPr lang="en-US" sz="2400" b="1" u="sng" dirty="0">
              <a:latin typeface="MS Gothic" pitchFamily="49" charset="-128"/>
              <a:ea typeface="MS Gothic" pitchFamily="49" charset="-128"/>
            </a:endParaRPr>
          </a:p>
          <a:p>
            <a:r>
              <a:rPr lang="en-US" sz="2400" dirty="0" err="1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Mucosectomy</a:t>
            </a:r>
            <a:r>
              <a:rPr lang="en-US" sz="2400" dirty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 of the rectum is controversial—if not performed, strict surveillance of </a:t>
            </a:r>
            <a:r>
              <a:rPr lang="en-US" sz="2400" dirty="0" smtClean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remnant rectal </a:t>
            </a:r>
            <a:r>
              <a:rPr lang="en-US" sz="2400" dirty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mucosa is required</a:t>
            </a:r>
          </a:p>
          <a:p>
            <a:endParaRPr lang="en-US" sz="2400" b="1" u="sng" dirty="0">
              <a:latin typeface="MS Gothic" pitchFamily="49" charset="-128"/>
              <a:ea typeface="MS Gothic" pitchFamily="49" charset="-128"/>
            </a:endParaRPr>
          </a:p>
          <a:p>
            <a:endParaRPr lang="en-US" sz="2400" dirty="0" smtClean="0">
              <a:latin typeface="MS Gothic" pitchFamily="49" charset="-128"/>
              <a:ea typeface="MS Gothic" pitchFamily="49" charset="-128"/>
            </a:endParaRPr>
          </a:p>
          <a:p>
            <a:endParaRPr lang="ar-JO" sz="2400" b="1" dirty="0" smtClean="0">
              <a:latin typeface="MS Gothic" pitchFamily="49" charset="-128"/>
              <a:ea typeface="MS Gothic" pitchFamily="49" charset="-128"/>
            </a:endParaRPr>
          </a:p>
          <a:p>
            <a:endParaRPr lang="en-US" sz="2400" dirty="0">
              <a:latin typeface="MS Gothic" pitchFamily="49" charset="-128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13806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Familial </a:t>
            </a:r>
            <a:r>
              <a:rPr lang="en-US" b="1" u="sng" dirty="0" err="1" smtClean="0"/>
              <a:t>adenomatous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polyposis</a:t>
            </a:r>
            <a:r>
              <a:rPr lang="en-US" b="1" u="sng" dirty="0" smtClean="0"/>
              <a:t> (FAP) </a:t>
            </a:r>
            <a:endParaRPr lang="en-US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500" b="1" u="sng" dirty="0" smtClean="0">
                <a:solidFill>
                  <a:srgbClr val="FF0000"/>
                </a:solidFill>
                <a:latin typeface="MS Gothic" pitchFamily="49" charset="-128"/>
                <a:ea typeface="MS Gothic" pitchFamily="49" charset="-128"/>
              </a:rPr>
              <a:t>Prophylactic </a:t>
            </a:r>
            <a:r>
              <a:rPr lang="en-US" sz="2500" b="1" u="sng" dirty="0" err="1">
                <a:solidFill>
                  <a:srgbClr val="FF0000"/>
                </a:solidFill>
                <a:latin typeface="MS Gothic" pitchFamily="49" charset="-128"/>
                <a:ea typeface="MS Gothic" pitchFamily="49" charset="-128"/>
              </a:rPr>
              <a:t>proctocolectomy</a:t>
            </a:r>
            <a:r>
              <a:rPr lang="en-US" sz="2500" b="1" u="sng" dirty="0">
                <a:solidFill>
                  <a:srgbClr val="FF0000"/>
                </a:solidFill>
                <a:latin typeface="MS Gothic" pitchFamily="49" charset="-128"/>
                <a:ea typeface="MS Gothic" pitchFamily="49" charset="-128"/>
              </a:rPr>
              <a:t> is </a:t>
            </a:r>
            <a:r>
              <a:rPr lang="en-US" sz="2500" b="1" u="sng" dirty="0" smtClean="0">
                <a:solidFill>
                  <a:srgbClr val="FF0000"/>
                </a:solidFill>
                <a:latin typeface="MS Gothic" pitchFamily="49" charset="-128"/>
                <a:ea typeface="MS Gothic" pitchFamily="49" charset="-128"/>
              </a:rPr>
              <a:t>performed</a:t>
            </a:r>
          </a:p>
          <a:p>
            <a:endParaRPr lang="en-US" sz="2400" dirty="0">
              <a:latin typeface="MS Gothic" pitchFamily="49" charset="-128"/>
              <a:ea typeface="MS Gothic" pitchFamily="49" charset="-128"/>
            </a:endParaRPr>
          </a:p>
          <a:p>
            <a:r>
              <a:rPr lang="en-US" sz="2400" dirty="0">
                <a:latin typeface="MS Gothic" pitchFamily="49" charset="-128"/>
                <a:ea typeface="MS Gothic" pitchFamily="49" charset="-128"/>
              </a:rPr>
              <a:t> </a:t>
            </a:r>
            <a:r>
              <a:rPr lang="en-US" sz="2400" dirty="0" smtClean="0">
                <a:latin typeface="MS Gothic" pitchFamily="49" charset="-128"/>
                <a:ea typeface="MS Gothic" pitchFamily="49" charset="-128"/>
              </a:rPr>
              <a:t>Immediately </a:t>
            </a:r>
            <a:r>
              <a:rPr lang="en-US" sz="2400" dirty="0">
                <a:latin typeface="MS Gothic" pitchFamily="49" charset="-128"/>
                <a:ea typeface="MS Gothic" pitchFamily="49" charset="-128"/>
              </a:rPr>
              <a:t>for profuse polyposis, multiple adenomas &gt;1 cm, or adenomas with villous</a:t>
            </a:r>
          </a:p>
          <a:p>
            <a:pPr marL="114300" indent="0">
              <a:buNone/>
            </a:pPr>
            <a:r>
              <a:rPr lang="en-US" sz="2400" dirty="0" smtClean="0">
                <a:latin typeface="MS Gothic" pitchFamily="49" charset="-128"/>
                <a:ea typeface="MS Gothic" pitchFamily="49" charset="-128"/>
              </a:rPr>
              <a:t>histology </a:t>
            </a:r>
            <a:r>
              <a:rPr lang="en-US" sz="2400" dirty="0">
                <a:latin typeface="MS Gothic" pitchFamily="49" charset="-128"/>
                <a:ea typeface="MS Gothic" pitchFamily="49" charset="-128"/>
              </a:rPr>
              <a:t>or high-grade </a:t>
            </a:r>
            <a:r>
              <a:rPr lang="en-US" sz="2400" dirty="0" smtClean="0">
                <a:latin typeface="MS Gothic" pitchFamily="49" charset="-128"/>
                <a:ea typeface="MS Gothic" pitchFamily="49" charset="-128"/>
              </a:rPr>
              <a:t>dysplasia</a:t>
            </a:r>
          </a:p>
          <a:p>
            <a:pPr marL="114300" indent="0">
              <a:buNone/>
            </a:pPr>
            <a:endParaRPr lang="en-US" sz="2400" dirty="0">
              <a:latin typeface="MS Gothic" pitchFamily="49" charset="-128"/>
              <a:ea typeface="MS Gothic" pitchFamily="49" charset="-128"/>
            </a:endParaRPr>
          </a:p>
          <a:p>
            <a:r>
              <a:rPr lang="en-US" sz="2400" dirty="0" smtClean="0">
                <a:latin typeface="MS Gothic" pitchFamily="49" charset="-128"/>
                <a:ea typeface="MS Gothic" pitchFamily="49" charset="-128"/>
              </a:rPr>
              <a:t> </a:t>
            </a:r>
            <a:r>
              <a:rPr lang="en-US" sz="2400" dirty="0">
                <a:latin typeface="MS Gothic" pitchFamily="49" charset="-128"/>
                <a:ea typeface="MS Gothic" pitchFamily="49" charset="-128"/>
              </a:rPr>
              <a:t>Patients with sparse, small (&lt;5 mm) adenomas can be followed </a:t>
            </a:r>
            <a:r>
              <a:rPr lang="en-US" sz="2400" dirty="0" err="1">
                <a:latin typeface="MS Gothic" pitchFamily="49" charset="-128"/>
                <a:ea typeface="MS Gothic" pitchFamily="49" charset="-128"/>
              </a:rPr>
              <a:t>endoscopically</a:t>
            </a:r>
            <a:r>
              <a:rPr lang="en-US" sz="2400" dirty="0">
                <a:latin typeface="MS Gothic" pitchFamily="49" charset="-128"/>
                <a:ea typeface="MS Gothic" pitchFamily="49" charset="-128"/>
              </a:rPr>
              <a:t> with surgery </a:t>
            </a:r>
            <a:r>
              <a:rPr lang="en-US" sz="2400" dirty="0" smtClean="0">
                <a:latin typeface="MS Gothic" pitchFamily="49" charset="-128"/>
                <a:ea typeface="MS Gothic" pitchFamily="49" charset="-128"/>
              </a:rPr>
              <a:t>to </a:t>
            </a:r>
            <a:r>
              <a:rPr lang="en-US" sz="2400" dirty="0">
                <a:cs typeface="Old Antic Outline Shaded" pitchFamily="2" charset="-78"/>
              </a:rPr>
              <a:t>accommodate school and work </a:t>
            </a:r>
            <a:r>
              <a:rPr lang="en-US" sz="2400" dirty="0" smtClean="0">
                <a:cs typeface="Old Antic Outline Shaded" pitchFamily="2" charset="-78"/>
              </a:rPr>
              <a:t>schedules</a:t>
            </a:r>
          </a:p>
          <a:p>
            <a:endParaRPr lang="en-US" sz="2400" dirty="0">
              <a:cs typeface="Old Antic Outline Shaded" pitchFamily="2" charset="-78"/>
            </a:endParaRPr>
          </a:p>
          <a:p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Old Antic Outline Shaded" pitchFamily="2" charset="-78"/>
              </a:rPr>
              <a:t>Proctocolectomy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Old Antic Outline Shaded" pitchFamily="2" charset="-78"/>
              </a:rPr>
              <a:t> should be performed by age 20 for all patients</a:t>
            </a:r>
          </a:p>
          <a:p>
            <a:endParaRPr lang="en-US" sz="2400" dirty="0">
              <a:latin typeface="MS Gothic" pitchFamily="49" charset="-128"/>
              <a:ea typeface="MS Gothic" pitchFamily="49" charset="-128"/>
            </a:endParaRPr>
          </a:p>
          <a:p>
            <a:r>
              <a:rPr lang="en-US" sz="2400" dirty="0" smtClean="0">
                <a:latin typeface="MS Gothic" pitchFamily="49" charset="-128"/>
                <a:ea typeface="MS Gothic" pitchFamily="49" charset="-128"/>
              </a:rPr>
              <a:t> </a:t>
            </a:r>
            <a:endParaRPr lang="en-US" sz="2400" b="1" u="sng" dirty="0">
              <a:latin typeface="MS Gothic" pitchFamily="49" charset="-128"/>
              <a:ea typeface="MS Gothic" pitchFamily="49" charset="-128"/>
            </a:endParaRPr>
          </a:p>
          <a:p>
            <a:endParaRPr lang="en-US" sz="2400" dirty="0" smtClean="0">
              <a:latin typeface="MS Gothic" pitchFamily="49" charset="-128"/>
              <a:ea typeface="MS Gothic" pitchFamily="49" charset="-128"/>
            </a:endParaRPr>
          </a:p>
          <a:p>
            <a:endParaRPr lang="ar-JO" sz="2400" b="1" dirty="0" smtClean="0">
              <a:latin typeface="MS Gothic" pitchFamily="49" charset="-128"/>
              <a:ea typeface="MS Gothic" pitchFamily="49" charset="-128"/>
            </a:endParaRPr>
          </a:p>
          <a:p>
            <a:endParaRPr lang="en-US" sz="2400" dirty="0">
              <a:latin typeface="MS Gothic" pitchFamily="49" charset="-128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19567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Familial </a:t>
            </a:r>
            <a:r>
              <a:rPr lang="en-US" b="1" u="sng" dirty="0" err="1" smtClean="0"/>
              <a:t>adenomatous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polyposis</a:t>
            </a:r>
            <a:r>
              <a:rPr lang="en-US" b="1" u="sng" dirty="0" smtClean="0"/>
              <a:t> (FAP) </a:t>
            </a:r>
            <a:endParaRPr lang="en-US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Extra-intestinal </a:t>
            </a:r>
            <a:r>
              <a:rPr lang="en-US" sz="2800" b="1" dirty="0" smtClean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manifestations</a:t>
            </a:r>
          </a:p>
          <a:p>
            <a:endParaRPr lang="en-US" sz="2800" b="1" dirty="0">
              <a:latin typeface="MS Gothic" pitchFamily="49" charset="-128"/>
              <a:ea typeface="MS Gothic" pitchFamily="49" charset="-128"/>
              <a:cs typeface="Old Antic Outline Shaded" pitchFamily="2" charset="-78"/>
            </a:endParaRPr>
          </a:p>
          <a:p>
            <a:r>
              <a:rPr lang="en-US" sz="2800" dirty="0" smtClean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 1. Congenital </a:t>
            </a:r>
            <a:r>
              <a:rPr lang="en-US" sz="2800" dirty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hypertrophy of the retinal pigment epithelium</a:t>
            </a:r>
          </a:p>
          <a:p>
            <a:r>
              <a:rPr lang="en-US" sz="2800" b="1" dirty="0" smtClean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 2. </a:t>
            </a:r>
            <a:r>
              <a:rPr lang="en-US" sz="2800" b="1" dirty="0" err="1" smtClean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Osteomas</a:t>
            </a:r>
            <a:r>
              <a:rPr lang="en-US" sz="2800" b="1" dirty="0" smtClean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 </a:t>
            </a:r>
            <a:r>
              <a:rPr lang="en-US" sz="2800" b="1" dirty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of skull or mandible (Gardner’s syndrome)</a:t>
            </a:r>
          </a:p>
          <a:p>
            <a:r>
              <a:rPr lang="en-US" sz="2800" dirty="0" smtClean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 3. Supernumerary </a:t>
            </a:r>
            <a:r>
              <a:rPr lang="en-US" sz="2800" dirty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teeth</a:t>
            </a:r>
          </a:p>
          <a:p>
            <a:pPr marL="114300" indent="0">
              <a:buNone/>
            </a:pPr>
            <a:endParaRPr lang="en-US" sz="2400" b="1" u="sng" dirty="0">
              <a:latin typeface="MS Gothic" pitchFamily="49" charset="-128"/>
              <a:ea typeface="MS Gothic" pitchFamily="49" charset="-128"/>
            </a:endParaRPr>
          </a:p>
          <a:p>
            <a:endParaRPr lang="en-US" sz="2400" dirty="0" smtClean="0">
              <a:latin typeface="MS Gothic" pitchFamily="49" charset="-128"/>
              <a:ea typeface="MS Gothic" pitchFamily="49" charset="-128"/>
            </a:endParaRPr>
          </a:p>
          <a:p>
            <a:endParaRPr lang="ar-JO" sz="2400" b="1" dirty="0" smtClean="0">
              <a:latin typeface="MS Gothic" pitchFamily="49" charset="-128"/>
              <a:ea typeface="MS Gothic" pitchFamily="49" charset="-128"/>
            </a:endParaRPr>
          </a:p>
          <a:p>
            <a:endParaRPr lang="en-US" sz="2400" dirty="0">
              <a:latin typeface="MS Gothic" pitchFamily="49" charset="-128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64316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Familial </a:t>
            </a:r>
            <a:r>
              <a:rPr lang="en-US" b="1" u="sng" dirty="0" err="1" smtClean="0"/>
              <a:t>adenomatous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polyposis</a:t>
            </a:r>
            <a:r>
              <a:rPr lang="en-US" b="1" u="sng" dirty="0" smtClean="0"/>
              <a:t> (FAP) </a:t>
            </a:r>
            <a:endParaRPr lang="en-US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b="1" dirty="0" smtClean="0">
                <a:cs typeface="Old Antic Outline Shaded" pitchFamily="2" charset="-78"/>
              </a:rPr>
              <a:t>•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FAP-associated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tumors</a:t>
            </a:r>
          </a:p>
          <a:p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Desmoid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tumors (#1)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Periampullary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tumors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Medulloblastomas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Turcot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syndrome)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Hepatoblastoma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• Small bowel cancer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• Thyroid cancer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• Adrenal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cancer</a:t>
            </a:r>
            <a:endParaRPr lang="en-US" sz="2800" b="1" u="sng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  <a:p>
            <a:endParaRPr lang="en-US" sz="1800" dirty="0" smtClean="0">
              <a:latin typeface="MS Gothic" pitchFamily="49" charset="-128"/>
              <a:ea typeface="MS Gothic" pitchFamily="49" charset="-128"/>
            </a:endParaRPr>
          </a:p>
          <a:p>
            <a:endParaRPr lang="ar-JO" sz="1800" b="1" dirty="0" smtClean="0">
              <a:latin typeface="MS Gothic" pitchFamily="49" charset="-128"/>
              <a:ea typeface="MS Gothic" pitchFamily="49" charset="-128"/>
            </a:endParaRPr>
          </a:p>
          <a:p>
            <a:endParaRPr lang="en-US" sz="1800" dirty="0">
              <a:latin typeface="MS Gothic" pitchFamily="49" charset="-128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82314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sz="2400" dirty="0">
              <a:latin typeface="MS Gothic" pitchFamily="49" charset="-128"/>
              <a:ea typeface="MS Gothic" pitchFamily="49" charset="-128"/>
              <a:cs typeface="Old Antic Outline Shaded" pitchFamily="2" charset="-78"/>
            </a:endParaRPr>
          </a:p>
          <a:p>
            <a:r>
              <a:rPr lang="en-US" sz="2400" dirty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• Concurrent duodenal polyps are common ~95% </a:t>
            </a:r>
            <a:r>
              <a:rPr lang="en-US" sz="2400" dirty="0" smtClean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incidence</a:t>
            </a:r>
          </a:p>
          <a:p>
            <a:endParaRPr lang="en-US" sz="2400" dirty="0">
              <a:latin typeface="MS Gothic" pitchFamily="49" charset="-128"/>
              <a:ea typeface="MS Gothic" pitchFamily="49" charset="-128"/>
              <a:cs typeface="Old Antic Outline Shaded" pitchFamily="2" charset="-78"/>
            </a:endParaRPr>
          </a:p>
          <a:p>
            <a:r>
              <a:rPr lang="en-US" sz="2400" b="1" dirty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• Endoscopic screening for polyps should be performed starting at age 25 and every 2 to 3 </a:t>
            </a:r>
            <a:r>
              <a:rPr lang="en-US" sz="2400" b="1" dirty="0" smtClean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years thereafter</a:t>
            </a:r>
          </a:p>
          <a:p>
            <a:endParaRPr lang="en-US" sz="2400" b="1" dirty="0">
              <a:latin typeface="MS Gothic" pitchFamily="49" charset="-128"/>
              <a:ea typeface="MS Gothic" pitchFamily="49" charset="-128"/>
              <a:cs typeface="Old Antic Outline Shaded" pitchFamily="2" charset="-78"/>
            </a:endParaRPr>
          </a:p>
          <a:p>
            <a:r>
              <a:rPr lang="en-US" sz="2400" dirty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• Surgery may be required for extensive duodenal polyps, rapid polyp growth, or a </a:t>
            </a:r>
            <a:r>
              <a:rPr lang="en-US" sz="2400" dirty="0" smtClean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lesion demonstrating </a:t>
            </a:r>
            <a:r>
              <a:rPr lang="en-US" sz="2400" dirty="0">
                <a:latin typeface="MS Gothic" pitchFamily="49" charset="-128"/>
                <a:ea typeface="MS Gothic" pitchFamily="49" charset="-128"/>
                <a:cs typeface="Old Antic Outline Shaded" pitchFamily="2" charset="-78"/>
              </a:rPr>
              <a:t>high-grade dysplasia or ulceration</a:t>
            </a:r>
            <a:endParaRPr lang="en-US" sz="2400" dirty="0">
              <a:latin typeface="MS Gothic" pitchFamily="49" charset="-128"/>
              <a:ea typeface="MS Gothic" pitchFamily="49" charset="-128"/>
            </a:endParaRPr>
          </a:p>
          <a:p>
            <a:endParaRPr lang="en-US" dirty="0">
              <a:latin typeface="MS Gothic" pitchFamily="49" charset="-128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31702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Variant of FAP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2842044" cy="255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97908"/>
            <a:ext cx="3240360" cy="248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15255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 ??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MS Gothic" pitchFamily="49" charset="-128"/>
                <a:ea typeface="MS Gothic" pitchFamily="49" charset="-128"/>
              </a:rPr>
              <a:t>A patient with FAP underwent prophylactic </a:t>
            </a:r>
            <a:r>
              <a:rPr lang="en-US" sz="3600" b="1" dirty="0" err="1">
                <a:latin typeface="MS Gothic" pitchFamily="49" charset="-128"/>
                <a:ea typeface="MS Gothic" pitchFamily="49" charset="-128"/>
              </a:rPr>
              <a:t>proctocolectomy</a:t>
            </a:r>
            <a:r>
              <a:rPr lang="en-US" sz="3600" b="1" dirty="0">
                <a:latin typeface="MS Gothic" pitchFamily="49" charset="-128"/>
                <a:ea typeface="MS Gothic" pitchFamily="49" charset="-128"/>
              </a:rPr>
              <a:t> 4 years ago and now has a </a:t>
            </a:r>
            <a:r>
              <a:rPr lang="en-US" sz="3600" b="1" dirty="0" smtClean="0">
                <a:latin typeface="MS Gothic" pitchFamily="49" charset="-128"/>
                <a:ea typeface="MS Gothic" pitchFamily="49" charset="-128"/>
              </a:rPr>
              <a:t>7 cm </a:t>
            </a:r>
            <a:r>
              <a:rPr lang="en-US" sz="3600" b="1" dirty="0">
                <a:latin typeface="MS Gothic" pitchFamily="49" charset="-128"/>
                <a:ea typeface="MS Gothic" pitchFamily="49" charset="-128"/>
              </a:rPr>
              <a:t>mass in the small bowel mesentery. Biopsies have been non-conclusive. What is </a:t>
            </a:r>
            <a:r>
              <a:rPr lang="en-US" sz="3600" b="1" dirty="0" smtClean="0">
                <a:latin typeface="MS Gothic" pitchFamily="49" charset="-128"/>
                <a:ea typeface="MS Gothic" pitchFamily="49" charset="-128"/>
              </a:rPr>
              <a:t>the most </a:t>
            </a:r>
            <a:r>
              <a:rPr lang="en-US" sz="3600" b="1" dirty="0">
                <a:latin typeface="MS Gothic" pitchFamily="49" charset="-128"/>
                <a:ea typeface="MS Gothic" pitchFamily="49" charset="-128"/>
              </a:rPr>
              <a:t>likely diagnosis?</a:t>
            </a:r>
          </a:p>
        </p:txBody>
      </p:sp>
    </p:spTree>
    <p:extLst>
      <p:ext uri="{BB962C8B-B14F-4D97-AF65-F5344CB8AC3E}">
        <p14:creationId xmlns:p14="http://schemas.microsoft.com/office/powerpoint/2010/main" val="10768747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Desmoid</a:t>
            </a:r>
            <a:r>
              <a:rPr lang="en-US" dirty="0"/>
              <a:t> tumors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A: Desmoid tumor that arose after total colectomy in the anterior... | 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628800"/>
            <a:ext cx="3431409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2384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4282" y="21429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i="1" u="sng" dirty="0" smtClean="0"/>
              <a:t>Hereditary </a:t>
            </a:r>
            <a:r>
              <a:rPr lang="en-US" b="1" i="1" u="sng" dirty="0" err="1" smtClean="0"/>
              <a:t>nonpolyposis</a:t>
            </a:r>
            <a:r>
              <a:rPr lang="en-US" b="1" i="1" u="sng" dirty="0" smtClean="0"/>
              <a:t> colorectal cancer (HNPCC) or Lynch syndrome</a:t>
            </a:r>
            <a:endParaRPr lang="ar-JO" b="1" u="sng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412776"/>
            <a:ext cx="8472518" cy="452596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MS Gothic" pitchFamily="49" charset="-128"/>
                <a:ea typeface="MS Gothic" pitchFamily="49" charset="-128"/>
              </a:rPr>
              <a:t>Autosomal </a:t>
            </a:r>
            <a:r>
              <a:rPr lang="en-US" sz="2400" dirty="0" smtClean="0">
                <a:latin typeface="MS Gothic" pitchFamily="49" charset="-128"/>
                <a:ea typeface="MS Gothic" pitchFamily="49" charset="-128"/>
              </a:rPr>
              <a:t>dominant</a:t>
            </a:r>
          </a:p>
          <a:p>
            <a:endParaRPr lang="en-US" sz="2300" dirty="0" smtClean="0">
              <a:latin typeface="MS Gothic" pitchFamily="49" charset="-128"/>
              <a:ea typeface="MS Gothic" pitchFamily="49" charset="-128"/>
            </a:endParaRPr>
          </a:p>
          <a:p>
            <a:r>
              <a:rPr lang="en-US" sz="2400" dirty="0" smtClean="0">
                <a:latin typeface="MS Gothic" pitchFamily="49" charset="-128"/>
                <a:ea typeface="MS Gothic" pitchFamily="49" charset="-128"/>
              </a:rPr>
              <a:t>The genetic defects associated with Lynch syndrome arise from errors </a:t>
            </a:r>
            <a:r>
              <a:rPr lang="en-US" sz="2400" b="1" dirty="0" smtClean="0">
                <a:latin typeface="MS Gothic" pitchFamily="49" charset="-128"/>
                <a:ea typeface="MS Gothic" pitchFamily="49" charset="-128"/>
              </a:rPr>
              <a:t>in  </a:t>
            </a:r>
            <a:r>
              <a:rPr lang="en-US" sz="2400" b="1" i="1" dirty="0" smtClean="0">
                <a:latin typeface="MS Gothic" pitchFamily="49" charset="-128"/>
                <a:ea typeface="MS Gothic" pitchFamily="49" charset="-128"/>
              </a:rPr>
              <a:t>DNA mismatch repair genes. ( </a:t>
            </a:r>
            <a:r>
              <a:rPr lang="en-US" sz="2400" b="1" dirty="0" smtClean="0">
                <a:latin typeface="MS Gothic" pitchFamily="49" charset="-128"/>
                <a:ea typeface="MS Gothic" pitchFamily="49" charset="-128"/>
              </a:rPr>
              <a:t>MLH </a:t>
            </a:r>
            <a:r>
              <a:rPr lang="en-US" sz="2400" b="1" dirty="0">
                <a:latin typeface="MS Gothic" pitchFamily="49" charset="-128"/>
                <a:ea typeface="MS Gothic" pitchFamily="49" charset="-128"/>
              </a:rPr>
              <a:t>or </a:t>
            </a:r>
            <a:r>
              <a:rPr lang="en-US" sz="2400" b="1" dirty="0" smtClean="0">
                <a:latin typeface="MS Gothic" pitchFamily="49" charset="-128"/>
                <a:ea typeface="MS Gothic" pitchFamily="49" charset="-128"/>
              </a:rPr>
              <a:t>MSH)</a:t>
            </a:r>
          </a:p>
          <a:p>
            <a:endParaRPr lang="en-US" sz="2400" b="1" dirty="0" smtClean="0">
              <a:latin typeface="MS Gothic" pitchFamily="49" charset="-128"/>
              <a:ea typeface="MS Gothic" pitchFamily="49" charset="-128"/>
            </a:endParaRPr>
          </a:p>
          <a:p>
            <a:r>
              <a:rPr lang="en-US" sz="2400" b="1" dirty="0">
                <a:latin typeface="MS Gothic" pitchFamily="49" charset="-128"/>
                <a:ea typeface="MS Gothic" pitchFamily="49" charset="-128"/>
              </a:rPr>
              <a:t>Lynch type 1 </a:t>
            </a:r>
            <a:r>
              <a:rPr lang="en-US" sz="2400" dirty="0">
                <a:latin typeface="MS Gothic" pitchFamily="49" charset="-128"/>
                <a:ea typeface="MS Gothic" pitchFamily="49" charset="-128"/>
              </a:rPr>
              <a:t>results in more colonic cancers, often on the </a:t>
            </a:r>
            <a:r>
              <a:rPr lang="en-US" sz="2400" b="1" dirty="0">
                <a:latin typeface="MS Gothic" pitchFamily="49" charset="-128"/>
                <a:ea typeface="MS Gothic" pitchFamily="49" charset="-128"/>
              </a:rPr>
              <a:t>right</a:t>
            </a:r>
            <a:r>
              <a:rPr lang="en-US" sz="2400" dirty="0">
                <a:latin typeface="MS Gothic" pitchFamily="49" charset="-128"/>
                <a:ea typeface="MS Gothic" pitchFamily="49" charset="-128"/>
              </a:rPr>
              <a:t> side and typically in the 4</a:t>
            </a:r>
            <a:r>
              <a:rPr lang="en-US" sz="2400" baseline="30000" dirty="0">
                <a:latin typeface="MS Gothic" pitchFamily="49" charset="-128"/>
                <a:ea typeface="MS Gothic" pitchFamily="49" charset="-128"/>
              </a:rPr>
              <a:t>th</a:t>
            </a:r>
            <a:r>
              <a:rPr lang="en-US" sz="2400" dirty="0">
                <a:latin typeface="MS Gothic" pitchFamily="49" charset="-128"/>
                <a:ea typeface="MS Gothic" pitchFamily="49" charset="-128"/>
              </a:rPr>
              <a:t> decade of life. </a:t>
            </a:r>
          </a:p>
          <a:p>
            <a:endParaRPr lang="en-US" sz="2400" dirty="0">
              <a:latin typeface="MS Gothic" pitchFamily="49" charset="-128"/>
              <a:ea typeface="MS Gothic" pitchFamily="49" charset="-128"/>
            </a:endParaRPr>
          </a:p>
          <a:p>
            <a:r>
              <a:rPr lang="en-US" sz="2400" b="1" dirty="0">
                <a:latin typeface="MS Gothic" pitchFamily="49" charset="-128"/>
                <a:ea typeface="MS Gothic" pitchFamily="49" charset="-128"/>
              </a:rPr>
              <a:t>Lynch type 2</a:t>
            </a:r>
            <a:r>
              <a:rPr lang="en-US" sz="2400" dirty="0">
                <a:latin typeface="MS Gothic" pitchFamily="49" charset="-128"/>
                <a:ea typeface="MS Gothic" pitchFamily="49" charset="-128"/>
              </a:rPr>
              <a:t> results in more </a:t>
            </a:r>
            <a:r>
              <a:rPr lang="en-US" sz="2400" dirty="0" err="1">
                <a:latin typeface="MS Gothic" pitchFamily="49" charset="-128"/>
                <a:ea typeface="MS Gothic" pitchFamily="49" charset="-128"/>
              </a:rPr>
              <a:t>extracolonic</a:t>
            </a:r>
            <a:r>
              <a:rPr lang="en-US" sz="2400" dirty="0">
                <a:latin typeface="MS Gothic" pitchFamily="49" charset="-128"/>
                <a:ea typeface="MS Gothic" pitchFamily="49" charset="-128"/>
              </a:rPr>
              <a:t> cancers</a:t>
            </a:r>
            <a:r>
              <a:rPr lang="en-US" sz="2400" dirty="0" smtClean="0">
                <a:latin typeface="MS Gothic" pitchFamily="49" charset="-128"/>
                <a:ea typeface="MS Gothic" pitchFamily="49" charset="-128"/>
              </a:rPr>
              <a:t>.</a:t>
            </a:r>
            <a:endParaRPr lang="en-US" sz="2400" dirty="0">
              <a:latin typeface="MS Gothic" pitchFamily="49" charset="-128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435280" cy="1440160"/>
          </a:xfrm>
        </p:spPr>
        <p:txBody>
          <a:bodyPr/>
          <a:lstStyle/>
          <a:p>
            <a:r>
              <a:rPr lang="en-US" sz="3500" b="1" i="1" u="sng" dirty="0"/>
              <a:t>Hereditary </a:t>
            </a:r>
            <a:r>
              <a:rPr lang="en-US" sz="3500" b="1" i="1" u="sng" dirty="0" err="1"/>
              <a:t>nonpolyposis</a:t>
            </a:r>
            <a:r>
              <a:rPr lang="en-US" sz="3500" b="1" i="1" u="sng" dirty="0"/>
              <a:t> colorectal cancer (HNPCC) or Lynch syndrome</a:t>
            </a:r>
            <a:endParaRPr lang="en-US" sz="35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sz="2000" b="1" dirty="0">
              <a:latin typeface="MS Gothic" pitchFamily="49" charset="-128"/>
              <a:ea typeface="MS Gothic" pitchFamily="49" charset="-128"/>
            </a:endParaRPr>
          </a:p>
          <a:p>
            <a:endParaRPr lang="en-US" sz="2000" dirty="0">
              <a:latin typeface="MS Gothic" pitchFamily="49" charset="-128"/>
              <a:ea typeface="MS Gothic" pitchFamily="49" charset="-128"/>
            </a:endParaRPr>
          </a:p>
          <a:p>
            <a:r>
              <a:rPr lang="en-US" sz="2000" dirty="0">
                <a:latin typeface="MS Gothic" pitchFamily="49" charset="-128"/>
                <a:ea typeface="MS Gothic" pitchFamily="49" charset="-128"/>
              </a:rPr>
              <a:t> Usually right-sided cancers</a:t>
            </a:r>
          </a:p>
          <a:p>
            <a:endParaRPr lang="en-US" sz="2000" dirty="0">
              <a:latin typeface="MS Gothic" pitchFamily="49" charset="-128"/>
              <a:ea typeface="MS Gothic" pitchFamily="49" charset="-128"/>
            </a:endParaRPr>
          </a:p>
          <a:p>
            <a:r>
              <a:rPr lang="en-US" sz="2000" dirty="0">
                <a:latin typeface="MS Gothic" pitchFamily="49" charset="-128"/>
                <a:ea typeface="MS Gothic" pitchFamily="49" charset="-128"/>
              </a:rPr>
              <a:t>Associated with endometrial, ovarian, gastric, and small bowel cancers</a:t>
            </a:r>
          </a:p>
          <a:p>
            <a:endParaRPr lang="en-US" sz="2000" dirty="0">
              <a:latin typeface="MS Gothic" pitchFamily="49" charset="-128"/>
              <a:ea typeface="MS Gothic" pitchFamily="49" charset="-128"/>
            </a:endParaRPr>
          </a:p>
          <a:p>
            <a:r>
              <a:rPr lang="en-US" sz="2000" dirty="0">
                <a:latin typeface="MS Gothic" pitchFamily="49" charset="-128"/>
                <a:ea typeface="MS Gothic" pitchFamily="49" charset="-128"/>
              </a:rPr>
              <a:t>Increased risk of synchronous cancers: Consider subtotal colectomy ± hysterectomy with oophorectomy</a:t>
            </a:r>
          </a:p>
          <a:p>
            <a:endParaRPr lang="en-US" sz="2000" dirty="0">
              <a:latin typeface="MS Gothic" pitchFamily="49" charset="-128"/>
              <a:ea typeface="MS Gothic" pitchFamily="49" charset="-128"/>
            </a:endParaRPr>
          </a:p>
          <a:p>
            <a:r>
              <a:rPr lang="en-US" sz="2000" dirty="0">
                <a:latin typeface="MS Gothic" pitchFamily="49" charset="-128"/>
                <a:ea typeface="MS Gothic" pitchFamily="49" charset="-128"/>
              </a:rPr>
              <a:t>Colon cancers associated with HNPCC still arise from adenomas, but the adenomas tend to be </a:t>
            </a:r>
            <a:r>
              <a:rPr lang="en-US" sz="2000" b="1" dirty="0">
                <a:latin typeface="MS Gothic" pitchFamily="49" charset="-128"/>
                <a:ea typeface="MS Gothic" pitchFamily="49" charset="-128"/>
              </a:rPr>
              <a:t>flat</a:t>
            </a:r>
            <a:r>
              <a:rPr lang="en-US" sz="2000" dirty="0">
                <a:latin typeface="MS Gothic" pitchFamily="49" charset="-128"/>
                <a:ea typeface="MS Gothic" pitchFamily="49" charset="-128"/>
              </a:rPr>
              <a:t>. </a:t>
            </a:r>
            <a:endParaRPr lang="en-US" sz="2000" dirty="0" smtClean="0">
              <a:latin typeface="MS Gothic" pitchFamily="49" charset="-128"/>
              <a:ea typeface="MS Gothic" pitchFamily="49" charset="-128"/>
            </a:endParaRPr>
          </a:p>
          <a:p>
            <a:endParaRPr lang="en-US" sz="2000" dirty="0">
              <a:latin typeface="MS Gothic" pitchFamily="49" charset="-128"/>
              <a:ea typeface="MS Gothic" pitchFamily="49" charset="-128"/>
            </a:endParaRPr>
          </a:p>
          <a:p>
            <a:r>
              <a:rPr lang="en-US" sz="2000" dirty="0">
                <a:latin typeface="MS Gothic" pitchFamily="49" charset="-128"/>
                <a:ea typeface="MS Gothic" pitchFamily="49" charset="-128"/>
              </a:rPr>
              <a:t>Also, the adenomas associated with HNPCC are more likely to become malignant and to do so more rapidly (</a:t>
            </a:r>
            <a:r>
              <a:rPr lang="en-US" sz="2000" b="1" dirty="0">
                <a:latin typeface="MS Gothic" pitchFamily="49" charset="-128"/>
                <a:ea typeface="MS Gothic" pitchFamily="49" charset="-128"/>
              </a:rPr>
              <a:t>within 2 or 3 years</a:t>
            </a:r>
            <a:r>
              <a:rPr lang="en-US" sz="2000" dirty="0">
                <a:latin typeface="MS Gothic" pitchFamily="49" charset="-128"/>
                <a:ea typeface="MS Gothic" pitchFamily="49" charset="-128"/>
              </a:rPr>
              <a:t>)</a:t>
            </a:r>
            <a:endParaRPr lang="ar-JO" sz="2000" dirty="0">
              <a:latin typeface="MS Gothic" pitchFamily="49" charset="-128"/>
              <a:ea typeface="MS Gothic" pitchFamily="49" charset="-128"/>
            </a:endParaRPr>
          </a:p>
          <a:p>
            <a:endParaRPr lang="en-US" dirty="0">
              <a:latin typeface="MS Gothic" pitchFamily="49" charset="-128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05548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b="1" i="1" u="sng" dirty="0"/>
              <a:t>Hereditary </a:t>
            </a:r>
            <a:r>
              <a:rPr lang="en-US" sz="3500" b="1" i="1" u="sng" dirty="0" err="1"/>
              <a:t>nonpolyposis</a:t>
            </a:r>
            <a:r>
              <a:rPr lang="en-US" sz="3500" b="1" i="1" u="sng" dirty="0"/>
              <a:t> colorectal cancer (HNPCC) or Lynch syndrome</a:t>
            </a:r>
            <a:endParaRPr lang="en-US" sz="35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Amsterdam </a:t>
            </a:r>
            <a:r>
              <a:rPr lang="en-US" b="1" u="sng" dirty="0" smtClean="0">
                <a:solidFill>
                  <a:srgbClr val="FF0000"/>
                </a:solidFill>
              </a:rPr>
              <a:t>criteria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• </a:t>
            </a:r>
            <a:r>
              <a:rPr lang="en-US" dirty="0"/>
              <a:t>Three affected relatives (one must be a first-degree relative of one of the others)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/>
              <a:t>Two generations affected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/>
              <a:t>One diagnosed before age 50 years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0" t="50000" r="17424" b="21621"/>
          <a:stretch/>
        </p:blipFill>
        <p:spPr bwMode="auto">
          <a:xfrm>
            <a:off x="35496" y="4293096"/>
            <a:ext cx="8029195" cy="1946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08146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MS Gothic" pitchFamily="49" charset="-128"/>
                <a:ea typeface="MS Gothic" pitchFamily="49" charset="-128"/>
              </a:rPr>
              <a:t>Surveillance colonoscopy is recommended every 1 to 2 years starting at age 20 to 25 years </a:t>
            </a:r>
            <a:r>
              <a:rPr lang="en-US" dirty="0" smtClean="0">
                <a:latin typeface="MS Gothic" pitchFamily="49" charset="-128"/>
                <a:ea typeface="MS Gothic" pitchFamily="49" charset="-128"/>
              </a:rPr>
              <a:t>and annually </a:t>
            </a:r>
            <a:r>
              <a:rPr lang="en-US" dirty="0">
                <a:latin typeface="MS Gothic" pitchFamily="49" charset="-128"/>
                <a:ea typeface="MS Gothic" pitchFamily="49" charset="-128"/>
              </a:rPr>
              <a:t>after age 40 </a:t>
            </a:r>
            <a:r>
              <a:rPr lang="en-US" dirty="0" smtClean="0">
                <a:latin typeface="MS Gothic" pitchFamily="49" charset="-128"/>
                <a:ea typeface="MS Gothic" pitchFamily="49" charset="-128"/>
              </a:rPr>
              <a:t>years</a:t>
            </a:r>
          </a:p>
          <a:p>
            <a:endParaRPr lang="en-US" dirty="0">
              <a:latin typeface="MS Gothic" pitchFamily="49" charset="-128"/>
              <a:ea typeface="MS Gothic" pitchFamily="49" charset="-128"/>
            </a:endParaRPr>
          </a:p>
          <a:p>
            <a:r>
              <a:rPr lang="en-US" dirty="0">
                <a:latin typeface="MS Gothic" pitchFamily="49" charset="-128"/>
                <a:ea typeface="MS Gothic" pitchFamily="49" charset="-128"/>
              </a:rPr>
              <a:t>• Women should also undergo an annual </a:t>
            </a:r>
            <a:r>
              <a:rPr lang="en-US" dirty="0" err="1">
                <a:latin typeface="MS Gothic" pitchFamily="49" charset="-128"/>
                <a:ea typeface="MS Gothic" pitchFamily="49" charset="-128"/>
              </a:rPr>
              <a:t>transvaginal</a:t>
            </a:r>
            <a:r>
              <a:rPr lang="en-US" dirty="0">
                <a:latin typeface="MS Gothic" pitchFamily="49" charset="-128"/>
                <a:ea typeface="MS Gothic" pitchFamily="49" charset="-128"/>
              </a:rPr>
              <a:t> ultrasound, endometrial biopsy, and CA125 </a:t>
            </a:r>
            <a:r>
              <a:rPr lang="en-US" dirty="0" smtClean="0">
                <a:latin typeface="MS Gothic" pitchFamily="49" charset="-128"/>
                <a:ea typeface="MS Gothic" pitchFamily="49" charset="-128"/>
              </a:rPr>
              <a:t>level</a:t>
            </a:r>
            <a:endParaRPr lang="en-US" dirty="0">
              <a:latin typeface="MS Gothic" pitchFamily="49" charset="-128"/>
              <a:ea typeface="MS Gothic" pitchFamily="49" charset="-128"/>
            </a:endParaRPr>
          </a:p>
          <a:p>
            <a:pPr marL="114300" indent="0">
              <a:buNone/>
            </a:pPr>
            <a:endParaRPr lang="en-US" dirty="0">
              <a:latin typeface="MS Gothic" pitchFamily="49" charset="-128"/>
              <a:ea typeface="MS Gothic" pitchFamily="49" charset="-128"/>
            </a:endParaRPr>
          </a:p>
          <a:p>
            <a:r>
              <a:rPr lang="en-US" dirty="0">
                <a:latin typeface="MS Gothic" pitchFamily="49" charset="-128"/>
                <a:ea typeface="MS Gothic" pitchFamily="49" charset="-128"/>
              </a:rPr>
              <a:t>• Women should consider TAHBSO after child bearing is </a:t>
            </a:r>
            <a:r>
              <a:rPr lang="en-US" dirty="0" smtClean="0">
                <a:latin typeface="MS Gothic" pitchFamily="49" charset="-128"/>
                <a:ea typeface="MS Gothic" pitchFamily="49" charset="-128"/>
              </a:rPr>
              <a:t>complete</a:t>
            </a:r>
          </a:p>
          <a:p>
            <a:endParaRPr lang="en-US" dirty="0">
              <a:latin typeface="MS Gothic" pitchFamily="49" charset="-128"/>
              <a:ea typeface="MS Gothic" pitchFamily="49" charset="-128"/>
            </a:endParaRPr>
          </a:p>
          <a:p>
            <a:r>
              <a:rPr lang="en-US" dirty="0">
                <a:latin typeface="MS Gothic" pitchFamily="49" charset="-128"/>
                <a:ea typeface="MS Gothic" pitchFamily="49" charset="-128"/>
              </a:rPr>
              <a:t>• Patients can also develop sebaceous tumors (Muir-Torre syndrome)</a:t>
            </a:r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b="1" i="1" u="sng" dirty="0"/>
              <a:t>Hereditary </a:t>
            </a:r>
            <a:r>
              <a:rPr lang="en-US" sz="3500" b="1" i="1" u="sng" dirty="0" err="1"/>
              <a:t>nonpolyposis</a:t>
            </a:r>
            <a:r>
              <a:rPr lang="en-US" sz="3500" b="1" i="1" u="sng" dirty="0"/>
              <a:t> colorectal cancer (HNPCC) or Lynch syndrome</a:t>
            </a:r>
            <a:endParaRPr lang="en-US" sz="35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418" y="5746672"/>
            <a:ext cx="3125168" cy="1111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09503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The 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name “hereditary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nonpolyposis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colorectal cancer” is misnomer since cancer still arises from adenomatous polyps.</a:t>
            </a:r>
          </a:p>
        </p:txBody>
      </p:sp>
    </p:spTree>
    <p:extLst>
      <p:ext uri="{BB962C8B-B14F-4D97-AF65-F5344CB8AC3E}">
        <p14:creationId xmlns:p14="http://schemas.microsoft.com/office/powerpoint/2010/main" val="2953671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62727"/>
            <a:ext cx="7620000" cy="1143000"/>
          </a:xfrm>
        </p:spPr>
        <p:txBody>
          <a:bodyPr/>
          <a:lstStyle/>
          <a:p>
            <a:r>
              <a:rPr lang="en-US" dirty="0" smtClean="0"/>
              <a:t>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4876800" cy="4525963"/>
          </a:xfrm>
        </p:spPr>
        <p:txBody>
          <a:bodyPr>
            <a:normAutofit fontScale="85000" lnSpcReduction="20000"/>
          </a:bodyPr>
          <a:lstStyle/>
          <a:p>
            <a:pPr algn="l" rtl="0"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Comic Sans MS" pitchFamily="66" charset="0"/>
              </a:rPr>
              <a:t>The </a:t>
            </a:r>
            <a:r>
              <a:rPr lang="en-US" b="1" dirty="0" smtClean="0">
                <a:latin typeface="Comic Sans MS" pitchFamily="66" charset="0"/>
              </a:rPr>
              <a:t>most common GI cancer</a:t>
            </a:r>
          </a:p>
          <a:p>
            <a:pPr algn="l" rtl="0"/>
            <a:r>
              <a:rPr lang="en-US" dirty="0" smtClean="0">
                <a:solidFill>
                  <a:srgbClr val="000000"/>
                </a:solidFill>
                <a:latin typeface="Comic Sans MS" pitchFamily="66" charset="0"/>
              </a:rPr>
              <a:t>3</a:t>
            </a:r>
            <a:r>
              <a:rPr lang="en-US" baseline="30000" dirty="0" smtClean="0">
                <a:solidFill>
                  <a:srgbClr val="000000"/>
                </a:solidFill>
                <a:latin typeface="Comic Sans MS" pitchFamily="66" charset="0"/>
              </a:rPr>
              <a:t>th</a:t>
            </a:r>
            <a:r>
              <a:rPr lang="en-US" dirty="0" smtClean="0">
                <a:solidFill>
                  <a:srgbClr val="000000"/>
                </a:solidFill>
                <a:latin typeface="Comic Sans MS" pitchFamily="66" charset="0"/>
              </a:rPr>
              <a:t> most common cancer (after lung&amp; prostate/after lung &amp; breast)</a:t>
            </a:r>
          </a:p>
          <a:p>
            <a:pPr algn="l" rtl="0"/>
            <a:r>
              <a:rPr lang="en-US" b="1" dirty="0">
                <a:solidFill>
                  <a:srgbClr val="000000"/>
                </a:solidFill>
                <a:latin typeface="Comic Sans MS" pitchFamily="66" charset="0"/>
              </a:rPr>
              <a:t>2</a:t>
            </a:r>
            <a:r>
              <a:rPr lang="en-US" b="1" baseline="30000" dirty="0" smtClean="0">
                <a:solidFill>
                  <a:srgbClr val="000000"/>
                </a:solidFill>
                <a:latin typeface="Comic Sans MS" pitchFamily="66" charset="0"/>
              </a:rPr>
              <a:t>nd</a:t>
            </a:r>
            <a:r>
              <a:rPr lang="en-US" dirty="0" smtClean="0">
                <a:solidFill>
                  <a:srgbClr val="000000"/>
                </a:solidFill>
                <a:latin typeface="Comic Sans MS" pitchFamily="66" charset="0"/>
              </a:rPr>
              <a:t> most common cause of cancer </a:t>
            </a:r>
            <a:r>
              <a:rPr lang="en-US" b="1" dirty="0" smtClean="0">
                <a:solidFill>
                  <a:srgbClr val="000000"/>
                </a:solidFill>
                <a:latin typeface="Comic Sans MS" pitchFamily="66" charset="0"/>
              </a:rPr>
              <a:t>death (lung </a:t>
            </a:r>
            <a:r>
              <a:rPr lang="en-US" b="1" dirty="0" err="1" smtClean="0">
                <a:solidFill>
                  <a:srgbClr val="000000"/>
                </a:solidFill>
                <a:latin typeface="Comic Sans MS" pitchFamily="66" charset="0"/>
              </a:rPr>
              <a:t>canccer</a:t>
            </a:r>
            <a:r>
              <a:rPr lang="en-US" b="1" dirty="0" smtClean="0">
                <a:solidFill>
                  <a:srgbClr val="000000"/>
                </a:solidFill>
                <a:latin typeface="Comic Sans MS" pitchFamily="66" charset="0"/>
              </a:rPr>
              <a:t> is most common)</a:t>
            </a:r>
          </a:p>
          <a:p>
            <a:pPr algn="l" rtl="0"/>
            <a:endParaRPr lang="en-US" dirty="0" smtClean="0">
              <a:latin typeface="Berlin Sans FB" pitchFamily="34" charset="0"/>
            </a:endParaRPr>
          </a:p>
          <a:p>
            <a:pPr algn="l" rtl="0"/>
            <a:r>
              <a:rPr lang="en-US" dirty="0" smtClean="0">
                <a:latin typeface="Berlin Sans FB" pitchFamily="34" charset="0"/>
              </a:rPr>
              <a:t>Nearly equal incidence in both sexes. Some statistics show slight </a:t>
            </a:r>
            <a:r>
              <a:rPr lang="en-US" b="1" dirty="0" smtClean="0">
                <a:latin typeface="Berlin Sans FB" pitchFamily="34" charset="0"/>
              </a:rPr>
              <a:t>male</a:t>
            </a:r>
            <a:r>
              <a:rPr lang="en-US" dirty="0" smtClean="0">
                <a:latin typeface="Berlin Sans FB" pitchFamily="34" charset="0"/>
              </a:rPr>
              <a:t> predominance.</a:t>
            </a:r>
          </a:p>
          <a:p>
            <a:pPr algn="l" rtl="0"/>
            <a:r>
              <a:rPr lang="en-US" dirty="0" smtClean="0"/>
              <a:t>Peak incidence is </a:t>
            </a:r>
            <a:r>
              <a:rPr lang="en-US" sz="3500" b="1" dirty="0" smtClean="0"/>
              <a:t>60-70</a:t>
            </a:r>
            <a:r>
              <a:rPr lang="en-US" b="1" dirty="0" smtClean="0"/>
              <a:t> </a:t>
            </a:r>
            <a:r>
              <a:rPr lang="en-US" dirty="0" smtClean="0"/>
              <a:t>years of age</a:t>
            </a:r>
          </a:p>
          <a:p>
            <a:pPr algn="l" rtl="0"/>
            <a:endParaRPr lang="en-US" dirty="0">
              <a:latin typeface="Berlin Sans FB" pitchFamily="34" charset="0"/>
            </a:endParaRPr>
          </a:p>
          <a:p>
            <a:r>
              <a:rPr lang="en-US" dirty="0"/>
              <a:t>95% are adenocarcinomas • Other types include squamous cell, lymphoma, sarcoma, and carcinoid </a:t>
            </a:r>
            <a:r>
              <a:rPr lang="en-US" dirty="0" smtClean="0"/>
              <a:t>tumors</a:t>
            </a:r>
          </a:p>
          <a:p>
            <a:endParaRPr lang="en-US" dirty="0">
              <a:latin typeface="Berlin Sans FB" pitchFamily="34" charset="0"/>
            </a:endParaRPr>
          </a:p>
          <a:p>
            <a:r>
              <a:rPr lang="en-US" b="1" dirty="0"/>
              <a:t>• Must perform colonoscopy to rule out synchronous lesions </a:t>
            </a:r>
            <a:endParaRPr lang="en-US" b="1" dirty="0" smtClean="0">
              <a:latin typeface="Berlin Sans FB" pitchFamily="34" charset="0"/>
            </a:endParaRPr>
          </a:p>
          <a:p>
            <a:pPr algn="l"/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447800"/>
            <a:ext cx="3527779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7504" y="-144462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dirty="0" smtClean="0">
                <a:solidFill>
                  <a:srgbClr val="660066"/>
                </a:solidFill>
                <a:latin typeface="Candara" pitchFamily="34" charset="0"/>
              </a:rPr>
              <a:t>Colorectal</a:t>
            </a:r>
            <a:r>
              <a:rPr lang="en-US" i="1" dirty="0" smtClean="0">
                <a:solidFill>
                  <a:srgbClr val="660066"/>
                </a:solidFill>
                <a:latin typeface="Candara" pitchFamily="34" charset="0"/>
              </a:rPr>
              <a:t>    </a:t>
            </a:r>
            <a:r>
              <a:rPr lang="en-US" b="1" i="1" dirty="0" smtClean="0">
                <a:solidFill>
                  <a:srgbClr val="660066"/>
                </a:solidFill>
                <a:latin typeface="Candara" pitchFamily="34" charset="0"/>
              </a:rPr>
              <a:t>Cancer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67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b="1" i="1" dirty="0"/>
              <a:t>Carcinoma of Colon &amp; Rectum</a:t>
            </a:r>
            <a:endParaRPr lang="ar-JO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Cancer of the colon and rectum is a major cause of death worldwide.</a:t>
            </a:r>
          </a:p>
          <a:p>
            <a:pPr algn="l" rtl="0"/>
            <a:r>
              <a:rPr lang="en-US" dirty="0"/>
              <a:t>Although a large number of factors are associated with the development of this disease, theories about its etiology center on the impact of intraluminal chemical carcinogenesis.</a:t>
            </a:r>
          </a:p>
          <a:p>
            <a:pPr algn="l" rtl="0"/>
            <a:r>
              <a:rPr lang="en-US" dirty="0"/>
              <a:t>There are various theories as to whether these carcinogens are </a:t>
            </a:r>
            <a:r>
              <a:rPr lang="en-US" b="1" dirty="0"/>
              <a:t>ingested</a:t>
            </a:r>
            <a:r>
              <a:rPr lang="en-US" dirty="0"/>
              <a:t> or are the result of </a:t>
            </a:r>
            <a:r>
              <a:rPr lang="en-US" b="1" dirty="0"/>
              <a:t>biochemical processes </a:t>
            </a:r>
            <a:r>
              <a:rPr lang="en-US" dirty="0"/>
              <a:t>that occur intraluminally from existing substances that are found normally in the fecal stream.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15269693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Epidemiology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Approximately 80% 0f colorectal cancers occur sporadically, while 20% arise in patients with a known family history of colorectal cancer.</a:t>
            </a:r>
          </a:p>
          <a:p>
            <a:pPr algn="l" rtl="0"/>
            <a:r>
              <a:rPr lang="en-US" dirty="0"/>
              <a:t>Genetic defects and molecular abnormalities associated with the development and progression of colorectal adenomas and carcinoma</a:t>
            </a:r>
          </a:p>
          <a:p>
            <a:pPr algn="l" rtl="0"/>
            <a:r>
              <a:rPr lang="en-US" dirty="0"/>
              <a:t>Mutation causing </a:t>
            </a:r>
          </a:p>
          <a:p>
            <a:pPr marL="0" indent="0" algn="l" rtl="0">
              <a:buNone/>
            </a:pPr>
            <a:r>
              <a:rPr lang="en-US" dirty="0"/>
              <a:t>    (1)activation of oncogenes (K-ras) and/or   </a:t>
            </a:r>
          </a:p>
          <a:p>
            <a:pPr marL="0" indent="0" algn="l" rtl="0">
              <a:buNone/>
            </a:pPr>
            <a:r>
              <a:rPr lang="en-US" dirty="0"/>
              <a:t>    (2)inactivation of tumor suppressor genes (</a:t>
            </a:r>
            <a:r>
              <a:rPr lang="en-US" sz="2800" dirty="0"/>
              <a:t>APC, DCC, p53)</a:t>
            </a:r>
          </a:p>
        </p:txBody>
      </p:sp>
    </p:spTree>
    <p:extLst>
      <p:ext uri="{BB962C8B-B14F-4D97-AF65-F5344CB8AC3E}">
        <p14:creationId xmlns:p14="http://schemas.microsoft.com/office/powerpoint/2010/main" val="12103149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prstClr val="black"/>
                </a:solidFill>
              </a:rPr>
              <a:t>Epidemiology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GB" dirty="0"/>
              <a:t>Adenomatous polyposis coli (APC) gene responsible for FAP</a:t>
            </a:r>
            <a:endParaRPr lang="ar-JO" dirty="0"/>
          </a:p>
          <a:p>
            <a:pPr algn="l" rtl="0"/>
            <a:r>
              <a:rPr lang="en-US" dirty="0"/>
              <a:t>Colorectal carcinoma is though to develop from adenomatous polyps due to accumulation of these mutations</a:t>
            </a:r>
            <a:endParaRPr lang="ar-J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E8646BA-F90E-424D-8DF6-C24E36BA5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54" y="4191000"/>
            <a:ext cx="8911481" cy="2372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360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one of the following is the correct sequence of mutations which lead to colon cancer?</a:t>
            </a:r>
            <a:br>
              <a:rPr lang="en-US" dirty="0"/>
            </a:br>
            <a:endParaRPr lang="en-US" dirty="0"/>
          </a:p>
          <a:p>
            <a:r>
              <a:rPr lang="en-US" dirty="0"/>
              <a:t>APC --- K-</a:t>
            </a:r>
            <a:r>
              <a:rPr lang="en-US" dirty="0" err="1"/>
              <a:t>ras</a:t>
            </a:r>
            <a:r>
              <a:rPr lang="en-US" dirty="0"/>
              <a:t> --- TP53</a:t>
            </a:r>
          </a:p>
          <a:p>
            <a:r>
              <a:rPr lang="en-US" dirty="0"/>
              <a:t>TP53 --- APC --- K-</a:t>
            </a:r>
            <a:r>
              <a:rPr lang="en-US" dirty="0" err="1"/>
              <a:t>ras</a:t>
            </a:r>
            <a:endParaRPr lang="en-US" dirty="0"/>
          </a:p>
          <a:p>
            <a:r>
              <a:rPr lang="en-US" dirty="0"/>
              <a:t>K-</a:t>
            </a:r>
            <a:r>
              <a:rPr lang="en-US" dirty="0" err="1"/>
              <a:t>ras</a:t>
            </a:r>
            <a:r>
              <a:rPr lang="en-US" dirty="0"/>
              <a:t> --- TP53 --- APC</a:t>
            </a:r>
          </a:p>
          <a:p>
            <a:r>
              <a:rPr lang="en-US" dirty="0"/>
              <a:t>K-</a:t>
            </a:r>
            <a:r>
              <a:rPr lang="en-US" dirty="0" err="1"/>
              <a:t>ras</a:t>
            </a:r>
            <a:r>
              <a:rPr lang="en-US" dirty="0"/>
              <a:t> --- APC --- TP53</a:t>
            </a:r>
          </a:p>
          <a:p>
            <a:r>
              <a:rPr lang="en-US" dirty="0"/>
              <a:t>APC --- TP53 --- K-</a:t>
            </a:r>
            <a:r>
              <a:rPr lang="en-US" dirty="0" err="1"/>
              <a:t>ras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7449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Epidemiology</a:t>
            </a:r>
            <a:endParaRPr lang="ar-JO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Certain health agencies promote a </a:t>
            </a:r>
            <a:r>
              <a:rPr lang="en-US" b="1" dirty="0"/>
              <a:t>low-fat, high-fiber diet</a:t>
            </a:r>
            <a:r>
              <a:rPr lang="en-US" dirty="0"/>
              <a:t> as protective against cancer of the colon and rectum. </a:t>
            </a:r>
          </a:p>
          <a:p>
            <a:pPr algn="l" rtl="0"/>
            <a:r>
              <a:rPr lang="en-US" dirty="0"/>
              <a:t>Chemoprevention by ingestion of such agents as carotenoids and other antioxidants has been suggested, but the efficacy of this measure is unproven. </a:t>
            </a:r>
          </a:p>
          <a:p>
            <a:pPr algn="l" rtl="0"/>
            <a:r>
              <a:rPr lang="en-US" dirty="0"/>
              <a:t>There is good evidence that prostaglandin inhibitors such as </a:t>
            </a:r>
            <a:r>
              <a:rPr lang="en-US" b="1" dirty="0"/>
              <a:t>aspirin</a:t>
            </a:r>
            <a:r>
              <a:rPr lang="en-US" dirty="0"/>
              <a:t> and sulindac significantly lower the risk of polyp formation and colon cancer when taken on a regular basis.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8211732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prstClr val="black"/>
                </a:solidFill>
              </a:rPr>
              <a:t>Epidemiology</a:t>
            </a:r>
            <a:endParaRPr lang="ar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B636E9-1EAD-4F6F-A741-DEF46E079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dirty="0"/>
              <a:t>Synchronous</a:t>
            </a:r>
            <a:r>
              <a:rPr lang="en-US" dirty="0"/>
              <a:t> (simultaneously occurring) tumors develop in 5% of patients, whereas 3% to 5% of patients have </a:t>
            </a:r>
            <a:r>
              <a:rPr lang="en-US" b="1" dirty="0" err="1"/>
              <a:t>metachronous</a:t>
            </a:r>
            <a:r>
              <a:rPr lang="en-US" dirty="0"/>
              <a:t> tumors (a second tumor developing after resection of the first). </a:t>
            </a:r>
          </a:p>
          <a:p>
            <a:pPr algn="l" rtl="0"/>
            <a:r>
              <a:rPr lang="en-US" dirty="0"/>
              <a:t>A family history of colon cancer is an important risk factor for colon cancer in </a:t>
            </a:r>
            <a:r>
              <a:rPr lang="en-US" b="1" dirty="0"/>
              <a:t>first-degree</a:t>
            </a:r>
            <a:r>
              <a:rPr lang="en-US" dirty="0"/>
              <a:t> relatives.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37748446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Epidemiology</a:t>
            </a:r>
            <a:endParaRPr lang="ar-JO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Familial polyposis syndrome FAP, Gardner’s syndrome, and the cancer family syndrome (hereditary nonpolyposis colon cancer [HNPCC]) clearly show that certain patient subsets are genetically predisposed to cancer of the colon. </a:t>
            </a:r>
          </a:p>
          <a:p>
            <a:pPr algn="l" rtl="0"/>
            <a:r>
              <a:rPr lang="en-US" dirty="0"/>
              <a:t>Other predisposing diseases include ulcerative colitis, Crohn’s colitis, lymphogranuloma venereum, and certain polyps (described previously).</a:t>
            </a:r>
          </a:p>
          <a:p>
            <a:pPr algn="l" rtl="0"/>
            <a:r>
              <a:rPr lang="en-US" dirty="0"/>
              <a:t>The peak incidence of colon cancers occurs at approximately 70 years of age, but the incidence begins to increase in the fourth decade of life.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8779845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115616" y="1988840"/>
            <a:ext cx="1368152" cy="79208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50800" cap="rnd" cmpd="sng">
            <a:solidFill>
              <a:srgbClr val="660066"/>
            </a:solidFill>
            <a:prstDash val="sysDash"/>
          </a:ln>
          <a:effectLst>
            <a:outerShdw blurRad="50800" dist="38100" dir="13500000" algn="br" rotWithShape="0">
              <a:srgbClr val="66006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000" b="1" dirty="0" smtClean="0">
                <a:solidFill>
                  <a:srgbClr val="990033"/>
                </a:solidFill>
                <a:latin typeface="Berlin Sans FB" pitchFamily="34" charset="0"/>
              </a:rPr>
              <a:t>Age</a:t>
            </a:r>
            <a:endParaRPr lang="ar-JO" sz="3000" b="1" dirty="0">
              <a:solidFill>
                <a:srgbClr val="990033"/>
              </a:solidFill>
              <a:latin typeface="Berlin Sans FB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843808" y="476672"/>
            <a:ext cx="1944216" cy="108012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50800" cap="rnd" cmpd="sng">
            <a:solidFill>
              <a:srgbClr val="660066"/>
            </a:solidFill>
            <a:prstDash val="sysDash"/>
          </a:ln>
          <a:effectLst>
            <a:outerShdw blurRad="50800" dist="38100" dir="13500000" algn="br" rotWithShape="0">
              <a:srgbClr val="66006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solidFill>
                  <a:srgbClr val="990033"/>
                </a:solidFill>
                <a:latin typeface="Berlin Sans FB" pitchFamily="34" charset="0"/>
              </a:rPr>
              <a:t>Ulcerative colitis</a:t>
            </a:r>
            <a:endParaRPr lang="ar-JO" sz="2400" b="1" dirty="0">
              <a:solidFill>
                <a:srgbClr val="990033"/>
              </a:solidFill>
              <a:latin typeface="Berlin Sans FB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12160" y="1628800"/>
            <a:ext cx="1584176" cy="79208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50800" cap="rnd" cmpd="sng">
            <a:solidFill>
              <a:srgbClr val="660066"/>
            </a:solidFill>
            <a:prstDash val="sysDash"/>
          </a:ln>
          <a:effectLst>
            <a:outerShdw blurRad="50800" dist="38100" dir="13500000" algn="br" rotWithShape="0">
              <a:srgbClr val="66006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600" b="1" dirty="0" smtClean="0">
                <a:solidFill>
                  <a:srgbClr val="990033"/>
                </a:solidFill>
                <a:latin typeface="Berlin Sans FB" pitchFamily="34" charset="0"/>
              </a:rPr>
              <a:t>Polyps</a:t>
            </a:r>
            <a:endParaRPr lang="ar-JO" sz="2600" b="1" dirty="0">
              <a:solidFill>
                <a:srgbClr val="990033"/>
              </a:solidFill>
              <a:latin typeface="Berlin Sans FB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195736" y="4869160"/>
            <a:ext cx="2088232" cy="108012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50800" cap="rnd" cmpd="sng">
            <a:solidFill>
              <a:srgbClr val="660066"/>
            </a:solidFill>
            <a:prstDash val="sysDash"/>
          </a:ln>
          <a:effectLst>
            <a:outerShdw blurRad="50800" dist="38100" dir="13500000" algn="br" rotWithShape="0">
              <a:srgbClr val="66006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solidFill>
                  <a:srgbClr val="990033"/>
                </a:solidFill>
                <a:latin typeface="Berlin Sans FB" pitchFamily="34" charset="0"/>
              </a:rPr>
              <a:t>Hereditary conditions</a:t>
            </a:r>
            <a:endParaRPr lang="ar-JO" sz="2400" b="1" dirty="0">
              <a:solidFill>
                <a:srgbClr val="990033"/>
              </a:solidFill>
              <a:latin typeface="Berlin Sans FB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84168" y="5013176"/>
            <a:ext cx="1512168" cy="100811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50800" cap="rnd" cmpd="sng">
            <a:solidFill>
              <a:srgbClr val="660066"/>
            </a:solidFill>
            <a:prstDash val="sysDash"/>
          </a:ln>
          <a:effectLst>
            <a:outerShdw blurRad="50800" dist="38100" dir="13500000" algn="br" rotWithShape="0">
              <a:srgbClr val="66006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solidFill>
                  <a:srgbClr val="990033"/>
                </a:solidFill>
                <a:latin typeface="Berlin Sans FB" pitchFamily="34" charset="0"/>
              </a:rPr>
              <a:t>Family history</a:t>
            </a:r>
            <a:endParaRPr lang="ar-JO" sz="2400" b="1" dirty="0">
              <a:solidFill>
                <a:srgbClr val="990033"/>
              </a:solidFill>
              <a:latin typeface="Berlin Sans FB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203848" y="2924944"/>
            <a:ext cx="2880320" cy="93610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63500" cap="rnd" cmpd="dbl">
            <a:solidFill>
              <a:srgbClr val="660066"/>
            </a:solidFill>
            <a:prstDash val="sysDash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000" b="1" dirty="0" smtClean="0">
                <a:solidFill>
                  <a:srgbClr val="990033"/>
                </a:solidFill>
                <a:latin typeface="Berlin Sans FB" pitchFamily="34" charset="0"/>
              </a:rPr>
              <a:t>Risk Factors</a:t>
            </a:r>
            <a:endParaRPr lang="ar-JO" sz="3000" b="1" dirty="0">
              <a:solidFill>
                <a:srgbClr val="990033"/>
              </a:solidFill>
              <a:latin typeface="Berlin Sans FB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3707904" y="1628800"/>
            <a:ext cx="216024" cy="1224136"/>
          </a:xfrm>
          <a:prstGeom prst="line">
            <a:avLst/>
          </a:prstGeom>
          <a:ln w="38100" cap="rnd" cmpd="sng"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2555776" y="2492896"/>
            <a:ext cx="648072" cy="432048"/>
          </a:xfrm>
          <a:prstGeom prst="line">
            <a:avLst/>
          </a:prstGeom>
          <a:ln w="38100" cap="rnd" cmpd="sng"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5148064" y="2132856"/>
            <a:ext cx="792088" cy="648072"/>
          </a:xfrm>
          <a:prstGeom prst="line">
            <a:avLst/>
          </a:prstGeom>
          <a:ln w="38100" cap="rnd" cmpd="sng"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940152" y="3933056"/>
            <a:ext cx="648072" cy="936104"/>
          </a:xfrm>
          <a:prstGeom prst="line">
            <a:avLst/>
          </a:prstGeom>
          <a:ln w="38100" cap="rnd" cmpd="sng"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3779912" y="3933056"/>
            <a:ext cx="360040" cy="864096"/>
          </a:xfrm>
          <a:prstGeom prst="line">
            <a:avLst/>
          </a:prstGeom>
          <a:ln w="38100" cap="rnd" cmpd="sng"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4355976" y="5157192"/>
            <a:ext cx="360040" cy="4065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644008" y="5013176"/>
            <a:ext cx="1296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>
                <a:solidFill>
                  <a:srgbClr val="002060"/>
                </a:solidFill>
                <a:latin typeface="Berlin Sans FB Demi" pitchFamily="34" charset="0"/>
              </a:rPr>
              <a:t>FAP</a:t>
            </a:r>
            <a:endParaRPr lang="ar-JO" dirty="0">
              <a:solidFill>
                <a:srgbClr val="002060"/>
              </a:solidFill>
              <a:latin typeface="Berlin Sans FB Demi" pitchFamily="34" charset="0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4355976" y="5589240"/>
            <a:ext cx="432048" cy="20673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716016" y="5373216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>
                <a:solidFill>
                  <a:srgbClr val="002060"/>
                </a:solidFill>
                <a:latin typeface="Berlin Sans FB Demi" pitchFamily="34" charset="0"/>
              </a:rPr>
              <a:t>HNPCC</a:t>
            </a:r>
            <a:endParaRPr lang="ar-JO" dirty="0">
              <a:solidFill>
                <a:srgbClr val="002060"/>
              </a:solidFill>
              <a:latin typeface="Berlin Sans FB Demi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292080" y="332656"/>
            <a:ext cx="29523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>
                <a:solidFill>
                  <a:srgbClr val="002060"/>
                </a:solidFill>
                <a:latin typeface="Berlin Sans FB Demi" pitchFamily="34" charset="0"/>
              </a:rPr>
              <a:t>10 years, involving the whole colon</a:t>
            </a:r>
            <a:endParaRPr lang="ar-JO" dirty="0">
              <a:solidFill>
                <a:srgbClr val="002060"/>
              </a:solidFill>
              <a:latin typeface="Berlin Sans FB Demi" pitchFamily="34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4932040" y="620688"/>
            <a:ext cx="360040" cy="28803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6156176" y="3356992"/>
            <a:ext cx="648072" cy="72008"/>
          </a:xfrm>
          <a:prstGeom prst="line">
            <a:avLst/>
          </a:prstGeom>
          <a:ln w="38100" cap="rnd" cmpd="sng"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45"/>
          <p:cNvSpPr/>
          <p:nvPr/>
        </p:nvSpPr>
        <p:spPr>
          <a:xfrm>
            <a:off x="6804248" y="2780928"/>
            <a:ext cx="2088232" cy="151216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50800" cap="rnd" cmpd="sng">
            <a:solidFill>
              <a:srgbClr val="660066"/>
            </a:solidFill>
            <a:prstDash val="sysDash"/>
          </a:ln>
          <a:effectLst>
            <a:outerShdw blurRad="50800" dist="38100" dir="13500000" algn="br" rotWithShape="0">
              <a:srgbClr val="66006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b="1" dirty="0" smtClean="0">
                <a:solidFill>
                  <a:srgbClr val="990033"/>
                </a:solidFill>
                <a:latin typeface="Berlin Sans FB" pitchFamily="34" charset="0"/>
              </a:rPr>
              <a:t>Low fiber diet, refined </a:t>
            </a:r>
            <a:r>
              <a:rPr lang="en-US" sz="2000" b="1" dirty="0" err="1" smtClean="0">
                <a:solidFill>
                  <a:srgbClr val="990033"/>
                </a:solidFill>
                <a:latin typeface="Berlin Sans FB" pitchFamily="34" charset="0"/>
              </a:rPr>
              <a:t>carbs</a:t>
            </a:r>
            <a:r>
              <a:rPr lang="en-US" sz="2000" b="1" dirty="0" smtClean="0">
                <a:solidFill>
                  <a:srgbClr val="990033"/>
                </a:solidFill>
                <a:latin typeface="Berlin Sans FB" pitchFamily="34" charset="0"/>
              </a:rPr>
              <a:t>, high animal fat</a:t>
            </a:r>
            <a:endParaRPr lang="ar-JO" sz="2000" b="1" dirty="0">
              <a:solidFill>
                <a:srgbClr val="990033"/>
              </a:solidFill>
              <a:latin typeface="Berlin Sans FB" pitchFamily="34" charset="0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2339752" y="3861048"/>
            <a:ext cx="792088" cy="288032"/>
          </a:xfrm>
          <a:prstGeom prst="line">
            <a:avLst/>
          </a:prstGeom>
          <a:ln w="38100" cap="rnd" cmpd="sng"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467544" y="3717032"/>
            <a:ext cx="1800200" cy="93610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50800" cap="rnd" cmpd="sng">
            <a:solidFill>
              <a:srgbClr val="660066"/>
            </a:solidFill>
            <a:prstDash val="sysDash"/>
          </a:ln>
          <a:effectLst>
            <a:outerShdw blurRad="50800" dist="38100" dir="13500000" algn="br" rotWithShape="0">
              <a:srgbClr val="66006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300" b="1" dirty="0" smtClean="0">
                <a:solidFill>
                  <a:srgbClr val="990033"/>
                </a:solidFill>
                <a:latin typeface="Berlin Sans FB" pitchFamily="34" charset="0"/>
              </a:rPr>
              <a:t>Alcohol &amp; smoking</a:t>
            </a:r>
            <a:endParaRPr lang="ar-JO" sz="2300" b="1" dirty="0">
              <a:solidFill>
                <a:srgbClr val="990033"/>
              </a:solidFill>
              <a:latin typeface="Berlin Sans FB" pitchFamily="34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1187624" y="1628800"/>
            <a:ext cx="144016" cy="28803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79512" y="1268760"/>
            <a:ext cx="19077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>
                <a:solidFill>
                  <a:srgbClr val="002060"/>
                </a:solidFill>
                <a:latin typeface="Berlin Sans FB Demi" pitchFamily="34" charset="0"/>
              </a:rPr>
              <a:t>Screening at age of 50</a:t>
            </a:r>
            <a:endParaRPr lang="ar-JO" dirty="0">
              <a:solidFill>
                <a:srgbClr val="002060"/>
              </a:solidFill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5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43" grpId="0"/>
      <p:bldP spid="45" grpId="0"/>
      <p:bldP spid="49" grpId="0"/>
      <p:bldP spid="46" grpId="0" animBg="1"/>
      <p:bldP spid="55" grpId="0" animBg="1"/>
      <p:bldP spid="2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Screening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6180893" cy="4773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41542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00808"/>
            <a:ext cx="5553075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82879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E32759-5021-4B9E-944E-285B7EA56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TUMOR MARKERS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CD3010A-BDEC-4B89-80E9-F1BA66FCD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GB" sz="2300" dirty="0"/>
              <a:t>Carcinoembryonic antigen (CEA) may be elevated in 60 to 90% of patients with colorectal cancer. </a:t>
            </a:r>
          </a:p>
          <a:p>
            <a:pPr marL="0" indent="0" algn="l" rtl="0">
              <a:buNone/>
            </a:pPr>
            <a:r>
              <a:rPr lang="en-GB" sz="2300" dirty="0"/>
              <a:t>Despite this, CEA is </a:t>
            </a:r>
            <a:r>
              <a:rPr lang="en-GB" sz="2300" b="1" dirty="0"/>
              <a:t>not</a:t>
            </a:r>
            <a:r>
              <a:rPr lang="en-GB" sz="2300" dirty="0"/>
              <a:t> an effective screening tool for this malignancy. </a:t>
            </a:r>
          </a:p>
          <a:p>
            <a:pPr marL="0" indent="0" algn="l" rtl="0">
              <a:buNone/>
            </a:pPr>
            <a:r>
              <a:rPr lang="en-GB" sz="2300" dirty="0"/>
              <a:t>Many practitioners follow serial CEA levels after curative intent</a:t>
            </a:r>
          </a:p>
          <a:p>
            <a:pPr marL="0" indent="0" algn="l" rtl="0">
              <a:buNone/>
            </a:pPr>
            <a:r>
              <a:rPr lang="en-GB" sz="2300" dirty="0"/>
              <a:t>surgery to detect early </a:t>
            </a:r>
            <a:r>
              <a:rPr lang="en-GB" sz="2300" b="1" dirty="0"/>
              <a:t>recurrence</a:t>
            </a:r>
            <a:r>
              <a:rPr lang="en-GB" sz="2300" dirty="0"/>
              <a:t> of colorectal cancer. However, this </a:t>
            </a:r>
            <a:r>
              <a:rPr lang="en-GB" sz="2300" dirty="0" err="1"/>
              <a:t>tumor</a:t>
            </a:r>
            <a:r>
              <a:rPr lang="en-GB" sz="2300" dirty="0"/>
              <a:t> marker is nonspecific, and no survival benefit has yet been proven. </a:t>
            </a:r>
          </a:p>
          <a:p>
            <a:pPr marL="0" indent="0" algn="l" rtl="0">
              <a:buNone/>
            </a:pPr>
            <a:endParaRPr lang="en-GB" sz="2300" dirty="0"/>
          </a:p>
          <a:p>
            <a:pPr marL="0" indent="0" algn="l" rtl="0">
              <a:buNone/>
            </a:pPr>
            <a:r>
              <a:rPr lang="en-GB" sz="2300" dirty="0"/>
              <a:t>Other biochemical markers (ornithine decarboxylase, urokinase) have been proposed, but none has yet proven sensitive or specific for detection, staging, or predicting prognosis of </a:t>
            </a:r>
            <a:r>
              <a:rPr lang="en-GB" sz="2300" dirty="0" smtClean="0"/>
              <a:t>colorectal</a:t>
            </a:r>
            <a:r>
              <a:rPr lang="ar-JO" sz="2300" dirty="0" smtClean="0"/>
              <a:t> </a:t>
            </a:r>
            <a:r>
              <a:rPr lang="en-GB" sz="2300" dirty="0" smtClean="0"/>
              <a:t>carcinoma</a:t>
            </a:r>
            <a:r>
              <a:rPr lang="en-GB" sz="23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0050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916832"/>
            <a:ext cx="7620000" cy="4800600"/>
          </a:xfrm>
        </p:spPr>
        <p:txBody>
          <a:bodyPr/>
          <a:lstStyle/>
          <a:p>
            <a:r>
              <a:rPr lang="en-US" dirty="0"/>
              <a:t>Left </a:t>
            </a:r>
            <a:r>
              <a:rPr lang="en-US" dirty="0" smtClean="0"/>
              <a:t>sided </a:t>
            </a:r>
            <a:r>
              <a:rPr lang="en-US" dirty="0"/>
              <a:t>lesions are </a:t>
            </a:r>
            <a:r>
              <a:rPr lang="en-US" dirty="0" smtClean="0"/>
              <a:t>more likely to  present </a:t>
            </a:r>
            <a:r>
              <a:rPr lang="en-US" dirty="0"/>
              <a:t>with symptoms of obstructions such as constipation or decrease stool caliber </a:t>
            </a:r>
            <a:r>
              <a:rPr lang="en-US" dirty="0" smtClean="0"/>
              <a:t>(Pencil-shaped stool) &gt;&gt;change in bowel habits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Right sided lesions are more commonly present with bleeding , Macroscopic or Microscopic  Or Iron deficiency anemia  </a:t>
            </a:r>
          </a:p>
          <a:p>
            <a:endParaRPr lang="en-US" dirty="0"/>
          </a:p>
          <a:p>
            <a:r>
              <a:rPr lang="en-US" dirty="0" smtClean="0"/>
              <a:t>The reason that right-sided lesions do not cause obstruction is that the diameter of the right colon is greater than the left and the stools have increase water content. 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Clinical </a:t>
            </a:r>
            <a:r>
              <a:rPr lang="en-US" b="1" i="1" dirty="0" smtClean="0"/>
              <a:t>Presentation</a:t>
            </a:r>
            <a:br>
              <a:rPr lang="en-US" b="1" i="1" dirty="0" smtClean="0"/>
            </a:br>
            <a:r>
              <a:rPr lang="en-US" b="1" i="1" dirty="0" smtClean="0"/>
              <a:t>Get the point </a:t>
            </a:r>
            <a:endParaRPr lang="ar-JO" b="1" i="1" dirty="0"/>
          </a:p>
        </p:txBody>
      </p:sp>
    </p:spTree>
    <p:extLst>
      <p:ext uri="{BB962C8B-B14F-4D97-AF65-F5344CB8AC3E}">
        <p14:creationId xmlns:p14="http://schemas.microsoft.com/office/powerpoint/2010/main" val="11003745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Investigations</a:t>
            </a:r>
            <a:endParaRPr lang="ar-JO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Total Colonoscopy lies in its ability to detect the 3% to 5% of patients with synchronous colon cancers, allowing better planning of surgical therapy. </a:t>
            </a:r>
          </a:p>
          <a:p>
            <a:pPr algn="l" rtl="0"/>
            <a:r>
              <a:rPr lang="en-US" dirty="0"/>
              <a:t>CT of the abdomen is frequently performed before surgery. </a:t>
            </a:r>
          </a:p>
          <a:p>
            <a:pPr algn="l" rtl="0"/>
            <a:r>
              <a:rPr lang="en-US" dirty="0"/>
              <a:t>Preoperative blood tests should evaluate the patient’s overall nutritional status and should include liver function </a:t>
            </a:r>
            <a:r>
              <a:rPr lang="en-US" dirty="0" smtClean="0"/>
              <a:t>tests (particularly alkaline phosphatase)  </a:t>
            </a:r>
            <a:r>
              <a:rPr lang="en-US" dirty="0"/>
              <a:t>and  carcinoembryonic antigen (CEA) study as a baseline for follow up post op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28413417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89" r="51923" b="34594"/>
          <a:stretch/>
        </p:blipFill>
        <p:spPr bwMode="auto">
          <a:xfrm>
            <a:off x="35839" y="2734853"/>
            <a:ext cx="7992888" cy="2096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07702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4800600" cy="4572000"/>
          </a:xfrm>
        </p:spPr>
        <p:txBody>
          <a:bodyPr>
            <a:normAutofit fontScale="850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 CBC (ANEMIA DUE TO IDA FROM BLOOD LOSS) , LFT (ALT,AST : ELEVATAED WITH LIVER METS)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BUN+CREATININE : ASSES RENAL FUNCTION DUE TO COMPRESS MASS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 </a:t>
            </a:r>
            <a:r>
              <a:rPr lang="en-US" b="1" dirty="0" smtClean="0"/>
              <a:t>Fecal occult Blood test</a:t>
            </a:r>
            <a:r>
              <a:rPr lang="en-US" dirty="0" smtClean="0"/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 Barium enema. (APPLE CORE SIGN )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 smtClean="0"/>
              <a:t>CT </a:t>
            </a:r>
            <a:r>
              <a:rPr lang="en-US" b="1" dirty="0" err="1" smtClean="0"/>
              <a:t>colongraphy</a:t>
            </a:r>
            <a:r>
              <a:rPr lang="en-US" b="1" dirty="0" smtClean="0"/>
              <a:t> </a:t>
            </a:r>
            <a:r>
              <a:rPr lang="en-US" dirty="0" smtClean="0"/>
              <a:t>(virtual </a:t>
            </a:r>
            <a:r>
              <a:rPr lang="en-US" dirty="0" err="1" smtClean="0"/>
              <a:t>colonography</a:t>
            </a:r>
            <a:r>
              <a:rPr lang="en-US" dirty="0" smtClean="0"/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 Lower Endoscopy/ colonoscopy/ </a:t>
            </a:r>
            <a:r>
              <a:rPr lang="en-US" dirty="0" err="1" smtClean="0"/>
              <a:t>sigmoidoscopy</a:t>
            </a:r>
            <a:endParaRPr lang="en-US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err="1" smtClean="0"/>
              <a:t>Endorectal</a:t>
            </a:r>
            <a:r>
              <a:rPr lang="en-US" dirty="0" smtClean="0"/>
              <a:t> US for rectal Ca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 smtClean="0"/>
              <a:t>CEA Tumor marker</a:t>
            </a:r>
            <a:r>
              <a:rPr lang="en-US" dirty="0" smtClean="0"/>
              <a:t>. “Follow up &amp; recurrence”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CT OF THE CHEST , ABDOMEN , PELVIS (LYMPH NODE INVOLVEMTN OF ANY METS) , MRI (TO LOOK FOR LIVER LESIONS ), Chest X-ray, PET scan “metastasis” </a:t>
            </a:r>
          </a:p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524000"/>
            <a:ext cx="3962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8141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Barium Enema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filling defects</a:t>
            </a:r>
          </a:p>
          <a:p>
            <a:r>
              <a:rPr lang="en-US" b="1" dirty="0" smtClean="0"/>
              <a:t>apple core appearance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068960"/>
            <a:ext cx="8121603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35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5524" y="3429000"/>
            <a:ext cx="8229600" cy="2136558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Staging and Treatment of Colorectal carcinoma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ar-JO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4797152"/>
            <a:ext cx="7772400" cy="1199704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Done by: Mohammad </a:t>
            </a:r>
            <a:r>
              <a:rPr lang="en-US" sz="3200" b="1" u="sng" dirty="0" err="1" smtClean="0">
                <a:latin typeface="Times New Roman" pitchFamily="18" charset="0"/>
                <a:cs typeface="Times New Roman" pitchFamily="18" charset="0"/>
              </a:rPr>
              <a:t>Sanwar</a:t>
            </a:r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 b="1" u="sng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Under supervision of :  </a:t>
            </a:r>
            <a:r>
              <a:rPr lang="en-US" sz="3200" b="1" u="sng" dirty="0" err="1" smtClean="0">
                <a:latin typeface="Times New Roman" pitchFamily="18" charset="0"/>
                <a:cs typeface="Times New Roman" pitchFamily="18" charset="0"/>
              </a:rPr>
              <a:t>Dr</a:t>
            </a:r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 smtClean="0">
                <a:latin typeface="Times New Roman" pitchFamily="18" charset="0"/>
                <a:cs typeface="Times New Roman" pitchFamily="18" charset="0"/>
              </a:rPr>
              <a:t>Raed</a:t>
            </a:r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 smtClean="0">
                <a:latin typeface="Times New Roman" pitchFamily="18" charset="0"/>
                <a:cs typeface="Times New Roman" pitchFamily="18" charset="0"/>
              </a:rPr>
              <a:t>Tayyem</a:t>
            </a:r>
            <a:endParaRPr lang="ar-JO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ملف:شعار الجامعة الهاشمية الجديد.jpg - ويكيبيديا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6165"/>
            <a:ext cx="2329973" cy="221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ream نشيد كلية الطب - الجامعة الهاشمية by Fearless/91 | Listen online for  free on SoundClou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404664"/>
            <a:ext cx="1804801" cy="18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77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6686550" cy="377762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TNM</a:t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- Dukes’</a:t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- modified Dukes</a:t>
            </a:r>
            <a:endParaRPr lang="en-US" sz="28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295400"/>
            <a:ext cx="4953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0624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Shape 10245"/>
          <p:cNvSpPr txBox="1">
            <a:spLocks noGrp="1"/>
          </p:cNvSpPr>
          <p:nvPr>
            <p:ph type="title"/>
          </p:nvPr>
        </p:nvSpPr>
        <p:spPr>
          <a:xfrm>
            <a:off x="1828800" y="0"/>
            <a:ext cx="6683700" cy="12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buClr>
                <a:srgbClr val="C00000"/>
              </a:buClr>
              <a:buSzPct val="25000"/>
              <a:buFont typeface="Calibri"/>
              <a:buNone/>
            </a:pPr>
            <a:r>
              <a:rPr lang="en-US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TNM Staging</a:t>
            </a:r>
          </a:p>
        </p:txBody>
      </p:sp>
      <p:sp>
        <p:nvSpPr>
          <p:cNvPr id="10246" name="Shape 10246"/>
          <p:cNvSpPr txBox="1">
            <a:spLocks noGrp="1"/>
          </p:cNvSpPr>
          <p:nvPr>
            <p:ph idx="1"/>
          </p:nvPr>
        </p:nvSpPr>
        <p:spPr>
          <a:xfrm>
            <a:off x="838200" y="990600"/>
            <a:ext cx="8019000" cy="4419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rmAutofit fontScale="85000" lnSpcReduction="20000"/>
          </a:bodyPr>
          <a:lstStyle/>
          <a:p>
            <a:pPr marL="342900" lvl="0" indent="-34290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Primary tumor (T)</a:t>
            </a: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TX - Primary tumor cannot be assessed</a:t>
            </a: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T0 - No evidence of primary tumor</a:t>
            </a: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Tis - Carcinoma in situ: intraepithelial or invasion of lamina </a:t>
            </a:r>
            <a:r>
              <a:rPr lang="en-US" sz="1800" b="1" dirty="0" err="1">
                <a:latin typeface="Calibri"/>
                <a:ea typeface="Calibri"/>
                <a:cs typeface="Calibri"/>
                <a:sym typeface="Calibri"/>
              </a:rPr>
              <a:t>propria</a:t>
            </a:r>
            <a:endParaRPr lang="en-US" sz="1800" b="1" dirty="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T1 - Tumor invades </a:t>
            </a:r>
            <a:r>
              <a:rPr lang="en-US" sz="1800" b="1" u="sng" dirty="0" err="1">
                <a:latin typeface="Calibri"/>
                <a:ea typeface="Calibri"/>
                <a:cs typeface="Calibri"/>
                <a:sym typeface="Calibri"/>
              </a:rPr>
              <a:t>submucosa</a:t>
            </a:r>
            <a:endParaRPr lang="en-US" sz="1800" b="1" u="sng" dirty="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T2 - Tumor invades </a:t>
            </a:r>
            <a:r>
              <a:rPr lang="en-US" sz="1800" b="1" u="sng" dirty="0" err="1">
                <a:latin typeface="Calibri"/>
                <a:ea typeface="Calibri"/>
                <a:cs typeface="Calibri"/>
                <a:sym typeface="Calibri"/>
              </a:rPr>
              <a:t>muscularis</a:t>
            </a:r>
            <a:r>
              <a:rPr lang="en-US" sz="1800" b="1" u="sng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u="sng" dirty="0" err="1">
                <a:latin typeface="Calibri"/>
                <a:ea typeface="Calibri"/>
                <a:cs typeface="Calibri"/>
                <a:sym typeface="Calibri"/>
              </a:rPr>
              <a:t>propria</a:t>
            </a:r>
            <a:endParaRPr lang="en-US" sz="1800" b="1" u="sng" dirty="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T3 - Tumor invades through the </a:t>
            </a:r>
            <a:r>
              <a:rPr lang="en-US" sz="1800" b="1" dirty="0" err="1">
                <a:latin typeface="Calibri"/>
                <a:ea typeface="Calibri"/>
                <a:cs typeface="Calibri"/>
                <a:sym typeface="Calibri"/>
              </a:rPr>
              <a:t>muscularis</a:t>
            </a: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latin typeface="Calibri"/>
                <a:ea typeface="Calibri"/>
                <a:cs typeface="Calibri"/>
                <a:sym typeface="Calibri"/>
              </a:rPr>
              <a:t>propria</a:t>
            </a: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u="sng" dirty="0">
                <a:latin typeface="Calibri"/>
                <a:ea typeface="Calibri"/>
                <a:cs typeface="Calibri"/>
                <a:sym typeface="Calibri"/>
              </a:rPr>
              <a:t>into the </a:t>
            </a:r>
            <a:r>
              <a:rPr lang="en-US" sz="1800" b="1" u="sng" dirty="0" err="1">
                <a:latin typeface="Calibri"/>
                <a:ea typeface="Calibri"/>
                <a:cs typeface="Calibri"/>
                <a:sym typeface="Calibri"/>
              </a:rPr>
              <a:t>subserosa</a:t>
            </a:r>
            <a:r>
              <a:rPr lang="en-US" sz="1800" b="1" u="sng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or </a:t>
            </a:r>
            <a:r>
              <a:rPr lang="en-US" sz="1800" b="1" dirty="0" smtClean="0">
                <a:latin typeface="Calibri"/>
                <a:ea typeface="Calibri"/>
                <a:cs typeface="Calibri"/>
                <a:sym typeface="Calibri"/>
              </a:rPr>
              <a:t>into</a:t>
            </a: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sz="1800" b="1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latin typeface="Calibri"/>
                <a:ea typeface="Calibri"/>
                <a:cs typeface="Calibri"/>
                <a:sym typeface="Calibri"/>
              </a:rPr>
              <a:t>nonperitonealized</a:t>
            </a: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latin typeface="Calibri"/>
                <a:ea typeface="Calibri"/>
                <a:cs typeface="Calibri"/>
                <a:sym typeface="Calibri"/>
              </a:rPr>
              <a:t>pericolic</a:t>
            </a: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 or perirectal tissues</a:t>
            </a: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T4 - Tumor directly invades </a:t>
            </a:r>
            <a:r>
              <a:rPr lang="en-US" sz="1800" b="1" u="sng" dirty="0">
                <a:latin typeface="Calibri"/>
                <a:ea typeface="Calibri"/>
                <a:cs typeface="Calibri"/>
                <a:sym typeface="Calibri"/>
              </a:rPr>
              <a:t>other organs </a:t>
            </a: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or structures, and/or perforates visceral peritoneum</a:t>
            </a: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 sz="1800" b="1" dirty="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sz="1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Regional lymph nodes (N)</a:t>
            </a: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NX - Regional lymph nodes cannot be assessed</a:t>
            </a: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N0 - No regional lymph-node metastasis</a:t>
            </a: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N1 - Metastasis in 1 to 3 regional lymph nodes</a:t>
            </a: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N2 - Metastasis in 4 or more regional lymph nodes</a:t>
            </a: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 sz="1800" b="1" dirty="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sz="1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Distant metastasis (M)</a:t>
            </a: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MX - Distant metastasis cannot be assessed</a:t>
            </a: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M0 - No distant</a:t>
            </a:r>
          </a:p>
          <a:p>
            <a:pPr marL="342900" lvl="8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M1 - Distant metastasis</a:t>
            </a:r>
          </a:p>
          <a:p>
            <a:pPr marL="342900" lvl="0" indent="-342900" algn="l" rtl="0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 sz="600" dirty="0"/>
          </a:p>
        </p:txBody>
      </p:sp>
      <p:pic>
        <p:nvPicPr>
          <p:cNvPr id="10247" name="Shape 10247" descr="C:\Users\Boss\Desktop\Screenshot_2019-08-23-16-37-55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6000" y="3810000"/>
            <a:ext cx="3048000" cy="2819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903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</a:rPr>
              <a:t>Dukes staging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3886200" cy="4114800"/>
          </a:xfrm>
        </p:spPr>
        <p:txBody>
          <a:bodyPr>
            <a:normAutofit/>
          </a:bodyPr>
          <a:lstStyle/>
          <a:p>
            <a:r>
              <a:rPr lang="en-US" dirty="0" smtClean="0"/>
              <a:t>A: tumor within the wall.</a:t>
            </a:r>
          </a:p>
          <a:p>
            <a:endParaRPr lang="en-US" dirty="0" smtClean="0"/>
          </a:p>
          <a:p>
            <a:r>
              <a:rPr lang="en-US" dirty="0" smtClean="0"/>
              <a:t>B: tumor through the whole wall.</a:t>
            </a:r>
          </a:p>
          <a:p>
            <a:endParaRPr lang="en-US" dirty="0" smtClean="0"/>
          </a:p>
          <a:p>
            <a:r>
              <a:rPr lang="en-US" dirty="0" smtClean="0"/>
              <a:t>C: involvement of lymph nodes (C1,C2)</a:t>
            </a:r>
          </a:p>
          <a:p>
            <a:endParaRPr lang="en-US" dirty="0" smtClean="0"/>
          </a:p>
          <a:p>
            <a:r>
              <a:rPr lang="en-US" dirty="0" smtClean="0"/>
              <a:t>D: metastatic spread.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500174"/>
            <a:ext cx="4786314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8601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7920880" cy="3973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759701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b="1" i="1" dirty="0"/>
              <a:t>Treatment</a:t>
            </a:r>
            <a:r>
              <a:rPr lang="en-US" dirty="0"/>
              <a:t> 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276600" cy="4525963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The surgical treatment used by most surgeons includes adequate local excision of the tumor, with a </a:t>
            </a:r>
            <a:r>
              <a:rPr lang="en-US" b="1" dirty="0"/>
              <a:t>length of normal bowel on either side, and resection of the potentially involved lymph node</a:t>
            </a:r>
            <a:r>
              <a:rPr lang="en-US" dirty="0"/>
              <a:t> draining basin found in the mesentery that is determined by the vascular supply.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4436735-A28C-45C7-98DC-2B3656EAA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3089" y="4387699"/>
            <a:ext cx="4473382" cy="2500781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580" y="-99392"/>
            <a:ext cx="4724400" cy="437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96900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163331-E874-4622-B800-329DE61F7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1" dirty="0"/>
              <a:t>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7E46B1-5350-4636-A000-4D78EB1DC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 rtl="0"/>
            <a:r>
              <a:rPr lang="en-US" sz="2500" dirty="0">
                <a:solidFill>
                  <a:prstClr val="black"/>
                </a:solidFill>
              </a:rPr>
              <a:t>Removal of the lymphatics that drain the tumor region should be part of the operation because nodal involvement is present in more than 30% of specimens. </a:t>
            </a:r>
          </a:p>
          <a:p>
            <a:pPr lvl="0" algn="l" rtl="0"/>
            <a:r>
              <a:rPr lang="en-US" sz="2500" dirty="0">
                <a:solidFill>
                  <a:prstClr val="black"/>
                </a:solidFill>
              </a:rPr>
              <a:t>Colorectal cancer may also spread </a:t>
            </a:r>
            <a:r>
              <a:rPr lang="en-US" sz="2500" b="1" dirty="0" err="1">
                <a:solidFill>
                  <a:prstClr val="black"/>
                </a:solidFill>
              </a:rPr>
              <a:t>hematogenously</a:t>
            </a:r>
            <a:r>
              <a:rPr lang="en-US" sz="2500" dirty="0">
                <a:solidFill>
                  <a:prstClr val="black"/>
                </a:solidFill>
              </a:rPr>
              <a:t>, </a:t>
            </a:r>
            <a:r>
              <a:rPr lang="en-US" sz="2500" b="1" dirty="0" err="1">
                <a:solidFill>
                  <a:prstClr val="black"/>
                </a:solidFill>
              </a:rPr>
              <a:t>intraluminally</a:t>
            </a:r>
            <a:r>
              <a:rPr lang="en-US" sz="2500" dirty="0">
                <a:solidFill>
                  <a:prstClr val="black"/>
                </a:solidFill>
              </a:rPr>
              <a:t>, or by </a:t>
            </a:r>
            <a:r>
              <a:rPr lang="en-US" sz="2500" b="1" dirty="0">
                <a:solidFill>
                  <a:prstClr val="black"/>
                </a:solidFill>
              </a:rPr>
              <a:t>direct extension </a:t>
            </a:r>
            <a:r>
              <a:rPr lang="en-US" sz="2500" dirty="0">
                <a:solidFill>
                  <a:prstClr val="black"/>
                </a:solidFill>
              </a:rPr>
              <a:t>or </a:t>
            </a:r>
            <a:r>
              <a:rPr lang="en-US" sz="2500" b="1" dirty="0">
                <a:solidFill>
                  <a:prstClr val="black"/>
                </a:solidFill>
              </a:rPr>
              <a:t>peritoneal seeding </a:t>
            </a:r>
            <a:r>
              <a:rPr lang="en-US" sz="2500" dirty="0">
                <a:solidFill>
                  <a:prstClr val="black"/>
                </a:solidFill>
              </a:rPr>
              <a:t>(Blumer’s shelf on rectal examination). </a:t>
            </a:r>
          </a:p>
          <a:p>
            <a:pPr lvl="0" algn="l" rtl="0"/>
            <a:r>
              <a:rPr lang="en-US" sz="2500" dirty="0">
                <a:solidFill>
                  <a:prstClr val="black"/>
                </a:solidFill>
              </a:rPr>
              <a:t>The most common organ involved in distant colorectal metastases is the liver followed by lung.</a:t>
            </a:r>
            <a:endParaRPr lang="ar-JO" sz="25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91148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Treatment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The use of adjuvant therapies in the treatment of colon and rectal carcinoma generated considerable research</a:t>
            </a:r>
          </a:p>
          <a:p>
            <a:pPr algn="l" rtl="0"/>
            <a:r>
              <a:rPr lang="en-US" dirty="0"/>
              <a:t>5-FU used in combination with levamisole or leucovorin lowers the mortality rate in patients with Stage III tumors.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2259357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Treatment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The recent development of a new chemotherapeutic agent, oxaliplatin, appears to be twice as effective as 5-FU alone in reducing cancer recurrence in high-risk patients as well as treating patients with metastatic colorectal cancer. </a:t>
            </a:r>
          </a:p>
          <a:p>
            <a:pPr algn="l" rtl="0"/>
            <a:r>
              <a:rPr lang="en-US" dirty="0"/>
              <a:t>FOLFOX (5-FU, leucovorin and oxaliplatin) is the standard treatment regimen currently.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2682428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Treatment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Because of their significant rate of recurrence (20%) despite the most radical surgical procedure, rectal tumors that have completely penetrated the rectal wall, with or without lymph node metastases, are treated additionally by radiation combined with 5-FU.</a:t>
            </a:r>
          </a:p>
          <a:p>
            <a:pPr algn="l" rtl="0"/>
            <a:r>
              <a:rPr lang="en-US" dirty="0"/>
              <a:t>Neoadjuvant chemoradiotherapy is advised for rectal cancer especially in the presence of lymph nodes. 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5954617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Treatment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Endorectal ultrasound or MRI is used to stage the depth of penetration of the tumor in the rectal wall.</a:t>
            </a:r>
          </a:p>
          <a:p>
            <a:pPr algn="l" rtl="0"/>
            <a:r>
              <a:rPr lang="en-US" dirty="0"/>
              <a:t>Preoperative chemoradiation (neoadjuvant therapy) is generally accepted as the best time to give therapy. This allows shrinkage of the tumor leading to a more complete resection and reduces the complications from postoperative radiation.</a:t>
            </a:r>
          </a:p>
          <a:p>
            <a:pPr algn="l" rtl="0"/>
            <a:r>
              <a:rPr lang="en-US" dirty="0"/>
              <a:t>Occasionally, it also causes enough tumor shrinkage in a very low rectal cancer to allow sphincter preservation.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27022706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Treatment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A number of new biologic agents show promise in achieving even better results especially with hepatic metastases (bevacizumab, cetuximab).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35884716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Prognosis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b="1" dirty="0"/>
              <a:t>The most important prognostic variable is lymph node involvement.</a:t>
            </a:r>
          </a:p>
          <a:p>
            <a:pPr algn="l" rtl="0"/>
            <a:r>
              <a:rPr lang="en-US" dirty="0"/>
              <a:t>Other prognostic factors (e.g., tumor markers, size of the lesion and depth of invasion)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15191165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Follow up</a:t>
            </a:r>
            <a:endParaRPr lang="ar-JO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A frequently used approach is a visit every 3 months for 2 years, every 6 months for 3 years, and then yearly until 5 or 10 years postresection. </a:t>
            </a:r>
          </a:p>
          <a:p>
            <a:pPr algn="l" rtl="0"/>
            <a:r>
              <a:rPr lang="en-US" dirty="0"/>
              <a:t>Visits include physical examination and measurement of carcinoembryonic (CEA) levels. Colonoscopy is usually performed at 1 and 2 years postoperatively and then every 2 to 3 years after.</a:t>
            </a:r>
          </a:p>
          <a:p>
            <a:pPr algn="l" rtl="0"/>
            <a:r>
              <a:rPr lang="en-US" dirty="0"/>
              <a:t>Most recurrences occur in the first 18 to 24 months. 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1429091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Follow up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The use of CEA is well established, with recurrence suggested not only by the absolute level of this antigen, but also by a progressive rise. </a:t>
            </a:r>
          </a:p>
          <a:p>
            <a:pPr algn="l" rtl="0"/>
            <a:r>
              <a:rPr lang="en-US" dirty="0"/>
              <a:t>A progressive rise mandates a complete evaluation of the patient, colonoscopy, including CT of the chest, abdomen, and pelvis.</a:t>
            </a:r>
            <a:endParaRPr lang="ar-JO" dirty="0"/>
          </a:p>
          <a:p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24587108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Surgery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5181600" cy="449580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/>
              <a:t>Types of surgeries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Right </a:t>
            </a:r>
            <a:r>
              <a:rPr lang="en-US" dirty="0" err="1" smtClean="0"/>
              <a:t>hemicolectomy</a:t>
            </a: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Left </a:t>
            </a:r>
            <a:r>
              <a:rPr lang="en-US" dirty="0" err="1" smtClean="0"/>
              <a:t>hemicolectomy</a:t>
            </a: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Total </a:t>
            </a:r>
            <a:r>
              <a:rPr lang="en-US" dirty="0" err="1" smtClean="0"/>
              <a:t>colectomy</a:t>
            </a: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err="1" smtClean="0"/>
              <a:t>sigmoidectomy</a:t>
            </a: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Anterior resection ( removal of the rectum 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err="1" smtClean="0"/>
              <a:t>Abdominoperineal</a:t>
            </a:r>
            <a:r>
              <a:rPr lang="en-US" dirty="0" smtClean="0"/>
              <a:t> resection (removal of the rectum and the anal canal 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Put colostomy (permanent or temporary )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Put </a:t>
            </a:r>
            <a:r>
              <a:rPr lang="en-US" dirty="0" err="1" smtClean="0"/>
              <a:t>ileostomy</a:t>
            </a:r>
            <a:r>
              <a:rPr lang="en-US" dirty="0" smtClean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Put any other </a:t>
            </a:r>
            <a:r>
              <a:rPr lang="en-US" dirty="0" err="1" smtClean="0"/>
              <a:t>stomy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724400" y="1447800"/>
            <a:ext cx="4114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Wingdings" panose="05000000000000000000" pitchFamily="2" charset="2"/>
              <a:buChar char="§"/>
            </a:pPr>
            <a:r>
              <a:rPr lang="en-US" dirty="0" smtClean="0"/>
              <a:t>The primary treatment.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en-US" dirty="0" smtClean="0"/>
              <a:t>Curative or palliative.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en-US" dirty="0" smtClean="0"/>
              <a:t>Resection &amp; re- </a:t>
            </a:r>
            <a:r>
              <a:rPr lang="en-US" dirty="0" err="1" smtClean="0"/>
              <a:t>anastomosis</a:t>
            </a:r>
            <a:r>
              <a:rPr lang="en-US" dirty="0" smtClean="0"/>
              <a:t> as one stage.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en-US" dirty="0" smtClean="0"/>
              <a:t>Stoma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60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5" descr="http://www.chennaicolorectalclinic.com/images/r_hemi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533400"/>
            <a:ext cx="5943600" cy="4724400"/>
          </a:xfrm>
          <a:prstGeom prst="rect">
            <a:avLst/>
          </a:prstGeom>
          <a:ln w="3175" cap="sq" cmpd="sng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ctangle 4"/>
          <p:cNvSpPr/>
          <p:nvPr/>
        </p:nvSpPr>
        <p:spPr>
          <a:xfrm>
            <a:off x="1676400" y="5715000"/>
            <a:ext cx="601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Right </a:t>
            </a:r>
            <a:r>
              <a:rPr lang="en-US" dirty="0" err="1" smtClean="0"/>
              <a:t>Hemicolectomy</a:t>
            </a:r>
            <a:r>
              <a:rPr lang="en-US" dirty="0" smtClean="0"/>
              <a:t> and </a:t>
            </a:r>
            <a:r>
              <a:rPr lang="en-US" dirty="0" err="1" smtClean="0"/>
              <a:t>ileocolic</a:t>
            </a:r>
            <a:r>
              <a:rPr lang="en-US" dirty="0" smtClean="0"/>
              <a:t> </a:t>
            </a:r>
            <a:r>
              <a:rPr lang="en-US" dirty="0" err="1" smtClean="0"/>
              <a:t>anastomosis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 </a:t>
            </a:r>
            <a:r>
              <a:rPr lang="en-US" dirty="0" err="1" smtClean="0"/>
              <a:t>Cecal</a:t>
            </a:r>
            <a:r>
              <a:rPr lang="en-US" dirty="0" smtClean="0"/>
              <a:t> / Right Colon Cancer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1" y="457200"/>
            <a:ext cx="289559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930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ttp://www.chennaicolorectalclinic.com/images/left_hemi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609600"/>
            <a:ext cx="6172200" cy="4572000"/>
          </a:xfrm>
          <a:prstGeom prst="rect">
            <a:avLst/>
          </a:prstGeom>
          <a:ln w="3175" cap="sq" cmpd="sng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ctangle 4"/>
          <p:cNvSpPr/>
          <p:nvPr/>
        </p:nvSpPr>
        <p:spPr>
          <a:xfrm>
            <a:off x="1600200" y="5410200"/>
            <a:ext cx="670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Left </a:t>
            </a:r>
            <a:r>
              <a:rPr lang="en-US" dirty="0" err="1" smtClean="0"/>
              <a:t>Hemicolectomy</a:t>
            </a:r>
            <a:r>
              <a:rPr lang="en-US" dirty="0" smtClean="0"/>
              <a:t> and </a:t>
            </a:r>
            <a:r>
              <a:rPr lang="en-US" dirty="0" err="1" smtClean="0"/>
              <a:t>anastomosis</a:t>
            </a:r>
            <a:r>
              <a:rPr lang="en-US" dirty="0" smtClean="0"/>
              <a:t> of colon and rectum for Left Colon Cancer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533400"/>
            <a:ext cx="2362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982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9" descr="http://www.chennaicolorectalclinic.com/images/sig_colectom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533400"/>
            <a:ext cx="5562600" cy="4572000"/>
          </a:xfrm>
          <a:prstGeom prst="rect">
            <a:avLst/>
          </a:prstGeom>
          <a:ln w="3175" cap="sq" cmpd="sng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ctangle 4"/>
          <p:cNvSpPr/>
          <p:nvPr/>
        </p:nvSpPr>
        <p:spPr>
          <a:xfrm>
            <a:off x="1905000" y="5410200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Sigmoid </a:t>
            </a:r>
            <a:r>
              <a:rPr lang="en-US" dirty="0" err="1" smtClean="0"/>
              <a:t>Colectomy</a:t>
            </a:r>
            <a:r>
              <a:rPr lang="en-US" dirty="0" smtClean="0"/>
              <a:t> and </a:t>
            </a:r>
            <a:r>
              <a:rPr lang="en-US" dirty="0" err="1" smtClean="0"/>
              <a:t>anastomosis</a:t>
            </a:r>
            <a:r>
              <a:rPr lang="en-US" dirty="0" smtClean="0"/>
              <a:t> of colon and rectum for Sigmoid Cancer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457200"/>
            <a:ext cx="2819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7801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609600"/>
            <a:ext cx="5105400" cy="4495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95400" y="5410200"/>
            <a:ext cx="441960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baseline="30000" dirty="0" smtClean="0"/>
              <a:t>Total </a:t>
            </a:r>
            <a:r>
              <a:rPr lang="en-US" sz="2000" b="1" baseline="30000" dirty="0" err="1" smtClean="0"/>
              <a:t>colectomy</a:t>
            </a:r>
            <a:r>
              <a:rPr lang="en-US" sz="2000" b="1" baseline="30000" dirty="0" smtClean="0"/>
              <a:t> needs to be considered for multiple</a:t>
            </a:r>
            <a:r>
              <a:rPr lang="en-US" sz="2000" b="1" dirty="0" smtClean="0"/>
              <a:t> </a:t>
            </a:r>
            <a:r>
              <a:rPr lang="en-US" sz="2000" b="1" baseline="30000" dirty="0" smtClean="0"/>
              <a:t>tumors</a:t>
            </a:r>
            <a:endParaRPr lang="en-US" sz="20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533401"/>
            <a:ext cx="3200400" cy="449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686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_2014-08-25-17-21-45-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62000" y="609600"/>
            <a:ext cx="5638800" cy="5029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47800" y="5715000"/>
            <a:ext cx="5181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u="sng" dirty="0" smtClean="0">
                <a:uFillTx/>
              </a:rPr>
              <a:t>Anterior resection and </a:t>
            </a:r>
            <a:r>
              <a:rPr lang="en-US" b="1" u="sng" dirty="0" err="1" smtClean="0">
                <a:uFillTx/>
              </a:rPr>
              <a:t>anastomosis</a:t>
            </a:r>
            <a:r>
              <a:rPr lang="en-US" b="1" u="sng" dirty="0" smtClean="0">
                <a:uFillTx/>
              </a:rPr>
              <a:t> of colon and rectum </a:t>
            </a:r>
          </a:p>
          <a:p>
            <a:pPr algn="ctr"/>
            <a:r>
              <a:rPr lang="en-US" b="1" u="sng" dirty="0" smtClean="0">
                <a:uFillTx/>
              </a:rPr>
              <a:t>for upper and middle rectal tumors</a:t>
            </a:r>
            <a:endParaRPr lang="en-US" dirty="0">
              <a:uFillTx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609600"/>
            <a:ext cx="2357438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781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_2014-08-25-17-26-13-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38200" y="533400"/>
            <a:ext cx="5410200" cy="4572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19200" y="54102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u="sng" dirty="0" err="1" smtClean="0">
                <a:uFillTx/>
              </a:rPr>
              <a:t>Abdominoperineal</a:t>
            </a:r>
            <a:r>
              <a:rPr lang="en-US" b="1" u="sng" dirty="0" smtClean="0">
                <a:uFillTx/>
              </a:rPr>
              <a:t> resection – resection of anus rectum and part of </a:t>
            </a:r>
            <a:r>
              <a:rPr lang="en-US" b="1" u="sng" dirty="0" err="1" smtClean="0">
                <a:uFillTx/>
              </a:rPr>
              <a:t>segmoid</a:t>
            </a:r>
            <a:r>
              <a:rPr lang="en-US" b="1" u="sng" dirty="0" smtClean="0">
                <a:uFillTx/>
              </a:rPr>
              <a:t> colon and leave a permanent colostomy for lower rectal tumors</a:t>
            </a:r>
            <a:endParaRPr lang="en-US" dirty="0">
              <a:uFillTx/>
            </a:endParaRPr>
          </a:p>
        </p:txBody>
      </p:sp>
      <p:pic>
        <p:nvPicPr>
          <p:cNvPr id="6" name="Picture 5" descr="Screenshot_2014-08-25-21-12-09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4600" y="3505200"/>
            <a:ext cx="2819400" cy="33528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0"/>
            <a:ext cx="2819401" cy="3505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051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5"/>
            <a:ext cx="8077200" cy="353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36311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b="1" i="1" dirty="0" smtClean="0"/>
              <a:t>Anal Canal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417638"/>
            <a:ext cx="3962400" cy="5135562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sz="2000" i="1" dirty="0">
                <a:solidFill>
                  <a:srgbClr val="001AFF"/>
                </a:solidFill>
                <a:latin typeface="Futura-Oblique"/>
              </a:rPr>
              <a:t>The </a:t>
            </a:r>
            <a:r>
              <a:rPr lang="en-US" sz="2000" i="1" dirty="0" smtClean="0">
                <a:solidFill>
                  <a:srgbClr val="001AFF"/>
                </a:solidFill>
                <a:latin typeface="Futura-Oblique"/>
              </a:rPr>
              <a:t>epithelium</a:t>
            </a:r>
          </a:p>
          <a:p>
            <a:pPr marL="0" indent="0" algn="l" rtl="0">
              <a:buNone/>
            </a:pPr>
            <a:endParaRPr lang="en-US" sz="2000" i="1" dirty="0">
              <a:solidFill>
                <a:srgbClr val="001AFF"/>
              </a:solidFill>
              <a:latin typeface="Futura-Oblique"/>
            </a:endParaRPr>
          </a:p>
          <a:p>
            <a:pPr marL="0" indent="0" algn="l" rtl="0">
              <a:buNone/>
            </a:pPr>
            <a:r>
              <a:rPr lang="en-US" sz="1600" dirty="0">
                <a:solidFill>
                  <a:srgbClr val="000000"/>
                </a:solidFill>
                <a:latin typeface="Goudy"/>
              </a:rPr>
              <a:t>The </a:t>
            </a:r>
            <a:r>
              <a:rPr lang="en-US" sz="1600" b="1" dirty="0">
                <a:solidFill>
                  <a:srgbClr val="000000"/>
                </a:solidFill>
                <a:latin typeface="Goudy"/>
              </a:rPr>
              <a:t>pink columnar </a:t>
            </a:r>
            <a:r>
              <a:rPr lang="en-US" sz="1600" dirty="0">
                <a:solidFill>
                  <a:srgbClr val="000000"/>
                </a:solidFill>
                <a:latin typeface="Goudy"/>
              </a:rPr>
              <a:t>epithelium lining the </a:t>
            </a:r>
            <a:r>
              <a:rPr lang="en-US" sz="1600" b="1" dirty="0">
                <a:solidFill>
                  <a:srgbClr val="000000"/>
                </a:solidFill>
                <a:latin typeface="Goudy"/>
              </a:rPr>
              <a:t>rectum</a:t>
            </a:r>
            <a:r>
              <a:rPr lang="en-US" sz="1600" dirty="0">
                <a:solidFill>
                  <a:srgbClr val="000000"/>
                </a:solidFill>
                <a:latin typeface="Goudy"/>
              </a:rPr>
              <a:t> extends through the anorectal ring into the surgical anal canal. </a:t>
            </a:r>
          </a:p>
          <a:p>
            <a:pPr marL="0" indent="0" algn="l" rtl="0">
              <a:buNone/>
            </a:pPr>
            <a:r>
              <a:rPr lang="en-US" sz="1600" dirty="0">
                <a:solidFill>
                  <a:srgbClr val="000000"/>
                </a:solidFill>
                <a:latin typeface="Goudy"/>
              </a:rPr>
              <a:t>Passing downwards, the mucous membrane becomes </a:t>
            </a:r>
            <a:r>
              <a:rPr lang="en-US" sz="1600" b="1" dirty="0">
                <a:solidFill>
                  <a:srgbClr val="000000"/>
                </a:solidFill>
                <a:latin typeface="Goudy"/>
              </a:rPr>
              <a:t>cuboidal</a:t>
            </a:r>
            <a:r>
              <a:rPr lang="en-US" sz="1600" dirty="0">
                <a:solidFill>
                  <a:srgbClr val="000000"/>
                </a:solidFill>
                <a:latin typeface="Goudy"/>
              </a:rPr>
              <a:t> and </a:t>
            </a:r>
            <a:r>
              <a:rPr lang="en-US" sz="1600" b="1" dirty="0">
                <a:solidFill>
                  <a:srgbClr val="000000"/>
                </a:solidFill>
                <a:latin typeface="Goudy"/>
              </a:rPr>
              <a:t>redder</a:t>
            </a:r>
            <a:r>
              <a:rPr lang="en-US" sz="1600" dirty="0">
                <a:solidFill>
                  <a:srgbClr val="000000"/>
                </a:solidFill>
                <a:latin typeface="Goudy"/>
              </a:rPr>
              <a:t> in </a:t>
            </a:r>
            <a:r>
              <a:rPr lang="en-US" sz="1600" dirty="0" err="1">
                <a:solidFill>
                  <a:srgbClr val="000000"/>
                </a:solidFill>
                <a:latin typeface="Goudy"/>
              </a:rPr>
              <a:t>colour</a:t>
            </a:r>
            <a:r>
              <a:rPr lang="en-US" sz="1600" dirty="0">
                <a:solidFill>
                  <a:srgbClr val="000000"/>
                </a:solidFill>
                <a:latin typeface="Goudy"/>
              </a:rPr>
              <a:t>, whereas above the anal valves it is </a:t>
            </a:r>
            <a:r>
              <a:rPr lang="en-US" sz="1600" b="1" dirty="0">
                <a:solidFill>
                  <a:srgbClr val="000000"/>
                </a:solidFill>
                <a:latin typeface="Goudy"/>
              </a:rPr>
              <a:t>plum</a:t>
            </a:r>
            <a:r>
              <a:rPr lang="en-US" sz="1600" dirty="0">
                <a:solidFill>
                  <a:srgbClr val="000000"/>
                </a:solidFill>
                <a:latin typeface="Goudy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Goudy"/>
              </a:rPr>
              <a:t>coloured</a:t>
            </a:r>
            <a:r>
              <a:rPr lang="en-US" sz="1600" dirty="0">
                <a:solidFill>
                  <a:srgbClr val="000000"/>
                </a:solidFill>
                <a:latin typeface="Goudy"/>
              </a:rPr>
              <a:t>. Just below the level of the anal valves there is an abrupt, albeit wavy, transition to </a:t>
            </a:r>
            <a:r>
              <a:rPr lang="en-US" sz="1600" b="1" dirty="0">
                <a:solidFill>
                  <a:srgbClr val="000000"/>
                </a:solidFill>
                <a:latin typeface="Goudy"/>
              </a:rPr>
              <a:t>stratified squamous</a:t>
            </a:r>
            <a:r>
              <a:rPr lang="en-US" sz="1600" dirty="0">
                <a:solidFill>
                  <a:srgbClr val="000000"/>
                </a:solidFill>
                <a:latin typeface="Goudy"/>
              </a:rPr>
              <a:t> epithelium, which is the </a:t>
            </a:r>
            <a:r>
              <a:rPr lang="en-US" sz="1600" dirty="0" err="1">
                <a:solidFill>
                  <a:srgbClr val="000000"/>
                </a:solidFill>
                <a:latin typeface="Goudy"/>
              </a:rPr>
              <a:t>colour</a:t>
            </a:r>
            <a:r>
              <a:rPr lang="en-US" sz="1600" dirty="0">
                <a:solidFill>
                  <a:srgbClr val="000000"/>
                </a:solidFill>
                <a:latin typeface="Goudy"/>
              </a:rPr>
              <a:t> of </a:t>
            </a:r>
            <a:r>
              <a:rPr lang="en-US" sz="1600" b="1" dirty="0">
                <a:solidFill>
                  <a:srgbClr val="000000"/>
                </a:solidFill>
                <a:latin typeface="Goudy"/>
              </a:rPr>
              <a:t>parchment</a:t>
            </a:r>
            <a:r>
              <a:rPr lang="en-US" sz="1600" dirty="0">
                <a:solidFill>
                  <a:srgbClr val="000000"/>
                </a:solidFill>
                <a:latin typeface="Goudy"/>
              </a:rPr>
              <a:t>. This wavy junction constitutes the dentate line. </a:t>
            </a:r>
          </a:p>
          <a:p>
            <a:pPr marL="0" indent="0" algn="l" rtl="0">
              <a:buNone/>
            </a:pPr>
            <a:r>
              <a:rPr lang="en-US" sz="1600" dirty="0">
                <a:solidFill>
                  <a:srgbClr val="000000"/>
                </a:solidFill>
                <a:latin typeface="Goudy"/>
              </a:rPr>
              <a:t>The </a:t>
            </a:r>
            <a:r>
              <a:rPr lang="en-US" sz="1600" b="1" dirty="0">
                <a:solidFill>
                  <a:srgbClr val="000000"/>
                </a:solidFill>
                <a:latin typeface="Goudy"/>
              </a:rPr>
              <a:t>dentate line </a:t>
            </a:r>
            <a:r>
              <a:rPr lang="en-US" sz="1600" dirty="0">
                <a:solidFill>
                  <a:srgbClr val="000000"/>
                </a:solidFill>
                <a:latin typeface="Goudy"/>
              </a:rPr>
              <a:t>is a most important landmark both morphologically and surgically, representing the site of the </a:t>
            </a:r>
            <a:r>
              <a:rPr lang="en-US" sz="1600" b="1" dirty="0">
                <a:solidFill>
                  <a:srgbClr val="000000"/>
                </a:solidFill>
                <a:latin typeface="Goudy"/>
              </a:rPr>
              <a:t>crypts of Morgagni </a:t>
            </a:r>
            <a:r>
              <a:rPr lang="en-US" sz="1600" dirty="0">
                <a:solidFill>
                  <a:srgbClr val="000000"/>
                </a:solidFill>
                <a:latin typeface="Goudy"/>
              </a:rPr>
              <a:t>(synonym: anal crypts, sinuses).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901" y="1419912"/>
            <a:ext cx="4522701" cy="482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20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lymphatic drainage anal ca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990601"/>
            <a:ext cx="4868293" cy="554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Anal Canal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00200"/>
            <a:ext cx="3181349" cy="49393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i="1" dirty="0">
                <a:solidFill>
                  <a:srgbClr val="001AFF"/>
                </a:solidFill>
                <a:latin typeface="Futura-Oblique"/>
              </a:rPr>
              <a:t>Lymphatic drainage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Goudy"/>
              </a:rPr>
              <a:t>Lymph from the upper half of the anal canal flows upwards to drain into the </a:t>
            </a:r>
            <a:r>
              <a:rPr lang="en-US" sz="1800" dirty="0" err="1">
                <a:solidFill>
                  <a:srgbClr val="000000"/>
                </a:solidFill>
                <a:latin typeface="Goudy"/>
              </a:rPr>
              <a:t>postrectal</a:t>
            </a:r>
            <a:r>
              <a:rPr lang="en-US" sz="1800" dirty="0">
                <a:solidFill>
                  <a:srgbClr val="000000"/>
                </a:solidFill>
                <a:latin typeface="Goudy"/>
              </a:rPr>
              <a:t> lymph nodes and from there goes to the para-aortic nodes via the inferior mesenteric chain.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Goudy"/>
              </a:rPr>
              <a:t>Lymph from the lower half of the anal canal drains on each side first into the superficial and then into the deep inguinal group of lymph glands.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Goudy"/>
              </a:rPr>
              <a:t>However, if the normal flow is blocked, e.g. by </a:t>
            </a:r>
            <a:r>
              <a:rPr lang="en-US" sz="1800" dirty="0" err="1">
                <a:solidFill>
                  <a:srgbClr val="000000"/>
                </a:solidFill>
                <a:latin typeface="Goudy"/>
              </a:rPr>
              <a:t>tumour</a:t>
            </a:r>
            <a:r>
              <a:rPr lang="en-US" sz="1800" dirty="0">
                <a:solidFill>
                  <a:srgbClr val="000000"/>
                </a:solidFill>
                <a:latin typeface="Goudy"/>
              </a:rPr>
              <a:t>, the lymph can be diverted into the alternative route</a:t>
            </a:r>
          </a:p>
        </p:txBody>
      </p:sp>
    </p:spTree>
    <p:extLst>
      <p:ext uri="{BB962C8B-B14F-4D97-AF65-F5344CB8AC3E}">
        <p14:creationId xmlns:p14="http://schemas.microsoft.com/office/powerpoint/2010/main" val="33192808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Anal Cancer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>
                <a:solidFill>
                  <a:srgbClr val="000000"/>
                </a:solidFill>
                <a:latin typeface="Futura-Book"/>
              </a:rPr>
              <a:t>Rare (0.65/100000)</a:t>
            </a:r>
          </a:p>
          <a:p>
            <a:pPr algn="l" rtl="0"/>
            <a:r>
              <a:rPr lang="en-US" dirty="0">
                <a:solidFill>
                  <a:srgbClr val="000000"/>
                </a:solidFill>
                <a:latin typeface="Futura-Book"/>
              </a:rPr>
              <a:t>&lt;2% of all large bowel cancers. The crude incidence rate is 0.65</a:t>
            </a:r>
          </a:p>
          <a:p>
            <a:pPr algn="l" rtl="0"/>
            <a:r>
              <a:rPr lang="en-US" dirty="0">
                <a:solidFill>
                  <a:srgbClr val="000000"/>
                </a:solidFill>
                <a:latin typeface="Futura-Book"/>
              </a:rPr>
              <a:t>Those arising below the dentate line are usually </a:t>
            </a:r>
            <a:r>
              <a:rPr lang="en-US" b="1" i="1" dirty="0" smtClean="0">
                <a:solidFill>
                  <a:srgbClr val="000000"/>
                </a:solidFill>
                <a:latin typeface="Futura-Book"/>
              </a:rPr>
              <a:t>squamous</a:t>
            </a:r>
            <a:r>
              <a:rPr lang="en-US" dirty="0" smtClean="0">
                <a:solidFill>
                  <a:srgbClr val="000000"/>
                </a:solidFill>
                <a:latin typeface="Futura-Book"/>
              </a:rPr>
              <a:t>: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rgbClr val="000000"/>
                </a:solidFill>
                <a:latin typeface="Futura-Book"/>
              </a:rPr>
              <a:t>	</a:t>
            </a:r>
            <a:r>
              <a:rPr lang="en-US" dirty="0">
                <a:solidFill>
                  <a:srgbClr val="000000"/>
                </a:solidFill>
                <a:latin typeface="Futura-Book"/>
              </a:rPr>
              <a:t>Associated with human papilloma virus </a:t>
            </a:r>
            <a:r>
              <a:rPr lang="en-US" dirty="0" smtClean="0">
                <a:solidFill>
                  <a:srgbClr val="000000"/>
                </a:solidFill>
                <a:latin typeface="Futura-Book"/>
              </a:rPr>
              <a:t> 	(</a:t>
            </a:r>
            <a:r>
              <a:rPr lang="en-US" dirty="0">
                <a:solidFill>
                  <a:srgbClr val="000000"/>
                </a:solidFill>
                <a:latin typeface="Futura-Book"/>
              </a:rPr>
              <a:t>HPV), </a:t>
            </a:r>
            <a:r>
              <a:rPr lang="en-US" sz="600" dirty="0">
                <a:solidFill>
                  <a:srgbClr val="33CDCD"/>
                </a:solidFill>
                <a:latin typeface="ZapfDingbatsStd"/>
              </a:rPr>
              <a:t> 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rgbClr val="000000"/>
                </a:solidFill>
                <a:latin typeface="Futura-Book"/>
              </a:rPr>
              <a:t>	More </a:t>
            </a:r>
            <a:r>
              <a:rPr lang="en-US" dirty="0">
                <a:solidFill>
                  <a:srgbClr val="000000"/>
                </a:solidFill>
                <a:latin typeface="Futura-Book"/>
              </a:rPr>
              <a:t>prevalent in patients with HIV </a:t>
            </a:r>
            <a:r>
              <a:rPr lang="en-US" dirty="0" smtClean="0">
                <a:solidFill>
                  <a:srgbClr val="000000"/>
                </a:solidFill>
                <a:latin typeface="Futura-Book"/>
              </a:rPr>
              <a:t>	infection</a:t>
            </a:r>
            <a:endParaRPr lang="en-US" dirty="0">
              <a:solidFill>
                <a:srgbClr val="000000"/>
              </a:solidFill>
              <a:latin typeface="Futura-Book"/>
            </a:endParaRPr>
          </a:p>
        </p:txBody>
      </p:sp>
    </p:spTree>
    <p:extLst>
      <p:ext uri="{BB962C8B-B14F-4D97-AF65-F5344CB8AC3E}">
        <p14:creationId xmlns:p14="http://schemas.microsoft.com/office/powerpoint/2010/main" val="232312853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>
                <a:solidFill>
                  <a:srgbClr val="000000"/>
                </a:solidFill>
                <a:latin typeface="Futura-Book"/>
              </a:rPr>
              <a:t>Adenocarcinomas are the next most common (usually extension from above dentate line). </a:t>
            </a:r>
          </a:p>
          <a:p>
            <a:pPr algn="l" rtl="0"/>
            <a:r>
              <a:rPr lang="en-US" dirty="0">
                <a:solidFill>
                  <a:srgbClr val="000000"/>
                </a:solidFill>
                <a:latin typeface="Futura-Book"/>
              </a:rPr>
              <a:t>Other </a:t>
            </a:r>
            <a:r>
              <a:rPr lang="en-US" dirty="0" err="1">
                <a:solidFill>
                  <a:srgbClr val="000000"/>
                </a:solidFill>
                <a:latin typeface="Futura-Book"/>
              </a:rPr>
              <a:t>tumours</a:t>
            </a:r>
            <a:r>
              <a:rPr lang="en-US" dirty="0">
                <a:solidFill>
                  <a:srgbClr val="000000"/>
                </a:solidFill>
                <a:latin typeface="Futura-Book"/>
              </a:rPr>
              <a:t> include melanoma (usually affects the anal verge), lymphoma and sarcoma.</a:t>
            </a:r>
          </a:p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70544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i="1" dirty="0">
                <a:solidFill>
                  <a:prstClr val="black"/>
                </a:solidFill>
                <a:latin typeface="Calibri"/>
              </a:rPr>
              <a:t>Anal Cancer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defTabSz="914400">
              <a:lnSpc>
                <a:spcPct val="100000"/>
              </a:lnSpc>
              <a:spcBef>
                <a:spcPct val="20000"/>
              </a:spcBef>
            </a:pPr>
            <a:r>
              <a:rPr lang="en-US" sz="2500" dirty="0">
                <a:solidFill>
                  <a:srgbClr val="000000"/>
                </a:solidFill>
                <a:latin typeface="Futura-Book"/>
              </a:rPr>
              <a:t>Lymphatic spread is to the inguinal lymph nodes</a:t>
            </a:r>
          </a:p>
          <a:p>
            <a:pPr defTabSz="914400">
              <a:lnSpc>
                <a:spcPct val="100000"/>
              </a:lnSpc>
              <a:spcBef>
                <a:spcPct val="20000"/>
              </a:spcBef>
            </a:pPr>
            <a:r>
              <a:rPr lang="en-US" sz="2500" dirty="0">
                <a:solidFill>
                  <a:srgbClr val="000000"/>
                </a:solidFill>
                <a:latin typeface="Futura-Book"/>
              </a:rPr>
              <a:t>Treatment is by </a:t>
            </a:r>
            <a:r>
              <a:rPr lang="en-US" sz="2500" dirty="0" err="1">
                <a:solidFill>
                  <a:srgbClr val="000000"/>
                </a:solidFill>
                <a:latin typeface="Futura-Book"/>
              </a:rPr>
              <a:t>chemoradiotherapy</a:t>
            </a:r>
            <a:r>
              <a:rPr lang="en-US" sz="2500" dirty="0">
                <a:solidFill>
                  <a:srgbClr val="000000"/>
                </a:solidFill>
                <a:latin typeface="Futura-Book"/>
              </a:rPr>
              <a:t> in the first instance</a:t>
            </a:r>
          </a:p>
          <a:p>
            <a:pPr defTabSz="914400">
              <a:lnSpc>
                <a:spcPct val="100000"/>
              </a:lnSpc>
              <a:spcBef>
                <a:spcPct val="20000"/>
              </a:spcBef>
            </a:pPr>
            <a:r>
              <a:rPr lang="en-US" sz="2500" dirty="0">
                <a:solidFill>
                  <a:srgbClr val="000000"/>
                </a:solidFill>
                <a:latin typeface="Futura-Book"/>
              </a:rPr>
              <a:t>Major ablative surgery </a:t>
            </a:r>
            <a:r>
              <a:rPr lang="en-US" sz="2500" dirty="0" smtClean="0">
                <a:solidFill>
                  <a:srgbClr val="000000"/>
                </a:solidFill>
                <a:latin typeface="Futura-Book"/>
              </a:rPr>
              <a:t>(APR) is </a:t>
            </a:r>
            <a:r>
              <a:rPr lang="en-US" sz="2500" dirty="0">
                <a:solidFill>
                  <a:srgbClr val="000000"/>
                </a:solidFill>
                <a:latin typeface="Futura-Book"/>
              </a:rPr>
              <a:t>required if the above fails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80185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you..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8077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530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جاور">
  <a:themeElements>
    <a:clrScheme name="تجاور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تجاور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621</TotalTime>
  <Words>3857</Words>
  <Application>Microsoft Office PowerPoint</Application>
  <PresentationFormat>عرض على الشاشة (3:4)‏</PresentationFormat>
  <Paragraphs>456</Paragraphs>
  <Slides>89</Slides>
  <Notes>11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89</vt:i4>
      </vt:variant>
    </vt:vector>
  </HeadingPairs>
  <TitlesOfParts>
    <vt:vector size="90" baseType="lpstr">
      <vt:lpstr>تجاور</vt:lpstr>
      <vt:lpstr>Colorectal Polyps</vt:lpstr>
      <vt:lpstr>Anatomy</vt:lpstr>
      <vt:lpstr>Embryology</vt:lpstr>
      <vt:lpstr>Blood supply</vt:lpstr>
      <vt:lpstr>Venous and lymphatic drainage</vt:lpstr>
      <vt:lpstr>Polyps</vt:lpstr>
      <vt:lpstr>Classification of polyps </vt:lpstr>
      <vt:lpstr>Hyperplastic polyps</vt:lpstr>
      <vt:lpstr>عرض تقديمي في PowerPoint</vt:lpstr>
      <vt:lpstr>Inflammatory Polyps</vt:lpstr>
      <vt:lpstr>عرض تقديمي في PowerPoint</vt:lpstr>
      <vt:lpstr>عرض تقديمي في PowerPoint</vt:lpstr>
      <vt:lpstr>Juvenile polyposis Syndrome</vt:lpstr>
      <vt:lpstr>Peutz-Jeghers syndrome </vt:lpstr>
      <vt:lpstr>Cronkhite–Canada syndrome  </vt:lpstr>
      <vt:lpstr>Cowden Syndrome </vt:lpstr>
      <vt:lpstr>Adenoma</vt:lpstr>
      <vt:lpstr>Adenoma  Histologic features</vt:lpstr>
      <vt:lpstr>Neoplasic (Adenomatous)</vt:lpstr>
      <vt:lpstr>Adenoma</vt:lpstr>
      <vt:lpstr>عرض تقديمي في PowerPoint</vt:lpstr>
      <vt:lpstr>Polyps Clinical Presentation</vt:lpstr>
      <vt:lpstr>Polyps Treatment</vt:lpstr>
      <vt:lpstr>Polyps Treatment</vt:lpstr>
      <vt:lpstr>Colorectal Polyps and carcinoma </vt:lpstr>
      <vt:lpstr>Colon of a patient with familial adenomatous polyposis (FAP)</vt:lpstr>
      <vt:lpstr>عرض تقديمي في PowerPoint</vt:lpstr>
      <vt:lpstr>Familial adenomatous polyposis (FAP) </vt:lpstr>
      <vt:lpstr>عرض تقديمي في PowerPoint</vt:lpstr>
      <vt:lpstr>Familial adenomatous polyposis (FAP) </vt:lpstr>
      <vt:lpstr>Familial adenomatous polyposis (FAP) </vt:lpstr>
      <vt:lpstr>Familial adenomatous polyposis (FAP) </vt:lpstr>
      <vt:lpstr>Familial adenomatous polyposis (FAP) </vt:lpstr>
      <vt:lpstr>Familial adenomatous polyposis (FAP) </vt:lpstr>
      <vt:lpstr>عرض تقديمي في PowerPoint</vt:lpstr>
      <vt:lpstr>Variant of FAP </vt:lpstr>
      <vt:lpstr>Question  ?? </vt:lpstr>
      <vt:lpstr>Desmoid tumors </vt:lpstr>
      <vt:lpstr>Hereditary nonpolyposis colorectal cancer (HNPCC) or Lynch syndrome</vt:lpstr>
      <vt:lpstr>Hereditary nonpolyposis colorectal cancer (HNPCC) or Lynch syndrome</vt:lpstr>
      <vt:lpstr>Hereditary nonpolyposis colorectal cancer (HNPCC) or Lynch syndrome</vt:lpstr>
      <vt:lpstr>Hereditary nonpolyposis colorectal cancer (HNPCC) or Lynch syndrome</vt:lpstr>
      <vt:lpstr>عرض تقديمي في PowerPoint</vt:lpstr>
      <vt:lpstr>Epidemiology</vt:lpstr>
      <vt:lpstr>Carcinoma of Colon &amp; Rectum</vt:lpstr>
      <vt:lpstr>Epidemiology</vt:lpstr>
      <vt:lpstr>Epidemiology</vt:lpstr>
      <vt:lpstr>عرض تقديمي في PowerPoint</vt:lpstr>
      <vt:lpstr>Epidemiology</vt:lpstr>
      <vt:lpstr>Epidemiology</vt:lpstr>
      <vt:lpstr>Epidemiology</vt:lpstr>
      <vt:lpstr>عرض تقديمي في PowerPoint</vt:lpstr>
      <vt:lpstr>Screening</vt:lpstr>
      <vt:lpstr>عرض تقديمي في PowerPoint</vt:lpstr>
      <vt:lpstr>TUMOR MARKERS</vt:lpstr>
      <vt:lpstr>Clinical Presentation Get the point </vt:lpstr>
      <vt:lpstr>Investigations</vt:lpstr>
      <vt:lpstr>عرض تقديمي في PowerPoint</vt:lpstr>
      <vt:lpstr>Investigations</vt:lpstr>
      <vt:lpstr>Barium Enema</vt:lpstr>
      <vt:lpstr>Staging and Treatment of Colorectal carcinoma  </vt:lpstr>
      <vt:lpstr>Staging</vt:lpstr>
      <vt:lpstr>TNM Staging</vt:lpstr>
      <vt:lpstr>Dukes staging  </vt:lpstr>
      <vt:lpstr>عرض تقديمي في PowerPoint</vt:lpstr>
      <vt:lpstr>Treatment </vt:lpstr>
      <vt:lpstr>Treatment</vt:lpstr>
      <vt:lpstr>Treatment</vt:lpstr>
      <vt:lpstr>Treatment</vt:lpstr>
      <vt:lpstr>Treatment</vt:lpstr>
      <vt:lpstr>Treatment</vt:lpstr>
      <vt:lpstr>Treatment</vt:lpstr>
      <vt:lpstr>Prognosis</vt:lpstr>
      <vt:lpstr>Follow up</vt:lpstr>
      <vt:lpstr>Follow up</vt:lpstr>
      <vt:lpstr>Surgery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Anal Canal </vt:lpstr>
      <vt:lpstr>Anal Canal </vt:lpstr>
      <vt:lpstr>Anal Cancer</vt:lpstr>
      <vt:lpstr>عرض تقديمي في PowerPoint</vt:lpstr>
      <vt:lpstr>Anal Cancer</vt:lpstr>
      <vt:lpstr>Thank you..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Colorectal Polyps</dc:title>
  <dc:creator>pc</dc:creator>
  <cp:lastModifiedBy>Saif Dahabreh</cp:lastModifiedBy>
  <cp:revision>37</cp:revision>
  <dcterms:created xsi:type="dcterms:W3CDTF">2020-09-27T15:30:40Z</dcterms:created>
  <dcterms:modified xsi:type="dcterms:W3CDTF">2021-08-08T16:20:40Z</dcterms:modified>
</cp:coreProperties>
</file>