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8" r:id="rId2"/>
    <p:sldId id="289" r:id="rId3"/>
    <p:sldId id="364" r:id="rId4"/>
    <p:sldId id="365" r:id="rId5"/>
    <p:sldId id="366" r:id="rId6"/>
    <p:sldId id="367" r:id="rId7"/>
    <p:sldId id="297" r:id="rId8"/>
    <p:sldId id="312" r:id="rId9"/>
    <p:sldId id="291" r:id="rId10"/>
    <p:sldId id="292" r:id="rId11"/>
    <p:sldId id="293" r:id="rId12"/>
    <p:sldId id="294" r:id="rId13"/>
    <p:sldId id="295" r:id="rId14"/>
    <p:sldId id="296" r:id="rId15"/>
    <p:sldId id="298" r:id="rId16"/>
    <p:sldId id="368" r:id="rId17"/>
    <p:sldId id="299" r:id="rId18"/>
    <p:sldId id="300" r:id="rId19"/>
    <p:sldId id="303" r:id="rId20"/>
    <p:sldId id="304" r:id="rId21"/>
    <p:sldId id="305" r:id="rId22"/>
    <p:sldId id="306" r:id="rId23"/>
    <p:sldId id="307" r:id="rId24"/>
    <p:sldId id="308" r:id="rId25"/>
    <p:sldId id="309" r:id="rId26"/>
    <p:sldId id="310" r:id="rId27"/>
    <p:sldId id="311" r:id="rId28"/>
    <p:sldId id="369" r:id="rId29"/>
    <p:sldId id="370" r:id="rId30"/>
    <p:sldId id="313" r:id="rId31"/>
    <p:sldId id="316" r:id="rId32"/>
    <p:sldId id="339" r:id="rId33"/>
    <p:sldId id="340" r:id="rId34"/>
    <p:sldId id="341" r:id="rId35"/>
    <p:sldId id="332" r:id="rId36"/>
    <p:sldId id="342" r:id="rId37"/>
    <p:sldId id="343" r:id="rId38"/>
    <p:sldId id="333" r:id="rId39"/>
    <p:sldId id="344" r:id="rId40"/>
    <p:sldId id="345" r:id="rId41"/>
    <p:sldId id="346" r:id="rId42"/>
    <p:sldId id="347" r:id="rId43"/>
    <p:sldId id="348" r:id="rId44"/>
    <p:sldId id="349" r:id="rId45"/>
    <p:sldId id="334" r:id="rId46"/>
    <p:sldId id="350" r:id="rId47"/>
    <p:sldId id="351" r:id="rId48"/>
    <p:sldId id="352" r:id="rId49"/>
    <p:sldId id="353" r:id="rId50"/>
    <p:sldId id="354" r:id="rId51"/>
    <p:sldId id="271" r:id="rId52"/>
    <p:sldId id="272" r:id="rId53"/>
    <p:sldId id="355" r:id="rId54"/>
    <p:sldId id="273" r:id="rId55"/>
    <p:sldId id="268" r:id="rId56"/>
    <p:sldId id="356" r:id="rId57"/>
    <p:sldId id="267" r:id="rId58"/>
    <p:sldId id="357" r:id="rId59"/>
    <p:sldId id="269" r:id="rId60"/>
    <p:sldId id="270" r:id="rId61"/>
    <p:sldId id="274" r:id="rId62"/>
    <p:sldId id="358" r:id="rId63"/>
    <p:sldId id="275" r:id="rId64"/>
    <p:sldId id="359" r:id="rId65"/>
    <p:sldId id="360" r:id="rId66"/>
    <p:sldId id="361" r:id="rId67"/>
    <p:sldId id="277" r:id="rId68"/>
    <p:sldId id="362" r:id="rId69"/>
    <p:sldId id="363" r:id="rId70"/>
    <p:sldId id="276" r:id="rId71"/>
    <p:sldId id="335" r:id="rId72"/>
    <p:sldId id="371" r:id="rId73"/>
    <p:sldId id="372" r:id="rId74"/>
    <p:sldId id="256" r:id="rId75"/>
    <p:sldId id="257" r:id="rId76"/>
    <p:sldId id="258" r:id="rId77"/>
    <p:sldId id="259" r:id="rId78"/>
    <p:sldId id="260" r:id="rId79"/>
    <p:sldId id="261" r:id="rId80"/>
    <p:sldId id="262" r:id="rId81"/>
    <p:sldId id="263" r:id="rId82"/>
    <p:sldId id="264" r:id="rId83"/>
    <p:sldId id="265" r:id="rId84"/>
    <p:sldId id="373" r:id="rId85"/>
    <p:sldId id="266" r:id="rId8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C1FBD2-9CFD-4EDE-92EC-F1231C6DBBF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BF8F8491-D66A-480C-A770-B275D3887641}">
      <dgm:prSet phldrT="[Text]" custT="1"/>
      <dgm:spPr/>
      <dgm:t>
        <a:bodyPr/>
        <a:lstStyle/>
        <a:p>
          <a:r>
            <a:rPr lang="en-US" sz="2300" dirty="0"/>
            <a:t>Non hemolytic </a:t>
          </a:r>
        </a:p>
        <a:p>
          <a:r>
            <a:rPr lang="en-US" sz="1200" dirty="0" err="1"/>
            <a:t>Reticulocyete</a:t>
          </a:r>
          <a:r>
            <a:rPr lang="en-US" sz="1200" dirty="0"/>
            <a:t> less than 2%</a:t>
          </a:r>
        </a:p>
      </dgm:t>
    </dgm:pt>
    <dgm:pt modelId="{334FFFB1-1E48-46FA-A987-8BB079AD0E3A}" type="parTrans" cxnId="{CB9E5E29-B299-49AE-A6A2-493C6C3AD9C0}">
      <dgm:prSet/>
      <dgm:spPr/>
      <dgm:t>
        <a:bodyPr/>
        <a:lstStyle/>
        <a:p>
          <a:endParaRPr lang="en-US"/>
        </a:p>
      </dgm:t>
    </dgm:pt>
    <dgm:pt modelId="{F93D06DF-D212-44DA-BB7C-E2073E1FBCCD}" type="sibTrans" cxnId="{CB9E5E29-B299-49AE-A6A2-493C6C3AD9C0}">
      <dgm:prSet/>
      <dgm:spPr/>
      <dgm:t>
        <a:bodyPr/>
        <a:lstStyle/>
        <a:p>
          <a:endParaRPr lang="en-US"/>
        </a:p>
      </dgm:t>
    </dgm:pt>
    <dgm:pt modelId="{97029151-8615-44AD-A48B-6965C4FE27A5}">
      <dgm:prSet phldrT="[Text]"/>
      <dgm:spPr/>
      <dgm:t>
        <a:bodyPr/>
        <a:lstStyle/>
        <a:p>
          <a:r>
            <a:rPr lang="en-US" dirty="0"/>
            <a:t>Chronic inflammatory disease</a:t>
          </a:r>
        </a:p>
        <a:p>
          <a:r>
            <a:rPr lang="en-US" dirty="0"/>
            <a:t>Recent blood loss </a:t>
          </a:r>
        </a:p>
        <a:p>
          <a:r>
            <a:rPr lang="en-US" dirty="0"/>
            <a:t>Malignancy/marrow infiltration</a:t>
          </a:r>
        </a:p>
        <a:p>
          <a:r>
            <a:rPr lang="en-US" dirty="0"/>
            <a:t>Chronic renal failure</a:t>
          </a:r>
        </a:p>
      </dgm:t>
    </dgm:pt>
    <dgm:pt modelId="{E05DA655-4D74-41F3-9E60-0A0E6A81E1F2}" type="parTrans" cxnId="{314910AB-EB33-47C8-9C5B-11B94B2B6C22}">
      <dgm:prSet/>
      <dgm:spPr/>
      <dgm:t>
        <a:bodyPr/>
        <a:lstStyle/>
        <a:p>
          <a:endParaRPr lang="en-US"/>
        </a:p>
      </dgm:t>
    </dgm:pt>
    <dgm:pt modelId="{D28D259C-04F9-4545-9148-0A49F9112237}" type="sibTrans" cxnId="{314910AB-EB33-47C8-9C5B-11B94B2B6C22}">
      <dgm:prSet/>
      <dgm:spPr/>
      <dgm:t>
        <a:bodyPr/>
        <a:lstStyle/>
        <a:p>
          <a:endParaRPr lang="en-US"/>
        </a:p>
      </dgm:t>
    </dgm:pt>
    <dgm:pt modelId="{C620924A-D614-41B2-8201-77CBA48240A3}">
      <dgm:prSet phldrT="[Text]"/>
      <dgm:spPr/>
      <dgm:t>
        <a:bodyPr/>
        <a:lstStyle/>
        <a:p>
          <a:r>
            <a:rPr lang="en-US" dirty="0"/>
            <a:t>Transient </a:t>
          </a:r>
          <a:r>
            <a:rPr lang="en-US" dirty="0" err="1"/>
            <a:t>erythroblastopenia</a:t>
          </a:r>
          <a:endParaRPr lang="en-US" dirty="0"/>
        </a:p>
        <a:p>
          <a:r>
            <a:rPr lang="en-US" dirty="0"/>
            <a:t>of childhood</a:t>
          </a:r>
        </a:p>
        <a:p>
          <a:r>
            <a:rPr lang="en-US" dirty="0"/>
            <a:t>Marrow aplasia/hypoplasia</a:t>
          </a:r>
        </a:p>
        <a:p>
          <a:endParaRPr lang="en-US" dirty="0"/>
        </a:p>
      </dgm:t>
    </dgm:pt>
    <dgm:pt modelId="{AC2AF2A2-7411-449E-8B66-A53D63CBF0CD}" type="parTrans" cxnId="{5F7EE50D-5CE6-4382-965A-CAF82BF05800}">
      <dgm:prSet/>
      <dgm:spPr/>
      <dgm:t>
        <a:bodyPr/>
        <a:lstStyle/>
        <a:p>
          <a:endParaRPr lang="en-US"/>
        </a:p>
      </dgm:t>
    </dgm:pt>
    <dgm:pt modelId="{150AF197-0BCE-4536-9756-651AFC43D8A7}" type="sibTrans" cxnId="{5F7EE50D-5CE6-4382-965A-CAF82BF05800}">
      <dgm:prSet/>
      <dgm:spPr/>
      <dgm:t>
        <a:bodyPr/>
        <a:lstStyle/>
        <a:p>
          <a:endParaRPr lang="en-US"/>
        </a:p>
      </dgm:t>
    </dgm:pt>
    <dgm:pt modelId="{683A36E1-CB58-4E77-A22B-D4C27596F55A}">
      <dgm:prSet phldrT="[Text]" custT="1"/>
      <dgm:spPr/>
      <dgm:t>
        <a:bodyPr/>
        <a:lstStyle/>
        <a:p>
          <a:r>
            <a:rPr lang="en-US" sz="2300" dirty="0"/>
            <a:t>Hemolytic</a:t>
          </a:r>
        </a:p>
        <a:p>
          <a:r>
            <a:rPr lang="en-US" sz="1050" dirty="0" err="1"/>
            <a:t>Reticulocyete</a:t>
          </a:r>
          <a:r>
            <a:rPr lang="en-US" sz="1050" dirty="0"/>
            <a:t> more than 2% </a:t>
          </a:r>
        </a:p>
      </dgm:t>
    </dgm:pt>
    <dgm:pt modelId="{4FC41062-B471-4E41-9E76-041139A91349}" type="parTrans" cxnId="{5CA339C9-A782-43CA-9F03-5CA1DC996822}">
      <dgm:prSet/>
      <dgm:spPr/>
      <dgm:t>
        <a:bodyPr/>
        <a:lstStyle/>
        <a:p>
          <a:endParaRPr lang="en-US"/>
        </a:p>
      </dgm:t>
    </dgm:pt>
    <dgm:pt modelId="{29783915-CA76-4414-AAA4-C5B83B5CD31B}" type="sibTrans" cxnId="{5CA339C9-A782-43CA-9F03-5CA1DC996822}">
      <dgm:prSet/>
      <dgm:spPr/>
      <dgm:t>
        <a:bodyPr/>
        <a:lstStyle/>
        <a:p>
          <a:endParaRPr lang="en-US"/>
        </a:p>
      </dgm:t>
    </dgm:pt>
    <dgm:pt modelId="{CE2B6A08-A0A6-4750-A773-FB071E763C85}">
      <dgm:prSet phldrT="[Text]" custT="1"/>
      <dgm:spPr/>
      <dgm:t>
        <a:bodyPr/>
        <a:lstStyle/>
        <a:p>
          <a:r>
            <a:rPr lang="en-US" sz="3200" dirty="0"/>
            <a:t>Intrinsic </a:t>
          </a:r>
        </a:p>
      </dgm:t>
    </dgm:pt>
    <dgm:pt modelId="{4820C586-BAE2-4755-BEE8-5BC0AA059F81}" type="parTrans" cxnId="{7E847A88-F507-4884-9AED-452D3DE27D16}">
      <dgm:prSet/>
      <dgm:spPr/>
      <dgm:t>
        <a:bodyPr/>
        <a:lstStyle/>
        <a:p>
          <a:endParaRPr lang="en-US"/>
        </a:p>
      </dgm:t>
    </dgm:pt>
    <dgm:pt modelId="{7637CEA5-2E75-45B5-8994-3A7399CE6363}" type="sibTrans" cxnId="{7E847A88-F507-4884-9AED-452D3DE27D16}">
      <dgm:prSet/>
      <dgm:spPr/>
      <dgm:t>
        <a:bodyPr/>
        <a:lstStyle/>
        <a:p>
          <a:endParaRPr lang="en-US"/>
        </a:p>
      </dgm:t>
    </dgm:pt>
    <dgm:pt modelId="{D3EB59C8-1AFE-4424-895E-1D9AD43BDE42}">
      <dgm:prSet phldrT="[Text]" custT="1"/>
      <dgm:spPr/>
      <dgm:t>
        <a:bodyPr/>
        <a:lstStyle/>
        <a:p>
          <a:r>
            <a:rPr lang="en-US" sz="3200" dirty="0"/>
            <a:t>Extrinsic</a:t>
          </a:r>
          <a:r>
            <a:rPr lang="en-US" sz="1500" dirty="0"/>
            <a:t> </a:t>
          </a:r>
        </a:p>
      </dgm:t>
    </dgm:pt>
    <dgm:pt modelId="{6D99B11B-40F1-4615-8854-70F41875A106}" type="parTrans" cxnId="{AFF4DB9B-8E37-4A59-B912-C185C57CC750}">
      <dgm:prSet/>
      <dgm:spPr/>
      <dgm:t>
        <a:bodyPr/>
        <a:lstStyle/>
        <a:p>
          <a:endParaRPr lang="en-US"/>
        </a:p>
      </dgm:t>
    </dgm:pt>
    <dgm:pt modelId="{D53664DB-4D09-4AB9-88F1-3C259278B2E5}" type="sibTrans" cxnId="{AFF4DB9B-8E37-4A59-B912-C185C57CC750}">
      <dgm:prSet/>
      <dgm:spPr/>
      <dgm:t>
        <a:bodyPr/>
        <a:lstStyle/>
        <a:p>
          <a:endParaRPr lang="en-US"/>
        </a:p>
      </dgm:t>
    </dgm:pt>
    <dgm:pt modelId="{AB396A19-8DD7-4941-A8E8-E616AEA1F98B}" type="pres">
      <dgm:prSet presAssocID="{F1C1FBD2-9CFD-4EDE-92EC-F1231C6DBBF7}" presName="diagram" presStyleCnt="0">
        <dgm:presLayoutVars>
          <dgm:chPref val="1"/>
          <dgm:dir/>
          <dgm:animOne val="branch"/>
          <dgm:animLvl val="lvl"/>
          <dgm:resizeHandles/>
        </dgm:presLayoutVars>
      </dgm:prSet>
      <dgm:spPr/>
    </dgm:pt>
    <dgm:pt modelId="{A6A6001F-C7E6-4657-BAB9-6ECA0852E06D}" type="pres">
      <dgm:prSet presAssocID="{BF8F8491-D66A-480C-A770-B275D3887641}" presName="root" presStyleCnt="0"/>
      <dgm:spPr/>
    </dgm:pt>
    <dgm:pt modelId="{89314CD2-4821-47E1-9B11-DFF7ADDDCCBA}" type="pres">
      <dgm:prSet presAssocID="{BF8F8491-D66A-480C-A770-B275D3887641}" presName="rootComposite" presStyleCnt="0"/>
      <dgm:spPr/>
    </dgm:pt>
    <dgm:pt modelId="{AD609123-D939-4AEA-9435-68376DFF4598}" type="pres">
      <dgm:prSet presAssocID="{BF8F8491-D66A-480C-A770-B275D3887641}" presName="rootText" presStyleLbl="node1" presStyleIdx="0" presStyleCnt="2" custScaleX="126957" custLinFactNeighborX="-60449" custLinFactNeighborY="-95"/>
      <dgm:spPr/>
    </dgm:pt>
    <dgm:pt modelId="{72B37365-A0D8-4B36-BFDA-D8FD09661737}" type="pres">
      <dgm:prSet presAssocID="{BF8F8491-D66A-480C-A770-B275D3887641}" presName="rootConnector" presStyleLbl="node1" presStyleIdx="0" presStyleCnt="2"/>
      <dgm:spPr/>
    </dgm:pt>
    <dgm:pt modelId="{A951FFFA-BF15-40A8-8A74-05A6D539ACE3}" type="pres">
      <dgm:prSet presAssocID="{BF8F8491-D66A-480C-A770-B275D3887641}" presName="childShape" presStyleCnt="0"/>
      <dgm:spPr/>
    </dgm:pt>
    <dgm:pt modelId="{65AAAE49-5EA3-4789-9041-87F030E3DD3D}" type="pres">
      <dgm:prSet presAssocID="{E05DA655-4D74-41F3-9E60-0A0E6A81E1F2}" presName="Name13" presStyleLbl="parChTrans1D2" presStyleIdx="0" presStyleCnt="4"/>
      <dgm:spPr/>
    </dgm:pt>
    <dgm:pt modelId="{F3B6106B-A9E8-4983-A426-AB63A13BFD8D}" type="pres">
      <dgm:prSet presAssocID="{97029151-8615-44AD-A48B-6965C4FE27A5}" presName="childText" presStyleLbl="bgAcc1" presStyleIdx="0" presStyleCnt="4" custScaleX="195878" custLinFactNeighborX="-61106">
        <dgm:presLayoutVars>
          <dgm:bulletEnabled val="1"/>
        </dgm:presLayoutVars>
      </dgm:prSet>
      <dgm:spPr/>
    </dgm:pt>
    <dgm:pt modelId="{4C56DCAC-71AE-48F5-B8A2-02ADDC02ED23}" type="pres">
      <dgm:prSet presAssocID="{AC2AF2A2-7411-449E-8B66-A53D63CBF0CD}" presName="Name13" presStyleLbl="parChTrans1D2" presStyleIdx="1" presStyleCnt="4"/>
      <dgm:spPr/>
    </dgm:pt>
    <dgm:pt modelId="{52F3D8B7-0D41-4AE7-AA73-C67D988CE43A}" type="pres">
      <dgm:prSet presAssocID="{C620924A-D614-41B2-8201-77CBA48240A3}" presName="childText" presStyleLbl="bgAcc1" presStyleIdx="1" presStyleCnt="4" custScaleX="206391" custLinFactNeighborX="-68333" custLinFactNeighborY="-18923">
        <dgm:presLayoutVars>
          <dgm:bulletEnabled val="1"/>
        </dgm:presLayoutVars>
      </dgm:prSet>
      <dgm:spPr/>
    </dgm:pt>
    <dgm:pt modelId="{DBF2F2A4-DDEC-4BA6-92C6-77ECA7BF0CF2}" type="pres">
      <dgm:prSet presAssocID="{683A36E1-CB58-4E77-A22B-D4C27596F55A}" presName="root" presStyleCnt="0"/>
      <dgm:spPr/>
    </dgm:pt>
    <dgm:pt modelId="{D26F5BF3-4A69-46BC-B0B9-50A247E3458B}" type="pres">
      <dgm:prSet presAssocID="{683A36E1-CB58-4E77-A22B-D4C27596F55A}" presName="rootComposite" presStyleCnt="0"/>
      <dgm:spPr/>
    </dgm:pt>
    <dgm:pt modelId="{EB8B7FA0-A414-4B53-BB1B-83A705528DBC}" type="pres">
      <dgm:prSet presAssocID="{683A36E1-CB58-4E77-A22B-D4C27596F55A}" presName="rootText" presStyleLbl="node1" presStyleIdx="1" presStyleCnt="2"/>
      <dgm:spPr/>
    </dgm:pt>
    <dgm:pt modelId="{4CA5C2C8-0E92-47EB-95F3-A48E18F4CE62}" type="pres">
      <dgm:prSet presAssocID="{683A36E1-CB58-4E77-A22B-D4C27596F55A}" presName="rootConnector" presStyleLbl="node1" presStyleIdx="1" presStyleCnt="2"/>
      <dgm:spPr/>
    </dgm:pt>
    <dgm:pt modelId="{0972BC7B-394E-433C-8221-FAA04EFF5620}" type="pres">
      <dgm:prSet presAssocID="{683A36E1-CB58-4E77-A22B-D4C27596F55A}" presName="childShape" presStyleCnt="0"/>
      <dgm:spPr/>
    </dgm:pt>
    <dgm:pt modelId="{7838DDFE-6217-4BB6-B5B2-D367FE7CFCA2}" type="pres">
      <dgm:prSet presAssocID="{4820C586-BAE2-4755-BEE8-5BC0AA059F81}" presName="Name13" presStyleLbl="parChTrans1D2" presStyleIdx="2" presStyleCnt="4"/>
      <dgm:spPr/>
    </dgm:pt>
    <dgm:pt modelId="{0A7DA380-FB78-4865-8B0C-18A36A62A0CC}" type="pres">
      <dgm:prSet presAssocID="{CE2B6A08-A0A6-4750-A773-FB071E763C85}" presName="childText" presStyleLbl="bgAcc1" presStyleIdx="2" presStyleCnt="4">
        <dgm:presLayoutVars>
          <dgm:bulletEnabled val="1"/>
        </dgm:presLayoutVars>
      </dgm:prSet>
      <dgm:spPr/>
    </dgm:pt>
    <dgm:pt modelId="{05832486-F894-4ACD-B8C0-B9537407FB79}" type="pres">
      <dgm:prSet presAssocID="{6D99B11B-40F1-4615-8854-70F41875A106}" presName="Name13" presStyleLbl="parChTrans1D2" presStyleIdx="3" presStyleCnt="4"/>
      <dgm:spPr/>
    </dgm:pt>
    <dgm:pt modelId="{36A66739-9E46-41F2-8C64-151C7773D94D}" type="pres">
      <dgm:prSet presAssocID="{D3EB59C8-1AFE-4424-895E-1D9AD43BDE42}" presName="childText" presStyleLbl="bgAcc1" presStyleIdx="3" presStyleCnt="4">
        <dgm:presLayoutVars>
          <dgm:bulletEnabled val="1"/>
        </dgm:presLayoutVars>
      </dgm:prSet>
      <dgm:spPr/>
    </dgm:pt>
  </dgm:ptLst>
  <dgm:cxnLst>
    <dgm:cxn modelId="{5F7EE50D-5CE6-4382-965A-CAF82BF05800}" srcId="{BF8F8491-D66A-480C-A770-B275D3887641}" destId="{C620924A-D614-41B2-8201-77CBA48240A3}" srcOrd="1" destOrd="0" parTransId="{AC2AF2A2-7411-449E-8B66-A53D63CBF0CD}" sibTransId="{150AF197-0BCE-4536-9756-651AFC43D8A7}"/>
    <dgm:cxn modelId="{5E9F4C28-29B9-4329-9DA3-3F70958FCBB8}" type="presOf" srcId="{BF8F8491-D66A-480C-A770-B275D3887641}" destId="{72B37365-A0D8-4B36-BFDA-D8FD09661737}" srcOrd="1" destOrd="0" presId="urn:microsoft.com/office/officeart/2005/8/layout/hierarchy3"/>
    <dgm:cxn modelId="{CB9E5E29-B299-49AE-A6A2-493C6C3AD9C0}" srcId="{F1C1FBD2-9CFD-4EDE-92EC-F1231C6DBBF7}" destId="{BF8F8491-D66A-480C-A770-B275D3887641}" srcOrd="0" destOrd="0" parTransId="{334FFFB1-1E48-46FA-A987-8BB079AD0E3A}" sibTransId="{F93D06DF-D212-44DA-BB7C-E2073E1FBCCD}"/>
    <dgm:cxn modelId="{51431C42-0069-4BB0-9DD6-EF242FCF9BC2}" type="presOf" srcId="{F1C1FBD2-9CFD-4EDE-92EC-F1231C6DBBF7}" destId="{AB396A19-8DD7-4941-A8E8-E616AEA1F98B}" srcOrd="0" destOrd="0" presId="urn:microsoft.com/office/officeart/2005/8/layout/hierarchy3"/>
    <dgm:cxn modelId="{9C0A3767-4AF9-4E1A-9AE0-F6EF520D394C}" type="presOf" srcId="{C620924A-D614-41B2-8201-77CBA48240A3}" destId="{52F3D8B7-0D41-4AE7-AA73-C67D988CE43A}" srcOrd="0" destOrd="0" presId="urn:microsoft.com/office/officeart/2005/8/layout/hierarchy3"/>
    <dgm:cxn modelId="{99992C68-E78F-489C-96B4-DC1C5C185E03}" type="presOf" srcId="{683A36E1-CB58-4E77-A22B-D4C27596F55A}" destId="{4CA5C2C8-0E92-47EB-95F3-A48E18F4CE62}" srcOrd="1" destOrd="0" presId="urn:microsoft.com/office/officeart/2005/8/layout/hierarchy3"/>
    <dgm:cxn modelId="{8F1F384B-7AF7-4780-B2A7-CF92AF2913A6}" type="presOf" srcId="{4820C586-BAE2-4755-BEE8-5BC0AA059F81}" destId="{7838DDFE-6217-4BB6-B5B2-D367FE7CFCA2}" srcOrd="0" destOrd="0" presId="urn:microsoft.com/office/officeart/2005/8/layout/hierarchy3"/>
    <dgm:cxn modelId="{145B8553-35C8-4A70-A27B-854B304F8ACC}" type="presOf" srcId="{6D99B11B-40F1-4615-8854-70F41875A106}" destId="{05832486-F894-4ACD-B8C0-B9537407FB79}" srcOrd="0" destOrd="0" presId="urn:microsoft.com/office/officeart/2005/8/layout/hierarchy3"/>
    <dgm:cxn modelId="{44976882-0693-48BC-93F9-D30EB675E054}" type="presOf" srcId="{97029151-8615-44AD-A48B-6965C4FE27A5}" destId="{F3B6106B-A9E8-4983-A426-AB63A13BFD8D}" srcOrd="0" destOrd="0" presId="urn:microsoft.com/office/officeart/2005/8/layout/hierarchy3"/>
    <dgm:cxn modelId="{7E847A88-F507-4884-9AED-452D3DE27D16}" srcId="{683A36E1-CB58-4E77-A22B-D4C27596F55A}" destId="{CE2B6A08-A0A6-4750-A773-FB071E763C85}" srcOrd="0" destOrd="0" parTransId="{4820C586-BAE2-4755-BEE8-5BC0AA059F81}" sibTransId="{7637CEA5-2E75-45B5-8994-3A7399CE6363}"/>
    <dgm:cxn modelId="{AFF4DB9B-8E37-4A59-B912-C185C57CC750}" srcId="{683A36E1-CB58-4E77-A22B-D4C27596F55A}" destId="{D3EB59C8-1AFE-4424-895E-1D9AD43BDE42}" srcOrd="1" destOrd="0" parTransId="{6D99B11B-40F1-4615-8854-70F41875A106}" sibTransId="{D53664DB-4D09-4AB9-88F1-3C259278B2E5}"/>
    <dgm:cxn modelId="{2012C2A7-ADF0-4EDA-A6E7-B56AABF87983}" type="presOf" srcId="{AC2AF2A2-7411-449E-8B66-A53D63CBF0CD}" destId="{4C56DCAC-71AE-48F5-B8A2-02ADDC02ED23}" srcOrd="0" destOrd="0" presId="urn:microsoft.com/office/officeart/2005/8/layout/hierarchy3"/>
    <dgm:cxn modelId="{314910AB-EB33-47C8-9C5B-11B94B2B6C22}" srcId="{BF8F8491-D66A-480C-A770-B275D3887641}" destId="{97029151-8615-44AD-A48B-6965C4FE27A5}" srcOrd="0" destOrd="0" parTransId="{E05DA655-4D74-41F3-9E60-0A0E6A81E1F2}" sibTransId="{D28D259C-04F9-4545-9148-0A49F9112237}"/>
    <dgm:cxn modelId="{9703B7AB-8EA1-41D0-9C5C-20A6E5063816}" type="presOf" srcId="{CE2B6A08-A0A6-4750-A773-FB071E763C85}" destId="{0A7DA380-FB78-4865-8B0C-18A36A62A0CC}" srcOrd="0" destOrd="0" presId="urn:microsoft.com/office/officeart/2005/8/layout/hierarchy3"/>
    <dgm:cxn modelId="{B6AFCBB0-FCB5-48DB-8CC3-CADD823C365D}" type="presOf" srcId="{BF8F8491-D66A-480C-A770-B275D3887641}" destId="{AD609123-D939-4AEA-9435-68376DFF4598}" srcOrd="0" destOrd="0" presId="urn:microsoft.com/office/officeart/2005/8/layout/hierarchy3"/>
    <dgm:cxn modelId="{03FD7EC4-12C1-4EC3-B41D-D025A038840D}" type="presOf" srcId="{683A36E1-CB58-4E77-A22B-D4C27596F55A}" destId="{EB8B7FA0-A414-4B53-BB1B-83A705528DBC}" srcOrd="0" destOrd="0" presId="urn:microsoft.com/office/officeart/2005/8/layout/hierarchy3"/>
    <dgm:cxn modelId="{5CA339C9-A782-43CA-9F03-5CA1DC996822}" srcId="{F1C1FBD2-9CFD-4EDE-92EC-F1231C6DBBF7}" destId="{683A36E1-CB58-4E77-A22B-D4C27596F55A}" srcOrd="1" destOrd="0" parTransId="{4FC41062-B471-4E41-9E76-041139A91349}" sibTransId="{29783915-CA76-4414-AAA4-C5B83B5CD31B}"/>
    <dgm:cxn modelId="{1BDF85D8-F574-41AF-85C9-C0EB5CBACF13}" type="presOf" srcId="{E05DA655-4D74-41F3-9E60-0A0E6A81E1F2}" destId="{65AAAE49-5EA3-4789-9041-87F030E3DD3D}" srcOrd="0" destOrd="0" presId="urn:microsoft.com/office/officeart/2005/8/layout/hierarchy3"/>
    <dgm:cxn modelId="{668BE2E0-8339-4BC8-9312-0773AF3D035B}" type="presOf" srcId="{D3EB59C8-1AFE-4424-895E-1D9AD43BDE42}" destId="{36A66739-9E46-41F2-8C64-151C7773D94D}" srcOrd="0" destOrd="0" presId="urn:microsoft.com/office/officeart/2005/8/layout/hierarchy3"/>
    <dgm:cxn modelId="{70C988F9-CDC5-47AF-A23B-0D9A7764F810}" type="presParOf" srcId="{AB396A19-8DD7-4941-A8E8-E616AEA1F98B}" destId="{A6A6001F-C7E6-4657-BAB9-6ECA0852E06D}" srcOrd="0" destOrd="0" presId="urn:microsoft.com/office/officeart/2005/8/layout/hierarchy3"/>
    <dgm:cxn modelId="{5FDC275E-73C4-4668-BE7E-2A8E3068840E}" type="presParOf" srcId="{A6A6001F-C7E6-4657-BAB9-6ECA0852E06D}" destId="{89314CD2-4821-47E1-9B11-DFF7ADDDCCBA}" srcOrd="0" destOrd="0" presId="urn:microsoft.com/office/officeart/2005/8/layout/hierarchy3"/>
    <dgm:cxn modelId="{B1CB5E51-AC67-4E2D-A0C1-5FF9820ED29F}" type="presParOf" srcId="{89314CD2-4821-47E1-9B11-DFF7ADDDCCBA}" destId="{AD609123-D939-4AEA-9435-68376DFF4598}" srcOrd="0" destOrd="0" presId="urn:microsoft.com/office/officeart/2005/8/layout/hierarchy3"/>
    <dgm:cxn modelId="{21D2482B-9D5C-4DA2-93D0-82C2943A3642}" type="presParOf" srcId="{89314CD2-4821-47E1-9B11-DFF7ADDDCCBA}" destId="{72B37365-A0D8-4B36-BFDA-D8FD09661737}" srcOrd="1" destOrd="0" presId="urn:microsoft.com/office/officeart/2005/8/layout/hierarchy3"/>
    <dgm:cxn modelId="{916AD4BD-D294-4EAC-A3BC-5F69AF15847E}" type="presParOf" srcId="{A6A6001F-C7E6-4657-BAB9-6ECA0852E06D}" destId="{A951FFFA-BF15-40A8-8A74-05A6D539ACE3}" srcOrd="1" destOrd="0" presId="urn:microsoft.com/office/officeart/2005/8/layout/hierarchy3"/>
    <dgm:cxn modelId="{854A5E37-F60F-402A-A21C-498235FE7178}" type="presParOf" srcId="{A951FFFA-BF15-40A8-8A74-05A6D539ACE3}" destId="{65AAAE49-5EA3-4789-9041-87F030E3DD3D}" srcOrd="0" destOrd="0" presId="urn:microsoft.com/office/officeart/2005/8/layout/hierarchy3"/>
    <dgm:cxn modelId="{46C48639-AC36-4062-ABA8-5FCD70E68A0E}" type="presParOf" srcId="{A951FFFA-BF15-40A8-8A74-05A6D539ACE3}" destId="{F3B6106B-A9E8-4983-A426-AB63A13BFD8D}" srcOrd="1" destOrd="0" presId="urn:microsoft.com/office/officeart/2005/8/layout/hierarchy3"/>
    <dgm:cxn modelId="{60EBE3B0-319E-4F4D-A8EE-34C7A92F80BA}" type="presParOf" srcId="{A951FFFA-BF15-40A8-8A74-05A6D539ACE3}" destId="{4C56DCAC-71AE-48F5-B8A2-02ADDC02ED23}" srcOrd="2" destOrd="0" presId="urn:microsoft.com/office/officeart/2005/8/layout/hierarchy3"/>
    <dgm:cxn modelId="{DDB9C736-BC06-4B71-963E-93EB6BBC524F}" type="presParOf" srcId="{A951FFFA-BF15-40A8-8A74-05A6D539ACE3}" destId="{52F3D8B7-0D41-4AE7-AA73-C67D988CE43A}" srcOrd="3" destOrd="0" presId="urn:microsoft.com/office/officeart/2005/8/layout/hierarchy3"/>
    <dgm:cxn modelId="{FCEE83D5-1BA1-4D91-B0EC-F2B307F87C0D}" type="presParOf" srcId="{AB396A19-8DD7-4941-A8E8-E616AEA1F98B}" destId="{DBF2F2A4-DDEC-4BA6-92C6-77ECA7BF0CF2}" srcOrd="1" destOrd="0" presId="urn:microsoft.com/office/officeart/2005/8/layout/hierarchy3"/>
    <dgm:cxn modelId="{7CC37DD9-B61C-42F9-85E9-A6BAEF84480A}" type="presParOf" srcId="{DBF2F2A4-DDEC-4BA6-92C6-77ECA7BF0CF2}" destId="{D26F5BF3-4A69-46BC-B0B9-50A247E3458B}" srcOrd="0" destOrd="0" presId="urn:microsoft.com/office/officeart/2005/8/layout/hierarchy3"/>
    <dgm:cxn modelId="{7D88A381-F9C9-4B6F-AB7A-C062AFFCC0FD}" type="presParOf" srcId="{D26F5BF3-4A69-46BC-B0B9-50A247E3458B}" destId="{EB8B7FA0-A414-4B53-BB1B-83A705528DBC}" srcOrd="0" destOrd="0" presId="urn:microsoft.com/office/officeart/2005/8/layout/hierarchy3"/>
    <dgm:cxn modelId="{2B84FBEE-23F0-43F0-AA7E-48A3E4AE6EE9}" type="presParOf" srcId="{D26F5BF3-4A69-46BC-B0B9-50A247E3458B}" destId="{4CA5C2C8-0E92-47EB-95F3-A48E18F4CE62}" srcOrd="1" destOrd="0" presId="urn:microsoft.com/office/officeart/2005/8/layout/hierarchy3"/>
    <dgm:cxn modelId="{0039E1BB-8F27-4B87-A09B-22A45613B55E}" type="presParOf" srcId="{DBF2F2A4-DDEC-4BA6-92C6-77ECA7BF0CF2}" destId="{0972BC7B-394E-433C-8221-FAA04EFF5620}" srcOrd="1" destOrd="0" presId="urn:microsoft.com/office/officeart/2005/8/layout/hierarchy3"/>
    <dgm:cxn modelId="{20412B95-EB2A-491A-9E0A-1D97F3E46584}" type="presParOf" srcId="{0972BC7B-394E-433C-8221-FAA04EFF5620}" destId="{7838DDFE-6217-4BB6-B5B2-D367FE7CFCA2}" srcOrd="0" destOrd="0" presId="urn:microsoft.com/office/officeart/2005/8/layout/hierarchy3"/>
    <dgm:cxn modelId="{5F1655D8-429B-4186-9AD2-57DC1A38D351}" type="presParOf" srcId="{0972BC7B-394E-433C-8221-FAA04EFF5620}" destId="{0A7DA380-FB78-4865-8B0C-18A36A62A0CC}" srcOrd="1" destOrd="0" presId="urn:microsoft.com/office/officeart/2005/8/layout/hierarchy3"/>
    <dgm:cxn modelId="{0307D685-1483-42A5-BC88-689CF29CA9C3}" type="presParOf" srcId="{0972BC7B-394E-433C-8221-FAA04EFF5620}" destId="{05832486-F894-4ACD-B8C0-B9537407FB79}" srcOrd="2" destOrd="0" presId="urn:microsoft.com/office/officeart/2005/8/layout/hierarchy3"/>
    <dgm:cxn modelId="{68912716-4283-4D1F-B896-7ECCBB8F2273}" type="presParOf" srcId="{0972BC7B-394E-433C-8221-FAA04EFF5620}" destId="{36A66739-9E46-41F2-8C64-151C7773D94D}"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609123-D939-4AEA-9435-68376DFF4598}">
      <dsp:nvSpPr>
        <dsp:cNvPr id="0" name=""/>
        <dsp:cNvSpPr/>
      </dsp:nvSpPr>
      <dsp:spPr>
        <a:xfrm>
          <a:off x="83727" y="0"/>
          <a:ext cx="3155049" cy="124256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dirty="0"/>
            <a:t>Non hemolytic </a:t>
          </a:r>
        </a:p>
        <a:p>
          <a:pPr marL="0" lvl="0" indent="0" algn="ctr" defTabSz="1022350">
            <a:lnSpc>
              <a:spcPct val="90000"/>
            </a:lnSpc>
            <a:spcBef>
              <a:spcPct val="0"/>
            </a:spcBef>
            <a:spcAft>
              <a:spcPct val="35000"/>
            </a:spcAft>
            <a:buNone/>
          </a:pPr>
          <a:r>
            <a:rPr lang="en-US" sz="1200" kern="1200" dirty="0" err="1"/>
            <a:t>Reticulocyete</a:t>
          </a:r>
          <a:r>
            <a:rPr lang="en-US" sz="1200" kern="1200" dirty="0"/>
            <a:t> less than 2%</a:t>
          </a:r>
        </a:p>
      </dsp:txBody>
      <dsp:txXfrm>
        <a:off x="120121" y="36394"/>
        <a:ext cx="3082261" cy="1169778"/>
      </dsp:txXfrm>
    </dsp:sp>
    <dsp:sp modelId="{65AAAE49-5EA3-4789-9041-87F030E3DD3D}">
      <dsp:nvSpPr>
        <dsp:cNvPr id="0" name=""/>
        <dsp:cNvSpPr/>
      </dsp:nvSpPr>
      <dsp:spPr>
        <a:xfrm>
          <a:off x="399232" y="1242566"/>
          <a:ext cx="602890" cy="933102"/>
        </a:xfrm>
        <a:custGeom>
          <a:avLst/>
          <a:gdLst/>
          <a:ahLst/>
          <a:cxnLst/>
          <a:rect l="0" t="0" r="0" b="0"/>
          <a:pathLst>
            <a:path>
              <a:moveTo>
                <a:pt x="0" y="0"/>
              </a:moveTo>
              <a:lnTo>
                <a:pt x="0" y="933102"/>
              </a:lnTo>
              <a:lnTo>
                <a:pt x="602890" y="93310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B6106B-A9E8-4983-A426-AB63A13BFD8D}">
      <dsp:nvSpPr>
        <dsp:cNvPr id="0" name=""/>
        <dsp:cNvSpPr/>
      </dsp:nvSpPr>
      <dsp:spPr>
        <a:xfrm>
          <a:off x="1002123" y="1554385"/>
          <a:ext cx="3894261" cy="124256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Chronic inflammatory disease</a:t>
          </a:r>
        </a:p>
        <a:p>
          <a:pPr marL="0" lvl="0" indent="0" algn="ctr" defTabSz="711200">
            <a:lnSpc>
              <a:spcPct val="90000"/>
            </a:lnSpc>
            <a:spcBef>
              <a:spcPct val="0"/>
            </a:spcBef>
            <a:spcAft>
              <a:spcPct val="35000"/>
            </a:spcAft>
            <a:buNone/>
          </a:pPr>
          <a:r>
            <a:rPr lang="en-US" sz="1600" kern="1200" dirty="0"/>
            <a:t>Recent blood loss </a:t>
          </a:r>
        </a:p>
        <a:p>
          <a:pPr marL="0" lvl="0" indent="0" algn="ctr" defTabSz="711200">
            <a:lnSpc>
              <a:spcPct val="90000"/>
            </a:lnSpc>
            <a:spcBef>
              <a:spcPct val="0"/>
            </a:spcBef>
            <a:spcAft>
              <a:spcPct val="35000"/>
            </a:spcAft>
            <a:buNone/>
          </a:pPr>
          <a:r>
            <a:rPr lang="en-US" sz="1600" kern="1200" dirty="0"/>
            <a:t>Malignancy/marrow infiltration</a:t>
          </a:r>
        </a:p>
        <a:p>
          <a:pPr marL="0" lvl="0" indent="0" algn="ctr" defTabSz="711200">
            <a:lnSpc>
              <a:spcPct val="90000"/>
            </a:lnSpc>
            <a:spcBef>
              <a:spcPct val="0"/>
            </a:spcBef>
            <a:spcAft>
              <a:spcPct val="35000"/>
            </a:spcAft>
            <a:buNone/>
          </a:pPr>
          <a:r>
            <a:rPr lang="en-US" sz="1600" kern="1200" dirty="0"/>
            <a:t>Chronic renal failure</a:t>
          </a:r>
        </a:p>
      </dsp:txBody>
      <dsp:txXfrm>
        <a:off x="1038517" y="1590779"/>
        <a:ext cx="3821473" cy="1169778"/>
      </dsp:txXfrm>
    </dsp:sp>
    <dsp:sp modelId="{4C56DCAC-71AE-48F5-B8A2-02ADDC02ED23}">
      <dsp:nvSpPr>
        <dsp:cNvPr id="0" name=""/>
        <dsp:cNvSpPr/>
      </dsp:nvSpPr>
      <dsp:spPr>
        <a:xfrm>
          <a:off x="399232" y="1242566"/>
          <a:ext cx="459210" cy="2251179"/>
        </a:xfrm>
        <a:custGeom>
          <a:avLst/>
          <a:gdLst/>
          <a:ahLst/>
          <a:cxnLst/>
          <a:rect l="0" t="0" r="0" b="0"/>
          <a:pathLst>
            <a:path>
              <a:moveTo>
                <a:pt x="0" y="0"/>
              </a:moveTo>
              <a:lnTo>
                <a:pt x="0" y="2251179"/>
              </a:lnTo>
              <a:lnTo>
                <a:pt x="459210" y="225117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F3D8B7-0D41-4AE7-AA73-C67D988CE43A}">
      <dsp:nvSpPr>
        <dsp:cNvPr id="0" name=""/>
        <dsp:cNvSpPr/>
      </dsp:nvSpPr>
      <dsp:spPr>
        <a:xfrm>
          <a:off x="858442" y="2872462"/>
          <a:ext cx="4103271" cy="124256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Transient </a:t>
          </a:r>
          <a:r>
            <a:rPr lang="en-US" sz="1600" kern="1200" dirty="0" err="1"/>
            <a:t>erythroblastopenia</a:t>
          </a:r>
          <a:endParaRPr lang="en-US" sz="1600" kern="1200" dirty="0"/>
        </a:p>
        <a:p>
          <a:pPr marL="0" lvl="0" indent="0" algn="ctr" defTabSz="711200">
            <a:lnSpc>
              <a:spcPct val="90000"/>
            </a:lnSpc>
            <a:spcBef>
              <a:spcPct val="0"/>
            </a:spcBef>
            <a:spcAft>
              <a:spcPct val="35000"/>
            </a:spcAft>
            <a:buNone/>
          </a:pPr>
          <a:r>
            <a:rPr lang="en-US" sz="1600" kern="1200" dirty="0"/>
            <a:t>of childhood</a:t>
          </a:r>
        </a:p>
        <a:p>
          <a:pPr marL="0" lvl="0" indent="0" algn="ctr" defTabSz="711200">
            <a:lnSpc>
              <a:spcPct val="90000"/>
            </a:lnSpc>
            <a:spcBef>
              <a:spcPct val="0"/>
            </a:spcBef>
            <a:spcAft>
              <a:spcPct val="35000"/>
            </a:spcAft>
            <a:buNone/>
          </a:pPr>
          <a:r>
            <a:rPr lang="en-US" sz="1600" kern="1200" dirty="0"/>
            <a:t>Marrow aplasia/hypoplasia</a:t>
          </a:r>
        </a:p>
        <a:p>
          <a:pPr marL="0" lvl="0" indent="0" algn="ctr" defTabSz="711200">
            <a:lnSpc>
              <a:spcPct val="90000"/>
            </a:lnSpc>
            <a:spcBef>
              <a:spcPct val="0"/>
            </a:spcBef>
            <a:spcAft>
              <a:spcPct val="35000"/>
            </a:spcAft>
            <a:buNone/>
          </a:pPr>
          <a:endParaRPr lang="en-US" sz="1600" kern="1200" dirty="0"/>
        </a:p>
      </dsp:txBody>
      <dsp:txXfrm>
        <a:off x="894836" y="2908856"/>
        <a:ext cx="4030483" cy="1169778"/>
      </dsp:txXfrm>
    </dsp:sp>
    <dsp:sp modelId="{EB8B7FA0-A414-4B53-BB1B-83A705528DBC}">
      <dsp:nvSpPr>
        <dsp:cNvPr id="0" name=""/>
        <dsp:cNvSpPr/>
      </dsp:nvSpPr>
      <dsp:spPr>
        <a:xfrm>
          <a:off x="6444502" y="1178"/>
          <a:ext cx="2485132" cy="124256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dirty="0"/>
            <a:t>Hemolytic</a:t>
          </a:r>
        </a:p>
        <a:p>
          <a:pPr marL="0" lvl="0" indent="0" algn="ctr" defTabSz="1022350">
            <a:lnSpc>
              <a:spcPct val="90000"/>
            </a:lnSpc>
            <a:spcBef>
              <a:spcPct val="0"/>
            </a:spcBef>
            <a:spcAft>
              <a:spcPct val="35000"/>
            </a:spcAft>
            <a:buNone/>
          </a:pPr>
          <a:r>
            <a:rPr lang="en-US" sz="1050" kern="1200" dirty="0" err="1"/>
            <a:t>Reticulocyete</a:t>
          </a:r>
          <a:r>
            <a:rPr lang="en-US" sz="1050" kern="1200" dirty="0"/>
            <a:t> more than 2% </a:t>
          </a:r>
        </a:p>
      </dsp:txBody>
      <dsp:txXfrm>
        <a:off x="6480896" y="37572"/>
        <a:ext cx="2412344" cy="1169778"/>
      </dsp:txXfrm>
    </dsp:sp>
    <dsp:sp modelId="{7838DDFE-6217-4BB6-B5B2-D367FE7CFCA2}">
      <dsp:nvSpPr>
        <dsp:cNvPr id="0" name=""/>
        <dsp:cNvSpPr/>
      </dsp:nvSpPr>
      <dsp:spPr>
        <a:xfrm>
          <a:off x="6693015" y="1243744"/>
          <a:ext cx="248513" cy="931924"/>
        </a:xfrm>
        <a:custGeom>
          <a:avLst/>
          <a:gdLst/>
          <a:ahLst/>
          <a:cxnLst/>
          <a:rect l="0" t="0" r="0" b="0"/>
          <a:pathLst>
            <a:path>
              <a:moveTo>
                <a:pt x="0" y="0"/>
              </a:moveTo>
              <a:lnTo>
                <a:pt x="0" y="931924"/>
              </a:lnTo>
              <a:lnTo>
                <a:pt x="248513" y="93192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7DA380-FB78-4865-8B0C-18A36A62A0CC}">
      <dsp:nvSpPr>
        <dsp:cNvPr id="0" name=""/>
        <dsp:cNvSpPr/>
      </dsp:nvSpPr>
      <dsp:spPr>
        <a:xfrm>
          <a:off x="6941529" y="1554385"/>
          <a:ext cx="1988105" cy="124256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Intrinsic </a:t>
          </a:r>
        </a:p>
      </dsp:txBody>
      <dsp:txXfrm>
        <a:off x="6977923" y="1590779"/>
        <a:ext cx="1915317" cy="1169778"/>
      </dsp:txXfrm>
    </dsp:sp>
    <dsp:sp modelId="{05832486-F894-4ACD-B8C0-B9537407FB79}">
      <dsp:nvSpPr>
        <dsp:cNvPr id="0" name=""/>
        <dsp:cNvSpPr/>
      </dsp:nvSpPr>
      <dsp:spPr>
        <a:xfrm>
          <a:off x="6693015" y="1243744"/>
          <a:ext cx="248513" cy="2485132"/>
        </a:xfrm>
        <a:custGeom>
          <a:avLst/>
          <a:gdLst/>
          <a:ahLst/>
          <a:cxnLst/>
          <a:rect l="0" t="0" r="0" b="0"/>
          <a:pathLst>
            <a:path>
              <a:moveTo>
                <a:pt x="0" y="0"/>
              </a:moveTo>
              <a:lnTo>
                <a:pt x="0" y="2485132"/>
              </a:lnTo>
              <a:lnTo>
                <a:pt x="248513" y="248513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A66739-9E46-41F2-8C64-151C7773D94D}">
      <dsp:nvSpPr>
        <dsp:cNvPr id="0" name=""/>
        <dsp:cNvSpPr/>
      </dsp:nvSpPr>
      <dsp:spPr>
        <a:xfrm>
          <a:off x="6941529" y="3107593"/>
          <a:ext cx="1988105" cy="124256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Extrinsic</a:t>
          </a:r>
          <a:r>
            <a:rPr lang="en-US" sz="1500" kern="1200" dirty="0"/>
            <a:t> </a:t>
          </a:r>
        </a:p>
      </dsp:txBody>
      <dsp:txXfrm>
        <a:off x="6977923" y="3143987"/>
        <a:ext cx="1915317" cy="11697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5D3639-E583-4606-A0F5-2BF23DDB4E55}" type="datetimeFigureOut">
              <a:rPr lang="en-US" smtClean="0"/>
              <a:t>9/3/2021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2277742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5D3639-E583-4606-A0F5-2BF23DDB4E55}" type="datetimeFigureOut">
              <a:rPr lang="en-US" smtClean="0"/>
              <a:t>9/3/2021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3386023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5D3639-E583-4606-A0F5-2BF23DDB4E55}" type="datetimeFigureOut">
              <a:rPr lang="en-US" smtClean="0"/>
              <a:t>9/3/2021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3028909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5D3639-E583-4606-A0F5-2BF23DDB4E55}" type="datetimeFigureOut">
              <a:rPr lang="en-US" smtClean="0"/>
              <a:t>9/3/2021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2401816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5D3639-E583-4606-A0F5-2BF23DDB4E55}" type="datetimeFigureOut">
              <a:rPr lang="en-US" smtClean="0"/>
              <a:t>9/3/2021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2910966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5D3639-E583-4606-A0F5-2BF23DDB4E55}" type="datetimeFigureOut">
              <a:rPr lang="en-US" smtClean="0"/>
              <a:t>9/3/2021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2111335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5D3639-E583-4606-A0F5-2BF23DDB4E55}" type="datetimeFigureOut">
              <a:rPr lang="en-US" smtClean="0"/>
              <a:t>9/3/2021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871211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5D3639-E583-4606-A0F5-2BF23DDB4E55}" type="datetimeFigureOut">
              <a:rPr lang="en-US" smtClean="0"/>
              <a:t>9/3/2021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1325791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5D3639-E583-4606-A0F5-2BF23DDB4E55}" type="datetimeFigureOut">
              <a:rPr lang="en-US" smtClean="0"/>
              <a:t>9/3/2021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3551386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5D3639-E583-4606-A0F5-2BF23DDB4E55}" type="datetimeFigureOut">
              <a:rPr lang="en-US" smtClean="0"/>
              <a:t>9/3/2021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1818791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5D3639-E583-4606-A0F5-2BF23DDB4E55}" type="datetimeFigureOut">
              <a:rPr lang="en-US" smtClean="0"/>
              <a:t>9/3/2021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2199621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5D3639-E583-4606-A0F5-2BF23DDB4E55}" type="datetimeFigureOut">
              <a:rPr lang="en-US" smtClean="0"/>
              <a:t>9/3/2021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1E5F9-6C1C-422F-B346-50C11AF53DA2}"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0378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5D3639-E583-4606-A0F5-2BF23DDB4E55}" type="datetimeFigureOut">
              <a:rPr lang="en-US" smtClean="0"/>
              <a:t>9/3/2021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3278651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D5D3639-E583-4606-A0F5-2BF23DDB4E55}" type="datetimeFigureOut">
              <a:rPr lang="en-US" smtClean="0"/>
              <a:t>9/3/2021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2904749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D5D3639-E583-4606-A0F5-2BF23DDB4E55}" type="datetimeFigureOut">
              <a:rPr lang="en-US" smtClean="0"/>
              <a:t>9/3/2021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2863014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5D3639-E583-4606-A0F5-2BF23DDB4E55}" type="datetimeFigureOut">
              <a:rPr lang="en-US" smtClean="0"/>
              <a:t>9/3/2021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1812887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5D3639-E583-4606-A0F5-2BF23DDB4E55}" type="datetimeFigureOut">
              <a:rPr lang="en-US" smtClean="0"/>
              <a:t>9/3/2021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1E5F9-6C1C-422F-B346-50C11AF53DA2}" type="slidenum">
              <a:rPr lang="en-US" smtClean="0"/>
              <a:t>‹#›</a:t>
            </a:fld>
            <a:endParaRPr lang="en-US"/>
          </a:p>
        </p:txBody>
      </p:sp>
    </p:spTree>
    <p:extLst>
      <p:ext uri="{BB962C8B-B14F-4D97-AF65-F5344CB8AC3E}">
        <p14:creationId xmlns:p14="http://schemas.microsoft.com/office/powerpoint/2010/main" val="4271381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ED5D3639-E583-4606-A0F5-2BF23DDB4E55}" type="datetimeFigureOut">
              <a:rPr lang="en-US" smtClean="0"/>
              <a:t>9/3/2021</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451E5F9-6C1C-422F-B346-50C11AF53DA2}" type="slidenum">
              <a:rPr lang="en-US" smtClean="0"/>
              <a:t>‹#›</a:t>
            </a:fld>
            <a:endParaRPr lang="en-US"/>
          </a:p>
        </p:txBody>
      </p:sp>
    </p:spTree>
    <p:extLst>
      <p:ext uri="{BB962C8B-B14F-4D97-AF65-F5344CB8AC3E}">
        <p14:creationId xmlns:p14="http://schemas.microsoft.com/office/powerpoint/2010/main" val="4994722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uptodate.com/contents/folic-acid-pediatric-drug-information?topicRef=5927&amp;source=see_link" TargetMode="External"/><Relationship Id="rId2" Type="http://schemas.openxmlformats.org/officeDocument/2006/relationships/hyperlink" Target="https://www.uptodate.com/contents/cyanocobalamin-vitamin-b12-pediatric-drug-information?topicRef=5927&amp;source=see_link"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www.uptodate.com/contents/management-and-prognosis-of-the-thalassemias/abstract/9"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next.amboss.com/us/article/Lo0wcS#Zbf3b0f0c168c96d2f878b4a2bb2cb4f8" TargetMode="External"/><Relationship Id="rId2" Type="http://schemas.openxmlformats.org/officeDocument/2006/relationships/hyperlink" Target="https://next.amboss.com/us/article/8K0ORS#Z6dee07cab92e13d1f6baa3a3ce402f23" TargetMode="External"/><Relationship Id="rId1" Type="http://schemas.openxmlformats.org/officeDocument/2006/relationships/slideLayout" Target="../slideLayouts/slideLayout2.xml"/><Relationship Id="rId4" Type="http://schemas.openxmlformats.org/officeDocument/2006/relationships/hyperlink" Target="https://next.amboss.com/us/article/Lo0wcS#Z8ca69841d49eef2c864e6b345579cf59"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804F0-C017-4134-BD80-1CC0050C629E}"/>
              </a:ext>
            </a:extLst>
          </p:cNvPr>
          <p:cNvSpPr>
            <a:spLocks noGrp="1"/>
          </p:cNvSpPr>
          <p:nvPr>
            <p:ph type="title"/>
          </p:nvPr>
        </p:nvSpPr>
        <p:spPr/>
        <p:txBody>
          <a:bodyPr/>
          <a:lstStyle/>
          <a:p>
            <a:pPr algn="ctr"/>
            <a:r>
              <a:rPr lang="en-US" dirty="0"/>
              <a:t>DEFINITION OF ANEMIA</a:t>
            </a:r>
            <a:br>
              <a:rPr lang="en-US" dirty="0"/>
            </a:br>
            <a:endParaRPr lang="en-US" dirty="0"/>
          </a:p>
        </p:txBody>
      </p:sp>
      <p:sp>
        <p:nvSpPr>
          <p:cNvPr id="3" name="Content Placeholder 2">
            <a:extLst>
              <a:ext uri="{FF2B5EF4-FFF2-40B4-BE49-F238E27FC236}">
                <a16:creationId xmlns:a16="http://schemas.microsoft.com/office/drawing/2014/main" id="{DFF684FE-3A15-4EDF-9F75-62D1B483785C}"/>
              </a:ext>
            </a:extLst>
          </p:cNvPr>
          <p:cNvSpPr>
            <a:spLocks noGrp="1"/>
          </p:cNvSpPr>
          <p:nvPr>
            <p:ph idx="1"/>
          </p:nvPr>
        </p:nvSpPr>
        <p:spPr/>
        <p:txBody>
          <a:bodyPr>
            <a:normAutofit fontScale="77500" lnSpcReduction="20000"/>
          </a:bodyPr>
          <a:lstStyle/>
          <a:p>
            <a:r>
              <a:rPr lang="en-US" dirty="0"/>
              <a:t>Anemia may be defined as a reduction in </a:t>
            </a:r>
            <a:r>
              <a:rPr lang="en-US" b="1" dirty="0"/>
              <a:t>red blood cell mass </a:t>
            </a:r>
            <a:r>
              <a:rPr lang="en-US" dirty="0"/>
              <a:t>or </a:t>
            </a:r>
            <a:r>
              <a:rPr lang="en-US" b="1" dirty="0"/>
              <a:t>blood hemoglobin concentration</a:t>
            </a:r>
            <a:r>
              <a:rPr lang="en-US" dirty="0"/>
              <a:t>. In practice, anemia most commonly is defined by reductions in one or both of the following:</a:t>
            </a:r>
          </a:p>
          <a:p>
            <a:endParaRPr lang="en-US" dirty="0"/>
          </a:p>
          <a:p>
            <a:r>
              <a:rPr lang="en-US" dirty="0"/>
              <a:t>Hematocrit (HCT) – The HCT is the fractional volume of a whole blood sample occupied by RBCs, expressed as a percentage. As an example, the normal HCT in a child age 6 to 12 years is approximately 40 percent.</a:t>
            </a:r>
          </a:p>
          <a:p>
            <a:endParaRPr lang="en-US" dirty="0"/>
          </a:p>
          <a:p>
            <a:r>
              <a:rPr lang="en-US" dirty="0"/>
              <a:t>Hemoglobin (HGB) – This is a measure of the concentration of the RBC pigment HGB in whole blood. The normal value for HGB in a child age 6 to 12 years is approximately 13.5 g/dL </a:t>
            </a:r>
          </a:p>
          <a:p>
            <a:r>
              <a:rPr lang="en-US" dirty="0"/>
              <a:t>Normal ranges for HGB and HCT vary with age, race, and sex. The threshold for defining anemia is an HCT or HGB at or below the 2.5th percentile for age, race, and sex.</a:t>
            </a:r>
          </a:p>
        </p:txBody>
      </p:sp>
    </p:spTree>
    <p:extLst>
      <p:ext uri="{BB962C8B-B14F-4D97-AF65-F5344CB8AC3E}">
        <p14:creationId xmlns:p14="http://schemas.microsoft.com/office/powerpoint/2010/main" val="1617314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D861D-2CC8-4C89-96FC-2CC4C92B77E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54143A7-5EDD-4534-BD3F-FA60EB9F10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2350" y="185352"/>
            <a:ext cx="11072632" cy="5498756"/>
          </a:xfrm>
        </p:spPr>
      </p:pic>
    </p:spTree>
    <p:extLst>
      <p:ext uri="{BB962C8B-B14F-4D97-AF65-F5344CB8AC3E}">
        <p14:creationId xmlns:p14="http://schemas.microsoft.com/office/powerpoint/2010/main" val="1620101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92AA-509E-4FB1-B39A-E1172BD05008}"/>
              </a:ext>
            </a:extLst>
          </p:cNvPr>
          <p:cNvSpPr>
            <a:spLocks noGrp="1"/>
          </p:cNvSpPr>
          <p:nvPr>
            <p:ph type="title"/>
          </p:nvPr>
        </p:nvSpPr>
        <p:spPr>
          <a:xfrm>
            <a:off x="831850" y="207390"/>
            <a:ext cx="10515600" cy="763571"/>
          </a:xfrm>
        </p:spPr>
        <p:txBody>
          <a:bodyPr>
            <a:normAutofit/>
          </a:bodyPr>
          <a:lstStyle/>
          <a:p>
            <a:pPr algn="ctr"/>
            <a:r>
              <a:rPr lang="en-US" sz="4800" dirty="0"/>
              <a:t>Pathophysiology</a:t>
            </a:r>
          </a:p>
        </p:txBody>
      </p:sp>
      <p:sp>
        <p:nvSpPr>
          <p:cNvPr id="3" name="Text Placeholder 2">
            <a:extLst>
              <a:ext uri="{FF2B5EF4-FFF2-40B4-BE49-F238E27FC236}">
                <a16:creationId xmlns:a16="http://schemas.microsoft.com/office/drawing/2014/main" id="{C774EA1C-D2B9-46B2-8FFD-BDC452140649}"/>
              </a:ext>
            </a:extLst>
          </p:cNvPr>
          <p:cNvSpPr>
            <a:spLocks noGrp="1"/>
          </p:cNvSpPr>
          <p:nvPr>
            <p:ph type="body" idx="1"/>
          </p:nvPr>
        </p:nvSpPr>
        <p:spPr>
          <a:xfrm>
            <a:off x="768154" y="1140643"/>
            <a:ext cx="10515600" cy="4949007"/>
          </a:xfrm>
        </p:spPr>
        <p:txBody>
          <a:bodyPr>
            <a:normAutofit fontScale="85000" lnSpcReduction="10000"/>
          </a:bodyPr>
          <a:lstStyle/>
          <a:p>
            <a:r>
              <a:rPr lang="en-US" sz="2000" b="0" i="0" dirty="0">
                <a:solidFill>
                  <a:schemeClr val="tx1"/>
                </a:solidFill>
                <a:effectLst/>
                <a:latin typeface="Arial" panose="020B0604020202020204" pitchFamily="34" charset="0"/>
              </a:rPr>
              <a:t>The function of the RBC is to deliver oxygen from the lungs to the tissues and carbon dioxide from the tissues to the lungs. This is accomplished by using hemoglobin . In anemia, a decrease in the number of RBCs transporting oxygen and carbon dioxide impairs the body’s ability for gas exchange</a:t>
            </a:r>
            <a:endParaRPr lang="en-US" sz="2000" b="0" i="0" dirty="0">
              <a:solidFill>
                <a:schemeClr val="tx1"/>
              </a:solidFill>
              <a:effectLst/>
              <a:latin typeface="proxima_nova_rgregular"/>
            </a:endParaRPr>
          </a:p>
          <a:p>
            <a:r>
              <a:rPr lang="en-US" sz="2000" b="0" i="0" dirty="0">
                <a:solidFill>
                  <a:schemeClr val="tx1"/>
                </a:solidFill>
                <a:effectLst/>
                <a:latin typeface="proxima_nova_rgregular"/>
              </a:rPr>
              <a:t>The physiologic response to anemia varies according to acuity and the type of insult. Gradual onset may allow for compensatory mechanisms to take place. With anemia due to acute blood loss, a reduction in oxygen-carrying capacity occurs along with a decrease in intravascular volume, with resultant hypoxia and hypovolemia. Hypovolemia leads to hypotension, which is detected by stretch receptors in the carotid bulb, aortic arch, heart, and lungs. These receptors transmit impulses to the medulla, cerebral cortex, and pituitary gland.</a:t>
            </a:r>
          </a:p>
          <a:p>
            <a:r>
              <a:rPr lang="en-US" sz="2000" b="0" i="0" dirty="0">
                <a:solidFill>
                  <a:schemeClr val="tx1"/>
                </a:solidFill>
                <a:effectLst/>
                <a:latin typeface="proxima_nova_rgregular"/>
              </a:rPr>
              <a:t>In the medulla, sympathetic outflow is enhanced, while parasympathetic activity is diminished. Increased sympathetic outflow leads to norepinephrine release from sympathetic nerve endings and discharge of epinephrine and norepinephrine from the adrenal medulla. Sympathetic connection to the hypothalamic nuclei increases antidiuretic hormone (ADH) secretion from the pituitary gland.</a:t>
            </a:r>
            <a:r>
              <a:rPr lang="en-US" sz="2000" b="0" i="0" baseline="30000" dirty="0">
                <a:solidFill>
                  <a:schemeClr val="tx1"/>
                </a:solidFill>
                <a:effectLst/>
                <a:latin typeface="proxima_nova_rgregular"/>
              </a:rPr>
              <a:t> [3] </a:t>
            </a:r>
            <a:r>
              <a:rPr lang="en-US" sz="2000" b="0" i="0" dirty="0">
                <a:solidFill>
                  <a:schemeClr val="tx1"/>
                </a:solidFill>
                <a:effectLst/>
                <a:latin typeface="proxima_nova_rgregular"/>
              </a:rPr>
              <a:t>ADH increases free water reabsorption in the distal collecting tubules.</a:t>
            </a:r>
          </a:p>
          <a:p>
            <a:r>
              <a:rPr lang="en-US" sz="2000" b="0" i="0" dirty="0">
                <a:solidFill>
                  <a:schemeClr val="tx1"/>
                </a:solidFill>
                <a:effectLst/>
                <a:latin typeface="proxima_nova_rgregular"/>
              </a:rPr>
              <a:t> </a:t>
            </a:r>
            <a:endParaRPr lang="en-US" sz="2000" dirty="0">
              <a:solidFill>
                <a:schemeClr val="tx1"/>
              </a:solidFill>
            </a:endParaRPr>
          </a:p>
        </p:txBody>
      </p:sp>
    </p:spTree>
    <p:extLst>
      <p:ext uri="{BB962C8B-B14F-4D97-AF65-F5344CB8AC3E}">
        <p14:creationId xmlns:p14="http://schemas.microsoft.com/office/powerpoint/2010/main" val="2896518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49739-AB9C-45DE-B576-CCCF6ADE7B5A}"/>
              </a:ext>
            </a:extLst>
          </p:cNvPr>
          <p:cNvSpPr>
            <a:spLocks noGrp="1"/>
          </p:cNvSpPr>
          <p:nvPr>
            <p:ph type="title"/>
          </p:nvPr>
        </p:nvSpPr>
        <p:spPr>
          <a:xfrm>
            <a:off x="831850" y="65989"/>
            <a:ext cx="10515600" cy="895546"/>
          </a:xfrm>
        </p:spPr>
        <p:txBody>
          <a:bodyPr>
            <a:normAutofit fontScale="90000"/>
          </a:bodyPr>
          <a:lstStyle/>
          <a:p>
            <a:pPr algn="ctr"/>
            <a:r>
              <a:rPr lang="en-US" sz="6000" dirty="0"/>
              <a:t>Pathophysiology</a:t>
            </a:r>
            <a:endParaRPr lang="en-US" dirty="0"/>
          </a:p>
        </p:txBody>
      </p:sp>
      <p:sp>
        <p:nvSpPr>
          <p:cNvPr id="3" name="Text Placeholder 2">
            <a:extLst>
              <a:ext uri="{FF2B5EF4-FFF2-40B4-BE49-F238E27FC236}">
                <a16:creationId xmlns:a16="http://schemas.microsoft.com/office/drawing/2014/main" id="{F163089B-C258-4BDC-8074-9609DEDCABE8}"/>
              </a:ext>
            </a:extLst>
          </p:cNvPr>
          <p:cNvSpPr>
            <a:spLocks noGrp="1"/>
          </p:cNvSpPr>
          <p:nvPr>
            <p:ph type="body" idx="1"/>
          </p:nvPr>
        </p:nvSpPr>
        <p:spPr>
          <a:xfrm>
            <a:off x="831850" y="1517715"/>
            <a:ext cx="10515600" cy="4571935"/>
          </a:xfrm>
        </p:spPr>
        <p:txBody>
          <a:bodyPr>
            <a:normAutofit/>
          </a:bodyPr>
          <a:lstStyle/>
          <a:p>
            <a:r>
              <a:rPr lang="en-US" sz="2000" b="0" i="0" dirty="0">
                <a:solidFill>
                  <a:schemeClr val="tx1"/>
                </a:solidFill>
                <a:effectLst/>
                <a:latin typeface="proxima_nova_rgregular"/>
              </a:rPr>
              <a:t>In response to decreased renal perfusion, juxtaglomerular cells in the afferent arterioles release renin into the renal circulation, leading to increased angiotensin I, which is converted by angiotensin-converting enzyme (ACE) to angiotensin II.</a:t>
            </a:r>
          </a:p>
          <a:p>
            <a:r>
              <a:rPr lang="en-US" sz="2000" b="0" i="0" dirty="0">
                <a:solidFill>
                  <a:schemeClr val="tx1"/>
                </a:solidFill>
                <a:effectLst/>
                <a:latin typeface="proxima_nova_rgregular"/>
              </a:rPr>
              <a:t>Angiotensin II has a potent pressor effect on arteriolar smooth muscle. Angiotensin II also stimulates the zona glomerulosa of the adrenal cortex to produce aldosterone. Aldosterone increases sodium reabsorption from the proximal tubules of the kidney, thus increasing intravascular volume. The primary effect of the sympathetic nervous system is to maintain perfusion to the tissues by increasing systemic vascular resistance (SVR). The augmented venous tone increases the preload and, hence, the end-diastolic volume, which increases stroke volume. Therefore, stroke volume, heart rate, and SVR all are maximized by the sympathetic nervous system. Oxygen delivery is enhanced by the increased blood flow</a:t>
            </a:r>
            <a:endParaRPr lang="en-US" sz="2000" dirty="0">
              <a:solidFill>
                <a:schemeClr val="tx1"/>
              </a:solidFill>
            </a:endParaRPr>
          </a:p>
        </p:txBody>
      </p:sp>
    </p:spTree>
    <p:extLst>
      <p:ext uri="{BB962C8B-B14F-4D97-AF65-F5344CB8AC3E}">
        <p14:creationId xmlns:p14="http://schemas.microsoft.com/office/powerpoint/2010/main" val="2548099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CD4B-491E-460B-AA82-28CB6A943B31}"/>
              </a:ext>
            </a:extLst>
          </p:cNvPr>
          <p:cNvSpPr>
            <a:spLocks noGrp="1"/>
          </p:cNvSpPr>
          <p:nvPr>
            <p:ph type="title"/>
          </p:nvPr>
        </p:nvSpPr>
        <p:spPr>
          <a:xfrm>
            <a:off x="831850" y="108408"/>
            <a:ext cx="10515600" cy="890833"/>
          </a:xfrm>
        </p:spPr>
        <p:txBody>
          <a:bodyPr>
            <a:noAutofit/>
          </a:bodyPr>
          <a:lstStyle/>
          <a:p>
            <a:pPr algn="ctr"/>
            <a:r>
              <a:rPr lang="en-US" sz="5400" dirty="0"/>
              <a:t>Pathophysiology</a:t>
            </a:r>
          </a:p>
        </p:txBody>
      </p:sp>
      <p:sp>
        <p:nvSpPr>
          <p:cNvPr id="3" name="Text Placeholder 2">
            <a:extLst>
              <a:ext uri="{FF2B5EF4-FFF2-40B4-BE49-F238E27FC236}">
                <a16:creationId xmlns:a16="http://schemas.microsoft.com/office/drawing/2014/main" id="{CFC5133E-D66D-4958-A9B6-233E64FE9A19}"/>
              </a:ext>
            </a:extLst>
          </p:cNvPr>
          <p:cNvSpPr>
            <a:spLocks noGrp="1"/>
          </p:cNvSpPr>
          <p:nvPr>
            <p:ph type="body" idx="1"/>
          </p:nvPr>
        </p:nvSpPr>
        <p:spPr>
          <a:xfrm>
            <a:off x="831850" y="1197204"/>
            <a:ext cx="10515600" cy="5458120"/>
          </a:xfrm>
        </p:spPr>
        <p:txBody>
          <a:bodyPr>
            <a:normAutofit lnSpcReduction="10000"/>
          </a:bodyPr>
          <a:lstStyle/>
          <a:p>
            <a:endParaRPr lang="en-US" sz="2000" dirty="0">
              <a:solidFill>
                <a:srgbClr val="222222"/>
              </a:solidFill>
              <a:latin typeface="Arial" panose="020B0604020202020204" pitchFamily="34" charset="0"/>
            </a:endParaRPr>
          </a:p>
          <a:p>
            <a:r>
              <a:rPr lang="en-US" sz="2000" b="0" i="0" dirty="0">
                <a:solidFill>
                  <a:schemeClr val="tx1"/>
                </a:solidFill>
                <a:effectLst/>
                <a:latin typeface="Arial" panose="020B0604020202020204" pitchFamily="34" charset="0"/>
              </a:rPr>
              <a:t>To Increase Oxygen Delivery:</a:t>
            </a:r>
          </a:p>
          <a:p>
            <a:r>
              <a:rPr lang="en-US" sz="2000" b="0" i="0" dirty="0">
                <a:solidFill>
                  <a:schemeClr val="tx1"/>
                </a:solidFill>
                <a:effectLst/>
                <a:latin typeface="Arial" panose="020B0604020202020204" pitchFamily="34" charset="0"/>
              </a:rPr>
              <a:t>1.) Increase in blood flow </a:t>
            </a:r>
          </a:p>
          <a:p>
            <a:r>
              <a:rPr lang="en-US" sz="2000" b="0" i="0" dirty="0">
                <a:solidFill>
                  <a:schemeClr val="tx1"/>
                </a:solidFill>
                <a:effectLst/>
                <a:latin typeface="Arial" panose="020B0604020202020204" pitchFamily="34" charset="0"/>
              </a:rPr>
              <a:t>2.) Increase in red cell mass </a:t>
            </a:r>
          </a:p>
          <a:p>
            <a:r>
              <a:rPr lang="en-US" sz="2000" b="0" i="0" dirty="0">
                <a:solidFill>
                  <a:schemeClr val="tx1"/>
                </a:solidFill>
                <a:effectLst/>
                <a:latin typeface="Arial" panose="020B0604020202020204" pitchFamily="34" charset="0"/>
              </a:rPr>
              <a:t>3.) Increase oxygen unloading</a:t>
            </a:r>
            <a:br>
              <a:rPr lang="en-US" sz="2000" b="0" i="0" dirty="0">
                <a:solidFill>
                  <a:schemeClr val="tx1"/>
                </a:solidFill>
                <a:effectLst/>
                <a:latin typeface="Arial" panose="020B0604020202020204" pitchFamily="34" charset="0"/>
              </a:rPr>
            </a:br>
            <a:endParaRPr lang="en-US" sz="2000" b="0" i="0" dirty="0">
              <a:solidFill>
                <a:schemeClr val="tx1"/>
              </a:solidFill>
              <a:effectLst/>
              <a:latin typeface="Arial" panose="020B0604020202020204" pitchFamily="34" charset="0"/>
            </a:endParaRPr>
          </a:p>
          <a:p>
            <a:r>
              <a:rPr lang="en-US" sz="2000" b="0" i="0" dirty="0">
                <a:solidFill>
                  <a:schemeClr val="tx1"/>
                </a:solidFill>
                <a:effectLst/>
                <a:latin typeface="Arial" panose="020B0604020202020204" pitchFamily="34" charset="0"/>
              </a:rPr>
              <a:t>    1.) Increase in blood flow </a:t>
            </a:r>
          </a:p>
          <a:p>
            <a:r>
              <a:rPr lang="en-US" sz="2000" b="0" i="0" dirty="0">
                <a:solidFill>
                  <a:schemeClr val="tx1"/>
                </a:solidFill>
                <a:effectLst/>
                <a:latin typeface="Arial" panose="020B0604020202020204" pitchFamily="34" charset="0"/>
              </a:rPr>
              <a:t>A.) Increased Cardiac Output Clinical Findings:</a:t>
            </a:r>
          </a:p>
          <a:p>
            <a:r>
              <a:rPr lang="en-US" sz="2000" b="0" i="0" dirty="0">
                <a:solidFill>
                  <a:schemeClr val="tx1"/>
                </a:solidFill>
                <a:effectLst/>
                <a:latin typeface="Arial" panose="020B0604020202020204" pitchFamily="34" charset="0"/>
              </a:rPr>
              <a:t>HR,  Pulse pressure, murmurs, bruits, hyper-dynamic precordium</a:t>
            </a:r>
          </a:p>
          <a:p>
            <a:endParaRPr lang="en-US" sz="2000" b="0" i="0" dirty="0">
              <a:solidFill>
                <a:schemeClr val="tx1"/>
              </a:solidFill>
              <a:effectLst/>
              <a:latin typeface="Arial" panose="020B0604020202020204" pitchFamily="34" charset="0"/>
            </a:endParaRPr>
          </a:p>
          <a:p>
            <a:r>
              <a:rPr lang="en-US" sz="2000" b="0" i="0" dirty="0">
                <a:solidFill>
                  <a:schemeClr val="tx1"/>
                </a:solidFill>
                <a:effectLst/>
                <a:latin typeface="Arial" panose="020B0604020202020204" pitchFamily="34" charset="0"/>
              </a:rPr>
              <a:t>B.) Changes in Tissue Perfusion</a:t>
            </a:r>
          </a:p>
          <a:p>
            <a:r>
              <a:rPr lang="en-US" sz="2000" b="0" i="0" dirty="0">
                <a:solidFill>
                  <a:schemeClr val="tx1"/>
                </a:solidFill>
                <a:effectLst/>
                <a:latin typeface="Arial" panose="020B0604020202020204" pitchFamily="34" charset="0"/>
              </a:rPr>
              <a:t>Clinical Findings: Pallor</a:t>
            </a:r>
          </a:p>
          <a:p>
            <a:pPr algn="l"/>
            <a:endParaRPr lang="en-US" sz="1600" b="0" i="0" dirty="0">
              <a:solidFill>
                <a:srgbClr val="222222"/>
              </a:solidFill>
              <a:effectLst/>
              <a:latin typeface="Arial" panose="020B0604020202020204" pitchFamily="34" charset="0"/>
            </a:endParaRPr>
          </a:p>
          <a:p>
            <a:pPr algn="l"/>
            <a:endParaRPr lang="en-US" dirty="0">
              <a:solidFill>
                <a:srgbClr val="222222"/>
              </a:solidFill>
              <a:latin typeface="Arial" panose="020B0604020202020204" pitchFamily="34" charset="0"/>
            </a:endParaRPr>
          </a:p>
          <a:p>
            <a:pPr algn="l"/>
            <a:endParaRPr lang="en-US" dirty="0"/>
          </a:p>
        </p:txBody>
      </p:sp>
    </p:spTree>
    <p:extLst>
      <p:ext uri="{BB962C8B-B14F-4D97-AF65-F5344CB8AC3E}">
        <p14:creationId xmlns:p14="http://schemas.microsoft.com/office/powerpoint/2010/main" val="3386655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7D71-FD35-4CF5-B3F6-B03721252576}"/>
              </a:ext>
            </a:extLst>
          </p:cNvPr>
          <p:cNvSpPr>
            <a:spLocks noGrp="1"/>
          </p:cNvSpPr>
          <p:nvPr>
            <p:ph type="title"/>
          </p:nvPr>
        </p:nvSpPr>
        <p:spPr>
          <a:xfrm>
            <a:off x="831850" y="235670"/>
            <a:ext cx="10515600" cy="801277"/>
          </a:xfrm>
        </p:spPr>
        <p:txBody>
          <a:bodyPr>
            <a:noAutofit/>
          </a:bodyPr>
          <a:lstStyle/>
          <a:p>
            <a:pPr algn="ctr"/>
            <a:r>
              <a:rPr lang="en-US" sz="5400" dirty="0"/>
              <a:t>Pathophysiology</a:t>
            </a:r>
          </a:p>
        </p:txBody>
      </p:sp>
      <p:sp>
        <p:nvSpPr>
          <p:cNvPr id="3" name="Text Placeholder 2">
            <a:extLst>
              <a:ext uri="{FF2B5EF4-FFF2-40B4-BE49-F238E27FC236}">
                <a16:creationId xmlns:a16="http://schemas.microsoft.com/office/drawing/2014/main" id="{509CD0A8-7D49-425F-B320-ED577F3F6C61}"/>
              </a:ext>
            </a:extLst>
          </p:cNvPr>
          <p:cNvSpPr>
            <a:spLocks noGrp="1"/>
          </p:cNvSpPr>
          <p:nvPr>
            <p:ph type="body" idx="1"/>
          </p:nvPr>
        </p:nvSpPr>
        <p:spPr>
          <a:xfrm>
            <a:off x="831850" y="768351"/>
            <a:ext cx="10515600" cy="6089649"/>
          </a:xfrm>
        </p:spPr>
        <p:txBody>
          <a:bodyPr/>
          <a:lstStyle/>
          <a:p>
            <a:pPr algn="l"/>
            <a:endParaRPr lang="en-US" sz="1800" b="0" i="0" dirty="0">
              <a:solidFill>
                <a:srgbClr val="222222"/>
              </a:solidFill>
              <a:effectLst/>
              <a:latin typeface="Arial" panose="020B0604020202020204" pitchFamily="34" charset="0"/>
            </a:endParaRPr>
          </a:p>
          <a:p>
            <a:r>
              <a:rPr lang="en-US" sz="2000" b="0" i="0" dirty="0">
                <a:solidFill>
                  <a:schemeClr val="tx1"/>
                </a:solidFill>
                <a:effectLst/>
                <a:latin typeface="Arial" panose="020B0604020202020204" pitchFamily="34" charset="0"/>
              </a:rPr>
              <a:t> 2.) Increase in red cell mass </a:t>
            </a:r>
          </a:p>
          <a:p>
            <a:r>
              <a:rPr lang="en-US" sz="2000" b="0" i="0" dirty="0">
                <a:solidFill>
                  <a:schemeClr val="tx1"/>
                </a:solidFill>
                <a:effectLst/>
                <a:latin typeface="Arial" panose="020B0604020202020204" pitchFamily="34" charset="0"/>
              </a:rPr>
              <a:t>EPO (kidney)  </a:t>
            </a:r>
            <a:r>
              <a:rPr lang="en-US" sz="2000" b="0" i="0" dirty="0" err="1">
                <a:solidFill>
                  <a:schemeClr val="tx1"/>
                </a:solidFill>
                <a:effectLst/>
                <a:latin typeface="Arial" panose="020B0604020202020204" pitchFamily="34" charset="0"/>
              </a:rPr>
              <a:t>Reticulocytosis</a:t>
            </a:r>
            <a:r>
              <a:rPr lang="en-US" sz="2000" b="0" i="0" dirty="0">
                <a:solidFill>
                  <a:schemeClr val="tx1"/>
                </a:solidFill>
                <a:effectLst/>
                <a:latin typeface="Arial" panose="020B0604020202020204" pitchFamily="34" charset="0"/>
              </a:rPr>
              <a:t>, immature RBCs</a:t>
            </a:r>
          </a:p>
          <a:p>
            <a:r>
              <a:rPr lang="en-US" sz="2000" b="0" i="0" dirty="0">
                <a:solidFill>
                  <a:schemeClr val="tx1"/>
                </a:solidFill>
                <a:effectLst/>
                <a:latin typeface="Arial" panose="020B0604020202020204" pitchFamily="34" charset="0"/>
              </a:rPr>
              <a:t>Clinically: Bony pain with expansion of the marrow</a:t>
            </a:r>
          </a:p>
          <a:p>
            <a:endParaRPr lang="en-US" sz="2000" dirty="0">
              <a:solidFill>
                <a:schemeClr val="tx1"/>
              </a:solidFill>
              <a:latin typeface="Arial" panose="020B0604020202020204" pitchFamily="34" charset="0"/>
            </a:endParaRPr>
          </a:p>
          <a:p>
            <a:r>
              <a:rPr lang="en-US" sz="2000" b="0" i="0" dirty="0">
                <a:solidFill>
                  <a:schemeClr val="tx1"/>
                </a:solidFill>
                <a:effectLst/>
                <a:latin typeface="Arial" panose="020B0604020202020204" pitchFamily="34" charset="0"/>
              </a:rPr>
              <a:t>3.) Increase oxygen unloading</a:t>
            </a:r>
          </a:p>
          <a:p>
            <a:r>
              <a:rPr lang="en-US" sz="2000" b="0" i="0" dirty="0">
                <a:solidFill>
                  <a:schemeClr val="tx1"/>
                </a:solidFill>
                <a:effectLst/>
                <a:latin typeface="Roboto" panose="020B0604020202020204" pitchFamily="2" charset="0"/>
              </a:rPr>
              <a:t>2,3-diphosphoglycerate (2,3-DPG) in red blood cells increases in response to anemia/hypoxia and </a:t>
            </a:r>
            <a:r>
              <a:rPr lang="en-US" sz="2000" b="1" i="0" dirty="0">
                <a:solidFill>
                  <a:schemeClr val="tx1"/>
                </a:solidFill>
                <a:effectLst/>
                <a:latin typeface="Roboto" panose="020B0604020202020204" pitchFamily="2" charset="0"/>
              </a:rPr>
              <a:t>causes a shift of the oxygen dissociation curve</a:t>
            </a:r>
            <a:r>
              <a:rPr lang="en-US" sz="2000" b="0" i="0" dirty="0">
                <a:solidFill>
                  <a:schemeClr val="tx1"/>
                </a:solidFill>
                <a:effectLst/>
                <a:latin typeface="Roboto" panose="020B0604020202020204" pitchFamily="2" charset="0"/>
              </a:rPr>
              <a:t>, allowing a more effective oxygen delivery</a:t>
            </a:r>
            <a:endParaRPr lang="en-US" sz="2000" b="0" i="0" dirty="0">
              <a:solidFill>
                <a:schemeClr val="tx1"/>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3342588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21F2-0DD4-4475-99BA-7082F182B9FD}"/>
              </a:ext>
            </a:extLst>
          </p:cNvPr>
          <p:cNvSpPr>
            <a:spLocks noGrp="1"/>
          </p:cNvSpPr>
          <p:nvPr>
            <p:ph type="title"/>
          </p:nvPr>
        </p:nvSpPr>
        <p:spPr/>
        <p:txBody>
          <a:bodyPr/>
          <a:lstStyle/>
          <a:p>
            <a:r>
              <a:rPr lang="en-US" b="1" dirty="0">
                <a:solidFill>
                  <a:schemeClr val="accent1">
                    <a:lumMod val="75000"/>
                  </a:schemeClr>
                </a:solidFill>
              </a:rPr>
              <a:t>symptoms:</a:t>
            </a:r>
            <a:endParaRPr lang="en-US" dirty="0"/>
          </a:p>
        </p:txBody>
      </p:sp>
      <p:pic>
        <p:nvPicPr>
          <p:cNvPr id="5" name="Content Placeholder 4">
            <a:extLst>
              <a:ext uri="{FF2B5EF4-FFF2-40B4-BE49-F238E27FC236}">
                <a16:creationId xmlns:a16="http://schemas.microsoft.com/office/drawing/2014/main" id="{7DC000C7-5AF8-4332-B481-678742A755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68811" y="1988533"/>
            <a:ext cx="5211805" cy="4250878"/>
          </a:xfrm>
        </p:spPr>
      </p:pic>
    </p:spTree>
    <p:extLst>
      <p:ext uri="{BB962C8B-B14F-4D97-AF65-F5344CB8AC3E}">
        <p14:creationId xmlns:p14="http://schemas.microsoft.com/office/powerpoint/2010/main" val="1826331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928E1-55B7-4283-968C-6A567E957E36}"/>
              </a:ext>
            </a:extLst>
          </p:cNvPr>
          <p:cNvSpPr>
            <a:spLocks noGrp="1"/>
          </p:cNvSpPr>
          <p:nvPr>
            <p:ph type="title"/>
          </p:nvPr>
        </p:nvSpPr>
        <p:spPr>
          <a:xfrm>
            <a:off x="2601798" y="365125"/>
            <a:ext cx="6315959" cy="426727"/>
          </a:xfrm>
        </p:spPr>
        <p:txBody>
          <a:bodyPr>
            <a:normAutofit fontScale="90000"/>
          </a:bodyPr>
          <a:lstStyle/>
          <a:p>
            <a:endParaRPr lang="en-US" dirty="0"/>
          </a:p>
        </p:txBody>
      </p:sp>
      <p:pic>
        <p:nvPicPr>
          <p:cNvPr id="5" name="Content Placeholder 4">
            <a:extLst>
              <a:ext uri="{FF2B5EF4-FFF2-40B4-BE49-F238E27FC236}">
                <a16:creationId xmlns:a16="http://schemas.microsoft.com/office/drawing/2014/main" id="{EED1E0B3-0798-42A9-9BA5-8226518740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0041" y="0"/>
            <a:ext cx="9071918" cy="6867726"/>
          </a:xfrm>
        </p:spPr>
      </p:pic>
    </p:spTree>
    <p:extLst>
      <p:ext uri="{BB962C8B-B14F-4D97-AF65-F5344CB8AC3E}">
        <p14:creationId xmlns:p14="http://schemas.microsoft.com/office/powerpoint/2010/main" val="981502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1343-C1A9-453E-B3E7-729FA6AF9E35}"/>
              </a:ext>
            </a:extLst>
          </p:cNvPr>
          <p:cNvSpPr>
            <a:spLocks noGrp="1"/>
          </p:cNvSpPr>
          <p:nvPr>
            <p:ph type="title"/>
          </p:nvPr>
        </p:nvSpPr>
        <p:spPr/>
        <p:txBody>
          <a:bodyPr/>
          <a:lstStyle/>
          <a:p>
            <a:r>
              <a:rPr lang="en-US" b="1" dirty="0"/>
              <a:t>How to approach anemia?</a:t>
            </a:r>
          </a:p>
        </p:txBody>
      </p:sp>
      <p:pic>
        <p:nvPicPr>
          <p:cNvPr id="5" name="Content Placeholder 4">
            <a:extLst>
              <a:ext uri="{FF2B5EF4-FFF2-40B4-BE49-F238E27FC236}">
                <a16:creationId xmlns:a16="http://schemas.microsoft.com/office/drawing/2014/main" id="{5A4F3725-99D2-498D-A1A8-7904F62E98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2113066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84A5-21C0-46EC-8FEF-DD743CE44E85}"/>
              </a:ext>
            </a:extLst>
          </p:cNvPr>
          <p:cNvSpPr>
            <a:spLocks noGrp="1"/>
          </p:cNvSpPr>
          <p:nvPr>
            <p:ph type="title"/>
          </p:nvPr>
        </p:nvSpPr>
        <p:spPr/>
        <p:txBody>
          <a:bodyPr/>
          <a:lstStyle/>
          <a:p>
            <a:r>
              <a:rPr lang="en-US" b="1" dirty="0"/>
              <a:t>EVALUATION OF ANEMIC PATIENT:</a:t>
            </a:r>
          </a:p>
        </p:txBody>
      </p:sp>
      <p:sp>
        <p:nvSpPr>
          <p:cNvPr id="5" name="Content Placeholder 4">
            <a:extLst>
              <a:ext uri="{FF2B5EF4-FFF2-40B4-BE49-F238E27FC236}">
                <a16:creationId xmlns:a16="http://schemas.microsoft.com/office/drawing/2014/main" id="{464A12DE-4C55-413A-BD1E-E4CE91664839}"/>
              </a:ext>
            </a:extLst>
          </p:cNvPr>
          <p:cNvSpPr>
            <a:spLocks noGrp="1"/>
          </p:cNvSpPr>
          <p:nvPr>
            <p:ph idx="1"/>
          </p:nvPr>
        </p:nvSpPr>
        <p:spPr>
          <a:xfrm>
            <a:off x="4328981" y="1690974"/>
            <a:ext cx="2594919" cy="133514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indent="0">
              <a:buNone/>
            </a:pPr>
            <a:r>
              <a:rPr lang="en-US" b="1" dirty="0"/>
              <a:t>Physical examination</a:t>
            </a:r>
          </a:p>
        </p:txBody>
      </p:sp>
      <p:sp>
        <p:nvSpPr>
          <p:cNvPr id="4" name="Rectangle: Rounded Corners 3">
            <a:extLst>
              <a:ext uri="{FF2B5EF4-FFF2-40B4-BE49-F238E27FC236}">
                <a16:creationId xmlns:a16="http://schemas.microsoft.com/office/drawing/2014/main" id="{D26EB3EA-783F-4FFA-8113-A02C6198B562}"/>
              </a:ext>
            </a:extLst>
          </p:cNvPr>
          <p:cNvSpPr/>
          <p:nvPr/>
        </p:nvSpPr>
        <p:spPr>
          <a:xfrm>
            <a:off x="1286131" y="1690688"/>
            <a:ext cx="2594919" cy="13351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t>Detailed History</a:t>
            </a:r>
          </a:p>
        </p:txBody>
      </p:sp>
      <p:sp>
        <p:nvSpPr>
          <p:cNvPr id="8" name="Content Placeholder 4">
            <a:extLst>
              <a:ext uri="{FF2B5EF4-FFF2-40B4-BE49-F238E27FC236}">
                <a16:creationId xmlns:a16="http://schemas.microsoft.com/office/drawing/2014/main" id="{E195AFE7-BA75-4850-8103-6088BBCECB7D}"/>
              </a:ext>
            </a:extLst>
          </p:cNvPr>
          <p:cNvSpPr txBox="1">
            <a:spLocks/>
          </p:cNvSpPr>
          <p:nvPr/>
        </p:nvSpPr>
        <p:spPr>
          <a:xfrm>
            <a:off x="7467598" y="1690688"/>
            <a:ext cx="2594919" cy="1335140"/>
          </a:xfrm>
          <a:prstGeom prst="round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Font typeface="Arial" panose="020B0604020202020204" pitchFamily="34" charset="0"/>
              <a:buNone/>
            </a:pPr>
            <a:r>
              <a:rPr lang="en-US" b="1" dirty="0">
                <a:solidFill>
                  <a:schemeClr val="tx1"/>
                </a:solidFill>
              </a:rPr>
              <a:t>Essential laboratory tests</a:t>
            </a:r>
          </a:p>
        </p:txBody>
      </p:sp>
      <p:pic>
        <p:nvPicPr>
          <p:cNvPr id="12" name="Picture 11">
            <a:extLst>
              <a:ext uri="{FF2B5EF4-FFF2-40B4-BE49-F238E27FC236}">
                <a16:creationId xmlns:a16="http://schemas.microsoft.com/office/drawing/2014/main" id="{CE8255E0-687B-47EE-B577-0748F0DEA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201" y="3305432"/>
            <a:ext cx="6103956" cy="3333665"/>
          </a:xfrm>
          <a:prstGeom prst="rect">
            <a:avLst/>
          </a:prstGeom>
        </p:spPr>
      </p:pic>
    </p:spTree>
    <p:extLst>
      <p:ext uri="{BB962C8B-B14F-4D97-AF65-F5344CB8AC3E}">
        <p14:creationId xmlns:p14="http://schemas.microsoft.com/office/powerpoint/2010/main" val="4095534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23F2D3-575C-479F-8B51-EED1B6729A82}"/>
              </a:ext>
            </a:extLst>
          </p:cNvPr>
          <p:cNvSpPr>
            <a:spLocks noGrp="1"/>
          </p:cNvSpPr>
          <p:nvPr>
            <p:ph type="title"/>
          </p:nvPr>
        </p:nvSpPr>
        <p:spPr>
          <a:xfrm>
            <a:off x="838200" y="365125"/>
            <a:ext cx="10515600" cy="132556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t>Detailed History</a:t>
            </a:r>
          </a:p>
        </p:txBody>
      </p:sp>
      <p:sp>
        <p:nvSpPr>
          <p:cNvPr id="3" name="Content Placeholder 2">
            <a:extLst>
              <a:ext uri="{FF2B5EF4-FFF2-40B4-BE49-F238E27FC236}">
                <a16:creationId xmlns:a16="http://schemas.microsoft.com/office/drawing/2014/main" id="{11C70D48-C9A1-4817-BE00-0B4A38676B58}"/>
              </a:ext>
            </a:extLst>
          </p:cNvPr>
          <p:cNvSpPr>
            <a:spLocks noGrp="1"/>
          </p:cNvSpPr>
          <p:nvPr>
            <p:ph idx="1"/>
          </p:nvPr>
        </p:nvSpPr>
        <p:spPr/>
        <p:txBody>
          <a:bodyPr>
            <a:normAutofit lnSpcReduction="10000"/>
          </a:bodyPr>
          <a:lstStyle/>
          <a:p>
            <a:r>
              <a:rPr lang="en-US" b="1" u="sng" dirty="0"/>
              <a:t>Age of patient</a:t>
            </a:r>
            <a:r>
              <a:rPr lang="en-US" u="sng" dirty="0"/>
              <a:t> </a:t>
            </a:r>
            <a:r>
              <a:rPr lang="en-US" dirty="0"/>
              <a:t>— The age of the patient is important to consider because normal values of hematocrit (HCT) and hemoglobin (HGB) vary greatly with age and because different causes of anemia present at different ages</a:t>
            </a:r>
          </a:p>
          <a:p>
            <a:pPr marL="0" indent="0">
              <a:buNone/>
            </a:pPr>
            <a:r>
              <a:rPr lang="en-US" sz="2400" b="1" dirty="0">
                <a:solidFill>
                  <a:srgbClr val="FF0000"/>
                </a:solidFill>
              </a:rPr>
              <a:t>Birth to three months</a:t>
            </a:r>
            <a:r>
              <a:rPr lang="en-US" sz="2400" dirty="0">
                <a:solidFill>
                  <a:srgbClr val="FF0000"/>
                </a:solidFill>
              </a:rPr>
              <a:t> </a:t>
            </a:r>
            <a:r>
              <a:rPr lang="en-US" dirty="0"/>
              <a:t>– The most common cause of anemia in young infants is "</a:t>
            </a:r>
            <a:r>
              <a:rPr lang="en-US" u="sng" dirty="0"/>
              <a:t>physiological anemia</a:t>
            </a:r>
            <a:r>
              <a:rPr lang="en-US" dirty="0"/>
              <a:t>," which occurs at approximately six to nine weeks of age. Common causes of </a:t>
            </a:r>
            <a:r>
              <a:rPr lang="en-US" u="sng" dirty="0"/>
              <a:t>pathological anemia</a:t>
            </a:r>
            <a:r>
              <a:rPr lang="en-US" dirty="0"/>
              <a:t> in newborns include blood loss, immune hemolytic disease</a:t>
            </a:r>
          </a:p>
          <a:p>
            <a:pPr marL="0" indent="0">
              <a:buNone/>
            </a:pPr>
            <a:r>
              <a:rPr lang="en-US" sz="2400" b="1" dirty="0">
                <a:solidFill>
                  <a:srgbClr val="FF0000"/>
                </a:solidFill>
              </a:rPr>
              <a:t>Infants three to six months</a:t>
            </a:r>
            <a:r>
              <a:rPr lang="en-US" sz="2400" dirty="0">
                <a:solidFill>
                  <a:srgbClr val="FF0000"/>
                </a:solidFill>
              </a:rPr>
              <a:t> </a:t>
            </a:r>
            <a:r>
              <a:rPr lang="en-US" dirty="0"/>
              <a:t>– Anemia detected at three to six months of age suggests a hemoglobinopathy.</a:t>
            </a:r>
          </a:p>
        </p:txBody>
      </p:sp>
    </p:spTree>
    <p:extLst>
      <p:ext uri="{BB962C8B-B14F-4D97-AF65-F5344CB8AC3E}">
        <p14:creationId xmlns:p14="http://schemas.microsoft.com/office/powerpoint/2010/main" val="3487219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D3CE5-1A1F-4EF7-A983-EDFA318324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D7F9D6-BAEF-4B63-A77E-662D288B02B6}"/>
              </a:ext>
            </a:extLst>
          </p:cNvPr>
          <p:cNvSpPr>
            <a:spLocks noGrp="1"/>
          </p:cNvSpPr>
          <p:nvPr>
            <p:ph idx="1"/>
          </p:nvPr>
        </p:nvSpPr>
        <p:spPr/>
        <p:txBody>
          <a:bodyPr/>
          <a:lstStyle/>
          <a:p>
            <a:r>
              <a:rPr lang="en-US" b="1" u="sng" dirty="0"/>
              <a:t>Sex</a:t>
            </a:r>
            <a:r>
              <a:rPr lang="en-US" dirty="0"/>
              <a:t> — Some inherited causes of anemia are X-linked (</a:t>
            </a:r>
            <a:r>
              <a:rPr lang="en-US" dirty="0" err="1"/>
              <a:t>eg</a:t>
            </a:r>
            <a:r>
              <a:rPr lang="en-US" dirty="0"/>
              <a:t>, G6PD deficiency and X-linked sideroblastic anemia) and occur most commonly in males. </a:t>
            </a:r>
          </a:p>
          <a:p>
            <a:pPr marL="0" indent="0">
              <a:buNone/>
            </a:pPr>
            <a:endParaRPr lang="en-US" dirty="0"/>
          </a:p>
          <a:p>
            <a:pPr marL="0" indent="0">
              <a:buNone/>
            </a:pPr>
            <a:r>
              <a:rPr lang="en-US" dirty="0"/>
              <a:t>In postmenarchal girls, excessive menstrual bleeding is an important cause of anemia.</a:t>
            </a:r>
          </a:p>
        </p:txBody>
      </p:sp>
    </p:spTree>
    <p:extLst>
      <p:ext uri="{BB962C8B-B14F-4D97-AF65-F5344CB8AC3E}">
        <p14:creationId xmlns:p14="http://schemas.microsoft.com/office/powerpoint/2010/main" val="1248296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A360A-77BF-4884-9F16-258F3CF138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539E549-4AFE-44ED-8401-965243342506}"/>
              </a:ext>
            </a:extLst>
          </p:cNvPr>
          <p:cNvSpPr>
            <a:spLocks noGrp="1"/>
          </p:cNvSpPr>
          <p:nvPr>
            <p:ph idx="1"/>
          </p:nvPr>
        </p:nvSpPr>
        <p:spPr/>
        <p:txBody>
          <a:bodyPr/>
          <a:lstStyle/>
          <a:p>
            <a:r>
              <a:rPr lang="en-US" b="1" dirty="0"/>
              <a:t>Race and ethnicity</a:t>
            </a:r>
            <a:r>
              <a:rPr lang="en-US" dirty="0"/>
              <a:t> — Race and ethnic background are helpful in guiding the work-up for hemoglobinopathies and enzymopathies (</a:t>
            </a:r>
            <a:r>
              <a:rPr lang="en-US" dirty="0" err="1"/>
              <a:t>eg</a:t>
            </a:r>
            <a:r>
              <a:rPr lang="en-US" dirty="0"/>
              <a:t>, G6PD deficiency). HGB S and C are most commonly seen in Black and Hispanic populations; thalassemia syndromes are more common in individuals of Mediterranean and Southeast Asian descent; G6PD deficiency is more common among Jews, Greeks and Black populations</a:t>
            </a:r>
          </a:p>
        </p:txBody>
      </p:sp>
    </p:spTree>
    <p:extLst>
      <p:ext uri="{BB962C8B-B14F-4D97-AF65-F5344CB8AC3E}">
        <p14:creationId xmlns:p14="http://schemas.microsoft.com/office/powerpoint/2010/main" val="479568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B6B1-AC53-4D70-A62C-377DB50181CD}"/>
              </a:ext>
            </a:extLst>
          </p:cNvPr>
          <p:cNvSpPr>
            <a:spLocks noGrp="1"/>
          </p:cNvSpPr>
          <p:nvPr>
            <p:ph type="title"/>
          </p:nvPr>
        </p:nvSpPr>
        <p:spPr/>
        <p:txBody>
          <a:bodyPr/>
          <a:lstStyle/>
          <a:p>
            <a:r>
              <a:rPr lang="en-US" b="1" u="sng" dirty="0"/>
              <a:t>Evaluation</a:t>
            </a:r>
            <a:r>
              <a:rPr lang="en-US" dirty="0"/>
              <a:t> :</a:t>
            </a:r>
          </a:p>
        </p:txBody>
      </p:sp>
      <p:sp>
        <p:nvSpPr>
          <p:cNvPr id="3" name="Content Placeholder 2">
            <a:extLst>
              <a:ext uri="{FF2B5EF4-FFF2-40B4-BE49-F238E27FC236}">
                <a16:creationId xmlns:a16="http://schemas.microsoft.com/office/drawing/2014/main" id="{9A482AC7-43DA-4422-A61F-8B669ED400CB}"/>
              </a:ext>
            </a:extLst>
          </p:cNvPr>
          <p:cNvSpPr>
            <a:spLocks noGrp="1"/>
          </p:cNvSpPr>
          <p:nvPr>
            <p:ph idx="1"/>
          </p:nvPr>
        </p:nvSpPr>
        <p:spPr/>
        <p:txBody>
          <a:bodyPr/>
          <a:lstStyle/>
          <a:p>
            <a:r>
              <a:rPr lang="en-US" b="1" dirty="0"/>
              <a:t>History</a:t>
            </a:r>
            <a:r>
              <a:rPr lang="en-US" dirty="0"/>
              <a:t> — The evaluation of a child with anemia begins thorough history. </a:t>
            </a:r>
            <a:r>
              <a:rPr lang="en-US" b="1" dirty="0">
                <a:solidFill>
                  <a:schemeClr val="accent5">
                    <a:lumMod val="75000"/>
                  </a:schemeClr>
                </a:solidFill>
              </a:rPr>
              <a:t>The degree of symptoms</a:t>
            </a:r>
            <a:r>
              <a:rPr lang="en-US" b="1" dirty="0">
                <a:solidFill>
                  <a:srgbClr val="FF0000"/>
                </a:solidFill>
              </a:rPr>
              <a:t>,</a:t>
            </a:r>
            <a:r>
              <a:rPr lang="en-US" b="1" dirty="0">
                <a:solidFill>
                  <a:schemeClr val="accent5">
                    <a:lumMod val="75000"/>
                  </a:schemeClr>
                </a:solidFill>
              </a:rPr>
              <a:t> past medical history</a:t>
            </a:r>
            <a:r>
              <a:rPr lang="en-US" b="1" dirty="0">
                <a:solidFill>
                  <a:srgbClr val="FF0000"/>
                </a:solidFill>
              </a:rPr>
              <a:t>,</a:t>
            </a:r>
            <a:r>
              <a:rPr lang="en-US" b="1" dirty="0">
                <a:solidFill>
                  <a:schemeClr val="accent5">
                    <a:lumMod val="75000"/>
                  </a:schemeClr>
                </a:solidFill>
              </a:rPr>
              <a:t> family history</a:t>
            </a:r>
            <a:r>
              <a:rPr lang="en-US" b="1" dirty="0">
                <a:solidFill>
                  <a:srgbClr val="FF0000"/>
                </a:solidFill>
              </a:rPr>
              <a:t>,</a:t>
            </a:r>
            <a:r>
              <a:rPr lang="en-US" b="1" dirty="0">
                <a:solidFill>
                  <a:schemeClr val="accent5">
                    <a:lumMod val="75000"/>
                  </a:schemeClr>
                </a:solidFill>
              </a:rPr>
              <a:t> dietary history</a:t>
            </a:r>
            <a:r>
              <a:rPr lang="en-US" b="1" dirty="0">
                <a:solidFill>
                  <a:srgbClr val="FF0000"/>
                </a:solidFill>
              </a:rPr>
              <a:t>,</a:t>
            </a:r>
            <a:r>
              <a:rPr lang="en-US" b="1" dirty="0">
                <a:solidFill>
                  <a:schemeClr val="accent5">
                    <a:lumMod val="75000"/>
                  </a:schemeClr>
                </a:solidFill>
              </a:rPr>
              <a:t> and developmental history </a:t>
            </a:r>
            <a:r>
              <a:rPr lang="en-US" dirty="0"/>
              <a:t>may provide important clues to the cause of anemia</a:t>
            </a:r>
          </a:p>
        </p:txBody>
      </p:sp>
    </p:spTree>
    <p:extLst>
      <p:ext uri="{BB962C8B-B14F-4D97-AF65-F5344CB8AC3E}">
        <p14:creationId xmlns:p14="http://schemas.microsoft.com/office/powerpoint/2010/main" val="1892398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AB396-BBF7-4A27-8C8A-7F43959F94EC}"/>
              </a:ext>
            </a:extLst>
          </p:cNvPr>
          <p:cNvSpPr>
            <a:spLocks noGrp="1"/>
          </p:cNvSpPr>
          <p:nvPr>
            <p:ph type="title"/>
          </p:nvPr>
        </p:nvSpPr>
        <p:spPr>
          <a:xfrm>
            <a:off x="714633" y="365125"/>
            <a:ext cx="10515600" cy="1325563"/>
          </a:xfrm>
        </p:spPr>
        <p:txBody>
          <a:bodyPr/>
          <a:lstStyle/>
          <a:p>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783B9220-A687-4085-A112-DEEB15726143}"/>
              </a:ext>
            </a:extLst>
          </p:cNvPr>
          <p:cNvSpPr>
            <a:spLocks noGrp="1"/>
          </p:cNvSpPr>
          <p:nvPr>
            <p:ph idx="1"/>
          </p:nvPr>
        </p:nvSpPr>
        <p:spPr>
          <a:xfrm>
            <a:off x="297077" y="1648653"/>
            <a:ext cx="10515600" cy="4351338"/>
          </a:xfrm>
        </p:spPr>
        <p:txBody>
          <a:bodyPr>
            <a:normAutofit/>
          </a:bodyPr>
          <a:lstStyle/>
          <a:p>
            <a:r>
              <a:rPr lang="en-US" sz="3600" b="1" u="sng" dirty="0">
                <a:solidFill>
                  <a:schemeClr val="accent1">
                    <a:lumMod val="75000"/>
                  </a:schemeClr>
                </a:solidFill>
              </a:rPr>
              <a:t>Symptoms</a:t>
            </a:r>
            <a:r>
              <a:rPr lang="en-US" sz="2400" b="1" dirty="0">
                <a:solidFill>
                  <a:schemeClr val="accent6">
                    <a:lumMod val="75000"/>
                  </a:schemeClr>
                </a:solidFill>
              </a:rPr>
              <a:t> </a:t>
            </a:r>
            <a:r>
              <a:rPr lang="en-US" sz="2400" dirty="0"/>
              <a:t>– Characterizing the symptoms helps elucidate the severity and chronicity of anemia and may identify patients with blood loss or hemolytic etiologies:</a:t>
            </a:r>
          </a:p>
          <a:p>
            <a:pPr marL="0" indent="0">
              <a:buNone/>
            </a:pPr>
            <a:r>
              <a:rPr lang="en-US" sz="2400" b="1" dirty="0"/>
              <a:t>1-Symptoms attributable to anemia</a:t>
            </a:r>
            <a:r>
              <a:rPr lang="en-US" sz="2400" dirty="0">
                <a:solidFill>
                  <a:srgbClr val="FF0000"/>
                </a:solidFill>
              </a:rPr>
              <a:t> *</a:t>
            </a:r>
            <a:r>
              <a:rPr lang="en-US" sz="2400" dirty="0"/>
              <a:t>– Common symptoms of anemia include lethargy, tachycardia, and pallor. </a:t>
            </a:r>
            <a:r>
              <a:rPr lang="en-US" sz="2400" dirty="0">
                <a:solidFill>
                  <a:schemeClr val="accent6">
                    <a:lumMod val="75000"/>
                  </a:schemeClr>
                </a:solidFill>
              </a:rPr>
              <a:t>Infants may present with irritability and poor oral intake.</a:t>
            </a:r>
          </a:p>
        </p:txBody>
      </p:sp>
      <p:pic>
        <p:nvPicPr>
          <p:cNvPr id="7" name="Picture 6">
            <a:extLst>
              <a:ext uri="{FF2B5EF4-FFF2-40B4-BE49-F238E27FC236}">
                <a16:creationId xmlns:a16="http://schemas.microsoft.com/office/drawing/2014/main" id="{DC3F1FDB-1B9F-4D40-9710-0CB3B5AEB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1661" y="3703058"/>
            <a:ext cx="3223053" cy="2965210"/>
          </a:xfrm>
          <a:prstGeom prst="rect">
            <a:avLst/>
          </a:prstGeom>
        </p:spPr>
      </p:pic>
    </p:spTree>
    <p:extLst>
      <p:ext uri="{BB962C8B-B14F-4D97-AF65-F5344CB8AC3E}">
        <p14:creationId xmlns:p14="http://schemas.microsoft.com/office/powerpoint/2010/main" val="3437438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1C76-EAF6-4B28-B47F-AB0145FAC5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12B8F79-FA95-46B2-B525-73E337244FC1}"/>
              </a:ext>
            </a:extLst>
          </p:cNvPr>
          <p:cNvSpPr>
            <a:spLocks noGrp="1"/>
          </p:cNvSpPr>
          <p:nvPr>
            <p:ph idx="1"/>
          </p:nvPr>
        </p:nvSpPr>
        <p:spPr>
          <a:xfrm>
            <a:off x="751703" y="1516706"/>
            <a:ext cx="10515600" cy="4351338"/>
          </a:xfrm>
        </p:spPr>
        <p:txBody>
          <a:bodyPr/>
          <a:lstStyle/>
          <a:p>
            <a:pPr marL="0" indent="0">
              <a:buNone/>
            </a:pPr>
            <a:r>
              <a:rPr lang="en-US" b="1" dirty="0"/>
              <a:t>2-Symptoms of hemolysis</a:t>
            </a:r>
            <a:r>
              <a:rPr lang="en-US" dirty="0"/>
              <a:t> – Changes in </a:t>
            </a:r>
            <a:r>
              <a:rPr lang="en-US" b="1" dirty="0">
                <a:solidFill>
                  <a:schemeClr val="accent1">
                    <a:lumMod val="75000"/>
                  </a:schemeClr>
                </a:solidFill>
              </a:rPr>
              <a:t>urine color</a:t>
            </a:r>
            <a:r>
              <a:rPr lang="en-US" dirty="0"/>
              <a:t>, </a:t>
            </a:r>
            <a:r>
              <a:rPr lang="en-US" b="1" dirty="0">
                <a:solidFill>
                  <a:schemeClr val="accent1">
                    <a:lumMod val="75000"/>
                  </a:schemeClr>
                </a:solidFill>
              </a:rPr>
              <a:t>scleral icterus</a:t>
            </a:r>
            <a:r>
              <a:rPr lang="en-US" dirty="0"/>
              <a:t>, splenomegaly or </a:t>
            </a:r>
            <a:r>
              <a:rPr lang="en-US" b="1" dirty="0">
                <a:solidFill>
                  <a:schemeClr val="accent1">
                    <a:lumMod val="75000"/>
                  </a:schemeClr>
                </a:solidFill>
              </a:rPr>
              <a:t>jaundice</a:t>
            </a:r>
            <a:r>
              <a:rPr lang="en-US" dirty="0"/>
              <a:t> may indicate the presence of a hemolytic disorder. gallstones (</a:t>
            </a:r>
            <a:r>
              <a:rPr lang="en-US" dirty="0" err="1"/>
              <a:t>bilirubinate</a:t>
            </a:r>
            <a:r>
              <a:rPr lang="en-US" dirty="0"/>
              <a:t>) are a common complication of chronic hemolysis</a:t>
            </a:r>
          </a:p>
        </p:txBody>
      </p:sp>
      <p:pic>
        <p:nvPicPr>
          <p:cNvPr id="5" name="Picture 4">
            <a:extLst>
              <a:ext uri="{FF2B5EF4-FFF2-40B4-BE49-F238E27FC236}">
                <a16:creationId xmlns:a16="http://schemas.microsoft.com/office/drawing/2014/main" id="{B2A054F0-0F90-4528-A136-9FD639EBD6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206" y="3113903"/>
            <a:ext cx="6752606" cy="3015049"/>
          </a:xfrm>
          <a:prstGeom prst="rect">
            <a:avLst/>
          </a:prstGeom>
        </p:spPr>
      </p:pic>
      <p:pic>
        <p:nvPicPr>
          <p:cNvPr id="7" name="Picture 6">
            <a:extLst>
              <a:ext uri="{FF2B5EF4-FFF2-40B4-BE49-F238E27FC236}">
                <a16:creationId xmlns:a16="http://schemas.microsoft.com/office/drawing/2014/main" id="{BBCE0DB6-1540-46FD-9FAB-AE2F50A90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0746" y="3479843"/>
            <a:ext cx="3690552" cy="2649109"/>
          </a:xfrm>
          <a:prstGeom prst="rect">
            <a:avLst/>
          </a:prstGeom>
        </p:spPr>
      </p:pic>
    </p:spTree>
    <p:extLst>
      <p:ext uri="{BB962C8B-B14F-4D97-AF65-F5344CB8AC3E}">
        <p14:creationId xmlns:p14="http://schemas.microsoft.com/office/powerpoint/2010/main" val="708425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F14EA-E10B-4D19-8BC6-391148256E8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FA7EB89-7F05-48DA-9BA8-7BFA3D590188}"/>
              </a:ext>
            </a:extLst>
          </p:cNvPr>
          <p:cNvSpPr>
            <a:spLocks noGrp="1"/>
          </p:cNvSpPr>
          <p:nvPr>
            <p:ph idx="1"/>
          </p:nvPr>
        </p:nvSpPr>
        <p:spPr/>
        <p:txBody>
          <a:bodyPr>
            <a:normAutofit/>
          </a:bodyPr>
          <a:lstStyle/>
          <a:p>
            <a:pPr marL="0" indent="0">
              <a:buNone/>
            </a:pPr>
            <a:r>
              <a:rPr lang="en-US" b="1" dirty="0"/>
              <a:t>3-Bleeding symptoms</a:t>
            </a:r>
            <a:r>
              <a:rPr lang="en-US" dirty="0"/>
              <a:t> – Specific questions related to bleeding from the </a:t>
            </a:r>
            <a:r>
              <a:rPr lang="en-US" b="1" dirty="0"/>
              <a:t>gastrointestinal tract</a:t>
            </a:r>
            <a:r>
              <a:rPr lang="en-US" dirty="0"/>
              <a:t>, including changes in stool color, blood in stools, and history of bowel symptoms, should be reviewed. Severe or chronic epistaxis also may result in anemia from blood loss and iron deficiency. In adolescent girls, </a:t>
            </a:r>
            <a:r>
              <a:rPr lang="en-US" b="1" dirty="0"/>
              <a:t>menstrual history </a:t>
            </a:r>
            <a:r>
              <a:rPr lang="en-US" dirty="0"/>
              <a:t>should be obtained, including duration and amount of bleeding. Severe </a:t>
            </a:r>
            <a:r>
              <a:rPr lang="en-US" b="1" dirty="0"/>
              <a:t>epistaxis</a:t>
            </a:r>
            <a:r>
              <a:rPr lang="en-US" dirty="0"/>
              <a:t> and/or heavy menstrual bleeding should raise suspicion for an underlying bleeding disorder .In patients who have symptoms of GI bleeding, history of additional GI symptoms should be elicited. </a:t>
            </a:r>
          </a:p>
        </p:txBody>
      </p:sp>
    </p:spTree>
    <p:extLst>
      <p:ext uri="{BB962C8B-B14F-4D97-AF65-F5344CB8AC3E}">
        <p14:creationId xmlns:p14="http://schemas.microsoft.com/office/powerpoint/2010/main" val="2953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01562-4D5A-4078-8BC8-20916F14B4DB}"/>
              </a:ext>
            </a:extLst>
          </p:cNvPr>
          <p:cNvSpPr>
            <a:spLocks noGrp="1"/>
          </p:cNvSpPr>
          <p:nvPr>
            <p:ph type="title"/>
          </p:nvPr>
        </p:nvSpPr>
        <p:spPr>
          <a:xfrm>
            <a:off x="838200" y="365125"/>
            <a:ext cx="10515600" cy="200483"/>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66435ACF-13D0-4C8A-82A8-9E9B5411BF7E}"/>
              </a:ext>
            </a:extLst>
          </p:cNvPr>
          <p:cNvSpPr>
            <a:spLocks noGrp="1"/>
          </p:cNvSpPr>
          <p:nvPr>
            <p:ph idx="1"/>
          </p:nvPr>
        </p:nvSpPr>
        <p:spPr>
          <a:xfrm>
            <a:off x="758910" y="1253331"/>
            <a:ext cx="10515600" cy="4351338"/>
          </a:xfrm>
        </p:spPr>
        <p:txBody>
          <a:bodyPr/>
          <a:lstStyle/>
          <a:p>
            <a:pPr marL="0" indent="0">
              <a:buNone/>
            </a:pPr>
            <a:r>
              <a:rPr lang="en-US" b="1" dirty="0"/>
              <a:t>4-Pica</a:t>
            </a:r>
            <a:r>
              <a:rPr lang="en-US" dirty="0"/>
              <a:t> – The presence of pica, the intense craving for nonfood items, should be assessed given its strong association with iron deficiency. In young children, pica may manifest as craving dirt, rocks, and paper. In adolescents, craving for ice may be more common.</a:t>
            </a:r>
          </a:p>
        </p:txBody>
      </p:sp>
    </p:spTree>
    <p:extLst>
      <p:ext uri="{BB962C8B-B14F-4D97-AF65-F5344CB8AC3E}">
        <p14:creationId xmlns:p14="http://schemas.microsoft.com/office/powerpoint/2010/main" val="1045560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4B264-48ED-40DD-B410-BED3639044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322CAD-C6FA-4307-AD62-824EC52EF037}"/>
              </a:ext>
            </a:extLst>
          </p:cNvPr>
          <p:cNvSpPr>
            <a:spLocks noGrp="1"/>
          </p:cNvSpPr>
          <p:nvPr>
            <p:ph idx="1"/>
          </p:nvPr>
        </p:nvSpPr>
        <p:spPr/>
        <p:txBody>
          <a:bodyPr/>
          <a:lstStyle/>
          <a:p>
            <a:r>
              <a:rPr lang="en-US" b="1" dirty="0">
                <a:solidFill>
                  <a:schemeClr val="accent5">
                    <a:lumMod val="60000"/>
                    <a:lumOff val="40000"/>
                  </a:schemeClr>
                </a:solidFill>
              </a:rPr>
              <a:t>Birth history </a:t>
            </a:r>
            <a:r>
              <a:rPr lang="en-US" dirty="0"/>
              <a:t>– The birth and neonatal history should include gestational age, duration of birth hospitalization, and history of jaundice and/or anemia in the newborn period. Results of newborn screening (which typically includes screening for sickle cell disease) should be reviewed.</a:t>
            </a:r>
          </a:p>
          <a:p>
            <a:r>
              <a:rPr lang="en-US" b="1" dirty="0">
                <a:solidFill>
                  <a:schemeClr val="accent5">
                    <a:lumMod val="60000"/>
                    <a:lumOff val="40000"/>
                  </a:schemeClr>
                </a:solidFill>
              </a:rPr>
              <a:t>History of anemia </a:t>
            </a:r>
            <a:r>
              <a:rPr lang="en-US" dirty="0"/>
              <a:t>– Previous complete blood counts (CBCs) should be reviewed, and, if prior anemic episodes occurred, they should be characterized (including duration, etiology, therapy, and resolution).</a:t>
            </a:r>
          </a:p>
        </p:txBody>
      </p:sp>
    </p:spTree>
    <p:extLst>
      <p:ext uri="{BB962C8B-B14F-4D97-AF65-F5344CB8AC3E}">
        <p14:creationId xmlns:p14="http://schemas.microsoft.com/office/powerpoint/2010/main" val="1587854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4860A-B1CE-407F-BE13-AC36215A6D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05E420-0C38-42C1-8EF6-E366EB93630C}"/>
              </a:ext>
            </a:extLst>
          </p:cNvPr>
          <p:cNvSpPr>
            <a:spLocks noGrp="1"/>
          </p:cNvSpPr>
          <p:nvPr>
            <p:ph idx="1"/>
          </p:nvPr>
        </p:nvSpPr>
        <p:spPr/>
        <p:txBody>
          <a:bodyPr/>
          <a:lstStyle/>
          <a:p>
            <a:r>
              <a:rPr lang="en-US" b="1" dirty="0">
                <a:solidFill>
                  <a:schemeClr val="accent5">
                    <a:lumMod val="60000"/>
                    <a:lumOff val="40000"/>
                  </a:schemeClr>
                </a:solidFill>
              </a:rPr>
              <a:t>Underlying medical conditions </a:t>
            </a:r>
            <a:r>
              <a:rPr lang="en-US" dirty="0"/>
              <a:t>– Past medical history and review of symptoms should be obtained to elucidate chronic underlying infectious or inflammatory conditions that may result in anemia.</a:t>
            </a:r>
          </a:p>
          <a:p>
            <a:r>
              <a:rPr lang="en-US" b="1" dirty="0">
                <a:solidFill>
                  <a:schemeClr val="accent5">
                    <a:lumMod val="60000"/>
                    <a:lumOff val="40000"/>
                  </a:schemeClr>
                </a:solidFill>
              </a:rPr>
              <a:t>Travel </a:t>
            </a:r>
            <a:r>
              <a:rPr lang="en-US" dirty="0"/>
              <a:t>to/from areas of endemic infection (</a:t>
            </a:r>
            <a:r>
              <a:rPr lang="en-US" dirty="0" err="1"/>
              <a:t>eg</a:t>
            </a:r>
            <a:r>
              <a:rPr lang="en-US" dirty="0"/>
              <a:t>, malaria, hepatitis, tuberculosis) should be noted </a:t>
            </a:r>
          </a:p>
        </p:txBody>
      </p:sp>
    </p:spTree>
    <p:extLst>
      <p:ext uri="{BB962C8B-B14F-4D97-AF65-F5344CB8AC3E}">
        <p14:creationId xmlns:p14="http://schemas.microsoft.com/office/powerpoint/2010/main" val="496832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309F-9B59-4128-B1AF-874294EA8C24}"/>
              </a:ext>
            </a:extLst>
          </p:cNvPr>
          <p:cNvSpPr>
            <a:spLocks noGrp="1"/>
          </p:cNvSpPr>
          <p:nvPr>
            <p:ph type="title"/>
          </p:nvPr>
        </p:nvSpPr>
        <p:spPr/>
        <p:txBody>
          <a:bodyPr/>
          <a:lstStyle/>
          <a:p>
            <a:pPr algn="ctr"/>
            <a:r>
              <a:rPr lang="en-US" b="1" dirty="0"/>
              <a:t>Drug and toxin exposure history</a:t>
            </a:r>
          </a:p>
        </p:txBody>
      </p:sp>
      <p:sp>
        <p:nvSpPr>
          <p:cNvPr id="3" name="Content Placeholder 2">
            <a:extLst>
              <a:ext uri="{FF2B5EF4-FFF2-40B4-BE49-F238E27FC236}">
                <a16:creationId xmlns:a16="http://schemas.microsoft.com/office/drawing/2014/main" id="{6D1E3D46-0511-4AC2-BAB0-5C6F84D5ABE1}"/>
              </a:ext>
            </a:extLst>
          </p:cNvPr>
          <p:cNvSpPr>
            <a:spLocks noGrp="1"/>
          </p:cNvSpPr>
          <p:nvPr>
            <p:ph idx="1"/>
          </p:nvPr>
        </p:nvSpPr>
        <p:spPr/>
        <p:txBody>
          <a:bodyPr/>
          <a:lstStyle/>
          <a:p>
            <a:r>
              <a:rPr lang="en-US" dirty="0"/>
              <a:t> Current and past medications should be reviewed with particular attention to oxidant drugs that can cause hemolysis, particularly in patients with underlying G6PD deficiency.</a:t>
            </a:r>
          </a:p>
          <a:p>
            <a:r>
              <a:rPr lang="en-US" dirty="0"/>
              <a:t>Possible environmental toxin exposure should be explored, including lead exposure and nitrates in well water.</a:t>
            </a:r>
          </a:p>
          <a:p>
            <a:r>
              <a:rPr lang="en-US" dirty="0"/>
              <a:t>Immune-mediated hemolysis (e.g., penicillin) Bone marrow suppression (e.g., chemotherapy) Phenytoin, increasing folate requirement all should be </a:t>
            </a:r>
            <a:r>
              <a:rPr lang="en-US" dirty="0" err="1"/>
              <a:t>reviewd</a:t>
            </a:r>
            <a:r>
              <a:rPr lang="en-US" dirty="0"/>
              <a:t> </a:t>
            </a:r>
          </a:p>
        </p:txBody>
      </p:sp>
    </p:spTree>
    <p:extLst>
      <p:ext uri="{BB962C8B-B14F-4D97-AF65-F5344CB8AC3E}">
        <p14:creationId xmlns:p14="http://schemas.microsoft.com/office/powerpoint/2010/main" val="2481432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A908F-50D7-4C7C-AA5E-4A6AF638ED64}"/>
              </a:ext>
            </a:extLst>
          </p:cNvPr>
          <p:cNvSpPr>
            <a:spLocks noGrp="1"/>
          </p:cNvSpPr>
          <p:nvPr>
            <p:ph type="title"/>
          </p:nvPr>
        </p:nvSpPr>
        <p:spPr>
          <a:xfrm>
            <a:off x="751702" y="197964"/>
            <a:ext cx="10515600" cy="1225483"/>
          </a:xfrm>
        </p:spPr>
        <p:txBody>
          <a:bodyPr/>
          <a:lstStyle/>
          <a:p>
            <a:pPr algn="ctr"/>
            <a:r>
              <a:rPr lang="en-US" b="1" dirty="0"/>
              <a:t>Family history</a:t>
            </a:r>
            <a:r>
              <a:rPr lang="en-US" dirty="0"/>
              <a:t> </a:t>
            </a:r>
          </a:p>
        </p:txBody>
      </p:sp>
      <p:sp>
        <p:nvSpPr>
          <p:cNvPr id="3" name="Content Placeholder 2">
            <a:extLst>
              <a:ext uri="{FF2B5EF4-FFF2-40B4-BE49-F238E27FC236}">
                <a16:creationId xmlns:a16="http://schemas.microsoft.com/office/drawing/2014/main" id="{30E8BB33-CC9D-45CD-936F-FB390821FCA7}"/>
              </a:ext>
            </a:extLst>
          </p:cNvPr>
          <p:cNvSpPr>
            <a:spLocks noGrp="1"/>
          </p:cNvSpPr>
          <p:nvPr>
            <p:ph idx="1"/>
          </p:nvPr>
        </p:nvSpPr>
        <p:spPr>
          <a:xfrm>
            <a:off x="751702" y="1734532"/>
            <a:ext cx="10515600" cy="6045806"/>
          </a:xfrm>
        </p:spPr>
        <p:txBody>
          <a:bodyPr/>
          <a:lstStyle/>
          <a:p>
            <a:pPr marL="0" indent="0">
              <a:buNone/>
            </a:pPr>
            <a:r>
              <a:rPr lang="en-US" dirty="0"/>
              <a:t>  Family history of anemia should be reviewed. Family members with jaundice, gallstones, or splenomegaly should be identified. Asking if family members have undergone cholecystectomy or splenectomy may aid in the identification of additional individuals with inherited hemolytic anemias.</a:t>
            </a:r>
          </a:p>
          <a:p>
            <a:pPr marL="0" indent="0">
              <a:buNone/>
            </a:pPr>
            <a:endParaRPr lang="en-US" dirty="0"/>
          </a:p>
          <a:p>
            <a:pPr marL="0" indent="0">
              <a:buNone/>
            </a:pPr>
            <a:r>
              <a:rPr lang="en-US" dirty="0"/>
              <a:t>*It is also important to determine whether there is a family history of inflammatory bowel disease, intestinal polyps, colorectal cancer, hereditary hemorrhagic telangiectasia, von Willebrand disease, platelet disorders, or hemophilia.</a:t>
            </a:r>
          </a:p>
        </p:txBody>
      </p:sp>
    </p:spTree>
    <p:extLst>
      <p:ext uri="{BB962C8B-B14F-4D97-AF65-F5344CB8AC3E}">
        <p14:creationId xmlns:p14="http://schemas.microsoft.com/office/powerpoint/2010/main" val="2109387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5FB49-E49C-454F-83F7-F064A6EEAA0B}"/>
              </a:ext>
            </a:extLst>
          </p:cNvPr>
          <p:cNvSpPr>
            <a:spLocks noGrp="1"/>
          </p:cNvSpPr>
          <p:nvPr>
            <p:ph type="title"/>
          </p:nvPr>
        </p:nvSpPr>
        <p:spPr>
          <a:xfrm>
            <a:off x="838200" y="122549"/>
            <a:ext cx="10515600" cy="1319752"/>
          </a:xfrm>
        </p:spPr>
        <p:txBody>
          <a:bodyPr/>
          <a:lstStyle/>
          <a:p>
            <a:pPr algn="ctr"/>
            <a:r>
              <a:rPr lang="en-US" b="1" dirty="0"/>
              <a:t>Dietary history</a:t>
            </a:r>
            <a:r>
              <a:rPr lang="en-US" dirty="0"/>
              <a:t> </a:t>
            </a:r>
          </a:p>
        </p:txBody>
      </p:sp>
      <p:sp>
        <p:nvSpPr>
          <p:cNvPr id="3" name="Content Placeholder 2">
            <a:extLst>
              <a:ext uri="{FF2B5EF4-FFF2-40B4-BE49-F238E27FC236}">
                <a16:creationId xmlns:a16="http://schemas.microsoft.com/office/drawing/2014/main" id="{BA01852E-8525-4E4C-B0EA-FDE3996C05BE}"/>
              </a:ext>
            </a:extLst>
          </p:cNvPr>
          <p:cNvSpPr>
            <a:spLocks noGrp="1"/>
          </p:cNvSpPr>
          <p:nvPr>
            <p:ph idx="1"/>
          </p:nvPr>
        </p:nvSpPr>
        <p:spPr>
          <a:xfrm>
            <a:off x="838200" y="1376313"/>
            <a:ext cx="10515600" cy="5646656"/>
          </a:xfrm>
        </p:spPr>
        <p:txBody>
          <a:bodyPr>
            <a:normAutofit fontScale="92500" lnSpcReduction="10000"/>
          </a:bodyPr>
          <a:lstStyle/>
          <a:p>
            <a:r>
              <a:rPr lang="en-US" sz="2400" b="1" dirty="0"/>
              <a:t>Dietary history</a:t>
            </a:r>
            <a:r>
              <a:rPr lang="en-US" sz="2400" dirty="0"/>
              <a:t> – The dietary history is focused on assessing iron intake and, to a lesser degree, folate and vitamin b12 content. The type of diet, type of formula (if iron fortified), and age of infant at the time of discontinuation of formula or breast milk should be documented. In addition, the amount and type of milk the patient is drinking should be determined.</a:t>
            </a:r>
          </a:p>
          <a:p>
            <a:r>
              <a:rPr lang="en-US" sz="2400" dirty="0"/>
              <a:t> Infants and children who are exclusively fed goat's milk can develop anemia due to folate deficiency.</a:t>
            </a:r>
          </a:p>
          <a:p>
            <a:r>
              <a:rPr lang="en-US" sz="2400" dirty="0"/>
              <a:t>Exclusively breastfed infants who do not receive sufficient iron supplementation may be anemic at the time of the initial screening at age 9 to 12 months, whereas infants receiving iron-fortified formula until age 12 months are unlikely to be anemic at this time, though they may be at risk for iron deficiency during the second year of life after transitioning to cow's milk. </a:t>
            </a:r>
          </a:p>
          <a:p>
            <a:r>
              <a:rPr lang="en-US" sz="2400" dirty="0"/>
              <a:t>Strict vegetarian: vitamin B12 deficiency </a:t>
            </a:r>
          </a:p>
          <a:p>
            <a:endParaRPr lang="en-US" dirty="0"/>
          </a:p>
          <a:p>
            <a:endParaRPr lang="en-US" dirty="0"/>
          </a:p>
        </p:txBody>
      </p:sp>
    </p:spTree>
    <p:extLst>
      <p:ext uri="{BB962C8B-B14F-4D97-AF65-F5344CB8AC3E}">
        <p14:creationId xmlns:p14="http://schemas.microsoft.com/office/powerpoint/2010/main" val="3839141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BABF-6ACA-4451-8244-226288FFBCCA}"/>
              </a:ext>
            </a:extLst>
          </p:cNvPr>
          <p:cNvSpPr>
            <a:spLocks noGrp="1"/>
          </p:cNvSpPr>
          <p:nvPr>
            <p:ph type="title"/>
          </p:nvPr>
        </p:nvSpPr>
        <p:spPr/>
        <p:txBody>
          <a:bodyPr/>
          <a:lstStyle/>
          <a:p>
            <a:pPr algn="ctr"/>
            <a:r>
              <a:rPr lang="en-US" b="1" dirty="0"/>
              <a:t>Developmental history</a:t>
            </a:r>
            <a:r>
              <a:rPr lang="en-US" dirty="0"/>
              <a:t> </a:t>
            </a:r>
          </a:p>
        </p:txBody>
      </p:sp>
      <p:sp>
        <p:nvSpPr>
          <p:cNvPr id="3" name="Content Placeholder 2">
            <a:extLst>
              <a:ext uri="{FF2B5EF4-FFF2-40B4-BE49-F238E27FC236}">
                <a16:creationId xmlns:a16="http://schemas.microsoft.com/office/drawing/2014/main" id="{B7BEBC91-FA2F-41A9-97AC-E6233769672F}"/>
              </a:ext>
            </a:extLst>
          </p:cNvPr>
          <p:cNvSpPr>
            <a:spLocks noGrp="1"/>
          </p:cNvSpPr>
          <p:nvPr>
            <p:ph idx="1"/>
          </p:nvPr>
        </p:nvSpPr>
        <p:spPr/>
        <p:txBody>
          <a:bodyPr/>
          <a:lstStyle/>
          <a:p>
            <a:pPr marL="0" indent="0">
              <a:buNone/>
            </a:pPr>
            <a:r>
              <a:rPr lang="en-US" dirty="0"/>
              <a:t>Parents should be asked questions to determine if the child has reached age-appropriate developmental milestones. Developmental delay can be associated with iron deficiency, lead toxicity, </a:t>
            </a:r>
            <a:r>
              <a:rPr lang="en-US" dirty="0">
                <a:hlinkClick r:id="rId2">
                  <a:extLst>
                    <a:ext uri="{A12FA001-AC4F-418D-AE19-62706E023703}">
                      <ahyp:hlinkClr xmlns:ahyp="http://schemas.microsoft.com/office/drawing/2018/hyperlinkcolor" val="tx"/>
                    </a:ext>
                  </a:extLst>
                </a:hlinkClick>
              </a:rPr>
              <a:t>vitamin B12</a:t>
            </a:r>
            <a:r>
              <a:rPr lang="en-US" dirty="0"/>
              <a:t>/</a:t>
            </a:r>
            <a:r>
              <a:rPr lang="en-US" dirty="0">
                <a:hlinkClick r:id="rId3">
                  <a:extLst>
                    <a:ext uri="{A12FA001-AC4F-418D-AE19-62706E023703}">
                      <ahyp:hlinkClr xmlns:ahyp="http://schemas.microsoft.com/office/drawing/2018/hyperlinkcolor" val="tx"/>
                    </a:ext>
                  </a:extLst>
                </a:hlinkClick>
              </a:rPr>
              <a:t>folic acid</a:t>
            </a:r>
            <a:r>
              <a:rPr lang="en-US" dirty="0"/>
              <a:t> deficiency, and Fanconi anemia</a:t>
            </a:r>
          </a:p>
        </p:txBody>
      </p:sp>
    </p:spTree>
    <p:extLst>
      <p:ext uri="{BB962C8B-B14F-4D97-AF65-F5344CB8AC3E}">
        <p14:creationId xmlns:p14="http://schemas.microsoft.com/office/powerpoint/2010/main" val="1394289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a:extLst>
              <a:ext uri="{FF2B5EF4-FFF2-40B4-BE49-F238E27FC236}">
                <a16:creationId xmlns:a16="http://schemas.microsoft.com/office/drawing/2014/main" id="{14C43585-2FED-4137-B000-E8D533845A31}"/>
              </a:ext>
            </a:extLst>
          </p:cNvPr>
          <p:cNvSpPr>
            <a:spLocks noGrp="1"/>
          </p:cNvSpPr>
          <p:nvPr>
            <p:ph type="title"/>
          </p:nvPr>
        </p:nvSpPr>
        <p:spPr>
          <a:xfrm>
            <a:off x="727246" y="265285"/>
            <a:ext cx="10515600" cy="132556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indent="0">
              <a:buNone/>
            </a:pPr>
            <a:r>
              <a:rPr lang="en-US" b="1" dirty="0"/>
              <a:t>Physical examination</a:t>
            </a:r>
          </a:p>
        </p:txBody>
      </p:sp>
      <p:pic>
        <p:nvPicPr>
          <p:cNvPr id="5" name="Content Placeholder 4">
            <a:extLst>
              <a:ext uri="{FF2B5EF4-FFF2-40B4-BE49-F238E27FC236}">
                <a16:creationId xmlns:a16="http://schemas.microsoft.com/office/drawing/2014/main" id="{7B3FD558-5DD6-4FE7-943F-5A6F05AC25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4196997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0CF642-3215-431B-A3C8-D6447A67BE5A}"/>
              </a:ext>
            </a:extLst>
          </p:cNvPr>
          <p:cNvSpPr>
            <a:spLocks noGrp="1"/>
          </p:cNvSpPr>
          <p:nvPr>
            <p:ph idx="1"/>
          </p:nvPr>
        </p:nvSpPr>
        <p:spPr>
          <a:xfrm>
            <a:off x="197121" y="433634"/>
            <a:ext cx="10515600" cy="6424366"/>
          </a:xfrm>
        </p:spPr>
        <p:txBody>
          <a:bodyPr>
            <a:normAutofit fontScale="32500" lnSpcReduction="20000"/>
          </a:bodyPr>
          <a:lstStyle/>
          <a:p>
            <a:pPr marL="0" lvl="0" indent="0">
              <a:lnSpc>
                <a:spcPct val="100000"/>
              </a:lnSpc>
              <a:spcBef>
                <a:spcPts val="0"/>
              </a:spcBef>
              <a:buNone/>
            </a:pPr>
            <a:r>
              <a:rPr lang="en-US" sz="7200" b="1" dirty="0"/>
              <a:t>1- General Appearance:</a:t>
            </a:r>
            <a:endParaRPr lang="en-US" sz="7200" b="1" i="0" u="none" strike="noStrike" cap="none" dirty="0">
              <a:latin typeface="Arial"/>
              <a:ea typeface="Arial"/>
              <a:cs typeface="Arial"/>
              <a:sym typeface="Arial"/>
            </a:endParaRPr>
          </a:p>
          <a:p>
            <a:pPr marL="0" lvl="0" indent="0">
              <a:lnSpc>
                <a:spcPct val="100000"/>
              </a:lnSpc>
              <a:spcBef>
                <a:spcPts val="480"/>
              </a:spcBef>
              <a:buNone/>
            </a:pPr>
            <a:r>
              <a:rPr lang="en-US" sz="7200" dirty="0">
                <a:latin typeface="Arial"/>
                <a:ea typeface="Arial"/>
                <a:cs typeface="Arial"/>
                <a:sym typeface="Arial"/>
              </a:rPr>
              <a:t>Pale , tired , conscious , oriented , shortness of breath </a:t>
            </a:r>
            <a:r>
              <a:rPr lang="en-US" sz="7200" dirty="0"/>
              <a:t>.</a:t>
            </a:r>
          </a:p>
          <a:p>
            <a:pPr marL="0" lvl="0" indent="0">
              <a:lnSpc>
                <a:spcPct val="100000"/>
              </a:lnSpc>
              <a:spcBef>
                <a:spcPts val="480"/>
              </a:spcBef>
              <a:buNone/>
            </a:pPr>
            <a:endParaRPr lang="en-US" sz="7200" b="1" dirty="0"/>
          </a:p>
          <a:p>
            <a:pPr marL="0" lvl="0" indent="0">
              <a:lnSpc>
                <a:spcPct val="100000"/>
              </a:lnSpc>
              <a:spcBef>
                <a:spcPts val="480"/>
              </a:spcBef>
              <a:buNone/>
            </a:pPr>
            <a:r>
              <a:rPr lang="en-US" sz="7200" b="1" dirty="0"/>
              <a:t>2- Vital signs: </a:t>
            </a:r>
            <a:r>
              <a:rPr lang="en-US" sz="7200" u="sng" dirty="0"/>
              <a:t>Blood pressure and pulse </a:t>
            </a:r>
            <a:r>
              <a:rPr lang="en-US" sz="7200" dirty="0"/>
              <a:t>should be measured to be sure that hypovolemic shock isn’t present. If anemia or volume loss is mild to moderate, tachycardia may be present, but normal blood pressure is preserved.</a:t>
            </a:r>
            <a:endParaRPr lang="en-US" sz="7200" dirty="0">
              <a:latin typeface="Corbel"/>
              <a:ea typeface="Corbel"/>
              <a:cs typeface="Corbel"/>
              <a:sym typeface="Corbel"/>
            </a:endParaRPr>
          </a:p>
          <a:p>
            <a:pPr marL="0" lvl="0" indent="0">
              <a:spcBef>
                <a:spcPts val="480"/>
              </a:spcBef>
              <a:buClr>
                <a:srgbClr val="000000"/>
              </a:buClr>
              <a:buSzPts val="2400"/>
              <a:buNone/>
            </a:pPr>
            <a:endParaRPr lang="en-US" sz="7200" b="1" dirty="0"/>
          </a:p>
          <a:p>
            <a:pPr marL="0" lvl="0" indent="0">
              <a:spcBef>
                <a:spcPts val="480"/>
              </a:spcBef>
              <a:buClr>
                <a:srgbClr val="000000"/>
              </a:buClr>
              <a:buSzPts val="2400"/>
              <a:buNone/>
            </a:pPr>
            <a:r>
              <a:rPr lang="en-US" sz="7200" b="1" dirty="0"/>
              <a:t>3- Growth parameters:</a:t>
            </a:r>
            <a:endParaRPr lang="en-US" sz="7200" dirty="0"/>
          </a:p>
          <a:p>
            <a:pPr marL="0" lvl="0" indent="0">
              <a:spcBef>
                <a:spcPts val="480"/>
              </a:spcBef>
              <a:buClr>
                <a:srgbClr val="000000"/>
              </a:buClr>
              <a:buSzPts val="2400"/>
              <a:buNone/>
            </a:pPr>
            <a:r>
              <a:rPr lang="en-US" sz="7200" dirty="0" err="1"/>
              <a:t>Hc</a:t>
            </a:r>
            <a:r>
              <a:rPr lang="en-US" sz="7200" dirty="0"/>
              <a:t>, </a:t>
            </a:r>
            <a:r>
              <a:rPr lang="en-US" sz="7200" dirty="0" err="1"/>
              <a:t>Ht</a:t>
            </a:r>
            <a:r>
              <a:rPr lang="en-US" sz="7200" dirty="0"/>
              <a:t>, Wt.</a:t>
            </a:r>
          </a:p>
          <a:p>
            <a:pPr marL="0" lvl="0" indent="0">
              <a:lnSpc>
                <a:spcPct val="100000"/>
              </a:lnSpc>
              <a:spcBef>
                <a:spcPts val="480"/>
              </a:spcBef>
              <a:buNone/>
            </a:pPr>
            <a:endParaRPr lang="en-US" sz="7200" b="1" dirty="0"/>
          </a:p>
          <a:p>
            <a:pPr marL="0" lvl="0" indent="0">
              <a:lnSpc>
                <a:spcPct val="100000"/>
              </a:lnSpc>
              <a:spcBef>
                <a:spcPts val="480"/>
              </a:spcBef>
              <a:buNone/>
            </a:pPr>
            <a:r>
              <a:rPr lang="en-US" sz="7200" b="1" dirty="0"/>
              <a:t>4- Face/head: features</a:t>
            </a:r>
            <a:r>
              <a:rPr lang="en-US" sz="7200" dirty="0"/>
              <a:t> of extramedullary hematopoiesis : frontal bossing, prominence of malar eminence, depressed nasal bridge, exposed upper central teeth, dysmorphic features (like </a:t>
            </a:r>
            <a:r>
              <a:rPr lang="en-US" sz="7200" dirty="0" err="1"/>
              <a:t>fanconi</a:t>
            </a:r>
            <a:r>
              <a:rPr lang="en-US" sz="7200" dirty="0"/>
              <a:t> anemia).</a:t>
            </a:r>
          </a:p>
          <a:p>
            <a:pPr marL="0" lvl="0" indent="0">
              <a:lnSpc>
                <a:spcPct val="100000"/>
              </a:lnSpc>
              <a:spcBef>
                <a:spcPts val="480"/>
              </a:spcBef>
              <a:buNone/>
            </a:pPr>
            <a:endParaRPr lang="en-US" sz="7200" b="1" dirty="0"/>
          </a:p>
          <a:p>
            <a:pPr marL="0" lvl="0" indent="0">
              <a:lnSpc>
                <a:spcPct val="100000"/>
              </a:lnSpc>
              <a:spcBef>
                <a:spcPts val="480"/>
              </a:spcBef>
              <a:buNone/>
            </a:pPr>
            <a:r>
              <a:rPr lang="en-US" sz="7200" b="1" dirty="0"/>
              <a:t>5- Eyes</a:t>
            </a:r>
            <a:r>
              <a:rPr lang="en-US" sz="7400" b="1" dirty="0"/>
              <a:t>: </a:t>
            </a:r>
            <a:r>
              <a:rPr lang="en-US" sz="7400" dirty="0"/>
              <a:t>Scleral icterus suggests shortened red cell survival with hemolysis. Conjunctival pallor , Kayser-Fleischer ring suggest  Wilson disease, Blue sclera suggests  Iron deficiency or osteopetrosis</a:t>
            </a:r>
          </a:p>
          <a:p>
            <a:pPr marL="0" lvl="0" indent="0">
              <a:lnSpc>
                <a:spcPct val="100000"/>
              </a:lnSpc>
              <a:spcBef>
                <a:spcPts val="480"/>
              </a:spcBef>
              <a:buNone/>
            </a:pPr>
            <a:endParaRPr lang="en-US" sz="7200" dirty="0"/>
          </a:p>
          <a:p>
            <a:pPr marL="342900" lvl="0" indent="-190500">
              <a:lnSpc>
                <a:spcPct val="100000"/>
              </a:lnSpc>
              <a:spcBef>
                <a:spcPts val="480"/>
              </a:spcBef>
              <a:buClr>
                <a:schemeClr val="dk1"/>
              </a:buClr>
              <a:buSzPts val="2400"/>
              <a:buNone/>
            </a:pPr>
            <a:endParaRPr lang="en-US" sz="2400" dirty="0"/>
          </a:p>
          <a:p>
            <a:endParaRPr lang="en-US" dirty="0"/>
          </a:p>
        </p:txBody>
      </p:sp>
    </p:spTree>
    <p:extLst>
      <p:ext uri="{BB962C8B-B14F-4D97-AF65-F5344CB8AC3E}">
        <p14:creationId xmlns:p14="http://schemas.microsoft.com/office/powerpoint/2010/main" val="11181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EAE58-1ED6-45BE-B954-9B765D7B5F5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E80070-E775-4EA1-9533-5365DD5CECCB}"/>
              </a:ext>
            </a:extLst>
          </p:cNvPr>
          <p:cNvSpPr>
            <a:spLocks noGrp="1"/>
          </p:cNvSpPr>
          <p:nvPr>
            <p:ph idx="1"/>
          </p:nvPr>
        </p:nvSpPr>
        <p:spPr>
          <a:xfrm>
            <a:off x="321276" y="1825624"/>
            <a:ext cx="10515600" cy="4351338"/>
          </a:xfrm>
        </p:spPr>
        <p:txBody>
          <a:bodyPr>
            <a:normAutofit fontScale="25000" lnSpcReduction="20000"/>
          </a:bodyPr>
          <a:lstStyle/>
          <a:p>
            <a:pPr marL="0" lvl="0" indent="0">
              <a:spcBef>
                <a:spcPts val="0"/>
              </a:spcBef>
              <a:buNone/>
            </a:pPr>
            <a:r>
              <a:rPr lang="en-US" sz="6200" b="1" dirty="0"/>
              <a:t>6- Mouth: </a:t>
            </a:r>
            <a:r>
              <a:rPr lang="en-US" sz="6200" dirty="0"/>
              <a:t>Glossitis suggests Vitamin B12 deficiency, iron deficiency , angular stomatitis suggests iron deficiency</a:t>
            </a:r>
          </a:p>
          <a:p>
            <a:pPr marL="0" lvl="0" indent="0">
              <a:spcBef>
                <a:spcPts val="0"/>
              </a:spcBef>
              <a:buNone/>
            </a:pPr>
            <a:endParaRPr lang="en-US" sz="6200" dirty="0"/>
          </a:p>
          <a:p>
            <a:pPr marL="0" lvl="0" indent="0">
              <a:spcBef>
                <a:spcPts val="0"/>
              </a:spcBef>
              <a:buNone/>
            </a:pPr>
            <a:r>
              <a:rPr lang="en-US" sz="6200" dirty="0"/>
              <a:t>Telangiectasia Osler-Weber-</a:t>
            </a:r>
            <a:r>
              <a:rPr lang="en-US" sz="6200" dirty="0" err="1"/>
              <a:t>Rendu</a:t>
            </a:r>
            <a:r>
              <a:rPr lang="en-US" sz="6200" dirty="0"/>
              <a:t> syndrome</a:t>
            </a:r>
          </a:p>
          <a:p>
            <a:pPr marL="0" lvl="0" indent="0">
              <a:spcBef>
                <a:spcPts val="0"/>
              </a:spcBef>
              <a:buNone/>
            </a:pPr>
            <a:endParaRPr lang="en-US" sz="6200" dirty="0"/>
          </a:p>
          <a:p>
            <a:pPr marL="0" lvl="0" indent="0">
              <a:spcBef>
                <a:spcPts val="0"/>
              </a:spcBef>
              <a:buNone/>
            </a:pPr>
            <a:endParaRPr lang="en-US" sz="6200" dirty="0"/>
          </a:p>
          <a:p>
            <a:pPr marL="0" lvl="0" indent="0">
              <a:spcBef>
                <a:spcPts val="0"/>
              </a:spcBef>
              <a:buNone/>
            </a:pPr>
            <a:r>
              <a:rPr lang="en-US" sz="6200" b="1" dirty="0"/>
              <a:t>7- Neck: </a:t>
            </a:r>
            <a:r>
              <a:rPr lang="en-US" sz="6200" dirty="0"/>
              <a:t>Lymph nodes for malignancy.</a:t>
            </a:r>
          </a:p>
          <a:p>
            <a:pPr marL="0" lvl="0" indent="0">
              <a:spcBef>
                <a:spcPts val="0"/>
              </a:spcBef>
              <a:buNone/>
            </a:pPr>
            <a:endParaRPr lang="en-US" sz="6200" dirty="0"/>
          </a:p>
          <a:p>
            <a:pPr marL="0" lvl="0" indent="0">
              <a:spcBef>
                <a:spcPts val="0"/>
              </a:spcBef>
              <a:buNone/>
            </a:pPr>
            <a:endParaRPr lang="en-US" sz="6200" dirty="0"/>
          </a:p>
          <a:p>
            <a:pPr marL="0" lvl="0" indent="0">
              <a:spcBef>
                <a:spcPts val="0"/>
              </a:spcBef>
              <a:buNone/>
            </a:pPr>
            <a:r>
              <a:rPr lang="en-US" sz="6200" b="1" dirty="0"/>
              <a:t>8- Chest: </a:t>
            </a:r>
            <a:r>
              <a:rPr lang="en-US" sz="6200" dirty="0"/>
              <a:t>lung for infiltration due to malignancy, cardiac for murmurs.</a:t>
            </a:r>
          </a:p>
          <a:p>
            <a:pPr marL="0" lvl="0" indent="0">
              <a:spcBef>
                <a:spcPts val="0"/>
              </a:spcBef>
              <a:buNone/>
            </a:pPr>
            <a:endParaRPr lang="en-US" sz="6200" dirty="0"/>
          </a:p>
          <a:p>
            <a:pPr marL="0" lvl="0" indent="0">
              <a:spcBef>
                <a:spcPts val="0"/>
              </a:spcBef>
              <a:buNone/>
            </a:pPr>
            <a:r>
              <a:rPr lang="en-US" sz="6200" dirty="0"/>
              <a:t>Shield chest or widespread nipples for  Diamond-</a:t>
            </a:r>
            <a:r>
              <a:rPr lang="en-US" sz="6200" dirty="0" err="1"/>
              <a:t>Blackfan</a:t>
            </a:r>
            <a:r>
              <a:rPr lang="en-US" sz="6200" dirty="0"/>
              <a:t> syndrome</a:t>
            </a:r>
          </a:p>
          <a:p>
            <a:pPr marL="0" lvl="0" indent="0">
              <a:spcBef>
                <a:spcPts val="0"/>
              </a:spcBef>
              <a:buNone/>
            </a:pPr>
            <a:endParaRPr lang="en-US" sz="6200" dirty="0"/>
          </a:p>
          <a:p>
            <a:pPr marL="0" lvl="0" indent="0">
              <a:spcBef>
                <a:spcPts val="0"/>
              </a:spcBef>
              <a:buNone/>
            </a:pPr>
            <a:endParaRPr lang="en-US" sz="6200" dirty="0"/>
          </a:p>
          <a:p>
            <a:pPr marL="0" lvl="0" indent="0">
              <a:spcBef>
                <a:spcPts val="0"/>
              </a:spcBef>
              <a:buNone/>
            </a:pPr>
            <a:r>
              <a:rPr lang="en-US" sz="6200" b="1" dirty="0"/>
              <a:t>9- Abdomen: </a:t>
            </a:r>
            <a:r>
              <a:rPr lang="en-US" sz="6200" dirty="0"/>
              <a:t>hepatosplenomegaly, scars (splenectomy), Nephromegaly or absent kidney </a:t>
            </a:r>
            <a:r>
              <a:rPr lang="en-US" sz="6200" dirty="0" err="1"/>
              <a:t>fanconi</a:t>
            </a:r>
            <a:r>
              <a:rPr lang="en-US" sz="6200" dirty="0"/>
              <a:t> anemia.</a:t>
            </a:r>
          </a:p>
          <a:p>
            <a:pPr marL="0" lvl="0" indent="0">
              <a:spcBef>
                <a:spcPts val="0"/>
              </a:spcBef>
              <a:buNone/>
            </a:pPr>
            <a:endParaRPr lang="en-US" sz="6200" dirty="0"/>
          </a:p>
          <a:p>
            <a:pPr marL="0" lvl="0" indent="0">
              <a:spcBef>
                <a:spcPts val="0"/>
              </a:spcBef>
              <a:buNone/>
            </a:pPr>
            <a:endParaRPr lang="en-US" sz="6200" dirty="0"/>
          </a:p>
          <a:p>
            <a:pPr marL="0" lvl="0" indent="0">
              <a:spcBef>
                <a:spcPts val="0"/>
              </a:spcBef>
              <a:buNone/>
            </a:pPr>
            <a:r>
              <a:rPr lang="en-US" sz="6200" b="1" dirty="0"/>
              <a:t>10- Hand:</a:t>
            </a:r>
            <a:r>
              <a:rPr lang="en-US" sz="6200" dirty="0"/>
              <a:t> absent thumb (Fanconi), koilonychia (iron deficiency).</a:t>
            </a:r>
          </a:p>
          <a:p>
            <a:pPr marL="0" lvl="0" indent="0">
              <a:spcBef>
                <a:spcPts val="0"/>
              </a:spcBef>
              <a:buNone/>
            </a:pPr>
            <a:endParaRPr lang="en-US" sz="6200" dirty="0"/>
          </a:p>
          <a:p>
            <a:pPr marL="0" lvl="0" indent="0">
              <a:spcBef>
                <a:spcPts val="0"/>
              </a:spcBef>
              <a:buNone/>
            </a:pPr>
            <a:endParaRPr lang="en-US" sz="5600" dirty="0"/>
          </a:p>
        </p:txBody>
      </p:sp>
    </p:spTree>
    <p:extLst>
      <p:ext uri="{BB962C8B-B14F-4D97-AF65-F5344CB8AC3E}">
        <p14:creationId xmlns:p14="http://schemas.microsoft.com/office/powerpoint/2010/main" val="1726503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93E1-1607-46ED-82A3-C9BF25555BDD}"/>
              </a:ext>
            </a:extLst>
          </p:cNvPr>
          <p:cNvSpPr>
            <a:spLocks noGrp="1"/>
          </p:cNvSpPr>
          <p:nvPr>
            <p:ph type="title"/>
          </p:nvPr>
        </p:nvSpPr>
        <p:spPr/>
        <p:txBody>
          <a:bodyPr/>
          <a:lstStyle/>
          <a:p>
            <a:endParaRPr lang="en-US" dirty="0"/>
          </a:p>
        </p:txBody>
      </p:sp>
      <p:pic>
        <p:nvPicPr>
          <p:cNvPr id="4" name="Picture 2" descr="Angular Stomatitis">
            <a:extLst>
              <a:ext uri="{FF2B5EF4-FFF2-40B4-BE49-F238E27FC236}">
                <a16:creationId xmlns:a16="http://schemas.microsoft.com/office/drawing/2014/main" id="{DF603C83-2C73-4C4B-8886-A81822DE22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
            <a:ext cx="5107328" cy="33426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poon nails">
            <a:extLst>
              <a:ext uri="{FF2B5EF4-FFF2-40B4-BE49-F238E27FC236}">
                <a16:creationId xmlns:a16="http://schemas.microsoft.com/office/drawing/2014/main" id="{8A24692D-1F47-4CC8-9EEB-32A0E4F3BC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7811" y="-11001"/>
            <a:ext cx="3886200" cy="33426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ADBCB07-3825-4D0C-92DA-CFE7A79A35A5}"/>
              </a:ext>
            </a:extLst>
          </p:cNvPr>
          <p:cNvPicPr>
            <a:picLocks noChangeAspect="1"/>
          </p:cNvPicPr>
          <p:nvPr/>
        </p:nvPicPr>
        <p:blipFill>
          <a:blip r:embed="rId4"/>
          <a:stretch>
            <a:fillRect/>
          </a:stretch>
        </p:blipFill>
        <p:spPr>
          <a:xfrm>
            <a:off x="646938" y="3643623"/>
            <a:ext cx="4031388" cy="3214376"/>
          </a:xfrm>
          <a:prstGeom prst="rect">
            <a:avLst/>
          </a:prstGeom>
        </p:spPr>
      </p:pic>
      <p:pic>
        <p:nvPicPr>
          <p:cNvPr id="7" name="Content Placeholder 4" descr="A baby with a stethoscope on its head&#10;&#10;Description automatically generated with medium confidence">
            <a:extLst>
              <a:ext uri="{FF2B5EF4-FFF2-40B4-BE49-F238E27FC236}">
                <a16:creationId xmlns:a16="http://schemas.microsoft.com/office/drawing/2014/main" id="{F4D752B6-6C41-49BF-8682-8BD534C0FE23}"/>
              </a:ext>
            </a:extLst>
          </p:cNvPr>
          <p:cNvPicPr>
            <a:picLocks noChangeAspect="1"/>
          </p:cNvPicPr>
          <p:nvPr/>
        </p:nvPicPr>
        <p:blipFill>
          <a:blip r:embed="rId5"/>
          <a:stretch>
            <a:fillRect/>
          </a:stretch>
        </p:blipFill>
        <p:spPr>
          <a:xfrm>
            <a:off x="5107328" y="3429000"/>
            <a:ext cx="4187456" cy="3349965"/>
          </a:xfrm>
          <a:prstGeom prst="rect">
            <a:avLst/>
          </a:prstGeom>
        </p:spPr>
      </p:pic>
    </p:spTree>
    <p:extLst>
      <p:ext uri="{BB962C8B-B14F-4D97-AF65-F5344CB8AC3E}">
        <p14:creationId xmlns:p14="http://schemas.microsoft.com/office/powerpoint/2010/main" val="521001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A275F-EA0B-4905-81A9-D01150B23007}"/>
              </a:ext>
            </a:extLst>
          </p:cNvPr>
          <p:cNvSpPr>
            <a:spLocks noGrp="1"/>
          </p:cNvSpPr>
          <p:nvPr>
            <p:ph type="title"/>
          </p:nvPr>
        </p:nvSpPr>
        <p:spPr>
          <a:xfrm>
            <a:off x="831850" y="405354"/>
            <a:ext cx="10515600" cy="876691"/>
          </a:xfrm>
        </p:spPr>
        <p:txBody>
          <a:bodyPr>
            <a:normAutofit/>
          </a:bodyPr>
          <a:lstStyle/>
          <a:p>
            <a:endParaRPr lang="en-US" dirty="0"/>
          </a:p>
        </p:txBody>
      </p:sp>
      <p:sp>
        <p:nvSpPr>
          <p:cNvPr id="3" name="Text Placeholder 2">
            <a:extLst>
              <a:ext uri="{FF2B5EF4-FFF2-40B4-BE49-F238E27FC236}">
                <a16:creationId xmlns:a16="http://schemas.microsoft.com/office/drawing/2014/main" id="{0BF0E526-D33B-4CC2-BFE1-1A4DEA0143F1}"/>
              </a:ext>
            </a:extLst>
          </p:cNvPr>
          <p:cNvSpPr>
            <a:spLocks noGrp="1"/>
          </p:cNvSpPr>
          <p:nvPr>
            <p:ph type="body" idx="1"/>
          </p:nvPr>
        </p:nvSpPr>
        <p:spPr>
          <a:xfrm>
            <a:off x="699875" y="1640265"/>
            <a:ext cx="10515600" cy="4449386"/>
          </a:xfrm>
        </p:spPr>
        <p:txBody>
          <a:bodyPr/>
          <a:lstStyle/>
          <a:p>
            <a:pPr marL="0" lvl="0" indent="0">
              <a:spcBef>
                <a:spcPts val="0"/>
              </a:spcBef>
              <a:buNone/>
            </a:pPr>
            <a:r>
              <a:rPr lang="en-US" sz="2000" b="1" dirty="0">
                <a:solidFill>
                  <a:schemeClr val="tx1"/>
                </a:solidFill>
              </a:rPr>
              <a:t>11- Legs</a:t>
            </a:r>
            <a:r>
              <a:rPr lang="en-US" sz="2000" dirty="0">
                <a:solidFill>
                  <a:schemeClr val="tx1"/>
                </a:solidFill>
              </a:rPr>
              <a:t>: Edema "chronic renal failure”, rash.</a:t>
            </a:r>
          </a:p>
          <a:p>
            <a:pPr marL="0" lvl="0" indent="0">
              <a:spcBef>
                <a:spcPts val="0"/>
              </a:spcBef>
              <a:buNone/>
            </a:pPr>
            <a:endParaRPr lang="en-US" sz="2000" dirty="0">
              <a:solidFill>
                <a:schemeClr val="tx1"/>
              </a:solidFill>
            </a:endParaRPr>
          </a:p>
          <a:p>
            <a:pPr marL="0" lvl="0" indent="0">
              <a:spcBef>
                <a:spcPts val="0"/>
              </a:spcBef>
              <a:buNone/>
            </a:pPr>
            <a:endParaRPr lang="en-US" sz="2000" dirty="0">
              <a:solidFill>
                <a:schemeClr val="tx1"/>
              </a:solidFill>
            </a:endParaRPr>
          </a:p>
          <a:p>
            <a:pPr marL="0" lvl="0" indent="0">
              <a:spcBef>
                <a:spcPts val="0"/>
              </a:spcBef>
              <a:buNone/>
            </a:pPr>
            <a:r>
              <a:rPr lang="en-US" sz="2000" b="1" dirty="0">
                <a:solidFill>
                  <a:schemeClr val="tx1"/>
                </a:solidFill>
              </a:rPr>
              <a:t>12- Skin: </a:t>
            </a:r>
            <a:r>
              <a:rPr lang="en-US" sz="2000" dirty="0">
                <a:solidFill>
                  <a:schemeClr val="tx1"/>
                </a:solidFill>
              </a:rPr>
              <a:t>Café au lit spots (Fanconi), petechial, purpuric rash, bruises (bleeding), Vitiligo Vitamin B12 deficiency</a:t>
            </a:r>
          </a:p>
          <a:p>
            <a:pPr marL="0" lvl="0" indent="0">
              <a:spcBef>
                <a:spcPts val="0"/>
              </a:spcBef>
              <a:buNone/>
            </a:pPr>
            <a:endParaRPr lang="en-US" sz="2000" dirty="0">
              <a:solidFill>
                <a:schemeClr val="tx1"/>
              </a:solidFill>
            </a:endParaRPr>
          </a:p>
          <a:p>
            <a:pPr marL="0" lvl="0" indent="0">
              <a:spcBef>
                <a:spcPts val="0"/>
              </a:spcBef>
              <a:buNone/>
            </a:pPr>
            <a:r>
              <a:rPr lang="en-US" sz="2000" dirty="0">
                <a:solidFill>
                  <a:schemeClr val="tx1"/>
                </a:solidFill>
              </a:rPr>
              <a:t>Erythematous rash may suggest Parvovirus or Epstein-Barr virus infection,  Butterfly rash may suggest SLE</a:t>
            </a:r>
          </a:p>
          <a:p>
            <a:r>
              <a:rPr lang="en-US" sz="2000" b="1" dirty="0">
                <a:solidFill>
                  <a:schemeClr val="tx1"/>
                </a:solidFill>
              </a:rPr>
              <a:t>13- Nerves </a:t>
            </a:r>
            <a:r>
              <a:rPr lang="en-US" sz="2000" dirty="0">
                <a:solidFill>
                  <a:schemeClr val="tx1"/>
                </a:solidFill>
              </a:rPr>
              <a:t>Irritable, apathy suggests Iron deficiency, Peripheral neuropathy for Deficiency of vitamins B12.</a:t>
            </a:r>
            <a:endParaRPr lang="en-US" dirty="0"/>
          </a:p>
        </p:txBody>
      </p:sp>
    </p:spTree>
    <p:extLst>
      <p:ext uri="{BB962C8B-B14F-4D97-AF65-F5344CB8AC3E}">
        <p14:creationId xmlns:p14="http://schemas.microsoft.com/office/powerpoint/2010/main" val="4293552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a:extLst>
              <a:ext uri="{FF2B5EF4-FFF2-40B4-BE49-F238E27FC236}">
                <a16:creationId xmlns:a16="http://schemas.microsoft.com/office/drawing/2014/main" id="{B34DE33A-75D1-4D71-AE59-A058A917FAA3}"/>
              </a:ext>
            </a:extLst>
          </p:cNvPr>
          <p:cNvSpPr txBox="1">
            <a:spLocks noGrp="1"/>
          </p:cNvSpPr>
          <p:nvPr>
            <p:ph type="title"/>
          </p:nvPr>
        </p:nvSpPr>
        <p:spPr>
          <a:xfrm>
            <a:off x="838200" y="365125"/>
            <a:ext cx="10515600" cy="1325563"/>
          </a:xfrm>
          <a:prstGeom prst="round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Font typeface="Arial" panose="020B0604020202020204" pitchFamily="34" charset="0"/>
              <a:buNone/>
            </a:pPr>
            <a:r>
              <a:rPr lang="en-US" b="1" dirty="0">
                <a:solidFill>
                  <a:schemeClr val="tx1"/>
                </a:solidFill>
              </a:rPr>
              <a:t>Essential laboratory tests</a:t>
            </a:r>
          </a:p>
        </p:txBody>
      </p:sp>
      <p:sp>
        <p:nvSpPr>
          <p:cNvPr id="7" name="Content Placeholder 6">
            <a:extLst>
              <a:ext uri="{FF2B5EF4-FFF2-40B4-BE49-F238E27FC236}">
                <a16:creationId xmlns:a16="http://schemas.microsoft.com/office/drawing/2014/main" id="{F011D7F4-55AF-4950-BCB6-4C515F4896C7}"/>
              </a:ext>
            </a:extLst>
          </p:cNvPr>
          <p:cNvSpPr>
            <a:spLocks noGrp="1"/>
          </p:cNvSpPr>
          <p:nvPr>
            <p:ph idx="1"/>
          </p:nvPr>
        </p:nvSpPr>
        <p:spPr/>
        <p:txBody>
          <a:bodyPr/>
          <a:lstStyle/>
          <a:p>
            <a:r>
              <a:rPr lang="en-US" b="1" dirty="0"/>
              <a:t>Complete blood count</a:t>
            </a:r>
            <a:r>
              <a:rPr lang="en-US" dirty="0"/>
              <a:t> — The CBC provides information about the RBCs and other cell lines (</a:t>
            </a:r>
            <a:r>
              <a:rPr lang="en-US" dirty="0" err="1"/>
              <a:t>ie</a:t>
            </a:r>
            <a:r>
              <a:rPr lang="en-US" dirty="0"/>
              <a:t>, white blood cells [WBCs] and platelets).</a:t>
            </a:r>
          </a:p>
          <a:p>
            <a:r>
              <a:rPr lang="en-US" dirty="0"/>
              <a:t>All cell lines should obtained to determine whether anemia is the result of a process limited to the erythroid line or a process that affects other marrow elements</a:t>
            </a:r>
          </a:p>
          <a:p>
            <a:r>
              <a:rPr lang="en-US" b="1" dirty="0"/>
              <a:t>Reticulocyte count. </a:t>
            </a:r>
            <a:r>
              <a:rPr lang="en-US" dirty="0"/>
              <a:t>To check problems in the production of RBCs</a:t>
            </a:r>
          </a:p>
          <a:p>
            <a:r>
              <a:rPr lang="en-US" b="1" dirty="0"/>
              <a:t>Blood smear</a:t>
            </a:r>
            <a:r>
              <a:rPr lang="en-US" dirty="0"/>
              <a:t> — A review of the peripheral smear is an essential part of any anemia evaluation. Even if the patient's RBC are normal, review of the blood smear may reveal abnormal cells that can help identify the cause of anemia.</a:t>
            </a:r>
          </a:p>
          <a:p>
            <a:endParaRPr lang="en-US" dirty="0"/>
          </a:p>
          <a:p>
            <a:endParaRPr lang="en-US" dirty="0"/>
          </a:p>
        </p:txBody>
      </p:sp>
    </p:spTree>
    <p:extLst>
      <p:ext uri="{BB962C8B-B14F-4D97-AF65-F5344CB8AC3E}">
        <p14:creationId xmlns:p14="http://schemas.microsoft.com/office/powerpoint/2010/main" val="2940196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39A4-0C96-4B63-85D8-2543A1E00741}"/>
              </a:ext>
            </a:extLst>
          </p:cNvPr>
          <p:cNvSpPr>
            <a:spLocks noGrp="1"/>
          </p:cNvSpPr>
          <p:nvPr>
            <p:ph type="title"/>
          </p:nvPr>
        </p:nvSpPr>
        <p:spPr>
          <a:xfrm>
            <a:off x="838200" y="0"/>
            <a:ext cx="10515600" cy="1325563"/>
          </a:xfrm>
        </p:spPr>
        <p:txBody>
          <a:bodyPr>
            <a:normAutofit fontScale="90000"/>
          </a:bodyPr>
          <a:lstStyle/>
          <a:p>
            <a:r>
              <a:rPr lang="en-US" sz="6000" b="1" dirty="0">
                <a:solidFill>
                  <a:schemeClr val="accent1"/>
                </a:solidFill>
              </a:rPr>
              <a:t>Classifications of Anemias</a:t>
            </a:r>
          </a:p>
        </p:txBody>
      </p:sp>
      <p:sp>
        <p:nvSpPr>
          <p:cNvPr id="4" name="Content Placeholder 2">
            <a:extLst>
              <a:ext uri="{FF2B5EF4-FFF2-40B4-BE49-F238E27FC236}">
                <a16:creationId xmlns:a16="http://schemas.microsoft.com/office/drawing/2014/main" id="{72BBC634-DF65-409F-A529-376B726168C9}"/>
              </a:ext>
            </a:extLst>
          </p:cNvPr>
          <p:cNvSpPr>
            <a:spLocks noGrp="1"/>
          </p:cNvSpPr>
          <p:nvPr>
            <p:ph idx="1"/>
          </p:nvPr>
        </p:nvSpPr>
        <p:spPr>
          <a:xfrm>
            <a:off x="498565" y="1325563"/>
            <a:ext cx="11127378" cy="5062174"/>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None/>
            </a:pPr>
            <a:r>
              <a:rPr lang="en-US" sz="2800" dirty="0"/>
              <a:t># According to MCV : </a:t>
            </a:r>
          </a:p>
          <a:p>
            <a:pPr>
              <a:buNone/>
            </a:pPr>
            <a:r>
              <a:rPr lang="en-US" sz="2800" dirty="0"/>
              <a:t>1- Microcytic anemia </a:t>
            </a:r>
          </a:p>
          <a:p>
            <a:pPr>
              <a:buNone/>
            </a:pPr>
            <a:r>
              <a:rPr lang="en-US" sz="2800" dirty="0"/>
              <a:t>2- Macrocytic anemia </a:t>
            </a:r>
          </a:p>
          <a:p>
            <a:pPr>
              <a:buNone/>
            </a:pPr>
            <a:r>
              <a:rPr lang="en-US" sz="2800" dirty="0"/>
              <a:t>3- Normocytic anemia </a:t>
            </a:r>
          </a:p>
        </p:txBody>
      </p:sp>
    </p:spTree>
    <p:extLst>
      <p:ext uri="{BB962C8B-B14F-4D97-AF65-F5344CB8AC3E}">
        <p14:creationId xmlns:p14="http://schemas.microsoft.com/office/powerpoint/2010/main" val="3299253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Microcytic anemia </a:t>
            </a:r>
          </a:p>
        </p:txBody>
      </p:sp>
      <p:sp>
        <p:nvSpPr>
          <p:cNvPr id="3" name="Content Placeholder 2"/>
          <p:cNvSpPr>
            <a:spLocks noGrp="1"/>
          </p:cNvSpPr>
          <p:nvPr>
            <p:ph idx="1"/>
          </p:nvPr>
        </p:nvSpPr>
        <p:spPr/>
        <p:txBody>
          <a:bodyPr>
            <a:normAutofit fontScale="85000" lnSpcReduction="10000"/>
          </a:bodyPr>
          <a:lstStyle/>
          <a:p>
            <a:r>
              <a:rPr lang="en-US" dirty="0"/>
              <a:t>#Causes : </a:t>
            </a:r>
          </a:p>
          <a:p>
            <a:pPr marL="0" indent="0">
              <a:buNone/>
            </a:pPr>
            <a:r>
              <a:rPr lang="en-US" dirty="0"/>
              <a:t>1- </a:t>
            </a:r>
            <a:r>
              <a:rPr lang="en-US" i="1" dirty="0"/>
              <a:t>Iron deficiency</a:t>
            </a:r>
          </a:p>
          <a:p>
            <a:pPr marL="0" indent="0">
              <a:buNone/>
            </a:pPr>
            <a:r>
              <a:rPr lang="en-US" i="1" dirty="0"/>
              <a:t>2-Thalassemia</a:t>
            </a:r>
          </a:p>
          <a:p>
            <a:pPr marL="0" indent="0">
              <a:buNone/>
            </a:pPr>
            <a:r>
              <a:rPr lang="en-US" i="1" dirty="0"/>
              <a:t>3-Chronic inflammatory disease</a:t>
            </a:r>
          </a:p>
          <a:p>
            <a:pPr marL="0" indent="0">
              <a:buNone/>
            </a:pPr>
            <a:r>
              <a:rPr lang="en-US" i="1" dirty="0"/>
              <a:t>4-Copper deficiency</a:t>
            </a:r>
          </a:p>
          <a:p>
            <a:pPr marL="0" indent="0">
              <a:buNone/>
            </a:pPr>
            <a:r>
              <a:rPr lang="en-US" i="1" dirty="0"/>
              <a:t>5-Sideroblastic anemia</a:t>
            </a:r>
          </a:p>
          <a:p>
            <a:pPr marL="0" indent="0">
              <a:buNone/>
            </a:pPr>
            <a:r>
              <a:rPr lang="en-US" i="1" dirty="0"/>
              <a:t>6-Aluminum, (?) lead intoxication</a:t>
            </a:r>
          </a:p>
          <a:p>
            <a:pPr marL="0" indent="0">
              <a:buNone/>
            </a:pPr>
            <a:r>
              <a:rPr lang="en-US" i="1" dirty="0"/>
              <a:t>7-Hereditary pyropoikilocytoses</a:t>
            </a:r>
          </a:p>
          <a:p>
            <a:pPr marL="0" indent="0">
              <a:buNone/>
            </a:pPr>
            <a:r>
              <a:rPr lang="en-US" i="1" dirty="0"/>
              <a:t>8-Hemoglobin CC</a:t>
            </a:r>
            <a:endParaRPr lang="en-US" dirty="0"/>
          </a:p>
        </p:txBody>
      </p:sp>
    </p:spTree>
    <p:extLst>
      <p:ext uri="{BB962C8B-B14F-4D97-AF65-F5344CB8AC3E}">
        <p14:creationId xmlns:p14="http://schemas.microsoft.com/office/powerpoint/2010/main" val="2912177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0B8F0-D476-DE4E-A4AB-1051F538B1B7}"/>
              </a:ext>
            </a:extLst>
          </p:cNvPr>
          <p:cNvSpPr>
            <a:spLocks noGrp="1"/>
          </p:cNvSpPr>
          <p:nvPr>
            <p:ph type="title"/>
          </p:nvPr>
        </p:nvSpPr>
        <p:spPr>
          <a:xfrm>
            <a:off x="1208315" y="76200"/>
            <a:ext cx="10131425" cy="870857"/>
          </a:xfrm>
        </p:spPr>
        <p:txBody>
          <a:bodyPr>
            <a:normAutofit fontScale="90000"/>
          </a:bodyPr>
          <a:lstStyle/>
          <a:p>
            <a:pPr algn="ctr"/>
            <a:r>
              <a:rPr lang="en-US" dirty="0">
                <a:solidFill>
                  <a:schemeClr val="accent1"/>
                </a:solidFill>
              </a:rPr>
              <a:t>Iron Deficiency Anemia</a:t>
            </a:r>
            <a:br>
              <a:rPr lang="en-US" dirty="0">
                <a:solidFill>
                  <a:schemeClr val="accent1"/>
                </a:solidFill>
              </a:rPr>
            </a:br>
            <a:endParaRPr lang="en-JO" dirty="0">
              <a:solidFill>
                <a:schemeClr val="accent1"/>
              </a:solidFill>
            </a:endParaRPr>
          </a:p>
        </p:txBody>
      </p:sp>
      <p:sp>
        <p:nvSpPr>
          <p:cNvPr id="4" name="TextBox 3">
            <a:extLst>
              <a:ext uri="{FF2B5EF4-FFF2-40B4-BE49-F238E27FC236}">
                <a16:creationId xmlns:a16="http://schemas.microsoft.com/office/drawing/2014/main" id="{FD65E7C1-A4FB-8449-85A4-100AE949D66B}"/>
              </a:ext>
            </a:extLst>
          </p:cNvPr>
          <p:cNvSpPr txBox="1"/>
          <p:nvPr/>
        </p:nvSpPr>
        <p:spPr>
          <a:xfrm>
            <a:off x="178027" y="920621"/>
            <a:ext cx="12192000" cy="5293757"/>
          </a:xfrm>
          <a:prstGeom prst="rect">
            <a:avLst/>
          </a:prstGeom>
          <a:noFill/>
        </p:spPr>
        <p:txBody>
          <a:bodyPr wrap="square" rtlCol="0">
            <a:spAutoFit/>
          </a:bodyPr>
          <a:lstStyle/>
          <a:p>
            <a:r>
              <a:rPr lang="en-US" sz="2000" dirty="0"/>
              <a:t>Iron deficiency is the most common nutritional deficiency in children. </a:t>
            </a:r>
            <a:r>
              <a:rPr lang="en-US" dirty="0"/>
              <a:t>the most common cause of</a:t>
            </a:r>
          </a:p>
          <a:p>
            <a:r>
              <a:rPr lang="en-US" dirty="0"/>
              <a:t>anemia in the world, is approximately 9% in toddlers, 9-11% in adolescent females, and less than 1% in adolescent males.</a:t>
            </a:r>
            <a:r>
              <a:rPr lang="en-US" sz="2000" dirty="0"/>
              <a:t> </a:t>
            </a:r>
          </a:p>
          <a:p>
            <a:endParaRPr lang="en-US" sz="2000" dirty="0"/>
          </a:p>
          <a:p>
            <a:r>
              <a:rPr lang="en-US" sz="2000" b="1" dirty="0"/>
              <a:t>#</a:t>
            </a:r>
            <a:r>
              <a:rPr lang="en-JO" sz="2000" b="1" dirty="0"/>
              <a:t>Risk factors : </a:t>
            </a:r>
          </a:p>
          <a:p>
            <a:pPr marL="342900" indent="-342900">
              <a:buFont typeface="+mj-lt"/>
              <a:buAutoNum type="arabicParenR"/>
            </a:pPr>
            <a:r>
              <a:rPr lang="en-US" sz="2000" dirty="0"/>
              <a:t>Infants fed cow’s milk when younger than 1 year of Age.</a:t>
            </a:r>
          </a:p>
          <a:p>
            <a:pPr marL="342900" indent="-342900">
              <a:buFont typeface="+mj-lt"/>
              <a:buAutoNum type="arabicParenR"/>
            </a:pPr>
            <a:r>
              <a:rPr lang="en-US" sz="2000" dirty="0"/>
              <a:t>toddlers fed large volumes of cow’s milk.</a:t>
            </a:r>
          </a:p>
          <a:p>
            <a:pPr marL="342900" indent="-342900">
              <a:buFont typeface="+mj-lt"/>
              <a:buAutoNum type="arabicParenR"/>
            </a:pPr>
            <a:r>
              <a:rPr lang="en-US" sz="2000" dirty="0"/>
              <a:t>Menstruating teenage girls who are not receiving supplemental iron.</a:t>
            </a:r>
          </a:p>
          <a:p>
            <a:pPr marL="342900" indent="-342900">
              <a:buFont typeface="+mj-lt"/>
              <a:buAutoNum type="arabicParenR"/>
            </a:pPr>
            <a:r>
              <a:rPr lang="en-US" sz="2000" dirty="0"/>
              <a:t>bottle-fed toddlers who are receiving large volumes of cow’s milk and eat minimal amounts of food high in iron content.</a:t>
            </a:r>
          </a:p>
          <a:p>
            <a:pPr marL="342900" indent="-342900">
              <a:buFont typeface="+mj-lt"/>
              <a:buAutoNum type="arabicParenR"/>
            </a:pPr>
            <a:r>
              <a:rPr lang="en-US" sz="2000" dirty="0"/>
              <a:t>children with chronic inflammatory diseases, even without chronic blood loss.</a:t>
            </a:r>
          </a:p>
          <a:p>
            <a:r>
              <a:rPr lang="en-US" sz="2000" dirty="0">
                <a:cs typeface="Arial"/>
              </a:rPr>
              <a:t>6) Blood loss  particularly in older children and adolescents(lesion of the gastrointestinal (GI) tract, such as peptic ulcer, Meckel diverticulum, polyp, hemangioma, inflammatory bowel Disease ,or Infection with hookworm, and Helicobacter pylori .</a:t>
            </a:r>
          </a:p>
          <a:p>
            <a:r>
              <a:rPr lang="en-US" sz="2000" dirty="0">
                <a:cs typeface="Arial"/>
              </a:rPr>
              <a:t>7) Gastrointestinal disease — Dietary iron is absorbed primarily within the duodenum. Malabsorption of iron may occur in diseases affecting the duodenum, including celiac disease; Crohn disease, giardiasis; or any surgical resection of the proximal small intestine.</a:t>
            </a:r>
          </a:p>
        </p:txBody>
      </p:sp>
    </p:spTree>
    <p:extLst>
      <p:ext uri="{BB962C8B-B14F-4D97-AF65-F5344CB8AC3E}">
        <p14:creationId xmlns:p14="http://schemas.microsoft.com/office/powerpoint/2010/main" val="2737759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4" y="827101"/>
            <a:ext cx="10353762" cy="4388712"/>
          </a:xfrm>
        </p:spPr>
        <p:txBody>
          <a:bodyPr>
            <a:normAutofit fontScale="25000" lnSpcReduction="20000"/>
          </a:bodyPr>
          <a:lstStyle/>
          <a:p>
            <a:pPr marL="0" indent="0">
              <a:buNone/>
            </a:pPr>
            <a:r>
              <a:rPr lang="en-US" sz="7200" dirty="0">
                <a:latin typeface="Arial"/>
                <a:cs typeface="Arial"/>
              </a:rPr>
              <a:t>7)</a:t>
            </a:r>
            <a:r>
              <a:rPr lang="en-US" sz="6400" dirty="0"/>
              <a:t> Several conditions in the perinatal period can increase the risk for iron deficiency anemia (IDA) during the first three to six months of life : Maternal iron deficiency , Fetal-maternal hemorrhage (FMH) , Twin-twin transfusion syndrome (TTTS) , Other perinatal hemorrhagic events </a:t>
            </a:r>
          </a:p>
          <a:p>
            <a:pPr marL="0" indent="0">
              <a:buNone/>
            </a:pPr>
            <a:r>
              <a:rPr lang="en-US" sz="6400" dirty="0"/>
              <a:t> </a:t>
            </a:r>
            <a:r>
              <a:rPr lang="en-US" sz="7200" dirty="0">
                <a:latin typeface="Arial"/>
                <a:cs typeface="Arial"/>
              </a:rPr>
              <a:t>8) </a:t>
            </a:r>
            <a:r>
              <a:rPr lang="en-US" sz="6400" dirty="0"/>
              <a:t>Premature infants due to less maternal-fetal iron transfer, smaller total blood volume at birth, blood loss through phlebotomy, and poor gastrointestinal absorption </a:t>
            </a:r>
          </a:p>
          <a:p>
            <a:pPr marL="0" indent="0">
              <a:buNone/>
            </a:pPr>
            <a:r>
              <a:rPr lang="en-US" sz="7200" dirty="0">
                <a:latin typeface="Arial"/>
                <a:cs typeface="Arial"/>
              </a:rPr>
              <a:t>9) Exclusive  </a:t>
            </a:r>
            <a:r>
              <a:rPr lang="en-US" sz="6400" dirty="0"/>
              <a:t>breastfeeding without initiation of adequate iron supplementation by six months of age (Breast-fed infants are less likely to have iron deficiency than bottle-fed infants because, although there less iron in breast milk, this iron is more efficiently absorbed. However, infants who continue to be exclusively breast fed in the second half of the first year of life are at risk for iron deficiency.)</a:t>
            </a:r>
          </a:p>
          <a:p>
            <a:pPr marL="0" indent="0">
              <a:buNone/>
            </a:pPr>
            <a:r>
              <a:rPr lang="en-US" sz="7200" dirty="0">
                <a:latin typeface="Arial"/>
                <a:cs typeface="Arial"/>
              </a:rPr>
              <a:t>10) </a:t>
            </a:r>
            <a:r>
              <a:rPr lang="en-US" sz="6400" dirty="0"/>
              <a:t>Inefficient absorption due to dietary sources of iron with low bioavailability : </a:t>
            </a:r>
          </a:p>
          <a:p>
            <a:pPr marL="0" indent="0">
              <a:buNone/>
            </a:pPr>
            <a:r>
              <a:rPr lang="en-US" sz="7200" dirty="0">
                <a:latin typeface="Arial"/>
                <a:cs typeface="Arial"/>
              </a:rPr>
              <a:t>Types of iron in diet : </a:t>
            </a:r>
            <a:r>
              <a:rPr lang="en-US" sz="6400" dirty="0"/>
              <a:t>Heme dietary sources (fish, poultry, and meat) have a higher bioavailability of iron than do </a:t>
            </a:r>
            <a:r>
              <a:rPr lang="en-US" sz="6400" dirty="0" err="1"/>
              <a:t>nonheme</a:t>
            </a:r>
            <a:r>
              <a:rPr lang="en-US" sz="6400" dirty="0"/>
              <a:t> (vegetable) sources  </a:t>
            </a:r>
          </a:p>
          <a:p>
            <a:pPr marL="0" indent="0">
              <a:buNone/>
            </a:pPr>
            <a:r>
              <a:rPr lang="en-US" sz="7200" dirty="0">
                <a:latin typeface="Arial"/>
                <a:cs typeface="Arial"/>
              </a:rPr>
              <a:t>Factor increase absorption : </a:t>
            </a:r>
            <a:r>
              <a:rPr lang="en-US" sz="6400" dirty="0"/>
              <a:t>. Ascorbic acid (vitamin C) enhances absorption of </a:t>
            </a:r>
            <a:r>
              <a:rPr lang="en-US" sz="6400" dirty="0" err="1"/>
              <a:t>nonheme</a:t>
            </a:r>
            <a:r>
              <a:rPr lang="en-US" sz="6400" dirty="0"/>
              <a:t> iron by converting fe+3 into fe+2 (absorbable ) </a:t>
            </a:r>
          </a:p>
          <a:p>
            <a:pPr marL="0" indent="0">
              <a:buNone/>
            </a:pPr>
            <a:r>
              <a:rPr lang="en-US" sz="7200" dirty="0">
                <a:latin typeface="Arial"/>
                <a:cs typeface="Arial"/>
              </a:rPr>
              <a:t>Factors decrease absorption : </a:t>
            </a:r>
            <a:r>
              <a:rPr lang="en-US" sz="6400" dirty="0"/>
              <a:t> </a:t>
            </a:r>
            <a:r>
              <a:rPr lang="en-US" sz="6400" dirty="0" err="1"/>
              <a:t>tannates</a:t>
            </a:r>
            <a:r>
              <a:rPr lang="en-US" sz="6400" dirty="0"/>
              <a:t> (teas), bran foods rich in phosphates, and </a:t>
            </a:r>
            <a:r>
              <a:rPr lang="en-US" sz="6400" dirty="0" err="1"/>
              <a:t>phytates</a:t>
            </a:r>
            <a:r>
              <a:rPr lang="en-US" sz="6400" dirty="0"/>
              <a:t> (plant fiber, especially in seeds and grains) . </a:t>
            </a:r>
            <a:endParaRPr lang="en-US" sz="7200" dirty="0">
              <a:latin typeface="Arial"/>
              <a:cs typeface="Arial"/>
            </a:endParaRPr>
          </a:p>
          <a:p>
            <a:pPr marL="342900" indent="-342900">
              <a:buFont typeface="+mj-lt"/>
              <a:buAutoNum type="arabicParenR"/>
            </a:pPr>
            <a:endParaRPr lang="en-US" sz="7200" dirty="0"/>
          </a:p>
          <a:p>
            <a:endParaRPr lang="en-US" dirty="0"/>
          </a:p>
        </p:txBody>
      </p:sp>
    </p:spTree>
    <p:extLst>
      <p:ext uri="{BB962C8B-B14F-4D97-AF65-F5344CB8AC3E}">
        <p14:creationId xmlns:p14="http://schemas.microsoft.com/office/powerpoint/2010/main" val="800636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0B8F0-D476-DE4E-A4AB-1051F538B1B7}"/>
              </a:ext>
            </a:extLst>
          </p:cNvPr>
          <p:cNvSpPr>
            <a:spLocks noGrp="1"/>
          </p:cNvSpPr>
          <p:nvPr>
            <p:ph type="title"/>
          </p:nvPr>
        </p:nvSpPr>
        <p:spPr>
          <a:xfrm>
            <a:off x="1208315" y="76200"/>
            <a:ext cx="10131425" cy="870857"/>
          </a:xfrm>
        </p:spPr>
        <p:txBody>
          <a:bodyPr>
            <a:normAutofit fontScale="90000"/>
          </a:bodyPr>
          <a:lstStyle/>
          <a:p>
            <a:pPr algn="ctr"/>
            <a:r>
              <a:rPr lang="en-US" b="1" dirty="0">
                <a:solidFill>
                  <a:schemeClr val="accent1"/>
                </a:solidFill>
              </a:rPr>
              <a:t>Iron Deficiency Anemia</a:t>
            </a:r>
            <a:br>
              <a:rPr lang="en-US" b="1" dirty="0">
                <a:solidFill>
                  <a:schemeClr val="accent1"/>
                </a:solidFill>
              </a:rPr>
            </a:br>
            <a:endParaRPr lang="en-JO" b="1" dirty="0">
              <a:solidFill>
                <a:schemeClr val="accent1"/>
              </a:solidFill>
            </a:endParaRPr>
          </a:p>
        </p:txBody>
      </p:sp>
      <p:sp>
        <p:nvSpPr>
          <p:cNvPr id="4" name="TextBox 3">
            <a:extLst>
              <a:ext uri="{FF2B5EF4-FFF2-40B4-BE49-F238E27FC236}">
                <a16:creationId xmlns:a16="http://schemas.microsoft.com/office/drawing/2014/main" id="{FD65E7C1-A4FB-8449-85A4-100AE949D66B}"/>
              </a:ext>
            </a:extLst>
          </p:cNvPr>
          <p:cNvSpPr txBox="1"/>
          <p:nvPr/>
        </p:nvSpPr>
        <p:spPr>
          <a:xfrm>
            <a:off x="0" y="870857"/>
            <a:ext cx="12192000" cy="5016758"/>
          </a:xfrm>
          <a:prstGeom prst="rect">
            <a:avLst/>
          </a:prstGeom>
          <a:noFill/>
        </p:spPr>
        <p:txBody>
          <a:bodyPr wrap="square" rtlCol="0">
            <a:spAutoFit/>
          </a:bodyPr>
          <a:lstStyle/>
          <a:p>
            <a:endParaRPr lang="en-US" sz="1600" b="1" dirty="0"/>
          </a:p>
          <a:p>
            <a:r>
              <a:rPr lang="en-US" sz="1600" b="1" dirty="0"/>
              <a:t>#</a:t>
            </a:r>
            <a:r>
              <a:rPr lang="en-US" sz="1600" b="1" dirty="0">
                <a:solidFill>
                  <a:schemeClr val="accent1"/>
                </a:solidFill>
              </a:rPr>
              <a:t>Clinical Manifestations:</a:t>
            </a:r>
          </a:p>
          <a:p>
            <a:r>
              <a:rPr lang="en-US" sz="1600" b="1" dirty="0"/>
              <a:t>1-Cardiovascular manifestations of anemia.</a:t>
            </a:r>
          </a:p>
          <a:p>
            <a:r>
              <a:rPr lang="en-US" sz="1600" b="1" dirty="0"/>
              <a:t>2-central nervous system (CNS) abnormalities (apathy, irritability, poor concentration) from alterations of iron-containing enzymes</a:t>
            </a:r>
          </a:p>
          <a:p>
            <a:r>
              <a:rPr lang="en-US" sz="1600" b="1" dirty="0"/>
              <a:t>(monoamine oxidase) and cytochromes . </a:t>
            </a:r>
          </a:p>
          <a:p>
            <a:r>
              <a:rPr lang="en-US" sz="1600" b="1" dirty="0"/>
              <a:t>3-Poor muscle endurance.</a:t>
            </a:r>
          </a:p>
          <a:p>
            <a:r>
              <a:rPr lang="en-US" sz="1600" b="1" dirty="0"/>
              <a:t>4-Gastrointestinal dysfunction.</a:t>
            </a:r>
          </a:p>
          <a:p>
            <a:r>
              <a:rPr lang="en-US" sz="1600" b="1" dirty="0"/>
              <a:t>5-Immune :  increase the risk for bacterial infection because the iron-binding proteins transferrin and </a:t>
            </a:r>
            <a:r>
              <a:rPr lang="en-US" sz="1600" b="1" dirty="0" err="1"/>
              <a:t>lactoferrin</a:t>
            </a:r>
            <a:r>
              <a:rPr lang="en-US" sz="1600" b="1" dirty="0"/>
              <a:t> have bacteriostatic effects, Similarly, there is some evidence that iron supplementation results in increased susceptibility to or reactivation of dormant infections, such as malaria or tuberculosis .</a:t>
            </a:r>
          </a:p>
          <a:p>
            <a:r>
              <a:rPr lang="en-US" sz="1600" b="1" dirty="0"/>
              <a:t>6-Neurodevelopmental — In young children, IDA is associated with impaired neurocognitive development, including slower visual and auditory processing</a:t>
            </a:r>
          </a:p>
          <a:p>
            <a:r>
              <a:rPr lang="en-US" sz="1600" b="1" dirty="0"/>
              <a:t>7-Brittle nails.</a:t>
            </a:r>
          </a:p>
          <a:p>
            <a:r>
              <a:rPr lang="en-US" sz="1600" b="1" dirty="0"/>
              <a:t>8-koilonychia (spoon-like nail deformity).</a:t>
            </a:r>
          </a:p>
          <a:p>
            <a:r>
              <a:rPr lang="en-US" sz="1600" b="1" dirty="0"/>
              <a:t>9-hair loss.</a:t>
            </a:r>
          </a:p>
          <a:p>
            <a:r>
              <a:rPr lang="en-US" sz="1600" b="1" dirty="0"/>
              <a:t>10-Pica.</a:t>
            </a:r>
          </a:p>
          <a:p>
            <a:r>
              <a:rPr lang="en-US" sz="1600" b="1" dirty="0"/>
              <a:t>11-Angular cheilitis: inflammation and fissuring of the corners of the mouth/ Atrophic glossitis: erythematous, edematous, painful tongue with loss of tongue papillae (smooth, bald appearance) </a:t>
            </a:r>
          </a:p>
          <a:p>
            <a:r>
              <a:rPr lang="en-US" sz="1600" b="1" dirty="0"/>
              <a:t>12-IDA can be associated with Plummer-Vinson syndrome (PVS):Triad of iron deficiency anemia, post-cricoid dysphagia, and upper esophageal webs.</a:t>
            </a:r>
          </a:p>
        </p:txBody>
      </p:sp>
    </p:spTree>
    <p:extLst>
      <p:ext uri="{BB962C8B-B14F-4D97-AF65-F5344CB8AC3E}">
        <p14:creationId xmlns:p14="http://schemas.microsoft.com/office/powerpoint/2010/main" val="17918860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397328"/>
            <a:ext cx="10131425" cy="772885"/>
          </a:xfrm>
        </p:spPr>
        <p:txBody>
          <a:bodyPr>
            <a:normAutofit fontScale="90000"/>
          </a:bodyPr>
          <a:lstStyle/>
          <a:p>
            <a:pPr algn="ctr"/>
            <a:r>
              <a:rPr lang="en-US" dirty="0">
                <a:solidFill>
                  <a:schemeClr val="accent1"/>
                </a:solidFill>
              </a:rPr>
              <a:t>Iron Deficiency Anemia</a:t>
            </a:r>
            <a:br>
              <a:rPr lang="en-US" dirty="0">
                <a:solidFill>
                  <a:schemeClr val="accent1"/>
                </a:solidFill>
              </a:rPr>
            </a:br>
            <a:endParaRPr lang="en-JO" dirty="0">
              <a:solidFill>
                <a:schemeClr val="accent1"/>
              </a:solidFill>
            </a:endParaRPr>
          </a:p>
        </p:txBody>
      </p:sp>
      <p:sp>
        <p:nvSpPr>
          <p:cNvPr id="4" name="TextBox 3">
            <a:extLst>
              <a:ext uri="{FF2B5EF4-FFF2-40B4-BE49-F238E27FC236}">
                <a16:creationId xmlns:a16="http://schemas.microsoft.com/office/drawing/2014/main" id="{9AB32C37-465C-014B-B119-7DAB23708E73}"/>
              </a:ext>
            </a:extLst>
          </p:cNvPr>
          <p:cNvSpPr txBox="1"/>
          <p:nvPr/>
        </p:nvSpPr>
        <p:spPr>
          <a:xfrm>
            <a:off x="-1" y="1363979"/>
            <a:ext cx="12192000" cy="4616648"/>
          </a:xfrm>
          <a:prstGeom prst="rect">
            <a:avLst/>
          </a:prstGeom>
          <a:noFill/>
        </p:spPr>
        <p:txBody>
          <a:bodyPr wrap="square" rtlCol="0">
            <a:spAutoFit/>
          </a:bodyPr>
          <a:lstStyle/>
          <a:p>
            <a:r>
              <a:rPr lang="en-US" sz="2000" dirty="0"/>
              <a:t>#</a:t>
            </a:r>
            <a:r>
              <a:rPr lang="en-JO" sz="2000" dirty="0"/>
              <a:t>Lab investigations:</a:t>
            </a:r>
            <a:endParaRPr lang="en-US" sz="2000" dirty="0"/>
          </a:p>
          <a:p>
            <a:pPr marL="457200" indent="-457200">
              <a:buAutoNum type="alphaUcParenR"/>
            </a:pPr>
            <a:r>
              <a:rPr lang="en-US" sz="2000" dirty="0"/>
              <a:t>CBC : low MCV , low MCH , MCHC , high RDW </a:t>
            </a:r>
          </a:p>
          <a:p>
            <a:pPr marL="457200" indent="-457200">
              <a:buAutoNum type="alphaUcParenR"/>
            </a:pPr>
            <a:r>
              <a:rPr lang="en-US" sz="2000" dirty="0"/>
              <a:t> iron study : </a:t>
            </a:r>
            <a:endParaRPr lang="en-JO" sz="2000" dirty="0"/>
          </a:p>
          <a:p>
            <a:pPr marL="342900" indent="-342900">
              <a:buFont typeface="+mj-lt"/>
              <a:buAutoNum type="arabicParenR"/>
            </a:pPr>
            <a:r>
              <a:rPr lang="en-US" sz="2000" dirty="0"/>
              <a:t>Serum iron (Low). </a:t>
            </a:r>
          </a:p>
          <a:p>
            <a:pPr marL="342900" indent="-342900">
              <a:buFont typeface="+mj-lt"/>
              <a:buAutoNum type="arabicParenR"/>
            </a:pPr>
            <a:r>
              <a:rPr lang="en-US" sz="2000" dirty="0"/>
              <a:t>Total iron-binding capacity (High). </a:t>
            </a:r>
          </a:p>
          <a:p>
            <a:pPr marL="342900" indent="-342900">
              <a:buFont typeface="+mj-lt"/>
              <a:buAutoNum type="arabicParenR"/>
            </a:pPr>
            <a:r>
              <a:rPr lang="en-US" sz="2000" dirty="0"/>
              <a:t>Serum ferritin (Low).</a:t>
            </a:r>
          </a:p>
          <a:p>
            <a:r>
              <a:rPr lang="en-US" sz="2000" dirty="0"/>
              <a:t>C) Others : </a:t>
            </a:r>
          </a:p>
          <a:p>
            <a:pPr marL="342900" indent="-342900">
              <a:buFont typeface="+mj-lt"/>
              <a:buAutoNum type="arabicParenR"/>
            </a:pPr>
            <a:r>
              <a:rPr lang="en-US" sz="2000" dirty="0"/>
              <a:t>Free erythrocyte protoporphyrin (High). </a:t>
            </a:r>
          </a:p>
          <a:p>
            <a:pPr marL="342900" indent="-342900">
              <a:buFont typeface="+mj-lt"/>
              <a:buAutoNum type="arabicParenR"/>
            </a:pPr>
            <a:r>
              <a:rPr lang="en-US" sz="2000" dirty="0"/>
              <a:t>Hemoglobin A2 or F (Normal).</a:t>
            </a:r>
          </a:p>
          <a:p>
            <a:pPr marL="342900" indent="-342900">
              <a:buFont typeface="+mj-lt"/>
              <a:buAutoNum type="arabicParenR"/>
            </a:pPr>
            <a:r>
              <a:rPr lang="en-US" sz="2000" dirty="0"/>
              <a:t>Reticulocytes (Low).</a:t>
            </a:r>
          </a:p>
          <a:p>
            <a:pPr marL="342900" indent="-342900">
              <a:buFont typeface="+mj-lt"/>
              <a:buAutoNum type="arabicParenR"/>
            </a:pPr>
            <a:r>
              <a:rPr lang="en-US" sz="2000" dirty="0"/>
              <a:t>Blood film:  microcytic ( small RBC ) , hypochromic ( increase central pallor ) , </a:t>
            </a:r>
            <a:r>
              <a:rPr lang="en-US" dirty="0" err="1"/>
              <a:t>poikilocytosis</a:t>
            </a:r>
            <a:r>
              <a:rPr lang="en-US" dirty="0"/>
              <a:t> (variation in shape) and </a:t>
            </a:r>
            <a:r>
              <a:rPr lang="en-US" dirty="0" err="1"/>
              <a:t>anisocytosis</a:t>
            </a:r>
            <a:r>
              <a:rPr lang="en-US" dirty="0"/>
              <a:t> (variation in size). </a:t>
            </a:r>
            <a:r>
              <a:rPr lang="en-US" sz="2000" dirty="0"/>
              <a:t> </a:t>
            </a:r>
          </a:p>
          <a:p>
            <a:endParaRPr lang="en-US" dirty="0"/>
          </a:p>
          <a:p>
            <a:endParaRPr lang="en-US" dirty="0"/>
          </a:p>
          <a:p>
            <a:endParaRPr lang="en-JO" dirty="0"/>
          </a:p>
        </p:txBody>
      </p:sp>
    </p:spTree>
    <p:extLst>
      <p:ext uri="{BB962C8B-B14F-4D97-AF65-F5344CB8AC3E}">
        <p14:creationId xmlns:p14="http://schemas.microsoft.com/office/powerpoint/2010/main" val="498166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1496" y="781299"/>
            <a:ext cx="7150826" cy="5363120"/>
          </a:xfrm>
        </p:spPr>
      </p:pic>
    </p:spTree>
    <p:extLst>
      <p:ext uri="{BB962C8B-B14F-4D97-AF65-F5344CB8AC3E}">
        <p14:creationId xmlns:p14="http://schemas.microsoft.com/office/powerpoint/2010/main" val="25728252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0886"/>
            <a:ext cx="10131425" cy="772885"/>
          </a:xfrm>
        </p:spPr>
        <p:txBody>
          <a:bodyPr>
            <a:normAutofit fontScale="90000"/>
          </a:bodyPr>
          <a:lstStyle/>
          <a:p>
            <a:pPr algn="ctr"/>
            <a:r>
              <a:rPr lang="en-US" b="1" dirty="0">
                <a:solidFill>
                  <a:schemeClr val="accent1"/>
                </a:solidFill>
              </a:rPr>
              <a:t>Iron Deficiency Anemia</a:t>
            </a:r>
            <a:br>
              <a:rPr lang="en-US" b="1" dirty="0">
                <a:solidFill>
                  <a:schemeClr val="accent1"/>
                </a:solidFill>
              </a:rPr>
            </a:br>
            <a:endParaRPr lang="en-JO" b="1" dirty="0">
              <a:solidFill>
                <a:schemeClr val="accent1"/>
              </a:solidFill>
            </a:endParaRPr>
          </a:p>
        </p:txBody>
      </p:sp>
      <p:sp>
        <p:nvSpPr>
          <p:cNvPr id="4" name="TextBox 3">
            <a:extLst>
              <a:ext uri="{FF2B5EF4-FFF2-40B4-BE49-F238E27FC236}">
                <a16:creationId xmlns:a16="http://schemas.microsoft.com/office/drawing/2014/main" id="{9AB32C37-465C-014B-B119-7DAB23708E73}"/>
              </a:ext>
            </a:extLst>
          </p:cNvPr>
          <p:cNvSpPr txBox="1"/>
          <p:nvPr/>
        </p:nvSpPr>
        <p:spPr>
          <a:xfrm>
            <a:off x="0" y="397328"/>
            <a:ext cx="12192000" cy="6278642"/>
          </a:xfrm>
          <a:prstGeom prst="rect">
            <a:avLst/>
          </a:prstGeom>
          <a:noFill/>
        </p:spPr>
        <p:txBody>
          <a:bodyPr wrap="square" rtlCol="0">
            <a:spAutoFit/>
          </a:bodyPr>
          <a:lstStyle/>
          <a:p>
            <a:endParaRPr lang="en-US" dirty="0"/>
          </a:p>
          <a:p>
            <a:r>
              <a:rPr lang="en-US" sz="2000" dirty="0"/>
              <a:t># Management:</a:t>
            </a:r>
          </a:p>
          <a:p>
            <a:r>
              <a:rPr lang="en-US" dirty="0"/>
              <a:t>In an otherwise healthy child, a </a:t>
            </a:r>
            <a:r>
              <a:rPr lang="en-US" b="1" dirty="0"/>
              <a:t>therapeutic trial of oral iron </a:t>
            </a:r>
            <a:r>
              <a:rPr lang="en-US" dirty="0"/>
              <a:t>is the best diagnostic study for iron deficiency as long as the</a:t>
            </a:r>
          </a:p>
          <a:p>
            <a:r>
              <a:rPr lang="en-US" dirty="0"/>
              <a:t>child is re-examined and a response is documented. </a:t>
            </a:r>
            <a:endParaRPr lang="en-US" sz="2000" dirty="0"/>
          </a:p>
          <a:p>
            <a:r>
              <a:rPr lang="en-US" sz="2000" dirty="0"/>
              <a:t>The response to oral iron includes:</a:t>
            </a:r>
          </a:p>
          <a:p>
            <a:pPr marL="342900" indent="-342900">
              <a:buFont typeface="+mj-lt"/>
              <a:buAutoNum type="alphaLcParenR"/>
            </a:pPr>
            <a:r>
              <a:rPr lang="en-US" sz="2000" dirty="0"/>
              <a:t>rapid subjective improvement, especially in neurologic function (within 24to 48 hours) </a:t>
            </a:r>
          </a:p>
          <a:p>
            <a:pPr marL="342900" indent="-342900">
              <a:buFont typeface="+mj-lt"/>
              <a:buAutoNum type="alphaLcParenR"/>
            </a:pPr>
            <a:r>
              <a:rPr lang="en-US" sz="2000" dirty="0"/>
              <a:t> reticulocytosis (48 to 72 hours).</a:t>
            </a:r>
          </a:p>
          <a:p>
            <a:pPr marL="342900" indent="-342900">
              <a:buFont typeface="+mj-lt"/>
              <a:buAutoNum type="alphaLcParenR"/>
            </a:pPr>
            <a:r>
              <a:rPr lang="en-US" sz="2000" dirty="0"/>
              <a:t>increase in hemoglobin levels (4 to 30 days) (</a:t>
            </a:r>
            <a:r>
              <a:rPr lang="en-US" dirty="0"/>
              <a:t>An appropriate response is indicated by a rise in hemoglobin of &gt;1 g/</a:t>
            </a:r>
            <a:r>
              <a:rPr lang="en-US" dirty="0" err="1"/>
              <a:t>dL</a:t>
            </a:r>
            <a:r>
              <a:rPr lang="en-US" dirty="0"/>
              <a:t> within four weeks for children with mild anemia (hemoglobin 9 to 11 g/</a:t>
            </a:r>
            <a:r>
              <a:rPr lang="en-US" dirty="0" err="1"/>
              <a:t>dL</a:t>
            </a:r>
            <a:r>
              <a:rPr lang="en-US" dirty="0"/>
              <a:t>)  or within two weeks for those with moderate or severe anemia (hemoglobin &lt;9 g/</a:t>
            </a:r>
            <a:r>
              <a:rPr lang="en-US" dirty="0" err="1"/>
              <a:t>dL</a:t>
            </a:r>
            <a:r>
              <a:rPr lang="en-US" dirty="0"/>
              <a:t>). </a:t>
            </a:r>
            <a:r>
              <a:rPr lang="en-US" sz="2000" dirty="0"/>
              <a:t> </a:t>
            </a:r>
          </a:p>
          <a:p>
            <a:pPr marL="342900" indent="-342900">
              <a:buFont typeface="+mj-lt"/>
              <a:buAutoNum type="alphaLcParenR"/>
            </a:pPr>
            <a:r>
              <a:rPr lang="en-US" sz="2000" dirty="0"/>
              <a:t>repletion of iron stores (in 1 to 3 months). </a:t>
            </a:r>
          </a:p>
          <a:p>
            <a:r>
              <a:rPr lang="en-US" sz="2000" dirty="0"/>
              <a:t>##   The usual therapeutic dose of 4 to 6 mg/day of elemental iron induces an increase in hemoglobin of 0.25 to</a:t>
            </a:r>
          </a:p>
          <a:p>
            <a:r>
              <a:rPr lang="en-US" sz="2000" dirty="0"/>
              <a:t>0.4 g/dL/day (a 1%/day increase in hematocrit). </a:t>
            </a:r>
          </a:p>
          <a:p>
            <a:r>
              <a:rPr lang="en-US" dirty="0"/>
              <a:t>Iron may be given alone or with water, juice, or acidic fruits (</a:t>
            </a:r>
            <a:r>
              <a:rPr lang="en-US" dirty="0" err="1"/>
              <a:t>eg</a:t>
            </a:r>
            <a:r>
              <a:rPr lang="en-US" dirty="0"/>
              <a:t>, citrus, strawberries, or applesauce), with care to ensure that the entire dose is taken. Milk and/or dairy products should be avoided for approximately one hour before and two hours after each dose.</a:t>
            </a:r>
            <a:endParaRPr lang="en-US" sz="2000" dirty="0"/>
          </a:p>
          <a:p>
            <a:r>
              <a:rPr lang="en-US" sz="2000" dirty="0"/>
              <a:t> ##If the hemoglobin level fails to increase within 2 weeks after iron treatment; then </a:t>
            </a:r>
            <a:r>
              <a:rPr lang="en-US" sz="2000" dirty="0">
                <a:sym typeface="Wingdings" pitchFamily="2" charset="2"/>
              </a:rPr>
              <a:t> </a:t>
            </a:r>
            <a:r>
              <a:rPr lang="en-US" sz="2000" dirty="0"/>
              <a:t>careful re-evaluation for ongoing blood loss, development of infection, poor compliance, or other causes of</a:t>
            </a:r>
          </a:p>
          <a:p>
            <a:r>
              <a:rPr lang="en-US" sz="2000" dirty="0"/>
              <a:t>microcytic anemia.</a:t>
            </a:r>
          </a:p>
          <a:p>
            <a:endParaRPr lang="en-US" dirty="0"/>
          </a:p>
          <a:p>
            <a:endParaRPr lang="en-JO" dirty="0"/>
          </a:p>
        </p:txBody>
      </p:sp>
    </p:spTree>
    <p:extLst>
      <p:ext uri="{BB962C8B-B14F-4D97-AF65-F5344CB8AC3E}">
        <p14:creationId xmlns:p14="http://schemas.microsoft.com/office/powerpoint/2010/main" val="303111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Prevention </a:t>
            </a:r>
          </a:p>
        </p:txBody>
      </p:sp>
      <p:sp>
        <p:nvSpPr>
          <p:cNvPr id="3" name="Content Placeholder 2"/>
          <p:cNvSpPr>
            <a:spLocks noGrp="1"/>
          </p:cNvSpPr>
          <p:nvPr>
            <p:ph idx="1"/>
          </p:nvPr>
        </p:nvSpPr>
        <p:spPr/>
        <p:txBody>
          <a:bodyPr>
            <a:normAutofit fontScale="92500" lnSpcReduction="20000"/>
          </a:bodyPr>
          <a:lstStyle/>
          <a:p>
            <a:r>
              <a:rPr lang="en-US" dirty="0"/>
              <a:t>The introduction of iron-enriched solid foods at 6 months of age, followed by a transition to a limited amount of cow’s milk and increased solid foods at 1 year, can help prevent iron deficiency anemia.</a:t>
            </a:r>
          </a:p>
          <a:p>
            <a:r>
              <a:rPr lang="en-US" dirty="0"/>
              <a:t>Avoid unmodified (nonformula) cow's milk until age 12 months; after 12 months of age, limit milk intake to no more than 20 </a:t>
            </a:r>
            <a:r>
              <a:rPr lang="en-US" dirty="0" err="1"/>
              <a:t>oz</a:t>
            </a:r>
            <a:r>
              <a:rPr lang="en-US" dirty="0"/>
              <a:t> (600 mL) daily. </a:t>
            </a:r>
          </a:p>
          <a:p>
            <a:r>
              <a:rPr lang="en-US" dirty="0"/>
              <a:t>Bottle-fed infants should receive an iron-containing formula until 12 months of age.</a:t>
            </a:r>
          </a:p>
          <a:p>
            <a:r>
              <a:rPr lang="en-US" dirty="0"/>
              <a:t>Exclusively breast-fed infants older than 6 months of age should receive an iron supplement.</a:t>
            </a:r>
          </a:p>
          <a:p>
            <a:r>
              <a:rPr lang="en-US" dirty="0"/>
              <a:t>Adolescent females who are menstruating should have a diet enriched with iron-containing foods.</a:t>
            </a:r>
          </a:p>
        </p:txBody>
      </p:sp>
    </p:spTree>
    <p:extLst>
      <p:ext uri="{BB962C8B-B14F-4D97-AF65-F5344CB8AC3E}">
        <p14:creationId xmlns:p14="http://schemas.microsoft.com/office/powerpoint/2010/main" val="2763268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61248"/>
            <a:ext cx="10131425" cy="772885"/>
          </a:xfrm>
        </p:spPr>
        <p:txBody>
          <a:bodyPr>
            <a:normAutofit fontScale="90000"/>
          </a:bodyPr>
          <a:lstStyle/>
          <a:p>
            <a:pPr algn="ctr"/>
            <a:br>
              <a:rPr lang="en-US" dirty="0"/>
            </a:br>
            <a:r>
              <a:rPr lang="en-US" dirty="0">
                <a:solidFill>
                  <a:schemeClr val="accent1"/>
                </a:solidFill>
              </a:rPr>
              <a:t>Thalassemia</a:t>
            </a:r>
            <a:r>
              <a:rPr lang="en-US" dirty="0">
                <a:solidFill>
                  <a:srgbClr val="FF0000"/>
                </a:solidFill>
              </a:rPr>
              <a:t> </a:t>
            </a:r>
            <a:br>
              <a:rPr lang="en-US" dirty="0"/>
            </a:br>
            <a:br>
              <a:rPr lang="en-US" dirty="0"/>
            </a:br>
            <a:endParaRPr lang="en-JO" dirty="0"/>
          </a:p>
        </p:txBody>
      </p:sp>
      <p:sp>
        <p:nvSpPr>
          <p:cNvPr id="4" name="TextBox 3">
            <a:extLst>
              <a:ext uri="{FF2B5EF4-FFF2-40B4-BE49-F238E27FC236}">
                <a16:creationId xmlns:a16="http://schemas.microsoft.com/office/drawing/2014/main" id="{9AB32C37-465C-014B-B119-7DAB23708E73}"/>
              </a:ext>
            </a:extLst>
          </p:cNvPr>
          <p:cNvSpPr txBox="1"/>
          <p:nvPr/>
        </p:nvSpPr>
        <p:spPr>
          <a:xfrm>
            <a:off x="0" y="460605"/>
            <a:ext cx="12192000" cy="5509200"/>
          </a:xfrm>
          <a:prstGeom prst="rect">
            <a:avLst/>
          </a:prstGeom>
          <a:noFill/>
        </p:spPr>
        <p:txBody>
          <a:bodyPr wrap="square" rtlCol="0">
            <a:spAutoFit/>
          </a:bodyPr>
          <a:lstStyle/>
          <a:p>
            <a:r>
              <a:rPr lang="en-US" dirty="0"/>
              <a:t>The </a:t>
            </a:r>
            <a:r>
              <a:rPr lang="en-US" dirty="0" err="1"/>
              <a:t>thalassemias</a:t>
            </a:r>
            <a:r>
              <a:rPr lang="en-US" dirty="0"/>
              <a:t> are a group of disorders in which the normal ratio of alpha globin to beta globin production is disrupted due to a disease-causing variant in one or more of the globin genes. This abnormal alpha- to beta-chain ratio causes the unpaired chains to precipitate and causes destruction of red blood cell precursors in the bone marrow (ineffective erythropoiesis) and circulation (hemolysis). </a:t>
            </a:r>
          </a:p>
          <a:p>
            <a:r>
              <a:rPr lang="en-US" dirty="0"/>
              <a:t># </a:t>
            </a:r>
            <a:r>
              <a:rPr lang="en-JO" dirty="0"/>
              <a:t>Types:</a:t>
            </a:r>
          </a:p>
          <a:p>
            <a:r>
              <a:rPr lang="en-US" sz="2800" dirty="0">
                <a:solidFill>
                  <a:schemeClr val="accent1"/>
                </a:solidFill>
              </a:rPr>
              <a:t>Beta Thalassemia</a:t>
            </a:r>
            <a:r>
              <a:rPr lang="en-US" dirty="0">
                <a:solidFill>
                  <a:schemeClr val="accent1"/>
                </a:solidFill>
              </a:rPr>
              <a:t>: </a:t>
            </a:r>
            <a:r>
              <a:rPr lang="en-US" dirty="0"/>
              <a:t>due to point mutation in chromosome 11 which leads to decrease in B chain  production .  </a:t>
            </a:r>
          </a:p>
          <a:p>
            <a:pPr marL="342900" indent="-342900">
              <a:buFont typeface="+mj-lt"/>
              <a:buAutoNum type="arabicParenR"/>
            </a:pPr>
            <a:r>
              <a:rPr lang="en-US" dirty="0"/>
              <a:t>Beta thalassemia minor (trait): one defective allele ( heterozygote ) : clinical  : usually asymptomatic . HB electrophoresis : increase HB A2 </a:t>
            </a:r>
            <a:r>
              <a:rPr lang="ar-JO" dirty="0"/>
              <a:t>&lt;</a:t>
            </a:r>
            <a:r>
              <a:rPr lang="en-US" dirty="0"/>
              <a:t> 3.5 % </a:t>
            </a:r>
          </a:p>
          <a:p>
            <a:pPr marL="342900" indent="-342900">
              <a:buFont typeface="+mj-lt"/>
              <a:buAutoNum type="arabicParenR"/>
            </a:pPr>
            <a:r>
              <a:rPr lang="en-US" dirty="0"/>
              <a:t>Beta thalassemia major (Cooley anemia): two defective alleles ( homozygote ) : clinical ( it become symptomatic after 6 months of age when HBF start to decline :1) Severe hemolytic anemia that often requires transfusions 2) secondary iron overload due to hemolysis, transfusion, or both  → secondary hemochromatosis 3) Growth retardation 4) extra medullary hematopoiesis : hepatosplenomegaly ,  Skeletal deformities chipmunk facies:  (high forehead, prominent zygomatic bones, and maxilla)  5) marrow expansion (crew cut appearance in skull X ray  ), 6)  Transient aplastic crisis (secondary to infection with parvovirus B19). </a:t>
            </a:r>
            <a:r>
              <a:rPr lang="en-US" dirty="0" err="1"/>
              <a:t>Hb</a:t>
            </a:r>
            <a:r>
              <a:rPr lang="en-US" dirty="0"/>
              <a:t> electrophoresis : increase HBA2 &amp; HBF </a:t>
            </a:r>
          </a:p>
          <a:p>
            <a:pPr marL="342900" indent="-342900">
              <a:buFont typeface="+mj-lt"/>
              <a:buAutoNum type="arabicParenR"/>
            </a:pPr>
            <a:endParaRPr lang="en-US" dirty="0"/>
          </a:p>
          <a:p>
            <a:pPr marL="342900" indent="-342900">
              <a:buFont typeface="+mj-lt"/>
              <a:buAutoNum type="arabicParenR"/>
            </a:pPr>
            <a:r>
              <a:rPr lang="en-US" dirty="0"/>
              <a:t>Sickle cell beta thalassemia: a combination of one defective </a:t>
            </a:r>
            <a:r>
              <a:rPr lang="el-GR" dirty="0"/>
              <a:t>β-</a:t>
            </a:r>
            <a:r>
              <a:rPr lang="en-US" dirty="0"/>
              <a:t>globin allele and one defective </a:t>
            </a:r>
            <a:r>
              <a:rPr lang="en-US" dirty="0" err="1"/>
              <a:t>HbS</a:t>
            </a:r>
            <a:r>
              <a:rPr lang="en-US" dirty="0"/>
              <a:t> allele. Clinical ; mild to moderate sickle cell anemia depend on the amount of </a:t>
            </a:r>
            <a:r>
              <a:rPr lang="el-GR" dirty="0"/>
              <a:t>β-</a:t>
            </a:r>
            <a:r>
              <a:rPr lang="en-US" dirty="0"/>
              <a:t>globin synthesis : if no synthesis ---</a:t>
            </a:r>
            <a:r>
              <a:rPr lang="ar-JO" dirty="0"/>
              <a:t>&lt;</a:t>
            </a:r>
            <a:r>
              <a:rPr lang="en-US" dirty="0"/>
              <a:t> increase sickling .</a:t>
            </a:r>
          </a:p>
          <a:p>
            <a:endParaRPr lang="en-US" dirty="0"/>
          </a:p>
          <a:p>
            <a:r>
              <a:rPr lang="en-US" dirty="0"/>
              <a:t> Beta thalassemia is present in Africa with an estimated rate of heterozygosity of approximately 1 percent . </a:t>
            </a:r>
          </a:p>
        </p:txBody>
      </p:sp>
    </p:spTree>
    <p:extLst>
      <p:ext uri="{BB962C8B-B14F-4D97-AF65-F5344CB8AC3E}">
        <p14:creationId xmlns:p14="http://schemas.microsoft.com/office/powerpoint/2010/main" val="1124873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sz="4000" dirty="0">
                <a:solidFill>
                  <a:schemeClr val="accent1"/>
                </a:solidFill>
              </a:rPr>
              <a:t>Alpha Thalassemia: </a:t>
            </a:r>
            <a:r>
              <a:rPr lang="en-US" sz="1600" dirty="0"/>
              <a:t>due to deletion in alpha gene on CH 16 . </a:t>
            </a:r>
            <a:endParaRPr lang="en-US" dirty="0">
              <a:solidFill>
                <a:srgbClr val="FF0000"/>
              </a:solidFill>
            </a:endParaRPr>
          </a:p>
          <a:p>
            <a:pPr marL="342900" indent="-342900">
              <a:buFont typeface="+mj-lt"/>
              <a:buAutoNum type="arabicParenR"/>
            </a:pPr>
            <a:r>
              <a:rPr lang="en-US" dirty="0"/>
              <a:t>Silent carrier (minima form): one defective allele (-</a:t>
            </a:r>
            <a:r>
              <a:rPr lang="el-GR" dirty="0"/>
              <a:t>α/αα)</a:t>
            </a:r>
            <a:r>
              <a:rPr lang="en-US" dirty="0"/>
              <a:t>. Clinical : no anemia ( silent carrier ) </a:t>
            </a:r>
          </a:p>
          <a:p>
            <a:pPr marL="342900" indent="-342900">
              <a:buFont typeface="+mj-lt"/>
              <a:buAutoNum type="arabicParenR"/>
            </a:pPr>
            <a:r>
              <a:rPr lang="en-US" dirty="0"/>
              <a:t>Alpha thalassemia trait (minor form) Two defective alleles: 1- trans (-</a:t>
            </a:r>
            <a:r>
              <a:rPr lang="el-GR" dirty="0"/>
              <a:t>α/-α</a:t>
            </a:r>
            <a:r>
              <a:rPr lang="en-US" dirty="0"/>
              <a:t>) which is more common in African population  2- cis ( --/</a:t>
            </a:r>
            <a:r>
              <a:rPr lang="el-GR" dirty="0"/>
              <a:t>αα)</a:t>
            </a:r>
            <a:r>
              <a:rPr lang="en-US" dirty="0"/>
              <a:t>more common in Asian . Clinical : mild hemolytic anemia, Jaundice, anemia at birth .  cis mutation may worse outcome to the offspring .</a:t>
            </a:r>
          </a:p>
          <a:p>
            <a:pPr marL="0" indent="0">
              <a:buNone/>
            </a:pPr>
            <a:r>
              <a:rPr lang="en-US" dirty="0"/>
              <a:t>3) Hemoglobin H disease (intermedia form):three defective alleles (--/-</a:t>
            </a:r>
            <a:r>
              <a:rPr lang="el-GR" dirty="0"/>
              <a:t>α) → </a:t>
            </a:r>
            <a:r>
              <a:rPr lang="en-US" dirty="0"/>
              <a:t>results in excessive production of pathologically altered </a:t>
            </a:r>
            <a:r>
              <a:rPr lang="en-US" dirty="0" err="1"/>
              <a:t>HbH</a:t>
            </a:r>
            <a:r>
              <a:rPr lang="en-US" dirty="0"/>
              <a:t> (4 beta chains ) , clinical : Chronic hemolytic anemia that may require transfusions → secondary iron overload due to hemolysis, transfusion, or both → secondary hemochromatosis, Hepatosplenomegaly, Skeletal deformities (less common) Compared to thalassemia beta, symptoms in adults are generally less severe. </a:t>
            </a:r>
          </a:p>
          <a:p>
            <a:pPr marL="0" indent="0">
              <a:buNone/>
            </a:pPr>
            <a:r>
              <a:rPr lang="en-US" dirty="0"/>
              <a:t>4) Hemoglobin Bart disease (major form): four defective alleles (--/-‑) → results in excessive production of pathologically altered </a:t>
            </a:r>
            <a:r>
              <a:rPr lang="en-US" dirty="0" err="1"/>
              <a:t>Hb</a:t>
            </a:r>
            <a:r>
              <a:rPr lang="en-US" dirty="0"/>
              <a:t> Bart (consists of four </a:t>
            </a:r>
            <a:r>
              <a:rPr lang="el-GR" dirty="0"/>
              <a:t>γ-</a:t>
            </a:r>
            <a:r>
              <a:rPr lang="en-US" dirty="0"/>
              <a:t>chains (</a:t>
            </a:r>
            <a:r>
              <a:rPr lang="el-GR" dirty="0"/>
              <a:t>γ-</a:t>
            </a:r>
            <a:r>
              <a:rPr lang="en-US" dirty="0"/>
              <a:t>tetramers).</a:t>
            </a:r>
          </a:p>
          <a:p>
            <a:pPr marL="0" indent="0">
              <a:buNone/>
            </a:pPr>
            <a:r>
              <a:rPr lang="en-US" dirty="0" err="1"/>
              <a:t>Clincal</a:t>
            </a:r>
            <a:r>
              <a:rPr lang="en-US" dirty="0"/>
              <a:t> : Intrauterine ascites and hydrops </a:t>
            </a:r>
            <a:r>
              <a:rPr lang="en-US" dirty="0" err="1"/>
              <a:t>fetalis</a:t>
            </a:r>
            <a:r>
              <a:rPr lang="en-US" dirty="0"/>
              <a:t>, severe hepatosplenomegaly, and often cardiac and skeletal anomalies Incompatible with life (death in utero or shortly after birth). </a:t>
            </a:r>
          </a:p>
          <a:p>
            <a:pPr marL="0" indent="0">
              <a:buNone/>
            </a:pPr>
            <a:endParaRPr lang="en-US" dirty="0"/>
          </a:p>
          <a:p>
            <a:endParaRPr lang="en-US" dirty="0"/>
          </a:p>
        </p:txBody>
      </p:sp>
    </p:spTree>
    <p:extLst>
      <p:ext uri="{BB962C8B-B14F-4D97-AF65-F5344CB8AC3E}">
        <p14:creationId xmlns:p14="http://schemas.microsoft.com/office/powerpoint/2010/main" val="2490640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245334"/>
            <a:ext cx="10131425" cy="772885"/>
          </a:xfrm>
        </p:spPr>
        <p:txBody>
          <a:bodyPr>
            <a:normAutofit fontScale="90000"/>
          </a:bodyPr>
          <a:lstStyle/>
          <a:p>
            <a:pPr algn="ctr"/>
            <a:br>
              <a:rPr lang="en-US" dirty="0">
                <a:solidFill>
                  <a:schemeClr val="accent1"/>
                </a:solidFill>
              </a:rPr>
            </a:br>
            <a:r>
              <a:rPr lang="en-US" dirty="0">
                <a:solidFill>
                  <a:schemeClr val="accent1"/>
                </a:solidFill>
              </a:rPr>
              <a:t>Thalassemia </a:t>
            </a:r>
            <a:br>
              <a:rPr lang="en-US" dirty="0">
                <a:solidFill>
                  <a:schemeClr val="accent1"/>
                </a:solidFill>
              </a:rPr>
            </a:br>
            <a:br>
              <a:rPr lang="en-US" dirty="0">
                <a:solidFill>
                  <a:schemeClr val="accent1"/>
                </a:solidFill>
              </a:rPr>
            </a:br>
            <a:endParaRPr lang="en-JO" dirty="0">
              <a:solidFill>
                <a:schemeClr val="accent1"/>
              </a:solidFill>
            </a:endParaRPr>
          </a:p>
        </p:txBody>
      </p:sp>
      <p:sp>
        <p:nvSpPr>
          <p:cNvPr id="4" name="TextBox 3">
            <a:extLst>
              <a:ext uri="{FF2B5EF4-FFF2-40B4-BE49-F238E27FC236}">
                <a16:creationId xmlns:a16="http://schemas.microsoft.com/office/drawing/2014/main" id="{9AB32C37-465C-014B-B119-7DAB23708E73}"/>
              </a:ext>
            </a:extLst>
          </p:cNvPr>
          <p:cNvSpPr txBox="1"/>
          <p:nvPr/>
        </p:nvSpPr>
        <p:spPr>
          <a:xfrm>
            <a:off x="-1" y="335845"/>
            <a:ext cx="12192000" cy="6186309"/>
          </a:xfrm>
          <a:prstGeom prst="rect">
            <a:avLst/>
          </a:prstGeom>
          <a:noFill/>
        </p:spPr>
        <p:txBody>
          <a:bodyPr wrap="square" rtlCol="0">
            <a:spAutoFit/>
          </a:bodyPr>
          <a:lstStyle/>
          <a:p>
            <a:endParaRPr lang="en-US" dirty="0"/>
          </a:p>
          <a:p>
            <a:r>
              <a:rPr lang="en-JO" dirty="0"/>
              <a:t>*** Lab investigations:</a:t>
            </a:r>
          </a:p>
          <a:p>
            <a:r>
              <a:rPr lang="en-US" dirty="0">
                <a:solidFill>
                  <a:schemeClr val="accent1"/>
                </a:solidFill>
              </a:rPr>
              <a:t>Initial investigations:</a:t>
            </a:r>
          </a:p>
          <a:p>
            <a:pPr marL="342900" indent="-342900">
              <a:buFont typeface="+mj-lt"/>
              <a:buAutoNum type="arabicParenR"/>
            </a:pPr>
            <a:r>
              <a:rPr lang="en-US" b="1" u="sng" dirty="0"/>
              <a:t>CBC Characteristic findings: </a:t>
            </a:r>
            <a:r>
              <a:rPr lang="en-US" dirty="0"/>
              <a:t>microcytic hypochromic anemia (i.e., MCV &lt; 80, MCH &lt; 27)/ Hb levels: variable depending on the subtype/ Other red cell indices: Normal RDW, Higher RBC count more than iron deficiency anemia.</a:t>
            </a:r>
          </a:p>
          <a:p>
            <a:pPr marL="342900" indent="-342900">
              <a:buFont typeface="+mj-lt"/>
              <a:buAutoNum type="arabicParenR"/>
            </a:pPr>
            <a:r>
              <a:rPr lang="en-US" b="1" u="sng" dirty="0"/>
              <a:t>Hemolysis evaluation: </a:t>
            </a:r>
            <a:r>
              <a:rPr lang="en-US" dirty="0"/>
              <a:t>Coombs test: negative/ ↓ Haptoglobin/ ↑ LDH/low  reticulocytes/ Liver chemistries: hyperbilirubinemia (indirect)/ Iron studies (particularly ferritin) : expected to be normal in thalassemia. </a:t>
            </a:r>
          </a:p>
          <a:p>
            <a:pPr marL="342900" indent="-342900">
              <a:buFont typeface="+mj-lt"/>
              <a:buAutoNum type="arabicParenR"/>
            </a:pPr>
            <a:r>
              <a:rPr lang="en-US" b="1" u="sng" dirty="0"/>
              <a:t>Peripheral blood smear findings include:</a:t>
            </a:r>
            <a:r>
              <a:rPr lang="en-US" dirty="0"/>
              <a:t> </a:t>
            </a:r>
            <a:r>
              <a:rPr lang="en-US" dirty="0" err="1"/>
              <a:t>HbH</a:t>
            </a:r>
            <a:r>
              <a:rPr lang="en-US" dirty="0"/>
              <a:t> inclusion bodies/ Target cells/ Teardrop cells/ </a:t>
            </a:r>
            <a:r>
              <a:rPr lang="en-US" dirty="0" err="1"/>
              <a:t>Anisopoikilocytosis</a:t>
            </a:r>
            <a:r>
              <a:rPr lang="en-US" dirty="0"/>
              <a:t> Erythroblasts.</a:t>
            </a:r>
          </a:p>
          <a:p>
            <a:r>
              <a:rPr lang="en-US" dirty="0"/>
              <a:t> 4</a:t>
            </a:r>
            <a:r>
              <a:rPr lang="en-US" b="1" u="sng" dirty="0"/>
              <a:t>) </a:t>
            </a:r>
            <a:r>
              <a:rPr lang="en-US" b="1" u="sng" dirty="0" err="1"/>
              <a:t>Mentzer</a:t>
            </a:r>
            <a:r>
              <a:rPr lang="en-US" b="1" u="sng" dirty="0"/>
              <a:t> index </a:t>
            </a:r>
            <a:r>
              <a:rPr lang="en-US" dirty="0"/>
              <a:t>:The RBC count is usually elevated. As a result, if the mean corpuscular volume (MCV) divided by the RBC count is less than 12.5, the diagnosis is suggestive of thalassemia trait.</a:t>
            </a:r>
          </a:p>
          <a:p>
            <a:r>
              <a:rPr lang="en-US" dirty="0">
                <a:solidFill>
                  <a:schemeClr val="accent1"/>
                </a:solidFill>
              </a:rPr>
              <a:t>confirmatory diagnostic studies:</a:t>
            </a:r>
          </a:p>
          <a:p>
            <a:pPr marL="342900" indent="-342900">
              <a:buFont typeface="+mj-lt"/>
              <a:buAutoNum type="arabicParenR"/>
            </a:pPr>
            <a:r>
              <a:rPr lang="en-US" dirty="0"/>
              <a:t>Hb-electrophoresis (qualitative analysis):</a:t>
            </a:r>
          </a:p>
          <a:p>
            <a:pPr marL="342900" indent="-342900">
              <a:buFont typeface="+mj-lt"/>
              <a:buAutoNum type="arabicParenR"/>
            </a:pPr>
            <a:endParaRPr lang="en-US" dirty="0"/>
          </a:p>
          <a:p>
            <a:pPr marL="342900" indent="-342900">
              <a:buFont typeface="+mj-lt"/>
              <a:buAutoNum type="arabicParenR"/>
            </a:pPr>
            <a:endParaRPr lang="en-US" dirty="0"/>
          </a:p>
          <a:p>
            <a:pPr marL="342900" indent="-342900">
              <a:buFont typeface="+mj-lt"/>
              <a:buAutoNum type="arabicParenR"/>
            </a:pPr>
            <a:endParaRPr lang="en-US" dirty="0"/>
          </a:p>
          <a:p>
            <a:pPr marL="342900" indent="-342900">
              <a:buFont typeface="+mj-lt"/>
              <a:buAutoNum type="arabicParenR"/>
            </a:pPr>
            <a:endParaRPr lang="en-US" dirty="0"/>
          </a:p>
          <a:p>
            <a:pPr marL="342900" indent="-342900">
              <a:buFont typeface="+mj-lt"/>
              <a:buAutoNum type="arabicParenR"/>
            </a:pPr>
            <a:endParaRPr lang="en-US" dirty="0"/>
          </a:p>
          <a:p>
            <a:pPr marL="342900" indent="-342900">
              <a:buFont typeface="+mj-lt"/>
              <a:buAutoNum type="arabicParenR"/>
            </a:pPr>
            <a:endParaRPr lang="en-US" dirty="0"/>
          </a:p>
          <a:p>
            <a:pPr marL="342900" indent="-342900">
              <a:buFont typeface="+mj-lt"/>
              <a:buAutoNum type="arabicParenR"/>
            </a:pPr>
            <a:endParaRPr lang="en-US" dirty="0"/>
          </a:p>
          <a:p>
            <a:pPr marL="342900" indent="-342900">
              <a:buFont typeface="+mj-lt"/>
              <a:buAutoNum type="arabicParenR"/>
            </a:pPr>
            <a:endParaRPr lang="en-US" dirty="0"/>
          </a:p>
          <a:p>
            <a:pPr marL="342900" indent="-342900">
              <a:buFont typeface="+mj-lt"/>
              <a:buAutoNum type="arabicParenR"/>
            </a:pPr>
            <a:r>
              <a:rPr lang="en-US" dirty="0"/>
              <a:t>Genetic studies (PCR-based): to determine specific diagnosis and mutations.</a:t>
            </a:r>
          </a:p>
          <a:p>
            <a:endParaRPr lang="en-JO" dirty="0"/>
          </a:p>
        </p:txBody>
      </p:sp>
      <p:pic>
        <p:nvPicPr>
          <p:cNvPr id="5" name="Picture 4">
            <a:extLst>
              <a:ext uri="{FF2B5EF4-FFF2-40B4-BE49-F238E27FC236}">
                <a16:creationId xmlns:a16="http://schemas.microsoft.com/office/drawing/2014/main" id="{2A1E2E54-47B6-5041-BACE-33CC6404F18C}"/>
              </a:ext>
            </a:extLst>
          </p:cNvPr>
          <p:cNvPicPr>
            <a:picLocks noChangeAspect="1"/>
          </p:cNvPicPr>
          <p:nvPr/>
        </p:nvPicPr>
        <p:blipFill>
          <a:blip r:embed="rId2"/>
          <a:stretch>
            <a:fillRect/>
          </a:stretch>
        </p:blipFill>
        <p:spPr>
          <a:xfrm>
            <a:off x="0" y="3730535"/>
            <a:ext cx="9446079" cy="2010025"/>
          </a:xfrm>
          <a:prstGeom prst="rect">
            <a:avLst/>
          </a:prstGeom>
        </p:spPr>
      </p:pic>
    </p:spTree>
    <p:extLst>
      <p:ext uri="{BB962C8B-B14F-4D97-AF65-F5344CB8AC3E}">
        <p14:creationId xmlns:p14="http://schemas.microsoft.com/office/powerpoint/2010/main" val="2234761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250105"/>
            <a:ext cx="5181600" cy="3502377"/>
          </a:xfrm>
        </p:spPr>
      </p:pic>
      <p:sp>
        <p:nvSpPr>
          <p:cNvPr id="6" name="Content Placeholder 5"/>
          <p:cNvSpPr>
            <a:spLocks noGrp="1"/>
          </p:cNvSpPr>
          <p:nvPr>
            <p:ph sz="half" idx="2"/>
          </p:nvPr>
        </p:nvSpPr>
        <p:spPr/>
        <p:txBody>
          <a:bodyPr/>
          <a:lstStyle/>
          <a:p>
            <a:r>
              <a:rPr lang="en-US" dirty="0"/>
              <a:t>Other causes of target cells : </a:t>
            </a:r>
          </a:p>
          <a:p>
            <a:r>
              <a:rPr lang="en-US" dirty="0"/>
              <a:t>HBC disease </a:t>
            </a:r>
          </a:p>
          <a:p>
            <a:r>
              <a:rPr lang="en-US" dirty="0"/>
              <a:t>Liver disease </a:t>
            </a:r>
          </a:p>
          <a:p>
            <a:r>
              <a:rPr lang="en-US" dirty="0" err="1"/>
              <a:t>Asplenia</a:t>
            </a:r>
            <a:r>
              <a:rPr lang="en-US" dirty="0"/>
              <a:t> </a:t>
            </a:r>
          </a:p>
        </p:txBody>
      </p:sp>
    </p:spTree>
    <p:extLst>
      <p:ext uri="{BB962C8B-B14F-4D97-AF65-F5344CB8AC3E}">
        <p14:creationId xmlns:p14="http://schemas.microsoft.com/office/powerpoint/2010/main" val="557016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6" y="130629"/>
            <a:ext cx="10131425" cy="772885"/>
          </a:xfrm>
        </p:spPr>
        <p:txBody>
          <a:bodyPr>
            <a:normAutofit fontScale="90000"/>
          </a:bodyPr>
          <a:lstStyle/>
          <a:p>
            <a:pPr algn="ctr"/>
            <a:br>
              <a:rPr lang="en-US" dirty="0">
                <a:solidFill>
                  <a:schemeClr val="accent1"/>
                </a:solidFill>
              </a:rPr>
            </a:br>
            <a:r>
              <a:rPr lang="en-US" dirty="0">
                <a:solidFill>
                  <a:schemeClr val="accent1"/>
                </a:solidFill>
              </a:rPr>
              <a:t>Thalassemia </a:t>
            </a:r>
            <a:br>
              <a:rPr lang="en-US" dirty="0">
                <a:solidFill>
                  <a:schemeClr val="accent1"/>
                </a:solidFill>
              </a:rPr>
            </a:br>
            <a:br>
              <a:rPr lang="en-US" dirty="0">
                <a:solidFill>
                  <a:schemeClr val="accent1"/>
                </a:solidFill>
              </a:rPr>
            </a:br>
            <a:endParaRPr lang="en-JO" dirty="0">
              <a:solidFill>
                <a:schemeClr val="accent1"/>
              </a:solidFill>
            </a:endParaRPr>
          </a:p>
        </p:txBody>
      </p:sp>
      <p:sp>
        <p:nvSpPr>
          <p:cNvPr id="4" name="TextBox 3">
            <a:extLst>
              <a:ext uri="{FF2B5EF4-FFF2-40B4-BE49-F238E27FC236}">
                <a16:creationId xmlns:a16="http://schemas.microsoft.com/office/drawing/2014/main" id="{9AB32C37-465C-014B-B119-7DAB23708E73}"/>
              </a:ext>
            </a:extLst>
          </p:cNvPr>
          <p:cNvSpPr txBox="1"/>
          <p:nvPr/>
        </p:nvSpPr>
        <p:spPr>
          <a:xfrm>
            <a:off x="-1" y="231406"/>
            <a:ext cx="12192000" cy="4247317"/>
          </a:xfrm>
          <a:prstGeom prst="rect">
            <a:avLst/>
          </a:prstGeom>
          <a:noFill/>
        </p:spPr>
        <p:txBody>
          <a:bodyPr wrap="square" rtlCol="0">
            <a:spAutoFit/>
          </a:bodyPr>
          <a:lstStyle/>
          <a:p>
            <a:endParaRPr lang="en-US" dirty="0"/>
          </a:p>
          <a:p>
            <a:r>
              <a:rPr lang="en-JO" dirty="0"/>
              <a:t>*** Management:</a:t>
            </a:r>
          </a:p>
          <a:p>
            <a:r>
              <a:rPr lang="en-US" dirty="0">
                <a:solidFill>
                  <a:schemeClr val="accent1"/>
                </a:solidFill>
              </a:rPr>
              <a:t>Transfusion therapy:</a:t>
            </a:r>
          </a:p>
          <a:p>
            <a:r>
              <a:rPr lang="en-US" dirty="0"/>
              <a:t>*No treatment is required for children with </a:t>
            </a:r>
            <a:r>
              <a:rPr lang="en-US" b="1" dirty="0"/>
              <a:t>thalassemia minor</a:t>
            </a:r>
            <a:r>
              <a:rPr lang="en-US" dirty="0"/>
              <a:t>. </a:t>
            </a:r>
            <a:endParaRPr lang="en-US" dirty="0">
              <a:solidFill>
                <a:srgbClr val="FF0000"/>
              </a:solidFill>
            </a:endParaRPr>
          </a:p>
          <a:p>
            <a:r>
              <a:rPr lang="en-US" dirty="0"/>
              <a:t>*This is the mainstay of management for thalassemia major , intermedia and hemoglobin H disease (</a:t>
            </a:r>
            <a:r>
              <a:rPr lang="el-GR" dirty="0"/>
              <a:t>β4 </a:t>
            </a:r>
            <a:r>
              <a:rPr lang="en-US" dirty="0"/>
              <a:t>tetramers). Transfusion dependency: can fluctuate for individual patients depending on the subtype, severity, and external factors. </a:t>
            </a:r>
          </a:p>
          <a:p>
            <a:r>
              <a:rPr lang="en-US" dirty="0"/>
              <a:t>*Non-transfusion-dependent patients: only require either occasional or short-term regular blood transfusions for acute needs. *Transfusion-dependent patients: require lifelong regular transfusions (e.g., every 2–5 weeks).</a:t>
            </a:r>
          </a:p>
          <a:p>
            <a:endParaRPr lang="en-US" dirty="0"/>
          </a:p>
          <a:p>
            <a:r>
              <a:rPr lang="en-US" dirty="0">
                <a:solidFill>
                  <a:schemeClr val="accent1"/>
                </a:solidFill>
              </a:rPr>
              <a:t>Additional therapies:</a:t>
            </a:r>
          </a:p>
          <a:p>
            <a:pPr marL="342900" indent="-342900">
              <a:buFont typeface="+mj-lt"/>
              <a:buAutoNum type="arabicParenR"/>
            </a:pPr>
            <a:r>
              <a:rPr lang="en-US" dirty="0"/>
              <a:t>Folic acid:  should be considered in patients with: Thalassemia major or intermedia/ episodic supplementation for Thalassemia minor during periods of acute physiological stress (e.g., infections).</a:t>
            </a:r>
          </a:p>
          <a:p>
            <a:pPr marL="342900" indent="-342900">
              <a:buFont typeface="+mj-lt"/>
              <a:buAutoNum type="arabicParenR"/>
            </a:pPr>
            <a:r>
              <a:rPr lang="en-US" dirty="0"/>
              <a:t>Fetal hemoglobin induction: hydroxyurea may help induce fetal hemoglobin, reducing symptoms and the need for transfusions.</a:t>
            </a:r>
          </a:p>
          <a:p>
            <a:pPr marL="342900" indent="-342900">
              <a:buFont typeface="+mj-lt"/>
              <a:buAutoNum type="arabicParenR"/>
            </a:pPr>
            <a:endParaRPr lang="en-US" dirty="0"/>
          </a:p>
        </p:txBody>
      </p:sp>
    </p:spTree>
    <p:extLst>
      <p:ext uri="{BB962C8B-B14F-4D97-AF65-F5344CB8AC3E}">
        <p14:creationId xmlns:p14="http://schemas.microsoft.com/office/powerpoint/2010/main" val="37593729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6" y="130629"/>
            <a:ext cx="10131425" cy="772885"/>
          </a:xfrm>
        </p:spPr>
        <p:txBody>
          <a:bodyPr>
            <a:normAutofit fontScale="90000"/>
          </a:bodyPr>
          <a:lstStyle/>
          <a:p>
            <a:pPr algn="ctr"/>
            <a:br>
              <a:rPr lang="en-US" dirty="0">
                <a:solidFill>
                  <a:schemeClr val="accent1"/>
                </a:solidFill>
              </a:rPr>
            </a:br>
            <a:r>
              <a:rPr lang="en-US" dirty="0">
                <a:solidFill>
                  <a:schemeClr val="accent1"/>
                </a:solidFill>
              </a:rPr>
              <a:t>Thalassemia </a:t>
            </a:r>
            <a:br>
              <a:rPr lang="en-US" dirty="0">
                <a:solidFill>
                  <a:schemeClr val="accent1"/>
                </a:solidFill>
              </a:rPr>
            </a:br>
            <a:br>
              <a:rPr lang="en-US" dirty="0">
                <a:solidFill>
                  <a:schemeClr val="accent1"/>
                </a:solidFill>
              </a:rPr>
            </a:br>
            <a:endParaRPr lang="en-JO" dirty="0">
              <a:solidFill>
                <a:schemeClr val="accent1"/>
              </a:solidFill>
            </a:endParaRPr>
          </a:p>
        </p:txBody>
      </p:sp>
      <p:sp>
        <p:nvSpPr>
          <p:cNvPr id="4" name="TextBox 3">
            <a:extLst>
              <a:ext uri="{FF2B5EF4-FFF2-40B4-BE49-F238E27FC236}">
                <a16:creationId xmlns:a16="http://schemas.microsoft.com/office/drawing/2014/main" id="{9AB32C37-465C-014B-B119-7DAB23708E73}"/>
              </a:ext>
            </a:extLst>
          </p:cNvPr>
          <p:cNvSpPr txBox="1"/>
          <p:nvPr/>
        </p:nvSpPr>
        <p:spPr>
          <a:xfrm>
            <a:off x="-1" y="231406"/>
            <a:ext cx="12192000" cy="5632311"/>
          </a:xfrm>
          <a:prstGeom prst="rect">
            <a:avLst/>
          </a:prstGeom>
          <a:noFill/>
        </p:spPr>
        <p:txBody>
          <a:bodyPr wrap="square" rtlCol="0">
            <a:spAutoFit/>
          </a:bodyPr>
          <a:lstStyle/>
          <a:p>
            <a:endParaRPr lang="en-US" dirty="0"/>
          </a:p>
          <a:p>
            <a:endParaRPr lang="en-US" dirty="0"/>
          </a:p>
          <a:p>
            <a:r>
              <a:rPr lang="en-US" b="1" dirty="0">
                <a:solidFill>
                  <a:schemeClr val="accent1"/>
                </a:solidFill>
              </a:rPr>
              <a:t>Sp</a:t>
            </a:r>
            <a:r>
              <a:rPr lang="en-US" dirty="0">
                <a:solidFill>
                  <a:schemeClr val="accent1"/>
                </a:solidFill>
              </a:rPr>
              <a:t>lenectomy:</a:t>
            </a:r>
          </a:p>
          <a:p>
            <a:endParaRPr lang="en-US" dirty="0"/>
          </a:p>
          <a:p>
            <a:r>
              <a:rPr lang="en-US" dirty="0"/>
              <a:t>Splenectomy may be appropriate for individuals with thalassemia (typically beta thalassemia) who have one or more of the following findings [</a:t>
            </a:r>
            <a:r>
              <a:rPr lang="en-US" u="sng" dirty="0">
                <a:hlinkClick r:id="rId2"/>
              </a:rPr>
              <a:t>9</a:t>
            </a:r>
            <a:r>
              <a:rPr lang="en-US" dirty="0"/>
              <a:t>]:</a:t>
            </a:r>
          </a:p>
          <a:p>
            <a:r>
              <a:rPr lang="en-US" dirty="0"/>
              <a:t>●Severe anemia due to thalassemia (</a:t>
            </a:r>
            <a:r>
              <a:rPr lang="en-US" dirty="0" err="1"/>
              <a:t>eg</a:t>
            </a:r>
            <a:r>
              <a:rPr lang="en-US" dirty="0"/>
              <a:t>, persistent symptomatic anemia not due to iron deficiency or other non-thalassemia conditions)</a:t>
            </a:r>
          </a:p>
          <a:p>
            <a:r>
              <a:rPr lang="en-US" dirty="0"/>
              <a:t>●A dramatic increase in transfusion requirement (</a:t>
            </a:r>
            <a:r>
              <a:rPr lang="en-US" dirty="0" err="1"/>
              <a:t>eg</a:t>
            </a:r>
            <a:r>
              <a:rPr lang="en-US" dirty="0"/>
              <a:t>, doubling of transfusion requirement over the course of one year)</a:t>
            </a:r>
          </a:p>
          <a:p>
            <a:r>
              <a:rPr lang="en-US" dirty="0"/>
              <a:t>●Growth retardation</a:t>
            </a:r>
          </a:p>
          <a:p>
            <a:r>
              <a:rPr lang="en-US" dirty="0"/>
              <a:t>●</a:t>
            </a:r>
            <a:r>
              <a:rPr lang="en-US" dirty="0" err="1"/>
              <a:t>Hypersplenism</a:t>
            </a:r>
            <a:r>
              <a:rPr lang="en-US" dirty="0"/>
              <a:t> leading to other </a:t>
            </a:r>
            <a:r>
              <a:rPr lang="en-US" dirty="0" err="1"/>
              <a:t>cytopenias</a:t>
            </a:r>
            <a:r>
              <a:rPr lang="en-US" dirty="0"/>
              <a:t> (leukopenia [</a:t>
            </a:r>
            <a:r>
              <a:rPr lang="en-US" dirty="0" err="1"/>
              <a:t>eg</a:t>
            </a:r>
            <a:r>
              <a:rPr lang="en-US" dirty="0"/>
              <a:t>, absolute neutrophil count below 1000/</a:t>
            </a:r>
            <a:r>
              <a:rPr lang="en-US" dirty="0" err="1"/>
              <a:t>microL</a:t>
            </a:r>
            <a:r>
              <a:rPr lang="en-US" dirty="0"/>
              <a:t>], thrombocytopenia with a platelet count &lt;10,000/</a:t>
            </a:r>
            <a:r>
              <a:rPr lang="en-US" dirty="0" err="1"/>
              <a:t>microL</a:t>
            </a:r>
            <a:r>
              <a:rPr lang="en-US" dirty="0"/>
              <a:t>)</a:t>
            </a:r>
          </a:p>
          <a:p>
            <a:r>
              <a:rPr lang="en-US" dirty="0"/>
              <a:t>●Symptomatic splenomegaly (</a:t>
            </a:r>
            <a:r>
              <a:rPr lang="en-US" dirty="0" err="1"/>
              <a:t>eg</a:t>
            </a:r>
            <a:r>
              <a:rPr lang="en-US" dirty="0"/>
              <a:t>, abdominal discomfort, early satiety)</a:t>
            </a:r>
          </a:p>
          <a:p>
            <a:r>
              <a:rPr lang="en-US" dirty="0"/>
              <a:t>●Splenic infarction or splenic vein thrombosis</a:t>
            </a:r>
          </a:p>
          <a:p>
            <a:r>
              <a:rPr lang="en-US" dirty="0"/>
              <a:t>● Uncontrollable iron overload disease. </a:t>
            </a:r>
          </a:p>
          <a:p>
            <a:r>
              <a:rPr lang="en-US" dirty="0"/>
              <a:t>**Avoid splenectomy in patients &lt; 5 years old due to the risk of overwhelming </a:t>
            </a:r>
            <a:r>
              <a:rPr lang="en-US" dirty="0" err="1"/>
              <a:t>postsplenectomy</a:t>
            </a:r>
            <a:r>
              <a:rPr lang="en-US" dirty="0"/>
              <a:t> sepsis.</a:t>
            </a:r>
          </a:p>
          <a:p>
            <a:r>
              <a:rPr lang="en-US" dirty="0"/>
              <a:t>**All patients receiving transfusion therapy should be periodically evaluated for iron overload disease and subsequent organ damage.</a:t>
            </a:r>
          </a:p>
          <a:p>
            <a:endParaRPr lang="en-US" dirty="0"/>
          </a:p>
          <a:p>
            <a:endParaRPr lang="en-JO" dirty="0"/>
          </a:p>
        </p:txBody>
      </p:sp>
    </p:spTree>
    <p:extLst>
      <p:ext uri="{BB962C8B-B14F-4D97-AF65-F5344CB8AC3E}">
        <p14:creationId xmlns:p14="http://schemas.microsoft.com/office/powerpoint/2010/main" val="22956384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74162"/>
            <a:ext cx="10131425" cy="772885"/>
          </a:xfrm>
        </p:spPr>
        <p:txBody>
          <a:bodyPr>
            <a:normAutofit fontScale="90000"/>
          </a:bodyPr>
          <a:lstStyle/>
          <a:p>
            <a:pPr algn="ctr"/>
            <a:br>
              <a:rPr lang="en-US" dirty="0">
                <a:solidFill>
                  <a:schemeClr val="accent1"/>
                </a:solidFill>
              </a:rPr>
            </a:br>
            <a:r>
              <a:rPr lang="en-US" dirty="0">
                <a:solidFill>
                  <a:schemeClr val="accent1"/>
                </a:solidFill>
              </a:rPr>
              <a:t>Thalassemia </a:t>
            </a:r>
            <a:br>
              <a:rPr lang="en-US" dirty="0">
                <a:solidFill>
                  <a:schemeClr val="accent1"/>
                </a:solidFill>
              </a:rPr>
            </a:br>
            <a:br>
              <a:rPr lang="en-US" dirty="0">
                <a:solidFill>
                  <a:schemeClr val="accent1"/>
                </a:solidFill>
              </a:rPr>
            </a:br>
            <a:endParaRPr lang="en-JO" dirty="0">
              <a:solidFill>
                <a:schemeClr val="accent1"/>
              </a:solidFill>
            </a:endParaRPr>
          </a:p>
        </p:txBody>
      </p:sp>
      <p:sp>
        <p:nvSpPr>
          <p:cNvPr id="4" name="TextBox 3">
            <a:extLst>
              <a:ext uri="{FF2B5EF4-FFF2-40B4-BE49-F238E27FC236}">
                <a16:creationId xmlns:a16="http://schemas.microsoft.com/office/drawing/2014/main" id="{9AB32C37-465C-014B-B119-7DAB23708E73}"/>
              </a:ext>
            </a:extLst>
          </p:cNvPr>
          <p:cNvSpPr txBox="1"/>
          <p:nvPr/>
        </p:nvSpPr>
        <p:spPr>
          <a:xfrm>
            <a:off x="0" y="460605"/>
            <a:ext cx="12192000" cy="5078313"/>
          </a:xfrm>
          <a:prstGeom prst="rect">
            <a:avLst/>
          </a:prstGeom>
          <a:noFill/>
        </p:spPr>
        <p:txBody>
          <a:bodyPr wrap="square" rtlCol="0">
            <a:spAutoFit/>
          </a:bodyPr>
          <a:lstStyle/>
          <a:p>
            <a:endParaRPr lang="en-US" dirty="0"/>
          </a:p>
          <a:p>
            <a:r>
              <a:rPr lang="en-JO" dirty="0"/>
              <a:t>*** Complications:</a:t>
            </a:r>
          </a:p>
          <a:p>
            <a:r>
              <a:rPr lang="en-US" dirty="0"/>
              <a:t>● Osteoporosis – 23 percent , due to widening of the bone marrow spaces </a:t>
            </a:r>
          </a:p>
          <a:p>
            <a:r>
              <a:rPr lang="en-US" dirty="0"/>
              <a:t>●</a:t>
            </a:r>
            <a:r>
              <a:rPr lang="en-US" dirty="0" err="1"/>
              <a:t>Extramedullary</a:t>
            </a:r>
            <a:r>
              <a:rPr lang="en-US" dirty="0"/>
              <a:t> hematopoiesis (radiologic evidence) – 21 percent</a:t>
            </a:r>
          </a:p>
          <a:p>
            <a:r>
              <a:rPr lang="en-US" dirty="0"/>
              <a:t>●Hypogonadism – 17 percent , from pituitary iron deposition</a:t>
            </a:r>
          </a:p>
          <a:p>
            <a:r>
              <a:rPr lang="en-US" dirty="0"/>
              <a:t>●</a:t>
            </a:r>
            <a:r>
              <a:rPr lang="en-US" dirty="0" err="1"/>
              <a:t>Cholelithiasis</a:t>
            </a:r>
            <a:r>
              <a:rPr lang="en-US" dirty="0"/>
              <a:t> (by ultrasound) – 17 percent , feature of chronic hemolytic anemia</a:t>
            </a:r>
          </a:p>
          <a:p>
            <a:r>
              <a:rPr lang="en-US" dirty="0"/>
              <a:t>●Thrombosis – 14 percent ,  Thalassemia major and intermedia are considered to be </a:t>
            </a:r>
            <a:r>
              <a:rPr lang="en-US" dirty="0" err="1"/>
              <a:t>hypercoagulable</a:t>
            </a:r>
            <a:r>
              <a:rPr lang="en-US" dirty="0"/>
              <a:t> states (venous more than arteries ) </a:t>
            </a:r>
          </a:p>
          <a:p>
            <a:r>
              <a:rPr lang="en-US" dirty="0"/>
              <a:t>●Pulmonary hypertension – 11 percent</a:t>
            </a:r>
          </a:p>
          <a:p>
            <a:r>
              <a:rPr lang="en-US" dirty="0"/>
              <a:t>●Abnormal liver function – 10 percent</a:t>
            </a:r>
          </a:p>
          <a:p>
            <a:r>
              <a:rPr lang="en-US" dirty="0"/>
              <a:t>●Leg ulcers – 8 percent , due to  iron overload, and reduced tissue oxygenation . </a:t>
            </a:r>
          </a:p>
          <a:p>
            <a:r>
              <a:rPr lang="en-US" dirty="0"/>
              <a:t>●Hypothyroidism – 6 percent, iron deposition </a:t>
            </a:r>
          </a:p>
          <a:p>
            <a:r>
              <a:rPr lang="en-US" dirty="0"/>
              <a:t>●Diabetes mellitus – 2 percent , iron deposition </a:t>
            </a:r>
          </a:p>
          <a:p>
            <a:r>
              <a:rPr lang="en-US" dirty="0"/>
              <a:t>●</a:t>
            </a:r>
            <a:r>
              <a:rPr lang="en-US" b="1" dirty="0"/>
              <a:t> Bony masses</a:t>
            </a:r>
            <a:r>
              <a:rPr lang="en-US" dirty="0"/>
              <a:t> – In the most severely symptomatic children, erythroid bone marrow may invade the bony cortex and break through bone, setting up masses of ectopic erythroid cell colonies in the thoracic or pelvic cavities or sinuses</a:t>
            </a:r>
          </a:p>
          <a:p>
            <a:r>
              <a:rPr lang="en-US" dirty="0"/>
              <a:t>● </a:t>
            </a:r>
            <a:r>
              <a:rPr lang="en-US" b="1" dirty="0"/>
              <a:t>Heart failure(</a:t>
            </a:r>
            <a:r>
              <a:rPr lang="en-US" dirty="0"/>
              <a:t>4 percent)</a:t>
            </a:r>
            <a:r>
              <a:rPr lang="en-US" b="1" dirty="0"/>
              <a:t> and arrhythmias</a:t>
            </a:r>
            <a:r>
              <a:rPr lang="en-US" dirty="0"/>
              <a:t> -  Cardiovascular disease is the major cause of death, due to heart failure and/or fatal arrhythmias</a:t>
            </a:r>
          </a:p>
          <a:p>
            <a:endParaRPr lang="en-JO" u="sng" dirty="0"/>
          </a:p>
        </p:txBody>
      </p:sp>
    </p:spTree>
    <p:extLst>
      <p:ext uri="{BB962C8B-B14F-4D97-AF65-F5344CB8AC3E}">
        <p14:creationId xmlns:p14="http://schemas.microsoft.com/office/powerpoint/2010/main" val="1783892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dirty="0"/>
              <a:t>Growth impairment</a:t>
            </a:r>
            <a:r>
              <a:rPr lang="en-US" dirty="0"/>
              <a:t> :</a:t>
            </a:r>
          </a:p>
          <a:p>
            <a:r>
              <a:rPr lang="en-US" dirty="0"/>
              <a:t>This applies to individuals with beta thalassemia major and some with thalassemia intermedia phenotypes. Contributing factors include </a:t>
            </a:r>
          </a:p>
          <a:p>
            <a:r>
              <a:rPr lang="en-US" dirty="0"/>
              <a:t>●Chronic anemia </a:t>
            </a:r>
          </a:p>
          <a:p>
            <a:r>
              <a:rPr lang="en-US" dirty="0"/>
              <a:t>●A </a:t>
            </a:r>
            <a:r>
              <a:rPr lang="en-US" dirty="0" err="1"/>
              <a:t>hypermetabolic</a:t>
            </a:r>
            <a:r>
              <a:rPr lang="en-US" dirty="0"/>
              <a:t> state due to ineffective</a:t>
            </a:r>
          </a:p>
          <a:p>
            <a:r>
              <a:rPr lang="en-US" dirty="0"/>
              <a:t>●Nutrient deficiencies related to </a:t>
            </a:r>
            <a:r>
              <a:rPr lang="en-US" dirty="0" err="1"/>
              <a:t>hypermetabolic</a:t>
            </a:r>
            <a:r>
              <a:rPr lang="en-US" dirty="0"/>
              <a:t> state and/or use of chelating agents, including folate, zinc, and vitamin E</a:t>
            </a:r>
          </a:p>
          <a:p>
            <a:r>
              <a:rPr lang="en-US" dirty="0"/>
              <a:t>●Toxicities of excess iron stores and/or iron chelation therapy ●</a:t>
            </a:r>
            <a:r>
              <a:rPr lang="en-US" dirty="0" err="1"/>
              <a:t>Endocrinopathies</a:t>
            </a:r>
            <a:r>
              <a:rPr lang="en-US" dirty="0"/>
              <a:t> (</a:t>
            </a:r>
            <a:r>
              <a:rPr lang="en-US" dirty="0" err="1"/>
              <a:t>eg</a:t>
            </a:r>
            <a:r>
              <a:rPr lang="en-US" dirty="0"/>
              <a:t>, hypogonadism with delayed puberty), typically due to excess iron deposition</a:t>
            </a:r>
          </a:p>
        </p:txBody>
      </p:sp>
    </p:spTree>
    <p:extLst>
      <p:ext uri="{BB962C8B-B14F-4D97-AF65-F5344CB8AC3E}">
        <p14:creationId xmlns:p14="http://schemas.microsoft.com/office/powerpoint/2010/main" val="930279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p:txBody>
          <a:bodyPr>
            <a:normAutofit/>
          </a:bodyPr>
          <a:lstStyle/>
          <a:p>
            <a:pPr algn="ctr"/>
            <a:r>
              <a:rPr lang="en-US" b="1" dirty="0">
                <a:solidFill>
                  <a:schemeClr val="accent1"/>
                </a:solidFill>
              </a:rPr>
              <a:t>Normocytic anemia </a:t>
            </a:r>
            <a:endParaRPr lang="en-JO" b="1" dirty="0">
              <a:solidFill>
                <a:schemeClr val="accent1"/>
              </a:solidFill>
            </a:endParaRPr>
          </a:p>
        </p:txBody>
      </p:sp>
      <p:graphicFrame>
        <p:nvGraphicFramePr>
          <p:cNvPr id="5" name="Content Placeholder 4"/>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3620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accent1"/>
                </a:solidFill>
              </a:rPr>
              <a:t>Hemolytic normocytic </a:t>
            </a:r>
          </a:p>
        </p:txBody>
      </p:sp>
      <p:sp>
        <p:nvSpPr>
          <p:cNvPr id="5" name="Text Placeholder 4"/>
          <p:cNvSpPr>
            <a:spLocks noGrp="1"/>
          </p:cNvSpPr>
          <p:nvPr>
            <p:ph type="body" idx="1"/>
          </p:nvPr>
        </p:nvSpPr>
        <p:spPr/>
        <p:txBody>
          <a:bodyPr/>
          <a:lstStyle/>
          <a:p>
            <a:r>
              <a:rPr lang="en-US" dirty="0"/>
              <a:t>Intrinsic causes : </a:t>
            </a:r>
          </a:p>
          <a:p>
            <a:endParaRPr lang="en-US" dirty="0"/>
          </a:p>
        </p:txBody>
      </p:sp>
      <p:sp>
        <p:nvSpPr>
          <p:cNvPr id="3" name="Content Placeholder 2"/>
          <p:cNvSpPr>
            <a:spLocks noGrp="1"/>
          </p:cNvSpPr>
          <p:nvPr>
            <p:ph sz="half" idx="2"/>
          </p:nvPr>
        </p:nvSpPr>
        <p:spPr/>
        <p:txBody>
          <a:bodyPr>
            <a:noAutofit/>
          </a:bodyPr>
          <a:lstStyle/>
          <a:p>
            <a:r>
              <a:rPr lang="en-US" sz="2000" dirty="0"/>
              <a:t>1)  </a:t>
            </a:r>
            <a:r>
              <a:rPr lang="en-US" sz="2000" dirty="0" err="1"/>
              <a:t>Hemoglobinopathy</a:t>
            </a:r>
            <a:endParaRPr lang="en-US" sz="2000" dirty="0"/>
          </a:p>
          <a:p>
            <a:r>
              <a:rPr lang="en-US" sz="2000" dirty="0"/>
              <a:t>• Hemoglobin SS, S-C, S- thalassemia</a:t>
            </a:r>
          </a:p>
          <a:p>
            <a:r>
              <a:rPr lang="en-US" sz="2000" dirty="0"/>
              <a:t>2)  Enzymopathy</a:t>
            </a:r>
          </a:p>
          <a:p>
            <a:r>
              <a:rPr lang="en-US" sz="2000" dirty="0"/>
              <a:t>• G6PD deficiency</a:t>
            </a:r>
          </a:p>
          <a:p>
            <a:r>
              <a:rPr lang="en-US" sz="2000" dirty="0"/>
              <a:t>• Pyruvate kinase deficiency</a:t>
            </a:r>
          </a:p>
          <a:p>
            <a:r>
              <a:rPr lang="en-US" sz="2000" dirty="0"/>
              <a:t>3)  </a:t>
            </a:r>
            <a:r>
              <a:rPr lang="en-US" sz="2000" dirty="0" err="1"/>
              <a:t>Membranopathy</a:t>
            </a:r>
            <a:endParaRPr lang="en-US" sz="2000" dirty="0"/>
          </a:p>
          <a:p>
            <a:r>
              <a:rPr lang="en-US" sz="2000" dirty="0"/>
              <a:t>• Hereditary spherocytosis</a:t>
            </a:r>
          </a:p>
          <a:p>
            <a:r>
              <a:rPr lang="en-US" sz="2000" dirty="0"/>
              <a:t>• </a:t>
            </a:r>
            <a:r>
              <a:rPr lang="en-US" sz="2000" dirty="0" err="1"/>
              <a:t>Elliptocytosis</a:t>
            </a:r>
            <a:endParaRPr lang="en-US" sz="2000" dirty="0"/>
          </a:p>
          <a:p>
            <a:r>
              <a:rPr lang="en-US" sz="2000" dirty="0"/>
              <a:t>• </a:t>
            </a:r>
            <a:r>
              <a:rPr lang="en-US" sz="2000" dirty="0" err="1"/>
              <a:t>Ovalocytosis</a:t>
            </a:r>
            <a:endParaRPr lang="en-US" sz="2000" dirty="0"/>
          </a:p>
          <a:p>
            <a:r>
              <a:rPr lang="en-US" sz="2000" dirty="0"/>
              <a:t>Paroxysmal nocturnal </a:t>
            </a:r>
            <a:r>
              <a:rPr lang="en-US" sz="2000" dirty="0" err="1"/>
              <a:t>hemglobiurea</a:t>
            </a:r>
            <a:r>
              <a:rPr lang="en-US" sz="2000" dirty="0"/>
              <a:t> </a:t>
            </a:r>
          </a:p>
          <a:p>
            <a:endParaRPr lang="en-US" sz="2000" dirty="0"/>
          </a:p>
        </p:txBody>
      </p:sp>
      <p:sp>
        <p:nvSpPr>
          <p:cNvPr id="6" name="Text Placeholder 5"/>
          <p:cNvSpPr>
            <a:spLocks noGrp="1"/>
          </p:cNvSpPr>
          <p:nvPr>
            <p:ph type="body" sz="quarter" idx="3"/>
          </p:nvPr>
        </p:nvSpPr>
        <p:spPr/>
        <p:txBody>
          <a:bodyPr/>
          <a:lstStyle/>
          <a:p>
            <a:r>
              <a:rPr lang="en-US" dirty="0"/>
              <a:t>4)  Extrinsic factors</a:t>
            </a:r>
          </a:p>
          <a:p>
            <a:endParaRPr lang="en-US" dirty="0"/>
          </a:p>
        </p:txBody>
      </p:sp>
      <p:sp>
        <p:nvSpPr>
          <p:cNvPr id="7" name="Content Placeholder 6"/>
          <p:cNvSpPr>
            <a:spLocks noGrp="1"/>
          </p:cNvSpPr>
          <p:nvPr>
            <p:ph sz="quarter" idx="4"/>
          </p:nvPr>
        </p:nvSpPr>
        <p:spPr>
          <a:xfrm>
            <a:off x="6170999" y="2520018"/>
            <a:ext cx="5095357" cy="2878968"/>
          </a:xfrm>
        </p:spPr>
        <p:txBody>
          <a:bodyPr>
            <a:normAutofit fontScale="25000" lnSpcReduction="20000"/>
          </a:bodyPr>
          <a:lstStyle/>
          <a:p>
            <a:pPr marL="0" indent="0">
              <a:buNone/>
            </a:pPr>
            <a:r>
              <a:rPr lang="en-US" sz="5600" dirty="0"/>
              <a:t>1) MAHA </a:t>
            </a:r>
          </a:p>
          <a:p>
            <a:pPr marL="0" indent="0">
              <a:buNone/>
            </a:pPr>
            <a:r>
              <a:rPr lang="en-US" sz="5600" dirty="0"/>
              <a:t>• DIC, HUS, TTP</a:t>
            </a:r>
          </a:p>
          <a:p>
            <a:pPr marL="0" indent="0">
              <a:buNone/>
            </a:pPr>
            <a:r>
              <a:rPr lang="en-US" sz="5600" dirty="0"/>
              <a:t>2) Macroangiopathic HA </a:t>
            </a:r>
          </a:p>
          <a:p>
            <a:pPr marL="0" indent="0">
              <a:buNone/>
            </a:pPr>
            <a:r>
              <a:rPr lang="en-US" sz="5600" dirty="0"/>
              <a:t>3)  Immune hemolytic anemia</a:t>
            </a:r>
          </a:p>
          <a:p>
            <a:pPr marL="0" indent="0">
              <a:buNone/>
            </a:pPr>
            <a:r>
              <a:rPr lang="en-US" sz="5600" dirty="0"/>
              <a:t>• Autoimmune</a:t>
            </a:r>
          </a:p>
          <a:p>
            <a:pPr marL="0" indent="0">
              <a:buNone/>
            </a:pPr>
            <a:r>
              <a:rPr lang="en-US" sz="5600" dirty="0"/>
              <a:t>• </a:t>
            </a:r>
            <a:r>
              <a:rPr lang="en-US" sz="5600" dirty="0" err="1"/>
              <a:t>Isoimmune</a:t>
            </a:r>
            <a:endParaRPr lang="en-US" sz="5600" dirty="0"/>
          </a:p>
          <a:p>
            <a:pPr marL="0" indent="0">
              <a:buNone/>
            </a:pPr>
            <a:r>
              <a:rPr lang="en-US" sz="5600" dirty="0"/>
              <a:t>• Drug-induced</a:t>
            </a:r>
          </a:p>
          <a:p>
            <a:pPr marL="0" indent="0">
              <a:buNone/>
            </a:pPr>
            <a:r>
              <a:rPr lang="en-US" sz="5600" dirty="0"/>
              <a:t>4) Others :</a:t>
            </a:r>
          </a:p>
          <a:p>
            <a:pPr marL="0" indent="0">
              <a:buNone/>
            </a:pPr>
            <a:r>
              <a:rPr lang="en-US" sz="5600" dirty="0"/>
              <a:t>• </a:t>
            </a:r>
            <a:r>
              <a:rPr lang="en-US" sz="5600" dirty="0" err="1"/>
              <a:t>Abetalipoproteinemia</a:t>
            </a:r>
            <a:endParaRPr lang="en-US" sz="5600" dirty="0"/>
          </a:p>
          <a:p>
            <a:pPr marL="0" indent="0">
              <a:buNone/>
            </a:pPr>
            <a:r>
              <a:rPr lang="en-US" sz="5600" dirty="0"/>
              <a:t>• Burns</a:t>
            </a:r>
          </a:p>
          <a:p>
            <a:pPr marL="0" indent="0">
              <a:buNone/>
            </a:pPr>
            <a:r>
              <a:rPr lang="en-US" sz="5600" dirty="0"/>
              <a:t>• Wilson disease</a:t>
            </a:r>
          </a:p>
          <a:p>
            <a:pPr marL="0" indent="0">
              <a:buNone/>
            </a:pPr>
            <a:r>
              <a:rPr lang="en-US" sz="5600" dirty="0"/>
              <a:t>• Vitamin E deficiency</a:t>
            </a:r>
          </a:p>
          <a:p>
            <a:endParaRPr lang="en-JO" sz="5600" u="sng" dirty="0"/>
          </a:p>
          <a:p>
            <a:endParaRPr lang="en-US" dirty="0"/>
          </a:p>
        </p:txBody>
      </p:sp>
    </p:spTree>
    <p:extLst>
      <p:ext uri="{BB962C8B-B14F-4D97-AF65-F5344CB8AC3E}">
        <p14:creationId xmlns:p14="http://schemas.microsoft.com/office/powerpoint/2010/main" val="8133911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accent1"/>
                </a:solidFill>
              </a:rPr>
              <a:t>Types of hemolysis : </a:t>
            </a:r>
          </a:p>
        </p:txBody>
      </p:sp>
      <p:sp>
        <p:nvSpPr>
          <p:cNvPr id="8" name="Content Placeholder 7"/>
          <p:cNvSpPr>
            <a:spLocks noGrp="1"/>
          </p:cNvSpPr>
          <p:nvPr>
            <p:ph idx="1"/>
          </p:nvPr>
        </p:nvSpPr>
        <p:spPr/>
        <p:txBody>
          <a:bodyPr>
            <a:normAutofit fontScale="77500" lnSpcReduction="20000"/>
          </a:bodyPr>
          <a:lstStyle/>
          <a:p>
            <a:r>
              <a:rPr lang="en-US" b="1" dirty="0">
                <a:solidFill>
                  <a:schemeClr val="accent1"/>
                </a:solidFill>
              </a:rPr>
              <a:t>Intra vascular hemolysis</a:t>
            </a:r>
            <a:r>
              <a:rPr lang="en-US" b="1" dirty="0"/>
              <a:t> :  </a:t>
            </a:r>
            <a:r>
              <a:rPr lang="en-US" dirty="0"/>
              <a:t>hemolysis occur inside blood vessels .</a:t>
            </a:r>
          </a:p>
          <a:p>
            <a:pPr marL="0" indent="0">
              <a:buNone/>
            </a:pPr>
            <a:r>
              <a:rPr lang="en-US" sz="2000" dirty="0"/>
              <a:t>Characteristics : increase LDH ( found inside RBC for glycolysis )/ decrease heptoglobin ( a plasma protein bind free HB ) / hemoglobinuria , hemosiderinuria , uroblinogen in urine . May see increase in unconjugated bilirubin .  </a:t>
            </a:r>
          </a:p>
          <a:p>
            <a:pPr marL="0" indent="0">
              <a:buNone/>
            </a:pPr>
            <a:r>
              <a:rPr lang="en-US" sz="2000" dirty="0"/>
              <a:t>Causes : MAHA , PNH , Macroangiopathic .</a:t>
            </a:r>
          </a:p>
          <a:p>
            <a:r>
              <a:rPr lang="en-US" b="1" dirty="0">
                <a:solidFill>
                  <a:schemeClr val="accent1"/>
                </a:solidFill>
              </a:rPr>
              <a:t>Extravascular hemolysis </a:t>
            </a:r>
            <a:r>
              <a:rPr lang="en-US" b="1" dirty="0"/>
              <a:t>: </a:t>
            </a:r>
            <a:r>
              <a:rPr lang="en-US" dirty="0" err="1"/>
              <a:t>rbc</a:t>
            </a:r>
            <a:r>
              <a:rPr lang="en-US" dirty="0"/>
              <a:t> hemolysis occur in spleen by macrophages . </a:t>
            </a:r>
          </a:p>
          <a:p>
            <a:pPr marL="0" indent="0">
              <a:buNone/>
            </a:pPr>
            <a:r>
              <a:rPr lang="en-US" sz="2000" dirty="0"/>
              <a:t>Characteristics : increase LDH , uroblinogen in urine , increase in unconjugated bilirubin , small decrease in heptoglobin , splenomegaly .  ( no hemoglobinuria , hemosiderinuria)</a:t>
            </a:r>
          </a:p>
          <a:p>
            <a:pPr marL="0" indent="0">
              <a:buNone/>
            </a:pPr>
            <a:r>
              <a:rPr lang="en-US" sz="2000" dirty="0"/>
              <a:t>Causes ; PKD ,HBC ,Hereditary spherocytosis </a:t>
            </a:r>
          </a:p>
          <a:p>
            <a:pPr marL="0" indent="0">
              <a:buNone/>
            </a:pPr>
            <a:r>
              <a:rPr lang="en-US" b="1" dirty="0">
                <a:solidFill>
                  <a:schemeClr val="accent1"/>
                </a:solidFill>
              </a:rPr>
              <a:t>Note : </a:t>
            </a:r>
            <a:r>
              <a:rPr lang="en-US" sz="2000" b="1" dirty="0"/>
              <a:t>some types of hemolytic anemia </a:t>
            </a:r>
            <a:r>
              <a:rPr lang="en-US" sz="2000" b="1" dirty="0" err="1"/>
              <a:t>exheibit</a:t>
            </a:r>
            <a:r>
              <a:rPr lang="en-US" sz="2000" b="1" dirty="0"/>
              <a:t> both intra &amp; extravascular hemolysis ex ; G6PD , SCA </a:t>
            </a:r>
            <a:endParaRPr lang="en-US" b="1" dirty="0">
              <a:solidFill>
                <a:schemeClr val="accent1"/>
              </a:solidFill>
            </a:endParaRPr>
          </a:p>
        </p:txBody>
      </p:sp>
    </p:spTree>
    <p:extLst>
      <p:ext uri="{BB962C8B-B14F-4D97-AF65-F5344CB8AC3E}">
        <p14:creationId xmlns:p14="http://schemas.microsoft.com/office/powerpoint/2010/main" val="878170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95552"/>
            <a:ext cx="10131425" cy="772885"/>
          </a:xfrm>
        </p:spPr>
        <p:txBody>
          <a:bodyPr>
            <a:normAutofit fontScale="90000"/>
          </a:bodyPr>
          <a:lstStyle/>
          <a:p>
            <a:pPr algn="ctr"/>
            <a:br>
              <a:rPr lang="en-US" dirty="0">
                <a:solidFill>
                  <a:schemeClr val="accent1"/>
                </a:solidFill>
              </a:rPr>
            </a:br>
            <a:r>
              <a:rPr lang="en-US" dirty="0">
                <a:solidFill>
                  <a:schemeClr val="accent1"/>
                </a:solidFill>
              </a:rPr>
              <a:t>HEREDITARY SPHEROCYTOSIS</a:t>
            </a:r>
            <a:br>
              <a:rPr lang="en-US" dirty="0">
                <a:solidFill>
                  <a:schemeClr val="accent1"/>
                </a:solidFill>
              </a:rPr>
            </a:br>
            <a:br>
              <a:rPr lang="en-US" dirty="0">
                <a:solidFill>
                  <a:schemeClr val="accent1"/>
                </a:solidFill>
              </a:rPr>
            </a:br>
            <a:endParaRPr lang="en-JO" dirty="0">
              <a:solidFill>
                <a:schemeClr val="accent1"/>
              </a:solidFill>
            </a:endParaRPr>
          </a:p>
        </p:txBody>
      </p:sp>
      <p:sp>
        <p:nvSpPr>
          <p:cNvPr id="5" name="TextBox 4">
            <a:extLst>
              <a:ext uri="{FF2B5EF4-FFF2-40B4-BE49-F238E27FC236}">
                <a16:creationId xmlns:a16="http://schemas.microsoft.com/office/drawing/2014/main" id="{76F02F7B-7933-FC4C-AECD-4301C6130C04}"/>
              </a:ext>
            </a:extLst>
          </p:cNvPr>
          <p:cNvSpPr txBox="1"/>
          <p:nvPr/>
        </p:nvSpPr>
        <p:spPr>
          <a:xfrm>
            <a:off x="0" y="718457"/>
            <a:ext cx="12192000" cy="5909310"/>
          </a:xfrm>
          <a:prstGeom prst="rect">
            <a:avLst/>
          </a:prstGeom>
          <a:noFill/>
        </p:spPr>
        <p:txBody>
          <a:bodyPr wrap="square" rtlCol="0">
            <a:spAutoFit/>
          </a:bodyPr>
          <a:lstStyle/>
          <a:p>
            <a:r>
              <a:rPr lang="en-JO" b="1" dirty="0">
                <a:solidFill>
                  <a:schemeClr val="accent1"/>
                </a:solidFill>
              </a:rPr>
              <a:t>***Etiology: </a:t>
            </a:r>
          </a:p>
          <a:p>
            <a:pPr marL="342900" indent="-342900">
              <a:buFont typeface="+mj-lt"/>
              <a:buAutoNum type="arabicParenR"/>
            </a:pPr>
            <a:r>
              <a:rPr lang="en-US" dirty="0"/>
              <a:t>Congenital RBC membrane protein defect , in proteins interacting with RBC cytoskeleton ex of Frequently affected </a:t>
            </a:r>
            <a:r>
              <a:rPr lang="en-US" dirty="0">
                <a:hlinkClick r:id="rId2"/>
              </a:rPr>
              <a:t>proteins</a:t>
            </a:r>
            <a:r>
              <a:rPr lang="en-US" dirty="0"/>
              <a:t>:</a:t>
            </a:r>
          </a:p>
          <a:p>
            <a:r>
              <a:rPr lang="en-US" b="1" dirty="0" err="1">
                <a:hlinkClick r:id="rId3"/>
              </a:rPr>
              <a:t>Spectrin</a:t>
            </a:r>
            <a:r>
              <a:rPr lang="en-US" b="1" dirty="0"/>
              <a:t> //</a:t>
            </a:r>
            <a:r>
              <a:rPr lang="en-US" b="1" dirty="0" err="1">
                <a:hlinkClick r:id="rId4"/>
              </a:rPr>
              <a:t>Ankyrin</a:t>
            </a:r>
            <a:r>
              <a:rPr lang="en-US" b="1" dirty="0"/>
              <a:t> //Band3 // Protein 4.2 , </a:t>
            </a:r>
            <a:r>
              <a:rPr lang="en-US" dirty="0"/>
              <a:t>which result in small , round RBC membrane with less surface area ( increase MCHC ) and no central pallor . Extra vascular hemolysis .</a:t>
            </a:r>
            <a:endParaRPr lang="en-US" b="1" dirty="0"/>
          </a:p>
          <a:p>
            <a:r>
              <a:rPr lang="en-US" dirty="0"/>
              <a:t>Inheritance pattern Autosomal dominant (∼ 75% of cases) Autosomal recessive (∼ 25% of cases).</a:t>
            </a:r>
          </a:p>
          <a:p>
            <a:endParaRPr lang="en-US" dirty="0"/>
          </a:p>
          <a:p>
            <a:endParaRPr lang="en-US" dirty="0"/>
          </a:p>
          <a:p>
            <a:r>
              <a:rPr lang="en-JO" dirty="0"/>
              <a:t>***Clinical manifestations:</a:t>
            </a:r>
          </a:p>
          <a:p>
            <a:r>
              <a:rPr lang="en-US" dirty="0"/>
              <a:t>1)Presentation is variable:</a:t>
            </a:r>
          </a:p>
          <a:p>
            <a:r>
              <a:rPr lang="en-US" dirty="0"/>
              <a:t>A) Mild HS: often asymptomatic.</a:t>
            </a:r>
          </a:p>
          <a:p>
            <a:r>
              <a:rPr lang="en-US" dirty="0"/>
              <a:t>B)Moderate HS: onset of symptoms in infancy or childhood.</a:t>
            </a:r>
          </a:p>
          <a:p>
            <a:r>
              <a:rPr lang="en-US" dirty="0"/>
              <a:t>C)Severe HS: onset of symptoms in newborns or even in utero (hydrops fetalis)</a:t>
            </a:r>
          </a:p>
          <a:p>
            <a:pPr marL="342900" indent="-342900">
              <a:buAutoNum type="arabicParenR" startAt="2"/>
            </a:pPr>
            <a:r>
              <a:rPr lang="en-US" dirty="0"/>
              <a:t>Pallor.</a:t>
            </a:r>
          </a:p>
          <a:p>
            <a:pPr marL="342900" indent="-342900">
              <a:buAutoNum type="arabicParenR" startAt="2"/>
            </a:pPr>
            <a:r>
              <a:rPr lang="en-US" dirty="0"/>
              <a:t>Jaundice (due to ↑ unconjugated bilirubin). </a:t>
            </a:r>
          </a:p>
          <a:p>
            <a:pPr marL="342900" indent="-342900">
              <a:buAutoNum type="arabicParenR" startAt="2"/>
            </a:pPr>
            <a:r>
              <a:rPr lang="en-US" dirty="0"/>
              <a:t>Splenomegaly with left upper quadrant pain.</a:t>
            </a:r>
          </a:p>
          <a:p>
            <a:pPr marL="342900" indent="-342900">
              <a:buAutoNum type="arabicParenR" startAt="2"/>
            </a:pPr>
            <a:r>
              <a:rPr lang="en-US" dirty="0"/>
              <a:t>Black pigment gallstones (made of calcium </a:t>
            </a:r>
            <a:r>
              <a:rPr lang="en-US" dirty="0" err="1"/>
              <a:t>bilirubinate</a:t>
            </a:r>
            <a:r>
              <a:rPr lang="en-US" dirty="0"/>
              <a:t>)</a:t>
            </a:r>
            <a:r>
              <a:rPr lang="en-US" dirty="0">
                <a:sym typeface="Wingdings" pitchFamily="2" charset="2"/>
              </a:rPr>
              <a:t></a:t>
            </a:r>
            <a:r>
              <a:rPr lang="en-US" dirty="0"/>
              <a:t> may lead to </a:t>
            </a:r>
            <a:r>
              <a:rPr lang="en-US" dirty="0" err="1"/>
              <a:t>cholecystitis</a:t>
            </a:r>
            <a:r>
              <a:rPr lang="en-US" dirty="0"/>
              <a:t>.</a:t>
            </a:r>
          </a:p>
          <a:p>
            <a:pPr marL="342900" indent="-342900">
              <a:buAutoNum type="arabicParenR" startAt="2"/>
            </a:pPr>
            <a:r>
              <a:rPr lang="en-US" dirty="0"/>
              <a:t>Aplastic crisis if parvo b 19 infection .</a:t>
            </a:r>
          </a:p>
          <a:p>
            <a:endParaRPr lang="en-JO" dirty="0"/>
          </a:p>
          <a:p>
            <a:endParaRPr lang="en-US" dirty="0"/>
          </a:p>
          <a:p>
            <a:pPr marL="342900" indent="-342900">
              <a:buFont typeface="+mj-lt"/>
              <a:buAutoNum type="arabicParenR"/>
            </a:pPr>
            <a:endParaRPr lang="en-US" dirty="0"/>
          </a:p>
          <a:p>
            <a:endParaRPr lang="en-JO" dirty="0"/>
          </a:p>
        </p:txBody>
      </p:sp>
    </p:spTree>
    <p:extLst>
      <p:ext uri="{BB962C8B-B14F-4D97-AF65-F5344CB8AC3E}">
        <p14:creationId xmlns:p14="http://schemas.microsoft.com/office/powerpoint/2010/main" val="28796370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95552"/>
            <a:ext cx="10131425" cy="772885"/>
          </a:xfrm>
        </p:spPr>
        <p:txBody>
          <a:bodyPr>
            <a:normAutofit fontScale="90000"/>
          </a:bodyPr>
          <a:lstStyle/>
          <a:p>
            <a:pPr algn="ctr"/>
            <a:br>
              <a:rPr lang="en-US" b="1" dirty="0">
                <a:solidFill>
                  <a:schemeClr val="accent1"/>
                </a:solidFill>
              </a:rPr>
            </a:br>
            <a:r>
              <a:rPr lang="en-US" b="1" dirty="0">
                <a:solidFill>
                  <a:schemeClr val="accent1"/>
                </a:solidFill>
              </a:rPr>
              <a:t>HEREDITARY SPHEROCYTOSIS</a:t>
            </a:r>
            <a:br>
              <a:rPr lang="en-US" b="1" dirty="0">
                <a:solidFill>
                  <a:schemeClr val="accent1"/>
                </a:solidFill>
              </a:rPr>
            </a:br>
            <a:br>
              <a:rPr lang="en-US" b="1" dirty="0">
                <a:solidFill>
                  <a:schemeClr val="accent1"/>
                </a:solidFill>
              </a:rPr>
            </a:br>
            <a:endParaRPr lang="en-JO" b="1" dirty="0">
              <a:solidFill>
                <a:schemeClr val="accent1"/>
              </a:solidFill>
            </a:endParaRPr>
          </a:p>
        </p:txBody>
      </p:sp>
      <p:sp>
        <p:nvSpPr>
          <p:cNvPr id="5" name="TextBox 4">
            <a:extLst>
              <a:ext uri="{FF2B5EF4-FFF2-40B4-BE49-F238E27FC236}">
                <a16:creationId xmlns:a16="http://schemas.microsoft.com/office/drawing/2014/main" id="{76F02F7B-7933-FC4C-AECD-4301C6130C04}"/>
              </a:ext>
            </a:extLst>
          </p:cNvPr>
          <p:cNvSpPr txBox="1"/>
          <p:nvPr/>
        </p:nvSpPr>
        <p:spPr>
          <a:xfrm>
            <a:off x="0" y="718457"/>
            <a:ext cx="12192000" cy="5632311"/>
          </a:xfrm>
          <a:prstGeom prst="rect">
            <a:avLst/>
          </a:prstGeom>
          <a:noFill/>
        </p:spPr>
        <p:txBody>
          <a:bodyPr wrap="square" rtlCol="0">
            <a:spAutoFit/>
          </a:bodyPr>
          <a:lstStyle/>
          <a:p>
            <a:r>
              <a:rPr lang="en-JO" dirty="0"/>
              <a:t>***Lab investigations:</a:t>
            </a:r>
          </a:p>
          <a:p>
            <a:r>
              <a:rPr lang="en-US" dirty="0"/>
              <a:t>1)  CBC: </a:t>
            </a:r>
          </a:p>
          <a:p>
            <a:r>
              <a:rPr lang="en-US" dirty="0"/>
              <a:t>Normocytic anemia: mean cell volume (MCV) within normal range (80-100 </a:t>
            </a:r>
            <a:r>
              <a:rPr lang="en-US" dirty="0" err="1"/>
              <a:t>fL</a:t>
            </a:r>
            <a:r>
              <a:rPr lang="en-US" dirty="0"/>
              <a:t>) or slightly decreased.</a:t>
            </a:r>
          </a:p>
          <a:p>
            <a:r>
              <a:rPr lang="en-US" dirty="0"/>
              <a:t>↑ mean corpuscular hemoglobin concentration (MCHC).</a:t>
            </a:r>
          </a:p>
          <a:p>
            <a:r>
              <a:rPr lang="en-US" dirty="0"/>
              <a:t>↑ RDW.</a:t>
            </a:r>
          </a:p>
          <a:p>
            <a:r>
              <a:rPr lang="en-US" dirty="0"/>
              <a:t>2) ↑ Reticulocytes.</a:t>
            </a:r>
          </a:p>
          <a:p>
            <a:r>
              <a:rPr lang="en-US" dirty="0"/>
              <a:t>3)  Findings of hemolytic anemia:</a:t>
            </a:r>
          </a:p>
          <a:p>
            <a:r>
              <a:rPr lang="en-US" dirty="0"/>
              <a:t>↑ Unconjugated bilirubin.</a:t>
            </a:r>
          </a:p>
          <a:p>
            <a:r>
              <a:rPr lang="en-US" dirty="0"/>
              <a:t>↓ Haptoglobin. </a:t>
            </a:r>
          </a:p>
          <a:p>
            <a:r>
              <a:rPr lang="en-US" dirty="0"/>
              <a:t>↑ LDH.</a:t>
            </a:r>
          </a:p>
          <a:p>
            <a:r>
              <a:rPr lang="en-US" dirty="0"/>
              <a:t>4)Coombs test: (negative)</a:t>
            </a:r>
            <a:r>
              <a:rPr lang="en-US" dirty="0">
                <a:sym typeface="Wingdings" pitchFamily="2" charset="2"/>
              </a:rPr>
              <a:t></a:t>
            </a:r>
            <a:r>
              <a:rPr lang="en-US" dirty="0"/>
              <a:t> to exclude autoimmune hemolytic anemia (positive Coombs test).</a:t>
            </a:r>
          </a:p>
          <a:p>
            <a:r>
              <a:rPr lang="en-US" dirty="0"/>
              <a:t>5)Osmotic fragility test: Positive.</a:t>
            </a:r>
          </a:p>
          <a:p>
            <a:r>
              <a:rPr lang="en-US" dirty="0"/>
              <a:t>6) EMA (eosin-5-maleimide) binding test : is an eosin-based fluorescent dye that binds to RBC membrane proteins, especially band 3 , The reduction in EMA binding is observed in RBCs when HS is due to band 3 deficiency or to deficiencies in other proteins such as </a:t>
            </a:r>
            <a:r>
              <a:rPr lang="en-US" dirty="0" err="1"/>
              <a:t>ankyrin</a:t>
            </a:r>
            <a:r>
              <a:rPr lang="en-US" dirty="0"/>
              <a:t> or </a:t>
            </a:r>
            <a:r>
              <a:rPr lang="en-US" dirty="0" err="1"/>
              <a:t>spectrin</a:t>
            </a:r>
            <a:endParaRPr lang="en-US" dirty="0"/>
          </a:p>
          <a:p>
            <a:r>
              <a:rPr lang="en-US" dirty="0"/>
              <a:t>6)Blood smear: Characteristic spherocytes (small round cells without central pallor).</a:t>
            </a:r>
          </a:p>
          <a:p>
            <a:pPr marL="342900" indent="-342900">
              <a:buAutoNum type="arabicParenR" startAt="4"/>
            </a:pPr>
            <a:endParaRPr lang="en-US" dirty="0"/>
          </a:p>
          <a:p>
            <a:endParaRPr lang="en-US" dirty="0"/>
          </a:p>
          <a:p>
            <a:pPr marL="342900" indent="-342900">
              <a:buFont typeface="+mj-lt"/>
              <a:buAutoNum type="arabicParenR"/>
            </a:pPr>
            <a:endParaRPr lang="en-US" dirty="0"/>
          </a:p>
          <a:p>
            <a:endParaRPr lang="en-JO" dirty="0"/>
          </a:p>
        </p:txBody>
      </p:sp>
    </p:spTree>
    <p:extLst>
      <p:ext uri="{BB962C8B-B14F-4D97-AF65-F5344CB8AC3E}">
        <p14:creationId xmlns:p14="http://schemas.microsoft.com/office/powerpoint/2010/main" val="23907554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99646" y="1825625"/>
            <a:ext cx="5992707" cy="4351338"/>
          </a:xfrm>
        </p:spPr>
      </p:pic>
    </p:spTree>
    <p:extLst>
      <p:ext uri="{BB962C8B-B14F-4D97-AF65-F5344CB8AC3E}">
        <p14:creationId xmlns:p14="http://schemas.microsoft.com/office/powerpoint/2010/main" val="31533772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95552"/>
            <a:ext cx="10131425" cy="772885"/>
          </a:xfrm>
        </p:spPr>
        <p:txBody>
          <a:bodyPr>
            <a:normAutofit fontScale="90000"/>
          </a:bodyPr>
          <a:lstStyle/>
          <a:p>
            <a:pPr algn="ctr"/>
            <a:br>
              <a:rPr lang="en-US" dirty="0">
                <a:solidFill>
                  <a:schemeClr val="accent1"/>
                </a:solidFill>
              </a:rPr>
            </a:br>
            <a:r>
              <a:rPr lang="en-US" dirty="0">
                <a:solidFill>
                  <a:schemeClr val="accent1"/>
                </a:solidFill>
              </a:rPr>
              <a:t>HEREDITARY SPHEROCYTOSIS</a:t>
            </a:r>
            <a:br>
              <a:rPr lang="en-US" dirty="0">
                <a:solidFill>
                  <a:schemeClr val="accent1"/>
                </a:solidFill>
              </a:rPr>
            </a:br>
            <a:br>
              <a:rPr lang="en-US" dirty="0">
                <a:solidFill>
                  <a:schemeClr val="accent1"/>
                </a:solidFill>
              </a:rPr>
            </a:br>
            <a:endParaRPr lang="en-JO" dirty="0">
              <a:solidFill>
                <a:schemeClr val="accent1"/>
              </a:solidFill>
            </a:endParaRPr>
          </a:p>
        </p:txBody>
      </p:sp>
      <p:sp>
        <p:nvSpPr>
          <p:cNvPr id="5" name="TextBox 4">
            <a:extLst>
              <a:ext uri="{FF2B5EF4-FFF2-40B4-BE49-F238E27FC236}">
                <a16:creationId xmlns:a16="http://schemas.microsoft.com/office/drawing/2014/main" id="{76F02F7B-7933-FC4C-AECD-4301C6130C04}"/>
              </a:ext>
            </a:extLst>
          </p:cNvPr>
          <p:cNvSpPr txBox="1"/>
          <p:nvPr/>
        </p:nvSpPr>
        <p:spPr>
          <a:xfrm>
            <a:off x="0" y="718457"/>
            <a:ext cx="12192000" cy="4801314"/>
          </a:xfrm>
          <a:prstGeom prst="rect">
            <a:avLst/>
          </a:prstGeom>
          <a:noFill/>
        </p:spPr>
        <p:txBody>
          <a:bodyPr wrap="square" rtlCol="0">
            <a:spAutoFit/>
          </a:bodyPr>
          <a:lstStyle/>
          <a:p>
            <a:r>
              <a:rPr lang="en-US" dirty="0"/>
              <a:t>#</a:t>
            </a:r>
            <a:r>
              <a:rPr lang="en-US" b="1" dirty="0">
                <a:solidFill>
                  <a:schemeClr val="accent1"/>
                </a:solidFill>
              </a:rPr>
              <a:t>Management</a:t>
            </a:r>
            <a:r>
              <a:rPr lang="en-US" dirty="0"/>
              <a:t>: As with most inherited hemolytic anemias, treatment is directed at preventing or minimizing complications of chronic hemolysis and anemia. There are no specific treatments directed at the underlying red blood cell (RBC) membrane defect. </a:t>
            </a:r>
          </a:p>
          <a:p>
            <a:pPr marL="342900" indent="-342900">
              <a:buAutoNum type="arabicParenR"/>
            </a:pPr>
            <a:r>
              <a:rPr lang="en-US" dirty="0"/>
              <a:t>Non-surgical treatments: Phototherapy/ exchange transfusions in cases of aplastic or hemolytic crisis or neonatal jaundice/ Folic acid supplementation to maintain erythropoiesis / Erythropoietin / blood transfusion .</a:t>
            </a:r>
          </a:p>
          <a:p>
            <a:pPr marL="342900" indent="-342900">
              <a:buAutoNum type="arabicParenR"/>
            </a:pPr>
            <a:r>
              <a:rPr lang="en-US" dirty="0"/>
              <a:t>Splenectomy: the Sole definitive treatment.</a:t>
            </a:r>
          </a:p>
          <a:p>
            <a:r>
              <a:rPr lang="en-US" dirty="0"/>
              <a:t>3)  Allogeneic hematopoietic cell transplantation (HCT) is not used in HS due to an unfavorable risk-benefit ratio, </a:t>
            </a:r>
            <a:endParaRPr lang="en-JO" dirty="0"/>
          </a:p>
          <a:p>
            <a:endParaRPr lang="en-JO" dirty="0"/>
          </a:p>
          <a:p>
            <a:r>
              <a:rPr lang="en-JO" dirty="0"/>
              <a:t>***Complications:</a:t>
            </a:r>
          </a:p>
          <a:p>
            <a:pPr marL="342900" indent="-342900">
              <a:buFont typeface="+mj-lt"/>
              <a:buAutoNum type="arabicParenR"/>
            </a:pPr>
            <a:r>
              <a:rPr lang="en-US" dirty="0"/>
              <a:t>Hemolytic crisis: esp. as a result of viral infection.</a:t>
            </a:r>
          </a:p>
          <a:p>
            <a:pPr marL="342900" indent="-342900">
              <a:buFont typeface="+mj-lt"/>
              <a:buAutoNum type="arabicParenR"/>
            </a:pPr>
            <a:r>
              <a:rPr lang="en-US" dirty="0"/>
              <a:t>Aplastic crisis: following infection with parvovirus B19 (erythema </a:t>
            </a:r>
            <a:r>
              <a:rPr lang="en-US" dirty="0" err="1"/>
              <a:t>infectiosum</a:t>
            </a:r>
            <a:r>
              <a:rPr lang="en-US" dirty="0"/>
              <a:t>).</a:t>
            </a:r>
          </a:p>
          <a:p>
            <a:pPr marL="342900" indent="-342900">
              <a:buFont typeface="+mj-lt"/>
              <a:buAutoNum type="arabicParenR"/>
            </a:pPr>
            <a:r>
              <a:rPr lang="en-US" dirty="0"/>
              <a:t>Megaloblastic anemia: folate and vitamin B12 deficiency may develop due to chronic hemolysis and high RBC turnover. Megaloblastic crisis: due to folate deficiency. </a:t>
            </a:r>
          </a:p>
          <a:p>
            <a:pPr marL="342900" indent="-342900">
              <a:buFont typeface="+mj-lt"/>
              <a:buAutoNum type="arabicParenR"/>
            </a:pPr>
            <a:r>
              <a:rPr lang="en-US" dirty="0" err="1"/>
              <a:t>Bilirubinate</a:t>
            </a:r>
            <a:r>
              <a:rPr lang="en-US" dirty="0"/>
              <a:t> gallstone formation, possibly leading to cholecystitis, cholangitis, and pancreatitis.</a:t>
            </a:r>
          </a:p>
          <a:p>
            <a:pPr marL="342900" indent="-342900">
              <a:buFont typeface="+mj-lt"/>
              <a:buAutoNum type="arabicParenR"/>
            </a:pPr>
            <a:r>
              <a:rPr lang="en-US" dirty="0"/>
              <a:t>Growth retardation and skeletal abnormalities due to bone marrow expansion.</a:t>
            </a:r>
          </a:p>
          <a:p>
            <a:pPr marL="342900" indent="-342900">
              <a:buFont typeface="+mj-lt"/>
              <a:buAutoNum type="arabicParenR"/>
            </a:pPr>
            <a:endParaRPr lang="en-US" dirty="0"/>
          </a:p>
          <a:p>
            <a:endParaRPr lang="en-JO" dirty="0"/>
          </a:p>
        </p:txBody>
      </p:sp>
    </p:spTree>
    <p:extLst>
      <p:ext uri="{BB962C8B-B14F-4D97-AF65-F5344CB8AC3E}">
        <p14:creationId xmlns:p14="http://schemas.microsoft.com/office/powerpoint/2010/main" val="2424599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74162"/>
            <a:ext cx="10131425" cy="772885"/>
          </a:xfrm>
        </p:spPr>
        <p:txBody>
          <a:bodyPr>
            <a:normAutofit fontScale="90000"/>
          </a:bodyPr>
          <a:lstStyle/>
          <a:p>
            <a:pPr algn="ctr"/>
            <a:br>
              <a:rPr lang="en-US" b="1" dirty="0">
                <a:solidFill>
                  <a:schemeClr val="accent1"/>
                </a:solidFill>
              </a:rPr>
            </a:br>
            <a:r>
              <a:rPr lang="en-US" b="1" dirty="0">
                <a:solidFill>
                  <a:schemeClr val="accent1"/>
                </a:solidFill>
              </a:rPr>
              <a:t>G6PD DEFICIENCY (AR)</a:t>
            </a:r>
            <a:br>
              <a:rPr lang="en-US" b="1" dirty="0">
                <a:solidFill>
                  <a:schemeClr val="accent1"/>
                </a:solidFill>
              </a:rPr>
            </a:br>
            <a:br>
              <a:rPr lang="en-US" b="1" dirty="0">
                <a:solidFill>
                  <a:schemeClr val="accent1"/>
                </a:solidFill>
              </a:rPr>
            </a:br>
            <a:endParaRPr lang="en-JO" b="1" dirty="0">
              <a:solidFill>
                <a:schemeClr val="accent1"/>
              </a:solidFill>
            </a:endParaRPr>
          </a:p>
        </p:txBody>
      </p:sp>
      <p:sp>
        <p:nvSpPr>
          <p:cNvPr id="4" name="TextBox 3">
            <a:extLst>
              <a:ext uri="{FF2B5EF4-FFF2-40B4-BE49-F238E27FC236}">
                <a16:creationId xmlns:a16="http://schemas.microsoft.com/office/drawing/2014/main" id="{9AB32C37-465C-014B-B119-7DAB23708E73}"/>
              </a:ext>
            </a:extLst>
          </p:cNvPr>
          <p:cNvSpPr txBox="1"/>
          <p:nvPr/>
        </p:nvSpPr>
        <p:spPr>
          <a:xfrm>
            <a:off x="0" y="460605"/>
            <a:ext cx="12192000" cy="5632311"/>
          </a:xfrm>
          <a:prstGeom prst="rect">
            <a:avLst/>
          </a:prstGeom>
          <a:noFill/>
        </p:spPr>
        <p:txBody>
          <a:bodyPr wrap="square" rtlCol="0">
            <a:spAutoFit/>
          </a:bodyPr>
          <a:lstStyle/>
          <a:p>
            <a:r>
              <a:rPr lang="en-US" sz="2400" dirty="0"/>
              <a:t>Glucose-6-phosphate dehydrogenase (G6PD) deficiency is an inherited disorder caused by a genetic defect in the red blood cell (RBC) enzyme G6PD, which generates NADPH and protects RBCs from oxidative injury. G6PD deficiency is the most common enzymatic disorder of RBCs. </a:t>
            </a:r>
          </a:p>
          <a:p>
            <a:r>
              <a:rPr lang="en-US" sz="2400" dirty="0"/>
              <a:t>Defect in G6PD lead to RBC Susceptibility to damage by oxidant stress which lead to intra &amp; extravascular hemolysis . </a:t>
            </a:r>
          </a:p>
          <a:p>
            <a:r>
              <a:rPr lang="en-US" sz="2400" dirty="0"/>
              <a:t>##Causes of oxidant stress </a:t>
            </a:r>
            <a:r>
              <a:rPr lang="en-JO" sz="2400" dirty="0"/>
              <a:t>:</a:t>
            </a:r>
          </a:p>
          <a:p>
            <a:pPr marL="342900" indent="-342900">
              <a:buFont typeface="+mj-lt"/>
              <a:buAutoNum type="arabicParenR"/>
            </a:pPr>
            <a:r>
              <a:rPr lang="en-US" sz="2400" dirty="0"/>
              <a:t>Fava beans.</a:t>
            </a:r>
          </a:p>
          <a:p>
            <a:pPr marL="342900" indent="-342900">
              <a:buFont typeface="+mj-lt"/>
              <a:buAutoNum type="arabicParenR"/>
            </a:pPr>
            <a:r>
              <a:rPr lang="en-US" sz="2400" dirty="0"/>
              <a:t>Drugs: antimalarial drugs (e.g., chloroquine, primaquine), sulfa drugs (e.g., trimethoprim-sulfamethoxazole), nitrofurantoin, isoniazid, dapsone, NSAIDs, ciprofloxacin, chloramphenicol </a:t>
            </a:r>
          </a:p>
          <a:p>
            <a:pPr marL="342900" indent="-342900">
              <a:buFont typeface="+mj-lt"/>
              <a:buAutoNum type="arabicParenR"/>
            </a:pPr>
            <a:r>
              <a:rPr lang="en-US" sz="2400" dirty="0"/>
              <a:t>Bacterial and viral infections (most common cause): Severe enzymatic deficiency can inhibit respiratory burst activity due to reduced NADPH production in phagocytes.</a:t>
            </a:r>
          </a:p>
          <a:p>
            <a:pPr marL="342900" indent="-342900">
              <a:buFont typeface="+mj-lt"/>
              <a:buAutoNum type="arabicParenR"/>
            </a:pPr>
            <a:r>
              <a:rPr lang="en-US" sz="2400" dirty="0"/>
              <a:t>Inflammation: During an inflammatory reaction free radicals are produced and can diffuse into RBCs. </a:t>
            </a:r>
          </a:p>
          <a:p>
            <a:pPr marL="342900" indent="-342900">
              <a:buFont typeface="+mj-lt"/>
              <a:buAutoNum type="arabicParenR"/>
            </a:pPr>
            <a:r>
              <a:rPr lang="en-US" sz="2400" dirty="0"/>
              <a:t>Metabolic acidosis</a:t>
            </a:r>
            <a:r>
              <a:rPr lang="en-JO" sz="2400" dirty="0"/>
              <a:t>.</a:t>
            </a:r>
          </a:p>
          <a:p>
            <a:endParaRPr lang="en-JO" sz="2400" u="sng" dirty="0"/>
          </a:p>
        </p:txBody>
      </p:sp>
    </p:spTree>
    <p:extLst>
      <p:ext uri="{BB962C8B-B14F-4D97-AF65-F5344CB8AC3E}">
        <p14:creationId xmlns:p14="http://schemas.microsoft.com/office/powerpoint/2010/main" val="28645097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JO" dirty="0"/>
              <a:t>***Clinical manifestations:</a:t>
            </a:r>
          </a:p>
          <a:p>
            <a:r>
              <a:rPr lang="en-US" dirty="0"/>
              <a:t>1)  Most patients are asymptomatic.</a:t>
            </a:r>
          </a:p>
          <a:p>
            <a:r>
              <a:rPr lang="en-US" dirty="0"/>
              <a:t>2)  Recurring hemolytic crises may occur, especially following triggers</a:t>
            </a:r>
            <a:r>
              <a:rPr lang="en-US" dirty="0">
                <a:sym typeface="Wingdings" pitchFamily="2" charset="2"/>
              </a:rPr>
              <a:t></a:t>
            </a:r>
            <a:r>
              <a:rPr lang="en-US" dirty="0"/>
              <a:t> Arise within 2–3 days after increased oxidative stress</a:t>
            </a:r>
            <a:r>
              <a:rPr lang="en-US" dirty="0">
                <a:sym typeface="Wingdings" pitchFamily="2" charset="2"/>
              </a:rPr>
              <a:t>, causing:</a:t>
            </a:r>
          </a:p>
          <a:p>
            <a:r>
              <a:rPr lang="en-US" dirty="0"/>
              <a:t>A)Sudden onset of back or abdominal pain.</a:t>
            </a:r>
          </a:p>
          <a:p>
            <a:r>
              <a:rPr lang="en-US" dirty="0"/>
              <a:t>B)Jaundice </a:t>
            </a:r>
          </a:p>
          <a:p>
            <a:r>
              <a:rPr lang="en-US" dirty="0"/>
              <a:t>C)Dark urine(hemoglobinuria ) .</a:t>
            </a:r>
          </a:p>
          <a:p>
            <a:r>
              <a:rPr lang="en-US" dirty="0"/>
              <a:t>D)Transient splenomegaly. </a:t>
            </a:r>
          </a:p>
          <a:p>
            <a:r>
              <a:rPr lang="en-US" dirty="0"/>
              <a:t>3)  Recurrent severe infections causing symptoms of chronic granulomatous disease (Rarely, individuals with severe G6PD deficiency (</a:t>
            </a:r>
            <a:r>
              <a:rPr lang="en-US" dirty="0" err="1"/>
              <a:t>eg</a:t>
            </a:r>
            <a:r>
              <a:rPr lang="en-US" dirty="0"/>
              <a:t>, &lt;20 percent activity at baseline) may have neutrophil dysfunction due to an impaired respiratory burst, with impaired bactericidal activity and recurrent infections with catalase-positive organisms) </a:t>
            </a:r>
            <a:endParaRPr lang="en-JO" dirty="0"/>
          </a:p>
          <a:p>
            <a:endParaRPr lang="en-US" dirty="0"/>
          </a:p>
        </p:txBody>
      </p:sp>
    </p:spTree>
    <p:extLst>
      <p:ext uri="{BB962C8B-B14F-4D97-AF65-F5344CB8AC3E}">
        <p14:creationId xmlns:p14="http://schemas.microsoft.com/office/powerpoint/2010/main" val="10944132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74162"/>
            <a:ext cx="10131425" cy="772885"/>
          </a:xfrm>
        </p:spPr>
        <p:txBody>
          <a:bodyPr>
            <a:normAutofit fontScale="90000"/>
          </a:bodyPr>
          <a:lstStyle/>
          <a:p>
            <a:pPr algn="ctr"/>
            <a:br>
              <a:rPr lang="en-US" dirty="0">
                <a:solidFill>
                  <a:schemeClr val="accent1"/>
                </a:solidFill>
              </a:rPr>
            </a:br>
            <a:r>
              <a:rPr lang="en-US" dirty="0">
                <a:solidFill>
                  <a:schemeClr val="accent1"/>
                </a:solidFill>
              </a:rPr>
              <a:t>G6PD DEFICIENCY (AR)</a:t>
            </a:r>
            <a:br>
              <a:rPr lang="en-US" dirty="0">
                <a:solidFill>
                  <a:schemeClr val="accent1"/>
                </a:solidFill>
              </a:rPr>
            </a:br>
            <a:br>
              <a:rPr lang="en-US" dirty="0">
                <a:solidFill>
                  <a:schemeClr val="accent1"/>
                </a:solidFill>
              </a:rPr>
            </a:br>
            <a:endParaRPr lang="en-JO" dirty="0">
              <a:solidFill>
                <a:schemeClr val="accent1"/>
              </a:solidFill>
            </a:endParaRPr>
          </a:p>
        </p:txBody>
      </p:sp>
      <p:sp>
        <p:nvSpPr>
          <p:cNvPr id="4" name="TextBox 3">
            <a:extLst>
              <a:ext uri="{FF2B5EF4-FFF2-40B4-BE49-F238E27FC236}">
                <a16:creationId xmlns:a16="http://schemas.microsoft.com/office/drawing/2014/main" id="{9AB32C37-465C-014B-B119-7DAB23708E73}"/>
              </a:ext>
            </a:extLst>
          </p:cNvPr>
          <p:cNvSpPr txBox="1"/>
          <p:nvPr/>
        </p:nvSpPr>
        <p:spPr>
          <a:xfrm>
            <a:off x="0" y="460605"/>
            <a:ext cx="12192000" cy="5355312"/>
          </a:xfrm>
          <a:prstGeom prst="rect">
            <a:avLst/>
          </a:prstGeom>
          <a:noFill/>
        </p:spPr>
        <p:txBody>
          <a:bodyPr wrap="square" rtlCol="0">
            <a:spAutoFit/>
          </a:bodyPr>
          <a:lstStyle/>
          <a:p>
            <a:r>
              <a:rPr lang="en-JO" dirty="0"/>
              <a:t>*** Lab investigations:</a:t>
            </a:r>
          </a:p>
          <a:p>
            <a:r>
              <a:rPr lang="en-US" dirty="0"/>
              <a:t>1)  Blood smear: </a:t>
            </a:r>
          </a:p>
          <a:p>
            <a:pPr marL="342900" indent="-342900">
              <a:buAutoNum type="alphaUcParenR"/>
            </a:pPr>
            <a:r>
              <a:rPr lang="en-US" dirty="0"/>
              <a:t>Heinz bodies: Oxidative stress causes hemoglobin denaturation. Hemoglobin then precipitates as small inclusions within the erythrocytes. </a:t>
            </a:r>
          </a:p>
          <a:p>
            <a:pPr marL="342900" indent="-342900">
              <a:buAutoNum type="alphaUcParenR"/>
            </a:pPr>
            <a:r>
              <a:rPr lang="en-US" dirty="0"/>
              <a:t>Bite cells: due to macrophages selectively removing the denatured hemoglobin inclusions of RBCs.</a:t>
            </a:r>
          </a:p>
          <a:p>
            <a:r>
              <a:rPr lang="en-US" dirty="0"/>
              <a:t>2)  Signs of intravascular hemolysis:</a:t>
            </a:r>
          </a:p>
          <a:p>
            <a:r>
              <a:rPr lang="en-US" dirty="0"/>
              <a:t>A)Normocytic anemia</a:t>
            </a:r>
          </a:p>
          <a:p>
            <a:r>
              <a:rPr lang="en-US" dirty="0"/>
              <a:t>B)↑ Reticulocyte count</a:t>
            </a:r>
          </a:p>
          <a:p>
            <a:r>
              <a:rPr lang="en-US" dirty="0"/>
              <a:t>C)↑ Unconjugated bilirubin.</a:t>
            </a:r>
          </a:p>
          <a:p>
            <a:r>
              <a:rPr lang="en-US" dirty="0"/>
              <a:t>D)↑ LDH.</a:t>
            </a:r>
          </a:p>
          <a:p>
            <a:r>
              <a:rPr lang="en-US" dirty="0"/>
              <a:t>E)↓ Haptoglobin Hemoglobinuria.</a:t>
            </a:r>
          </a:p>
          <a:p>
            <a:pPr marL="342900" indent="-342900">
              <a:buAutoNum type="arabicParenR" startAt="3"/>
            </a:pPr>
            <a:r>
              <a:rPr lang="en-US" dirty="0"/>
              <a:t>Screening test: fluorescent spot test : Add glucose-6-phosphate and NADP → measure NADPH fluorescence Semi-quantitative 4)  Confirmatory test: quantitative G6PD enzyme assays</a:t>
            </a:r>
          </a:p>
          <a:p>
            <a:r>
              <a:rPr lang="en-US" dirty="0"/>
              <a:t>## note : both the screening and confirmatory tests should be performed during remission.</a:t>
            </a:r>
          </a:p>
          <a:p>
            <a:endParaRPr lang="en-US" dirty="0"/>
          </a:p>
          <a:p>
            <a:r>
              <a:rPr lang="en-US" dirty="0"/>
              <a:t>***Management:</a:t>
            </a:r>
          </a:p>
          <a:p>
            <a:pPr marL="342900" indent="-342900">
              <a:buFont typeface="+mj-lt"/>
              <a:buAutoNum type="arabicParenR"/>
            </a:pPr>
            <a:r>
              <a:rPr lang="en-US" dirty="0"/>
              <a:t>Avoid triggers. </a:t>
            </a:r>
          </a:p>
          <a:p>
            <a:pPr marL="342900" indent="-342900">
              <a:buFont typeface="+mj-lt"/>
              <a:buAutoNum type="arabicParenR"/>
            </a:pPr>
            <a:r>
              <a:rPr lang="en-US" dirty="0"/>
              <a:t>Blood transfusions should be performed only in rare, severe cases.</a:t>
            </a:r>
          </a:p>
          <a:p>
            <a:endParaRPr lang="en-US" dirty="0"/>
          </a:p>
        </p:txBody>
      </p:sp>
    </p:spTree>
    <p:extLst>
      <p:ext uri="{BB962C8B-B14F-4D97-AF65-F5344CB8AC3E}">
        <p14:creationId xmlns:p14="http://schemas.microsoft.com/office/powerpoint/2010/main" val="4769345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199" y="2007592"/>
            <a:ext cx="4360817" cy="3355785"/>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78286" y="1840543"/>
            <a:ext cx="4919726" cy="3685046"/>
          </a:xfrm>
        </p:spPr>
      </p:pic>
    </p:spTree>
    <p:extLst>
      <p:ext uri="{BB962C8B-B14F-4D97-AF65-F5344CB8AC3E}">
        <p14:creationId xmlns:p14="http://schemas.microsoft.com/office/powerpoint/2010/main" val="17032128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95552"/>
            <a:ext cx="10131425" cy="772885"/>
          </a:xfrm>
        </p:spPr>
        <p:txBody>
          <a:bodyPr>
            <a:normAutofit fontScale="90000"/>
          </a:bodyPr>
          <a:lstStyle/>
          <a:p>
            <a:pPr algn="ctr"/>
            <a:br>
              <a:rPr lang="en-US" b="1" dirty="0">
                <a:solidFill>
                  <a:schemeClr val="accent1"/>
                </a:solidFill>
              </a:rPr>
            </a:br>
            <a:r>
              <a:rPr lang="en-US" b="1" i="1" dirty="0">
                <a:solidFill>
                  <a:schemeClr val="accent1"/>
                </a:solidFill>
              </a:rPr>
              <a:t>PYRUVATE</a:t>
            </a:r>
            <a:r>
              <a:rPr lang="en-US" b="1" dirty="0">
                <a:solidFill>
                  <a:schemeClr val="accent1"/>
                </a:solidFill>
              </a:rPr>
              <a:t> KINASE DEFIECIENCY(AR)</a:t>
            </a:r>
            <a:br>
              <a:rPr lang="en-US" b="1" dirty="0">
                <a:solidFill>
                  <a:schemeClr val="accent1"/>
                </a:solidFill>
              </a:rPr>
            </a:br>
            <a:br>
              <a:rPr lang="en-US" b="1" dirty="0">
                <a:solidFill>
                  <a:schemeClr val="accent1"/>
                </a:solidFill>
              </a:rPr>
            </a:br>
            <a:endParaRPr lang="en-JO" b="1" dirty="0">
              <a:solidFill>
                <a:schemeClr val="accent1"/>
              </a:solidFill>
            </a:endParaRPr>
          </a:p>
        </p:txBody>
      </p:sp>
      <p:sp>
        <p:nvSpPr>
          <p:cNvPr id="5" name="TextBox 4">
            <a:extLst>
              <a:ext uri="{FF2B5EF4-FFF2-40B4-BE49-F238E27FC236}">
                <a16:creationId xmlns:a16="http://schemas.microsoft.com/office/drawing/2014/main" id="{76F02F7B-7933-FC4C-AECD-4301C6130C04}"/>
              </a:ext>
            </a:extLst>
          </p:cNvPr>
          <p:cNvSpPr txBox="1"/>
          <p:nvPr/>
        </p:nvSpPr>
        <p:spPr>
          <a:xfrm>
            <a:off x="0" y="718457"/>
            <a:ext cx="12192000" cy="5078313"/>
          </a:xfrm>
          <a:prstGeom prst="rect">
            <a:avLst/>
          </a:prstGeom>
          <a:noFill/>
        </p:spPr>
        <p:txBody>
          <a:bodyPr wrap="square" rtlCol="0">
            <a:spAutoFit/>
          </a:bodyPr>
          <a:lstStyle/>
          <a:p>
            <a:r>
              <a:rPr lang="en-US" dirty="0"/>
              <a:t>#</a:t>
            </a:r>
            <a:r>
              <a:rPr lang="en-JO" dirty="0"/>
              <a:t>Pathophysiology:</a:t>
            </a:r>
          </a:p>
          <a:p>
            <a:r>
              <a:rPr lang="en-US" dirty="0"/>
              <a:t>Glucose is the only energy source in RBCs.</a:t>
            </a:r>
          </a:p>
          <a:p>
            <a:r>
              <a:rPr lang="en-US" dirty="0"/>
              <a:t>*Pyruvate kinase catalyzes the last step of glycolysis (i.e., irreversibly converts phosphoenolpyruvate into pyruvate) → Absence of pyruvate kinase → ATP deficiency in RBC → ATP deficiency disrupts the cation gradient along the RBC membrane → rigid RBCs → ↑ hemolysis (extravascular) → Accumulation of 2,3-bisphosphoglcyerate → ↑ release of O2 from Hb → masks symptoms of anemia.</a:t>
            </a:r>
          </a:p>
          <a:p>
            <a:endParaRPr lang="en-US" dirty="0"/>
          </a:p>
          <a:p>
            <a:r>
              <a:rPr lang="en-JO" dirty="0"/>
              <a:t>***Clinical manifestations:</a:t>
            </a:r>
          </a:p>
          <a:p>
            <a:pPr marL="342900" indent="-342900">
              <a:buFont typeface="+mj-lt"/>
              <a:buAutoNum type="arabicParenR"/>
            </a:pPr>
            <a:r>
              <a:rPr lang="en-US" dirty="0"/>
              <a:t>Newborn jaundice due to hemolysis and history of exchange transfusions Splenomegaly.</a:t>
            </a:r>
          </a:p>
          <a:p>
            <a:pPr marL="342900" indent="-342900">
              <a:buFont typeface="+mj-lt"/>
              <a:buAutoNum type="arabicParenR"/>
            </a:pPr>
            <a:r>
              <a:rPr lang="en-US" dirty="0"/>
              <a:t>Pallor.</a:t>
            </a:r>
          </a:p>
          <a:p>
            <a:pPr marL="342900" indent="-342900">
              <a:buFont typeface="+mj-lt"/>
              <a:buAutoNum type="arabicParenR"/>
            </a:pPr>
            <a:r>
              <a:rPr lang="en-US" dirty="0"/>
              <a:t>Fatigue.</a:t>
            </a:r>
          </a:p>
          <a:p>
            <a:pPr marL="342900" indent="-342900">
              <a:buFont typeface="+mj-lt"/>
              <a:buAutoNum type="arabicParenR"/>
            </a:pPr>
            <a:r>
              <a:rPr lang="en-US" dirty="0"/>
              <a:t>weakness.</a:t>
            </a:r>
          </a:p>
          <a:p>
            <a:pPr marL="342900" indent="-342900">
              <a:buFont typeface="+mj-lt"/>
              <a:buAutoNum type="arabicParenR"/>
            </a:pPr>
            <a:r>
              <a:rPr lang="en-US" dirty="0"/>
              <a:t>In rare cases: hydrops fetalis.</a:t>
            </a:r>
          </a:p>
          <a:p>
            <a:endParaRPr lang="en-JO" dirty="0"/>
          </a:p>
          <a:p>
            <a:endParaRPr lang="en-JO" dirty="0"/>
          </a:p>
          <a:p>
            <a:endParaRPr lang="en-US" dirty="0"/>
          </a:p>
          <a:p>
            <a:pPr marL="342900" indent="-342900">
              <a:buFont typeface="+mj-lt"/>
              <a:buAutoNum type="arabicParenR"/>
            </a:pPr>
            <a:endParaRPr lang="en-US" dirty="0"/>
          </a:p>
          <a:p>
            <a:endParaRPr lang="en-JO" dirty="0"/>
          </a:p>
        </p:txBody>
      </p:sp>
    </p:spTree>
    <p:extLst>
      <p:ext uri="{BB962C8B-B14F-4D97-AF65-F5344CB8AC3E}">
        <p14:creationId xmlns:p14="http://schemas.microsoft.com/office/powerpoint/2010/main" val="20823079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95552"/>
            <a:ext cx="10131425" cy="772885"/>
          </a:xfrm>
        </p:spPr>
        <p:txBody>
          <a:bodyPr>
            <a:normAutofit fontScale="90000"/>
          </a:bodyPr>
          <a:lstStyle/>
          <a:p>
            <a:pPr algn="ctr"/>
            <a:br>
              <a:rPr lang="en-US" dirty="0">
                <a:solidFill>
                  <a:schemeClr val="accent1"/>
                </a:solidFill>
              </a:rPr>
            </a:br>
            <a:r>
              <a:rPr lang="en-US" dirty="0">
                <a:solidFill>
                  <a:schemeClr val="accent1"/>
                </a:solidFill>
              </a:rPr>
              <a:t>PYRUVATE KINASE DEFIECIENCY(AR)</a:t>
            </a:r>
            <a:br>
              <a:rPr lang="en-US" dirty="0">
                <a:solidFill>
                  <a:schemeClr val="accent1"/>
                </a:solidFill>
              </a:rPr>
            </a:br>
            <a:br>
              <a:rPr lang="en-US" dirty="0">
                <a:solidFill>
                  <a:schemeClr val="accent1"/>
                </a:solidFill>
              </a:rPr>
            </a:br>
            <a:endParaRPr lang="en-JO" dirty="0">
              <a:solidFill>
                <a:schemeClr val="accent1"/>
              </a:solidFill>
            </a:endParaRPr>
          </a:p>
        </p:txBody>
      </p:sp>
      <p:sp>
        <p:nvSpPr>
          <p:cNvPr id="5" name="TextBox 4">
            <a:extLst>
              <a:ext uri="{FF2B5EF4-FFF2-40B4-BE49-F238E27FC236}">
                <a16:creationId xmlns:a16="http://schemas.microsoft.com/office/drawing/2014/main" id="{76F02F7B-7933-FC4C-AECD-4301C6130C04}"/>
              </a:ext>
            </a:extLst>
          </p:cNvPr>
          <p:cNvSpPr txBox="1"/>
          <p:nvPr/>
        </p:nvSpPr>
        <p:spPr>
          <a:xfrm>
            <a:off x="0" y="718457"/>
            <a:ext cx="12192000" cy="4247317"/>
          </a:xfrm>
          <a:prstGeom prst="rect">
            <a:avLst/>
          </a:prstGeom>
          <a:noFill/>
        </p:spPr>
        <p:txBody>
          <a:bodyPr wrap="square" rtlCol="0">
            <a:spAutoFit/>
          </a:bodyPr>
          <a:lstStyle/>
          <a:p>
            <a:pPr marL="342900" indent="-342900">
              <a:buFont typeface="+mj-lt"/>
              <a:buAutoNum type="arabicParenR"/>
            </a:pPr>
            <a:endParaRPr lang="en-US" dirty="0"/>
          </a:p>
          <a:p>
            <a:r>
              <a:rPr lang="en-US" dirty="0"/>
              <a:t>#</a:t>
            </a:r>
            <a:r>
              <a:rPr lang="en-JO" dirty="0">
                <a:solidFill>
                  <a:schemeClr val="accent1"/>
                </a:solidFill>
              </a:rPr>
              <a:t>Diagnosis</a:t>
            </a:r>
            <a:r>
              <a:rPr lang="en-JO" dirty="0"/>
              <a:t>:</a:t>
            </a:r>
          </a:p>
          <a:p>
            <a:pPr marL="342900" indent="-342900">
              <a:buFont typeface="+mj-lt"/>
              <a:buAutoNum type="arabicParenR"/>
            </a:pPr>
            <a:r>
              <a:rPr lang="en-US" dirty="0"/>
              <a:t>↓ Pyruvate kinase enzyme activity.</a:t>
            </a:r>
          </a:p>
          <a:p>
            <a:pPr marL="342900" indent="-342900">
              <a:buFont typeface="+mj-lt"/>
              <a:buAutoNum type="arabicParenR"/>
            </a:pPr>
            <a:r>
              <a:rPr lang="en-US" dirty="0"/>
              <a:t>PKLR gene mutation.</a:t>
            </a:r>
          </a:p>
          <a:p>
            <a:r>
              <a:rPr lang="en-US" dirty="0">
                <a:solidFill>
                  <a:schemeClr val="accent1"/>
                </a:solidFill>
              </a:rPr>
              <a:t>#Management:</a:t>
            </a:r>
          </a:p>
          <a:p>
            <a:pPr marL="342900" indent="-342900">
              <a:buFont typeface="+mj-lt"/>
              <a:buAutoNum type="arabicParenR"/>
            </a:pPr>
            <a:r>
              <a:rPr lang="en-US" dirty="0"/>
              <a:t>Phototherapy and/or exchange transfusions. </a:t>
            </a:r>
          </a:p>
          <a:p>
            <a:pPr marL="342900" indent="-342900">
              <a:buFont typeface="+mj-lt"/>
              <a:buAutoNum type="arabicParenR"/>
            </a:pPr>
            <a:r>
              <a:rPr lang="en-US" dirty="0"/>
              <a:t>Folic acid</a:t>
            </a:r>
          </a:p>
          <a:p>
            <a:pPr marL="342900" indent="-342900">
              <a:buFont typeface="+mj-lt"/>
              <a:buAutoNum type="arabicParenR"/>
            </a:pPr>
            <a:r>
              <a:rPr lang="en-US" dirty="0"/>
              <a:t>In the case of severe anemia or excessively enlarged spleen: splenectomy.</a:t>
            </a:r>
            <a:endParaRPr lang="en-JO" dirty="0"/>
          </a:p>
          <a:p>
            <a:endParaRPr lang="en-JO" dirty="0"/>
          </a:p>
          <a:p>
            <a:r>
              <a:rPr lang="en-JO" dirty="0">
                <a:solidFill>
                  <a:schemeClr val="accent1"/>
                </a:solidFill>
              </a:rPr>
              <a:t>***Complications: </a:t>
            </a:r>
          </a:p>
          <a:p>
            <a:r>
              <a:rPr lang="en-US" dirty="0"/>
              <a:t> higher lifetime rates of osteoporosis, liver cirrhosis, and pulmonary hypertension, splenectomy and cholecystectomy rates.</a:t>
            </a:r>
            <a:endParaRPr lang="en-JO" dirty="0"/>
          </a:p>
          <a:p>
            <a:endParaRPr lang="en-JO" dirty="0"/>
          </a:p>
          <a:p>
            <a:endParaRPr lang="en-US" dirty="0"/>
          </a:p>
          <a:p>
            <a:pPr marL="342900" indent="-342900">
              <a:buFont typeface="+mj-lt"/>
              <a:buAutoNum type="arabicParenR"/>
            </a:pPr>
            <a:endParaRPr lang="en-US" dirty="0"/>
          </a:p>
          <a:p>
            <a:endParaRPr lang="en-JO" dirty="0"/>
          </a:p>
        </p:txBody>
      </p:sp>
    </p:spTree>
    <p:extLst>
      <p:ext uri="{BB962C8B-B14F-4D97-AF65-F5344CB8AC3E}">
        <p14:creationId xmlns:p14="http://schemas.microsoft.com/office/powerpoint/2010/main" val="40585085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95552"/>
            <a:ext cx="10131425" cy="772885"/>
          </a:xfrm>
        </p:spPr>
        <p:txBody>
          <a:bodyPr>
            <a:normAutofit fontScale="90000"/>
          </a:bodyPr>
          <a:lstStyle/>
          <a:p>
            <a:pPr algn="ctr"/>
            <a:br>
              <a:rPr lang="en-US" b="1" dirty="0">
                <a:solidFill>
                  <a:schemeClr val="accent1"/>
                </a:solidFill>
              </a:rPr>
            </a:br>
            <a:r>
              <a:rPr lang="en-US" b="1" dirty="0">
                <a:solidFill>
                  <a:schemeClr val="accent1"/>
                </a:solidFill>
              </a:rPr>
              <a:t>SICKLE CELL DISEASE(AR)</a:t>
            </a:r>
            <a:br>
              <a:rPr lang="en-US" b="1" dirty="0">
                <a:solidFill>
                  <a:schemeClr val="accent1"/>
                </a:solidFill>
              </a:rPr>
            </a:br>
            <a:br>
              <a:rPr lang="en-US" b="1" dirty="0">
                <a:solidFill>
                  <a:schemeClr val="accent1"/>
                </a:solidFill>
              </a:rPr>
            </a:br>
            <a:endParaRPr lang="en-JO" b="1" dirty="0">
              <a:solidFill>
                <a:schemeClr val="accent1"/>
              </a:solidFill>
            </a:endParaRPr>
          </a:p>
        </p:txBody>
      </p:sp>
      <p:sp>
        <p:nvSpPr>
          <p:cNvPr id="5" name="TextBox 4">
            <a:extLst>
              <a:ext uri="{FF2B5EF4-FFF2-40B4-BE49-F238E27FC236}">
                <a16:creationId xmlns:a16="http://schemas.microsoft.com/office/drawing/2014/main" id="{76F02F7B-7933-FC4C-AECD-4301C6130C04}"/>
              </a:ext>
            </a:extLst>
          </p:cNvPr>
          <p:cNvSpPr txBox="1"/>
          <p:nvPr/>
        </p:nvSpPr>
        <p:spPr>
          <a:xfrm>
            <a:off x="0" y="718457"/>
            <a:ext cx="12192000" cy="4524315"/>
          </a:xfrm>
          <a:prstGeom prst="rect">
            <a:avLst/>
          </a:prstGeom>
          <a:noFill/>
        </p:spPr>
        <p:txBody>
          <a:bodyPr wrap="square" rtlCol="0">
            <a:spAutoFit/>
          </a:bodyPr>
          <a:lstStyle/>
          <a:p>
            <a:r>
              <a:rPr lang="en-US" sz="2400" dirty="0">
                <a:solidFill>
                  <a:schemeClr val="accent1"/>
                </a:solidFill>
              </a:rPr>
              <a:t>#</a:t>
            </a:r>
            <a:r>
              <a:rPr lang="en-JO" sz="2400" dirty="0">
                <a:solidFill>
                  <a:schemeClr val="accent1"/>
                </a:solidFill>
              </a:rPr>
              <a:t>Pathophysiology:</a:t>
            </a:r>
          </a:p>
          <a:p>
            <a:r>
              <a:rPr lang="en-US" sz="2400" dirty="0"/>
              <a:t>Point mutation in the </a:t>
            </a:r>
            <a:r>
              <a:rPr lang="el-GR" sz="2400" dirty="0"/>
              <a:t>β-</a:t>
            </a:r>
            <a:r>
              <a:rPr lang="en-US" sz="2400" dirty="0"/>
              <a:t>globin gene (chromosome 11) → glutamic acid replaced with valine (single amino acid substitution) (hydrophilic to hydrophobic ) → 2 </a:t>
            </a:r>
            <a:r>
              <a:rPr lang="el-GR" sz="2400" dirty="0"/>
              <a:t>α-</a:t>
            </a:r>
            <a:r>
              <a:rPr lang="en-US" sz="2400" dirty="0"/>
              <a:t>globin and 2 mutated </a:t>
            </a:r>
            <a:r>
              <a:rPr lang="el-GR" sz="2400" dirty="0"/>
              <a:t>β-</a:t>
            </a:r>
            <a:r>
              <a:rPr lang="en-US" sz="2400" dirty="0"/>
              <a:t>globin subunits create pathological hemoglobin S (</a:t>
            </a:r>
            <a:r>
              <a:rPr lang="en-US" sz="2400" dirty="0" err="1"/>
              <a:t>HbS</a:t>
            </a:r>
            <a:r>
              <a:rPr lang="en-US" sz="2400" dirty="0"/>
              <a:t>).</a:t>
            </a:r>
          </a:p>
          <a:p>
            <a:r>
              <a:rPr lang="en-US" sz="2400" dirty="0"/>
              <a:t>Sickling is precipitated by low O2 , acidosis or dehydration which leads to hemolytic anemia ( intra &amp; extra ) and </a:t>
            </a:r>
            <a:r>
              <a:rPr lang="en-US" sz="2400" dirty="0" err="1"/>
              <a:t>vaso-oclusive</a:t>
            </a:r>
            <a:r>
              <a:rPr lang="en-US" sz="2400" dirty="0"/>
              <a:t> disease. </a:t>
            </a:r>
          </a:p>
          <a:p>
            <a:r>
              <a:rPr lang="en-US" sz="2400" dirty="0"/>
              <a:t>Types : </a:t>
            </a:r>
          </a:p>
          <a:p>
            <a:pPr marL="342900" indent="-342900">
              <a:buFont typeface="+mj-lt"/>
              <a:buAutoNum type="arabicParenR"/>
            </a:pPr>
            <a:r>
              <a:rPr lang="en-US" sz="2400" dirty="0"/>
              <a:t>Heterozygotes (</a:t>
            </a:r>
            <a:r>
              <a:rPr lang="en-US" sz="2400" dirty="0" err="1"/>
              <a:t>HbSA</a:t>
            </a:r>
            <a:r>
              <a:rPr lang="en-US" sz="2400" dirty="0"/>
              <a:t>): carry one sickle allele and one other (usually normal) → sickle cell trait.</a:t>
            </a:r>
          </a:p>
          <a:p>
            <a:pPr marL="342900" indent="-342900">
              <a:buFont typeface="+mj-lt"/>
              <a:buAutoNum type="arabicParenR"/>
            </a:pPr>
            <a:r>
              <a:rPr lang="en-US" sz="2400" dirty="0"/>
              <a:t>Homozygotes (</a:t>
            </a:r>
            <a:r>
              <a:rPr lang="en-US" sz="2400" dirty="0" err="1"/>
              <a:t>HbSS</a:t>
            </a:r>
            <a:r>
              <a:rPr lang="en-US" sz="2400" dirty="0"/>
              <a:t>): carry two sickle alleles → sickle cell anemia.</a:t>
            </a:r>
          </a:p>
          <a:p>
            <a:pPr marL="342900" indent="-342900">
              <a:buFont typeface="+mj-lt"/>
              <a:buAutoNum type="arabicParenR"/>
            </a:pPr>
            <a:r>
              <a:rPr lang="en-US" sz="2400" dirty="0"/>
              <a:t>Glutamic acid can also be replaced with a lysine, creating hemoglobin </a:t>
            </a:r>
            <a:r>
              <a:rPr lang="en-US" sz="2400" dirty="0" err="1"/>
              <a:t>C</a:t>
            </a:r>
            <a:r>
              <a:rPr lang="en-US" sz="2400" dirty="0" err="1">
                <a:sym typeface="Wingdings" pitchFamily="2" charset="2"/>
              </a:rPr>
              <a:t></a:t>
            </a:r>
            <a:r>
              <a:rPr lang="en-US" sz="2400" dirty="0" err="1"/>
              <a:t>Hemoglobin</a:t>
            </a:r>
            <a:r>
              <a:rPr lang="en-US" sz="2400" dirty="0"/>
              <a:t> SC </a:t>
            </a:r>
            <a:r>
              <a:rPr lang="en-US" sz="2400" dirty="0" err="1"/>
              <a:t>disease</a:t>
            </a:r>
            <a:r>
              <a:rPr lang="en-US" sz="2400" dirty="0" err="1">
                <a:sym typeface="Wingdings" pitchFamily="2" charset="2"/>
              </a:rPr>
              <a:t></a:t>
            </a:r>
            <a:r>
              <a:rPr lang="en-US" sz="2400" dirty="0" err="1"/>
              <a:t>Results</a:t>
            </a:r>
            <a:r>
              <a:rPr lang="en-US" sz="2400" dirty="0"/>
              <a:t> in a phenotype more severe than sickle cell trait but not as severe as sickle cell disease (fewer acute sickling events).</a:t>
            </a:r>
          </a:p>
        </p:txBody>
      </p:sp>
    </p:spTree>
    <p:extLst>
      <p:ext uri="{BB962C8B-B14F-4D97-AF65-F5344CB8AC3E}">
        <p14:creationId xmlns:p14="http://schemas.microsoft.com/office/powerpoint/2010/main" val="14870600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4509" y="1027906"/>
            <a:ext cx="10515600" cy="4351338"/>
          </a:xfrm>
        </p:spPr>
        <p:txBody>
          <a:bodyPr>
            <a:normAutofit lnSpcReduction="10000"/>
          </a:bodyPr>
          <a:lstStyle/>
          <a:p>
            <a:pPr marL="342900" indent="-342900">
              <a:buFont typeface="+mj-lt"/>
              <a:buAutoNum type="arabicParenR"/>
            </a:pPr>
            <a:endParaRPr lang="en-US" dirty="0"/>
          </a:p>
          <a:p>
            <a:r>
              <a:rPr lang="en-US" sz="3400" b="1" dirty="0">
                <a:solidFill>
                  <a:schemeClr val="accent1"/>
                </a:solidFill>
              </a:rPr>
              <a:t>Clinical presentation : </a:t>
            </a:r>
          </a:p>
          <a:p>
            <a:r>
              <a:rPr lang="en-US" dirty="0">
                <a:solidFill>
                  <a:schemeClr val="accent1"/>
                </a:solidFill>
              </a:rPr>
              <a:t>Sickle cell trait:</a:t>
            </a:r>
          </a:p>
          <a:p>
            <a:pPr marL="342900" indent="-342900">
              <a:buFont typeface="+mj-lt"/>
              <a:buAutoNum type="arabicParenR"/>
            </a:pPr>
            <a:r>
              <a:rPr lang="en-US" dirty="0"/>
              <a:t>Often asymptomatic.</a:t>
            </a:r>
          </a:p>
          <a:p>
            <a:pPr marL="342900" indent="-342900">
              <a:buFont typeface="+mj-lt"/>
              <a:buAutoNum type="arabicParenR"/>
            </a:pPr>
            <a:r>
              <a:rPr lang="en-US" dirty="0"/>
              <a:t>Painless gross hematuria due to renal papillary necrosis.</a:t>
            </a:r>
          </a:p>
          <a:p>
            <a:pPr marL="342900" indent="-342900">
              <a:buFont typeface="+mj-lt"/>
              <a:buAutoNum type="arabicParenR"/>
            </a:pPr>
            <a:r>
              <a:rPr lang="en-US" dirty="0"/>
              <a:t>Recurrent urinary tract infections.</a:t>
            </a:r>
          </a:p>
          <a:p>
            <a:pPr marL="342900" indent="-342900">
              <a:buFont typeface="+mj-lt"/>
              <a:buAutoNum type="arabicParenR"/>
            </a:pPr>
            <a:r>
              <a:rPr lang="en-US" dirty="0"/>
              <a:t>Renal medullary carcinoma.</a:t>
            </a:r>
          </a:p>
          <a:p>
            <a:pPr marL="342900" indent="-342900">
              <a:buFont typeface="+mj-lt"/>
              <a:buAutoNum type="arabicParenR"/>
            </a:pPr>
            <a:r>
              <a:rPr lang="en-US" dirty="0"/>
              <a:t>Very rarely, symptoms of sickle cell disease may occur as a result of severe oxygen deficiency.</a:t>
            </a:r>
          </a:p>
        </p:txBody>
      </p:sp>
    </p:spTree>
    <p:extLst>
      <p:ext uri="{BB962C8B-B14F-4D97-AF65-F5344CB8AC3E}">
        <p14:creationId xmlns:p14="http://schemas.microsoft.com/office/powerpoint/2010/main" val="14462368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F02F7B-7933-FC4C-AECD-4301C6130C04}"/>
              </a:ext>
            </a:extLst>
          </p:cNvPr>
          <p:cNvSpPr txBox="1"/>
          <p:nvPr/>
        </p:nvSpPr>
        <p:spPr>
          <a:xfrm>
            <a:off x="0" y="718457"/>
            <a:ext cx="12192000" cy="5016758"/>
          </a:xfrm>
          <a:prstGeom prst="rect">
            <a:avLst/>
          </a:prstGeom>
          <a:noFill/>
        </p:spPr>
        <p:txBody>
          <a:bodyPr wrap="square" rtlCol="0">
            <a:spAutoFit/>
          </a:bodyPr>
          <a:lstStyle/>
          <a:p>
            <a:r>
              <a:rPr lang="en-US" sz="2000" dirty="0">
                <a:solidFill>
                  <a:schemeClr val="accent1"/>
                </a:solidFill>
              </a:rPr>
              <a:t>Sickle cell disease: clinical and complication </a:t>
            </a:r>
          </a:p>
          <a:p>
            <a:r>
              <a:rPr lang="en-US" sz="2000" dirty="0"/>
              <a:t>1- </a:t>
            </a:r>
            <a:r>
              <a:rPr lang="en-US" sz="2000" b="1" dirty="0"/>
              <a:t>Chronic compensated hemolytic anemia</a:t>
            </a:r>
            <a:r>
              <a:rPr lang="en-US" sz="2000" dirty="0"/>
              <a:t> — Sickled cells undergo hemolysis, with a typical red blood cell (RBC) lifespan of approximately 17 days (one-seventh that of normal RBCs), leading to chronic hemolytic anemia . </a:t>
            </a:r>
          </a:p>
          <a:p>
            <a:r>
              <a:rPr lang="en-US" sz="2000" dirty="0"/>
              <a:t>2-  </a:t>
            </a:r>
            <a:r>
              <a:rPr lang="en-US" sz="2000" b="1" dirty="0"/>
              <a:t>sever anemia </a:t>
            </a:r>
            <a:r>
              <a:rPr lang="en-US" sz="2000" dirty="0"/>
              <a:t>: occur due to :</a:t>
            </a:r>
          </a:p>
          <a:p>
            <a:r>
              <a:rPr lang="en-US" sz="2000" dirty="0"/>
              <a:t>A) Aplastic crisis : Most cases in children follow infection with human parvovirus B19, which specifically invades proliferating erythroid progenitors . </a:t>
            </a:r>
          </a:p>
          <a:p>
            <a:r>
              <a:rPr lang="en-US" sz="2000" dirty="0"/>
              <a:t>b) Splenic sequestration crisis — Splenic sequestration crisis is a potentially life-threatening complication of SCD characterized by an acute drop in hemoglobin level, typically two g/</a:t>
            </a:r>
            <a:r>
              <a:rPr lang="en-US" sz="2000" dirty="0" err="1"/>
              <a:t>dL</a:t>
            </a:r>
            <a:r>
              <a:rPr lang="en-US" sz="2000" dirty="0"/>
              <a:t> below baseline. This occurs when RBCs are captured and pool within the spleen. A large percentage of the total blood volume can become sequestered in the spleen, leading to hypovolemic shock and death. present with a rapidly enlarging spleen and a marked decrease in hemoglobin level despite persistent reticulocytosis </a:t>
            </a:r>
          </a:p>
          <a:p>
            <a:r>
              <a:rPr lang="en-US" sz="2000" dirty="0"/>
              <a:t>c)</a:t>
            </a:r>
            <a:r>
              <a:rPr lang="en-US" sz="2000" b="1" dirty="0"/>
              <a:t> </a:t>
            </a:r>
            <a:r>
              <a:rPr lang="en-US" sz="2000" dirty="0" err="1"/>
              <a:t>Hyperhemolytic</a:t>
            </a:r>
            <a:r>
              <a:rPr lang="en-US" sz="2000" dirty="0"/>
              <a:t> crisis — </a:t>
            </a:r>
            <a:r>
              <a:rPr lang="en-US" sz="2000" dirty="0" err="1"/>
              <a:t>Hyperhemolytic</a:t>
            </a:r>
            <a:r>
              <a:rPr lang="en-US" sz="2000" dirty="0"/>
              <a:t> crisis refers to the sudden exacerbation of hemolysis with worsening anemia despite ongoing reticulocyte production# causes : 1-  multiply-transfused patients, consistent with a delayed hemolytic transfusion reaction 2- Infections and/or drug exposure may be responsible for increased hemolysis in some cases.  3- associated with acute </a:t>
            </a:r>
            <a:r>
              <a:rPr lang="en-US" sz="2000" dirty="0" err="1"/>
              <a:t>vaso</a:t>
            </a:r>
            <a:r>
              <a:rPr lang="en-US" sz="2000" dirty="0"/>
              <a:t>-occlusive events including acute chest syndrome and acute painful episodes. </a:t>
            </a:r>
          </a:p>
        </p:txBody>
      </p:sp>
    </p:spTree>
    <p:extLst>
      <p:ext uri="{BB962C8B-B14F-4D97-AF65-F5344CB8AC3E}">
        <p14:creationId xmlns:p14="http://schemas.microsoft.com/office/powerpoint/2010/main" val="26119912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marL="0" indent="0">
              <a:buNone/>
            </a:pPr>
            <a:r>
              <a:rPr lang="en-US" sz="3300" dirty="0"/>
              <a:t>3- </a:t>
            </a:r>
            <a:r>
              <a:rPr lang="en-US" sz="3300" b="1" dirty="0"/>
              <a:t>INFECTION</a:t>
            </a:r>
            <a:r>
              <a:rPr lang="en-US" b="1" dirty="0"/>
              <a:t>:</a:t>
            </a:r>
          </a:p>
          <a:p>
            <a:pPr marL="0" indent="0">
              <a:buNone/>
            </a:pPr>
            <a:r>
              <a:rPr lang="en-US" dirty="0"/>
              <a:t>Infection is a major cause of morbidity and mortality in patients with SCD. Mechanisms include functional </a:t>
            </a:r>
            <a:r>
              <a:rPr lang="en-US" dirty="0" err="1"/>
              <a:t>hyposplenism</a:t>
            </a:r>
            <a:r>
              <a:rPr lang="en-US" dirty="0"/>
              <a:t> or </a:t>
            </a:r>
            <a:r>
              <a:rPr lang="en-US" dirty="0" err="1"/>
              <a:t>asplenism</a:t>
            </a:r>
            <a:r>
              <a:rPr lang="en-US" dirty="0"/>
              <a:t>, reduced tissue perfusion, presence of an indwelling catheter (</a:t>
            </a:r>
            <a:r>
              <a:rPr lang="en-US" dirty="0" err="1"/>
              <a:t>eg</a:t>
            </a:r>
            <a:r>
              <a:rPr lang="en-US" dirty="0"/>
              <a:t>, for chronic transfusion), splinting, and hypoventilation. </a:t>
            </a:r>
          </a:p>
          <a:p>
            <a:r>
              <a:rPr lang="en-US" b="1" dirty="0"/>
              <a:t>Bacteremia</a:t>
            </a:r>
            <a:r>
              <a:rPr lang="en-US" dirty="0"/>
              <a:t> – Encapsulated organisms, especially </a:t>
            </a:r>
            <a:r>
              <a:rPr lang="en-US" i="1" dirty="0"/>
              <a:t>Streptococcus </a:t>
            </a:r>
            <a:r>
              <a:rPr lang="en-US" i="1" dirty="0" err="1"/>
              <a:t>pneumoniae</a:t>
            </a:r>
            <a:r>
              <a:rPr lang="en-US" dirty="0"/>
              <a:t> and </a:t>
            </a:r>
            <a:r>
              <a:rPr lang="en-US" i="1" dirty="0" err="1"/>
              <a:t>Haemophilus</a:t>
            </a:r>
            <a:r>
              <a:rPr lang="en-US" i="1" dirty="0"/>
              <a:t> </a:t>
            </a:r>
            <a:r>
              <a:rPr lang="en-US" i="1" dirty="0" err="1"/>
              <a:t>influenzae</a:t>
            </a:r>
            <a:r>
              <a:rPr lang="en-US" dirty="0"/>
              <a:t>. Other common organisms include </a:t>
            </a:r>
            <a:r>
              <a:rPr lang="en-US" i="1" dirty="0"/>
              <a:t>Escherichia coli</a:t>
            </a:r>
            <a:r>
              <a:rPr lang="en-US" dirty="0"/>
              <a:t>, </a:t>
            </a:r>
            <a:r>
              <a:rPr lang="en-US" i="1" dirty="0"/>
              <a:t>Staphylococcus aureus</a:t>
            </a:r>
            <a:r>
              <a:rPr lang="en-US" dirty="0"/>
              <a:t>, and </a:t>
            </a:r>
            <a:r>
              <a:rPr lang="en-US" i="1" dirty="0"/>
              <a:t>Salmonella </a:t>
            </a:r>
            <a:r>
              <a:rPr lang="en-US" dirty="0"/>
              <a:t>species</a:t>
            </a:r>
          </a:p>
          <a:p>
            <a:pPr marL="0" indent="0">
              <a:buNone/>
            </a:pPr>
            <a:r>
              <a:rPr lang="en-US" dirty="0"/>
              <a:t>●</a:t>
            </a:r>
            <a:r>
              <a:rPr lang="en-US" b="1" dirty="0"/>
              <a:t>Meningitis</a:t>
            </a:r>
            <a:r>
              <a:rPr lang="en-US" dirty="0"/>
              <a:t> – Encapsulated organisms, especially </a:t>
            </a:r>
            <a:r>
              <a:rPr lang="en-US" i="1" dirty="0"/>
              <a:t>S. </a:t>
            </a:r>
            <a:r>
              <a:rPr lang="en-US" i="1" dirty="0" err="1"/>
              <a:t>pneumoniae</a:t>
            </a:r>
            <a:r>
              <a:rPr lang="en-US" i="1" dirty="0"/>
              <a:t>. H. </a:t>
            </a:r>
            <a:r>
              <a:rPr lang="en-US" i="1" dirty="0" err="1"/>
              <a:t>influenzae</a:t>
            </a:r>
            <a:r>
              <a:rPr lang="en-US" i="1" dirty="0"/>
              <a:t> </a:t>
            </a:r>
          </a:p>
          <a:p>
            <a:pPr marL="0" indent="0">
              <a:buNone/>
            </a:pPr>
            <a:r>
              <a:rPr lang="en-US" dirty="0"/>
              <a:t>●</a:t>
            </a:r>
            <a:r>
              <a:rPr lang="en-US" b="1" dirty="0"/>
              <a:t>Pneumonia</a:t>
            </a:r>
            <a:r>
              <a:rPr lang="en-US" dirty="0"/>
              <a:t> – </a:t>
            </a:r>
            <a:r>
              <a:rPr lang="en-US" i="1" dirty="0"/>
              <a:t>Mycoplasma </a:t>
            </a:r>
            <a:r>
              <a:rPr lang="en-US" i="1" dirty="0" err="1"/>
              <a:t>pneumoniae</a:t>
            </a:r>
            <a:r>
              <a:rPr lang="en-US" dirty="0"/>
              <a:t>, </a:t>
            </a:r>
            <a:r>
              <a:rPr lang="en-US" i="1" dirty="0"/>
              <a:t>Chlamydia </a:t>
            </a:r>
            <a:r>
              <a:rPr lang="en-US" i="1" dirty="0" err="1"/>
              <a:t>pneumoniae</a:t>
            </a:r>
            <a:r>
              <a:rPr lang="en-US" i="1" dirty="0"/>
              <a:t> </a:t>
            </a:r>
            <a:r>
              <a:rPr lang="en-US" dirty="0"/>
              <a:t>(which together account for about 20 percent of cases), and </a:t>
            </a:r>
            <a:r>
              <a:rPr lang="en-US" i="1" dirty="0"/>
              <a:t>Legionella</a:t>
            </a:r>
            <a:r>
              <a:rPr lang="en-US" dirty="0"/>
              <a:t>. Respiratory viruses are also common causes of pulmonary infection, while </a:t>
            </a:r>
            <a:r>
              <a:rPr lang="en-US" i="1" dirty="0"/>
              <a:t>S. </a:t>
            </a:r>
            <a:r>
              <a:rPr lang="en-US" i="1" dirty="0" err="1"/>
              <a:t>pneumoniae</a:t>
            </a:r>
            <a:r>
              <a:rPr lang="en-US" dirty="0"/>
              <a:t> and </a:t>
            </a:r>
            <a:r>
              <a:rPr lang="en-US" i="1" dirty="0"/>
              <a:t>H. influenza</a:t>
            </a:r>
            <a:r>
              <a:rPr lang="en-US" dirty="0"/>
              <a:t> type b are uncommon.</a:t>
            </a:r>
          </a:p>
          <a:p>
            <a:pPr marL="0" indent="0">
              <a:buNone/>
            </a:pPr>
            <a:r>
              <a:rPr lang="en-US" dirty="0"/>
              <a:t> ●osteomyelitis : by </a:t>
            </a:r>
            <a:r>
              <a:rPr lang="en-US" dirty="0" err="1"/>
              <a:t>salmolella</a:t>
            </a:r>
            <a:r>
              <a:rPr lang="en-US" dirty="0"/>
              <a:t> </a:t>
            </a:r>
            <a:endParaRPr lang="en-JO" dirty="0"/>
          </a:p>
          <a:p>
            <a:endParaRPr lang="en-US" dirty="0"/>
          </a:p>
        </p:txBody>
      </p:sp>
    </p:spTree>
    <p:extLst>
      <p:ext uri="{BB962C8B-B14F-4D97-AF65-F5344CB8AC3E}">
        <p14:creationId xmlns:p14="http://schemas.microsoft.com/office/powerpoint/2010/main" val="12200436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5" y="298579"/>
            <a:ext cx="10353762" cy="6298163"/>
          </a:xfrm>
        </p:spPr>
        <p:txBody>
          <a:bodyPr>
            <a:normAutofit fontScale="77500" lnSpcReduction="20000"/>
          </a:bodyPr>
          <a:lstStyle/>
          <a:p>
            <a:pPr marL="0" indent="0">
              <a:buNone/>
            </a:pPr>
            <a:r>
              <a:rPr lang="en-US" b="1" dirty="0"/>
              <a:t>4-Vaso-occlusive phenomena</a:t>
            </a:r>
            <a:endParaRPr lang="en-US" dirty="0"/>
          </a:p>
          <a:p>
            <a:r>
              <a:rPr lang="en-US" dirty="0"/>
              <a:t>•Acute </a:t>
            </a:r>
            <a:r>
              <a:rPr lang="en-US" dirty="0" err="1"/>
              <a:t>vaso</a:t>
            </a:r>
            <a:r>
              <a:rPr lang="en-US" dirty="0"/>
              <a:t>-occlusive pain (</a:t>
            </a:r>
            <a:r>
              <a:rPr lang="en-US" dirty="0" err="1"/>
              <a:t>m.c</a:t>
            </a:r>
            <a:r>
              <a:rPr lang="en-US" dirty="0"/>
              <a:t>) ;  previously called "sickle cell crises“</a:t>
            </a:r>
          </a:p>
          <a:p>
            <a:pPr marL="0" indent="0">
              <a:buNone/>
            </a:pPr>
            <a:r>
              <a:rPr lang="en-US" dirty="0"/>
              <a:t>Pain episodes can begin as early as six months of age and typically last throughout life. In a series of children diagnosed with SCD at birth, one-third had experienced pain by the age of one year, two-thirds by the age of two years.</a:t>
            </a:r>
          </a:p>
          <a:p>
            <a:pPr marL="0" indent="0">
              <a:buNone/>
            </a:pPr>
            <a:r>
              <a:rPr lang="en-US" dirty="0"/>
              <a:t>The sites of pain can include the back, chest, extremities, and abdomen </a:t>
            </a:r>
          </a:p>
          <a:p>
            <a:r>
              <a:rPr lang="en-US" dirty="0"/>
              <a:t>•Stroke </a:t>
            </a:r>
          </a:p>
          <a:p>
            <a:r>
              <a:rPr lang="en-US" dirty="0"/>
              <a:t>•Acute chest syndrome : a syndrome of fever, chest pain, hypoxemia, wheezing, cough, or respiratory distress in the setting of a new pulmonary infiltrate. ACS occurs in as many as half of patients with SCD and is one of the major reasons for hospitalization and a major cause of mortality.</a:t>
            </a:r>
          </a:p>
          <a:p>
            <a:pPr marL="0" indent="0">
              <a:buNone/>
            </a:pPr>
            <a:r>
              <a:rPr lang="en-US" dirty="0"/>
              <a:t> Management of ACS in the acute setting includes analgesia, oxygen, incentive spirometry, bronchodilators, antibiotics, and transfusion.</a:t>
            </a:r>
          </a:p>
          <a:p>
            <a:r>
              <a:rPr lang="en-US" dirty="0"/>
              <a:t>•Renal infarction </a:t>
            </a:r>
          </a:p>
          <a:p>
            <a:r>
              <a:rPr lang="en-US" dirty="0"/>
              <a:t>•</a:t>
            </a:r>
            <a:r>
              <a:rPr lang="en-US" dirty="0" err="1"/>
              <a:t>Dactylitis</a:t>
            </a:r>
            <a:r>
              <a:rPr lang="en-US" dirty="0"/>
              <a:t> or bone infarction :  is </a:t>
            </a:r>
            <a:r>
              <a:rPr lang="en-US" dirty="0" err="1"/>
              <a:t>vaso</a:t>
            </a:r>
            <a:r>
              <a:rPr lang="en-US" dirty="0"/>
              <a:t>-occlusive pain in the small bones of the hands and feet that typically occurs in infants with SCD and children with SCD up to approximately four years of age. Pain may be severe with selling </a:t>
            </a:r>
          </a:p>
          <a:p>
            <a:r>
              <a:rPr lang="en-US" dirty="0"/>
              <a:t>•Myocardial infarction </a:t>
            </a:r>
          </a:p>
          <a:p>
            <a:r>
              <a:rPr lang="en-US" dirty="0"/>
              <a:t>•Priapism </a:t>
            </a:r>
          </a:p>
          <a:p>
            <a:r>
              <a:rPr lang="en-US" dirty="0"/>
              <a:t>•Venous thromboembolism – </a:t>
            </a:r>
          </a:p>
          <a:p>
            <a:endParaRPr lang="en-US" dirty="0"/>
          </a:p>
        </p:txBody>
      </p:sp>
    </p:spTree>
    <p:extLst>
      <p:ext uri="{BB962C8B-B14F-4D97-AF65-F5344CB8AC3E}">
        <p14:creationId xmlns:p14="http://schemas.microsoft.com/office/powerpoint/2010/main" val="16413371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5" y="438539"/>
            <a:ext cx="10353762" cy="5352661"/>
          </a:xfrm>
        </p:spPr>
        <p:txBody>
          <a:bodyPr>
            <a:normAutofit fontScale="85000" lnSpcReduction="10000"/>
          </a:bodyPr>
          <a:lstStyle/>
          <a:p>
            <a:r>
              <a:rPr lang="en-US" dirty="0"/>
              <a:t>Chronic complications : </a:t>
            </a:r>
          </a:p>
          <a:p>
            <a:r>
              <a:rPr lang="en-US" dirty="0"/>
              <a:t>Neurologic deficits or seizure disorder</a:t>
            </a:r>
          </a:p>
          <a:p>
            <a:r>
              <a:rPr lang="en-US" dirty="0"/>
              <a:t>Pulmonary conditions – (Asthma ,Pulmonary hypertension  and Sleep disordered breathing and nocturnal hypoxemia)</a:t>
            </a:r>
          </a:p>
          <a:p>
            <a:r>
              <a:rPr lang="en-US" dirty="0"/>
              <a:t>●Renal impairment and hypertension </a:t>
            </a:r>
          </a:p>
          <a:p>
            <a:r>
              <a:rPr lang="en-US" dirty="0"/>
              <a:t>●Osteoporosis and complications of bone infarction (Osteoporosis and Avascular necrosis and osteomyelitis )</a:t>
            </a:r>
          </a:p>
          <a:p>
            <a:r>
              <a:rPr lang="en-US" dirty="0"/>
              <a:t>●Cardiomyopathy with diastolic dysfunction </a:t>
            </a:r>
          </a:p>
          <a:p>
            <a:r>
              <a:rPr lang="en-US" dirty="0"/>
              <a:t>●Hepatotoxicity (transfusion iron overload or medications) and pigmented gallstones (chronic hemolysis) </a:t>
            </a:r>
          </a:p>
          <a:p>
            <a:r>
              <a:rPr lang="en-US" dirty="0"/>
              <a:t>●Delayed puberty and reduced growth </a:t>
            </a:r>
          </a:p>
          <a:p>
            <a:r>
              <a:rPr lang="en-US" dirty="0"/>
              <a:t>●Chronic leg ulcers </a:t>
            </a:r>
          </a:p>
          <a:p>
            <a:r>
              <a:rPr lang="en-US" dirty="0"/>
              <a:t>●Proliferative retinopathy</a:t>
            </a:r>
          </a:p>
          <a:p>
            <a:r>
              <a:rPr lang="en-US" dirty="0"/>
              <a:t>Auto splenectomy </a:t>
            </a:r>
          </a:p>
          <a:p>
            <a:pPr marL="0" indent="0">
              <a:buNone/>
            </a:pPr>
            <a:endParaRPr lang="en-US" dirty="0"/>
          </a:p>
        </p:txBody>
      </p:sp>
    </p:spTree>
    <p:extLst>
      <p:ext uri="{BB962C8B-B14F-4D97-AF65-F5344CB8AC3E}">
        <p14:creationId xmlns:p14="http://schemas.microsoft.com/office/powerpoint/2010/main" val="41602447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95552"/>
            <a:ext cx="10131425" cy="772885"/>
          </a:xfrm>
        </p:spPr>
        <p:txBody>
          <a:bodyPr>
            <a:normAutofit/>
          </a:bodyPr>
          <a:lstStyle/>
          <a:p>
            <a:pPr algn="ctr"/>
            <a:r>
              <a:rPr lang="en-US" b="1" dirty="0">
                <a:solidFill>
                  <a:schemeClr val="accent1"/>
                </a:solidFill>
              </a:rPr>
              <a:t>Complications</a:t>
            </a:r>
            <a:endParaRPr lang="en-JO" b="1" dirty="0">
              <a:solidFill>
                <a:schemeClr val="accent1"/>
              </a:solidFill>
            </a:endParaRPr>
          </a:p>
        </p:txBody>
      </p:sp>
      <p:pic>
        <p:nvPicPr>
          <p:cNvPr id="4" name="Picture 3">
            <a:extLst>
              <a:ext uri="{FF2B5EF4-FFF2-40B4-BE49-F238E27FC236}">
                <a16:creationId xmlns:a16="http://schemas.microsoft.com/office/drawing/2014/main" id="{6853E918-DB8A-5944-BD5E-7F13969BA5D0}"/>
              </a:ext>
            </a:extLst>
          </p:cNvPr>
          <p:cNvPicPr>
            <a:picLocks noChangeAspect="1"/>
          </p:cNvPicPr>
          <p:nvPr/>
        </p:nvPicPr>
        <p:blipFill>
          <a:blip r:embed="rId2"/>
          <a:stretch>
            <a:fillRect/>
          </a:stretch>
        </p:blipFill>
        <p:spPr>
          <a:xfrm>
            <a:off x="0" y="968437"/>
            <a:ext cx="12192000" cy="3632734"/>
          </a:xfrm>
          <a:prstGeom prst="rect">
            <a:avLst/>
          </a:prstGeom>
        </p:spPr>
      </p:pic>
      <p:pic>
        <p:nvPicPr>
          <p:cNvPr id="7" name="Picture 6">
            <a:extLst>
              <a:ext uri="{FF2B5EF4-FFF2-40B4-BE49-F238E27FC236}">
                <a16:creationId xmlns:a16="http://schemas.microsoft.com/office/drawing/2014/main" id="{4E06298E-C8BB-C344-8353-19B5DFD425AC}"/>
              </a:ext>
            </a:extLst>
          </p:cNvPr>
          <p:cNvPicPr>
            <a:picLocks noChangeAspect="1"/>
          </p:cNvPicPr>
          <p:nvPr/>
        </p:nvPicPr>
        <p:blipFill>
          <a:blip r:embed="rId3"/>
          <a:stretch>
            <a:fillRect/>
          </a:stretch>
        </p:blipFill>
        <p:spPr>
          <a:xfrm>
            <a:off x="0" y="4601171"/>
            <a:ext cx="12192000" cy="1953814"/>
          </a:xfrm>
          <a:prstGeom prst="rect">
            <a:avLst/>
          </a:prstGeom>
        </p:spPr>
      </p:pic>
    </p:spTree>
    <p:extLst>
      <p:ext uri="{BB962C8B-B14F-4D97-AF65-F5344CB8AC3E}">
        <p14:creationId xmlns:p14="http://schemas.microsoft.com/office/powerpoint/2010/main" val="33749984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Diagnosis </a:t>
            </a:r>
          </a:p>
        </p:txBody>
      </p:sp>
      <p:sp>
        <p:nvSpPr>
          <p:cNvPr id="3" name="Content Placeholder 2"/>
          <p:cNvSpPr>
            <a:spLocks noGrp="1"/>
          </p:cNvSpPr>
          <p:nvPr>
            <p:ph idx="1"/>
          </p:nvPr>
        </p:nvSpPr>
        <p:spPr/>
        <p:txBody>
          <a:bodyPr/>
          <a:lstStyle/>
          <a:p>
            <a:r>
              <a:rPr lang="en-US" dirty="0" err="1"/>
              <a:t>Cbc</a:t>
            </a:r>
            <a:r>
              <a:rPr lang="en-US" dirty="0"/>
              <a:t> : normocytic </a:t>
            </a:r>
            <a:r>
              <a:rPr lang="en-US" dirty="0" err="1"/>
              <a:t>normochroic</a:t>
            </a:r>
            <a:r>
              <a:rPr lang="en-US" dirty="0"/>
              <a:t> mild to moderate anemia </a:t>
            </a:r>
          </a:p>
          <a:p>
            <a:r>
              <a:rPr lang="en-US" dirty="0"/>
              <a:t>Increase LDH / decrease heptoglobin / increase UCB </a:t>
            </a:r>
          </a:p>
          <a:p>
            <a:r>
              <a:rPr lang="en-US" dirty="0"/>
              <a:t>HB electrophoresis : HBSS , The </a:t>
            </a:r>
            <a:r>
              <a:rPr lang="en-US" dirty="0" err="1"/>
              <a:t>HbF</a:t>
            </a:r>
            <a:r>
              <a:rPr lang="en-US" dirty="0"/>
              <a:t> level is usually slightly to moderately elevated and </a:t>
            </a:r>
            <a:r>
              <a:rPr lang="en-US" dirty="0" err="1"/>
              <a:t>HbA</a:t>
            </a:r>
            <a:r>
              <a:rPr lang="en-US" dirty="0"/>
              <a:t> is absent .</a:t>
            </a:r>
          </a:p>
          <a:p>
            <a:r>
              <a:rPr lang="en-US" dirty="0"/>
              <a:t>BLOOD film : crescent shape RBC , </a:t>
            </a:r>
            <a:r>
              <a:rPr lang="en-US" dirty="0" err="1"/>
              <a:t>polychromasia</a:t>
            </a:r>
            <a:r>
              <a:rPr lang="en-US" dirty="0"/>
              <a:t> indicative of reticulocytosis, and Howell-Jolly bodies reflecting </a:t>
            </a:r>
            <a:r>
              <a:rPr lang="en-US" dirty="0" err="1"/>
              <a:t>hyposplenia</a:t>
            </a:r>
            <a:r>
              <a:rPr lang="en-US" dirty="0"/>
              <a:t>. </a:t>
            </a:r>
          </a:p>
          <a:p>
            <a:endParaRPr lang="en-US" dirty="0"/>
          </a:p>
        </p:txBody>
      </p:sp>
    </p:spTree>
    <p:extLst>
      <p:ext uri="{BB962C8B-B14F-4D97-AF65-F5344CB8AC3E}">
        <p14:creationId xmlns:p14="http://schemas.microsoft.com/office/powerpoint/2010/main" val="4344183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10" name="Content Placeholder 9"/>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77572" y="2116183"/>
            <a:ext cx="4565928" cy="3018586"/>
          </a:xfrm>
        </p:spPr>
      </p:pic>
      <p:pic>
        <p:nvPicPr>
          <p:cNvPr id="11" name="Content Placeholder 10"/>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15471" y="2116184"/>
            <a:ext cx="4462029" cy="3061448"/>
          </a:xfrm>
        </p:spPr>
      </p:pic>
    </p:spTree>
    <p:extLst>
      <p:ext uri="{BB962C8B-B14F-4D97-AF65-F5344CB8AC3E}">
        <p14:creationId xmlns:p14="http://schemas.microsoft.com/office/powerpoint/2010/main" val="11367890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CAAA-6019-F046-8AD9-8A98860369A1}"/>
              </a:ext>
            </a:extLst>
          </p:cNvPr>
          <p:cNvSpPr>
            <a:spLocks noGrp="1"/>
          </p:cNvSpPr>
          <p:nvPr>
            <p:ph type="title"/>
          </p:nvPr>
        </p:nvSpPr>
        <p:spPr>
          <a:xfrm>
            <a:off x="1030287" y="195552"/>
            <a:ext cx="10131425" cy="772885"/>
          </a:xfrm>
        </p:spPr>
        <p:txBody>
          <a:bodyPr>
            <a:normAutofit fontScale="90000"/>
          </a:bodyPr>
          <a:lstStyle/>
          <a:p>
            <a:pPr algn="ctr"/>
            <a:br>
              <a:rPr lang="en-US" dirty="0">
                <a:solidFill>
                  <a:schemeClr val="accent1"/>
                </a:solidFill>
              </a:rPr>
            </a:br>
            <a:r>
              <a:rPr lang="en-US" dirty="0">
                <a:solidFill>
                  <a:schemeClr val="accent1"/>
                </a:solidFill>
              </a:rPr>
              <a:t>SICKLE CELL DISEASE(AR)</a:t>
            </a:r>
            <a:br>
              <a:rPr lang="en-US" dirty="0">
                <a:solidFill>
                  <a:schemeClr val="accent1"/>
                </a:solidFill>
              </a:rPr>
            </a:br>
            <a:br>
              <a:rPr lang="en-US" dirty="0">
                <a:solidFill>
                  <a:schemeClr val="accent1"/>
                </a:solidFill>
              </a:rPr>
            </a:br>
            <a:endParaRPr lang="en-JO" dirty="0">
              <a:solidFill>
                <a:schemeClr val="accent1"/>
              </a:solidFill>
            </a:endParaRPr>
          </a:p>
        </p:txBody>
      </p:sp>
      <p:sp>
        <p:nvSpPr>
          <p:cNvPr id="5" name="TextBox 4">
            <a:extLst>
              <a:ext uri="{FF2B5EF4-FFF2-40B4-BE49-F238E27FC236}">
                <a16:creationId xmlns:a16="http://schemas.microsoft.com/office/drawing/2014/main" id="{76F02F7B-7933-FC4C-AECD-4301C6130C04}"/>
              </a:ext>
            </a:extLst>
          </p:cNvPr>
          <p:cNvSpPr txBox="1"/>
          <p:nvPr/>
        </p:nvSpPr>
        <p:spPr>
          <a:xfrm>
            <a:off x="382555" y="824590"/>
            <a:ext cx="11809445" cy="3585597"/>
          </a:xfrm>
          <a:prstGeom prst="rect">
            <a:avLst/>
          </a:prstGeom>
          <a:noFill/>
        </p:spPr>
        <p:txBody>
          <a:bodyPr wrap="square" rtlCol="0">
            <a:spAutoFit/>
          </a:bodyPr>
          <a:lstStyle/>
          <a:p>
            <a:r>
              <a:rPr lang="en-US" sz="1900" dirty="0">
                <a:effectLst>
                  <a:outerShdw blurRad="50800" dist="38100" dir="2700000" algn="tl" rotWithShape="0">
                    <a:srgbClr val="000000">
                      <a:alpha val="48000"/>
                    </a:srgbClr>
                  </a:outerShdw>
                </a:effectLst>
              </a:rPr>
              <a:t>***Management:</a:t>
            </a:r>
          </a:p>
          <a:p>
            <a:r>
              <a:rPr lang="en-US" sz="1900" dirty="0">
                <a:effectLst>
                  <a:outerShdw blurRad="50800" dist="38100" dir="2700000" algn="tl" rotWithShape="0">
                    <a:srgbClr val="000000">
                      <a:alpha val="48000"/>
                    </a:srgbClr>
                  </a:outerShdw>
                </a:effectLst>
              </a:rPr>
              <a:t>Long term management:</a:t>
            </a:r>
          </a:p>
          <a:p>
            <a:pPr marL="342900" indent="-342900">
              <a:buFont typeface="+mj-lt"/>
              <a:buAutoNum type="arabicParenR"/>
            </a:pPr>
            <a:r>
              <a:rPr lang="en-US" sz="1900" dirty="0">
                <a:effectLst>
                  <a:outerShdw blurRad="50800" dist="38100" dir="2700000" algn="tl" rotWithShape="0">
                    <a:srgbClr val="000000">
                      <a:alpha val="48000"/>
                    </a:srgbClr>
                  </a:outerShdw>
                </a:effectLst>
              </a:rPr>
              <a:t>Pneumococcal vaccines.</a:t>
            </a:r>
          </a:p>
          <a:p>
            <a:pPr marL="342900" indent="-342900">
              <a:buFont typeface="+mj-lt"/>
              <a:buAutoNum type="arabicParenR"/>
            </a:pPr>
            <a:r>
              <a:rPr lang="en-US" sz="1900" dirty="0">
                <a:effectLst>
                  <a:outerShdw blurRad="50800" dist="38100" dir="2700000" algn="tl" rotWithShape="0">
                    <a:srgbClr val="000000">
                      <a:alpha val="48000"/>
                    </a:srgbClr>
                  </a:outerShdw>
                </a:effectLst>
              </a:rPr>
              <a:t>Meningococcal vaccines.</a:t>
            </a:r>
          </a:p>
          <a:p>
            <a:pPr marL="342900" indent="-342900">
              <a:buFont typeface="+mj-lt"/>
              <a:buAutoNum type="arabicParenR"/>
            </a:pPr>
            <a:r>
              <a:rPr lang="en-US" sz="1900" dirty="0">
                <a:effectLst>
                  <a:outerShdw blurRad="50800" dist="38100" dir="2700000" algn="tl" rotWithShape="0">
                    <a:srgbClr val="000000">
                      <a:alpha val="48000"/>
                    </a:srgbClr>
                  </a:outerShdw>
                </a:effectLst>
              </a:rPr>
              <a:t>Daily penicillin prophylaxis (at least until the age of 5 years).</a:t>
            </a:r>
          </a:p>
          <a:p>
            <a:pPr marL="342900" indent="-342900">
              <a:buFont typeface="+mj-lt"/>
              <a:buAutoNum type="arabicParenR"/>
            </a:pPr>
            <a:r>
              <a:rPr lang="en-US" sz="1900" dirty="0" err="1">
                <a:effectLst>
                  <a:outerShdw blurRad="50800" dist="38100" dir="2700000" algn="tl" rotWithShape="0">
                    <a:srgbClr val="000000">
                      <a:alpha val="48000"/>
                    </a:srgbClr>
                  </a:outerShdw>
                </a:effectLst>
              </a:rPr>
              <a:t>Hydroxyurea</a:t>
            </a:r>
            <a:r>
              <a:rPr lang="en-US" sz="1900" dirty="0" err="1">
                <a:effectLst>
                  <a:outerShdw blurRad="50800" dist="38100" dir="2700000" algn="tl" rotWithShape="0">
                    <a:srgbClr val="000000">
                      <a:alpha val="48000"/>
                    </a:srgbClr>
                  </a:outerShdw>
                </a:effectLst>
                <a:sym typeface="Wingdings" pitchFamily="2" charset="2"/>
              </a:rPr>
              <a:t></a:t>
            </a:r>
            <a:r>
              <a:rPr lang="en-US" sz="1900" dirty="0" err="1">
                <a:effectLst>
                  <a:outerShdw blurRad="50800" dist="38100" dir="2700000" algn="tl" rotWithShape="0">
                    <a:srgbClr val="000000">
                      <a:alpha val="48000"/>
                    </a:srgbClr>
                  </a:outerShdw>
                </a:effectLst>
              </a:rPr>
              <a:t>Indications</a:t>
            </a:r>
            <a:r>
              <a:rPr lang="en-US" sz="1900" dirty="0">
                <a:effectLst>
                  <a:outerShdw blurRad="50800" dist="38100" dir="2700000" algn="tl" rotWithShape="0">
                    <a:srgbClr val="000000">
                      <a:alpha val="48000"/>
                    </a:srgbClr>
                  </a:outerShdw>
                </a:effectLst>
              </a:rPr>
              <a:t>: Frequent, acute painful episodes or other </a:t>
            </a:r>
            <a:r>
              <a:rPr lang="en-US" sz="1900" dirty="0" err="1">
                <a:effectLst>
                  <a:outerShdw blurRad="50800" dist="38100" dir="2700000" algn="tl" rotWithShape="0">
                    <a:srgbClr val="000000">
                      <a:alpha val="48000"/>
                    </a:srgbClr>
                  </a:outerShdw>
                </a:effectLst>
              </a:rPr>
              <a:t>vaso</a:t>
            </a:r>
            <a:r>
              <a:rPr lang="en-US" sz="1900" dirty="0">
                <a:effectLst>
                  <a:outerShdw blurRad="50800" dist="38100" dir="2700000" algn="tl" rotWithShape="0">
                    <a:srgbClr val="000000">
                      <a:alpha val="48000"/>
                    </a:srgbClr>
                  </a:outerShdw>
                </a:effectLst>
              </a:rPr>
              <a:t>-occlusive events/ Severe symptomatic anemia. If the response to hydroxyurea alone is not adequate</a:t>
            </a:r>
            <a:r>
              <a:rPr lang="en-US" sz="1900" dirty="0">
                <a:effectLst>
                  <a:outerShdw blurRad="50800" dist="38100" dir="2700000" algn="tl" rotWithShape="0">
                    <a:srgbClr val="000000">
                      <a:alpha val="48000"/>
                    </a:srgbClr>
                  </a:outerShdw>
                </a:effectLst>
                <a:sym typeface="Wingdings" pitchFamily="2" charset="2"/>
              </a:rPr>
              <a:t></a:t>
            </a:r>
            <a:r>
              <a:rPr lang="en-US" sz="1900" dirty="0">
                <a:effectLst>
                  <a:outerShdw blurRad="50800" dist="38100" dir="2700000" algn="tl" rotWithShape="0">
                    <a:srgbClr val="000000">
                      <a:alpha val="48000"/>
                    </a:srgbClr>
                  </a:outerShdw>
                </a:effectLst>
              </a:rPr>
              <a:t> Combine with </a:t>
            </a:r>
            <a:r>
              <a:rPr lang="en-US" sz="1900" dirty="0" err="1">
                <a:effectLst>
                  <a:outerShdw blurRad="50800" dist="38100" dir="2700000" algn="tl" rotWithShape="0">
                    <a:srgbClr val="000000">
                      <a:alpha val="48000"/>
                    </a:srgbClr>
                  </a:outerShdw>
                </a:effectLst>
              </a:rPr>
              <a:t>erythropoietin+Blood</a:t>
            </a:r>
            <a:r>
              <a:rPr lang="en-US" sz="1900" dirty="0">
                <a:effectLst>
                  <a:outerShdw blurRad="50800" dist="38100" dir="2700000" algn="tl" rotWithShape="0">
                    <a:srgbClr val="000000">
                      <a:alpha val="48000"/>
                    </a:srgbClr>
                  </a:outerShdw>
                </a:effectLst>
              </a:rPr>
              <a:t> transfusions.</a:t>
            </a:r>
          </a:p>
          <a:p>
            <a:pPr marL="342900" indent="-342900">
              <a:buFont typeface="+mj-lt"/>
              <a:buAutoNum type="arabicParenR"/>
            </a:pPr>
            <a:r>
              <a:rPr lang="en-US" sz="1900" dirty="0" err="1">
                <a:effectLst>
                  <a:outerShdw blurRad="50800" dist="38100" dir="2700000" algn="tl" rotWithShape="0">
                    <a:srgbClr val="000000">
                      <a:alpha val="48000"/>
                    </a:srgbClr>
                  </a:outerShdw>
                </a:effectLst>
              </a:rPr>
              <a:t>L-glutamine</a:t>
            </a:r>
            <a:r>
              <a:rPr lang="en-US" sz="1900" dirty="0" err="1">
                <a:effectLst>
                  <a:outerShdw blurRad="50800" dist="38100" dir="2700000" algn="tl" rotWithShape="0">
                    <a:srgbClr val="000000">
                      <a:alpha val="48000"/>
                    </a:srgbClr>
                  </a:outerShdw>
                </a:effectLst>
                <a:sym typeface="Wingdings" pitchFamily="2" charset="2"/>
              </a:rPr>
              <a:t></a:t>
            </a:r>
            <a:r>
              <a:rPr lang="en-US" sz="1900" dirty="0" err="1">
                <a:effectLst>
                  <a:outerShdw blurRad="50800" dist="38100" dir="2700000" algn="tl" rotWithShape="0">
                    <a:srgbClr val="000000">
                      <a:alpha val="48000"/>
                    </a:srgbClr>
                  </a:outerShdw>
                </a:effectLst>
              </a:rPr>
              <a:t>Indications</a:t>
            </a:r>
            <a:r>
              <a:rPr lang="en-US" sz="1900" dirty="0">
                <a:effectLst>
                  <a:outerShdw blurRad="50800" dist="38100" dir="2700000" algn="tl" rotWithShape="0">
                    <a:srgbClr val="000000">
                      <a:alpha val="48000"/>
                    </a:srgbClr>
                  </a:outerShdw>
                </a:effectLst>
              </a:rPr>
              <a:t>: recurrent, acute complications of sickle cell disease.</a:t>
            </a:r>
          </a:p>
          <a:p>
            <a:pPr marL="342900" indent="-342900">
              <a:buFont typeface="+mj-lt"/>
              <a:buAutoNum type="arabicParenR"/>
            </a:pPr>
            <a:r>
              <a:rPr lang="en-US" sz="1900" dirty="0">
                <a:effectLst>
                  <a:outerShdw blurRad="50800" dist="38100" dir="2700000" algn="tl" rotWithShape="0">
                    <a:srgbClr val="000000">
                      <a:alpha val="48000"/>
                    </a:srgbClr>
                  </a:outerShdw>
                </a:effectLst>
              </a:rPr>
              <a:t>Folic acid supplementation.</a:t>
            </a:r>
          </a:p>
          <a:p>
            <a:pPr marL="342900" indent="-342900">
              <a:buFont typeface="+mj-lt"/>
              <a:buAutoNum type="arabicParenR"/>
            </a:pPr>
            <a:r>
              <a:rPr lang="en-US" sz="1900" dirty="0">
                <a:effectLst>
                  <a:outerShdw blurRad="50800" dist="38100" dir="2700000" algn="tl" rotWithShape="0">
                    <a:srgbClr val="000000">
                      <a:alpha val="48000"/>
                    </a:srgbClr>
                  </a:outerShdw>
                </a:effectLst>
              </a:rPr>
              <a:t>Splenectomy or partial splenectomy to prevent recurrent splenic sequestration.</a:t>
            </a:r>
          </a:p>
          <a:p>
            <a:endParaRPr lang="en-JO" dirty="0"/>
          </a:p>
        </p:txBody>
      </p:sp>
    </p:spTree>
    <p:extLst>
      <p:ext uri="{BB962C8B-B14F-4D97-AF65-F5344CB8AC3E}">
        <p14:creationId xmlns:p14="http://schemas.microsoft.com/office/powerpoint/2010/main" val="5289804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F02F7B-7933-FC4C-AECD-4301C6130C04}"/>
              </a:ext>
            </a:extLst>
          </p:cNvPr>
          <p:cNvSpPr txBox="1"/>
          <p:nvPr/>
        </p:nvSpPr>
        <p:spPr>
          <a:xfrm>
            <a:off x="0" y="581994"/>
            <a:ext cx="12192000" cy="4755148"/>
          </a:xfrm>
          <a:prstGeom prst="rect">
            <a:avLst/>
          </a:prstGeom>
          <a:noFill/>
        </p:spPr>
        <p:txBody>
          <a:bodyPr wrap="square" rtlCol="0">
            <a:spAutoFit/>
          </a:bodyPr>
          <a:lstStyle/>
          <a:p>
            <a:r>
              <a:rPr lang="en-US" sz="1900" dirty="0">
                <a:effectLst>
                  <a:outerShdw blurRad="50800" dist="38100" dir="2700000" algn="tl" rotWithShape="0">
                    <a:srgbClr val="000000">
                      <a:alpha val="48000"/>
                    </a:srgbClr>
                  </a:outerShdw>
                </a:effectLst>
              </a:rPr>
              <a:t>***Management:</a:t>
            </a:r>
          </a:p>
          <a:p>
            <a:r>
              <a:rPr lang="en-US" sz="1900" dirty="0">
                <a:effectLst>
                  <a:outerShdw blurRad="50800" dist="38100" dir="2700000" algn="tl" rotWithShape="0">
                    <a:srgbClr val="000000">
                      <a:alpha val="48000"/>
                    </a:srgbClr>
                  </a:outerShdw>
                </a:effectLst>
              </a:rPr>
              <a:t>Management of acute sickle cell crisis:</a:t>
            </a:r>
          </a:p>
          <a:p>
            <a:r>
              <a:rPr lang="en-US" sz="1900" dirty="0">
                <a:effectLst>
                  <a:outerShdw blurRad="50800" dist="38100" dir="2700000" algn="tl" rotWithShape="0">
                    <a:srgbClr val="000000">
                      <a:alpha val="48000"/>
                    </a:srgbClr>
                  </a:outerShdw>
                </a:effectLst>
              </a:rPr>
              <a:t>1)  Prompt and adequate supportive treatment:</a:t>
            </a:r>
          </a:p>
          <a:p>
            <a:r>
              <a:rPr lang="en-US" sz="1900" dirty="0">
                <a:effectLst>
                  <a:outerShdw blurRad="50800" dist="38100" dir="2700000" algn="tl" rotWithShape="0">
                    <a:srgbClr val="000000">
                      <a:alpha val="48000"/>
                    </a:srgbClr>
                  </a:outerShdw>
                </a:effectLst>
              </a:rPr>
              <a:t>A)Hydration.</a:t>
            </a:r>
          </a:p>
          <a:p>
            <a:r>
              <a:rPr lang="en-US" sz="1900" dirty="0">
                <a:effectLst>
                  <a:outerShdw blurRad="50800" dist="38100" dir="2700000" algn="tl" rotWithShape="0">
                    <a:srgbClr val="000000">
                      <a:alpha val="48000"/>
                    </a:srgbClr>
                  </a:outerShdw>
                </a:effectLst>
              </a:rPr>
              <a:t>B)Pain management with nonsteroidal anti-inflammatory agents.</a:t>
            </a:r>
          </a:p>
          <a:p>
            <a:r>
              <a:rPr lang="en-US" sz="1900" dirty="0">
                <a:effectLst>
                  <a:outerShdw blurRad="50800" dist="38100" dir="2700000" algn="tl" rotWithShape="0">
                    <a:srgbClr val="000000">
                      <a:alpha val="48000"/>
                    </a:srgbClr>
                  </a:outerShdw>
                </a:effectLst>
              </a:rPr>
              <a:t>C)Thromboembolic prophylaxis.</a:t>
            </a:r>
          </a:p>
          <a:p>
            <a:r>
              <a:rPr lang="en-US" sz="1900" dirty="0">
                <a:effectLst>
                  <a:outerShdw blurRad="50800" dist="38100" dir="2700000" algn="tl" rotWithShape="0">
                    <a:srgbClr val="000000">
                      <a:alpha val="48000"/>
                    </a:srgbClr>
                  </a:outerShdw>
                </a:effectLst>
              </a:rPr>
              <a:t>D)Nasal oxygen.</a:t>
            </a:r>
          </a:p>
          <a:p>
            <a:r>
              <a:rPr lang="en-US" sz="1900" dirty="0">
                <a:effectLst>
                  <a:outerShdw blurRad="50800" dist="38100" dir="2700000" algn="tl" rotWithShape="0">
                    <a:srgbClr val="000000">
                      <a:alpha val="48000"/>
                    </a:srgbClr>
                  </a:outerShdw>
                </a:effectLst>
              </a:rPr>
              <a:t>E)Bed rest.</a:t>
            </a:r>
          </a:p>
          <a:p>
            <a:pPr marL="342900" indent="-342900">
              <a:buAutoNum type="arabicParenR" startAt="2"/>
            </a:pPr>
            <a:r>
              <a:rPr lang="en-US" sz="1900" dirty="0">
                <a:effectLst>
                  <a:outerShdw blurRad="50800" dist="38100" dir="2700000" algn="tl" rotWithShape="0">
                    <a:srgbClr val="000000">
                      <a:alpha val="48000"/>
                    </a:srgbClr>
                  </a:outerShdw>
                </a:effectLst>
              </a:rPr>
              <a:t>Blood </a:t>
            </a:r>
            <a:r>
              <a:rPr lang="en-US" sz="1900" dirty="0" err="1">
                <a:effectLst>
                  <a:outerShdw blurRad="50800" dist="38100" dir="2700000" algn="tl" rotWithShape="0">
                    <a:srgbClr val="000000">
                      <a:alpha val="48000"/>
                    </a:srgbClr>
                  </a:outerShdw>
                </a:effectLst>
              </a:rPr>
              <a:t>transfusion</a:t>
            </a:r>
            <a:r>
              <a:rPr lang="en-US" sz="1900" dirty="0" err="1">
                <a:effectLst>
                  <a:outerShdw blurRad="50800" dist="38100" dir="2700000" algn="tl" rotWithShape="0">
                    <a:srgbClr val="000000">
                      <a:alpha val="48000"/>
                    </a:srgbClr>
                  </a:outerShdw>
                </a:effectLst>
                <a:sym typeface="Wingdings" pitchFamily="2" charset="2"/>
              </a:rPr>
              <a:t>Indications</a:t>
            </a:r>
            <a:r>
              <a:rPr lang="en-US" sz="1900" dirty="0">
                <a:effectLst>
                  <a:outerShdw blurRad="50800" dist="38100" dir="2700000" algn="tl" rotWithShape="0">
                    <a:srgbClr val="000000">
                      <a:alpha val="48000"/>
                    </a:srgbClr>
                  </a:outerShdw>
                </a:effectLst>
                <a:sym typeface="Wingdings" pitchFamily="2" charset="2"/>
              </a:rPr>
              <a:t>: Acute, severely symptomatic anemia (e.g., aplastic crisis)/ Secondary prophylaxis of acute </a:t>
            </a:r>
            <a:r>
              <a:rPr lang="en-US" sz="1900" dirty="0" err="1">
                <a:effectLst>
                  <a:outerShdw blurRad="50800" dist="38100" dir="2700000" algn="tl" rotWithShape="0">
                    <a:srgbClr val="000000">
                      <a:alpha val="48000"/>
                    </a:srgbClr>
                  </a:outerShdw>
                </a:effectLst>
                <a:sym typeface="Wingdings" pitchFamily="2" charset="2"/>
              </a:rPr>
              <a:t>vaso</a:t>
            </a:r>
            <a:r>
              <a:rPr lang="en-US" sz="1900" dirty="0">
                <a:effectLst>
                  <a:outerShdw blurRad="50800" dist="38100" dir="2700000" algn="tl" rotWithShape="0">
                    <a:srgbClr val="000000">
                      <a:alpha val="48000"/>
                    </a:srgbClr>
                  </a:outerShdw>
                </a:effectLst>
                <a:sym typeface="Wingdings" pitchFamily="2" charset="2"/>
              </a:rPr>
              <a:t>-occlusive crisis/ Surgery (preoperative transfusions).</a:t>
            </a:r>
          </a:p>
          <a:p>
            <a:pPr marL="342900" indent="-342900">
              <a:buAutoNum type="arabicParenR" startAt="2"/>
            </a:pPr>
            <a:r>
              <a:rPr lang="en-US" sz="1900" dirty="0">
                <a:effectLst>
                  <a:outerShdw blurRad="50800" dist="38100" dir="2700000" algn="tl" rotWithShape="0">
                    <a:srgbClr val="000000">
                      <a:alpha val="48000"/>
                    </a:srgbClr>
                  </a:outerShdw>
                </a:effectLst>
              </a:rPr>
              <a:t>Exchange transfusions (</a:t>
            </a:r>
            <a:r>
              <a:rPr lang="en-US" sz="1900" dirty="0" err="1">
                <a:effectLst>
                  <a:outerShdw blurRad="50800" dist="38100" dir="2700000" algn="tl" rotWithShape="0">
                    <a:srgbClr val="000000">
                      <a:alpha val="48000"/>
                    </a:srgbClr>
                  </a:outerShdw>
                </a:effectLst>
              </a:rPr>
              <a:t>erythrocytapheresis</a:t>
            </a:r>
            <a:r>
              <a:rPr lang="en-US" sz="1900" dirty="0">
                <a:effectLst>
                  <a:outerShdw blurRad="50800" dist="38100" dir="2700000" algn="tl" rotWithShape="0">
                    <a:srgbClr val="000000">
                      <a:alpha val="48000"/>
                    </a:srgbClr>
                  </a:outerShdw>
                </a:effectLst>
              </a:rPr>
              <a:t>)</a:t>
            </a:r>
            <a:r>
              <a:rPr lang="en-US" sz="1900" dirty="0">
                <a:effectLst>
                  <a:outerShdw blurRad="50800" dist="38100" dir="2700000" algn="tl" rotWithShape="0">
                    <a:srgbClr val="000000">
                      <a:alpha val="48000"/>
                    </a:srgbClr>
                  </a:outerShdw>
                </a:effectLst>
                <a:sym typeface="Wingdings" pitchFamily="2" charset="2"/>
              </a:rPr>
              <a:t></a:t>
            </a:r>
            <a:r>
              <a:rPr lang="en-US" sz="1900" dirty="0">
                <a:effectLst>
                  <a:outerShdw blurRad="50800" dist="38100" dir="2700000" algn="tl" rotWithShape="0">
                    <a:srgbClr val="000000">
                      <a:alpha val="48000"/>
                    </a:srgbClr>
                  </a:outerShdw>
                </a:effectLst>
              </a:rPr>
              <a:t>Indications: acute </a:t>
            </a:r>
            <a:r>
              <a:rPr lang="en-US" sz="1900" dirty="0" err="1">
                <a:effectLst>
                  <a:outerShdw blurRad="50800" dist="38100" dir="2700000" algn="tl" rotWithShape="0">
                    <a:srgbClr val="000000">
                      <a:alpha val="48000"/>
                    </a:srgbClr>
                  </a:outerShdw>
                </a:effectLst>
              </a:rPr>
              <a:t>vaso</a:t>
            </a:r>
            <a:r>
              <a:rPr lang="en-US" sz="1900" dirty="0">
                <a:effectLst>
                  <a:outerShdw blurRad="50800" dist="38100" dir="2700000" algn="tl" rotWithShape="0">
                    <a:srgbClr val="000000">
                      <a:alpha val="48000"/>
                    </a:srgbClr>
                  </a:outerShdw>
                </a:effectLst>
              </a:rPr>
              <a:t>-occlusive crisis/ splenic sequestration crisis.</a:t>
            </a:r>
          </a:p>
          <a:p>
            <a:r>
              <a:rPr lang="en-US" sz="1900" dirty="0">
                <a:effectLst>
                  <a:outerShdw blurRad="50800" dist="38100" dir="2700000" algn="tl" rotWithShape="0">
                    <a:srgbClr val="000000">
                      <a:alpha val="48000"/>
                    </a:srgbClr>
                  </a:outerShdw>
                </a:effectLst>
              </a:rPr>
              <a:t>Curative therapy:</a:t>
            </a:r>
          </a:p>
          <a:p>
            <a:r>
              <a:rPr lang="en-US" sz="1900" dirty="0">
                <a:effectLst>
                  <a:outerShdw blurRad="50800" dist="38100" dir="2700000" algn="tl" rotWithShape="0">
                    <a:srgbClr val="000000">
                      <a:alpha val="48000"/>
                    </a:srgbClr>
                  </a:outerShdw>
                </a:effectLst>
              </a:rPr>
              <a:t>Allogeneic bone marrow transplantation</a:t>
            </a:r>
            <a:r>
              <a:rPr lang="en-US" sz="1900" dirty="0">
                <a:effectLst>
                  <a:outerShdw blurRad="50800" dist="38100" dir="2700000" algn="tl" rotWithShape="0">
                    <a:srgbClr val="000000">
                      <a:alpha val="48000"/>
                    </a:srgbClr>
                  </a:outerShdw>
                </a:effectLst>
                <a:sym typeface="Wingdings" pitchFamily="2" charset="2"/>
              </a:rPr>
              <a:t></a:t>
            </a:r>
            <a:r>
              <a:rPr lang="en-US" sz="1900" dirty="0">
                <a:effectLst>
                  <a:outerShdw blurRad="50800" dist="38100" dir="2700000" algn="tl" rotWithShape="0">
                    <a:srgbClr val="000000">
                      <a:alpha val="48000"/>
                    </a:srgbClr>
                  </a:outerShdw>
                </a:effectLst>
              </a:rPr>
              <a:t> Indications: homozygotes, children &lt; 16 years with severe disease.</a:t>
            </a:r>
          </a:p>
          <a:p>
            <a:endParaRPr lang="en-JO" dirty="0"/>
          </a:p>
        </p:txBody>
      </p:sp>
    </p:spTree>
    <p:extLst>
      <p:ext uri="{BB962C8B-B14F-4D97-AF65-F5344CB8AC3E}">
        <p14:creationId xmlns:p14="http://schemas.microsoft.com/office/powerpoint/2010/main" val="5677233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369FD-BDC3-414D-8A7B-D024EFEA67BA}"/>
              </a:ext>
            </a:extLst>
          </p:cNvPr>
          <p:cNvSpPr>
            <a:spLocks noGrp="1"/>
          </p:cNvSpPr>
          <p:nvPr>
            <p:ph type="title"/>
          </p:nvPr>
        </p:nvSpPr>
        <p:spPr>
          <a:xfrm>
            <a:off x="913795" y="264367"/>
            <a:ext cx="10353761" cy="1326321"/>
          </a:xfrm>
        </p:spPr>
        <p:txBody>
          <a:bodyPr>
            <a:normAutofit/>
          </a:bodyPr>
          <a:lstStyle/>
          <a:p>
            <a:r>
              <a:rPr lang="en-US" sz="3200" dirty="0"/>
              <a:t>Autoimmune hemolytic anemia</a:t>
            </a:r>
          </a:p>
        </p:txBody>
      </p:sp>
      <p:sp>
        <p:nvSpPr>
          <p:cNvPr id="3" name="Content Placeholder 2">
            <a:extLst>
              <a:ext uri="{FF2B5EF4-FFF2-40B4-BE49-F238E27FC236}">
                <a16:creationId xmlns:a16="http://schemas.microsoft.com/office/drawing/2014/main" id="{B04387AC-7077-4490-8E3C-9725CE4090E8}"/>
              </a:ext>
            </a:extLst>
          </p:cNvPr>
          <p:cNvSpPr>
            <a:spLocks noGrp="1"/>
          </p:cNvSpPr>
          <p:nvPr>
            <p:ph idx="1"/>
          </p:nvPr>
        </p:nvSpPr>
        <p:spPr>
          <a:xfrm>
            <a:off x="924444" y="1396268"/>
            <a:ext cx="10353762" cy="4939218"/>
          </a:xfrm>
        </p:spPr>
        <p:txBody>
          <a:bodyPr>
            <a:normAutofit/>
          </a:bodyPr>
          <a:lstStyle/>
          <a:p>
            <a:r>
              <a:rPr lang="en-US" dirty="0"/>
              <a:t>Autoimmune hemolytic anemia (AIHA) is a collection of disorders characterized by the presence of autoantibodies that bind to the patient's own erythrocytes, leading to premature red cell destruction (hemolysis) and, when the rate of hemolysis exceeds the ability of the bone marrow to replace the destroyed red cells, to anemia and its attendant signs and symptoms.</a:t>
            </a:r>
          </a:p>
          <a:p>
            <a:r>
              <a:rPr lang="en-US" dirty="0"/>
              <a:t>Classification:</a:t>
            </a:r>
          </a:p>
          <a:p>
            <a:r>
              <a:rPr lang="en-US" sz="1800" dirty="0"/>
              <a:t>Warm-reactive AIHA – The most common form of primary AIHA in children, accounting for 60 to 90 percent of cases, involves warm-reactive autoantibodies, usually immunoglobulin (Ig)G, that bind preferentially to the red cells at 37°C, leading to extravascular hemolysis mainly in the spleen, with resulting anemia, jaundice and, occasionally, splenomegaly. In some cases, IgG is present in sufficient quantity and proximity to fix complement, resulting in features of concomitant intravascular hemolysis.</a:t>
            </a:r>
          </a:p>
        </p:txBody>
      </p:sp>
    </p:spTree>
    <p:extLst>
      <p:ext uri="{BB962C8B-B14F-4D97-AF65-F5344CB8AC3E}">
        <p14:creationId xmlns:p14="http://schemas.microsoft.com/office/powerpoint/2010/main" val="24856049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52C7D1-E285-4C21-9C80-3413C50687A0}"/>
              </a:ext>
            </a:extLst>
          </p:cNvPr>
          <p:cNvSpPr>
            <a:spLocks noGrp="1"/>
          </p:cNvSpPr>
          <p:nvPr>
            <p:ph idx="1"/>
          </p:nvPr>
        </p:nvSpPr>
        <p:spPr>
          <a:xfrm>
            <a:off x="634482" y="391886"/>
            <a:ext cx="10633075" cy="5943600"/>
          </a:xfrm>
        </p:spPr>
        <p:txBody>
          <a:bodyPr>
            <a:normAutofit fontScale="85000" lnSpcReduction="20000"/>
          </a:bodyPr>
          <a:lstStyle/>
          <a:p>
            <a:r>
              <a:rPr lang="en-US" dirty="0"/>
              <a:t>Cold agglutinin disease – Cold agglutinin disease is relatively uncommon in children, amounting to approximately 10 percent of cases, most commonly occurring after Mycoplasma pneumoniae or Epstein-Barr virus (EBV) infection. In this disorder, IgM autoantibodies bind erythrocyte I/</a:t>
            </a:r>
            <a:r>
              <a:rPr lang="en-US" dirty="0" err="1"/>
              <a:t>i</a:t>
            </a:r>
            <a:r>
              <a:rPr lang="en-US" dirty="0"/>
              <a:t> or rarely anti-PR antigens at colder temperatures and fix complement, which leads to anemia, either due to complement-mediated intravascular hemolysis or immune-mediated extravascular clearance, mainly by hepatic macrophages.</a:t>
            </a:r>
          </a:p>
          <a:p>
            <a:endParaRPr lang="en-US" dirty="0"/>
          </a:p>
          <a:p>
            <a:r>
              <a:rPr lang="en-US" sz="2400" dirty="0"/>
              <a:t>The initial laboratory evaluation of the child with AIHA includes all of the following:</a:t>
            </a:r>
          </a:p>
          <a:p>
            <a:pPr marL="0" indent="0">
              <a:buNone/>
            </a:pPr>
            <a:r>
              <a:rPr lang="en-US" dirty="0"/>
              <a:t>●Complete blood count with red blood cell (RBC) indices and platelet count</a:t>
            </a:r>
          </a:p>
          <a:p>
            <a:pPr marL="0" indent="0">
              <a:buNone/>
            </a:pPr>
            <a:r>
              <a:rPr lang="en-US" dirty="0"/>
              <a:t>●Reticulocyte count</a:t>
            </a:r>
          </a:p>
          <a:p>
            <a:pPr marL="0" indent="0">
              <a:buNone/>
            </a:pPr>
            <a:r>
              <a:rPr lang="en-US" dirty="0"/>
              <a:t>●Review of the peripheral blood smear</a:t>
            </a:r>
          </a:p>
          <a:p>
            <a:pPr marL="0" indent="0">
              <a:buNone/>
            </a:pPr>
            <a:r>
              <a:rPr lang="en-US" dirty="0"/>
              <a:t>●Direct antiglobulin test (DAT, formerly called the direct Coombs test)</a:t>
            </a:r>
          </a:p>
          <a:p>
            <a:pPr marL="0" indent="0">
              <a:buNone/>
            </a:pPr>
            <a:r>
              <a:rPr lang="en-US" dirty="0"/>
              <a:t>●Urinalysis, both dipstick and microscopic</a:t>
            </a:r>
          </a:p>
          <a:p>
            <a:pPr marL="0" indent="0">
              <a:buNone/>
            </a:pPr>
            <a:r>
              <a:rPr lang="en-US" dirty="0"/>
              <a:t>●Serum markers of hemolysis, including indirect bilirubin, lactate dehydrogenase (LDH), aspartate aminotransferase (AST), alanine amino transferase (ALT), and either serum haptoglobin (for patients ≥18 months old) or plasma free hemoglobin</a:t>
            </a:r>
          </a:p>
          <a:p>
            <a:pPr marL="0" indent="0">
              <a:buNone/>
            </a:pPr>
            <a:r>
              <a:rPr lang="en-US" dirty="0"/>
              <a:t>●Blood urea nitrogen (BUN) and creatinine</a:t>
            </a:r>
          </a:p>
        </p:txBody>
      </p:sp>
    </p:spTree>
    <p:extLst>
      <p:ext uri="{BB962C8B-B14F-4D97-AF65-F5344CB8AC3E}">
        <p14:creationId xmlns:p14="http://schemas.microsoft.com/office/powerpoint/2010/main" val="21761911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0527-C549-4C2C-86F2-39D201B65EB6}"/>
              </a:ext>
            </a:extLst>
          </p:cNvPr>
          <p:cNvSpPr>
            <a:spLocks noGrp="1"/>
          </p:cNvSpPr>
          <p:nvPr>
            <p:ph type="ctrTitle"/>
          </p:nvPr>
        </p:nvSpPr>
        <p:spPr>
          <a:xfrm>
            <a:off x="1595268" y="222014"/>
            <a:ext cx="9001462" cy="705287"/>
          </a:xfrm>
        </p:spPr>
        <p:txBody>
          <a:bodyPr>
            <a:normAutofit/>
          </a:bodyPr>
          <a:lstStyle/>
          <a:p>
            <a:r>
              <a:rPr lang="en-US" sz="3200" dirty="0"/>
              <a:t>Autoimmune hemolytic anemia</a:t>
            </a:r>
          </a:p>
        </p:txBody>
      </p:sp>
      <p:sp>
        <p:nvSpPr>
          <p:cNvPr id="3" name="Subtitle 2">
            <a:extLst>
              <a:ext uri="{FF2B5EF4-FFF2-40B4-BE49-F238E27FC236}">
                <a16:creationId xmlns:a16="http://schemas.microsoft.com/office/drawing/2014/main" id="{980AA732-0543-4AE6-A9A3-1D0D82ABD2DA}"/>
              </a:ext>
            </a:extLst>
          </p:cNvPr>
          <p:cNvSpPr>
            <a:spLocks noGrp="1"/>
          </p:cNvSpPr>
          <p:nvPr>
            <p:ph type="subTitle" idx="1"/>
          </p:nvPr>
        </p:nvSpPr>
        <p:spPr>
          <a:xfrm>
            <a:off x="1595269" y="2556588"/>
            <a:ext cx="9001462" cy="2701212"/>
          </a:xfrm>
        </p:spPr>
        <p:txBody>
          <a:bodyPr/>
          <a:lstStyle/>
          <a:p>
            <a:endParaRPr lang="en-US" dirty="0"/>
          </a:p>
        </p:txBody>
      </p:sp>
      <p:pic>
        <p:nvPicPr>
          <p:cNvPr id="6" name="Picture 5">
            <a:extLst>
              <a:ext uri="{FF2B5EF4-FFF2-40B4-BE49-F238E27FC236}">
                <a16:creationId xmlns:a16="http://schemas.microsoft.com/office/drawing/2014/main" id="{694936A8-D51F-40C7-AD37-BE64F302D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564" y="1470397"/>
            <a:ext cx="9906871" cy="5270971"/>
          </a:xfrm>
          <a:prstGeom prst="rect">
            <a:avLst/>
          </a:prstGeom>
        </p:spPr>
      </p:pic>
    </p:spTree>
    <p:extLst>
      <p:ext uri="{BB962C8B-B14F-4D97-AF65-F5344CB8AC3E}">
        <p14:creationId xmlns:p14="http://schemas.microsoft.com/office/powerpoint/2010/main" val="29401011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30618-55ED-4A3A-84B5-27206234618E}"/>
              </a:ext>
            </a:extLst>
          </p:cNvPr>
          <p:cNvSpPr>
            <a:spLocks noGrp="1"/>
          </p:cNvSpPr>
          <p:nvPr>
            <p:ph type="title"/>
          </p:nvPr>
        </p:nvSpPr>
        <p:spPr>
          <a:xfrm>
            <a:off x="913795" y="307910"/>
            <a:ext cx="10353761" cy="1326321"/>
          </a:xfrm>
        </p:spPr>
        <p:txBody>
          <a:bodyPr/>
          <a:lstStyle/>
          <a:p>
            <a:r>
              <a:rPr lang="en-US" sz="3200" dirty="0"/>
              <a:t>Macrocytic anemia</a:t>
            </a:r>
          </a:p>
        </p:txBody>
      </p:sp>
      <p:sp>
        <p:nvSpPr>
          <p:cNvPr id="9" name="Content Placeholder 8">
            <a:extLst>
              <a:ext uri="{FF2B5EF4-FFF2-40B4-BE49-F238E27FC236}">
                <a16:creationId xmlns:a16="http://schemas.microsoft.com/office/drawing/2014/main" id="{688D1AFA-F684-4F9B-AC0F-69E609BDE480}"/>
              </a:ext>
            </a:extLst>
          </p:cNvPr>
          <p:cNvSpPr>
            <a:spLocks noGrp="1"/>
          </p:cNvSpPr>
          <p:nvPr>
            <p:ph idx="1"/>
          </p:nvPr>
        </p:nvSpPr>
        <p:spPr>
          <a:xfrm>
            <a:off x="913795" y="1698171"/>
            <a:ext cx="10353762" cy="4851919"/>
          </a:xfrm>
        </p:spPr>
        <p:txBody>
          <a:bodyPr>
            <a:normAutofit lnSpcReduction="10000"/>
          </a:bodyPr>
          <a:lstStyle/>
          <a:p>
            <a:r>
              <a:rPr lang="en-US" sz="2100" dirty="0"/>
              <a:t>Megaloblastic anemia :</a:t>
            </a:r>
          </a:p>
          <a:p>
            <a:pPr marL="0" indent="0">
              <a:buNone/>
            </a:pPr>
            <a:r>
              <a:rPr lang="en-US" sz="1800" dirty="0"/>
              <a:t>   Vitamin B12 and  Folate deficiencies.</a:t>
            </a:r>
          </a:p>
          <a:p>
            <a:pPr marL="0" indent="0">
              <a:buNone/>
            </a:pPr>
            <a:endParaRPr lang="en-US" sz="1800" dirty="0"/>
          </a:p>
          <a:p>
            <a:r>
              <a:rPr lang="en-US" sz="2100" dirty="0"/>
              <a:t>Non-megaloblastic anemia :</a:t>
            </a:r>
          </a:p>
          <a:p>
            <a:pPr marL="0" indent="0" algn="just">
              <a:buNone/>
            </a:pPr>
            <a:r>
              <a:rPr lang="en-US" sz="1800" dirty="0"/>
              <a:t>Fanconi anemia</a:t>
            </a:r>
          </a:p>
          <a:p>
            <a:pPr marL="0" indent="0" algn="just">
              <a:buNone/>
            </a:pPr>
            <a:r>
              <a:rPr lang="en-US" sz="1800" dirty="0"/>
              <a:t>Aplastic anemia</a:t>
            </a:r>
          </a:p>
          <a:p>
            <a:pPr marL="0" indent="0" algn="just">
              <a:buNone/>
            </a:pPr>
            <a:r>
              <a:rPr lang="en-US" sz="1800" dirty="0"/>
              <a:t>Pearson syndrome</a:t>
            </a:r>
          </a:p>
          <a:p>
            <a:pPr marL="0" indent="0" algn="just">
              <a:buNone/>
            </a:pPr>
            <a:r>
              <a:rPr lang="en-US" sz="1800" dirty="0"/>
              <a:t>Diamond-</a:t>
            </a:r>
            <a:r>
              <a:rPr lang="en-US" sz="1800" dirty="0" err="1"/>
              <a:t>blackfan</a:t>
            </a:r>
            <a:r>
              <a:rPr lang="en-US" sz="1800" dirty="0"/>
              <a:t> anemia</a:t>
            </a:r>
          </a:p>
          <a:p>
            <a:pPr marL="0" indent="0" algn="just">
              <a:buNone/>
            </a:pPr>
            <a:r>
              <a:rPr lang="en-US" sz="1800" dirty="0"/>
              <a:t>Hypothyroidism</a:t>
            </a:r>
          </a:p>
          <a:p>
            <a:pPr marL="0" indent="0" algn="just">
              <a:buNone/>
            </a:pPr>
            <a:r>
              <a:rPr lang="en-US" sz="1800" dirty="0"/>
              <a:t>Chronic liver disease</a:t>
            </a:r>
          </a:p>
          <a:p>
            <a:pPr marL="0" indent="0" algn="just">
              <a:buNone/>
            </a:pPr>
            <a:r>
              <a:rPr lang="en-US" sz="1800" dirty="0"/>
              <a:t>Down syndrome</a:t>
            </a:r>
          </a:p>
        </p:txBody>
      </p:sp>
    </p:spTree>
    <p:extLst>
      <p:ext uri="{BB962C8B-B14F-4D97-AF65-F5344CB8AC3E}">
        <p14:creationId xmlns:p14="http://schemas.microsoft.com/office/powerpoint/2010/main" val="10011830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4A0C-5DF2-4603-8926-10E0FA8AC341}"/>
              </a:ext>
            </a:extLst>
          </p:cNvPr>
          <p:cNvSpPr>
            <a:spLocks noGrp="1"/>
          </p:cNvSpPr>
          <p:nvPr>
            <p:ph type="title"/>
          </p:nvPr>
        </p:nvSpPr>
        <p:spPr>
          <a:xfrm>
            <a:off x="913795" y="403639"/>
            <a:ext cx="10353761" cy="1326321"/>
          </a:xfrm>
        </p:spPr>
        <p:txBody>
          <a:bodyPr>
            <a:normAutofit/>
          </a:bodyPr>
          <a:lstStyle/>
          <a:p>
            <a:r>
              <a:rPr lang="en-US" sz="3200" dirty="0"/>
              <a:t>Megaloblastic anemia</a:t>
            </a:r>
          </a:p>
        </p:txBody>
      </p:sp>
      <p:sp>
        <p:nvSpPr>
          <p:cNvPr id="3" name="Content Placeholder 2">
            <a:extLst>
              <a:ext uri="{FF2B5EF4-FFF2-40B4-BE49-F238E27FC236}">
                <a16:creationId xmlns:a16="http://schemas.microsoft.com/office/drawing/2014/main" id="{B263E367-017A-4CD5-9B36-474F8972FFB8}"/>
              </a:ext>
            </a:extLst>
          </p:cNvPr>
          <p:cNvSpPr>
            <a:spLocks noGrp="1"/>
          </p:cNvSpPr>
          <p:nvPr>
            <p:ph idx="1"/>
          </p:nvPr>
        </p:nvSpPr>
        <p:spPr/>
        <p:txBody>
          <a:bodyPr/>
          <a:lstStyle/>
          <a:p>
            <a:pPr>
              <a:buFont typeface="Arial" panose="020B0604020202020204" pitchFamily="34" charset="0"/>
              <a:buChar char="•"/>
            </a:pPr>
            <a:r>
              <a:rPr lang="en-US" altLang="en-US" sz="2000" dirty="0"/>
              <a:t>Megaloblasts in bone marrow</a:t>
            </a:r>
          </a:p>
          <a:p>
            <a:pPr>
              <a:buFont typeface="Arial" panose="020B0604020202020204" pitchFamily="34" charset="0"/>
              <a:buChar char="•"/>
            </a:pPr>
            <a:r>
              <a:rPr lang="en-US" altLang="en-US" sz="2000" dirty="0"/>
              <a:t>High MCV</a:t>
            </a:r>
          </a:p>
          <a:p>
            <a:pPr>
              <a:buFont typeface="Arial" panose="020B0604020202020204" pitchFamily="34" charset="0"/>
              <a:buChar char="•"/>
            </a:pPr>
            <a:r>
              <a:rPr lang="en-US" altLang="en-US" sz="2000" dirty="0"/>
              <a:t>Peripheral blood shows </a:t>
            </a:r>
            <a:r>
              <a:rPr lang="en-US" altLang="en-US" sz="2000" dirty="0" err="1"/>
              <a:t>hypersegmented</a:t>
            </a:r>
            <a:r>
              <a:rPr lang="en-US" altLang="en-US" sz="2000" dirty="0"/>
              <a:t> neutrophils</a:t>
            </a:r>
          </a:p>
          <a:p>
            <a:pPr>
              <a:buFont typeface="Arial" panose="020B0604020202020204" pitchFamily="34" charset="0"/>
              <a:buChar char="•"/>
            </a:pPr>
            <a:r>
              <a:rPr lang="en-US" altLang="en-US" sz="2000" dirty="0"/>
              <a:t>Causes: Folic acid and vitamin B12 deficiency</a:t>
            </a:r>
          </a:p>
          <a:p>
            <a:pPr>
              <a:buFont typeface="Arial" panose="020B0604020202020204" pitchFamily="34" charset="0"/>
              <a:buChar char="•"/>
            </a:pPr>
            <a:r>
              <a:rPr lang="en-US" sz="2000" dirty="0"/>
              <a:t>Both vitamins are r</a:t>
            </a:r>
            <a:r>
              <a:rPr lang="en-US" altLang="en-US" sz="2000" dirty="0"/>
              <a:t>equired for DNA synthesis and red cell maturation</a:t>
            </a:r>
          </a:p>
          <a:p>
            <a:pPr marL="0" indent="0">
              <a:buNone/>
            </a:pPr>
            <a:endParaRPr lang="en-US" dirty="0"/>
          </a:p>
        </p:txBody>
      </p:sp>
      <p:pic>
        <p:nvPicPr>
          <p:cNvPr id="4" name="Content Placeholder 4">
            <a:extLst>
              <a:ext uri="{FF2B5EF4-FFF2-40B4-BE49-F238E27FC236}">
                <a16:creationId xmlns:a16="http://schemas.microsoft.com/office/drawing/2014/main" id="{37B667C5-43BA-426A-8C07-57FB8AE99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7140" y="1437091"/>
            <a:ext cx="4133448" cy="2677709"/>
          </a:xfrm>
          <a:prstGeom prst="rect">
            <a:avLst/>
          </a:prstGeom>
        </p:spPr>
      </p:pic>
    </p:spTree>
    <p:extLst>
      <p:ext uri="{BB962C8B-B14F-4D97-AF65-F5344CB8AC3E}">
        <p14:creationId xmlns:p14="http://schemas.microsoft.com/office/powerpoint/2010/main" val="42945367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4974A-57CE-4EE8-8518-F1C8C8DA0805}"/>
              </a:ext>
            </a:extLst>
          </p:cNvPr>
          <p:cNvSpPr>
            <a:spLocks noGrp="1"/>
          </p:cNvSpPr>
          <p:nvPr>
            <p:ph type="title"/>
          </p:nvPr>
        </p:nvSpPr>
        <p:spPr>
          <a:xfrm>
            <a:off x="924443" y="0"/>
            <a:ext cx="10353761" cy="1326321"/>
          </a:xfrm>
        </p:spPr>
        <p:txBody>
          <a:bodyPr>
            <a:normAutofit/>
          </a:bodyPr>
          <a:lstStyle/>
          <a:p>
            <a:r>
              <a:rPr lang="en-US" sz="3200" dirty="0"/>
              <a:t>Vitamin B12 deficiency anemia</a:t>
            </a:r>
          </a:p>
        </p:txBody>
      </p:sp>
      <p:sp>
        <p:nvSpPr>
          <p:cNvPr id="3" name="Content Placeholder 2">
            <a:extLst>
              <a:ext uri="{FF2B5EF4-FFF2-40B4-BE49-F238E27FC236}">
                <a16:creationId xmlns:a16="http://schemas.microsoft.com/office/drawing/2014/main" id="{1A1CC927-C2FA-4126-A432-D95530758A93}"/>
              </a:ext>
            </a:extLst>
          </p:cNvPr>
          <p:cNvSpPr>
            <a:spLocks noGrp="1"/>
          </p:cNvSpPr>
          <p:nvPr>
            <p:ph idx="1"/>
          </p:nvPr>
        </p:nvSpPr>
        <p:spPr>
          <a:xfrm>
            <a:off x="223935" y="998376"/>
            <a:ext cx="11043622" cy="5439746"/>
          </a:xfrm>
        </p:spPr>
        <p:txBody>
          <a:bodyPr>
            <a:normAutofit/>
          </a:bodyPr>
          <a:lstStyle/>
          <a:p>
            <a:r>
              <a:rPr lang="en-US" dirty="0"/>
              <a:t>Causes:</a:t>
            </a:r>
          </a:p>
          <a:p>
            <a:r>
              <a:rPr lang="en-US" dirty="0"/>
              <a:t>Malabsorption:  </a:t>
            </a:r>
          </a:p>
          <a:p>
            <a:pPr marL="0" indent="0">
              <a:buNone/>
            </a:pPr>
            <a:r>
              <a:rPr lang="en-US" dirty="0"/>
              <a:t>   ↓ Intrinsic factor (IF): Gastrectomy, Autoimmune gastritis </a:t>
            </a:r>
          </a:p>
          <a:p>
            <a:pPr marL="0" indent="0">
              <a:buNone/>
            </a:pPr>
            <a:r>
              <a:rPr lang="en-US" dirty="0"/>
              <a:t>   Reduced uptake of IF-vitamin B12 complex in terminal ileum due to:</a:t>
            </a:r>
          </a:p>
          <a:p>
            <a:pPr marL="0" indent="0">
              <a:buNone/>
            </a:pPr>
            <a:r>
              <a:rPr lang="en-US" dirty="0"/>
              <a:t>   Alcohol use disorder, Crohn disease, celiac disease, Surgical resection of the ileum.</a:t>
            </a:r>
          </a:p>
          <a:p>
            <a:r>
              <a:rPr lang="en-US" dirty="0"/>
              <a:t>Malnutrition:  Strict vegan diets</a:t>
            </a:r>
          </a:p>
          <a:p>
            <a:r>
              <a:rPr lang="en-US" dirty="0"/>
              <a:t>Increased demand: during pregnancy, breastfeeding, fish tapeworm infection, and leukemia.</a:t>
            </a:r>
          </a:p>
        </p:txBody>
      </p:sp>
    </p:spTree>
    <p:extLst>
      <p:ext uri="{BB962C8B-B14F-4D97-AF65-F5344CB8AC3E}">
        <p14:creationId xmlns:p14="http://schemas.microsoft.com/office/powerpoint/2010/main" val="13760169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D56AF-08B2-4D88-B0DD-3F56C312FCC2}"/>
              </a:ext>
            </a:extLst>
          </p:cNvPr>
          <p:cNvSpPr>
            <a:spLocks noGrp="1"/>
          </p:cNvSpPr>
          <p:nvPr>
            <p:ph type="title"/>
          </p:nvPr>
        </p:nvSpPr>
        <p:spPr>
          <a:xfrm>
            <a:off x="913796" y="161730"/>
            <a:ext cx="10353761" cy="1326321"/>
          </a:xfrm>
        </p:spPr>
        <p:txBody>
          <a:bodyPr/>
          <a:lstStyle/>
          <a:p>
            <a:r>
              <a:rPr kumimoji="0" lang="en-US" sz="3200" b="1" i="0" u="none" strike="noStrike" kern="1200" cap="all" spc="0" normalizeH="0" baseline="0" noProof="0" dirty="0">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Folic acid deficiency anemia</a:t>
            </a:r>
            <a:endParaRPr lang="en-US" dirty="0"/>
          </a:p>
        </p:txBody>
      </p:sp>
      <p:sp>
        <p:nvSpPr>
          <p:cNvPr id="3" name="Content Placeholder 2">
            <a:extLst>
              <a:ext uri="{FF2B5EF4-FFF2-40B4-BE49-F238E27FC236}">
                <a16:creationId xmlns:a16="http://schemas.microsoft.com/office/drawing/2014/main" id="{FD62F964-3A02-4811-92E7-D0F26A8343D6}"/>
              </a:ext>
            </a:extLst>
          </p:cNvPr>
          <p:cNvSpPr>
            <a:spLocks noGrp="1"/>
          </p:cNvSpPr>
          <p:nvPr>
            <p:ph idx="1"/>
          </p:nvPr>
        </p:nvSpPr>
        <p:spPr>
          <a:xfrm>
            <a:off x="737118" y="1488051"/>
            <a:ext cx="10646229" cy="4856765"/>
          </a:xfrm>
        </p:spPr>
        <p:txBody>
          <a:bodyPr/>
          <a:lstStyle/>
          <a:p>
            <a:r>
              <a:rPr lang="en-US" dirty="0"/>
              <a:t>Causes:</a:t>
            </a:r>
          </a:p>
          <a:p>
            <a:pPr marL="0" indent="0">
              <a:buNone/>
            </a:pPr>
            <a:r>
              <a:rPr lang="en-US" dirty="0"/>
              <a:t>low dietary intake, malabsorption, or vitamin-drug interactions.</a:t>
            </a:r>
          </a:p>
          <a:p>
            <a:pPr marL="0" indent="0">
              <a:buNone/>
            </a:pPr>
            <a:r>
              <a:rPr lang="en-US" dirty="0"/>
              <a:t>Deficiency can develop within a few weeks of birth because infants require 10 times as much folate as adults.</a:t>
            </a:r>
          </a:p>
          <a:p>
            <a:pPr marL="0" indent="0">
              <a:buNone/>
            </a:pPr>
            <a:r>
              <a:rPr lang="en-US" dirty="0"/>
              <a:t>Heat-sterilizing home-prepared formula can decrease the folate content by half. Evaporated milk and goat’s milk are low in folate.</a:t>
            </a:r>
          </a:p>
          <a:p>
            <a:pPr marL="0" indent="0">
              <a:buNone/>
            </a:pPr>
            <a:r>
              <a:rPr lang="en-US" dirty="0"/>
              <a:t>Patients with chronic hemolysis (sickle cell anemia, thalassemia) may require extra folate.</a:t>
            </a:r>
          </a:p>
          <a:p>
            <a:pPr marL="0" indent="0">
              <a:buNone/>
            </a:pPr>
            <a:r>
              <a:rPr lang="en-US" dirty="0"/>
              <a:t>Other conditions with risk of deficiency include: pregnancy, alcoholism, and treatment</a:t>
            </a:r>
          </a:p>
          <a:p>
            <a:pPr marL="0" indent="0">
              <a:buNone/>
            </a:pPr>
            <a:r>
              <a:rPr lang="en-US" dirty="0"/>
              <a:t>with anticonvulsants (phenytoin) or antimetabolites (methotrexate).</a:t>
            </a:r>
          </a:p>
        </p:txBody>
      </p:sp>
    </p:spTree>
    <p:extLst>
      <p:ext uri="{BB962C8B-B14F-4D97-AF65-F5344CB8AC3E}">
        <p14:creationId xmlns:p14="http://schemas.microsoft.com/office/powerpoint/2010/main" val="3481840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34849-BAA8-43D4-95E0-EDDB7074C65C}"/>
              </a:ext>
            </a:extLst>
          </p:cNvPr>
          <p:cNvSpPr>
            <a:spLocks noGrp="1"/>
          </p:cNvSpPr>
          <p:nvPr>
            <p:ph type="title"/>
          </p:nvPr>
        </p:nvSpPr>
        <p:spPr>
          <a:xfrm>
            <a:off x="913795" y="245706"/>
            <a:ext cx="10353761" cy="1326321"/>
          </a:xfrm>
        </p:spPr>
        <p:txBody>
          <a:bodyPr>
            <a:normAutofit/>
          </a:bodyPr>
          <a:lstStyle/>
          <a:p>
            <a:r>
              <a:rPr lang="en-US" sz="3200" dirty="0"/>
              <a:t>Megaloblastic anemia</a:t>
            </a:r>
          </a:p>
        </p:txBody>
      </p:sp>
      <p:sp>
        <p:nvSpPr>
          <p:cNvPr id="3" name="Content Placeholder 2">
            <a:extLst>
              <a:ext uri="{FF2B5EF4-FFF2-40B4-BE49-F238E27FC236}">
                <a16:creationId xmlns:a16="http://schemas.microsoft.com/office/drawing/2014/main" id="{CBE410F0-AFB8-423B-91EF-2F1DFFB3D2D9}"/>
              </a:ext>
            </a:extLst>
          </p:cNvPr>
          <p:cNvSpPr>
            <a:spLocks noGrp="1"/>
          </p:cNvSpPr>
          <p:nvPr>
            <p:ph idx="1"/>
          </p:nvPr>
        </p:nvSpPr>
        <p:spPr>
          <a:xfrm>
            <a:off x="913795" y="1763486"/>
            <a:ext cx="10353762" cy="4027714"/>
          </a:xfrm>
        </p:spPr>
        <p:txBody>
          <a:bodyPr/>
          <a:lstStyle/>
          <a:p>
            <a:r>
              <a:rPr lang="en-US" dirty="0"/>
              <a:t>Clinical:  weakness, fatigue, failure to thrive, irritability, pallor, glossitis, diarrhea,</a:t>
            </a:r>
          </a:p>
          <a:p>
            <a:pPr marL="0" indent="0">
              <a:buNone/>
            </a:pPr>
            <a:r>
              <a:rPr lang="en-US" dirty="0"/>
              <a:t>vomiting, jaundice, many neurologic symptoms (</a:t>
            </a:r>
            <a:r>
              <a:rPr lang="en-US" altLang="en-US" sz="2000" dirty="0"/>
              <a:t>peripheral neuropathy, degeneration of the spinal cord, or demyelination of white matter of brain).</a:t>
            </a:r>
          </a:p>
          <a:p>
            <a:pPr marL="0" indent="0">
              <a:buNone/>
            </a:pPr>
            <a:endParaRPr lang="en-US" dirty="0"/>
          </a:p>
          <a:p>
            <a:r>
              <a:rPr lang="en-US" dirty="0"/>
              <a:t>Treatment: diet modification, supplements.</a:t>
            </a:r>
          </a:p>
        </p:txBody>
      </p:sp>
    </p:spTree>
    <p:extLst>
      <p:ext uri="{BB962C8B-B14F-4D97-AF65-F5344CB8AC3E}">
        <p14:creationId xmlns:p14="http://schemas.microsoft.com/office/powerpoint/2010/main" val="37789275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23641-7144-4C5C-82DF-F5489967C44A}"/>
              </a:ext>
            </a:extLst>
          </p:cNvPr>
          <p:cNvSpPr>
            <a:spLocks noGrp="1"/>
          </p:cNvSpPr>
          <p:nvPr>
            <p:ph type="title"/>
          </p:nvPr>
        </p:nvSpPr>
        <p:spPr>
          <a:xfrm>
            <a:off x="913796" y="161730"/>
            <a:ext cx="10353761" cy="1326321"/>
          </a:xfrm>
        </p:spPr>
        <p:txBody>
          <a:bodyPr>
            <a:normAutofit/>
          </a:bodyPr>
          <a:lstStyle/>
          <a:p>
            <a:r>
              <a:rPr lang="en-US" sz="3200" dirty="0"/>
              <a:t>Aplastic anemia</a:t>
            </a:r>
          </a:p>
        </p:txBody>
      </p:sp>
      <p:sp>
        <p:nvSpPr>
          <p:cNvPr id="3" name="Content Placeholder 2">
            <a:extLst>
              <a:ext uri="{FF2B5EF4-FFF2-40B4-BE49-F238E27FC236}">
                <a16:creationId xmlns:a16="http://schemas.microsoft.com/office/drawing/2014/main" id="{5307DBED-35CF-447E-97AF-CEFE2A3224BA}"/>
              </a:ext>
            </a:extLst>
          </p:cNvPr>
          <p:cNvSpPr>
            <a:spLocks noGrp="1"/>
          </p:cNvSpPr>
          <p:nvPr>
            <p:ph idx="1"/>
          </p:nvPr>
        </p:nvSpPr>
        <p:spPr>
          <a:xfrm>
            <a:off x="913795" y="1343609"/>
            <a:ext cx="10353762" cy="4935894"/>
          </a:xfrm>
        </p:spPr>
        <p:txBody>
          <a:bodyPr>
            <a:normAutofit fontScale="92500" lnSpcReduction="10000"/>
          </a:bodyPr>
          <a:lstStyle/>
          <a:p>
            <a:r>
              <a:rPr lang="en-US" dirty="0"/>
              <a:t>Etiology:</a:t>
            </a:r>
          </a:p>
          <a:p>
            <a:pPr marL="0" indent="0">
              <a:buNone/>
            </a:pPr>
            <a:r>
              <a:rPr lang="en-US" dirty="0"/>
              <a:t> In a child with aplastic anemia, pancytopenia evolves as the hematopoietic elements of the bone marrow disappear and the marrow is replaced by fat. The disorder may be induced by drugs such as chloramphenicol and felbamate or by toxins such as benzene. Aplastic anemia also may follow infections, particularly hepatitis and infectious mononucleosis.</a:t>
            </a:r>
          </a:p>
          <a:p>
            <a:r>
              <a:rPr lang="en-US" dirty="0"/>
              <a:t>Laboratory Studies:</a:t>
            </a:r>
          </a:p>
          <a:p>
            <a:pPr marL="0" indent="0">
              <a:buNone/>
            </a:pPr>
            <a:r>
              <a:rPr lang="en-US" dirty="0"/>
              <a:t>A bone marrow biopsy is crucial to determine cellularity or the extent of depletion of the hematopoietic elements.</a:t>
            </a:r>
          </a:p>
          <a:p>
            <a:r>
              <a:rPr lang="en-US" dirty="0"/>
              <a:t>Treatment:</a:t>
            </a:r>
          </a:p>
          <a:p>
            <a:pPr marL="0" indent="0">
              <a:buNone/>
            </a:pPr>
            <a:r>
              <a:rPr lang="en-US" dirty="0"/>
              <a:t>For children with severe aplastic anemia—defined by an absolute reticulocyte count less than 50,000/</a:t>
            </a:r>
            <a:r>
              <a:rPr lang="en-US" dirty="0" err="1"/>
              <a:t>μL</a:t>
            </a:r>
            <a:r>
              <a:rPr lang="en-US" dirty="0"/>
              <a:t>, absolute neutrophil count less than 500/mm3, platelet count less than 20,000/mm3, and bone marrow cellularity on biopsy specimen less than 25% of normal—the treatment of choice is hematopoietic stem cell transplantation (HSCT)</a:t>
            </a:r>
          </a:p>
        </p:txBody>
      </p:sp>
    </p:spTree>
    <p:extLst>
      <p:ext uri="{BB962C8B-B14F-4D97-AF65-F5344CB8AC3E}">
        <p14:creationId xmlns:p14="http://schemas.microsoft.com/office/powerpoint/2010/main" val="3611158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7FC51-F5DA-44A5-88A4-ACF10EAE1ECA}"/>
              </a:ext>
            </a:extLst>
          </p:cNvPr>
          <p:cNvSpPr>
            <a:spLocks noGrp="1"/>
          </p:cNvSpPr>
          <p:nvPr>
            <p:ph type="title"/>
          </p:nvPr>
        </p:nvSpPr>
        <p:spPr>
          <a:xfrm>
            <a:off x="913796" y="0"/>
            <a:ext cx="10353761" cy="1326321"/>
          </a:xfrm>
        </p:spPr>
        <p:txBody>
          <a:bodyPr>
            <a:normAutofit/>
          </a:bodyPr>
          <a:lstStyle/>
          <a:p>
            <a:r>
              <a:rPr lang="en-US" sz="3200" dirty="0"/>
              <a:t>Fanconi anemia</a:t>
            </a:r>
          </a:p>
        </p:txBody>
      </p:sp>
      <p:sp>
        <p:nvSpPr>
          <p:cNvPr id="3" name="Content Placeholder 2">
            <a:extLst>
              <a:ext uri="{FF2B5EF4-FFF2-40B4-BE49-F238E27FC236}">
                <a16:creationId xmlns:a16="http://schemas.microsoft.com/office/drawing/2014/main" id="{744C2B83-B10A-4DFF-9B1F-1AF89BA8D5F6}"/>
              </a:ext>
            </a:extLst>
          </p:cNvPr>
          <p:cNvSpPr>
            <a:spLocks noGrp="1"/>
          </p:cNvSpPr>
          <p:nvPr>
            <p:ph idx="1"/>
          </p:nvPr>
        </p:nvSpPr>
        <p:spPr>
          <a:xfrm>
            <a:off x="913795" y="1642188"/>
            <a:ext cx="10353762" cy="4665306"/>
          </a:xfrm>
        </p:spPr>
        <p:txBody>
          <a:bodyPr>
            <a:normAutofit/>
          </a:bodyPr>
          <a:lstStyle/>
          <a:p>
            <a:r>
              <a:rPr lang="en-US" dirty="0"/>
              <a:t>Etiology:</a:t>
            </a:r>
          </a:p>
          <a:p>
            <a:pPr marL="0" indent="0">
              <a:buNone/>
            </a:pPr>
            <a:r>
              <a:rPr lang="en-US" dirty="0"/>
              <a:t>Fanconi anemia is a constitutional form of aplastic anemia, a group of genetic defects</a:t>
            </a:r>
          </a:p>
          <a:p>
            <a:pPr marL="0" indent="0">
              <a:buNone/>
            </a:pPr>
            <a:r>
              <a:rPr lang="en-US" dirty="0"/>
              <a:t>in proteins involved in DNA repair have been identified in Fanconi anemia, which is inherited in an autosomal recessive manner. Acute leukemia develops in10% of cases.</a:t>
            </a:r>
          </a:p>
          <a:p>
            <a:r>
              <a:rPr lang="en-US" dirty="0"/>
              <a:t>Clinical Manifestations:</a:t>
            </a:r>
          </a:p>
          <a:p>
            <a:pPr marL="0" indent="0">
              <a:buNone/>
            </a:pPr>
            <a:r>
              <a:rPr lang="en-US" dirty="0"/>
              <a:t>microcephaly, absent thumbs, café-au-lait spots, cutaneous hyperpigmentation, short stature, high MCV and hemoglobin F, horseshoe or absent kidney, leukemic transformation.</a:t>
            </a:r>
          </a:p>
          <a:p>
            <a:r>
              <a:rPr lang="en-US" dirty="0"/>
              <a:t>Diagnosis: positive chromosome-breaking  effect to </a:t>
            </a:r>
            <a:r>
              <a:rPr lang="en-US" dirty="0" err="1"/>
              <a:t>diepoxybutane</a:t>
            </a:r>
            <a:r>
              <a:rPr lang="en-US" dirty="0"/>
              <a:t> (DEB) or mitomycin C (MMC) tests.</a:t>
            </a:r>
          </a:p>
          <a:p>
            <a:endParaRPr lang="en-US" dirty="0"/>
          </a:p>
          <a:p>
            <a:endParaRPr lang="en-US" dirty="0"/>
          </a:p>
        </p:txBody>
      </p:sp>
    </p:spTree>
    <p:extLst>
      <p:ext uri="{BB962C8B-B14F-4D97-AF65-F5344CB8AC3E}">
        <p14:creationId xmlns:p14="http://schemas.microsoft.com/office/powerpoint/2010/main" val="1847591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AE18C-205B-4F3F-BB22-26EDA78FA5EE}"/>
              </a:ext>
            </a:extLst>
          </p:cNvPr>
          <p:cNvSpPr>
            <a:spLocks noGrp="1"/>
          </p:cNvSpPr>
          <p:nvPr>
            <p:ph type="title"/>
          </p:nvPr>
        </p:nvSpPr>
        <p:spPr>
          <a:xfrm>
            <a:off x="913795" y="264368"/>
            <a:ext cx="10353761" cy="1326321"/>
          </a:xfrm>
        </p:spPr>
        <p:txBody>
          <a:bodyPr>
            <a:normAutofit/>
          </a:bodyPr>
          <a:lstStyle/>
          <a:p>
            <a:r>
              <a:rPr lang="en-US" sz="3200" dirty="0"/>
              <a:t>Fanconi anemia</a:t>
            </a:r>
          </a:p>
        </p:txBody>
      </p:sp>
      <p:sp>
        <p:nvSpPr>
          <p:cNvPr id="3" name="Content Placeholder 2">
            <a:extLst>
              <a:ext uri="{FF2B5EF4-FFF2-40B4-BE49-F238E27FC236}">
                <a16:creationId xmlns:a16="http://schemas.microsoft.com/office/drawing/2014/main" id="{BCE6BF4B-96AB-4D7F-8178-1A07F02E48D0}"/>
              </a:ext>
            </a:extLst>
          </p:cNvPr>
          <p:cNvSpPr>
            <a:spLocks noGrp="1"/>
          </p:cNvSpPr>
          <p:nvPr>
            <p:ph idx="1"/>
          </p:nvPr>
        </p:nvSpPr>
        <p:spPr>
          <a:xfrm>
            <a:off x="913795" y="1754155"/>
            <a:ext cx="10353762" cy="4749282"/>
          </a:xfrm>
        </p:spPr>
        <p:txBody>
          <a:bodyPr/>
          <a:lstStyle/>
          <a:p>
            <a:r>
              <a:rPr lang="en-US" dirty="0"/>
              <a:t>Treatment:</a:t>
            </a:r>
          </a:p>
          <a:p>
            <a:pPr marL="0" indent="0">
              <a:buNone/>
            </a:pPr>
            <a:r>
              <a:rPr lang="en-US" dirty="0"/>
              <a:t>Corticosteroids and androgens</a:t>
            </a:r>
          </a:p>
          <a:p>
            <a:pPr marL="0" indent="0">
              <a:buNone/>
            </a:pPr>
            <a:r>
              <a:rPr lang="en-US" dirty="0"/>
              <a:t>Bone marrow transplant definitive</a:t>
            </a:r>
          </a:p>
        </p:txBody>
      </p:sp>
      <p:pic>
        <p:nvPicPr>
          <p:cNvPr id="4" name="Picture 3">
            <a:extLst>
              <a:ext uri="{FF2B5EF4-FFF2-40B4-BE49-F238E27FC236}">
                <a16:creationId xmlns:a16="http://schemas.microsoft.com/office/drawing/2014/main" id="{DE14AFBC-8809-4820-878B-B90950619ACA}"/>
              </a:ext>
            </a:extLst>
          </p:cNvPr>
          <p:cNvPicPr>
            <a:picLocks noChangeAspect="1"/>
          </p:cNvPicPr>
          <p:nvPr/>
        </p:nvPicPr>
        <p:blipFill>
          <a:blip r:embed="rId2"/>
          <a:stretch>
            <a:fillRect/>
          </a:stretch>
        </p:blipFill>
        <p:spPr>
          <a:xfrm>
            <a:off x="1541909" y="3984929"/>
            <a:ext cx="2987299" cy="2681974"/>
          </a:xfrm>
          <a:prstGeom prst="rect">
            <a:avLst/>
          </a:prstGeom>
        </p:spPr>
      </p:pic>
      <p:pic>
        <p:nvPicPr>
          <p:cNvPr id="5" name="Picture 4">
            <a:extLst>
              <a:ext uri="{FF2B5EF4-FFF2-40B4-BE49-F238E27FC236}">
                <a16:creationId xmlns:a16="http://schemas.microsoft.com/office/drawing/2014/main" id="{EDA805F6-C29C-42C5-9315-72747B17B810}"/>
              </a:ext>
            </a:extLst>
          </p:cNvPr>
          <p:cNvPicPr>
            <a:picLocks noChangeAspect="1"/>
          </p:cNvPicPr>
          <p:nvPr/>
        </p:nvPicPr>
        <p:blipFill>
          <a:blip r:embed="rId3"/>
          <a:stretch>
            <a:fillRect/>
          </a:stretch>
        </p:blipFill>
        <p:spPr>
          <a:xfrm>
            <a:off x="7373123" y="2904820"/>
            <a:ext cx="3611146" cy="3680350"/>
          </a:xfrm>
          <a:prstGeom prst="rect">
            <a:avLst/>
          </a:prstGeom>
        </p:spPr>
      </p:pic>
    </p:spTree>
    <p:extLst>
      <p:ext uri="{BB962C8B-B14F-4D97-AF65-F5344CB8AC3E}">
        <p14:creationId xmlns:p14="http://schemas.microsoft.com/office/powerpoint/2010/main" val="15009992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AEFDD-2520-446D-B7DF-B7E0ED5FC6CB}"/>
              </a:ext>
            </a:extLst>
          </p:cNvPr>
          <p:cNvSpPr>
            <a:spLocks noGrp="1"/>
          </p:cNvSpPr>
          <p:nvPr>
            <p:ph type="title"/>
          </p:nvPr>
        </p:nvSpPr>
        <p:spPr>
          <a:xfrm>
            <a:off x="913795" y="152400"/>
            <a:ext cx="10353761" cy="1326321"/>
          </a:xfrm>
        </p:spPr>
        <p:txBody>
          <a:bodyPr>
            <a:normAutofit/>
          </a:bodyPr>
          <a:lstStyle/>
          <a:p>
            <a:r>
              <a:rPr lang="en-US" sz="3200" dirty="0"/>
              <a:t>Diamond-</a:t>
            </a:r>
            <a:r>
              <a:rPr lang="en-US" sz="3200" dirty="0" err="1"/>
              <a:t>Blackfan</a:t>
            </a:r>
            <a:r>
              <a:rPr lang="en-US" sz="3200" dirty="0"/>
              <a:t> anemia</a:t>
            </a:r>
          </a:p>
        </p:txBody>
      </p:sp>
      <p:sp>
        <p:nvSpPr>
          <p:cNvPr id="3" name="Content Placeholder 2">
            <a:extLst>
              <a:ext uri="{FF2B5EF4-FFF2-40B4-BE49-F238E27FC236}">
                <a16:creationId xmlns:a16="http://schemas.microsoft.com/office/drawing/2014/main" id="{9B5DCEFD-9555-4D4E-AEE4-7B30BEDB141C}"/>
              </a:ext>
            </a:extLst>
          </p:cNvPr>
          <p:cNvSpPr>
            <a:spLocks noGrp="1"/>
          </p:cNvSpPr>
          <p:nvPr>
            <p:ph idx="1"/>
          </p:nvPr>
        </p:nvSpPr>
        <p:spPr>
          <a:xfrm>
            <a:off x="913794" y="1349614"/>
            <a:ext cx="10353762" cy="5088508"/>
          </a:xfrm>
        </p:spPr>
        <p:txBody>
          <a:bodyPr>
            <a:normAutofit fontScale="85000" lnSpcReduction="20000"/>
          </a:bodyPr>
          <a:lstStyle/>
          <a:p>
            <a:r>
              <a:rPr lang="en-US" sz="2100" dirty="0"/>
              <a:t>Congenital erythroid aplasia that classically presents in infancy. It is characterized by a progressive normochromic, usually macrocytic, anemia; congenital malformations (in approximately 50 percent of patients); and predisposition to cancer.</a:t>
            </a:r>
          </a:p>
          <a:p>
            <a:pPr marL="0" indent="0">
              <a:buNone/>
            </a:pPr>
            <a:endParaRPr lang="en-US" dirty="0"/>
          </a:p>
          <a:p>
            <a:r>
              <a:rPr lang="en-US" sz="2400" dirty="0"/>
              <a:t>Physical features</a:t>
            </a:r>
            <a:r>
              <a:rPr lang="en-US" dirty="0"/>
              <a:t>:</a:t>
            </a:r>
          </a:p>
          <a:p>
            <a:pPr marL="0" indent="0">
              <a:buNone/>
            </a:pPr>
            <a:r>
              <a:rPr lang="en-US" dirty="0"/>
              <a:t>Craniofacial abnormalities</a:t>
            </a:r>
          </a:p>
          <a:p>
            <a:pPr marL="0" indent="0">
              <a:buNone/>
            </a:pPr>
            <a:r>
              <a:rPr lang="en-US" dirty="0"/>
              <a:t>●Neck anomalies</a:t>
            </a:r>
          </a:p>
          <a:p>
            <a:pPr marL="0" indent="0">
              <a:buNone/>
            </a:pPr>
            <a:r>
              <a:rPr lang="en-US" dirty="0"/>
              <a:t>●Thumb anomalies</a:t>
            </a:r>
          </a:p>
          <a:p>
            <a:pPr marL="0" indent="0">
              <a:buNone/>
            </a:pPr>
            <a:r>
              <a:rPr lang="en-US" dirty="0"/>
              <a:t>●Urogenital anomalies</a:t>
            </a:r>
          </a:p>
          <a:p>
            <a:pPr marL="0" indent="0">
              <a:buNone/>
            </a:pPr>
            <a:r>
              <a:rPr lang="en-US" dirty="0"/>
              <a:t>●Cardiac anomalies (atrial and ventricular septal defects)</a:t>
            </a:r>
          </a:p>
          <a:p>
            <a:pPr marL="0" indent="0">
              <a:buNone/>
            </a:pPr>
            <a:r>
              <a:rPr lang="en-US" dirty="0"/>
              <a:t>●Hypogonadism</a:t>
            </a:r>
          </a:p>
          <a:p>
            <a:pPr marL="0" indent="0">
              <a:buNone/>
            </a:pPr>
            <a:r>
              <a:rPr lang="en-US" dirty="0"/>
              <a:t>●Intellectual disability</a:t>
            </a:r>
          </a:p>
          <a:p>
            <a:pPr marL="0" indent="0">
              <a:buNone/>
            </a:pPr>
            <a:r>
              <a:rPr lang="en-US" dirty="0"/>
              <a:t>●Other skeletal abnormalities</a:t>
            </a:r>
          </a:p>
          <a:p>
            <a:pPr marL="0" indent="0">
              <a:buNone/>
            </a:pPr>
            <a:endParaRPr lang="en-US" dirty="0"/>
          </a:p>
        </p:txBody>
      </p:sp>
    </p:spTree>
    <p:extLst>
      <p:ext uri="{BB962C8B-B14F-4D97-AF65-F5344CB8AC3E}">
        <p14:creationId xmlns:p14="http://schemas.microsoft.com/office/powerpoint/2010/main" val="20247300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BA4476-6344-4C92-9F1A-42142F129F5A}"/>
              </a:ext>
            </a:extLst>
          </p:cNvPr>
          <p:cNvSpPr>
            <a:spLocks noGrp="1"/>
          </p:cNvSpPr>
          <p:nvPr>
            <p:ph idx="1"/>
          </p:nvPr>
        </p:nvSpPr>
        <p:spPr>
          <a:xfrm>
            <a:off x="307910" y="335902"/>
            <a:ext cx="10959647" cy="5878286"/>
          </a:xfrm>
        </p:spPr>
        <p:txBody>
          <a:bodyPr>
            <a:normAutofit lnSpcReduction="10000"/>
          </a:bodyPr>
          <a:lstStyle/>
          <a:p>
            <a:r>
              <a:rPr lang="en-US" dirty="0"/>
              <a:t>Laboratory findings:</a:t>
            </a:r>
          </a:p>
          <a:p>
            <a:pPr marL="0" indent="0">
              <a:buNone/>
            </a:pPr>
            <a:r>
              <a:rPr lang="en-US" dirty="0"/>
              <a:t>Anemia </a:t>
            </a:r>
          </a:p>
          <a:p>
            <a:pPr marL="0" indent="0">
              <a:buNone/>
            </a:pPr>
            <a:r>
              <a:rPr lang="en-US" dirty="0"/>
              <a:t>Reticulocytopenia.</a:t>
            </a:r>
          </a:p>
          <a:p>
            <a:pPr marL="0" indent="0">
              <a:buNone/>
            </a:pPr>
            <a:r>
              <a:rPr lang="en-US" dirty="0"/>
              <a:t>White blood cell count is typically normal</a:t>
            </a:r>
          </a:p>
          <a:p>
            <a:pPr marL="0" indent="0">
              <a:buNone/>
            </a:pPr>
            <a:r>
              <a:rPr lang="en-US" dirty="0"/>
              <a:t>Evidence of stress erythropoiesis – Patients with DBA usually have an elevated fetal Hgb</a:t>
            </a:r>
          </a:p>
          <a:p>
            <a:pPr marL="0" indent="0">
              <a:buNone/>
            </a:pPr>
            <a:r>
              <a:rPr lang="en-US" dirty="0"/>
              <a:t>Normal bone marrow cellularity – Bone marrow examination shows normal overall cellularity with decreased or absent erythroid precursors</a:t>
            </a:r>
          </a:p>
          <a:p>
            <a:pPr marL="0" indent="0">
              <a:buNone/>
            </a:pPr>
            <a:r>
              <a:rPr lang="en-US" dirty="0"/>
              <a:t>Elevated erythrocyte adenosine deaminase (</a:t>
            </a:r>
            <a:r>
              <a:rPr lang="en-US" dirty="0" err="1"/>
              <a:t>eADA</a:t>
            </a:r>
            <a:r>
              <a:rPr lang="en-US" dirty="0"/>
              <a:t>) activity</a:t>
            </a:r>
          </a:p>
          <a:p>
            <a:pPr marL="0" indent="0">
              <a:buNone/>
            </a:pPr>
            <a:endParaRPr lang="en-US" dirty="0"/>
          </a:p>
          <a:p>
            <a:r>
              <a:rPr lang="en-US" dirty="0"/>
              <a:t>Treatment:</a:t>
            </a:r>
          </a:p>
          <a:p>
            <a:pPr marL="0" indent="0">
              <a:buNone/>
            </a:pPr>
            <a:r>
              <a:rPr lang="en-US" dirty="0"/>
              <a:t> The mainstays of therapy for DBA are glucocorticoids and blood transfusion [49]. Hematopoietic cell transplantation (HCT) has been employed with success in steroid-refractory patients.</a:t>
            </a:r>
          </a:p>
        </p:txBody>
      </p:sp>
    </p:spTree>
    <p:extLst>
      <p:ext uri="{BB962C8B-B14F-4D97-AF65-F5344CB8AC3E}">
        <p14:creationId xmlns:p14="http://schemas.microsoft.com/office/powerpoint/2010/main" val="13100079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6D975-98CF-479F-A7C7-03CEDDC45A95}"/>
              </a:ext>
            </a:extLst>
          </p:cNvPr>
          <p:cNvSpPr>
            <a:spLocks noGrp="1"/>
          </p:cNvSpPr>
          <p:nvPr>
            <p:ph type="title"/>
          </p:nvPr>
        </p:nvSpPr>
        <p:spPr>
          <a:xfrm>
            <a:off x="913796" y="311020"/>
            <a:ext cx="10353761" cy="1326321"/>
          </a:xfrm>
        </p:spPr>
        <p:txBody>
          <a:bodyPr/>
          <a:lstStyle/>
          <a:p>
            <a:r>
              <a:rPr lang="en-US" dirty="0"/>
              <a:t>Pearson syndrome</a:t>
            </a:r>
          </a:p>
        </p:txBody>
      </p:sp>
      <p:sp>
        <p:nvSpPr>
          <p:cNvPr id="3" name="Content Placeholder 2">
            <a:extLst>
              <a:ext uri="{FF2B5EF4-FFF2-40B4-BE49-F238E27FC236}">
                <a16:creationId xmlns:a16="http://schemas.microsoft.com/office/drawing/2014/main" id="{042FBA59-2D11-4878-82B0-3A3E75FA3A35}"/>
              </a:ext>
            </a:extLst>
          </p:cNvPr>
          <p:cNvSpPr>
            <a:spLocks noGrp="1"/>
          </p:cNvSpPr>
          <p:nvPr>
            <p:ph idx="1"/>
          </p:nvPr>
        </p:nvSpPr>
        <p:spPr>
          <a:xfrm>
            <a:off x="913795" y="2040080"/>
            <a:ext cx="10353762" cy="3695136"/>
          </a:xfrm>
        </p:spPr>
        <p:txBody>
          <a:bodyPr>
            <a:normAutofit lnSpcReduction="10000"/>
          </a:bodyPr>
          <a:lstStyle/>
          <a:p>
            <a:r>
              <a:rPr lang="en-US" dirty="0" err="1"/>
              <a:t>Etioligy</a:t>
            </a:r>
            <a:r>
              <a:rPr lang="en-US" dirty="0"/>
              <a:t>: </a:t>
            </a:r>
          </a:p>
          <a:p>
            <a:pPr marL="0" indent="0">
              <a:buNone/>
            </a:pPr>
            <a:r>
              <a:rPr lang="en-US" dirty="0"/>
              <a:t>Pearson syndrome (sideroblastic anemia and pancreatic dysfunction) is a congenital multisystem disorder characterized by severe anemia, ring </a:t>
            </a:r>
            <a:r>
              <a:rPr lang="en-US" dirty="0" err="1"/>
              <a:t>sideroblasts</a:t>
            </a:r>
            <a:r>
              <a:rPr lang="en-US" dirty="0"/>
              <a:t> in the bone marrow, neutropenia, thrombocytopenia, and exocrine pancreatic insufficiency. It is caused by mitochondrial DNA deletions .</a:t>
            </a:r>
          </a:p>
          <a:p>
            <a:r>
              <a:rPr lang="en-US" dirty="0"/>
              <a:t>Symptoms:</a:t>
            </a:r>
          </a:p>
          <a:p>
            <a:pPr marL="0" indent="0">
              <a:buNone/>
            </a:pPr>
            <a:r>
              <a:rPr lang="en-US" dirty="0"/>
              <a:t>frequent diarrhea, stomach </a:t>
            </a:r>
            <a:r>
              <a:rPr lang="en-US" dirty="0" err="1"/>
              <a:t>pain,difficulty</a:t>
            </a:r>
            <a:r>
              <a:rPr lang="en-US" dirty="0"/>
              <a:t> gaining weight, diabetes.</a:t>
            </a:r>
          </a:p>
          <a:p>
            <a:r>
              <a:rPr lang="en-US" dirty="0"/>
              <a:t>No treatment other than supportive care. Death usually occur due to </a:t>
            </a:r>
            <a:r>
              <a:rPr lang="en-US" dirty="0" err="1"/>
              <a:t>sepsis,liver</a:t>
            </a:r>
            <a:r>
              <a:rPr lang="en-US" dirty="0"/>
              <a:t> or renal failure. </a:t>
            </a:r>
          </a:p>
        </p:txBody>
      </p:sp>
    </p:spTree>
    <p:extLst>
      <p:ext uri="{BB962C8B-B14F-4D97-AF65-F5344CB8AC3E}">
        <p14:creationId xmlns:p14="http://schemas.microsoft.com/office/powerpoint/2010/main" val="18102687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342</TotalTime>
  <Words>8142</Words>
  <Application>Microsoft Office PowerPoint</Application>
  <PresentationFormat>Widescreen</PresentationFormat>
  <Paragraphs>624</Paragraphs>
  <Slides>85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85</vt:i4>
      </vt:variant>
    </vt:vector>
  </HeadingPairs>
  <TitlesOfParts>
    <vt:vector size="93" baseType="lpstr">
      <vt:lpstr>Arial</vt:lpstr>
      <vt:lpstr>Bookman Old Style</vt:lpstr>
      <vt:lpstr>Calibri</vt:lpstr>
      <vt:lpstr>Corbel</vt:lpstr>
      <vt:lpstr>proxima_nova_rgregular</vt:lpstr>
      <vt:lpstr>Roboto</vt:lpstr>
      <vt:lpstr>Rockwell</vt:lpstr>
      <vt:lpstr>Damask</vt:lpstr>
      <vt:lpstr>DEFINITION OF ANEMIA </vt:lpstr>
      <vt:lpstr>PowerPoint Presentation</vt:lpstr>
      <vt:lpstr>Pathophysiology</vt:lpstr>
      <vt:lpstr>Pathophysiology</vt:lpstr>
      <vt:lpstr>Pathophysiology</vt:lpstr>
      <vt:lpstr>Pathophysiology</vt:lpstr>
      <vt:lpstr>symptoms:</vt:lpstr>
      <vt:lpstr>PowerPoint Presentation</vt:lpstr>
      <vt:lpstr>How to approach anemia?</vt:lpstr>
      <vt:lpstr>EVALUATION OF ANEMIC PATIENT:</vt:lpstr>
      <vt:lpstr>Detailed History</vt:lpstr>
      <vt:lpstr>PowerPoint Presentation</vt:lpstr>
      <vt:lpstr>PowerPoint Presentation</vt:lpstr>
      <vt:lpstr>Evaluation :</vt:lpstr>
      <vt:lpstr>PowerPoint Presentation</vt:lpstr>
      <vt:lpstr>PowerPoint Presentation</vt:lpstr>
      <vt:lpstr>PowerPoint Presentation</vt:lpstr>
      <vt:lpstr>PowerPoint Presentation</vt:lpstr>
      <vt:lpstr>PowerPoint Presentation</vt:lpstr>
      <vt:lpstr>PowerPoint Presentation</vt:lpstr>
      <vt:lpstr>Drug and toxin exposure history</vt:lpstr>
      <vt:lpstr>Family history </vt:lpstr>
      <vt:lpstr>Dietary history </vt:lpstr>
      <vt:lpstr>Developmental history </vt:lpstr>
      <vt:lpstr>Physical examination</vt:lpstr>
      <vt:lpstr>PowerPoint Presentation</vt:lpstr>
      <vt:lpstr>PowerPoint Presentation</vt:lpstr>
      <vt:lpstr>PowerPoint Presentation</vt:lpstr>
      <vt:lpstr>PowerPoint Presentation</vt:lpstr>
      <vt:lpstr>Essential laboratory tests</vt:lpstr>
      <vt:lpstr>Classifications of Anemias</vt:lpstr>
      <vt:lpstr>Microcytic anemia </vt:lpstr>
      <vt:lpstr>Iron Deficiency Anemia </vt:lpstr>
      <vt:lpstr>PowerPoint Presentation</vt:lpstr>
      <vt:lpstr>Iron Deficiency Anemia </vt:lpstr>
      <vt:lpstr>Iron Deficiency Anemia </vt:lpstr>
      <vt:lpstr>PowerPoint Presentation</vt:lpstr>
      <vt:lpstr>Iron Deficiency Anemia </vt:lpstr>
      <vt:lpstr>Prevention </vt:lpstr>
      <vt:lpstr> Thalassemia   </vt:lpstr>
      <vt:lpstr>PowerPoint Presentation</vt:lpstr>
      <vt:lpstr> Thalassemia   </vt:lpstr>
      <vt:lpstr>PowerPoint Presentation</vt:lpstr>
      <vt:lpstr> Thalassemia   </vt:lpstr>
      <vt:lpstr> Thalassemia   </vt:lpstr>
      <vt:lpstr> Thalassemia   </vt:lpstr>
      <vt:lpstr>PowerPoint Presentation</vt:lpstr>
      <vt:lpstr>Normocytic anemia </vt:lpstr>
      <vt:lpstr>Hemolytic normocytic </vt:lpstr>
      <vt:lpstr>Types of hemolysis : </vt:lpstr>
      <vt:lpstr> HEREDITARY SPHEROCYTOSIS  </vt:lpstr>
      <vt:lpstr> HEREDITARY SPHEROCYTOSIS  </vt:lpstr>
      <vt:lpstr>PowerPoint Presentation</vt:lpstr>
      <vt:lpstr> HEREDITARY SPHEROCYTOSIS  </vt:lpstr>
      <vt:lpstr> G6PD DEFICIENCY (AR)  </vt:lpstr>
      <vt:lpstr>PowerPoint Presentation</vt:lpstr>
      <vt:lpstr> G6PD DEFICIENCY (AR)  </vt:lpstr>
      <vt:lpstr>PowerPoint Presentation</vt:lpstr>
      <vt:lpstr> PYRUVATE KINASE DEFIECIENCY(AR)  </vt:lpstr>
      <vt:lpstr> PYRUVATE KINASE DEFIECIENCY(AR)  </vt:lpstr>
      <vt:lpstr> SICKLE CELL DISEASE(AR)  </vt:lpstr>
      <vt:lpstr>PowerPoint Presentation</vt:lpstr>
      <vt:lpstr>PowerPoint Presentation</vt:lpstr>
      <vt:lpstr>PowerPoint Presentation</vt:lpstr>
      <vt:lpstr>PowerPoint Presentation</vt:lpstr>
      <vt:lpstr>PowerPoint Presentation</vt:lpstr>
      <vt:lpstr>Complications</vt:lpstr>
      <vt:lpstr>Diagnosis </vt:lpstr>
      <vt:lpstr>PowerPoint Presentation</vt:lpstr>
      <vt:lpstr> SICKLE CELL DISEASE(AR)  </vt:lpstr>
      <vt:lpstr>PowerPoint Presentation</vt:lpstr>
      <vt:lpstr>Autoimmune hemolytic anemia</vt:lpstr>
      <vt:lpstr>PowerPoint Presentation</vt:lpstr>
      <vt:lpstr>Autoimmune hemolytic anemia</vt:lpstr>
      <vt:lpstr>Macrocytic anemia</vt:lpstr>
      <vt:lpstr>Megaloblastic anemia</vt:lpstr>
      <vt:lpstr>Vitamin B12 deficiency anemia</vt:lpstr>
      <vt:lpstr>Folic acid deficiency anemia</vt:lpstr>
      <vt:lpstr>Megaloblastic anemia</vt:lpstr>
      <vt:lpstr>Aplastic anemia</vt:lpstr>
      <vt:lpstr>Fanconi anemia</vt:lpstr>
      <vt:lpstr>Fanconi anemia</vt:lpstr>
      <vt:lpstr>Diamond-Blackfan anemia</vt:lpstr>
      <vt:lpstr>PowerPoint Presentation</vt:lpstr>
      <vt:lpstr>Pearson syndrome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OF ANEMIA </dc:title>
  <dc:creator>DELL</dc:creator>
  <cp:lastModifiedBy>DELL</cp:lastModifiedBy>
  <cp:revision>1</cp:revision>
  <dcterms:created xsi:type="dcterms:W3CDTF">2021-09-03T12:45:10Z</dcterms:created>
  <dcterms:modified xsi:type="dcterms:W3CDTF">2021-09-03T18:28:09Z</dcterms:modified>
</cp:coreProperties>
</file>