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52" r:id="rId1"/>
  </p:sldMasterIdLst>
  <p:notesMasterIdLst>
    <p:notesMasterId r:id="rId41"/>
  </p:notesMasterIdLst>
  <p:sldIdLst>
    <p:sldId id="256" r:id="rId2"/>
    <p:sldId id="257" r:id="rId3"/>
    <p:sldId id="258" r:id="rId4"/>
    <p:sldId id="260" r:id="rId5"/>
    <p:sldId id="259" r:id="rId6"/>
    <p:sldId id="274" r:id="rId7"/>
    <p:sldId id="269" r:id="rId8"/>
    <p:sldId id="273" r:id="rId9"/>
    <p:sldId id="261" r:id="rId10"/>
    <p:sldId id="275" r:id="rId11"/>
    <p:sldId id="276" r:id="rId12"/>
    <p:sldId id="277" r:id="rId13"/>
    <p:sldId id="278" r:id="rId14"/>
    <p:sldId id="279" r:id="rId15"/>
    <p:sldId id="280" r:id="rId16"/>
    <p:sldId id="282" r:id="rId17"/>
    <p:sldId id="264" r:id="rId18"/>
    <p:sldId id="266" r:id="rId19"/>
    <p:sldId id="268" r:id="rId20"/>
    <p:sldId id="265" r:id="rId21"/>
    <p:sldId id="267" r:id="rId22"/>
    <p:sldId id="289" r:id="rId23"/>
    <p:sldId id="290" r:id="rId24"/>
    <p:sldId id="291" r:id="rId25"/>
    <p:sldId id="292" r:id="rId26"/>
    <p:sldId id="293" r:id="rId27"/>
    <p:sldId id="294" r:id="rId28"/>
    <p:sldId id="295" r:id="rId29"/>
    <p:sldId id="271" r:id="rId30"/>
    <p:sldId id="296" r:id="rId31"/>
    <p:sldId id="262" r:id="rId32"/>
    <p:sldId id="263" r:id="rId33"/>
    <p:sldId id="283" r:id="rId34"/>
    <p:sldId id="284" r:id="rId35"/>
    <p:sldId id="285" r:id="rId36"/>
    <p:sldId id="286" r:id="rId37"/>
    <p:sldId id="287" r:id="rId38"/>
    <p:sldId id="288" r:id="rId39"/>
    <p:sldId id="272" r:id="rId4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adeel Shalabi" initials="" lastIdx="0"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545" autoAdjust="0"/>
    <p:restoredTop sz="94660"/>
  </p:normalViewPr>
  <p:slideViewPr>
    <p:cSldViewPr snapToGrid="0">
      <p:cViewPr varScale="1">
        <p:scale>
          <a:sx n="128" d="100"/>
          <a:sy n="128" d="100"/>
        </p:scale>
        <p:origin x="544"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commentAuthors" Target="commentAuthor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JO"/>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0FEBBF4-7246-A740-8BB0-22E900831B27}" type="datetimeFigureOut">
              <a:rPr lang="en-JO" smtClean="0"/>
              <a:t>08/09/2021</a:t>
            </a:fld>
            <a:endParaRPr lang="en-JO"/>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JO"/>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JO"/>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JO"/>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F278098-4F7B-8F49-9C3D-588FCEE0E7DA}" type="slidenum">
              <a:rPr lang="en-JO" smtClean="0"/>
              <a:t>‹#›</a:t>
            </a:fld>
            <a:endParaRPr lang="en-JO"/>
          </a:p>
        </p:txBody>
      </p:sp>
    </p:spTree>
    <p:extLst>
      <p:ext uri="{BB962C8B-B14F-4D97-AF65-F5344CB8AC3E}">
        <p14:creationId xmlns:p14="http://schemas.microsoft.com/office/powerpoint/2010/main" val="30845130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err="1"/>
              <a:t>Sx</a:t>
            </a:r>
            <a:r>
              <a:rPr lang="en-GB" dirty="0"/>
              <a:t> occur</a:t>
            </a:r>
            <a:r>
              <a:rPr lang="en-GB" baseline="0" dirty="0"/>
              <a:t> due to rapid closure of the PDA</a:t>
            </a:r>
            <a:endParaRPr lang="en-GB" dirty="0"/>
          </a:p>
        </p:txBody>
      </p:sp>
      <p:sp>
        <p:nvSpPr>
          <p:cNvPr id="4" name="Slide Number Placeholder 3"/>
          <p:cNvSpPr>
            <a:spLocks noGrp="1"/>
          </p:cNvSpPr>
          <p:nvPr>
            <p:ph type="sldNum" sz="quarter" idx="10"/>
          </p:nvPr>
        </p:nvSpPr>
        <p:spPr/>
        <p:txBody>
          <a:bodyPr/>
          <a:lstStyle/>
          <a:p>
            <a:fld id="{4D23178A-3AFB-4232-B376-175D42B446A7}" type="slidenum">
              <a:rPr lang="en-GB" smtClean="0"/>
              <a:t>31</a:t>
            </a:fld>
            <a:endParaRPr lang="en-GB"/>
          </a:p>
        </p:txBody>
      </p:sp>
    </p:spTree>
    <p:extLst>
      <p:ext uri="{BB962C8B-B14F-4D97-AF65-F5344CB8AC3E}">
        <p14:creationId xmlns:p14="http://schemas.microsoft.com/office/powerpoint/2010/main" val="24045792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Norm HR</a:t>
            </a:r>
            <a:r>
              <a:rPr lang="en-GB" baseline="0" dirty="0"/>
              <a:t> </a:t>
            </a:r>
          </a:p>
          <a:p>
            <a:r>
              <a:rPr lang="en-GB" baseline="0" dirty="0"/>
              <a:t>Lowe limb BP is low </a:t>
            </a:r>
          </a:p>
          <a:p>
            <a:r>
              <a:rPr lang="en-GB" sz="1200" b="0" i="0" kern="1200" dirty="0">
                <a:solidFill>
                  <a:schemeClr val="tx1"/>
                </a:solidFill>
                <a:effectLst/>
                <a:latin typeface="+mn-lt"/>
                <a:ea typeface="+mn-ea"/>
                <a:cs typeface="+mn-cs"/>
              </a:rPr>
              <a:t>neonate with severe CoA may present with heart failure and/or shock when the PDA closes</a:t>
            </a:r>
            <a:endParaRPr lang="en-GB" dirty="0"/>
          </a:p>
        </p:txBody>
      </p:sp>
      <p:sp>
        <p:nvSpPr>
          <p:cNvPr id="4" name="Slide Number Placeholder 3"/>
          <p:cNvSpPr>
            <a:spLocks noGrp="1"/>
          </p:cNvSpPr>
          <p:nvPr>
            <p:ph type="sldNum" sz="quarter" idx="10"/>
          </p:nvPr>
        </p:nvSpPr>
        <p:spPr/>
        <p:txBody>
          <a:bodyPr/>
          <a:lstStyle/>
          <a:p>
            <a:fld id="{4D23178A-3AFB-4232-B376-175D42B446A7}" type="slidenum">
              <a:rPr lang="en-GB" smtClean="0"/>
              <a:t>32</a:t>
            </a:fld>
            <a:endParaRPr lang="en-GB"/>
          </a:p>
        </p:txBody>
      </p:sp>
    </p:spTree>
    <p:extLst>
      <p:ext uri="{BB962C8B-B14F-4D97-AF65-F5344CB8AC3E}">
        <p14:creationId xmlns:p14="http://schemas.microsoft.com/office/powerpoint/2010/main" val="16922080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How to differentiate </a:t>
            </a:r>
          </a:p>
          <a:p>
            <a:r>
              <a:rPr lang="en-GB" dirty="0"/>
              <a:t>In </a:t>
            </a:r>
            <a:r>
              <a:rPr lang="en-GB" dirty="0" err="1"/>
              <a:t>Hypoplastic</a:t>
            </a:r>
            <a:r>
              <a:rPr lang="en-GB" dirty="0"/>
              <a:t> left heart syndrome </a:t>
            </a:r>
          </a:p>
          <a:p>
            <a:r>
              <a:rPr lang="en-GB" dirty="0"/>
              <a:t>    Critical aortic stenosis </a:t>
            </a:r>
          </a:p>
          <a:p>
            <a:r>
              <a:rPr lang="en-GB" dirty="0"/>
              <a:t>    Fulminant sepsis </a:t>
            </a:r>
          </a:p>
          <a:p>
            <a:r>
              <a:rPr lang="en-GB" dirty="0"/>
              <a:t>BP is low all over </a:t>
            </a:r>
          </a:p>
          <a:p>
            <a:r>
              <a:rPr lang="en-GB" dirty="0"/>
              <a:t>And all pulses are weak while</a:t>
            </a:r>
            <a:r>
              <a:rPr lang="en-GB" baseline="0" dirty="0"/>
              <a:t> in </a:t>
            </a:r>
            <a:r>
              <a:rPr lang="en-GB" baseline="0" dirty="0" err="1"/>
              <a:t>Coarctation</a:t>
            </a:r>
            <a:r>
              <a:rPr lang="en-GB" baseline="0" dirty="0"/>
              <a:t> of the aorta weak pulses and lower blood pressure in lower limbs only </a:t>
            </a:r>
            <a:endParaRPr lang="en-GB" dirty="0"/>
          </a:p>
          <a:p>
            <a:endParaRPr lang="en-GB" dirty="0"/>
          </a:p>
          <a:p>
            <a:r>
              <a:rPr lang="en-GB" dirty="0"/>
              <a:t>Interrupted aortic arch diagnosed usually early in new born </a:t>
            </a:r>
          </a:p>
          <a:p>
            <a:endParaRPr lang="en-GB" dirty="0"/>
          </a:p>
        </p:txBody>
      </p:sp>
      <p:sp>
        <p:nvSpPr>
          <p:cNvPr id="4" name="Slide Number Placeholder 3"/>
          <p:cNvSpPr>
            <a:spLocks noGrp="1"/>
          </p:cNvSpPr>
          <p:nvPr>
            <p:ph type="sldNum" sz="quarter" idx="10"/>
          </p:nvPr>
        </p:nvSpPr>
        <p:spPr/>
        <p:txBody>
          <a:bodyPr/>
          <a:lstStyle/>
          <a:p>
            <a:fld id="{4D23178A-3AFB-4232-B376-175D42B446A7}" type="slidenum">
              <a:rPr lang="en-GB" smtClean="0"/>
              <a:t>33</a:t>
            </a:fld>
            <a:endParaRPr lang="en-GB"/>
          </a:p>
        </p:txBody>
      </p:sp>
    </p:spTree>
    <p:extLst>
      <p:ext uri="{BB962C8B-B14F-4D97-AF65-F5344CB8AC3E}">
        <p14:creationId xmlns:p14="http://schemas.microsoft.com/office/powerpoint/2010/main" val="2465267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Significant </a:t>
            </a:r>
            <a:r>
              <a:rPr lang="en-GB" dirty="0" err="1"/>
              <a:t>coarctation</a:t>
            </a:r>
            <a:r>
              <a:rPr lang="en-GB" dirty="0"/>
              <a:t> leads</a:t>
            </a:r>
            <a:r>
              <a:rPr lang="en-GB" baseline="0" dirty="0"/>
              <a:t> to circulatory shock </a:t>
            </a:r>
            <a:r>
              <a:rPr lang="en-GB" sz="1200" b="0" i="0" kern="1200" dirty="0">
                <a:solidFill>
                  <a:schemeClr val="tx1"/>
                </a:solidFill>
                <a:effectLst/>
                <a:latin typeface="+mn-lt"/>
                <a:ea typeface="+mn-ea"/>
                <a:cs typeface="+mn-cs"/>
              </a:rPr>
              <a:t>with renal insufficiency (oliguria or anuria) and metabolic acidosis</a:t>
            </a:r>
          </a:p>
          <a:p>
            <a:r>
              <a:rPr lang="en-GB" sz="1200" b="0" i="0" kern="1200" dirty="0">
                <a:solidFill>
                  <a:schemeClr val="tx1"/>
                </a:solidFill>
                <a:effectLst/>
                <a:latin typeface="+mn-lt"/>
                <a:ea typeface="+mn-ea"/>
                <a:cs typeface="+mn-cs"/>
              </a:rPr>
              <a:t>CBC to rule out sepsis </a:t>
            </a:r>
          </a:p>
          <a:p>
            <a:endParaRPr lang="en-GB" dirty="0"/>
          </a:p>
        </p:txBody>
      </p:sp>
      <p:sp>
        <p:nvSpPr>
          <p:cNvPr id="4" name="Slide Number Placeholder 3"/>
          <p:cNvSpPr>
            <a:spLocks noGrp="1"/>
          </p:cNvSpPr>
          <p:nvPr>
            <p:ph type="sldNum" sz="quarter" idx="10"/>
          </p:nvPr>
        </p:nvSpPr>
        <p:spPr/>
        <p:txBody>
          <a:bodyPr/>
          <a:lstStyle/>
          <a:p>
            <a:fld id="{4D23178A-3AFB-4232-B376-175D42B446A7}" type="slidenum">
              <a:rPr lang="en-GB" smtClean="0"/>
              <a:t>34</a:t>
            </a:fld>
            <a:endParaRPr lang="en-GB"/>
          </a:p>
        </p:txBody>
      </p:sp>
    </p:spTree>
    <p:extLst>
      <p:ext uri="{BB962C8B-B14F-4D97-AF65-F5344CB8AC3E}">
        <p14:creationId xmlns:p14="http://schemas.microsoft.com/office/powerpoint/2010/main" val="12864167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D23178A-3AFB-4232-B376-175D42B446A7}" type="slidenum">
              <a:rPr lang="en-GB" smtClean="0"/>
              <a:t>37</a:t>
            </a:fld>
            <a:endParaRPr lang="en-GB"/>
          </a:p>
        </p:txBody>
      </p:sp>
    </p:spTree>
    <p:extLst>
      <p:ext uri="{BB962C8B-B14F-4D97-AF65-F5344CB8AC3E}">
        <p14:creationId xmlns:p14="http://schemas.microsoft.com/office/powerpoint/2010/main" val="20638247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D23178A-3AFB-4232-B376-175D42B446A7}" type="slidenum">
              <a:rPr lang="en-GB" smtClean="0"/>
              <a:t>38</a:t>
            </a:fld>
            <a:endParaRPr lang="en-GB"/>
          </a:p>
        </p:txBody>
      </p:sp>
    </p:spTree>
    <p:extLst>
      <p:ext uri="{BB962C8B-B14F-4D97-AF65-F5344CB8AC3E}">
        <p14:creationId xmlns:p14="http://schemas.microsoft.com/office/powerpoint/2010/main" val="109208347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ctrTitle"/>
          </p:nvPr>
        </p:nvSpPr>
        <p:spPr>
          <a:xfrm>
            <a:off x="1371600" y="1803405"/>
            <a:ext cx="9448800" cy="1825096"/>
          </a:xfrm>
        </p:spPr>
        <p:txBody>
          <a:bodyPr anchor="b">
            <a:normAutofit/>
          </a:bodyPr>
          <a:lstStyle>
            <a:lvl1pPr algn="l">
              <a:defRPr sz="6000"/>
            </a:lvl1pPr>
          </a:lstStyle>
          <a:p>
            <a:r>
              <a:rPr lang="en-US"/>
              <a:t>Click to edit Master title style</a:t>
            </a:r>
            <a:endParaRPr lang="en-US" dirty="0"/>
          </a:p>
        </p:txBody>
      </p:sp>
      <p:sp>
        <p:nvSpPr>
          <p:cNvPr id="3" name="Subtitle 2"/>
          <p:cNvSpPr>
            <a:spLocks noGrp="1"/>
          </p:cNvSpPr>
          <p:nvPr>
            <p:ph type="subTitle" idx="1"/>
          </p:nvPr>
        </p:nvSpPr>
        <p:spPr>
          <a:xfrm>
            <a:off x="1371600" y="3632201"/>
            <a:ext cx="9448800" cy="685800"/>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909561" y="4314328"/>
            <a:ext cx="2910840" cy="374642"/>
          </a:xfrm>
        </p:spPr>
        <p:txBody>
          <a:bodyPr/>
          <a:lstStyle/>
          <a:p>
            <a:fld id="{52E37674-C1BA-4107-9B06-6D4CAC3A3DF5}" type="datetimeFigureOut">
              <a:rPr lang="en-US" smtClean="0"/>
              <a:t>9/8/21</a:t>
            </a:fld>
            <a:endParaRPr lang="en-US" dirty="0"/>
          </a:p>
        </p:txBody>
      </p:sp>
      <p:sp>
        <p:nvSpPr>
          <p:cNvPr id="5" name="Footer Placeholder 4"/>
          <p:cNvSpPr>
            <a:spLocks noGrp="1"/>
          </p:cNvSpPr>
          <p:nvPr>
            <p:ph type="ftr" sz="quarter" idx="11"/>
          </p:nvPr>
        </p:nvSpPr>
        <p:spPr>
          <a:xfrm>
            <a:off x="1371600" y="4323845"/>
            <a:ext cx="6400800" cy="365125"/>
          </a:xfrm>
        </p:spPr>
        <p:txBody>
          <a:bodyPr/>
          <a:lstStyle/>
          <a:p>
            <a:endParaRPr lang="en-US" dirty="0"/>
          </a:p>
        </p:txBody>
      </p:sp>
      <p:sp>
        <p:nvSpPr>
          <p:cNvPr id="6" name="Slide Number Placeholder 5"/>
          <p:cNvSpPr>
            <a:spLocks noGrp="1"/>
          </p:cNvSpPr>
          <p:nvPr>
            <p:ph type="sldNum" sz="quarter" idx="12"/>
          </p:nvPr>
        </p:nvSpPr>
        <p:spPr>
          <a:xfrm>
            <a:off x="8077200" y="1430866"/>
            <a:ext cx="2743200" cy="365125"/>
          </a:xfrm>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434036074"/>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2E37674-C1BA-4107-9B06-6D4CAC3A3DF5}" type="datetimeFigureOut">
              <a:rPr lang="en-US" smtClean="0"/>
              <a:t>9/8/21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988089422"/>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3"/>
            <a:ext cx="10820399" cy="2801935"/>
          </a:xfrm>
        </p:spPr>
        <p:txBody>
          <a:bodyPr anchor="b">
            <a:normAutofit/>
          </a:bodyPr>
          <a:lstStyle>
            <a:lvl1pPr algn="r">
              <a:defRPr sz="4000"/>
            </a:lvl1pPr>
          </a:lstStyle>
          <a:p>
            <a:r>
              <a:rPr lang="en-US"/>
              <a:t>Click to edit Master title style</a:t>
            </a:r>
            <a:endParaRPr lang="en-US" dirty="0"/>
          </a:p>
        </p:txBody>
      </p:sp>
      <p:sp>
        <p:nvSpPr>
          <p:cNvPr id="3" name="Text Placeholder 2"/>
          <p:cNvSpPr>
            <a:spLocks noGrp="1"/>
          </p:cNvSpPr>
          <p:nvPr>
            <p:ph type="body" idx="1"/>
          </p:nvPr>
        </p:nvSpPr>
        <p:spPr>
          <a:xfrm>
            <a:off x="1024467" y="3641725"/>
            <a:ext cx="10490200" cy="955675"/>
          </a:xfrm>
        </p:spPr>
        <p:txBody>
          <a:bodyPr>
            <a:normAutofit/>
          </a:bodyPr>
          <a:lstStyle>
            <a:lvl1pPr marL="0" indent="0" algn="r">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7814452" y="381000"/>
            <a:ext cx="2910840" cy="365125"/>
          </a:xfrm>
        </p:spPr>
        <p:txBody>
          <a:bodyPr/>
          <a:lstStyle>
            <a:lvl1pPr algn="r">
              <a:defRPr/>
            </a:lvl1pPr>
          </a:lstStyle>
          <a:p>
            <a:fld id="{52E37674-C1BA-4107-9B06-6D4CAC3A3DF5}" type="datetimeFigureOut">
              <a:rPr lang="en-US" smtClean="0"/>
              <a:t>9/8/21</a:t>
            </a:fld>
            <a:endParaRPr lang="en-US" dirty="0"/>
          </a:p>
        </p:txBody>
      </p:sp>
      <p:sp>
        <p:nvSpPr>
          <p:cNvPr id="5" name="Footer Placeholder 4"/>
          <p:cNvSpPr>
            <a:spLocks noGrp="1"/>
          </p:cNvSpPr>
          <p:nvPr>
            <p:ph type="ftr" sz="quarter" idx="11"/>
          </p:nvPr>
        </p:nvSpPr>
        <p:spPr>
          <a:xfrm>
            <a:off x="685800" y="381001"/>
            <a:ext cx="6991492" cy="364065"/>
          </a:xfrm>
        </p:spPr>
        <p:txBody>
          <a:bodyPr/>
          <a:lstStyle/>
          <a:p>
            <a:endParaRPr lang="en-US" dirty="0"/>
          </a:p>
        </p:txBody>
      </p:sp>
      <p:sp>
        <p:nvSpPr>
          <p:cNvPr id="6" name="Slide Number Placeholder 5"/>
          <p:cNvSpPr>
            <a:spLocks noGrp="1"/>
          </p:cNvSpPr>
          <p:nvPr>
            <p:ph type="sldNum" sz="quarter" idx="12"/>
          </p:nvPr>
        </p:nvSpPr>
        <p:spPr>
          <a:xfrm>
            <a:off x="10862452" y="381000"/>
            <a:ext cx="643748" cy="365125"/>
          </a:xfrm>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983171160"/>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5800" y="2194559"/>
            <a:ext cx="5334000" cy="40241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2194559"/>
            <a:ext cx="5334000" cy="40241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2E37674-C1BA-4107-9B06-6D4CAC3A3DF5}" type="datetimeFigureOut">
              <a:rPr lang="en-US" smtClean="0"/>
              <a:t>9/8/21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682818992"/>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895600" y="762000"/>
            <a:ext cx="8610600" cy="1295400"/>
          </a:xfrm>
        </p:spPr>
        <p:txBody>
          <a:bodyPr/>
          <a:lstStyle/>
          <a:p>
            <a:r>
              <a:rPr lang="en-US"/>
              <a:t>Click to edit Master title style</a:t>
            </a:r>
            <a:endParaRPr lang="en-US" dirty="0"/>
          </a:p>
        </p:txBody>
      </p:sp>
      <p:sp>
        <p:nvSpPr>
          <p:cNvPr id="3" name="Text Placeholder 2"/>
          <p:cNvSpPr>
            <a:spLocks noGrp="1"/>
          </p:cNvSpPr>
          <p:nvPr>
            <p:ph type="body" idx="1"/>
          </p:nvPr>
        </p:nvSpPr>
        <p:spPr>
          <a:xfrm>
            <a:off x="914409" y="2183802"/>
            <a:ext cx="5079991"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5800" y="3132666"/>
            <a:ext cx="5311775" cy="308601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0800" y="2183802"/>
            <a:ext cx="5105400"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3132666"/>
            <a:ext cx="5334000" cy="308601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2E37674-C1BA-4107-9B06-6D4CAC3A3DF5}" type="datetimeFigureOut">
              <a:rPr lang="en-US" smtClean="0"/>
              <a:t>9/8/21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446819092"/>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2E37674-C1BA-4107-9B06-6D4CAC3A3DF5}" type="datetimeFigureOut">
              <a:rPr lang="en-US" smtClean="0"/>
              <a:t>9/8/21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747129174"/>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2E37674-C1BA-4107-9B06-6D4CAC3A3DF5}" type="datetimeFigureOut">
              <a:rPr lang="en-US" smtClean="0"/>
              <a:t>9/8/21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911172538"/>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4114800" cy="1600200"/>
          </a:xfrm>
        </p:spPr>
        <p:txBody>
          <a:bodyPr anchor="b"/>
          <a:lstStyle>
            <a:lvl1pPr algn="l">
              <a:defRPr sz="3200"/>
            </a:lvl1pPr>
          </a:lstStyle>
          <a:p>
            <a:r>
              <a:rPr lang="en-US"/>
              <a:t>Click to edit Master title style</a:t>
            </a:r>
            <a:endParaRPr lang="en-US" dirty="0"/>
          </a:p>
        </p:txBody>
      </p:sp>
      <p:sp>
        <p:nvSpPr>
          <p:cNvPr id="3" name="Content Placeholder 2"/>
          <p:cNvSpPr>
            <a:spLocks noGrp="1"/>
          </p:cNvSpPr>
          <p:nvPr>
            <p:ph idx="1"/>
          </p:nvPr>
        </p:nvSpPr>
        <p:spPr>
          <a:xfrm>
            <a:off x="4995582" y="746759"/>
            <a:ext cx="6510618" cy="5471925"/>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5800" y="3124199"/>
            <a:ext cx="411480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2E37674-C1BA-4107-9B06-6D4CAC3A3DF5}" type="datetimeFigureOut">
              <a:rPr lang="en-US" smtClean="0"/>
              <a:t>9/8/21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418187703"/>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6873240" cy="1600200"/>
          </a:xfrm>
        </p:spPr>
        <p:txBody>
          <a:bodyPr anchor="b"/>
          <a:lstStyle>
            <a:lvl1pPr algn="l">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861238" y="751241"/>
            <a:ext cx="3644962" cy="5467443"/>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800" y="3124199"/>
            <a:ext cx="687324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2E37674-C1BA-4107-9B06-6D4CAC3A3DF5}" type="datetimeFigureOut">
              <a:rPr lang="en-US" smtClean="0"/>
              <a:t>9/8/21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283953071"/>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777" y="4697360"/>
            <a:ext cx="10822034" cy="819355"/>
          </a:xfrm>
        </p:spPr>
        <p:txBody>
          <a:bodyPr anchor="b"/>
          <a:lstStyle>
            <a:lvl1pPr algn="l">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81727" y="941439"/>
            <a:ext cx="10821840" cy="3478161"/>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800" y="5516715"/>
            <a:ext cx="10820400" cy="701969"/>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2E37674-C1BA-4107-9B06-6D4CAC3A3DF5}" type="datetimeFigureOut">
              <a:rPr lang="en-US" smtClean="0"/>
              <a:t>9/8/21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80276415"/>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2"/>
            <a:ext cx="10820400" cy="2802467"/>
          </a:xfrm>
        </p:spPr>
        <p:txBody>
          <a:bodyPr anchor="ctr"/>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1024467" y="3649133"/>
            <a:ext cx="10130516" cy="99906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52E37674-C1BA-4107-9B06-6D4CAC3A3DF5}" type="datetimeFigureOut">
              <a:rPr lang="en-US" smtClean="0"/>
              <a:t>9/8/21</a:t>
            </a:fld>
            <a:endParaRPr lang="en-US" dirty="0"/>
          </a:p>
        </p:txBody>
      </p:sp>
      <p:sp>
        <p:nvSpPr>
          <p:cNvPr id="6" name="Footer Placeholder 5"/>
          <p:cNvSpPr>
            <a:spLocks noGrp="1"/>
          </p:cNvSpPr>
          <p:nvPr>
            <p:ph type="ftr" sz="quarter" idx="11"/>
          </p:nvPr>
        </p:nvSpPr>
        <p:spPr>
          <a:xfrm>
            <a:off x="685800" y="379941"/>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830117248"/>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pic>
        <p:nvPicPr>
          <p:cNvPr id="13" name="Picture 12"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67" y="753533"/>
            <a:ext cx="10151533" cy="2604495"/>
          </a:xfrm>
        </p:spPr>
        <p:txBody>
          <a:bodyPr anchor="ctr"/>
          <a:lstStyle>
            <a:lvl1pPr algn="l">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303865" y="3365556"/>
            <a:ext cx="9592736" cy="444443"/>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1024467" y="3959862"/>
            <a:ext cx="10151533" cy="679871"/>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52E37674-C1BA-4107-9B06-6D4CAC3A3DF5}" type="datetimeFigureOut">
              <a:rPr lang="en-US" smtClean="0"/>
              <a:t>9/8/21</a:t>
            </a:fld>
            <a:endParaRPr lang="en-US" dirty="0"/>
          </a:p>
        </p:txBody>
      </p:sp>
      <p:sp>
        <p:nvSpPr>
          <p:cNvPr id="6" name="Footer Placeholder 5"/>
          <p:cNvSpPr>
            <a:spLocks noGrp="1"/>
          </p:cNvSpPr>
          <p:nvPr>
            <p:ph type="ftr" sz="quarter" idx="11"/>
          </p:nvPr>
        </p:nvSpPr>
        <p:spPr>
          <a:xfrm>
            <a:off x="685800" y="379941"/>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4FAB73BC-B049-4115-A692-8D63A059BFB8}" type="slidenum">
              <a:rPr lang="en-US" smtClean="0"/>
              <a:pPr/>
              <a:t>‹#›</a:t>
            </a:fld>
            <a:endParaRPr lang="en-US" dirty="0"/>
          </a:p>
        </p:txBody>
      </p:sp>
      <p:sp>
        <p:nvSpPr>
          <p:cNvPr id="9" name="TextBox 8"/>
          <p:cNvSpPr txBox="1"/>
          <p:nvPr/>
        </p:nvSpPr>
        <p:spPr>
          <a:xfrm>
            <a:off x="476250" y="93345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984230" y="270129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3478791091"/>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95" y="1124701"/>
            <a:ext cx="10146186" cy="2511835"/>
          </a:xfrm>
        </p:spPr>
        <p:txBody>
          <a:bodyPr anchor="b"/>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1024467" y="3648315"/>
            <a:ext cx="10144654" cy="99988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814452" y="378883"/>
            <a:ext cx="2910840" cy="365125"/>
          </a:xfrm>
        </p:spPr>
        <p:txBody>
          <a:bodyPr/>
          <a:lstStyle>
            <a:lvl1pPr algn="r">
              <a:defRPr/>
            </a:lvl1pPr>
          </a:lstStyle>
          <a:p>
            <a:fld id="{52E37674-C1BA-4107-9B06-6D4CAC3A3DF5}" type="datetimeFigureOut">
              <a:rPr lang="en-US" smtClean="0"/>
              <a:t>9/8/21</a:t>
            </a:fld>
            <a:endParaRPr lang="en-US" dirty="0"/>
          </a:p>
        </p:txBody>
      </p:sp>
      <p:sp>
        <p:nvSpPr>
          <p:cNvPr id="6" name="Footer Placeholder 5"/>
          <p:cNvSpPr>
            <a:spLocks noGrp="1"/>
          </p:cNvSpPr>
          <p:nvPr>
            <p:ph type="ftr" sz="quarter" idx="11"/>
          </p:nvPr>
        </p:nvSpPr>
        <p:spPr>
          <a:xfrm>
            <a:off x="685800" y="378883"/>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950989367"/>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2895600" y="761999"/>
            <a:ext cx="8610599" cy="1303867"/>
          </a:xfrm>
        </p:spPr>
        <p:txBody>
          <a:bodyPr/>
          <a:lstStyle/>
          <a:p>
            <a:r>
              <a:rPr lang="en-US"/>
              <a:t>Click to edit Master title style</a:t>
            </a:r>
            <a:endParaRPr lang="en-US" dirty="0"/>
          </a:p>
        </p:txBody>
      </p:sp>
      <p:sp>
        <p:nvSpPr>
          <p:cNvPr id="7" name="Text Placeholder 2"/>
          <p:cNvSpPr>
            <a:spLocks noGrp="1"/>
          </p:cNvSpPr>
          <p:nvPr>
            <p:ph type="body" idx="1"/>
          </p:nvPr>
        </p:nvSpPr>
        <p:spPr>
          <a:xfrm>
            <a:off x="685800" y="2202080"/>
            <a:ext cx="3456432" cy="617320"/>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685799"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368800" y="2201333"/>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366858" y="2904067"/>
            <a:ext cx="3456432" cy="331461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8051800" y="2192866"/>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8051801"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52E37674-C1BA-4107-9B06-6D4CAC3A3DF5}" type="datetimeFigureOut">
              <a:rPr lang="en-US" smtClean="0"/>
              <a:t>9/8/21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961632961"/>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2895600" y="762000"/>
            <a:ext cx="8610599" cy="129540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688618" y="4191000"/>
            <a:ext cx="3451582"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688618" y="2362200"/>
            <a:ext cx="3451582"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688618" y="4873764"/>
            <a:ext cx="3451582"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374263" y="4191000"/>
            <a:ext cx="3448935"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374263" y="2362200"/>
            <a:ext cx="3448936"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374264" y="4873763"/>
            <a:ext cx="344893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8049731" y="4191000"/>
            <a:ext cx="3456469"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8049855" y="2362200"/>
            <a:ext cx="3447878"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8049731" y="4873761"/>
            <a:ext cx="345244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52E37674-C1BA-4107-9B06-6D4CAC3A3DF5}" type="datetimeFigureOut">
              <a:rPr lang="en-US" smtClean="0"/>
              <a:t>9/8/21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098436099"/>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685800" y="2194559"/>
            <a:ext cx="10820400" cy="40241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2E37674-C1BA-4107-9B06-6D4CAC3A3DF5}" type="datetimeFigureOut">
              <a:rPr lang="en-US" smtClean="0"/>
              <a:t>9/8/21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910110862"/>
      </p:ext>
    </p:extLst>
  </p:cSld>
  <p:clrMapOvr>
    <a:masterClrMapping/>
  </p:clrMapOvr>
  <p:hf sldNum="0"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Vertical Title 1"/>
          <p:cNvSpPr>
            <a:spLocks noGrp="1"/>
          </p:cNvSpPr>
          <p:nvPr>
            <p:ph type="title" orient="vert"/>
          </p:nvPr>
        </p:nvSpPr>
        <p:spPr>
          <a:xfrm>
            <a:off x="9448800" y="745066"/>
            <a:ext cx="2057400" cy="3903133"/>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024466" y="745067"/>
            <a:ext cx="8204201" cy="390313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7814452" y="379941"/>
            <a:ext cx="2910840" cy="365125"/>
          </a:xfrm>
        </p:spPr>
        <p:txBody>
          <a:bodyPr/>
          <a:lstStyle>
            <a:lvl1pPr algn="r">
              <a:defRPr/>
            </a:lvl1pPr>
          </a:lstStyle>
          <a:p>
            <a:fld id="{52E37674-C1BA-4107-9B06-6D4CAC3A3DF5}" type="datetimeFigureOut">
              <a:rPr lang="en-US" smtClean="0"/>
              <a:t>9/8/21</a:t>
            </a:fld>
            <a:endParaRPr lang="en-US" dirty="0"/>
          </a:p>
        </p:txBody>
      </p:sp>
      <p:sp>
        <p:nvSpPr>
          <p:cNvPr id="5" name="Footer Placeholder 4"/>
          <p:cNvSpPr>
            <a:spLocks noGrp="1"/>
          </p:cNvSpPr>
          <p:nvPr>
            <p:ph type="ftr" sz="quarter" idx="11"/>
          </p:nvPr>
        </p:nvSpPr>
        <p:spPr>
          <a:xfrm>
            <a:off x="685800" y="381000"/>
            <a:ext cx="6991492" cy="365125"/>
          </a:xfrm>
        </p:spPr>
        <p:txBody>
          <a:bodyPr/>
          <a:lstStyle/>
          <a:p>
            <a:endParaRPr lang="en-US" dirty="0"/>
          </a:p>
        </p:txBody>
      </p:sp>
      <p:sp>
        <p:nvSpPr>
          <p:cNvPr id="6" name="Slide Number Placeholder 5"/>
          <p:cNvSpPr>
            <a:spLocks noGrp="1"/>
          </p:cNvSpPr>
          <p:nvPr>
            <p:ph type="sldNum" sz="quarter" idx="12"/>
          </p:nvPr>
        </p:nvSpPr>
        <p:spPr>
          <a:xfrm>
            <a:off x="10862452" y="381000"/>
            <a:ext cx="643748" cy="365125"/>
          </a:xfrm>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949625715"/>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descr="C0-HD-TOP.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Title Placeholder 1"/>
          <p:cNvSpPr>
            <a:spLocks noGrp="1"/>
          </p:cNvSpPr>
          <p:nvPr>
            <p:ph type="title"/>
          </p:nvPr>
        </p:nvSpPr>
        <p:spPr>
          <a:xfrm>
            <a:off x="2895600" y="764373"/>
            <a:ext cx="8610600" cy="129302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0" y="2194560"/>
            <a:ext cx="10820400" cy="402412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595360" y="6356350"/>
            <a:ext cx="291084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52E37674-C1BA-4107-9B06-6D4CAC3A3DF5}" type="datetimeFigureOut">
              <a:rPr lang="en-US" smtClean="0"/>
              <a:t>9/8/21</a:t>
            </a:fld>
            <a:endParaRPr lang="en-US" dirty="0"/>
          </a:p>
        </p:txBody>
      </p:sp>
      <p:sp>
        <p:nvSpPr>
          <p:cNvPr id="5" name="Footer Placeholder 4"/>
          <p:cNvSpPr>
            <a:spLocks noGrp="1"/>
          </p:cNvSpPr>
          <p:nvPr>
            <p:ph type="ftr" sz="quarter" idx="3"/>
          </p:nvPr>
        </p:nvSpPr>
        <p:spPr>
          <a:xfrm>
            <a:off x="685800" y="6355845"/>
            <a:ext cx="777240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63000" y="381000"/>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302436080"/>
      </p:ext>
    </p:extLst>
  </p:cSld>
  <p:clrMap bg1="dk1" tx1="lt1" bg2="dk2" tx2="lt2" accent1="accent1" accent2="accent2" accent3="accent3" accent4="accent4" accent5="accent5" accent6="accent6" hlink="hlink" folHlink="folHlink"/>
  <p:sldLayoutIdLst>
    <p:sldLayoutId id="2147483853" r:id="rId1"/>
    <p:sldLayoutId id="2147483854" r:id="rId2"/>
    <p:sldLayoutId id="2147483855" r:id="rId3"/>
    <p:sldLayoutId id="2147483856" r:id="rId4"/>
    <p:sldLayoutId id="2147483857" r:id="rId5"/>
    <p:sldLayoutId id="2147483858" r:id="rId6"/>
    <p:sldLayoutId id="2147483859" r:id="rId7"/>
    <p:sldLayoutId id="2147483860" r:id="rId8"/>
    <p:sldLayoutId id="2147483861" r:id="rId9"/>
    <p:sldLayoutId id="2147483862" r:id="rId10"/>
    <p:sldLayoutId id="2147483863" r:id="rId11"/>
    <p:sldLayoutId id="2147483864" r:id="rId12"/>
    <p:sldLayoutId id="2147483865" r:id="rId13"/>
    <p:sldLayoutId id="2147483866" r:id="rId14"/>
    <p:sldLayoutId id="2147483867" r:id="rId15"/>
    <p:sldLayoutId id="2147483868" r:id="rId16"/>
    <p:sldLayoutId id="2147483869" r:id="rId17"/>
  </p:sldLayoutIdLst>
  <p:hf sldNum="0" hdr="0" ftr="0" dt="0"/>
  <p:txStyles>
    <p:title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8.gi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0.gi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r>
              <a:rPr lang="en-US" sz="4800" dirty="0"/>
              <a:t>Approach to Pediatric Cardiac Emergencies</a:t>
            </a:r>
          </a:p>
        </p:txBody>
      </p:sp>
      <p:sp>
        <p:nvSpPr>
          <p:cNvPr id="3" name="عنوان فرعي 2"/>
          <p:cNvSpPr>
            <a:spLocks noGrp="1"/>
          </p:cNvSpPr>
          <p:nvPr>
            <p:ph type="subTitle" idx="1"/>
          </p:nvPr>
        </p:nvSpPr>
        <p:spPr/>
        <p:txBody>
          <a:bodyPr>
            <a:normAutofit fontScale="85000" lnSpcReduction="10000"/>
          </a:bodyPr>
          <a:lstStyle/>
          <a:p>
            <a:r>
              <a:rPr lang="en-US" dirty="0"/>
              <a:t>Done by: </a:t>
            </a:r>
            <a:r>
              <a:rPr lang="en-US" dirty="0" err="1"/>
              <a:t>Noura</a:t>
            </a:r>
            <a:r>
              <a:rPr lang="en-US" dirty="0"/>
              <a:t> </a:t>
            </a:r>
            <a:r>
              <a:rPr lang="en-US" dirty="0" err="1"/>
              <a:t>Muhaidat</a:t>
            </a:r>
            <a:r>
              <a:rPr lang="en-US" dirty="0"/>
              <a:t>, Hadeel </a:t>
            </a:r>
            <a:r>
              <a:rPr lang="en-US" dirty="0" err="1"/>
              <a:t>Shalabi</a:t>
            </a:r>
            <a:r>
              <a:rPr lang="en-US" dirty="0"/>
              <a:t>, Abdullah Khalil and </a:t>
            </a:r>
            <a:r>
              <a:rPr lang="en-US" dirty="0" err="1"/>
              <a:t>Moutaz</a:t>
            </a:r>
            <a:r>
              <a:rPr lang="en-US" dirty="0"/>
              <a:t> </a:t>
            </a:r>
            <a:r>
              <a:rPr lang="en-US" dirty="0" err="1"/>
              <a:t>AbuSeini</a:t>
            </a:r>
            <a:endParaRPr lang="en-US" dirty="0"/>
          </a:p>
          <a:p>
            <a:r>
              <a:rPr lang="en-US" dirty="0"/>
              <a:t>Supervised by: Dr. </a:t>
            </a:r>
            <a:r>
              <a:rPr lang="en-US" dirty="0" err="1"/>
              <a:t>Hamzeh</a:t>
            </a:r>
            <a:r>
              <a:rPr lang="en-US" dirty="0"/>
              <a:t> Al-</a:t>
            </a:r>
            <a:r>
              <a:rPr lang="en-US" dirty="0" err="1"/>
              <a:t>Momani</a:t>
            </a:r>
            <a:endParaRPr lang="en-US" dirty="0"/>
          </a:p>
        </p:txBody>
      </p:sp>
    </p:spTree>
    <p:extLst>
      <p:ext uri="{BB962C8B-B14F-4D97-AF65-F5344CB8AC3E}">
        <p14:creationId xmlns:p14="http://schemas.microsoft.com/office/powerpoint/2010/main" val="26226541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2895600" y="764373"/>
            <a:ext cx="5306291" cy="1293028"/>
          </a:xfrm>
        </p:spPr>
        <p:txBody>
          <a:bodyPr/>
          <a:lstStyle/>
          <a:p>
            <a:r>
              <a:rPr lang="en-US" dirty="0"/>
              <a:t>Case 1:History</a:t>
            </a:r>
          </a:p>
        </p:txBody>
      </p:sp>
      <p:sp>
        <p:nvSpPr>
          <p:cNvPr id="3" name="عنصر نائب للمحتوى 2"/>
          <p:cNvSpPr>
            <a:spLocks noGrp="1"/>
          </p:cNvSpPr>
          <p:nvPr>
            <p:ph idx="1"/>
          </p:nvPr>
        </p:nvSpPr>
        <p:spPr/>
        <p:txBody>
          <a:bodyPr/>
          <a:lstStyle/>
          <a:p>
            <a:r>
              <a:rPr lang="en-US" dirty="0" err="1"/>
              <a:t>Saif</a:t>
            </a:r>
            <a:r>
              <a:rPr lang="en-US" dirty="0"/>
              <a:t> Ahmad, a male full-term newborn presents with cyanosis an hour after his birth and is transferred to the NICU. </a:t>
            </a:r>
          </a:p>
          <a:p>
            <a:r>
              <a:rPr lang="en-US" dirty="0" err="1"/>
              <a:t>Saif</a:t>
            </a:r>
            <a:r>
              <a:rPr lang="en-US" dirty="0"/>
              <a:t> is a male, full term baby, product of a normal vaginal delivery, no complications during delivery, weighed 3,000 grams. </a:t>
            </a:r>
          </a:p>
        </p:txBody>
      </p:sp>
    </p:spTree>
    <p:extLst>
      <p:ext uri="{BB962C8B-B14F-4D97-AF65-F5344CB8AC3E}">
        <p14:creationId xmlns:p14="http://schemas.microsoft.com/office/powerpoint/2010/main" val="32904697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069848" y="249016"/>
            <a:ext cx="7326007" cy="1609344"/>
          </a:xfrm>
        </p:spPr>
        <p:txBody>
          <a:bodyPr/>
          <a:lstStyle/>
          <a:p>
            <a:r>
              <a:rPr lang="en-US" dirty="0"/>
              <a:t>Physical Examination</a:t>
            </a:r>
          </a:p>
        </p:txBody>
      </p:sp>
      <p:sp>
        <p:nvSpPr>
          <p:cNvPr id="3" name="عنصر نائب للمحتوى 2"/>
          <p:cNvSpPr>
            <a:spLocks noGrp="1"/>
          </p:cNvSpPr>
          <p:nvPr>
            <p:ph idx="1"/>
          </p:nvPr>
        </p:nvSpPr>
        <p:spPr>
          <a:xfrm>
            <a:off x="1069848" y="1858360"/>
            <a:ext cx="10058400" cy="4742855"/>
          </a:xfrm>
        </p:spPr>
        <p:txBody>
          <a:bodyPr>
            <a:normAutofit/>
          </a:bodyPr>
          <a:lstStyle/>
          <a:p>
            <a:r>
              <a:rPr lang="en-US" dirty="0"/>
              <a:t>Growth Parameters: </a:t>
            </a:r>
          </a:p>
          <a:p>
            <a:pPr marL="0" indent="0">
              <a:buNone/>
            </a:pPr>
            <a:r>
              <a:rPr lang="en-US" sz="1600" dirty="0"/>
              <a:t>HC= 34 </a:t>
            </a:r>
            <a:r>
              <a:rPr lang="en-US" sz="1600" dirty="0" err="1"/>
              <a:t>cms</a:t>
            </a:r>
            <a:r>
              <a:rPr lang="en-US" sz="1600" dirty="0"/>
              <a:t>           length= 50 </a:t>
            </a:r>
            <a:r>
              <a:rPr lang="en-US" sz="1600" dirty="0" err="1"/>
              <a:t>cms</a:t>
            </a:r>
            <a:r>
              <a:rPr lang="en-US" sz="1600" dirty="0"/>
              <a:t>         weight= 3 </a:t>
            </a:r>
            <a:r>
              <a:rPr lang="en-US" sz="1600" dirty="0" err="1"/>
              <a:t>kgs</a:t>
            </a:r>
            <a:r>
              <a:rPr lang="en-US" sz="1600" dirty="0"/>
              <a:t> </a:t>
            </a:r>
          </a:p>
          <a:p>
            <a:r>
              <a:rPr lang="en-US" dirty="0"/>
              <a:t>Vitals: </a:t>
            </a:r>
          </a:p>
          <a:p>
            <a:pPr marL="0" indent="0">
              <a:buNone/>
            </a:pPr>
            <a:r>
              <a:rPr lang="en-US" sz="1600" dirty="0"/>
              <a:t>RR= 65 breaths/min              HR= 180 bpm</a:t>
            </a:r>
          </a:p>
          <a:p>
            <a:pPr marL="0" indent="0">
              <a:buNone/>
            </a:pPr>
            <a:r>
              <a:rPr lang="en-US" sz="1600" dirty="0"/>
              <a:t>BP= 60/40 mmHg                  BT= 37 degree C</a:t>
            </a:r>
          </a:p>
          <a:p>
            <a:pPr marL="0" indent="0">
              <a:buNone/>
            </a:pPr>
            <a:r>
              <a:rPr lang="en-US" sz="1600" dirty="0"/>
              <a:t>O2 sat= 70% (pre-ductal and post-ductal)</a:t>
            </a:r>
          </a:p>
          <a:p>
            <a:r>
              <a:rPr lang="en-US" dirty="0"/>
              <a:t>Physical signs: cyanosis, tachypnea, no flaring, no retractions, no grunting, no visible palpitations, no skin lesions or rashes, no neonatal cataract, no </a:t>
            </a:r>
            <a:r>
              <a:rPr lang="en-US" dirty="0" err="1"/>
              <a:t>hepato</a:t>
            </a:r>
            <a:r>
              <a:rPr lang="en-US" dirty="0"/>
              <a:t>-splenomegaly, no fever. </a:t>
            </a:r>
          </a:p>
          <a:p>
            <a:r>
              <a:rPr lang="en-US" dirty="0"/>
              <a:t>A single loud S2 is heard and no audible murmur. </a:t>
            </a:r>
          </a:p>
          <a:p>
            <a:endParaRPr lang="en-US" dirty="0"/>
          </a:p>
        </p:txBody>
      </p:sp>
    </p:spTree>
    <p:extLst>
      <p:ext uri="{BB962C8B-B14F-4D97-AF65-F5344CB8AC3E}">
        <p14:creationId xmlns:p14="http://schemas.microsoft.com/office/powerpoint/2010/main" val="1952328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025237" y="764373"/>
            <a:ext cx="9019308" cy="1293028"/>
          </a:xfrm>
        </p:spPr>
        <p:txBody>
          <a:bodyPr>
            <a:normAutofit/>
          </a:bodyPr>
          <a:lstStyle/>
          <a:p>
            <a:r>
              <a:rPr lang="en-US" dirty="0" err="1"/>
              <a:t>DDx</a:t>
            </a:r>
            <a:r>
              <a:rPr lang="en-US" dirty="0"/>
              <a:t> of Neonatal Cyanosis</a:t>
            </a:r>
          </a:p>
        </p:txBody>
      </p:sp>
      <p:sp>
        <p:nvSpPr>
          <p:cNvPr id="3" name="عنصر نائب للمحتوى 2"/>
          <p:cNvSpPr>
            <a:spLocks noGrp="1"/>
          </p:cNvSpPr>
          <p:nvPr>
            <p:ph idx="1"/>
          </p:nvPr>
        </p:nvSpPr>
        <p:spPr/>
        <p:txBody>
          <a:bodyPr/>
          <a:lstStyle/>
          <a:p>
            <a:r>
              <a:rPr lang="en-US" dirty="0"/>
              <a:t>Cardiac </a:t>
            </a:r>
            <a:r>
              <a:rPr lang="en-US" dirty="0" err="1"/>
              <a:t>vs</a:t>
            </a:r>
            <a:r>
              <a:rPr lang="en-US" dirty="0"/>
              <a:t> Respiratory </a:t>
            </a:r>
            <a:r>
              <a:rPr lang="en-US" dirty="0" err="1"/>
              <a:t>vs</a:t>
            </a:r>
            <a:r>
              <a:rPr lang="en-US" dirty="0"/>
              <a:t> Metabolic </a:t>
            </a:r>
            <a:r>
              <a:rPr lang="en-US" dirty="0" err="1"/>
              <a:t>vs</a:t>
            </a:r>
            <a:r>
              <a:rPr lang="en-US" dirty="0"/>
              <a:t> CNS? </a:t>
            </a:r>
          </a:p>
          <a:p>
            <a:endParaRPr lang="en-US" dirty="0"/>
          </a:p>
          <a:p>
            <a:r>
              <a:rPr lang="en-US" dirty="0"/>
              <a:t>Cardiac: TGA, TOF, TAPVR,TA, </a:t>
            </a:r>
            <a:r>
              <a:rPr lang="en-US" dirty="0" err="1"/>
              <a:t>Truncus</a:t>
            </a:r>
            <a:r>
              <a:rPr lang="en-US" dirty="0"/>
              <a:t> </a:t>
            </a:r>
            <a:r>
              <a:rPr lang="en-US" dirty="0" err="1"/>
              <a:t>Arteriosus</a:t>
            </a:r>
            <a:r>
              <a:rPr lang="en-US" dirty="0"/>
              <a:t>, </a:t>
            </a:r>
            <a:r>
              <a:rPr lang="en-US" dirty="0" err="1"/>
              <a:t>Ebstein’s</a:t>
            </a:r>
            <a:r>
              <a:rPr lang="en-US" dirty="0"/>
              <a:t> anomaly, Single ventricle, </a:t>
            </a:r>
            <a:r>
              <a:rPr lang="en-US" dirty="0" err="1"/>
              <a:t>hypoplastic</a:t>
            </a:r>
            <a:r>
              <a:rPr lang="en-US" dirty="0"/>
              <a:t> left heart.</a:t>
            </a:r>
          </a:p>
          <a:p>
            <a:r>
              <a:rPr lang="en-US" dirty="0"/>
              <a:t>Respiratory: TTN, pneumonia, pulmonary anomaly, pulmonary hemorrhage</a:t>
            </a:r>
          </a:p>
          <a:p>
            <a:r>
              <a:rPr lang="en-US" dirty="0"/>
              <a:t>CNS: seizures, toxins, IVH, ischemia</a:t>
            </a:r>
          </a:p>
          <a:p>
            <a:r>
              <a:rPr lang="en-US" dirty="0"/>
              <a:t>Infections: Pneumonia, meningitis, sepsis</a:t>
            </a:r>
          </a:p>
          <a:p>
            <a:r>
              <a:rPr lang="en-US" dirty="0"/>
              <a:t>Others: inborn errors of metabolism, hypoglycemia, anemia/polycythemia</a:t>
            </a:r>
          </a:p>
        </p:txBody>
      </p:sp>
    </p:spTree>
    <p:extLst>
      <p:ext uri="{BB962C8B-B14F-4D97-AF65-F5344CB8AC3E}">
        <p14:creationId xmlns:p14="http://schemas.microsoft.com/office/powerpoint/2010/main" val="3701053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a:t>Investigations: </a:t>
            </a:r>
          </a:p>
        </p:txBody>
      </p:sp>
      <p:sp>
        <p:nvSpPr>
          <p:cNvPr id="3" name="عنصر نائب للمحتوى 2"/>
          <p:cNvSpPr>
            <a:spLocks noGrp="1"/>
          </p:cNvSpPr>
          <p:nvPr>
            <p:ph idx="1"/>
          </p:nvPr>
        </p:nvSpPr>
        <p:spPr/>
        <p:txBody>
          <a:bodyPr>
            <a:normAutofit fontScale="92500" lnSpcReduction="20000"/>
          </a:bodyPr>
          <a:lstStyle/>
          <a:p>
            <a:r>
              <a:rPr lang="en-US" dirty="0"/>
              <a:t>Hyperoxia test: doesn’t respond to oxygen inhalation and no improvement in oxygen saturation.  (PaO2 before 30 and after 50) </a:t>
            </a:r>
          </a:p>
          <a:p>
            <a:endParaRPr lang="en-US" dirty="0"/>
          </a:p>
          <a:p>
            <a:r>
              <a:rPr lang="en-US" dirty="0"/>
              <a:t>ECG: there is rightward QRS axis and RVH. </a:t>
            </a:r>
          </a:p>
          <a:p>
            <a:endParaRPr lang="en-US" dirty="0"/>
          </a:p>
          <a:p>
            <a:r>
              <a:rPr lang="en-US" dirty="0"/>
              <a:t>Chest x-ray: narrow mediastinum + cardiomegaly + increased pulmonary markings + egg on string shape. </a:t>
            </a:r>
          </a:p>
          <a:p>
            <a:endParaRPr lang="en-US" dirty="0"/>
          </a:p>
          <a:p>
            <a:r>
              <a:rPr lang="en-US" dirty="0"/>
              <a:t>Echocardiography: PSD, ASD, and VSD can be seen. Also transposition of the arteries. </a:t>
            </a:r>
          </a:p>
          <a:p>
            <a:endParaRPr lang="en-US" dirty="0"/>
          </a:p>
          <a:p>
            <a:r>
              <a:rPr lang="en-US" dirty="0"/>
              <a:t>Cardiac Catheterization</a:t>
            </a:r>
          </a:p>
          <a:p>
            <a:endParaRPr lang="en-US" dirty="0"/>
          </a:p>
        </p:txBody>
      </p:sp>
    </p:spTree>
    <p:extLst>
      <p:ext uri="{BB962C8B-B14F-4D97-AF65-F5344CB8AC3E}">
        <p14:creationId xmlns:p14="http://schemas.microsoft.com/office/powerpoint/2010/main" val="15671108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a:t>Hyperoxia Test</a:t>
            </a:r>
          </a:p>
        </p:txBody>
      </p:sp>
      <p:sp>
        <p:nvSpPr>
          <p:cNvPr id="3" name="عنصر نائب للمحتوى 2"/>
          <p:cNvSpPr>
            <a:spLocks noGrp="1"/>
          </p:cNvSpPr>
          <p:nvPr>
            <p:ph idx="1"/>
          </p:nvPr>
        </p:nvSpPr>
        <p:spPr/>
        <p:txBody>
          <a:bodyPr/>
          <a:lstStyle/>
          <a:p>
            <a:r>
              <a:rPr lang="en-US" dirty="0"/>
              <a:t>10 </a:t>
            </a:r>
            <a:r>
              <a:rPr lang="en-US" dirty="0" err="1"/>
              <a:t>mins</a:t>
            </a:r>
            <a:r>
              <a:rPr lang="en-US" dirty="0"/>
              <a:t> after administration of 100% O2, the PaO2: </a:t>
            </a:r>
          </a:p>
          <a:p>
            <a:pPr marL="0" indent="0">
              <a:buNone/>
            </a:pPr>
            <a:r>
              <a:rPr lang="en-US" dirty="0"/>
              <a:t>       more than 200 mmHg: cardiac disease is unlikely</a:t>
            </a:r>
          </a:p>
          <a:p>
            <a:pPr marL="0" indent="0">
              <a:buNone/>
            </a:pPr>
            <a:r>
              <a:rPr lang="en-US" dirty="0"/>
              <a:t>       50-150 mmHg: cardiac disease ( mixing lesions as TA and </a:t>
            </a:r>
            <a:r>
              <a:rPr lang="en-US" dirty="0" err="1"/>
              <a:t>Truncus</a:t>
            </a:r>
            <a:r>
              <a:rPr lang="en-US" dirty="0"/>
              <a:t> </a:t>
            </a:r>
            <a:r>
              <a:rPr lang="en-US" dirty="0" err="1"/>
              <a:t>Arteriosus</a:t>
            </a:r>
            <a:r>
              <a:rPr lang="en-US" dirty="0"/>
              <a:t>)</a:t>
            </a:r>
          </a:p>
          <a:p>
            <a:pPr marL="0" indent="0">
              <a:buNone/>
            </a:pPr>
            <a:r>
              <a:rPr lang="en-US" dirty="0"/>
              <a:t>       less than 50 mmHg: two circuits with mixing ( TGA)</a:t>
            </a:r>
          </a:p>
        </p:txBody>
      </p:sp>
    </p:spTree>
    <p:extLst>
      <p:ext uri="{BB962C8B-B14F-4D97-AF65-F5344CB8AC3E}">
        <p14:creationId xmlns:p14="http://schemas.microsoft.com/office/powerpoint/2010/main" val="19778334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957114" y="4856216"/>
            <a:ext cx="10058400" cy="1609344"/>
          </a:xfrm>
        </p:spPr>
        <p:txBody>
          <a:bodyPr>
            <a:normAutofit/>
          </a:bodyPr>
          <a:lstStyle/>
          <a:p>
            <a:r>
              <a:rPr lang="en-US" sz="2000" dirty="0" err="1"/>
              <a:t>Righward</a:t>
            </a:r>
            <a:r>
              <a:rPr lang="en-US" sz="2000" dirty="0"/>
              <a:t> QRS axis</a:t>
            </a:r>
            <a:br>
              <a:rPr lang="en-US" sz="2000" dirty="0"/>
            </a:br>
            <a:r>
              <a:rPr lang="en-US" sz="2000" dirty="0"/>
              <a:t>RVH</a:t>
            </a:r>
            <a:br>
              <a:rPr lang="en-US" sz="2000" dirty="0"/>
            </a:br>
            <a:endParaRPr lang="en-US" sz="2000" dirty="0"/>
          </a:p>
        </p:txBody>
      </p:sp>
      <p:pic>
        <p:nvPicPr>
          <p:cNvPr id="4" name="عنصر نائب للمحتوى 3"/>
          <p:cNvPicPr>
            <a:picLocks noGrp="1" noChangeAspect="1"/>
          </p:cNvPicPr>
          <p:nvPr>
            <p:ph idx="1"/>
          </p:nvPr>
        </p:nvPicPr>
        <p:blipFill>
          <a:blip r:embed="rId2"/>
          <a:stretch>
            <a:fillRect/>
          </a:stretch>
        </p:blipFill>
        <p:spPr>
          <a:xfrm>
            <a:off x="150312" y="0"/>
            <a:ext cx="11874673" cy="4534422"/>
          </a:xfrm>
          <a:prstGeom prst="rect">
            <a:avLst/>
          </a:prstGeom>
        </p:spPr>
      </p:pic>
    </p:spTree>
    <p:extLst>
      <p:ext uri="{BB962C8B-B14F-4D97-AF65-F5344CB8AC3E}">
        <p14:creationId xmlns:p14="http://schemas.microsoft.com/office/powerpoint/2010/main" val="688489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نص 2"/>
          <p:cNvSpPr>
            <a:spLocks noGrp="1"/>
          </p:cNvSpPr>
          <p:nvPr>
            <p:ph type="body" idx="1"/>
          </p:nvPr>
        </p:nvSpPr>
        <p:spPr>
          <a:xfrm>
            <a:off x="1069848" y="175364"/>
            <a:ext cx="4754880" cy="1047426"/>
          </a:xfrm>
        </p:spPr>
        <p:txBody>
          <a:bodyPr>
            <a:normAutofit lnSpcReduction="10000"/>
          </a:bodyPr>
          <a:lstStyle/>
          <a:p>
            <a:r>
              <a:rPr lang="en-US" sz="1800" dirty="0"/>
              <a:t>Chest x-ray at day 3</a:t>
            </a:r>
          </a:p>
          <a:p>
            <a:r>
              <a:rPr lang="en-US" sz="1800" dirty="0"/>
              <a:t>Mild cardiomegaly</a:t>
            </a:r>
          </a:p>
          <a:p>
            <a:r>
              <a:rPr lang="en-US" sz="1800" dirty="0"/>
              <a:t>No increased pulmonary markings</a:t>
            </a:r>
          </a:p>
        </p:txBody>
      </p:sp>
      <p:pic>
        <p:nvPicPr>
          <p:cNvPr id="7" name="عنصر نائب للمحتوى 6"/>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1069848" y="1451766"/>
            <a:ext cx="4754880" cy="5174501"/>
          </a:xfrm>
        </p:spPr>
      </p:pic>
      <p:sp>
        <p:nvSpPr>
          <p:cNvPr id="5" name="عنصر نائب للنص 4"/>
          <p:cNvSpPr>
            <a:spLocks noGrp="1"/>
          </p:cNvSpPr>
          <p:nvPr>
            <p:ph type="body" sz="quarter" idx="3"/>
          </p:nvPr>
        </p:nvSpPr>
        <p:spPr>
          <a:xfrm>
            <a:off x="6364224" y="175364"/>
            <a:ext cx="4996882" cy="1047426"/>
          </a:xfrm>
        </p:spPr>
        <p:txBody>
          <a:bodyPr>
            <a:noAutofit/>
          </a:bodyPr>
          <a:lstStyle/>
          <a:p>
            <a:r>
              <a:rPr lang="en-US" sz="1700" dirty="0"/>
              <a:t>Chest x-ray at day 7</a:t>
            </a:r>
          </a:p>
          <a:p>
            <a:r>
              <a:rPr lang="en-US" sz="1700" dirty="0"/>
              <a:t>Severe cardiomegaly</a:t>
            </a:r>
          </a:p>
          <a:p>
            <a:r>
              <a:rPr lang="en-US" sz="1700" dirty="0"/>
              <a:t>Increased pulmonary markings</a:t>
            </a:r>
          </a:p>
        </p:txBody>
      </p:sp>
      <p:pic>
        <p:nvPicPr>
          <p:cNvPr id="10" name="عنصر نائب للمحتوى 9"/>
          <p:cNvPicPr>
            <a:picLocks noGrp="1" noChangeAspect="1"/>
          </p:cNvPicPr>
          <p:nvPr>
            <p:ph sz="quarter" idx="4"/>
          </p:nvPr>
        </p:nvPicPr>
        <p:blipFill>
          <a:blip r:embed="rId3">
            <a:extLst>
              <a:ext uri="{28A0092B-C50C-407E-A947-70E740481C1C}">
                <a14:useLocalDpi xmlns:a14="http://schemas.microsoft.com/office/drawing/2010/main" val="0"/>
              </a:ext>
            </a:extLst>
          </a:blip>
          <a:stretch>
            <a:fillRect/>
          </a:stretch>
        </p:blipFill>
        <p:spPr>
          <a:xfrm>
            <a:off x="6364287" y="1451766"/>
            <a:ext cx="4996819" cy="5174501"/>
          </a:xfrm>
        </p:spPr>
      </p:pic>
    </p:spTree>
    <p:extLst>
      <p:ext uri="{BB962C8B-B14F-4D97-AF65-F5344CB8AC3E}">
        <p14:creationId xmlns:p14="http://schemas.microsoft.com/office/powerpoint/2010/main" val="34034276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a:t>Management Plan</a:t>
            </a:r>
          </a:p>
        </p:txBody>
      </p:sp>
      <p:sp>
        <p:nvSpPr>
          <p:cNvPr id="3" name="عنصر نائب للمحتوى 2"/>
          <p:cNvSpPr>
            <a:spLocks noGrp="1"/>
          </p:cNvSpPr>
          <p:nvPr>
            <p:ph idx="1"/>
          </p:nvPr>
        </p:nvSpPr>
        <p:spPr/>
        <p:txBody>
          <a:bodyPr/>
          <a:lstStyle/>
          <a:p>
            <a:r>
              <a:rPr lang="en-US" dirty="0"/>
              <a:t>Fix metabolic acidosis</a:t>
            </a:r>
          </a:p>
          <a:p>
            <a:r>
              <a:rPr lang="en-US" dirty="0"/>
              <a:t>PGE1 infusion </a:t>
            </a:r>
          </a:p>
          <a:p>
            <a:r>
              <a:rPr lang="en-US" dirty="0"/>
              <a:t>Oxygen</a:t>
            </a:r>
          </a:p>
          <a:p>
            <a:r>
              <a:rPr lang="en-US" dirty="0"/>
              <a:t>digoxin and diuretics if CHF supervenes </a:t>
            </a:r>
          </a:p>
          <a:p>
            <a:r>
              <a:rPr lang="en-US" dirty="0" err="1"/>
              <a:t>Rashkind</a:t>
            </a:r>
            <a:r>
              <a:rPr lang="en-US" dirty="0"/>
              <a:t> procedure (balloon arterial </a:t>
            </a:r>
            <a:r>
              <a:rPr lang="en-US" dirty="0" err="1"/>
              <a:t>septostomy</a:t>
            </a:r>
            <a:r>
              <a:rPr lang="en-US" dirty="0"/>
              <a:t>) in case mixing sites are insufficient </a:t>
            </a:r>
          </a:p>
          <a:p>
            <a:r>
              <a:rPr lang="en-US" dirty="0"/>
              <a:t>Surgery: arterial switch procedure </a:t>
            </a:r>
          </a:p>
          <a:p>
            <a:endParaRPr lang="en-US" dirty="0"/>
          </a:p>
          <a:p>
            <a:pPr marL="0" indent="0">
              <a:buNone/>
            </a:pPr>
            <a:r>
              <a:rPr lang="en-US" sz="2800" dirty="0"/>
              <a:t>Diagnosis: </a:t>
            </a:r>
            <a:r>
              <a:rPr lang="en-US" dirty="0"/>
              <a:t>TGA</a:t>
            </a:r>
          </a:p>
        </p:txBody>
      </p:sp>
    </p:spTree>
    <p:extLst>
      <p:ext uri="{BB962C8B-B14F-4D97-AF65-F5344CB8AC3E}">
        <p14:creationId xmlns:p14="http://schemas.microsoft.com/office/powerpoint/2010/main" val="10949889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CASE 2:</a:t>
            </a:r>
          </a:p>
        </p:txBody>
      </p:sp>
      <p:sp>
        <p:nvSpPr>
          <p:cNvPr id="3" name="Content Placeholder 2"/>
          <p:cNvSpPr>
            <a:spLocks noGrp="1"/>
          </p:cNvSpPr>
          <p:nvPr>
            <p:ph idx="1"/>
          </p:nvPr>
        </p:nvSpPr>
        <p:spPr/>
        <p:txBody>
          <a:bodyPr/>
          <a:lstStyle/>
          <a:p>
            <a:r>
              <a:rPr lang="en-US" dirty="0"/>
              <a:t>Sarah Ahmad, 7 month old admitted to the ER today (8</a:t>
            </a:r>
            <a:r>
              <a:rPr lang="en-US" baseline="30000" dirty="0"/>
              <a:t>th</a:t>
            </a:r>
            <a:r>
              <a:rPr lang="en-US" dirty="0"/>
              <a:t> September 2021)</a:t>
            </a:r>
          </a:p>
          <a:p>
            <a:r>
              <a:rPr lang="en-US" dirty="0"/>
              <a:t>History taken from mother </a:t>
            </a:r>
          </a:p>
          <a:p>
            <a:r>
              <a:rPr lang="en-US" dirty="0"/>
              <a:t>Mother complains of bluish discoloration of her daughter after feeding, associated with difficulty of breathing and loss of consciousness.</a:t>
            </a:r>
          </a:p>
          <a:p>
            <a:endParaRPr lang="en-US" dirty="0"/>
          </a:p>
        </p:txBody>
      </p:sp>
    </p:spTree>
    <p:extLst>
      <p:ext uri="{BB962C8B-B14F-4D97-AF65-F5344CB8AC3E}">
        <p14:creationId xmlns:p14="http://schemas.microsoft.com/office/powerpoint/2010/main" val="22752601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Physical findings:</a:t>
            </a:r>
          </a:p>
        </p:txBody>
      </p:sp>
      <p:sp>
        <p:nvSpPr>
          <p:cNvPr id="3" name="Content Placeholder 2"/>
          <p:cNvSpPr>
            <a:spLocks noGrp="1"/>
          </p:cNvSpPr>
          <p:nvPr>
            <p:ph idx="1"/>
          </p:nvPr>
        </p:nvSpPr>
        <p:spPr>
          <a:xfrm>
            <a:off x="198304" y="2093976"/>
            <a:ext cx="12338892" cy="4050792"/>
          </a:xfrm>
        </p:spPr>
        <p:txBody>
          <a:bodyPr>
            <a:normAutofit lnSpcReduction="10000"/>
          </a:bodyPr>
          <a:lstStyle/>
          <a:p>
            <a:r>
              <a:rPr lang="en-US" dirty="0"/>
              <a:t>Weight: 7 kilograms</a:t>
            </a:r>
          </a:p>
          <a:p>
            <a:r>
              <a:rPr lang="en-US" dirty="0"/>
              <a:t>Height: 67 cm</a:t>
            </a:r>
          </a:p>
          <a:p>
            <a:r>
              <a:rPr lang="en-US" dirty="0"/>
              <a:t>Head circumference: 42cm</a:t>
            </a:r>
          </a:p>
          <a:p>
            <a:r>
              <a:rPr lang="en-US" dirty="0"/>
              <a:t>Vitals: </a:t>
            </a:r>
          </a:p>
          <a:p>
            <a:pPr marL="0" indent="0">
              <a:buNone/>
            </a:pPr>
            <a:r>
              <a:rPr lang="en-US" sz="1600" dirty="0"/>
              <a:t>RR= 60 breaths/min    Pulse – 120/min, regular, no radio-radial or radio femoral delay • BP – 84/60 mmHg  </a:t>
            </a:r>
          </a:p>
          <a:p>
            <a:pPr marL="0" indent="0">
              <a:buNone/>
            </a:pPr>
            <a:r>
              <a:rPr lang="en-US" sz="1600" dirty="0"/>
              <a:t>O2 sat= 65% (pre-ductal and post-ductal)   - Afebrile.</a:t>
            </a:r>
          </a:p>
          <a:p>
            <a:r>
              <a:rPr lang="en-US" dirty="0"/>
              <a:t>Physical signs: cyanosis, (lips, tongue, fingers), no retractions, no grunting.</a:t>
            </a:r>
          </a:p>
          <a:p>
            <a:r>
              <a:rPr lang="en-US" dirty="0"/>
              <a:t>No Clubbing  No </a:t>
            </a:r>
            <a:r>
              <a:rPr lang="en-US" dirty="0" err="1"/>
              <a:t>Oedema</a:t>
            </a:r>
            <a:r>
              <a:rPr lang="en-US" dirty="0"/>
              <a:t> No Lymphadenopathy Neck veins – not engorged </a:t>
            </a:r>
          </a:p>
          <a:p>
            <a:endParaRPr lang="en-US" dirty="0"/>
          </a:p>
          <a:p>
            <a:r>
              <a:rPr lang="en-US" dirty="0"/>
              <a:t>A single loud S2 is heard and no audible murmur. </a:t>
            </a:r>
          </a:p>
          <a:p>
            <a:endParaRPr lang="en-US" dirty="0"/>
          </a:p>
          <a:p>
            <a:endParaRPr lang="en-US" dirty="0"/>
          </a:p>
        </p:txBody>
      </p:sp>
    </p:spTree>
    <p:extLst>
      <p:ext uri="{BB962C8B-B14F-4D97-AF65-F5344CB8AC3E}">
        <p14:creationId xmlns:p14="http://schemas.microsoft.com/office/powerpoint/2010/main" val="22816109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Physical findings:</a:t>
            </a:r>
          </a:p>
        </p:txBody>
      </p:sp>
      <p:sp>
        <p:nvSpPr>
          <p:cNvPr id="3" name="Content Placeholder 2"/>
          <p:cNvSpPr>
            <a:spLocks noGrp="1"/>
          </p:cNvSpPr>
          <p:nvPr>
            <p:ph idx="1"/>
          </p:nvPr>
        </p:nvSpPr>
        <p:spPr/>
        <p:txBody>
          <a:bodyPr>
            <a:normAutofit fontScale="62500" lnSpcReduction="20000"/>
          </a:bodyPr>
          <a:lstStyle/>
          <a:p>
            <a:r>
              <a:rPr lang="en-US" b="1" u="sng" dirty="0"/>
              <a:t>CARDIOVASCULAR SYSTEM </a:t>
            </a:r>
          </a:p>
          <a:p>
            <a:r>
              <a:rPr lang="en-US" b="1" u="sng" dirty="0"/>
              <a:t>Inspection</a:t>
            </a:r>
            <a:r>
              <a:rPr lang="en-US" dirty="0"/>
              <a:t> </a:t>
            </a:r>
          </a:p>
          <a:p>
            <a:r>
              <a:rPr lang="en-US" dirty="0"/>
              <a:t>Precordium normal on inspection •</a:t>
            </a:r>
          </a:p>
          <a:p>
            <a:r>
              <a:rPr lang="en-US" dirty="0"/>
              <a:t>No visible apical impulse •</a:t>
            </a:r>
          </a:p>
          <a:p>
            <a:r>
              <a:rPr lang="en-US" dirty="0"/>
              <a:t>No visible pulsation </a:t>
            </a:r>
          </a:p>
          <a:p>
            <a:r>
              <a:rPr lang="en-US" dirty="0"/>
              <a:t>No scars</a:t>
            </a:r>
          </a:p>
          <a:p>
            <a:r>
              <a:rPr lang="en-US" dirty="0"/>
              <a:t>Parasternal heave </a:t>
            </a:r>
          </a:p>
          <a:p>
            <a:r>
              <a:rPr lang="en-US" b="1" u="sng" dirty="0"/>
              <a:t>Palpation</a:t>
            </a:r>
            <a:r>
              <a:rPr lang="en-US" dirty="0"/>
              <a:t> </a:t>
            </a:r>
          </a:p>
          <a:p>
            <a:r>
              <a:rPr lang="en-US" dirty="0"/>
              <a:t>Apex </a:t>
            </a:r>
          </a:p>
          <a:p>
            <a:r>
              <a:rPr lang="en-US" dirty="0"/>
              <a:t> Palpable at left 5</a:t>
            </a:r>
            <a:r>
              <a:rPr lang="en-US" baseline="30000" dirty="0"/>
              <a:t>th</a:t>
            </a:r>
            <a:r>
              <a:rPr lang="en-US" dirty="0"/>
              <a:t> ICS, 1 cm lateral to the mid-</a:t>
            </a:r>
            <a:r>
              <a:rPr lang="en-US" dirty="0" err="1"/>
              <a:t>clavicular</a:t>
            </a:r>
            <a:r>
              <a:rPr lang="en-US" dirty="0"/>
              <a:t> line </a:t>
            </a:r>
          </a:p>
          <a:p>
            <a:r>
              <a:rPr lang="en-US" dirty="0"/>
              <a:t>Thrill palpable at left 2</a:t>
            </a:r>
            <a:r>
              <a:rPr lang="en-US" baseline="30000" dirty="0"/>
              <a:t>nd</a:t>
            </a:r>
            <a:r>
              <a:rPr lang="en-US" dirty="0"/>
              <a:t> &amp; 3</a:t>
            </a:r>
            <a:r>
              <a:rPr lang="en-US" baseline="30000" dirty="0"/>
              <a:t>rd</a:t>
            </a:r>
            <a:r>
              <a:rPr lang="en-US" dirty="0"/>
              <a:t>  ICS  along the sternal border</a:t>
            </a:r>
          </a:p>
          <a:p>
            <a:r>
              <a:rPr lang="en-US" b="1" u="sng" dirty="0"/>
              <a:t>Auscultation</a:t>
            </a:r>
          </a:p>
          <a:p>
            <a:r>
              <a:rPr lang="en-US" dirty="0"/>
              <a:t> S1 , S2 audible </a:t>
            </a:r>
          </a:p>
          <a:p>
            <a:r>
              <a:rPr lang="en-US" dirty="0"/>
              <a:t> ejection Systolic murmur, grade IV, best heard at </a:t>
            </a:r>
            <a:r>
              <a:rPr lang="en-US" b="1" dirty="0"/>
              <a:t>left upper sternal borde</a:t>
            </a:r>
            <a:r>
              <a:rPr lang="en-US" dirty="0"/>
              <a:t>r harsh in quality. Not radiating to back/axilla</a:t>
            </a:r>
          </a:p>
          <a:p>
            <a:endParaRPr lang="en-US" dirty="0"/>
          </a:p>
        </p:txBody>
      </p:sp>
    </p:spTree>
    <p:extLst>
      <p:ext uri="{BB962C8B-B14F-4D97-AF65-F5344CB8AC3E}">
        <p14:creationId xmlns:p14="http://schemas.microsoft.com/office/powerpoint/2010/main" val="13786076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918"/>
            <a:ext cx="10463232" cy="1680448"/>
          </a:xfrm>
        </p:spPr>
        <p:txBody>
          <a:bodyPr>
            <a:normAutofit/>
          </a:bodyPr>
          <a:lstStyle/>
          <a:p>
            <a:r>
              <a:rPr lang="en-US" dirty="0"/>
              <a:t>ECG : </a:t>
            </a:r>
            <a:r>
              <a:rPr lang="en-US" sz="2000" dirty="0"/>
              <a:t>Right axis deviation. RVH.</a:t>
            </a:r>
            <a:br>
              <a:rPr lang="en-US" sz="2000" dirty="0"/>
            </a:br>
            <a:r>
              <a:rPr lang="en-US" sz="2000" dirty="0"/>
              <a:t>P wave : peaked  .</a:t>
            </a:r>
            <a:br>
              <a:rPr lang="en-US" sz="2000" dirty="0"/>
            </a:br>
            <a:endParaRPr lang="en-US" sz="2000" dirty="0"/>
          </a:p>
        </p:txBody>
      </p:sp>
      <p:pic>
        <p:nvPicPr>
          <p:cNvPr id="4" name="Picture 2" descr="Right Ventricular Hypertrophy (RVH) • LITFL • ECG Library Diagnosis">
            <a:extLst>
              <a:ext uri="{FF2B5EF4-FFF2-40B4-BE49-F238E27FC236}">
                <a16:creationId xmlns:a16="http://schemas.microsoft.com/office/drawing/2014/main" id="{B34E6D06-03C5-5249-85CD-271E528DA948}"/>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19490" y="1272952"/>
            <a:ext cx="10952488" cy="50837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828353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1549" y="514653"/>
            <a:ext cx="10058400" cy="1609344"/>
          </a:xfrm>
        </p:spPr>
        <p:txBody>
          <a:bodyPr/>
          <a:lstStyle/>
          <a:p>
            <a:r>
              <a:rPr lang="en-US" dirty="0"/>
              <a:t>Investigations</a:t>
            </a:r>
          </a:p>
        </p:txBody>
      </p:sp>
      <p:sp>
        <p:nvSpPr>
          <p:cNvPr id="3" name="Content Placeholder 2"/>
          <p:cNvSpPr>
            <a:spLocks noGrp="1"/>
          </p:cNvSpPr>
          <p:nvPr>
            <p:ph idx="1"/>
          </p:nvPr>
        </p:nvSpPr>
        <p:spPr>
          <a:xfrm>
            <a:off x="1069848" y="2121408"/>
            <a:ext cx="4339434" cy="4050792"/>
          </a:xfrm>
        </p:spPr>
        <p:txBody>
          <a:bodyPr/>
          <a:lstStyle/>
          <a:p>
            <a:r>
              <a:rPr lang="en-US" dirty="0"/>
              <a:t>CBC &amp; blood gases.</a:t>
            </a:r>
          </a:p>
          <a:p>
            <a:r>
              <a:rPr lang="en-US" dirty="0"/>
              <a:t>CXR- boot shaped heart/ </a:t>
            </a:r>
            <a:r>
              <a:rPr lang="en-US" dirty="0" err="1"/>
              <a:t>oligemic</a:t>
            </a:r>
            <a:r>
              <a:rPr lang="en-US" dirty="0"/>
              <a:t> lungs/large aorta.</a:t>
            </a:r>
          </a:p>
          <a:p>
            <a:r>
              <a:rPr lang="en-US" dirty="0"/>
              <a:t>ECG – tall or bifid p waves + RVH/RAD.</a:t>
            </a:r>
          </a:p>
          <a:p>
            <a:r>
              <a:rPr lang="en-US" dirty="0"/>
              <a:t>Echocardiogram – multiple pathologies:</a:t>
            </a:r>
          </a:p>
          <a:p>
            <a:r>
              <a:rPr lang="en-US" dirty="0"/>
              <a:t>Pulmonary stenosis+ RVH + Overriding aorta + VSD.</a:t>
            </a:r>
          </a:p>
          <a:p>
            <a:endParaRPr lang="en-US" dirty="0"/>
          </a:p>
          <a:p>
            <a:endParaRPr lang="en-US" dirty="0"/>
          </a:p>
        </p:txBody>
      </p:sp>
      <p:pic>
        <p:nvPicPr>
          <p:cNvPr id="4" name="Picture 2">
            <a:extLst>
              <a:ext uri="{FF2B5EF4-FFF2-40B4-BE49-F238E27FC236}">
                <a16:creationId xmlns:a16="http://schemas.microsoft.com/office/drawing/2014/main" id="{D4A5618C-6122-7D4A-9C87-785751D5DEF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45326" y="484631"/>
            <a:ext cx="6821944" cy="58721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068643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Tetralogy of </a:t>
            </a:r>
            <a:r>
              <a:rPr lang="en-US" dirty="0" err="1"/>
              <a:t>Fallot</a:t>
            </a:r>
            <a:r>
              <a:rPr lang="en-US" dirty="0"/>
              <a:t>.</a:t>
            </a:r>
          </a:p>
        </p:txBody>
      </p:sp>
      <p:sp>
        <p:nvSpPr>
          <p:cNvPr id="3" name="Content Placeholder 2"/>
          <p:cNvSpPr>
            <a:spLocks noGrp="1"/>
          </p:cNvSpPr>
          <p:nvPr>
            <p:ph idx="1"/>
          </p:nvPr>
        </p:nvSpPr>
        <p:spPr/>
        <p:txBody>
          <a:bodyPr/>
          <a:lstStyle/>
          <a:p>
            <a:r>
              <a:rPr lang="en-US" dirty="0"/>
              <a:t>This is a known case of tetralogy of </a:t>
            </a:r>
            <a:r>
              <a:rPr lang="en-US" dirty="0" err="1"/>
              <a:t>Fallot</a:t>
            </a:r>
            <a:r>
              <a:rPr lang="en-US" dirty="0"/>
              <a:t>, presenting to the ER during a </a:t>
            </a:r>
            <a:r>
              <a:rPr lang="en-US" dirty="0" err="1"/>
              <a:t>tet</a:t>
            </a:r>
            <a:r>
              <a:rPr lang="en-US" dirty="0"/>
              <a:t>-spell.</a:t>
            </a:r>
          </a:p>
          <a:p>
            <a:r>
              <a:rPr lang="en-US" dirty="0"/>
              <a:t>Children usually present with increased bluish discoloration and dyspnea, post crying or feeding or any added exertion.</a:t>
            </a:r>
          </a:p>
        </p:txBody>
      </p:sp>
    </p:spTree>
    <p:extLst>
      <p:ext uri="{BB962C8B-B14F-4D97-AF65-F5344CB8AC3E}">
        <p14:creationId xmlns:p14="http://schemas.microsoft.com/office/powerpoint/2010/main" val="18618504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Management:</a:t>
            </a:r>
          </a:p>
        </p:txBody>
      </p:sp>
      <p:sp>
        <p:nvSpPr>
          <p:cNvPr id="3" name="Content Placeholder 2"/>
          <p:cNvSpPr>
            <a:spLocks noGrp="1"/>
          </p:cNvSpPr>
          <p:nvPr>
            <p:ph idx="1"/>
          </p:nvPr>
        </p:nvSpPr>
        <p:spPr/>
        <p:txBody>
          <a:bodyPr>
            <a:normAutofit lnSpcReduction="10000"/>
          </a:bodyPr>
          <a:lstStyle/>
          <a:p>
            <a:r>
              <a:rPr lang="en-US" dirty="0"/>
              <a:t>Stabilization of child by:</a:t>
            </a:r>
          </a:p>
          <a:p>
            <a:r>
              <a:rPr lang="en-US" dirty="0"/>
              <a:t>1- Calming/ Knee-chest position</a:t>
            </a:r>
          </a:p>
          <a:p>
            <a:r>
              <a:rPr lang="en-US" dirty="0"/>
              <a:t>2- 100% O2.</a:t>
            </a:r>
          </a:p>
          <a:p>
            <a:r>
              <a:rPr lang="en-US" dirty="0"/>
              <a:t>3- IV fluid bolus</a:t>
            </a:r>
          </a:p>
          <a:p>
            <a:r>
              <a:rPr lang="en-US" dirty="0"/>
              <a:t>4- correct metabolic acidosis (NaHCO3)</a:t>
            </a:r>
          </a:p>
          <a:p>
            <a:r>
              <a:rPr lang="en-US" dirty="0"/>
              <a:t>5- </a:t>
            </a:r>
            <a:r>
              <a:rPr lang="en-US" b="1" dirty="0"/>
              <a:t>Morphine sulfate, 0.2 mg/kg</a:t>
            </a:r>
            <a:r>
              <a:rPr lang="en-US" dirty="0"/>
              <a:t> SC or IM. (suppresses the respiratory center and abolishes </a:t>
            </a:r>
            <a:r>
              <a:rPr lang="en-US" dirty="0" err="1"/>
              <a:t>hyperpnea</a:t>
            </a:r>
            <a:r>
              <a:rPr lang="en-US" dirty="0"/>
              <a:t>.)</a:t>
            </a:r>
          </a:p>
          <a:p>
            <a:r>
              <a:rPr lang="en-US" dirty="0"/>
              <a:t>6- phenylephrine (vasoconstriction)</a:t>
            </a:r>
          </a:p>
          <a:p>
            <a:r>
              <a:rPr lang="en-US" dirty="0"/>
              <a:t>7- ketamine  (increases SVR + sedative)</a:t>
            </a:r>
          </a:p>
          <a:p>
            <a:r>
              <a:rPr lang="en-US" dirty="0"/>
              <a:t>8- propranolol (decreases HR)</a:t>
            </a:r>
          </a:p>
        </p:txBody>
      </p:sp>
    </p:spTree>
    <p:extLst>
      <p:ext uri="{BB962C8B-B14F-4D97-AF65-F5344CB8AC3E}">
        <p14:creationId xmlns:p14="http://schemas.microsoft.com/office/powerpoint/2010/main" val="10090614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419600" y="764373"/>
            <a:ext cx="2687782" cy="1293028"/>
          </a:xfrm>
        </p:spPr>
        <p:txBody>
          <a:bodyPr>
            <a:normAutofit/>
          </a:bodyPr>
          <a:lstStyle/>
          <a:p>
            <a:r>
              <a:rPr lang="en-US" dirty="0"/>
              <a:t>CASE 3:</a:t>
            </a:r>
          </a:p>
        </p:txBody>
      </p:sp>
      <p:sp>
        <p:nvSpPr>
          <p:cNvPr id="3" name="عنصر نائب للمحتوى 2"/>
          <p:cNvSpPr>
            <a:spLocks noGrp="1"/>
          </p:cNvSpPr>
          <p:nvPr>
            <p:ph idx="1"/>
          </p:nvPr>
        </p:nvSpPr>
        <p:spPr/>
        <p:txBody>
          <a:bodyPr/>
          <a:lstStyle/>
          <a:p>
            <a:pPr marL="0" indent="0">
              <a:buNone/>
            </a:pPr>
            <a:r>
              <a:rPr lang="en-US" dirty="0"/>
              <a:t>History: </a:t>
            </a:r>
            <a:r>
              <a:rPr lang="en-US" dirty="0" err="1"/>
              <a:t>Taleen</a:t>
            </a:r>
            <a:r>
              <a:rPr lang="en-US" dirty="0"/>
              <a:t> Mustafa is a 3 year old female inpatient in PHH. She’s a known case of pneumonia. </a:t>
            </a:r>
          </a:p>
          <a:p>
            <a:pPr marL="0" indent="0">
              <a:buNone/>
            </a:pPr>
            <a:r>
              <a:rPr lang="en-US" dirty="0"/>
              <a:t>The mother called the nursing team after her daughter was playing with Lego then suddenly started chocking and coughing. Code blue was requested.</a:t>
            </a:r>
          </a:p>
          <a:p>
            <a:pPr marL="0" indent="0">
              <a:buNone/>
            </a:pPr>
            <a:endParaRPr lang="en-US" dirty="0"/>
          </a:p>
          <a:p>
            <a:pPr marL="0" indent="0">
              <a:buNone/>
            </a:pPr>
            <a:r>
              <a:rPr lang="en-US" dirty="0"/>
              <a:t>Physical examination: pallor, no breathing, heart beats non-audible, non palpable pulse.</a:t>
            </a:r>
          </a:p>
          <a:p>
            <a:pPr marL="0" indent="0">
              <a:buNone/>
            </a:pPr>
            <a:endParaRPr lang="en-US" dirty="0"/>
          </a:p>
          <a:p>
            <a:pPr marL="0" indent="0">
              <a:buNone/>
            </a:pPr>
            <a:endParaRPr lang="en-US" dirty="0"/>
          </a:p>
          <a:p>
            <a:pPr marL="0" indent="0">
              <a:buNone/>
            </a:pPr>
            <a:r>
              <a:rPr lang="en-US" dirty="0"/>
              <a:t> </a:t>
            </a:r>
          </a:p>
        </p:txBody>
      </p:sp>
    </p:spTree>
    <p:extLst>
      <p:ext uri="{BB962C8B-B14F-4D97-AF65-F5344CB8AC3E}">
        <p14:creationId xmlns:p14="http://schemas.microsoft.com/office/powerpoint/2010/main" val="5813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3643745" y="168627"/>
            <a:ext cx="4613564" cy="1293028"/>
          </a:xfrm>
        </p:spPr>
        <p:txBody>
          <a:bodyPr/>
          <a:lstStyle/>
          <a:p>
            <a:r>
              <a:rPr lang="en-US" dirty="0"/>
              <a:t>Management: </a:t>
            </a:r>
          </a:p>
        </p:txBody>
      </p:sp>
      <p:sp>
        <p:nvSpPr>
          <p:cNvPr id="3" name="عنصر نائب للمحتوى 2"/>
          <p:cNvSpPr>
            <a:spLocks noGrp="1"/>
          </p:cNvSpPr>
          <p:nvPr>
            <p:ph idx="1"/>
          </p:nvPr>
        </p:nvSpPr>
        <p:spPr>
          <a:xfrm>
            <a:off x="685800" y="1461655"/>
            <a:ext cx="6698673" cy="5227718"/>
          </a:xfrm>
        </p:spPr>
        <p:txBody>
          <a:bodyPr/>
          <a:lstStyle/>
          <a:p>
            <a:r>
              <a:rPr lang="en-US" dirty="0"/>
              <a:t>Can</a:t>
            </a:r>
            <a:r>
              <a:rPr lang="en-US"/>
              <a:t> they cough? </a:t>
            </a:r>
            <a:endParaRPr lang="en-US" dirty="0"/>
          </a:p>
          <a:p>
            <a:r>
              <a:rPr lang="en-US"/>
              <a:t>If </a:t>
            </a:r>
            <a:r>
              <a:rPr lang="en-US" dirty="0"/>
              <a:t>yes</a:t>
            </a:r>
            <a:r>
              <a:rPr lang="en-US"/>
              <a:t> -</a:t>
            </a:r>
            <a:r>
              <a:rPr lang="en-US">
                <a:sym typeface="Wingdings" panose="05000000000000000000" pitchFamily="2" charset="2"/>
              </a:rPr>
              <a:t></a:t>
            </a:r>
            <a:r>
              <a:rPr lang="en-US"/>
              <a:t> keep coughing.</a:t>
            </a:r>
            <a:endParaRPr lang="en-US" dirty="0"/>
          </a:p>
          <a:p>
            <a:r>
              <a:rPr lang="en-US"/>
              <a:t> </a:t>
            </a:r>
            <a:r>
              <a:rPr lang="en-US" dirty="0"/>
              <a:t>If the person is choking and cannot talk, cry or laugh forcefully, the Red Cross recommends a "five-and-five" approach to delivering first aid:</a:t>
            </a:r>
          </a:p>
          <a:p>
            <a:pPr marL="0" indent="0">
              <a:buNone/>
            </a:pPr>
            <a:r>
              <a:rPr lang="en-US" sz="1400" dirty="0"/>
              <a:t>1) Give 5 back blows. For a child, kneel down behind. Place one arm across the person's chest for support. Bend the person over at the waist so that the upper body is parallel with the ground. Deliver five separate back blows between the person's shoulder blades with the heel of your hand.</a:t>
            </a:r>
          </a:p>
          <a:p>
            <a:pPr marL="0" indent="0">
              <a:buNone/>
            </a:pPr>
            <a:r>
              <a:rPr lang="en-US" sz="1400" dirty="0"/>
              <a:t>2) Give 5 abdominal thrusts. Perform five abdominal thrusts (also known as the Heimlich maneuver).</a:t>
            </a:r>
          </a:p>
          <a:p>
            <a:pPr marL="0" indent="0">
              <a:buNone/>
            </a:pPr>
            <a:r>
              <a:rPr lang="en-US" sz="1400" dirty="0"/>
              <a:t>3) Alternate between 5 blows and 5 thrusts until the blockage is dislodged. </a:t>
            </a:r>
          </a:p>
          <a:p>
            <a:pPr marL="0" indent="0">
              <a:buNone/>
            </a:pPr>
            <a:endParaRPr lang="en-US" dirty="0"/>
          </a:p>
          <a:p>
            <a:r>
              <a:rPr lang="en-US" dirty="0"/>
              <a:t>If the patient is arrested follow the PALS cardiac arrest logarithm. </a:t>
            </a:r>
          </a:p>
          <a:p>
            <a:pPr marL="0" indent="0">
              <a:buNone/>
            </a:pPr>
            <a:endParaRPr lang="en-US" sz="1400" dirty="0"/>
          </a:p>
          <a:p>
            <a:pPr marL="0" indent="0">
              <a:buNone/>
            </a:pPr>
            <a:endParaRPr lang="en-US" sz="1400" dirty="0"/>
          </a:p>
        </p:txBody>
      </p:sp>
      <p:pic>
        <p:nvPicPr>
          <p:cNvPr id="2050" name="Picture 2" descr="Heimlich on Make a GIF">
            <a:extLst>
              <a:ext uri="{FF2B5EF4-FFF2-40B4-BE49-F238E27FC236}">
                <a16:creationId xmlns:a16="http://schemas.microsoft.com/office/drawing/2014/main" id="{94FE64C7-40BE-4D5E-BD8C-008168E615B9}"/>
              </a:ext>
            </a:extLst>
          </p:cNvPr>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8257309" y="3953101"/>
            <a:ext cx="3408217" cy="2556162"/>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ow To Treat the Choking Conscious Infant - Critical Care Medicine - MSD  Manual Professional Edition">
            <a:extLst>
              <a:ext uri="{FF2B5EF4-FFF2-40B4-BE49-F238E27FC236}">
                <a16:creationId xmlns:a16="http://schemas.microsoft.com/office/drawing/2014/main" id="{30FF47DE-2047-40F4-AF94-1F30C5EAC74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57309" y="1110096"/>
            <a:ext cx="3408217" cy="25890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961943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781750" y="311252"/>
            <a:ext cx="10058400" cy="6172200"/>
          </a:xfrm>
        </p:spPr>
        <p:txBody>
          <a:bodyPr>
            <a:normAutofit/>
          </a:bodyPr>
          <a:lstStyle/>
          <a:p>
            <a:r>
              <a:rPr lang="en-US" u="sng" dirty="0"/>
              <a:t>CPR Quality:</a:t>
            </a:r>
          </a:p>
          <a:p>
            <a:pPr>
              <a:buFontTx/>
              <a:buChar char="-"/>
            </a:pPr>
            <a:r>
              <a:rPr lang="en-US" sz="1600" dirty="0"/>
              <a:t>Push hard and fast, at least one-third </a:t>
            </a:r>
            <a:r>
              <a:rPr lang="en-US" sz="1600" dirty="0" err="1"/>
              <a:t>anteroposterior</a:t>
            </a:r>
            <a:r>
              <a:rPr lang="en-US" sz="1600" dirty="0"/>
              <a:t> (AP) chest diameter and 100-120 compressions per minute.</a:t>
            </a:r>
          </a:p>
          <a:p>
            <a:pPr>
              <a:buFontTx/>
              <a:buChar char="-"/>
            </a:pPr>
            <a:r>
              <a:rPr lang="en-US" sz="1600" dirty="0"/>
              <a:t>Allow complete chest recoil.</a:t>
            </a:r>
          </a:p>
          <a:p>
            <a:pPr>
              <a:buFontTx/>
              <a:buChar char="-"/>
            </a:pPr>
            <a:r>
              <a:rPr lang="en-US" sz="1600" dirty="0"/>
              <a:t>Minimize interruptions in compressions.</a:t>
            </a:r>
          </a:p>
          <a:p>
            <a:pPr>
              <a:buFontTx/>
              <a:buChar char="-"/>
            </a:pPr>
            <a:r>
              <a:rPr lang="en-US" sz="1600" dirty="0"/>
              <a:t>Avoid excessive ventilation.</a:t>
            </a:r>
          </a:p>
          <a:p>
            <a:pPr>
              <a:buFontTx/>
              <a:buChar char="-"/>
            </a:pPr>
            <a:r>
              <a:rPr lang="en-US" sz="1600" dirty="0"/>
              <a:t>Rotate compressor every 2 minutes or if fatigued.</a:t>
            </a:r>
          </a:p>
          <a:p>
            <a:pPr>
              <a:buFontTx/>
              <a:buChar char="-"/>
            </a:pPr>
            <a:r>
              <a:rPr lang="en-US" sz="1600" dirty="0"/>
              <a:t>Compression-to-ventilation ratio is 30:2 for a single rescuer, 15:2 for multiple rescuers.</a:t>
            </a:r>
          </a:p>
          <a:p>
            <a:pPr>
              <a:buFontTx/>
              <a:buChar char="-"/>
            </a:pPr>
            <a:r>
              <a:rPr lang="en-US" sz="1600" dirty="0"/>
              <a:t>Continuous compressions if advanced airway present, asynchronous ventilation (children) or timed ventilation (</a:t>
            </a:r>
            <a:r>
              <a:rPr lang="en-US" sz="1600"/>
              <a:t>infants).</a:t>
            </a:r>
            <a:r>
              <a:rPr lang="en-US" sz="1600" dirty="0"/>
              <a:t> </a:t>
            </a:r>
          </a:p>
          <a:p>
            <a:pPr marL="0" indent="0">
              <a:buNone/>
            </a:pPr>
            <a:endParaRPr lang="en-US" sz="1600" dirty="0"/>
          </a:p>
        </p:txBody>
      </p:sp>
      <p:pic>
        <p:nvPicPr>
          <p:cNvPr id="1026" name="Picture 2" descr="Cpr Guide GIFs - Get the best GIF on GIPHY">
            <a:extLst>
              <a:ext uri="{FF2B5EF4-FFF2-40B4-BE49-F238E27FC236}">
                <a16:creationId xmlns:a16="http://schemas.microsoft.com/office/drawing/2014/main" id="{A9CA2339-93E2-4E2B-B67E-D9240155E9A5}"/>
              </a:ext>
            </a:extLst>
          </p:cNvPr>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3366654" y="4111727"/>
            <a:ext cx="4572000" cy="23717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8776709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946670" y="37578"/>
            <a:ext cx="10058400" cy="551145"/>
          </a:xfrm>
        </p:spPr>
        <p:txBody>
          <a:bodyPr>
            <a:noAutofit/>
          </a:bodyPr>
          <a:lstStyle/>
          <a:p>
            <a:r>
              <a:rPr lang="en-US" sz="3600" dirty="0"/>
              <a:t>PALS Cardiac Arrest Algorithm</a:t>
            </a:r>
          </a:p>
        </p:txBody>
      </p:sp>
      <p:pic>
        <p:nvPicPr>
          <p:cNvPr id="6" name="عنصر نائب للمحتوى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270264" y="526093"/>
            <a:ext cx="9251599" cy="6331907"/>
          </a:xfrm>
        </p:spPr>
      </p:pic>
    </p:spTree>
    <p:extLst>
      <p:ext uri="{BB962C8B-B14F-4D97-AF65-F5344CB8AC3E}">
        <p14:creationId xmlns:p14="http://schemas.microsoft.com/office/powerpoint/2010/main" val="272170703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عنصر نائب للمحتوى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01458" y="162838"/>
            <a:ext cx="10634596" cy="6576164"/>
          </a:xfrm>
        </p:spPr>
      </p:pic>
    </p:spTree>
    <p:extLst>
      <p:ext uri="{BB962C8B-B14F-4D97-AF65-F5344CB8AC3E}">
        <p14:creationId xmlns:p14="http://schemas.microsoft.com/office/powerpoint/2010/main" val="173722465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E7A125-2291-5245-8681-723ED5490F69}"/>
              </a:ext>
            </a:extLst>
          </p:cNvPr>
          <p:cNvSpPr>
            <a:spLocks noGrp="1"/>
          </p:cNvSpPr>
          <p:nvPr>
            <p:ph type="ctrTitle"/>
          </p:nvPr>
        </p:nvSpPr>
        <p:spPr/>
        <p:txBody>
          <a:bodyPr/>
          <a:lstStyle/>
          <a:p>
            <a:r>
              <a:rPr lang="en-US" dirty="0"/>
              <a:t>CASE 4</a:t>
            </a:r>
          </a:p>
        </p:txBody>
      </p:sp>
      <p:sp>
        <p:nvSpPr>
          <p:cNvPr id="3" name="Subtitle 2">
            <a:extLst>
              <a:ext uri="{FF2B5EF4-FFF2-40B4-BE49-F238E27FC236}">
                <a16:creationId xmlns:a16="http://schemas.microsoft.com/office/drawing/2014/main" id="{7FDC4A0E-915B-BA4E-87DA-1EC00BD5F4B9}"/>
              </a:ext>
            </a:extLst>
          </p:cNvPr>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374359762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81CDB5-476C-474F-B395-E3FB50C76E57}"/>
              </a:ext>
            </a:extLst>
          </p:cNvPr>
          <p:cNvSpPr>
            <a:spLocks noGrp="1"/>
          </p:cNvSpPr>
          <p:nvPr>
            <p:ph type="title"/>
          </p:nvPr>
        </p:nvSpPr>
        <p:spPr/>
        <p:txBody>
          <a:bodyPr/>
          <a:lstStyle/>
          <a:p>
            <a:r>
              <a:rPr lang="en-US" dirty="0"/>
              <a:t>CASE study </a:t>
            </a:r>
          </a:p>
        </p:txBody>
      </p:sp>
      <p:sp>
        <p:nvSpPr>
          <p:cNvPr id="3" name="Content Placeholder 2">
            <a:extLst>
              <a:ext uri="{FF2B5EF4-FFF2-40B4-BE49-F238E27FC236}">
                <a16:creationId xmlns:a16="http://schemas.microsoft.com/office/drawing/2014/main" id="{AD85DFC3-85C3-C446-9B03-D023B65A7D67}"/>
              </a:ext>
            </a:extLst>
          </p:cNvPr>
          <p:cNvSpPr>
            <a:spLocks noGrp="1"/>
          </p:cNvSpPr>
          <p:nvPr>
            <p:ph idx="1"/>
          </p:nvPr>
        </p:nvSpPr>
        <p:spPr/>
        <p:txBody>
          <a:bodyPr/>
          <a:lstStyle/>
          <a:p>
            <a:r>
              <a:rPr lang="en-US" sz="2400" dirty="0"/>
              <a:t>6 year  old male admitted via  ER department on 8</a:t>
            </a:r>
            <a:r>
              <a:rPr lang="en-US" sz="2400" baseline="30000" dirty="0"/>
              <a:t>th</a:t>
            </a:r>
            <a:r>
              <a:rPr lang="en-US" sz="2400" dirty="0"/>
              <a:t> September 2021at 10pm.</a:t>
            </a:r>
          </a:p>
          <a:p>
            <a:r>
              <a:rPr lang="en-US" sz="2400" dirty="0"/>
              <a:t>History taken from her mother</a:t>
            </a:r>
          </a:p>
          <a:p>
            <a:r>
              <a:rPr lang="en-US" sz="2400" dirty="0"/>
              <a:t>Cc: </a:t>
            </a:r>
          </a:p>
          <a:p>
            <a:r>
              <a:rPr lang="en-US" sz="2400" dirty="0"/>
              <a:t> palpitation since 2 hr </a:t>
            </a:r>
            <a:r>
              <a:rPr lang="en-US" dirty="0"/>
              <a:t>.</a:t>
            </a:r>
          </a:p>
          <a:p>
            <a:pPr marL="0" indent="0">
              <a:buNone/>
            </a:pPr>
            <a:endParaRPr lang="en-US" dirty="0"/>
          </a:p>
        </p:txBody>
      </p:sp>
    </p:spTree>
    <p:extLst>
      <p:ext uri="{BB962C8B-B14F-4D97-AF65-F5344CB8AC3E}">
        <p14:creationId xmlns:p14="http://schemas.microsoft.com/office/powerpoint/2010/main" val="306799417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CA50B7-FDA7-2448-ACB8-B31EF2E24689}"/>
              </a:ext>
            </a:extLst>
          </p:cNvPr>
          <p:cNvSpPr>
            <a:spLocks noGrp="1"/>
          </p:cNvSpPr>
          <p:nvPr>
            <p:ph type="title"/>
          </p:nvPr>
        </p:nvSpPr>
        <p:spPr/>
        <p:txBody>
          <a:bodyPr/>
          <a:lstStyle/>
          <a:p>
            <a:r>
              <a:rPr lang="en-US" dirty="0"/>
              <a:t>HOPI</a:t>
            </a:r>
          </a:p>
        </p:txBody>
      </p:sp>
      <p:sp>
        <p:nvSpPr>
          <p:cNvPr id="3" name="Content Placeholder 2">
            <a:extLst>
              <a:ext uri="{FF2B5EF4-FFF2-40B4-BE49-F238E27FC236}">
                <a16:creationId xmlns:a16="http://schemas.microsoft.com/office/drawing/2014/main" id="{333AEC33-D4DC-4E4C-A4EA-8DED07B79F3F}"/>
              </a:ext>
            </a:extLst>
          </p:cNvPr>
          <p:cNvSpPr>
            <a:spLocks noGrp="1"/>
          </p:cNvSpPr>
          <p:nvPr>
            <p:ph idx="1"/>
          </p:nvPr>
        </p:nvSpPr>
        <p:spPr/>
        <p:txBody>
          <a:bodyPr>
            <a:normAutofit/>
          </a:bodyPr>
          <a:lstStyle/>
          <a:p>
            <a:r>
              <a:rPr lang="en-US" sz="2800" dirty="0"/>
              <a:t>The patient seen in the ER department  with a palpitation since 2 hr and the 2 day’s history of palpitation during this period; he has also become restless and chest discomfort. He has no cough or wheeze, he has no fever. Free surgical, medical or family history and he is on no medication.</a:t>
            </a:r>
          </a:p>
          <a:p>
            <a:endParaRPr lang="en-US" sz="2800" dirty="0"/>
          </a:p>
        </p:txBody>
      </p:sp>
    </p:spTree>
    <p:extLst>
      <p:ext uri="{BB962C8B-B14F-4D97-AF65-F5344CB8AC3E}">
        <p14:creationId xmlns:p14="http://schemas.microsoft.com/office/powerpoint/2010/main" val="298764736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DA0E04-C646-544F-B24C-6250F5A2750D}"/>
              </a:ext>
            </a:extLst>
          </p:cNvPr>
          <p:cNvSpPr>
            <a:spLocks noGrp="1"/>
          </p:cNvSpPr>
          <p:nvPr>
            <p:ph type="title"/>
          </p:nvPr>
        </p:nvSpPr>
        <p:spPr/>
        <p:txBody>
          <a:bodyPr/>
          <a:lstStyle/>
          <a:p>
            <a:r>
              <a:rPr lang="en-US"/>
              <a:t>Physical examination</a:t>
            </a:r>
          </a:p>
        </p:txBody>
      </p:sp>
      <p:sp>
        <p:nvSpPr>
          <p:cNvPr id="3" name="Content Placeholder 2">
            <a:extLst>
              <a:ext uri="{FF2B5EF4-FFF2-40B4-BE49-F238E27FC236}">
                <a16:creationId xmlns:a16="http://schemas.microsoft.com/office/drawing/2014/main" id="{EDB28986-FAB4-CD48-90F3-209D5D13C0BA}"/>
              </a:ext>
            </a:extLst>
          </p:cNvPr>
          <p:cNvSpPr>
            <a:spLocks noGrp="1"/>
          </p:cNvSpPr>
          <p:nvPr>
            <p:ph idx="1"/>
          </p:nvPr>
        </p:nvSpPr>
        <p:spPr>
          <a:xfrm>
            <a:off x="2231136" y="2638044"/>
            <a:ext cx="7729728" cy="3707000"/>
          </a:xfrm>
        </p:spPr>
        <p:txBody>
          <a:bodyPr>
            <a:noAutofit/>
          </a:bodyPr>
          <a:lstStyle/>
          <a:p>
            <a:r>
              <a:rPr lang="en-US" sz="2800" dirty="0"/>
              <a:t>The patient was conscious and alert and his oxygen saturation is 94%. The heart rate is 220 beats/min, blood pressure is 90/55 mmHg, No added heart sounds or murmur  and femoral pulses are palpable. The peripheral capillary refill is 2s. Respiratory rate is 24 breaths/min and the chest is clear. The liver is not palpable . There are no other signs.</a:t>
            </a:r>
          </a:p>
        </p:txBody>
      </p:sp>
    </p:spTree>
    <p:extLst>
      <p:ext uri="{BB962C8B-B14F-4D97-AF65-F5344CB8AC3E}">
        <p14:creationId xmlns:p14="http://schemas.microsoft.com/office/powerpoint/2010/main" val="261131430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51048A-BD7D-6A4D-ADEE-14F0DA46F5F1}"/>
              </a:ext>
            </a:extLst>
          </p:cNvPr>
          <p:cNvSpPr>
            <a:spLocks noGrp="1"/>
          </p:cNvSpPr>
          <p:nvPr>
            <p:ph type="title"/>
          </p:nvPr>
        </p:nvSpPr>
        <p:spPr>
          <a:xfrm>
            <a:off x="2231136" y="0"/>
            <a:ext cx="7729728" cy="1188720"/>
          </a:xfrm>
        </p:spPr>
        <p:txBody>
          <a:bodyPr/>
          <a:lstStyle/>
          <a:p>
            <a:r>
              <a:rPr lang="en-US"/>
              <a:t>ECG</a:t>
            </a:r>
          </a:p>
        </p:txBody>
      </p:sp>
      <p:sp>
        <p:nvSpPr>
          <p:cNvPr id="3" name="Content Placeholder 2">
            <a:extLst>
              <a:ext uri="{FF2B5EF4-FFF2-40B4-BE49-F238E27FC236}">
                <a16:creationId xmlns:a16="http://schemas.microsoft.com/office/drawing/2014/main" id="{D824671D-1B53-DF47-A21E-EAB33E930A02}"/>
              </a:ext>
            </a:extLst>
          </p:cNvPr>
          <p:cNvSpPr>
            <a:spLocks noGrp="1"/>
          </p:cNvSpPr>
          <p:nvPr>
            <p:ph idx="1"/>
          </p:nvPr>
        </p:nvSpPr>
        <p:spPr>
          <a:xfrm>
            <a:off x="245771" y="5833698"/>
            <a:ext cx="11607528" cy="823580"/>
          </a:xfrm>
        </p:spPr>
        <p:txBody>
          <a:bodyPr/>
          <a:lstStyle/>
          <a:p>
            <a:r>
              <a:rPr lang="en-US"/>
              <a:t>The ECG shows a narrow QRS complex tachycardia with a rate of approximately 220 beats/min. There are no P waves.</a:t>
            </a:r>
          </a:p>
        </p:txBody>
      </p:sp>
      <p:pic>
        <p:nvPicPr>
          <p:cNvPr id="2054" name="Picture 6" descr="Pre-SDC 12-Lead ECG ">
            <a:extLst>
              <a:ext uri="{FF2B5EF4-FFF2-40B4-BE49-F238E27FC236}">
                <a16:creationId xmlns:a16="http://schemas.microsoft.com/office/drawing/2014/main" id="{7AFEFBB2-DB1E-BB4A-A195-5088EAF4271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2662" y="1188719"/>
            <a:ext cx="11853747" cy="45653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1959927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15A81A-772C-6E44-A14C-5C7D78232889}"/>
              </a:ext>
            </a:extLst>
          </p:cNvPr>
          <p:cNvSpPr>
            <a:spLocks noGrp="1"/>
          </p:cNvSpPr>
          <p:nvPr>
            <p:ph type="title"/>
          </p:nvPr>
        </p:nvSpPr>
        <p:spPr/>
        <p:txBody>
          <a:bodyPr/>
          <a:lstStyle/>
          <a:p>
            <a:r>
              <a:rPr lang="en-US"/>
              <a:t>ddx</a:t>
            </a:r>
          </a:p>
        </p:txBody>
      </p:sp>
      <p:sp>
        <p:nvSpPr>
          <p:cNvPr id="3" name="Content Placeholder 2">
            <a:extLst>
              <a:ext uri="{FF2B5EF4-FFF2-40B4-BE49-F238E27FC236}">
                <a16:creationId xmlns:a16="http://schemas.microsoft.com/office/drawing/2014/main" id="{475BA11E-9DAE-3948-93FF-D149D01EC999}"/>
              </a:ext>
            </a:extLst>
          </p:cNvPr>
          <p:cNvSpPr>
            <a:spLocks noGrp="1"/>
          </p:cNvSpPr>
          <p:nvPr>
            <p:ph idx="1"/>
          </p:nvPr>
        </p:nvSpPr>
        <p:spPr>
          <a:xfrm>
            <a:off x="546410" y="2638044"/>
            <a:ext cx="9414454" cy="3101983"/>
          </a:xfrm>
        </p:spPr>
        <p:txBody>
          <a:bodyPr>
            <a:normAutofit/>
          </a:bodyPr>
          <a:lstStyle/>
          <a:p>
            <a:r>
              <a:rPr lang="en-US" sz="2800" b="1"/>
              <a:t>Sinus tachycardia </a:t>
            </a:r>
          </a:p>
          <a:p>
            <a:r>
              <a:rPr lang="en-US" sz="2800" b="1"/>
              <a:t>Ectopic atrial tachycardia </a:t>
            </a:r>
          </a:p>
          <a:p>
            <a:r>
              <a:rPr lang="en-US" sz="2800" b="1"/>
              <a:t>Atrioventricular nodal reentrant tachycardia</a:t>
            </a:r>
            <a:endParaRPr lang="en-US" sz="2800"/>
          </a:p>
          <a:p>
            <a:r>
              <a:rPr lang="en-US" sz="2800" b="1"/>
              <a:t>AVRT with orthodromic conduction</a:t>
            </a:r>
          </a:p>
          <a:p>
            <a:r>
              <a:rPr lang="en-US" sz="2800" b="1"/>
              <a:t>permanent junctional reciprocating tachycardia(pjrt)</a:t>
            </a:r>
            <a:endParaRPr lang="en-US" sz="2800"/>
          </a:p>
          <a:p>
            <a:pPr marL="0" indent="0">
              <a:buNone/>
            </a:pPr>
            <a:endParaRPr lang="en-US" sz="2800"/>
          </a:p>
        </p:txBody>
      </p:sp>
    </p:spTree>
    <p:extLst>
      <p:ext uri="{BB962C8B-B14F-4D97-AF65-F5344CB8AC3E}">
        <p14:creationId xmlns:p14="http://schemas.microsoft.com/office/powerpoint/2010/main" val="203596280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D79971-F209-0144-A99D-9F0229F03EC1}"/>
              </a:ext>
            </a:extLst>
          </p:cNvPr>
          <p:cNvSpPr>
            <a:spLocks noGrp="1"/>
          </p:cNvSpPr>
          <p:nvPr>
            <p:ph type="title"/>
          </p:nvPr>
        </p:nvSpPr>
        <p:spPr>
          <a:xfrm>
            <a:off x="2091299" y="340224"/>
            <a:ext cx="7729728" cy="1188720"/>
          </a:xfrm>
        </p:spPr>
        <p:txBody>
          <a:bodyPr/>
          <a:lstStyle/>
          <a:p>
            <a:r>
              <a:rPr lang="en-US"/>
              <a:t>management</a:t>
            </a:r>
          </a:p>
        </p:txBody>
      </p:sp>
      <p:sp>
        <p:nvSpPr>
          <p:cNvPr id="3" name="Content Placeholder 2">
            <a:extLst>
              <a:ext uri="{FF2B5EF4-FFF2-40B4-BE49-F238E27FC236}">
                <a16:creationId xmlns:a16="http://schemas.microsoft.com/office/drawing/2014/main" id="{4F5E6DAC-48A4-E644-9277-F55A486927AB}"/>
              </a:ext>
            </a:extLst>
          </p:cNvPr>
          <p:cNvSpPr>
            <a:spLocks noGrp="1"/>
          </p:cNvSpPr>
          <p:nvPr>
            <p:ph idx="1"/>
          </p:nvPr>
        </p:nvSpPr>
        <p:spPr>
          <a:xfrm>
            <a:off x="223025" y="2861069"/>
            <a:ext cx="5073804" cy="2714541"/>
          </a:xfrm>
        </p:spPr>
        <p:txBody>
          <a:bodyPr>
            <a:normAutofit fontScale="85000" lnSpcReduction="20000"/>
          </a:bodyPr>
          <a:lstStyle/>
          <a:p>
            <a:pPr marL="0" lvl="0" defTabSz="533400">
              <a:lnSpc>
                <a:spcPct val="90000"/>
              </a:lnSpc>
              <a:spcBef>
                <a:spcPct val="0"/>
              </a:spcBef>
              <a:spcAft>
                <a:spcPct val="35000"/>
              </a:spcAft>
              <a:buNone/>
            </a:pPr>
            <a:r>
              <a:rPr lang="en-US" sz="2400" b="1"/>
              <a:t>HYMODINAMICALLY STABLE </a:t>
            </a:r>
            <a:r>
              <a:rPr lang="en-US" sz="2400"/>
              <a:t>:     </a:t>
            </a:r>
          </a:p>
          <a:p>
            <a:pPr marL="114300" indent="-342900" defTabSz="533400">
              <a:lnSpc>
                <a:spcPct val="90000"/>
              </a:lnSpc>
              <a:spcBef>
                <a:spcPct val="0"/>
              </a:spcBef>
              <a:spcAft>
                <a:spcPct val="35000"/>
              </a:spcAft>
            </a:pPr>
            <a:r>
              <a:rPr lang="en-US" sz="2600" b="1">
                <a:latin typeface="Calibri" panose="020F0502020204030204"/>
              </a:rPr>
              <a:t>VAGAL MANUVER </a:t>
            </a:r>
          </a:p>
          <a:p>
            <a:pPr marL="114300" indent="-342900" defTabSz="533400">
              <a:lnSpc>
                <a:spcPct val="90000"/>
              </a:lnSpc>
              <a:spcBef>
                <a:spcPct val="0"/>
              </a:spcBef>
              <a:spcAft>
                <a:spcPct val="35000"/>
              </a:spcAft>
            </a:pPr>
            <a:r>
              <a:rPr lang="en-US" sz="2600" b="1">
                <a:latin typeface="Calibri" panose="020F0502020204030204"/>
              </a:rPr>
              <a:t>IV </a:t>
            </a:r>
            <a:r>
              <a:rPr lang="en-US" sz="2600">
                <a:latin typeface="Calibri" panose="020F0502020204030204"/>
              </a:rPr>
              <a:t>ADENOSINE</a:t>
            </a:r>
          </a:p>
          <a:p>
            <a:pPr marL="57150" indent="-285750" defTabSz="533400">
              <a:lnSpc>
                <a:spcPct val="90000"/>
              </a:lnSpc>
              <a:spcBef>
                <a:spcPct val="0"/>
              </a:spcBef>
              <a:spcAft>
                <a:spcPct val="35000"/>
              </a:spcAft>
            </a:pPr>
            <a:r>
              <a:rPr lang="en-US" sz="2600" b="1">
                <a:latin typeface="Calibri" panose="020F0502020204030204"/>
              </a:rPr>
              <a:t>IV </a:t>
            </a:r>
            <a:r>
              <a:rPr lang="en-US" sz="2600">
                <a:latin typeface="Calibri" panose="020F0502020204030204"/>
              </a:rPr>
              <a:t>ESMOLOL</a:t>
            </a:r>
            <a:r>
              <a:rPr lang="en-US" sz="2600" b="1">
                <a:latin typeface="Calibri" panose="020F0502020204030204"/>
              </a:rPr>
              <a:t> </a:t>
            </a:r>
          </a:p>
          <a:p>
            <a:pPr marL="57150" indent="-285750" defTabSz="533400">
              <a:lnSpc>
                <a:spcPct val="90000"/>
              </a:lnSpc>
              <a:spcBef>
                <a:spcPct val="0"/>
              </a:spcBef>
              <a:spcAft>
                <a:spcPct val="35000"/>
              </a:spcAft>
            </a:pPr>
            <a:r>
              <a:rPr lang="en-US" sz="2600" b="1">
                <a:latin typeface="Calibri" panose="020F0502020204030204"/>
              </a:rPr>
              <a:t>IV </a:t>
            </a:r>
            <a:r>
              <a:rPr lang="en-US" sz="2600">
                <a:latin typeface="Calibri" panose="020F0502020204030204"/>
              </a:rPr>
              <a:t>VERAPAMIL</a:t>
            </a:r>
          </a:p>
          <a:p>
            <a:pPr marL="57150" indent="-285750" defTabSz="533400">
              <a:lnSpc>
                <a:spcPct val="90000"/>
              </a:lnSpc>
              <a:spcBef>
                <a:spcPct val="0"/>
              </a:spcBef>
              <a:spcAft>
                <a:spcPct val="35000"/>
              </a:spcAft>
            </a:pPr>
            <a:r>
              <a:rPr lang="en-US" sz="2600" b="1">
                <a:latin typeface="Calibri" panose="020F0502020204030204"/>
              </a:rPr>
              <a:t>IV </a:t>
            </a:r>
            <a:r>
              <a:rPr lang="en-US" sz="2600">
                <a:latin typeface="Calibri" panose="020F0502020204030204"/>
              </a:rPr>
              <a:t>AMIODARONE</a:t>
            </a:r>
          </a:p>
          <a:p>
            <a:pPr marL="57150" indent="-285750" defTabSz="533400">
              <a:lnSpc>
                <a:spcPct val="90000"/>
              </a:lnSpc>
              <a:spcBef>
                <a:spcPct val="0"/>
              </a:spcBef>
              <a:spcAft>
                <a:spcPct val="35000"/>
              </a:spcAft>
            </a:pPr>
            <a:r>
              <a:rPr lang="en-US" sz="2600"/>
              <a:t>DC</a:t>
            </a:r>
            <a:r>
              <a:rPr lang="en-US" sz="2600" b="1"/>
              <a:t> </a:t>
            </a:r>
            <a:r>
              <a:rPr lang="en-US" sz="2600"/>
              <a:t>CARDIOVERSION</a:t>
            </a:r>
            <a:r>
              <a:rPr lang="en-US" sz="2600" b="1"/>
              <a:t> </a:t>
            </a:r>
          </a:p>
          <a:p>
            <a:pPr marL="57150" indent="-285750" defTabSz="533400">
              <a:lnSpc>
                <a:spcPct val="90000"/>
              </a:lnSpc>
              <a:spcBef>
                <a:spcPct val="0"/>
              </a:spcBef>
              <a:spcAft>
                <a:spcPct val="35000"/>
              </a:spcAft>
            </a:pPr>
            <a:endParaRPr lang="en-US" sz="2400" b="1">
              <a:latin typeface="Calibri" panose="020F0502020204030204"/>
            </a:endParaRPr>
          </a:p>
          <a:p>
            <a:pPr marL="57150" indent="-285750" defTabSz="533400">
              <a:lnSpc>
                <a:spcPct val="90000"/>
              </a:lnSpc>
              <a:spcBef>
                <a:spcPct val="0"/>
              </a:spcBef>
              <a:spcAft>
                <a:spcPct val="35000"/>
              </a:spcAft>
            </a:pPr>
            <a:endParaRPr lang="en-US"/>
          </a:p>
        </p:txBody>
      </p:sp>
      <p:sp>
        <p:nvSpPr>
          <p:cNvPr id="4" name="TextBox 3">
            <a:extLst>
              <a:ext uri="{FF2B5EF4-FFF2-40B4-BE49-F238E27FC236}">
                <a16:creationId xmlns:a16="http://schemas.microsoft.com/office/drawing/2014/main" id="{9355BDE4-915A-A742-A1F0-2649CC4E9697}"/>
              </a:ext>
            </a:extLst>
          </p:cNvPr>
          <p:cNvSpPr txBox="1"/>
          <p:nvPr/>
        </p:nvSpPr>
        <p:spPr>
          <a:xfrm>
            <a:off x="-202714" y="1704860"/>
            <a:ext cx="11922646" cy="646331"/>
          </a:xfrm>
          <a:prstGeom prst="rect">
            <a:avLst/>
          </a:prstGeom>
          <a:noFill/>
        </p:spPr>
        <p:txBody>
          <a:bodyPr wrap="square" rtlCol="0">
            <a:spAutoFit/>
          </a:bodyPr>
          <a:lstStyle/>
          <a:p>
            <a:pPr lvl="0" algn="ctr" defTabSz="533400">
              <a:lnSpc>
                <a:spcPct val="90000"/>
              </a:lnSpc>
              <a:spcBef>
                <a:spcPct val="0"/>
              </a:spcBef>
              <a:spcAft>
                <a:spcPct val="35000"/>
              </a:spcAft>
            </a:pPr>
            <a:r>
              <a:rPr lang="en-US" sz="2000" dirty="0"/>
              <a:t>Initial treatment in this emergency follows the standard resuscitation guidelines and the baby should have oxygen</a:t>
            </a:r>
            <a:r>
              <a:rPr lang="en-US" dirty="0"/>
              <a:t>.</a:t>
            </a:r>
          </a:p>
        </p:txBody>
      </p:sp>
      <p:sp>
        <p:nvSpPr>
          <p:cNvPr id="5" name="TextBox 4">
            <a:extLst>
              <a:ext uri="{FF2B5EF4-FFF2-40B4-BE49-F238E27FC236}">
                <a16:creationId xmlns:a16="http://schemas.microsoft.com/office/drawing/2014/main" id="{9A95DCC8-CADD-2A4E-97AD-0AFE2AED04D8}"/>
              </a:ext>
            </a:extLst>
          </p:cNvPr>
          <p:cNvSpPr txBox="1"/>
          <p:nvPr/>
        </p:nvSpPr>
        <p:spPr>
          <a:xfrm>
            <a:off x="5758609" y="2861069"/>
            <a:ext cx="5437579" cy="1846659"/>
          </a:xfrm>
          <a:prstGeom prst="rect">
            <a:avLst/>
          </a:prstGeom>
          <a:noFill/>
        </p:spPr>
        <p:txBody>
          <a:bodyPr wrap="none" rtlCol="0">
            <a:spAutoFit/>
          </a:bodyPr>
          <a:lstStyle/>
          <a:p>
            <a:pPr lvl="0"/>
            <a:r>
              <a:rPr lang="en-US" sz="2400" b="1"/>
              <a:t>HYMODINAMICALLY UNSTABLE :</a:t>
            </a:r>
          </a:p>
          <a:p>
            <a:pPr lvl="0"/>
            <a:endParaRPr lang="en-US" sz="2400" b="1"/>
          </a:p>
          <a:p>
            <a:pPr marL="285750" lvl="0" indent="-285750">
              <a:buFont typeface="Arial" panose="020B0604020202020204" pitchFamily="34" charset="0"/>
              <a:buChar char="•"/>
            </a:pPr>
            <a:r>
              <a:rPr lang="en-US" sz="2400" b="1"/>
              <a:t>IV </a:t>
            </a:r>
            <a:r>
              <a:rPr lang="en-US" sz="2400"/>
              <a:t>ADENOSINE</a:t>
            </a:r>
            <a:r>
              <a:rPr lang="en-US" sz="2400" b="1"/>
              <a:t> </a:t>
            </a:r>
          </a:p>
          <a:p>
            <a:pPr marL="285750" lvl="0" indent="-285750">
              <a:buFont typeface="Arial" panose="020B0604020202020204" pitchFamily="34" charset="0"/>
              <a:buChar char="•"/>
            </a:pPr>
            <a:r>
              <a:rPr lang="en-US" sz="2400"/>
              <a:t>DC</a:t>
            </a:r>
            <a:r>
              <a:rPr lang="en-US" sz="2400" b="1"/>
              <a:t> </a:t>
            </a:r>
            <a:r>
              <a:rPr lang="en-US" sz="2400"/>
              <a:t>CARDIOVERSION</a:t>
            </a:r>
            <a:r>
              <a:rPr lang="en-US" sz="2400" b="1"/>
              <a:t> </a:t>
            </a:r>
          </a:p>
          <a:p>
            <a:pPr lvl="0"/>
            <a:endParaRPr lang="en-US" b="1"/>
          </a:p>
        </p:txBody>
      </p:sp>
    </p:spTree>
    <p:extLst>
      <p:ext uri="{BB962C8B-B14F-4D97-AF65-F5344CB8AC3E}">
        <p14:creationId xmlns:p14="http://schemas.microsoft.com/office/powerpoint/2010/main" val="92171543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36FC0E-663B-4F48-B931-ED1C13B82210}"/>
              </a:ext>
            </a:extLst>
          </p:cNvPr>
          <p:cNvSpPr>
            <a:spLocks noGrp="1"/>
          </p:cNvSpPr>
          <p:nvPr>
            <p:ph type="title"/>
          </p:nvPr>
        </p:nvSpPr>
        <p:spPr>
          <a:xfrm>
            <a:off x="1952355" y="127290"/>
            <a:ext cx="7729728" cy="1188720"/>
          </a:xfrm>
        </p:spPr>
        <p:txBody>
          <a:bodyPr/>
          <a:lstStyle/>
          <a:p>
            <a:r>
              <a:rPr lang="en-US" dirty="0"/>
              <a:t>ECG </a:t>
            </a:r>
            <a:r>
              <a:rPr lang="en-US" dirty="0" err="1"/>
              <a:t>AfTER</a:t>
            </a:r>
            <a:r>
              <a:rPr lang="en-US" dirty="0"/>
              <a:t> </a:t>
            </a:r>
            <a:r>
              <a:rPr lang="en-US" dirty="0" err="1"/>
              <a:t>STABILIZation</a:t>
            </a:r>
            <a:r>
              <a:rPr lang="en-US" dirty="0"/>
              <a:t> and management </a:t>
            </a:r>
          </a:p>
        </p:txBody>
      </p:sp>
      <p:sp>
        <p:nvSpPr>
          <p:cNvPr id="3" name="Content Placeholder 2">
            <a:extLst>
              <a:ext uri="{FF2B5EF4-FFF2-40B4-BE49-F238E27FC236}">
                <a16:creationId xmlns:a16="http://schemas.microsoft.com/office/drawing/2014/main" id="{CF7802F4-C8DC-3440-AED9-D83DEC81E698}"/>
              </a:ext>
            </a:extLst>
          </p:cNvPr>
          <p:cNvSpPr>
            <a:spLocks noGrp="1"/>
          </p:cNvSpPr>
          <p:nvPr>
            <p:ph idx="1"/>
          </p:nvPr>
        </p:nvSpPr>
        <p:spPr/>
        <p:txBody>
          <a:bodyPr/>
          <a:lstStyle/>
          <a:p>
            <a:endParaRPr lang="en-US"/>
          </a:p>
        </p:txBody>
      </p:sp>
      <p:pic>
        <p:nvPicPr>
          <p:cNvPr id="2050" name="Picture 2" descr="Normal paediatric ECG • LITFL • ECG Library Diagnosis">
            <a:extLst>
              <a:ext uri="{FF2B5EF4-FFF2-40B4-BE49-F238E27FC236}">
                <a16:creationId xmlns:a16="http://schemas.microsoft.com/office/drawing/2014/main" id="{A66C9519-63D8-A240-AEAE-1F41C333D7C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360448"/>
            <a:ext cx="12192000" cy="54975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355657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872573-A3D9-6547-9217-1E500678E65B}"/>
              </a:ext>
            </a:extLst>
          </p:cNvPr>
          <p:cNvSpPr>
            <a:spLocks noGrp="1"/>
          </p:cNvSpPr>
          <p:nvPr>
            <p:ph type="title"/>
          </p:nvPr>
        </p:nvSpPr>
        <p:spPr>
          <a:xfrm>
            <a:off x="2231136" y="106048"/>
            <a:ext cx="7729728" cy="1188720"/>
          </a:xfrm>
        </p:spPr>
        <p:txBody>
          <a:bodyPr/>
          <a:lstStyle/>
          <a:p>
            <a:r>
              <a:rPr lang="en-US"/>
              <a:t>investigation</a:t>
            </a:r>
          </a:p>
        </p:txBody>
      </p:sp>
      <p:sp>
        <p:nvSpPr>
          <p:cNvPr id="3" name="Content Placeholder 2">
            <a:extLst>
              <a:ext uri="{FF2B5EF4-FFF2-40B4-BE49-F238E27FC236}">
                <a16:creationId xmlns:a16="http://schemas.microsoft.com/office/drawing/2014/main" id="{D5763743-53A4-2147-B225-27384D6849AC}"/>
              </a:ext>
            </a:extLst>
          </p:cNvPr>
          <p:cNvSpPr>
            <a:spLocks noGrp="1"/>
          </p:cNvSpPr>
          <p:nvPr>
            <p:ph idx="1"/>
          </p:nvPr>
        </p:nvSpPr>
        <p:spPr>
          <a:xfrm>
            <a:off x="257371" y="1545225"/>
            <a:ext cx="5150970" cy="5056297"/>
          </a:xfrm>
        </p:spPr>
        <p:txBody>
          <a:bodyPr>
            <a:normAutofit fontScale="92500" lnSpcReduction="20000"/>
          </a:bodyPr>
          <a:lstStyle/>
          <a:p>
            <a:r>
              <a:rPr lang="en-US"/>
              <a:t>cbc</a:t>
            </a:r>
          </a:p>
          <a:p>
            <a:r>
              <a:rPr lang="en-US"/>
              <a:t>Hemoglobin 12.8 g/dL  N(10.5–13.5 g/d)</a:t>
            </a:r>
          </a:p>
          <a:p>
            <a:r>
              <a:rPr lang="en-US"/>
              <a:t> White cell count 7.0 *109/L  N(4.0–11.0 * 109/L)</a:t>
            </a:r>
          </a:p>
          <a:p>
            <a:r>
              <a:rPr lang="en-US"/>
              <a:t> Platelets 323 * 109/L  N(150–400 * 109/L )</a:t>
            </a:r>
          </a:p>
          <a:p>
            <a:r>
              <a:rPr lang="en-US"/>
              <a:t>Sodium 138 mmol/L N (135–145 mmol/L )</a:t>
            </a:r>
          </a:p>
          <a:p>
            <a:r>
              <a:rPr lang="en-US"/>
              <a:t>Potassium 3.9 mmol/L  N(3.5–5.0 mmol/L) </a:t>
            </a:r>
          </a:p>
          <a:p>
            <a:r>
              <a:rPr lang="en-US"/>
              <a:t>Urea 6.4 mmol/L N (1.8–6.4 mmol/L)</a:t>
            </a:r>
          </a:p>
          <a:p>
            <a:r>
              <a:rPr lang="en-US"/>
              <a:t> Creatinine 60 µmol/LN( 20–80 µmol/L )</a:t>
            </a:r>
          </a:p>
          <a:p>
            <a:r>
              <a:rPr lang="en-US"/>
              <a:t>C-reactive protein 5 mg/L N( &lt;6 mg/L)</a:t>
            </a:r>
          </a:p>
          <a:p>
            <a:r>
              <a:rPr lang="en-US"/>
              <a:t> echo</a:t>
            </a:r>
          </a:p>
          <a:p>
            <a:r>
              <a:rPr lang="en-US"/>
              <a:t>TSH</a:t>
            </a:r>
          </a:p>
        </p:txBody>
      </p:sp>
    </p:spTree>
    <p:extLst>
      <p:ext uri="{BB962C8B-B14F-4D97-AF65-F5344CB8AC3E}">
        <p14:creationId xmlns:p14="http://schemas.microsoft.com/office/powerpoint/2010/main" val="305607892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Case 5  </a:t>
            </a:r>
          </a:p>
        </p:txBody>
      </p:sp>
      <p:sp>
        <p:nvSpPr>
          <p:cNvPr id="3" name="Content Placeholder 2"/>
          <p:cNvSpPr>
            <a:spLocks noGrp="1"/>
          </p:cNvSpPr>
          <p:nvPr>
            <p:ph idx="1"/>
          </p:nvPr>
        </p:nvSpPr>
        <p:spPr/>
        <p:txBody>
          <a:bodyPr/>
          <a:lstStyle/>
          <a:p>
            <a:r>
              <a:rPr lang="en-GB" dirty="0"/>
              <a:t>A 5 day old full term male patient presents to the hospital due to poor feeding, </a:t>
            </a:r>
            <a:r>
              <a:rPr lang="en-GB" dirty="0" err="1"/>
              <a:t>hypoactivity</a:t>
            </a:r>
            <a:r>
              <a:rPr lang="en-GB" dirty="0"/>
              <a:t> and pallor that started 3 hours ago with rapid deterioration. The patient was born vaginally with no complications and no admission to the NICU. </a:t>
            </a:r>
          </a:p>
        </p:txBody>
      </p:sp>
    </p:spTree>
    <p:extLst>
      <p:ext uri="{BB962C8B-B14F-4D97-AF65-F5344CB8AC3E}">
        <p14:creationId xmlns:p14="http://schemas.microsoft.com/office/powerpoint/2010/main" val="140421449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Physical exam </a:t>
            </a:r>
          </a:p>
        </p:txBody>
      </p:sp>
      <p:sp>
        <p:nvSpPr>
          <p:cNvPr id="3" name="Content Placeholder 2"/>
          <p:cNvSpPr>
            <a:spLocks noGrp="1"/>
          </p:cNvSpPr>
          <p:nvPr>
            <p:ph idx="1"/>
          </p:nvPr>
        </p:nvSpPr>
        <p:spPr>
          <a:xfrm>
            <a:off x="1024128" y="1815353"/>
            <a:ext cx="10408025" cy="4494007"/>
          </a:xfrm>
        </p:spPr>
        <p:txBody>
          <a:bodyPr>
            <a:normAutofit fontScale="85000" lnSpcReduction="20000"/>
          </a:bodyPr>
          <a:lstStyle/>
          <a:p>
            <a:pPr marL="128016" lvl="1" indent="0">
              <a:buNone/>
            </a:pPr>
            <a:r>
              <a:rPr lang="en-GB" sz="2100" dirty="0"/>
              <a:t>On inspection patient was pale with dusky coloured lower limbs, there was also mottling of the skin.</a:t>
            </a:r>
          </a:p>
          <a:p>
            <a:pPr marL="128016" lvl="1" indent="0">
              <a:buNone/>
            </a:pPr>
            <a:r>
              <a:rPr lang="en-GB" sz="2100" dirty="0"/>
              <a:t>Patients vitals were as follows:</a:t>
            </a:r>
          </a:p>
          <a:p>
            <a:r>
              <a:rPr lang="en-GB" sz="2100" dirty="0"/>
              <a:t>HR: 140 </a:t>
            </a:r>
          </a:p>
          <a:p>
            <a:r>
              <a:rPr lang="en-GB" sz="2100" dirty="0"/>
              <a:t>BP: Right upper 70/50</a:t>
            </a:r>
          </a:p>
          <a:p>
            <a:r>
              <a:rPr lang="en-GB" sz="2100" dirty="0"/>
              <a:t>      Lower limb 55/30 </a:t>
            </a:r>
          </a:p>
          <a:p>
            <a:r>
              <a:rPr lang="en-GB" sz="2100" dirty="0"/>
              <a:t>O2 sat: Right arm 93</a:t>
            </a:r>
          </a:p>
          <a:p>
            <a:r>
              <a:rPr lang="en-GB" sz="2100" dirty="0"/>
              <a:t>            Lower limb 75</a:t>
            </a:r>
          </a:p>
          <a:p>
            <a:r>
              <a:rPr lang="en-GB" sz="2100" dirty="0"/>
              <a:t>RR:  80 breaths per minute - </a:t>
            </a:r>
            <a:r>
              <a:rPr lang="en-GB" sz="2100" dirty="0" err="1"/>
              <a:t>Tachypneic</a:t>
            </a:r>
            <a:r>
              <a:rPr lang="en-GB" sz="2100" dirty="0"/>
              <a:t> </a:t>
            </a:r>
          </a:p>
          <a:p>
            <a:r>
              <a:rPr lang="en-GB" sz="2100" dirty="0"/>
              <a:t>Patient has mild subcostal and intercostal retractions.</a:t>
            </a:r>
          </a:p>
          <a:p>
            <a:r>
              <a:rPr lang="en-GB" sz="2100" dirty="0"/>
              <a:t>Examination of pulses showed </a:t>
            </a:r>
            <a:r>
              <a:rPr lang="en-GB" sz="2100" dirty="0" err="1"/>
              <a:t>brachiofemoral</a:t>
            </a:r>
            <a:r>
              <a:rPr lang="en-GB" sz="2100" dirty="0"/>
              <a:t> delay and a weak femoral pulse.</a:t>
            </a:r>
          </a:p>
          <a:p>
            <a:r>
              <a:rPr lang="en-GB" sz="2100" dirty="0"/>
              <a:t>Capillary refill in lower limbs was 5 seconds. </a:t>
            </a:r>
          </a:p>
          <a:p>
            <a:r>
              <a:rPr lang="en-GB" sz="2100" dirty="0" err="1"/>
              <a:t>Crepitations</a:t>
            </a:r>
            <a:r>
              <a:rPr lang="en-GB" sz="2100" dirty="0"/>
              <a:t> where heard on chest auscultation.</a:t>
            </a:r>
          </a:p>
          <a:p>
            <a:r>
              <a:rPr lang="en-GB" sz="2100" dirty="0"/>
              <a:t>Liver was palpable on examination.</a:t>
            </a:r>
          </a:p>
          <a:p>
            <a:endParaRPr lang="en-GB" dirty="0"/>
          </a:p>
          <a:p>
            <a:endParaRPr lang="en-GB" dirty="0"/>
          </a:p>
          <a:p>
            <a:endParaRPr lang="en-GB" dirty="0"/>
          </a:p>
        </p:txBody>
      </p:sp>
    </p:spTree>
    <p:extLst>
      <p:ext uri="{BB962C8B-B14F-4D97-AF65-F5344CB8AC3E}">
        <p14:creationId xmlns:p14="http://schemas.microsoft.com/office/powerpoint/2010/main" val="146002724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Differential Diagnosis </a:t>
            </a:r>
          </a:p>
        </p:txBody>
      </p:sp>
      <p:sp>
        <p:nvSpPr>
          <p:cNvPr id="3" name="Content Placeholder 2"/>
          <p:cNvSpPr>
            <a:spLocks noGrp="1"/>
          </p:cNvSpPr>
          <p:nvPr>
            <p:ph idx="1"/>
          </p:nvPr>
        </p:nvSpPr>
        <p:spPr>
          <a:xfrm>
            <a:off x="1024128" y="2286000"/>
            <a:ext cx="5215307" cy="4023360"/>
          </a:xfrm>
        </p:spPr>
        <p:txBody>
          <a:bodyPr/>
          <a:lstStyle/>
          <a:p>
            <a:pPr>
              <a:buFont typeface="Wingdings" panose="05000000000000000000" pitchFamily="2" charset="2"/>
              <a:buChar char="Ø"/>
            </a:pPr>
            <a:r>
              <a:rPr lang="en-GB" dirty="0"/>
              <a:t>Left side obstructive lesion such as:</a:t>
            </a:r>
          </a:p>
          <a:p>
            <a:pPr marL="0" indent="0" algn="just">
              <a:buNone/>
            </a:pPr>
            <a:r>
              <a:rPr lang="en-GB" dirty="0"/>
              <a:t>         </a:t>
            </a:r>
            <a:r>
              <a:rPr lang="en-GB" dirty="0" err="1"/>
              <a:t>Coarctation</a:t>
            </a:r>
            <a:r>
              <a:rPr lang="en-GB" dirty="0"/>
              <a:t> of the aorta </a:t>
            </a:r>
          </a:p>
          <a:p>
            <a:pPr marL="0" indent="0">
              <a:buNone/>
            </a:pPr>
            <a:r>
              <a:rPr lang="en-GB" dirty="0"/>
              <a:t>         Critical Aortic stenosis</a:t>
            </a:r>
          </a:p>
          <a:p>
            <a:pPr marL="0" indent="0">
              <a:buNone/>
            </a:pPr>
            <a:r>
              <a:rPr lang="en-GB" dirty="0"/>
              <a:t>         </a:t>
            </a:r>
            <a:r>
              <a:rPr lang="en-GB" dirty="0" err="1"/>
              <a:t>Hypoplastic</a:t>
            </a:r>
            <a:r>
              <a:rPr lang="en-GB" dirty="0"/>
              <a:t> left heart syndrome </a:t>
            </a:r>
          </a:p>
          <a:p>
            <a:pPr marL="0" indent="0">
              <a:buNone/>
            </a:pPr>
            <a:r>
              <a:rPr lang="en-GB" dirty="0"/>
              <a:t>         Interrupted aortic arch</a:t>
            </a:r>
          </a:p>
          <a:p>
            <a:pPr>
              <a:buFont typeface="Wingdings" panose="05000000000000000000" pitchFamily="2" charset="2"/>
              <a:buChar char="Ø"/>
            </a:pPr>
            <a:r>
              <a:rPr lang="en-GB" dirty="0"/>
              <a:t>Fulminant sepsis </a:t>
            </a:r>
          </a:p>
        </p:txBody>
      </p:sp>
    </p:spTree>
    <p:extLst>
      <p:ext uri="{BB962C8B-B14F-4D97-AF65-F5344CB8AC3E}">
        <p14:creationId xmlns:p14="http://schemas.microsoft.com/office/powerpoint/2010/main" val="152537637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Work up</a:t>
            </a:r>
          </a:p>
        </p:txBody>
      </p:sp>
      <p:sp>
        <p:nvSpPr>
          <p:cNvPr id="3" name="Content Placeholder 2"/>
          <p:cNvSpPr>
            <a:spLocks noGrp="1"/>
          </p:cNvSpPr>
          <p:nvPr>
            <p:ph idx="1"/>
          </p:nvPr>
        </p:nvSpPr>
        <p:spPr/>
        <p:txBody>
          <a:bodyPr>
            <a:normAutofit/>
          </a:bodyPr>
          <a:lstStyle/>
          <a:p>
            <a:r>
              <a:rPr lang="en-GB" dirty="0"/>
              <a:t>CBC – Normal</a:t>
            </a:r>
          </a:p>
          <a:p>
            <a:r>
              <a:rPr lang="en-GB" dirty="0"/>
              <a:t>ABGS – Metabolic acidosis </a:t>
            </a:r>
          </a:p>
          <a:p>
            <a:r>
              <a:rPr lang="en-GB" dirty="0"/>
              <a:t>KFT – Impaired </a:t>
            </a:r>
          </a:p>
          <a:p>
            <a:r>
              <a:rPr lang="en-GB" dirty="0"/>
              <a:t>Electrolytes - </a:t>
            </a:r>
            <a:r>
              <a:rPr lang="en-GB" dirty="0" err="1"/>
              <a:t>Hyponatremia</a:t>
            </a:r>
            <a:r>
              <a:rPr lang="en-GB" dirty="0"/>
              <a:t> </a:t>
            </a:r>
          </a:p>
          <a:p>
            <a:r>
              <a:rPr lang="en-GB" dirty="0"/>
              <a:t>Chest </a:t>
            </a:r>
            <a:r>
              <a:rPr lang="en-GB" dirty="0" err="1"/>
              <a:t>Xray</a:t>
            </a:r>
            <a:r>
              <a:rPr lang="en-GB" dirty="0"/>
              <a:t> – Cardiomegaly and pulmonary </a:t>
            </a:r>
            <a:r>
              <a:rPr lang="en-GB" dirty="0" err="1"/>
              <a:t>edema</a:t>
            </a:r>
            <a:r>
              <a:rPr lang="en-GB" dirty="0"/>
              <a:t> </a:t>
            </a:r>
          </a:p>
          <a:p>
            <a:r>
              <a:rPr lang="en-GB" dirty="0"/>
              <a:t>                    Increased pulmonary vascular markings </a:t>
            </a:r>
          </a:p>
          <a:p>
            <a:r>
              <a:rPr lang="en-GB" dirty="0"/>
              <a:t>ECG – Right ventricular hypertrophy – neonatal form</a:t>
            </a:r>
          </a:p>
          <a:p>
            <a:r>
              <a:rPr lang="en-GB" dirty="0"/>
              <a:t>           Repolarization changes </a:t>
            </a:r>
          </a:p>
          <a:p>
            <a:r>
              <a:rPr lang="en-GB" dirty="0"/>
              <a:t>Echo – Diagnostic test</a:t>
            </a:r>
          </a:p>
        </p:txBody>
      </p:sp>
    </p:spTree>
    <p:extLst>
      <p:ext uri="{BB962C8B-B14F-4D97-AF65-F5344CB8AC3E}">
        <p14:creationId xmlns:p14="http://schemas.microsoft.com/office/powerpoint/2010/main" val="63544700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230329" y="1082353"/>
            <a:ext cx="9412488" cy="4432170"/>
          </a:xfrm>
        </p:spPr>
      </p:pic>
    </p:spTree>
    <p:extLst>
      <p:ext uri="{BB962C8B-B14F-4D97-AF65-F5344CB8AC3E}">
        <p14:creationId xmlns:p14="http://schemas.microsoft.com/office/powerpoint/2010/main" val="138470841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986109" y="815813"/>
            <a:ext cx="5210143" cy="5226374"/>
          </a:xfrm>
        </p:spPr>
      </p:pic>
    </p:spTree>
    <p:extLst>
      <p:ext uri="{BB962C8B-B14F-4D97-AF65-F5344CB8AC3E}">
        <p14:creationId xmlns:p14="http://schemas.microsoft.com/office/powerpoint/2010/main" val="381448106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Management </a:t>
            </a:r>
          </a:p>
        </p:txBody>
      </p:sp>
      <p:sp>
        <p:nvSpPr>
          <p:cNvPr id="3" name="Content Placeholder 2"/>
          <p:cNvSpPr>
            <a:spLocks noGrp="1"/>
          </p:cNvSpPr>
          <p:nvPr>
            <p:ph idx="1"/>
          </p:nvPr>
        </p:nvSpPr>
        <p:spPr/>
        <p:txBody>
          <a:bodyPr/>
          <a:lstStyle/>
          <a:p>
            <a:r>
              <a:rPr lang="en-GB" dirty="0"/>
              <a:t>Monitor:  Vitals </a:t>
            </a:r>
          </a:p>
          <a:p>
            <a:r>
              <a:rPr lang="en-GB" dirty="0"/>
              <a:t>              Electrolytes</a:t>
            </a:r>
          </a:p>
          <a:p>
            <a:r>
              <a:rPr lang="en-GB" dirty="0"/>
              <a:t>              Urine output </a:t>
            </a:r>
          </a:p>
          <a:p>
            <a:r>
              <a:rPr lang="en-GB" dirty="0"/>
              <a:t>Prostaglandin E1  </a:t>
            </a:r>
          </a:p>
          <a:p>
            <a:r>
              <a:rPr lang="en-GB" dirty="0"/>
              <a:t>Inotropic drugs</a:t>
            </a:r>
          </a:p>
          <a:p>
            <a:r>
              <a:rPr lang="en-GB" dirty="0"/>
              <a:t>Diuretics </a:t>
            </a:r>
          </a:p>
          <a:p>
            <a:r>
              <a:rPr lang="en-GB" dirty="0"/>
              <a:t>Bicarbonate </a:t>
            </a:r>
          </a:p>
          <a:p>
            <a:endParaRPr lang="en-GB" dirty="0"/>
          </a:p>
        </p:txBody>
      </p:sp>
    </p:spTree>
    <p:extLst>
      <p:ext uri="{BB962C8B-B14F-4D97-AF65-F5344CB8AC3E}">
        <p14:creationId xmlns:p14="http://schemas.microsoft.com/office/powerpoint/2010/main" val="206854597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Neonatal </a:t>
            </a:r>
            <a:r>
              <a:rPr lang="en-GB" dirty="0" err="1"/>
              <a:t>Coarctation</a:t>
            </a:r>
            <a:r>
              <a:rPr lang="en-GB" dirty="0"/>
              <a:t> of the Aorta </a:t>
            </a:r>
          </a:p>
        </p:txBody>
      </p:sp>
      <p:sp>
        <p:nvSpPr>
          <p:cNvPr id="3" name="Content Placeholder 2"/>
          <p:cNvSpPr>
            <a:spLocks noGrp="1"/>
          </p:cNvSpPr>
          <p:nvPr>
            <p:ph idx="1"/>
          </p:nvPr>
        </p:nvSpPr>
        <p:spPr/>
        <p:txBody>
          <a:bodyPr/>
          <a:lstStyle/>
          <a:p>
            <a:r>
              <a:rPr lang="en-GB" dirty="0" err="1"/>
              <a:t>Coarctation</a:t>
            </a:r>
            <a:r>
              <a:rPr lang="en-GB" dirty="0"/>
              <a:t> of aorta infantile type is a </a:t>
            </a:r>
            <a:r>
              <a:rPr lang="en-GB" dirty="0" err="1"/>
              <a:t>preductal</a:t>
            </a:r>
            <a:r>
              <a:rPr lang="en-GB" dirty="0"/>
              <a:t> lesion – narrowing occurs proximal to </a:t>
            </a:r>
            <a:r>
              <a:rPr lang="en-GB" dirty="0" err="1"/>
              <a:t>ductus</a:t>
            </a:r>
            <a:r>
              <a:rPr lang="en-GB" dirty="0"/>
              <a:t> </a:t>
            </a:r>
            <a:r>
              <a:rPr lang="en-GB" dirty="0" err="1"/>
              <a:t>arteriosum</a:t>
            </a:r>
            <a:r>
              <a:rPr lang="en-GB" dirty="0"/>
              <a:t>. </a:t>
            </a:r>
          </a:p>
          <a:p>
            <a:r>
              <a:rPr lang="en-GB" dirty="0"/>
              <a:t>Heart failure is due to sudden increase in afterload.</a:t>
            </a:r>
          </a:p>
        </p:txBody>
      </p:sp>
    </p:spTree>
    <p:extLst>
      <p:ext uri="{BB962C8B-B14F-4D97-AF65-F5344CB8AC3E}">
        <p14:creationId xmlns:p14="http://schemas.microsoft.com/office/powerpoint/2010/main" val="334210605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r>
              <a:rPr lang="en-US" dirty="0"/>
              <a:t>THANK YOU</a:t>
            </a:r>
          </a:p>
        </p:txBody>
      </p:sp>
    </p:spTree>
    <p:extLst>
      <p:ext uri="{BB962C8B-B14F-4D97-AF65-F5344CB8AC3E}">
        <p14:creationId xmlns:p14="http://schemas.microsoft.com/office/powerpoint/2010/main" val="2092647050"/>
      </p:ext>
    </p:extLst>
  </p:cSld>
  <p:clrMapOvr>
    <a:masterClrMapping/>
  </p:clrMapOvr>
</p:sld>
</file>

<file path=ppt/theme/theme1.xml><?xml version="1.0" encoding="utf-8"?>
<a:theme xmlns:a="http://schemas.openxmlformats.org/drawingml/2006/main" name="Vapor Trail">
  <a:themeElements>
    <a:clrScheme name="Vapor Trail">
      <a:dk1>
        <a:sysClr val="windowText" lastClr="000000"/>
      </a:dk1>
      <a:lt1>
        <a:sysClr val="window" lastClr="FFFFFF"/>
      </a:lt1>
      <a:dk2>
        <a:srgbClr val="454545"/>
      </a:dk2>
      <a:lt2>
        <a:srgbClr val="DADADA"/>
      </a:lt2>
      <a:accent1>
        <a:srgbClr val="DF2E28"/>
      </a:accent1>
      <a:accent2>
        <a:srgbClr val="FE801A"/>
      </a:accent2>
      <a:accent3>
        <a:srgbClr val="E9BF35"/>
      </a:accent3>
      <a:accent4>
        <a:srgbClr val="81BB42"/>
      </a:accent4>
      <a:accent5>
        <a:srgbClr val="32C7A9"/>
      </a:accent5>
      <a:accent6>
        <a:srgbClr val="4A9BDC"/>
      </a:accent6>
      <a:hlink>
        <a:srgbClr val="F0532B"/>
      </a:hlink>
      <a:folHlink>
        <a:srgbClr val="F38B53"/>
      </a:folHlink>
    </a:clrScheme>
    <a:fontScheme name="Vapor Trail">
      <a:majorFont>
        <a:latin typeface="Century Gothic" panose="020B0502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Vapor Trail">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por Trail" id="{4FDF2955-7D9C-493C-B9F9-C205151B46CD}" vid="{8F31A783-2159-4870-BC29-2BA7D038EA4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Vapor Trail</Template>
  <TotalTime>390</TotalTime>
  <Words>1860</Words>
  <Application>Microsoft Macintosh PowerPoint</Application>
  <PresentationFormat>Widescreen</PresentationFormat>
  <Paragraphs>240</Paragraphs>
  <Slides>39</Slides>
  <Notes>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39</vt:i4>
      </vt:variant>
    </vt:vector>
  </HeadingPairs>
  <TitlesOfParts>
    <vt:vector size="44" baseType="lpstr">
      <vt:lpstr>Arial</vt:lpstr>
      <vt:lpstr>Calibri</vt:lpstr>
      <vt:lpstr>Century Gothic</vt:lpstr>
      <vt:lpstr>Wingdings</vt:lpstr>
      <vt:lpstr>Vapor Trail</vt:lpstr>
      <vt:lpstr>Approach to Pediatric Cardiac Emergencies</vt:lpstr>
      <vt:lpstr>Case 1:History</vt:lpstr>
      <vt:lpstr>Physical Examination</vt:lpstr>
      <vt:lpstr>DDx of Neonatal Cyanosis</vt:lpstr>
      <vt:lpstr>Investigations: </vt:lpstr>
      <vt:lpstr>Hyperoxia Test</vt:lpstr>
      <vt:lpstr>Righward QRS axis RVH </vt:lpstr>
      <vt:lpstr>PowerPoint Presentation</vt:lpstr>
      <vt:lpstr>Management Plan</vt:lpstr>
      <vt:lpstr>CASE 2:</vt:lpstr>
      <vt:lpstr>Physical findings:</vt:lpstr>
      <vt:lpstr>Physical findings:</vt:lpstr>
      <vt:lpstr>ECG : Right axis deviation. RVH. P wave : peaked  . </vt:lpstr>
      <vt:lpstr>Investigations</vt:lpstr>
      <vt:lpstr>Tetralogy of Fallot.</vt:lpstr>
      <vt:lpstr>Management:</vt:lpstr>
      <vt:lpstr>CASE 3:</vt:lpstr>
      <vt:lpstr>Management: </vt:lpstr>
      <vt:lpstr>PowerPoint Presentation</vt:lpstr>
      <vt:lpstr>PALS Cardiac Arrest Algorithm</vt:lpstr>
      <vt:lpstr>PowerPoint Presentation</vt:lpstr>
      <vt:lpstr>CASE 4</vt:lpstr>
      <vt:lpstr>CASE study </vt:lpstr>
      <vt:lpstr>HOPI</vt:lpstr>
      <vt:lpstr>Physical examination</vt:lpstr>
      <vt:lpstr>ECG</vt:lpstr>
      <vt:lpstr>ddx</vt:lpstr>
      <vt:lpstr>management</vt:lpstr>
      <vt:lpstr>ECG AfTER STABILIZation and management </vt:lpstr>
      <vt:lpstr>investigation</vt:lpstr>
      <vt:lpstr>Case 5  </vt:lpstr>
      <vt:lpstr>Physical exam </vt:lpstr>
      <vt:lpstr>Differential Diagnosis </vt:lpstr>
      <vt:lpstr>Work up</vt:lpstr>
      <vt:lpstr>PowerPoint Presentation</vt:lpstr>
      <vt:lpstr>PowerPoint Presentation</vt:lpstr>
      <vt:lpstr>Management </vt:lpstr>
      <vt:lpstr>Neonatal Coarctation of the Aorta </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Approach to Pediatric Cardiac Emergencies</dc:title>
  <dc:creator>user</dc:creator>
  <cp:lastModifiedBy>moutaz.amer@gmail.com</cp:lastModifiedBy>
  <cp:revision>36</cp:revision>
  <dcterms:created xsi:type="dcterms:W3CDTF">2021-08-01T10:15:17Z</dcterms:created>
  <dcterms:modified xsi:type="dcterms:W3CDTF">2021-09-08T13:42:38Z</dcterms:modified>
</cp:coreProperties>
</file>