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958"/>
  </p:normalViewPr>
  <p:slideViewPr>
    <p:cSldViewPr snapToGrid="0" snapToObjects="1">
      <p:cViewPr varScale="1">
        <p:scale>
          <a:sx n="86" d="100"/>
          <a:sy n="86" d="100"/>
        </p:scale>
        <p:origin x="53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18:21:52.37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18 16383,'47'0'0,"-3"0"0,-36 0 0,9 0 0,0 0 0,11 0 0,-4 0 0,4 0 0,-6 0 0,2 0 0,5 0 0,-1 0 0,1 0 0,0 0 0,-1 0 0,1 0 0,0 0 0,0 0 0,-6-8 0,0 6 0,-6-5 0,0 7 0,-3 0 0,5 0 0,-6 0 0,5 0 0,-3 0 0,0 0 0,3 0 0,-3 0 0,3 0 0,-3 0 0,-1 0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18:21:55.82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16383,'52'0'0,"-12"0"0,-19 0 0,-1 0 0,3 0 0,11 0 0,9 0 0,2 0 0,16 0 0,-18 0 0,6 0 0,-8 0 0,-5 0 0,-1 0 0,-7 0 0,-8 0 0,1 0 0,-12 0 0,10 0 0,-3 0 0,0 0 0,-2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18:21:59.5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16383,'45'0'0,"-11"0"0,-22 0 0,0 0 0,9 0 0,-6 0 0,5 0 0,-8 0 0,5 0 0,1 0 0,-2 0 0,3 0 0,-9 0 0,9 4 0,-3-3 0,-3 2 0,8-3 0,-9 4 0,3 0 0,-1 7 0,-3-6 0,7 1 0,-3-2 0,0 3 0,-5 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18:22:06.5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16383,'50'0'0,"-11"0"0,-18 0 0,-7 0 0,5 0 0,-3 0 0,-3 0 0,12 0 0,-5 0 0,1 0 0,-5 0 0,-3 0 0,5 0 0,3 0 0,-7 0 0,6 0 0,-7 0 0,8 0 0,-3 0 0,3 4 0,-8 1 0,3 0 0,1 2 0,-3-3 0,5 0 0,-7 0 0,4-1 0,0-2 0,0 3 0,5-4 0,-3 0 0,4 0 0,1 0 0,-4 0 0,3 0 0,-9 0 0,4 0 0,-1 0 0,-3 0 0,5 6 0,-6 5 0,-1-2 0,3 8 0,-2-16 0,3 10 0,3-11 0,-5 4 0,5-4 0,-3 0 0,0 0 0,3 0 0,-4 0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18:22:10.4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16383,'58'0'0,"-6"0"0,-23 0 0,-1 0 0,1 0 0,6 0 0,0 0 0,1 0 0,17 0 0,-19 0 0,13 5 0,-24 0 0,0 4 0,-10-1 0,-1-3 0,3 2 0,-2-6 0,6 6 0,-4-3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18:22:18.4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16383,'47'0'0,"18"0"0,-30 0 0,20 0 0,1 0 0,-11 0 0,17 0 0,0 5 0,-9 1 0,1 4 0,-24-1 0,-3-3 0,-8-3 0,-1 1 0,-1-3 0,-5 2 0,4 1 0,0-3 0,0 2 0,0-3 0,-1 0 0,1 0 0,0 0 0,0 0 0,-1 0 0,1 0 0,-1 0 0,3 0 0,-3 0 0,3 0 0,-3 0 0,-1 0 0,0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18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0445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09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4811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8266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20371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651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0519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864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582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84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6AFA5F2-A635-F44A-ACF3-5E80AA6349E3}" type="datetimeFigureOut">
              <a:rPr lang="x-none" smtClean="0"/>
              <a:t>04/02/43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C8BE270-0F26-434A-87A6-7D518E135366}" type="slidenum">
              <a:rPr lang="x-none" smtClean="0"/>
              <a:t>‹#›</a:t>
            </a:fld>
            <a:endParaRPr lang="x-non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9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customXml" Target="../ink/ink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9.png"/><Relationship Id="rId14" Type="http://schemas.openxmlformats.org/officeDocument/2006/relationships/customXml" Target="../ink/ink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next.amboss.com/us/article/Xh09cf#Zce0d4554dd0bc7f9fba742d2827ffc63" TargetMode="External"/><Relationship Id="rId2" Type="http://schemas.openxmlformats.org/officeDocument/2006/relationships/hyperlink" Target="https://next.amboss.com/us/article/V60GPS#Z4040e0916b88d029bc60cf9c5a59abd0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next.amboss.com/us/article/vo0AdS#Zce976ac5adb92ec37d4cb7a8de1eef78" TargetMode="External"/><Relationship Id="rId7" Type="http://schemas.openxmlformats.org/officeDocument/2006/relationships/hyperlink" Target="https://next.amboss.com/us/article/560ilS#Z1fb8977c963429185684d7ece931daa2" TargetMode="External"/><Relationship Id="rId2" Type="http://schemas.openxmlformats.org/officeDocument/2006/relationships/hyperlink" Target="https://next.amboss.com/us/article/V60GPS#Z2eb62041c84abe80cf8ec5834d1c646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xt.amboss.com/us/article/V60GPS#Z9e80b68eeb92dbb47512215e98386480" TargetMode="External"/><Relationship Id="rId5" Type="http://schemas.openxmlformats.org/officeDocument/2006/relationships/hyperlink" Target="https://next.amboss.com/us/article/lp0vpS#Z3c3ab1c3772cabdb26be3c413ba52df4" TargetMode="External"/><Relationship Id="rId4" Type="http://schemas.openxmlformats.org/officeDocument/2006/relationships/hyperlink" Target="https://next.amboss.com/us/article/V60GPS#Z9eefd29a44508072b7ff46a65f7c8fd1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D18F-5E93-CF4A-B772-7FA6F5F26F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dirty="0"/>
              <a:t>HYPERTENSION IN children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EDEA7D-0278-BD4B-A8D3-CE9082BA27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dirty="0"/>
              <a:t>Done by: Rand Dawoud </a:t>
            </a:r>
          </a:p>
          <a:p>
            <a:r>
              <a:rPr lang="x-none" dirty="0"/>
              <a:t>              Abdulrahman Saadeh</a:t>
            </a:r>
          </a:p>
          <a:p>
            <a:r>
              <a:rPr lang="x-none" dirty="0"/>
              <a:t>              Louy Alsurkhi</a:t>
            </a:r>
          </a:p>
          <a:p>
            <a:r>
              <a:rPr lang="x-none" dirty="0"/>
              <a:t>Supervised by: Dr. Saiel Sarhan</a:t>
            </a:r>
          </a:p>
        </p:txBody>
      </p:sp>
    </p:spTree>
    <p:extLst>
      <p:ext uri="{BB962C8B-B14F-4D97-AF65-F5344CB8AC3E}">
        <p14:creationId xmlns:p14="http://schemas.microsoft.com/office/powerpoint/2010/main" val="75069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CF18B-3E17-484A-9AF0-ED26541F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Introduction</a:t>
            </a:r>
            <a:br>
              <a:rPr lang="x-none" dirty="0"/>
            </a:b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BDC18-74C2-AE43-B0B2-EFD784105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Courier New" panose="02070309020205020404" pitchFamily="49" charset="0"/>
              <a:buChar char="o"/>
            </a:pPr>
            <a:r>
              <a:rPr lang="en-US" sz="3500" dirty="0"/>
              <a:t> Hypertension in children is a </a:t>
            </a:r>
            <a:r>
              <a:rPr lang="en-US" sz="3500" b="1" dirty="0">
                <a:solidFill>
                  <a:srgbClr val="00B0F0"/>
                </a:solidFill>
              </a:rPr>
              <a:t>growing</a:t>
            </a:r>
            <a:r>
              <a:rPr lang="en-US" sz="3500" dirty="0"/>
              <a:t> problem. 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500" dirty="0"/>
              <a:t> Prevalence: 1-4% in young children and 3-8% among adolescents. 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500" dirty="0"/>
              <a:t> </a:t>
            </a:r>
            <a:r>
              <a:rPr lang="en-US" sz="3500" b="1" dirty="0">
                <a:solidFill>
                  <a:schemeClr val="accent1"/>
                </a:solidFill>
              </a:rPr>
              <a:t>Multifactorial</a:t>
            </a:r>
            <a:r>
              <a:rPr lang="en-US" sz="3500" dirty="0"/>
              <a:t> in origin. 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500" b="1" dirty="0">
                <a:solidFill>
                  <a:srgbClr val="FF0000"/>
                </a:solidFill>
              </a:rPr>
              <a:t> </a:t>
            </a:r>
            <a:r>
              <a:rPr lang="en-US" sz="3500" b="1" dirty="0">
                <a:solidFill>
                  <a:schemeClr val="accent1"/>
                </a:solidFill>
              </a:rPr>
              <a:t>Early intervention </a:t>
            </a:r>
            <a:r>
              <a:rPr lang="en-US" sz="3500" dirty="0"/>
              <a:t>prevents development and progression of target organ damage. </a:t>
            </a:r>
          </a:p>
          <a:p>
            <a:pPr algn="ctr"/>
            <a:endParaRPr lang="en-US" sz="4000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685605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CEEA-9EAA-9345-95B4-230DF3D7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7CAC5-AB33-0C46-8628-6CDB3E169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49424"/>
            <a:ext cx="9720073" cy="402336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400" dirty="0"/>
              <a:t> </a:t>
            </a:r>
            <a:r>
              <a:rPr lang="en-US" sz="2800" dirty="0"/>
              <a:t>Hypertension (HTN) in children is defined as blood pressure (BP) greater than the </a:t>
            </a:r>
            <a:r>
              <a:rPr lang="en-US" sz="2800" dirty="0">
                <a:solidFill>
                  <a:schemeClr val="accent1"/>
                </a:solidFill>
              </a:rPr>
              <a:t>95th percentile </a:t>
            </a:r>
            <a:r>
              <a:rPr lang="en-US" sz="2800" dirty="0"/>
              <a:t>for </a:t>
            </a:r>
            <a:r>
              <a:rPr lang="en-US" sz="2800" dirty="0">
                <a:solidFill>
                  <a:schemeClr val="accent1"/>
                </a:solidFill>
              </a:rPr>
              <a:t>age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1"/>
                </a:solidFill>
              </a:rPr>
              <a:t>gender</a:t>
            </a:r>
            <a:r>
              <a:rPr lang="en-US" sz="2800" dirty="0"/>
              <a:t>, and </a:t>
            </a:r>
            <a:r>
              <a:rPr lang="en-US" sz="2800" dirty="0">
                <a:solidFill>
                  <a:schemeClr val="accent1"/>
                </a:solidFill>
              </a:rPr>
              <a:t>height</a:t>
            </a:r>
            <a:r>
              <a:rPr lang="en-US" sz="2800" dirty="0"/>
              <a:t> on at least </a:t>
            </a:r>
            <a:r>
              <a:rPr lang="en-US" sz="2800" dirty="0">
                <a:solidFill>
                  <a:schemeClr val="accent1"/>
                </a:solidFill>
              </a:rPr>
              <a:t>three different occasions</a:t>
            </a:r>
            <a:r>
              <a:rPr lang="en-US" sz="2800" dirty="0"/>
              <a:t>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The </a:t>
            </a:r>
            <a:r>
              <a:rPr lang="en-US" sz="2800" dirty="0">
                <a:solidFill>
                  <a:schemeClr val="accent1"/>
                </a:solidFill>
              </a:rPr>
              <a:t>context</a:t>
            </a:r>
            <a:r>
              <a:rPr lang="en-US" sz="2800" dirty="0"/>
              <a:t> of the blood pressure measurement (e.g., cuff size, pain, anxiety) should be taken into consideration.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AC3EC5-DA19-2547-9CED-F7B575772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591" y="4367085"/>
            <a:ext cx="3431905" cy="207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8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59D55-9AC8-7D4C-AC38-D7828920E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</a:t>
            </a:r>
            <a:r>
              <a:rPr lang="x-none" dirty="0"/>
              <a:t>ormal blood pressures in children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590AFD-78B1-7E45-86FB-CB1F43A3E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9775" y="2286000"/>
            <a:ext cx="7628587" cy="4022725"/>
          </a:xfrm>
        </p:spPr>
      </p:pic>
    </p:spTree>
    <p:extLst>
      <p:ext uri="{BB962C8B-B14F-4D97-AF65-F5344CB8AC3E}">
        <p14:creationId xmlns:p14="http://schemas.microsoft.com/office/powerpoint/2010/main" val="3816633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450D9-0B2E-D64B-9D68-EE067341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CLASSIFICATION OF BLOOD PRESSURE IN CHILDREN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B7E8EC0-3EA8-684E-A2BE-404CE5D08A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8453" y="2214390"/>
            <a:ext cx="609232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6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B88DA-BE90-D049-BDC7-EE36FC69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CLASSIFICATION OF BLOOD PRESSURE IN CHILDREN (CONTINUED)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7649AF6-1BE2-6D4C-8BA1-A290B5AE50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126" y="2341084"/>
            <a:ext cx="5326125" cy="4022725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2D22B1-0A2C-2F40-B2C0-F9AA06CDF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726" y="2341085"/>
            <a:ext cx="5205607" cy="3931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0E46BFC-1501-5642-9254-BA9297BCF77E}"/>
                  </a:ext>
                </a:extLst>
              </p14:cNvPr>
              <p14:cNvContentPartPr/>
              <p14:nvPr/>
            </p14:nvContentPartPr>
            <p14:xfrm>
              <a:off x="8763723" y="2371732"/>
              <a:ext cx="273240" cy="6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0E46BFC-1501-5642-9254-BA9297BCF77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09723" y="2264092"/>
                <a:ext cx="38088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9F5EF10-82F0-8249-A5D3-972CA0CA6C5A}"/>
                  </a:ext>
                </a:extLst>
              </p14:cNvPr>
              <p14:cNvContentPartPr/>
              <p14:nvPr/>
            </p14:nvContentPartPr>
            <p14:xfrm>
              <a:off x="3144123" y="2419252"/>
              <a:ext cx="2469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9F5EF10-82F0-8249-A5D3-972CA0CA6C5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90123" y="2311612"/>
                <a:ext cx="354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4FD47E4-AE1D-9F4D-9FD0-B28341E2E957}"/>
                  </a:ext>
                </a:extLst>
              </p14:cNvPr>
              <p14:cNvContentPartPr/>
              <p14:nvPr/>
            </p14:nvContentPartPr>
            <p14:xfrm>
              <a:off x="3675843" y="2425732"/>
              <a:ext cx="155160" cy="21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4FD47E4-AE1D-9F4D-9FD0-B28341E2E95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21843" y="2317732"/>
                <a:ext cx="26280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2256F84-D0EA-BD49-9A37-2527CBD188CB}"/>
                  </a:ext>
                </a:extLst>
              </p14:cNvPr>
              <p14:cNvContentPartPr/>
              <p14:nvPr/>
            </p14:nvContentPartPr>
            <p14:xfrm>
              <a:off x="4171563" y="2433652"/>
              <a:ext cx="339840" cy="36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2256F84-D0EA-BD49-9A37-2527CBD188C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17563" y="2325652"/>
                <a:ext cx="44748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6149078-CB45-C340-8D2D-259F7DEFE55E}"/>
                  </a:ext>
                </a:extLst>
              </p14:cNvPr>
              <p14:cNvContentPartPr/>
              <p14:nvPr/>
            </p14:nvContentPartPr>
            <p14:xfrm>
              <a:off x="9258723" y="2409892"/>
              <a:ext cx="205560" cy="18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6149078-CB45-C340-8D2D-259F7DEFE55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205083" y="2301892"/>
                <a:ext cx="31320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BD896ED-733B-4A49-9EFB-17F507057EA1}"/>
                  </a:ext>
                </a:extLst>
              </p14:cNvPr>
              <p14:cNvContentPartPr/>
              <p14:nvPr/>
            </p14:nvContentPartPr>
            <p14:xfrm>
              <a:off x="9805563" y="2411692"/>
              <a:ext cx="333000" cy="201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BD896ED-733B-4A49-9EFB-17F507057EA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51563" y="2303692"/>
                <a:ext cx="440640" cy="23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332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9CA40-2EF3-2F40-A94E-E009BC00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WHO SHOULD HAVE his/HER BLOOD PRESSURE MEASURED?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804ED-DE47-4F46-ACF1-B6A8BF17A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600" dirty="0"/>
              <a:t> Children ≥3 years old should have BP measured </a:t>
            </a:r>
            <a:r>
              <a:rPr lang="en-US" sz="3600" dirty="0">
                <a:solidFill>
                  <a:schemeClr val="accent1"/>
                </a:solidFill>
              </a:rPr>
              <a:t>annually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600" dirty="0"/>
              <a:t> Children ≥3 years</a:t>
            </a:r>
            <a:r>
              <a:rPr lang="en-US" sz="3600" dirty="0">
                <a:solidFill>
                  <a:schemeClr val="accent1"/>
                </a:solidFill>
              </a:rPr>
              <a:t> at every health care encounter </a:t>
            </a:r>
            <a:r>
              <a:rPr lang="en-US" sz="3600" dirty="0"/>
              <a:t>if </a:t>
            </a:r>
            <a:r>
              <a:rPr lang="en-US" sz="3600" dirty="0">
                <a:solidFill>
                  <a:schemeClr val="accent1"/>
                </a:solidFill>
              </a:rPr>
              <a:t>medications/conditions </a:t>
            </a:r>
            <a:r>
              <a:rPr lang="en-US" sz="3600" dirty="0"/>
              <a:t>increase risk for HTN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600" dirty="0"/>
              <a:t> Children &lt; 3 years should have BP measured under </a:t>
            </a:r>
            <a:r>
              <a:rPr lang="en-US" sz="3600" dirty="0">
                <a:solidFill>
                  <a:schemeClr val="accent1"/>
                </a:solidFill>
              </a:rPr>
              <a:t>special circumstances</a:t>
            </a:r>
            <a:endParaRPr lang="x-none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4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64AC-BD0C-674F-A1F3-326F9D86C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Special Circumstances for Children &lt; 3 years old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88617-5DEF-8C49-AA4A-295444D8A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Prematurity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Congenital heart disease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Renal disease or urologic malformation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Malignancy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Treatment with medications known to raise BP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Systemic illnesses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 Evidence of elevated intracranial pressure</a:t>
            </a:r>
            <a:endParaRPr lang="x-none" sz="2800" dirty="0"/>
          </a:p>
        </p:txBody>
      </p:sp>
    </p:spTree>
    <p:extLst>
      <p:ext uri="{BB962C8B-B14F-4D97-AF65-F5344CB8AC3E}">
        <p14:creationId xmlns:p14="http://schemas.microsoft.com/office/powerpoint/2010/main" val="415985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B17D-379D-1B45-B9EE-700FBE26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</a:t>
            </a:r>
            <a:r>
              <a:rPr lang="x-none" dirty="0"/>
              <a:t>ow should blood pressure be measured in children?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F303D-6CFB-D942-945B-5A9080192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x-none" sz="2800" dirty="0"/>
              <a:t> The child should be </a:t>
            </a:r>
            <a:r>
              <a:rPr lang="x-none" sz="2800" dirty="0">
                <a:solidFill>
                  <a:schemeClr val="accent1"/>
                </a:solidFill>
              </a:rPr>
              <a:t>calm</a:t>
            </a:r>
            <a:r>
              <a:rPr lang="x-none" sz="2800" dirty="0"/>
              <a:t> and </a:t>
            </a:r>
            <a:r>
              <a:rPr lang="x-none" sz="2800" dirty="0">
                <a:solidFill>
                  <a:schemeClr val="accent1"/>
                </a:solidFill>
              </a:rPr>
              <a:t>free of anxiety</a:t>
            </a:r>
            <a:r>
              <a:rPr lang="x-none" sz="2800" dirty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x-none" sz="2800" dirty="0">
                <a:solidFill>
                  <a:schemeClr val="accent1"/>
                </a:solidFill>
              </a:rPr>
              <a:t> </a:t>
            </a:r>
            <a:r>
              <a:rPr lang="x-none" sz="2800" dirty="0"/>
              <a:t>The child should have been </a:t>
            </a:r>
            <a:r>
              <a:rPr lang="x-none" sz="2800" dirty="0">
                <a:solidFill>
                  <a:schemeClr val="accent1"/>
                </a:solidFill>
              </a:rPr>
              <a:t>sitting quietly </a:t>
            </a:r>
            <a:r>
              <a:rPr lang="x-none" sz="2800" dirty="0"/>
              <a:t>for 5 minutes.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x-none" sz="2800" dirty="0"/>
              <a:t> The child should be sitting with </a:t>
            </a:r>
            <a:r>
              <a:rPr lang="x-none" sz="2800" dirty="0">
                <a:solidFill>
                  <a:schemeClr val="accent1"/>
                </a:solidFill>
              </a:rPr>
              <a:t>back supported</a:t>
            </a:r>
            <a:r>
              <a:rPr lang="x-none" sz="2800" dirty="0"/>
              <a:t>, </a:t>
            </a:r>
            <a:r>
              <a:rPr lang="x-none" sz="2800" dirty="0">
                <a:solidFill>
                  <a:schemeClr val="accent1"/>
                </a:solidFill>
              </a:rPr>
              <a:t>both feet on the floor </a:t>
            </a:r>
            <a:r>
              <a:rPr lang="x-none" sz="2800" dirty="0"/>
              <a:t>and </a:t>
            </a:r>
            <a:r>
              <a:rPr lang="x-none" sz="2800" dirty="0">
                <a:solidFill>
                  <a:schemeClr val="accent1"/>
                </a:solidFill>
              </a:rPr>
              <a:t>right cubital fossa supported at heart level.</a:t>
            </a:r>
          </a:p>
          <a:p>
            <a:pPr>
              <a:buFont typeface="Courier New" panose="02070309020205020404" pitchFamily="49" charset="0"/>
              <a:buChar char="o"/>
            </a:pPr>
            <a:endParaRPr lang="x-none" dirty="0"/>
          </a:p>
          <a:p>
            <a:pPr>
              <a:buFont typeface="Courier New" panose="02070309020205020404" pitchFamily="49" charset="0"/>
              <a:buChar char="o"/>
            </a:pPr>
            <a:endParaRPr lang="x-none" dirty="0">
              <a:solidFill>
                <a:schemeClr val="accent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x-non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7F36F3-A475-2847-84AE-50D78912D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3017" y="3907602"/>
            <a:ext cx="2968907" cy="236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67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63CD-CBA7-724F-8C60-AE2D1B003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Proper CUFF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52C8D-FC38-9A46-B8E2-D81270D53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x-none" dirty="0"/>
              <a:t> The cuff width should cover ~70% of the distance between the acromion and olecranon.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</a:t>
            </a:r>
            <a:r>
              <a:rPr lang="x-none" dirty="0"/>
              <a:t>he</a:t>
            </a:r>
            <a:r>
              <a:rPr lang="x-none" dirty="0">
                <a:solidFill>
                  <a:schemeClr val="accent1"/>
                </a:solidFill>
              </a:rPr>
              <a:t> cuff bladder leng</a:t>
            </a:r>
            <a:r>
              <a:rPr lang="en-US" dirty="0" err="1">
                <a:solidFill>
                  <a:schemeClr val="accent1"/>
                </a:solidFill>
              </a:rPr>
              <a:t>th</a:t>
            </a:r>
            <a:r>
              <a:rPr lang="x-none" dirty="0">
                <a:solidFill>
                  <a:schemeClr val="accent1"/>
                </a:solidFill>
              </a:rPr>
              <a:t> </a:t>
            </a:r>
            <a:r>
              <a:rPr lang="x-none" dirty="0"/>
              <a:t>should be </a:t>
            </a:r>
            <a:r>
              <a:rPr lang="x-none" dirty="0">
                <a:solidFill>
                  <a:schemeClr val="accent1"/>
                </a:solidFill>
              </a:rPr>
              <a:t>80 to 100% </a:t>
            </a:r>
            <a:r>
              <a:rPr lang="x-none" dirty="0"/>
              <a:t>of the arm circumference, and the </a:t>
            </a:r>
            <a:r>
              <a:rPr lang="x-none" dirty="0">
                <a:solidFill>
                  <a:schemeClr val="accent1"/>
                </a:solidFill>
              </a:rPr>
              <a:t>cuff bladder width </a:t>
            </a:r>
            <a:r>
              <a:rPr lang="x-none" dirty="0"/>
              <a:t>should be at least </a:t>
            </a:r>
            <a:r>
              <a:rPr lang="x-none" dirty="0">
                <a:solidFill>
                  <a:schemeClr val="accent1"/>
                </a:solidFill>
              </a:rPr>
              <a:t>40% </a:t>
            </a:r>
            <a:r>
              <a:rPr lang="x-none" dirty="0"/>
              <a:t>of the arm circumference at the midpoint of the acromion-olecranon distance. </a:t>
            </a:r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AA48D-1004-6A40-B626-0405EDFAB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892" y="3884287"/>
            <a:ext cx="4024531" cy="285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59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B8C22-530A-8341-B995-F840FAE4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RECOMMENDED DIMENSIONS FOR BLOOD PRESSURE CUFF BLADDERS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950BC9-A5D7-2640-93E4-BBCFCEDD23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7874" y="2286000"/>
            <a:ext cx="6372390" cy="4022725"/>
          </a:xfrm>
        </p:spPr>
      </p:pic>
    </p:spTree>
    <p:extLst>
      <p:ext uri="{BB962C8B-B14F-4D97-AF65-F5344CB8AC3E}">
        <p14:creationId xmlns:p14="http://schemas.microsoft.com/office/powerpoint/2010/main" val="1814924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, CAUSES &amp; CLINCAL PRESENAION </a:t>
            </a:r>
          </a:p>
        </p:txBody>
      </p:sp>
    </p:spTree>
    <p:extLst>
      <p:ext uri="{BB962C8B-B14F-4D97-AF65-F5344CB8AC3E}">
        <p14:creationId xmlns:p14="http://schemas.microsoft.com/office/powerpoint/2010/main" val="188254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/>
              <a:t>Secondary hypertension </a:t>
            </a:r>
            <a:r>
              <a:rPr lang="en-US" dirty="0"/>
              <a:t>is most common in infants and younger children. It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is </a:t>
            </a:r>
            <a:r>
              <a:rPr lang="en-US" b="1" dirty="0">
                <a:solidFill>
                  <a:srgbClr val="7030A0"/>
                </a:solidFill>
              </a:rPr>
              <a:t>most often caused by renal abnormalities</a:t>
            </a:r>
            <a:r>
              <a:rPr lang="en-US" dirty="0"/>
              <a:t>; additional etiologies include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cardiovascular disease and </a:t>
            </a:r>
            <a:r>
              <a:rPr lang="en-US" dirty="0" err="1"/>
              <a:t>endocrinopathies</a:t>
            </a:r>
            <a:r>
              <a:rPr lang="en-US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rgbClr val="7030A0"/>
                </a:solidFill>
              </a:rPr>
              <a:t>Younger age, severely elevated BP, and symptomatic hypertension </a:t>
            </a:r>
            <a:r>
              <a:rPr lang="en-US" dirty="0"/>
              <a:t>make a secondary cause of hypertension </a:t>
            </a:r>
            <a:r>
              <a:rPr lang="en-US" b="1" dirty="0">
                <a:solidFill>
                  <a:srgbClr val="7030A0"/>
                </a:solidFill>
              </a:rPr>
              <a:t>more likely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Many childhood diseases can be responsible for chronic hypertension or acute/intermittent hypertension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The most likely cause varies with age,  Hypertension in the premature infant is sometimes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associated with umbilical artery catheterization, renal artery thrombosis, 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bronchopulmonary dysplasia. Hypertension during early childhood may be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caused by renal disease, </a:t>
            </a:r>
            <a:r>
              <a:rPr lang="en-US" dirty="0" err="1"/>
              <a:t>coarctation</a:t>
            </a:r>
            <a:r>
              <a:rPr lang="en-US" dirty="0"/>
              <a:t> of the aorta, endocrine disorders, 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medications.</a:t>
            </a:r>
          </a:p>
        </p:txBody>
      </p:sp>
    </p:spTree>
    <p:extLst>
      <p:ext uri="{BB962C8B-B14F-4D97-AF65-F5344CB8AC3E}">
        <p14:creationId xmlns:p14="http://schemas.microsoft.com/office/powerpoint/2010/main" val="1127261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 associated with </a:t>
            </a:r>
            <a:r>
              <a:rPr lang="en-US" u="sng" dirty="0"/>
              <a:t>chronic</a:t>
            </a:r>
            <a:r>
              <a:rPr lang="en-US" dirty="0"/>
              <a:t> HTN in pediatrics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1259" y="2207941"/>
            <a:ext cx="7974907" cy="3880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/>
              <a:t>Renal</a:t>
            </a:r>
          </a:p>
          <a:p>
            <a:r>
              <a:rPr lang="en-US" dirty="0"/>
              <a:t>Recurrent pyelonephritis/renal scarring</a:t>
            </a:r>
          </a:p>
          <a:p>
            <a:r>
              <a:rPr lang="en-US" dirty="0"/>
              <a:t>Chronic glomerulonephritis</a:t>
            </a:r>
          </a:p>
          <a:p>
            <a:r>
              <a:rPr lang="en-US" dirty="0"/>
              <a:t>Congenital dysplastic kidney</a:t>
            </a:r>
          </a:p>
          <a:p>
            <a:r>
              <a:rPr lang="en-US" dirty="0"/>
              <a:t>Polycystic kidney disease</a:t>
            </a:r>
          </a:p>
          <a:p>
            <a:r>
              <a:rPr lang="en-US" dirty="0"/>
              <a:t>Renal tumors</a:t>
            </a:r>
          </a:p>
          <a:p>
            <a:r>
              <a:rPr lang="en-US" dirty="0"/>
              <a:t>Systemic lupus erythematosus (other connective tissue diseases)</a:t>
            </a:r>
          </a:p>
        </p:txBody>
      </p:sp>
    </p:spTree>
    <p:extLst>
      <p:ext uri="{BB962C8B-B14F-4D97-AF65-F5344CB8AC3E}">
        <p14:creationId xmlns:p14="http://schemas.microsoft.com/office/powerpoint/2010/main" val="786842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230" y="1304693"/>
            <a:ext cx="10474569" cy="43727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/>
              <a:t>Endocrine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Hyperthyroidism</a:t>
            </a:r>
          </a:p>
          <a:p>
            <a:r>
              <a:rPr lang="en-US" dirty="0"/>
              <a:t>Congenital adrenal hyperplasia (11β-hydroxylase and 17-hydroxylase</a:t>
            </a:r>
          </a:p>
          <a:p>
            <a:r>
              <a:rPr lang="en-US" dirty="0"/>
              <a:t>defect)</a:t>
            </a:r>
          </a:p>
          <a:p>
            <a:r>
              <a:rPr lang="en-US" dirty="0"/>
              <a:t>Cushing syndrome</a:t>
            </a:r>
          </a:p>
          <a:p>
            <a:r>
              <a:rPr lang="en-US" dirty="0"/>
              <a:t>Primary hyperaldosteronism</a:t>
            </a:r>
          </a:p>
          <a:p>
            <a:r>
              <a:rPr lang="en-US" dirty="0" err="1"/>
              <a:t>Pheochromocytoma</a:t>
            </a:r>
            <a:endParaRPr lang="en-US" dirty="0"/>
          </a:p>
          <a:p>
            <a:r>
              <a:rPr lang="en-US" dirty="0"/>
              <a:t>neuroblastoma</a:t>
            </a:r>
          </a:p>
        </p:txBody>
      </p:sp>
    </p:spTree>
    <p:extLst>
      <p:ext uri="{BB962C8B-B14F-4D97-AF65-F5344CB8AC3E}">
        <p14:creationId xmlns:p14="http://schemas.microsoft.com/office/powerpoint/2010/main" val="265044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282" y="1106830"/>
            <a:ext cx="10755923" cy="4582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+mj-lt"/>
              </a:rPr>
              <a:t>   Vascular</a:t>
            </a:r>
            <a:endParaRPr lang="en-US" sz="2800" dirty="0">
              <a:latin typeface="+mj-lt"/>
            </a:endParaRPr>
          </a:p>
          <a:p>
            <a:pPr marL="0" indent="0">
              <a:buNone/>
            </a:pPr>
            <a:endParaRPr lang="en-US" b="1" dirty="0"/>
          </a:p>
          <a:p>
            <a:r>
              <a:rPr lang="en-US" dirty="0" err="1"/>
              <a:t>Coarctation</a:t>
            </a:r>
            <a:r>
              <a:rPr lang="en-US" dirty="0"/>
              <a:t> of thoracic or abdominal aorta</a:t>
            </a:r>
          </a:p>
          <a:p>
            <a:r>
              <a:rPr lang="en-US" dirty="0"/>
              <a:t>Renal artery lesions (stenosis, fibromuscular dysplasia, thrombosis, aneurysm)</a:t>
            </a:r>
          </a:p>
          <a:p>
            <a:r>
              <a:rPr lang="en-US" dirty="0"/>
              <a:t>Neurofibromatosis (intrinsic or extrinsic narrowing for vascular lumen)</a:t>
            </a:r>
          </a:p>
          <a:p>
            <a:r>
              <a:rPr lang="en-US" dirty="0"/>
              <a:t>Renal vein thrombosis</a:t>
            </a:r>
          </a:p>
        </p:txBody>
      </p:sp>
    </p:spTree>
    <p:extLst>
      <p:ext uri="{BB962C8B-B14F-4D97-AF65-F5344CB8AC3E}">
        <p14:creationId xmlns:p14="http://schemas.microsoft.com/office/powerpoint/2010/main" val="726449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2308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/>
              <a:t>Conditions </a:t>
            </a:r>
            <a:r>
              <a:rPr lang="en-US" dirty="0"/>
              <a:t>Associated With Transient or</a:t>
            </a:r>
            <a:br>
              <a:rPr lang="en-US" dirty="0"/>
            </a:br>
            <a:r>
              <a:rPr lang="en-US" dirty="0"/>
              <a:t>Intermittent Hypertension in Children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619" y="2260522"/>
            <a:ext cx="9510132" cy="31255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Renal</a:t>
            </a:r>
          </a:p>
          <a:p>
            <a:r>
              <a:rPr lang="en-US" dirty="0"/>
              <a:t>Acute post infectious glomerulonephritis</a:t>
            </a:r>
          </a:p>
          <a:p>
            <a:r>
              <a:rPr lang="en-US" dirty="0"/>
              <a:t>Henoch-</a:t>
            </a:r>
            <a:r>
              <a:rPr lang="en-US" dirty="0" err="1"/>
              <a:t>Schönlein</a:t>
            </a:r>
            <a:r>
              <a:rPr lang="en-US" dirty="0"/>
              <a:t> purpura with nephritis</a:t>
            </a:r>
          </a:p>
          <a:p>
            <a:r>
              <a:rPr lang="en-US" dirty="0"/>
              <a:t>Hemolytic-uremic syndrome</a:t>
            </a:r>
          </a:p>
          <a:p>
            <a:r>
              <a:rPr lang="en-US" dirty="0"/>
              <a:t>Acute kidney injury</a:t>
            </a:r>
          </a:p>
          <a:p>
            <a:r>
              <a:rPr lang="en-US" dirty="0"/>
              <a:t>After renal transplantation (immediately and during episodes of rejection)</a:t>
            </a:r>
          </a:p>
        </p:txBody>
      </p:sp>
    </p:spTree>
    <p:extLst>
      <p:ext uri="{BB962C8B-B14F-4D97-AF65-F5344CB8AC3E}">
        <p14:creationId xmlns:p14="http://schemas.microsoft.com/office/powerpoint/2010/main" val="993003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576" y="667985"/>
            <a:ext cx="10515600" cy="1325563"/>
          </a:xfrm>
        </p:spPr>
        <p:txBody>
          <a:bodyPr/>
          <a:lstStyle/>
          <a:p>
            <a:r>
              <a:rPr lang="en-US" dirty="0" err="1"/>
              <a:t>Renovascular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1223" y="2313175"/>
            <a:ext cx="4184038" cy="5338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Renal disease </a:t>
            </a:r>
            <a:r>
              <a:rPr lang="en-US" sz="2400" dirty="0"/>
              <a:t>(e.g., chronic glomerulonephritis, reflux , polycystic kidney disease, congenital anomalies of the kidney and urinary tract) and </a:t>
            </a:r>
            <a:r>
              <a:rPr lang="en-US" sz="2400" dirty="0" err="1"/>
              <a:t>renovascular</a:t>
            </a:r>
            <a:r>
              <a:rPr lang="en-US" sz="2400" dirty="0"/>
              <a:t> hypertension </a:t>
            </a:r>
            <a:r>
              <a:rPr lang="en-US" sz="2400" b="1" dirty="0">
                <a:solidFill>
                  <a:srgbClr val="7030A0"/>
                </a:solidFill>
              </a:rPr>
              <a:t>account for approximately </a:t>
            </a:r>
            <a:r>
              <a:rPr lang="en-US" sz="3200" b="1" u="sng" dirty="0">
                <a:solidFill>
                  <a:srgbClr val="7030A0"/>
                </a:solidFill>
              </a:rPr>
              <a:t>90%</a:t>
            </a:r>
            <a:r>
              <a:rPr lang="en-US" sz="2400" b="1" dirty="0">
                <a:solidFill>
                  <a:srgbClr val="7030A0"/>
                </a:solidFill>
              </a:rPr>
              <a:t> of children with secondary hypertension.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463" y="20403"/>
            <a:ext cx="6577585" cy="683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33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2" y="2036117"/>
            <a:ext cx="4333875" cy="28352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Renal angiogram in 7 </a:t>
            </a:r>
            <a:r>
              <a:rPr lang="en-US" b="1" dirty="0" err="1"/>
              <a:t>yrs</a:t>
            </a:r>
            <a:r>
              <a:rPr lang="en-US" b="1" dirty="0"/>
              <a:t> old boy with hypertension</a:t>
            </a:r>
            <a:r>
              <a:rPr lang="en-US" dirty="0"/>
              <a:t>. Right renal artery is</a:t>
            </a:r>
            <a:br>
              <a:rPr lang="en-US" dirty="0"/>
            </a:br>
            <a:r>
              <a:rPr lang="en-US" dirty="0"/>
              <a:t>visible with a string-of-beads appearance characteristic of </a:t>
            </a:r>
            <a:r>
              <a:rPr lang="en-US" b="1" dirty="0">
                <a:solidFill>
                  <a:srgbClr val="7030A0"/>
                </a:solidFill>
              </a:rPr>
              <a:t>fibromuscular dysplasia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2630" y="0"/>
            <a:ext cx="5276106" cy="684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endocrinopathies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71313"/>
            <a:ext cx="10515600" cy="38759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Several </a:t>
            </a:r>
            <a:r>
              <a:rPr lang="en-US" dirty="0" err="1"/>
              <a:t>endocrinopathies</a:t>
            </a:r>
            <a:r>
              <a:rPr lang="en-US" dirty="0"/>
              <a:t> are associated with hypertension, usually those involving the thyroid, parathyroid, and adrenal glands. Systolic hypertension and tachycardia are common in hyperthyroidism; DBP is not usually elevated.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Hypercalcemia </a:t>
            </a:r>
            <a:r>
              <a:rPr lang="en-US" dirty="0"/>
              <a:t>, whether secondary to hyperparathyroidism or other causes, often results in mild elevation in BP because of an increase in vascular tone.</a:t>
            </a:r>
          </a:p>
        </p:txBody>
      </p:sp>
    </p:spTree>
    <p:extLst>
      <p:ext uri="{BB962C8B-B14F-4D97-AF65-F5344CB8AC3E}">
        <p14:creationId xmlns:p14="http://schemas.microsoft.com/office/powerpoint/2010/main" val="1218224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Adrenocortical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64" y="1947166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aldosterone-secreting tumors, sodium-retaining congenital adrenal hyperplasia, (Cushing syndrome) may produce hypertension in patients with increased mineralocorticoid secretion. It is important to consider conditions associated with real or apparent mineralocorticoid excess and thus a suppressed renin level (with or without hypokalemia) form of secondary hypertension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err="1"/>
              <a:t>hypercortisolism</a:t>
            </a:r>
            <a:r>
              <a:rPr lang="en-US" dirty="0"/>
              <a:t> → stimulation of </a:t>
            </a:r>
            <a:r>
              <a:rPr lang="en-US" dirty="0">
                <a:hlinkClick r:id="rId2"/>
              </a:rPr>
              <a:t>aldosterone</a:t>
            </a:r>
            <a:r>
              <a:rPr lang="en-US" dirty="0"/>
              <a:t> receptors in high concentrations) and ↑ potassium excretion → </a:t>
            </a:r>
            <a:r>
              <a:rPr lang="en-US" b="1" dirty="0"/>
              <a:t>↑ blood pressure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↑ </a:t>
            </a:r>
            <a:r>
              <a:rPr lang="en-US" dirty="0">
                <a:hlinkClick r:id="rId2"/>
              </a:rPr>
              <a:t>Aldosterone</a:t>
            </a:r>
            <a:r>
              <a:rPr lang="en-US" dirty="0"/>
              <a:t> →  ↑ Na</a:t>
            </a:r>
            <a:r>
              <a:rPr lang="en-US" baseline="30000" dirty="0"/>
              <a:t>+</a:t>
            </a:r>
            <a:r>
              <a:rPr lang="en-US" dirty="0"/>
              <a:t> reabsorption and retention → water retention → </a:t>
            </a:r>
            <a:r>
              <a:rPr lang="en-US" dirty="0">
                <a:hlinkClick r:id="rId3"/>
              </a:rPr>
              <a:t>hypertension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09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Pheochromocytomas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300" b="1" dirty="0" err="1">
                <a:solidFill>
                  <a:srgbClr val="7030A0"/>
                </a:solidFill>
              </a:rPr>
              <a:t>Pheochromocytomas</a:t>
            </a:r>
            <a:r>
              <a:rPr lang="en-US" sz="2300" dirty="0"/>
              <a:t> are catecholamine-secreting tumors that give rise to hypertension because of the cardiac and peripheral vascular effects of epinephrine and norepinephrine. </a:t>
            </a:r>
          </a:p>
          <a:p>
            <a:r>
              <a:rPr lang="en-US" sz="2300" dirty="0"/>
              <a:t>Tumors arise from </a:t>
            </a:r>
            <a:r>
              <a:rPr lang="en-US" sz="2300" b="1" dirty="0">
                <a:hlinkClick r:id="rId2"/>
              </a:rPr>
              <a:t>chromaffin cells</a:t>
            </a:r>
            <a:r>
              <a:rPr lang="en-US" sz="2300" dirty="0"/>
              <a:t>, which are derived from the </a:t>
            </a:r>
            <a:r>
              <a:rPr lang="en-US" sz="2300" b="1" dirty="0">
                <a:hlinkClick r:id="rId3"/>
              </a:rPr>
              <a:t>neural crest</a:t>
            </a:r>
            <a:r>
              <a:rPr lang="en-US" sz="2300" dirty="0"/>
              <a:t>.</a:t>
            </a:r>
          </a:p>
          <a:p>
            <a:r>
              <a:rPr lang="en-US" sz="2300" dirty="0"/>
              <a:t>Localization </a:t>
            </a:r>
            <a:r>
              <a:rPr lang="en-US" sz="2300" baseline="30000" dirty="0"/>
              <a:t>[2]</a:t>
            </a:r>
            <a:endParaRPr lang="en-US" sz="2300" dirty="0"/>
          </a:p>
          <a:p>
            <a:pPr lvl="1"/>
            <a:r>
              <a:rPr lang="en-US" sz="2000" b="1" dirty="0"/>
              <a:t>∼ 90% </a:t>
            </a:r>
            <a:r>
              <a:rPr lang="en-US" sz="2000" b="1" dirty="0">
                <a:hlinkClick r:id="rId4"/>
              </a:rPr>
              <a:t>adrenal medulla</a:t>
            </a:r>
            <a:r>
              <a:rPr lang="en-US" sz="2000" b="1" dirty="0"/>
              <a:t> </a:t>
            </a:r>
            <a:r>
              <a:rPr lang="en-US" sz="2000" dirty="0"/>
              <a:t>(physiologically activated by </a:t>
            </a:r>
            <a:r>
              <a:rPr lang="en-US" sz="2000" dirty="0">
                <a:hlinkClick r:id="rId5"/>
              </a:rPr>
              <a:t>acetylcholine</a:t>
            </a:r>
            <a:r>
              <a:rPr lang="en-US" sz="2000" dirty="0"/>
              <a:t>) </a:t>
            </a:r>
          </a:p>
          <a:p>
            <a:pPr lvl="1"/>
            <a:r>
              <a:rPr lang="en-US" sz="2000" dirty="0"/>
              <a:t>∼ 10% extra-</a:t>
            </a:r>
            <a:r>
              <a:rPr lang="en-US" sz="2000" dirty="0">
                <a:hlinkClick r:id="rId6"/>
              </a:rPr>
              <a:t>adrenal</a:t>
            </a:r>
            <a:r>
              <a:rPr lang="en-US" sz="2000" dirty="0"/>
              <a:t> in the </a:t>
            </a:r>
            <a:r>
              <a:rPr lang="en-US" sz="2000" dirty="0">
                <a:hlinkClick r:id="rId7"/>
              </a:rPr>
              <a:t>sympathetic ganglia</a:t>
            </a:r>
            <a:r>
              <a:rPr lang="en-US" sz="2000" dirty="0"/>
              <a:t> </a:t>
            </a:r>
          </a:p>
          <a:p>
            <a:pPr lvl="1"/>
            <a:r>
              <a:rPr lang="en-US" sz="2000" dirty="0"/>
              <a:t>∼ 10% at multiple locations</a:t>
            </a:r>
          </a:p>
          <a:p>
            <a:endParaRPr lang="en-US" dirty="0"/>
          </a:p>
          <a:p>
            <a:r>
              <a:rPr lang="en-US" dirty="0"/>
              <a:t>Children with </a:t>
            </a:r>
            <a:r>
              <a:rPr lang="en-US" dirty="0" err="1"/>
              <a:t>pheochromocytoma</a:t>
            </a:r>
            <a:r>
              <a:rPr lang="en-US" dirty="0"/>
              <a:t> usually have sustained rather than intermittent or exercise-induced hypertension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78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853" y="1310045"/>
            <a:ext cx="4599406" cy="4600101"/>
          </a:xfrm>
        </p:spPr>
        <p:txBody>
          <a:bodyPr>
            <a:normAutofit/>
          </a:bodyPr>
          <a:lstStyle/>
          <a:p>
            <a:r>
              <a:rPr lang="en-US" sz="4400" b="1" dirty="0" err="1">
                <a:solidFill>
                  <a:srgbClr val="7030A0"/>
                </a:solidFill>
              </a:rPr>
              <a:t>Ph</a:t>
            </a:r>
            <a:r>
              <a:rPr lang="en-US" sz="4000" b="1" dirty="0" err="1">
                <a:solidFill>
                  <a:srgbClr val="7030A0"/>
                </a:solidFill>
              </a:rPr>
              <a:t>eochromocytoma</a:t>
            </a:r>
            <a:br>
              <a:rPr lang="en-US" sz="4000" dirty="0"/>
            </a:br>
            <a:r>
              <a:rPr lang="en-US" sz="4000" dirty="0"/>
              <a:t>MRI of the upper abdominal region</a:t>
            </a:r>
            <a:br>
              <a:rPr lang="en-US" sz="4000" dirty="0"/>
            </a:br>
            <a:r>
              <a:rPr lang="en-US" sz="1800" dirty="0"/>
              <a:t>There is evidence of a tumor (T, green overlay) in the right adrenal gland. (K = kidney; L = liver)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635" y="461218"/>
            <a:ext cx="6016554" cy="5869809"/>
          </a:xfrm>
        </p:spPr>
      </p:pic>
    </p:spTree>
    <p:extLst>
      <p:ext uri="{BB962C8B-B14F-4D97-AF65-F5344CB8AC3E}">
        <p14:creationId xmlns:p14="http://schemas.microsoft.com/office/powerpoint/2010/main" val="1282446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hypertension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- In older school-age children and adolescents, primary hypertension becomes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increasingly common. These patients often are overweight, have a strong family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history of hypertension, and </a:t>
            </a:r>
            <a:r>
              <a:rPr lang="en-US" b="1" dirty="0">
                <a:solidFill>
                  <a:srgbClr val="7030A0"/>
                </a:solidFill>
              </a:rPr>
              <a:t>have BP values at, or only slightly above, the 95th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7030A0"/>
                </a:solidFill>
              </a:rPr>
              <a:t>percentile for age.</a:t>
            </a:r>
            <a:r>
              <a:rPr lang="en-US" dirty="0"/>
              <a:t>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7030A0"/>
                </a:solidFill>
              </a:rPr>
              <a:t>Isolated systolic hypertension is also more consistent with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7030A0"/>
                </a:solidFill>
              </a:rPr>
              <a:t>primary hypertension</a:t>
            </a:r>
            <a:r>
              <a:rPr lang="en-US" dirty="0"/>
              <a:t>, whereas </a:t>
            </a:r>
            <a:r>
              <a:rPr lang="en-US" b="1" dirty="0">
                <a:solidFill>
                  <a:srgbClr val="7030A0"/>
                </a:solidFill>
              </a:rPr>
              <a:t>diastolic hypertension may suggest a secondary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7030A0"/>
                </a:solidFill>
              </a:rPr>
              <a:t>cause. </a:t>
            </a:r>
          </a:p>
        </p:txBody>
      </p:sp>
    </p:spTree>
    <p:extLst>
      <p:ext uri="{BB962C8B-B14F-4D97-AF65-F5344CB8AC3E}">
        <p14:creationId xmlns:p14="http://schemas.microsoft.com/office/powerpoint/2010/main" val="295928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hypertension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and adolescents with 1ry </a:t>
            </a:r>
            <a:r>
              <a:rPr lang="en-US" dirty="0" err="1"/>
              <a:t>htn</a:t>
            </a:r>
            <a:r>
              <a:rPr lang="en-US" dirty="0"/>
              <a:t>  are usually asymptomatic; characterized by </a:t>
            </a:r>
            <a:r>
              <a:rPr lang="en-US" b="1" dirty="0">
                <a:solidFill>
                  <a:srgbClr val="7030A0"/>
                </a:solidFill>
              </a:rPr>
              <a:t>mild or Stage 1 hypertension.</a:t>
            </a:r>
          </a:p>
          <a:p>
            <a:r>
              <a:rPr lang="en-US" dirty="0"/>
              <a:t>No identifiable cause can be found.</a:t>
            </a:r>
          </a:p>
          <a:p>
            <a:r>
              <a:rPr lang="en-US" b="1" dirty="0">
                <a:solidFill>
                  <a:srgbClr val="7030A0"/>
                </a:solidFill>
              </a:rPr>
              <a:t>Less common than Secondary HTN</a:t>
            </a:r>
            <a:r>
              <a:rPr lang="en-US" dirty="0"/>
              <a:t>.</a:t>
            </a:r>
          </a:p>
          <a:p>
            <a:r>
              <a:rPr lang="en-US" dirty="0"/>
              <a:t>Hereditary factors, Diet, Stress and Obesity Plays a role in it’s development</a:t>
            </a:r>
          </a:p>
          <a:p>
            <a:r>
              <a:rPr lang="en-US" dirty="0"/>
              <a:t>associated with a positive family history of hypertension or  cardiovascular disease (CVD).</a:t>
            </a:r>
          </a:p>
        </p:txBody>
      </p:sp>
    </p:spTree>
    <p:extLst>
      <p:ext uri="{BB962C8B-B14F-4D97-AF65-F5344CB8AC3E}">
        <p14:creationId xmlns:p14="http://schemas.microsoft.com/office/powerpoint/2010/main" val="92929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720170"/>
            <a:ext cx="10515600" cy="1035050"/>
          </a:xfrm>
        </p:spPr>
        <p:txBody>
          <a:bodyPr>
            <a:normAutofit/>
          </a:bodyPr>
          <a:lstStyle/>
          <a:p>
            <a:r>
              <a:rPr lang="en-US" sz="4000" b="1" dirty="0"/>
              <a:t>Target Organ damage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5220"/>
            <a:ext cx="10515600" cy="4571999"/>
          </a:xfrm>
        </p:spPr>
        <p:txBody>
          <a:bodyPr>
            <a:normAutofit/>
          </a:bodyPr>
          <a:lstStyle/>
          <a:p>
            <a:r>
              <a:rPr lang="en-US" sz="2400" dirty="0"/>
              <a:t>As Essential HTN is Asymptomatic, Doctors should always assess for Target Organ damage whenever they diagnose it.</a:t>
            </a:r>
          </a:p>
          <a:p>
            <a:r>
              <a:rPr lang="en-US" sz="2400" dirty="0"/>
              <a:t>Target-organ abnormalities are commonly associated with hypertension in children and adolescents.</a:t>
            </a:r>
          </a:p>
          <a:p>
            <a:r>
              <a:rPr lang="en-US" sz="2400" b="1" dirty="0">
                <a:solidFill>
                  <a:srgbClr val="7030A0"/>
                </a:solidFill>
              </a:rPr>
              <a:t>1. Left ventricular hypertrophy (LVH) </a:t>
            </a:r>
            <a:r>
              <a:rPr lang="en-US" sz="2400" dirty="0"/>
              <a:t>is the most prominent evidence of target organ damage.</a:t>
            </a:r>
          </a:p>
          <a:p>
            <a:r>
              <a:rPr lang="en-US" sz="1900" dirty="0"/>
              <a:t>LVH has been reported in 34–38 percent of children and adolescents with mild, untreated BP elevation.</a:t>
            </a:r>
          </a:p>
          <a:p>
            <a:r>
              <a:rPr lang="en-US" sz="2000" dirty="0"/>
              <a:t>Pediatric patients with established Hypertension should have echocardiographic assessment of left ventricular mass at diagnosis and periodically thereafter.</a:t>
            </a:r>
          </a:p>
          <a:p>
            <a:r>
              <a:rPr lang="en-US" sz="2000" dirty="0"/>
              <a:t>The presence of LVH is an indication to Initiate Or intensify antihypertensive therapy</a:t>
            </a:r>
          </a:p>
        </p:txBody>
      </p:sp>
    </p:spTree>
    <p:extLst>
      <p:ext uri="{BB962C8B-B14F-4D97-AF65-F5344CB8AC3E}">
        <p14:creationId xmlns:p14="http://schemas.microsoft.com/office/powerpoint/2010/main" val="641528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26" y="147091"/>
            <a:ext cx="5634775" cy="6586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81833" y="940047"/>
            <a:ext cx="44902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2. hypertensive retinopathy 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3. Renal damage 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4.atherosclorsis</a:t>
            </a:r>
          </a:p>
        </p:txBody>
      </p:sp>
    </p:spTree>
    <p:extLst>
      <p:ext uri="{BB962C8B-B14F-4D97-AF65-F5344CB8AC3E}">
        <p14:creationId xmlns:p14="http://schemas.microsoft.com/office/powerpoint/2010/main" val="1804600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7426" y="308325"/>
            <a:ext cx="9244574" cy="6229350"/>
          </a:xfrm>
        </p:spPr>
        <p:txBody>
          <a:bodyPr>
            <a:noAutofit/>
          </a:bodyPr>
          <a:lstStyle/>
          <a:p>
            <a:r>
              <a:rPr lang="en-US" sz="2400" b="1" dirty="0"/>
              <a:t>Patient history</a:t>
            </a:r>
          </a:p>
          <a:p>
            <a:r>
              <a:rPr lang="en-US" sz="2000" dirty="0"/>
              <a:t>Symptoms of high BP: failure to thrive, fatigue, visual disturbance,</a:t>
            </a:r>
          </a:p>
          <a:p>
            <a:r>
              <a:rPr lang="en-US" sz="2000" dirty="0"/>
              <a:t>headache, nausea, and vomiting.</a:t>
            </a:r>
          </a:p>
          <a:p>
            <a:r>
              <a:rPr lang="en-US" sz="2000" dirty="0"/>
              <a:t>Symptoms of renal disease: e.g. polyuria, dysuria, or enuresis;</a:t>
            </a:r>
          </a:p>
          <a:p>
            <a:r>
              <a:rPr lang="en-US" sz="2000" dirty="0"/>
              <a:t>Symptoms of </a:t>
            </a:r>
            <a:r>
              <a:rPr lang="en-US" sz="2000" dirty="0" err="1"/>
              <a:t>phaeochromocytoma</a:t>
            </a:r>
            <a:r>
              <a:rPr lang="en-US" sz="2000" dirty="0"/>
              <a:t>, e.g. palpitations, flushing.</a:t>
            </a:r>
          </a:p>
          <a:p>
            <a:r>
              <a:rPr lang="en-US" sz="2000" dirty="0"/>
              <a:t>Sleep history ( OSA)</a:t>
            </a:r>
          </a:p>
          <a:p>
            <a:r>
              <a:rPr lang="en-US" sz="2000" dirty="0"/>
              <a:t>Drug History : amphetamines, cocaine, cyclosporine, …</a:t>
            </a:r>
          </a:p>
          <a:p>
            <a:r>
              <a:rPr lang="en-US" sz="2000" dirty="0"/>
              <a:t>• </a:t>
            </a:r>
            <a:r>
              <a:rPr lang="en-US" sz="2400" b="1" dirty="0"/>
              <a:t>Family history</a:t>
            </a:r>
          </a:p>
          <a:p>
            <a:r>
              <a:rPr lang="en-US" sz="2000" dirty="0"/>
              <a:t>Essential hypertension, other familial hypertension.</a:t>
            </a:r>
          </a:p>
          <a:p>
            <a:r>
              <a:rPr lang="en-US" sz="2000" dirty="0"/>
              <a:t>Sudden death, renal failure, heart attacks, or stroke.</a:t>
            </a:r>
          </a:p>
          <a:p>
            <a:r>
              <a:rPr lang="en-US" sz="2000" dirty="0"/>
              <a:t>Liddle Syndrome</a:t>
            </a:r>
          </a:p>
          <a:p>
            <a:r>
              <a:rPr lang="en-US" sz="2000" dirty="0"/>
              <a:t>Gordon Syndrome</a:t>
            </a:r>
          </a:p>
          <a:p>
            <a:r>
              <a:rPr lang="en-US" sz="2400" b="1" dirty="0"/>
              <a:t>Prenatal/ natal/postnatal history</a:t>
            </a:r>
          </a:p>
          <a:p>
            <a:r>
              <a:rPr lang="en-US" sz="2000" dirty="0"/>
              <a:t>preterm birth, low birth weight, use of an umbilical artery catheter, history of an abnormal prenatal ultrasound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1736" y="992459"/>
            <a:ext cx="168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1000871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Findings to Look for on Physical Examination in Patients</a:t>
            </a:r>
            <a:br>
              <a:rPr lang="en-US" sz="4000" dirty="0"/>
            </a:br>
            <a:r>
              <a:rPr lang="en-US" sz="4000" dirty="0"/>
              <a:t>With Hypertension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992311"/>
            <a:ext cx="120523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4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633412"/>
            <a:ext cx="12074272" cy="255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457575"/>
            <a:ext cx="120396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8119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336" y="2228851"/>
            <a:ext cx="11081693" cy="14423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36" y="3935412"/>
            <a:ext cx="11674075" cy="1208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36" y="669269"/>
            <a:ext cx="11397852" cy="122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3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7859564" cy="1596177"/>
          </a:xfrm>
        </p:spPr>
        <p:txBody>
          <a:bodyPr>
            <a:normAutofit/>
          </a:bodyPr>
          <a:lstStyle/>
          <a:p>
            <a:pPr algn="l"/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Investigations</a:t>
            </a:r>
            <a:endParaRPr lang="ar-JO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3" y="2049986"/>
            <a:ext cx="9771644" cy="3741213"/>
          </a:xfrm>
        </p:spPr>
        <p:txBody>
          <a:bodyPr>
            <a:normAutofit/>
          </a:bodyPr>
          <a:lstStyle/>
          <a:p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Evaluation for identifiable causes 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CBC : R/O anemia consistent with chronic renal disease.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SERUM RENIN AND ALDOSTERONE </a:t>
            </a:r>
            <a:endParaRPr lang="en-US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Bun, creatinine, electrolytes, urinalysis, urine culture: r/o renal disease, chronic pyelonephritis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Target organ investigations are ECG , CXR , ophthalmologic examination . </a:t>
            </a:r>
          </a:p>
        </p:txBody>
      </p:sp>
    </p:spTree>
    <p:extLst>
      <p:ext uri="{BB962C8B-B14F-4D97-AF65-F5344CB8AC3E}">
        <p14:creationId xmlns:p14="http://schemas.microsoft.com/office/powerpoint/2010/main" val="448664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993" y="1366778"/>
            <a:ext cx="11036515" cy="446873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b="1" u="sng" cap="none" dirty="0">
                <a:latin typeface="Arial" panose="020B0604020202020204" pitchFamily="34" charset="0"/>
                <a:cs typeface="Arial" panose="020B0604020202020204" pitchFamily="34" charset="0"/>
              </a:rPr>
              <a:t>Evaluation for comorbidity </a:t>
            </a: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Fasting lipid panel, fasting glucose.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Drug screen: to identify substances that cause hypertension.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Polysomnography : identify sleep disordered breathing.</a:t>
            </a:r>
          </a:p>
          <a:p>
            <a:pPr marL="514350" indent="-514350">
              <a:lnSpc>
                <a:spcPct val="110000"/>
              </a:lnSpc>
            </a:pP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Evaluation for target-organ damage :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Echocardiogram : for cardiac involvement and left ventricular Hypertrophy.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Retinal exam : To identify retinal vascular changes (hypertensive retinopathy)</a:t>
            </a:r>
            <a:r>
              <a:rPr lang="en-US" sz="1600" cap="non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ar-JO" sz="16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780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31" y="2012719"/>
            <a:ext cx="9920826" cy="3969337"/>
          </a:xfrm>
        </p:spPr>
        <p:txBody>
          <a:bodyPr>
            <a:normAutofit/>
          </a:bodyPr>
          <a:lstStyle/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We can use ABPM (to identify white coat hypertension).</a:t>
            </a:r>
          </a:p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Renovascular imaging (MRA or CTA) to identify renovascular disease. </a:t>
            </a:r>
          </a:p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Intra-arterial angiography can be helpful identifying intrarenal vascular stenosis.</a:t>
            </a:r>
          </a:p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Plasma and urine catecholamines to identify catecholamines mediated hypertension.</a:t>
            </a:r>
            <a:endParaRPr lang="ar-JO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923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7859564" cy="1596177"/>
          </a:xfrm>
        </p:spPr>
        <p:txBody>
          <a:bodyPr>
            <a:normAutofit/>
          </a:bodyPr>
          <a:lstStyle/>
          <a:p>
            <a:pPr algn="l"/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en-US" sz="40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JO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5" y="2091158"/>
            <a:ext cx="9745518" cy="3772451"/>
          </a:xfrm>
        </p:spPr>
        <p:txBody>
          <a:bodyPr>
            <a:noAutofit/>
          </a:bodyPr>
          <a:lstStyle/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Asymptomatic mild hypertension without target-organ damage may be treated with lifestyle-modification and dietary changes.</a:t>
            </a:r>
          </a:p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In patients with obesity-related hypertension; weight loss may be helpful.</a:t>
            </a:r>
          </a:p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In addition to diet, aerobic physical activity for at least 30-60 min on most days is recommended.  </a:t>
            </a:r>
            <a:endParaRPr lang="ar-JO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326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31" y="1866754"/>
            <a:ext cx="9553516" cy="3998469"/>
          </a:xfrm>
        </p:spPr>
        <p:txBody>
          <a:bodyPr>
            <a:normAutofit/>
          </a:bodyPr>
          <a:lstStyle/>
          <a:p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Indications for pharmacological treatment 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Symptomatic hypertension.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Stage 2 hypertension without modifiable risk factors.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Hypertension with comorbidities such as DM or CKD.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Persistent hypertension despite non-pharmacological measures.</a:t>
            </a:r>
            <a:endParaRPr lang="ar-JO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14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08528" y="965201"/>
            <a:ext cx="5374944" cy="491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246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162" y="806092"/>
            <a:ext cx="10202092" cy="605190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We can start treating patients with one of these drugs as initial agents :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400" b="1" cap="none" dirty="0" err="1">
                <a:latin typeface="Arial" panose="020B0604020202020204" pitchFamily="34" charset="0"/>
                <a:cs typeface="Arial" panose="020B0604020202020204" pitchFamily="34" charset="0"/>
              </a:rPr>
              <a:t>ACEi</a:t>
            </a: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14350" indent="-514350">
              <a:lnSpc>
                <a:spcPct val="110000"/>
              </a:lnSpc>
              <a:buNone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      - Common side effects : cough, angioedema, hyperkalemia, decrease GFR, thrombocytopenia or loss of taste.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2"/>
            </a:pP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ARB’s</a:t>
            </a:r>
          </a:p>
          <a:p>
            <a:pPr marL="514350" indent="-514350">
              <a:lnSpc>
                <a:spcPct val="110000"/>
              </a:lnSpc>
              <a:buNone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       - Common side effects like: </a:t>
            </a:r>
            <a:r>
              <a:rPr lang="en-US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ACEi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except for cough.</a:t>
            </a:r>
          </a:p>
          <a:p>
            <a:pPr marL="514350" indent="-514350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ACE-I and ARBS are recommended in patients with DM and CKD.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3"/>
            </a:pP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Calcium channel blockers (CCB)</a:t>
            </a:r>
          </a:p>
          <a:p>
            <a:pPr marL="514350" indent="-514350">
              <a:lnSpc>
                <a:spcPct val="110000"/>
              </a:lnSpc>
              <a:buNone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      - Common side effects : headache, flushing, dizziness, peripheral edema, chest pain, tachycardia, N/V or constipation.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4"/>
            </a:pP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Thiazide diuretics. </a:t>
            </a:r>
          </a:p>
          <a:p>
            <a:pPr marL="514350" indent="-514350">
              <a:lnSpc>
                <a:spcPct val="110000"/>
              </a:lnSpc>
            </a:pPr>
            <a:endParaRPr lang="en-US" sz="16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en-US" sz="16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7197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3" y="1321704"/>
            <a:ext cx="9732456" cy="4961530"/>
          </a:xfrm>
        </p:spPr>
        <p:txBody>
          <a:bodyPr>
            <a:noAutofit/>
          </a:bodyPr>
          <a:lstStyle/>
          <a:p>
            <a:pPr marL="514350" indent="-514350"/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Other agents include 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- and </a:t>
            </a:r>
            <a:r>
              <a:rPr lang="el-G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-adrenergic antagonist.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Vasodilators (such as hydralazine)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Central </a:t>
            </a:r>
            <a:r>
              <a:rPr lang="el-G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-agonist.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Aldosterone receptor antagonist</a:t>
            </a:r>
          </a:p>
          <a:p>
            <a:pPr marL="514350" indent="-514350">
              <a:buNone/>
            </a:pPr>
            <a:endParaRPr lang="en-US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/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BP goal is &lt;90</a:t>
            </a:r>
            <a:r>
              <a:rPr lang="en-US" sz="2400" b="1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 percentile in patients with complicated hypertension and &lt;95</a:t>
            </a:r>
            <a:r>
              <a:rPr lang="en-US" sz="2400" b="1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 percentile in uncomplicated hypertension.</a:t>
            </a:r>
          </a:p>
        </p:txBody>
      </p:sp>
    </p:spTree>
    <p:extLst>
      <p:ext uri="{BB962C8B-B14F-4D97-AF65-F5344CB8AC3E}">
        <p14:creationId xmlns:p14="http://schemas.microsoft.com/office/powerpoint/2010/main" val="15630405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18517"/>
            <a:ext cx="8957191" cy="1248237"/>
          </a:xfrm>
        </p:spPr>
        <p:txBody>
          <a:bodyPr>
            <a:normAutofit/>
          </a:bodyPr>
          <a:lstStyle/>
          <a:p>
            <a:pPr algn="l"/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Hypertension Urgency </a:t>
            </a:r>
            <a:endParaRPr lang="ar-JO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3" y="1802064"/>
            <a:ext cx="9980650" cy="3989136"/>
          </a:xfrm>
        </p:spPr>
        <p:txBody>
          <a:bodyPr>
            <a:noAutofit/>
          </a:bodyPr>
          <a:lstStyle/>
          <a:p>
            <a:r>
              <a:rPr lang="en-US" sz="2400" cap="none" dirty="0"/>
              <a:t>It is severe hypertension (BP exceed 2</a:t>
            </a:r>
            <a:r>
              <a:rPr lang="en-US" sz="2400" cap="none" baseline="30000" dirty="0"/>
              <a:t>nd</a:t>
            </a:r>
            <a:r>
              <a:rPr lang="en-US" sz="2400" cap="none" dirty="0"/>
              <a:t> stage hypertension) associated with symptoms like headache, dizziness, N/V, </a:t>
            </a:r>
            <a:r>
              <a:rPr lang="en-US" sz="2400" b="1" u="sng" cap="none" dirty="0"/>
              <a:t>without</a:t>
            </a:r>
            <a:r>
              <a:rPr lang="en-US" sz="2400" cap="none" dirty="0"/>
              <a:t> target-organ damage.</a:t>
            </a:r>
          </a:p>
          <a:p>
            <a:r>
              <a:rPr lang="en-US" sz="2400" cap="none" dirty="0"/>
              <a:t>Treatment 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/>
              <a:t>Oral agents such as clonidine (central </a:t>
            </a:r>
            <a:r>
              <a:rPr lang="el-GR" sz="2400" cap="none" dirty="0"/>
              <a:t>α</a:t>
            </a:r>
            <a:r>
              <a:rPr lang="en-US" sz="2400" cap="none" dirty="0"/>
              <a:t>-agonist) and </a:t>
            </a:r>
            <a:r>
              <a:rPr lang="en-US" sz="2400" cap="none" dirty="0" err="1"/>
              <a:t>isradipine</a:t>
            </a:r>
            <a:r>
              <a:rPr lang="en-US" sz="2400" cap="none" dirty="0"/>
              <a:t> (CCB)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cap="none" dirty="0"/>
              <a:t>IV agents such as labetalol (contra-indicated in asthma and heart failure) ,and hydralazine (direct vasodilator) </a:t>
            </a:r>
            <a:endParaRPr lang="ar-JO" sz="2400" cap="none" dirty="0"/>
          </a:p>
        </p:txBody>
      </p:sp>
    </p:spTree>
    <p:extLst>
      <p:ext uri="{BB962C8B-B14F-4D97-AF65-F5344CB8AC3E}">
        <p14:creationId xmlns:p14="http://schemas.microsoft.com/office/powerpoint/2010/main" val="20022680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7859564" cy="1596177"/>
          </a:xfrm>
        </p:spPr>
        <p:txBody>
          <a:bodyPr>
            <a:normAutofit/>
          </a:bodyPr>
          <a:lstStyle/>
          <a:p>
            <a:pPr algn="l"/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Hypertension Emergency </a:t>
            </a:r>
            <a:endParaRPr lang="ar-JO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3" y="2367092"/>
            <a:ext cx="9823896" cy="3424107"/>
          </a:xfrm>
        </p:spPr>
        <p:txBody>
          <a:bodyPr>
            <a:normAutofit/>
          </a:bodyPr>
          <a:lstStyle/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Severe hypertension: associated with headache, dizziness, N/V, retinopathy, encephalopathy, cardiac failure, renal injury and seizures.</a:t>
            </a:r>
          </a:p>
          <a:p>
            <a:r>
              <a:rPr lang="en-US" sz="2400" cap="non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Generalized or posterior reversible encephalopathy syndrome (hypertensive encephalopathy) </a:t>
            </a:r>
            <a:r>
              <a:rPr lang="en-US" sz="2400" u="sng" cap="none" dirty="0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is headache, vomiting, fever, visual disturbance, ataxia, decreased level of consciousness, imaging abnormalities and seizures.   </a:t>
            </a:r>
            <a:endParaRPr lang="ar-JO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9812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jped-60-266-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48643" y="1788679"/>
            <a:ext cx="6299887" cy="316569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1788679"/>
            <a:ext cx="3965093" cy="3881309"/>
          </a:xfrm>
        </p:spPr>
        <p:txBody>
          <a:bodyPr>
            <a:normAutofit/>
          </a:bodyPr>
          <a:lstStyle/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The patient may also have decreased vision, papilledema, CHF or accelerated deterioration of renal function.</a:t>
            </a:r>
          </a:p>
          <a:p>
            <a:endParaRPr lang="ar-JO" sz="16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648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7859564" cy="1596177"/>
          </a:xfrm>
        </p:spPr>
        <p:txBody>
          <a:bodyPr>
            <a:normAutofit/>
          </a:bodyPr>
          <a:lstStyle/>
          <a:p>
            <a:pPr algn="l"/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en-US" sz="40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JO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3" y="2367092"/>
            <a:ext cx="9915336" cy="3424107"/>
          </a:xfrm>
        </p:spPr>
        <p:txBody>
          <a:bodyPr>
            <a:normAutofit/>
          </a:bodyPr>
          <a:lstStyle/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The patient should be admitted to ICU and treated with IV agents slowly (no reduction of BP more than 25% in 1</a:t>
            </a:r>
            <a:r>
              <a:rPr lang="en-US" sz="2400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US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IV agents are labetalol, nicardipine, sodium nitroprusside and hydralazine.</a:t>
            </a:r>
            <a:endParaRPr lang="ar-JO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9530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7859564" cy="1596177"/>
          </a:xfrm>
        </p:spPr>
        <p:txBody>
          <a:bodyPr>
            <a:normAutofit/>
          </a:bodyPr>
          <a:lstStyle/>
          <a:p>
            <a:pPr algn="l"/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Treatment of secondary hypertension</a:t>
            </a:r>
            <a:endParaRPr lang="ar-JO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3" y="2367092"/>
            <a:ext cx="10080481" cy="4007582"/>
          </a:xfrm>
        </p:spPr>
        <p:txBody>
          <a:bodyPr>
            <a:normAutofit/>
          </a:bodyPr>
          <a:lstStyle/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Treat the underlying cause.</a:t>
            </a:r>
          </a:p>
          <a:p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Treatment of </a:t>
            </a:r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renovascular stenosis 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includes antihypertensive medications, angioplasty and surgery.</a:t>
            </a:r>
          </a:p>
          <a:p>
            <a:r>
              <a:rPr lang="en-US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ACEi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and ARB’s are contraindicated in bilateral renovascular stenosis.</a:t>
            </a:r>
          </a:p>
          <a:p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Pheochromocytoma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: phenoxybenzamine (</a:t>
            </a:r>
            <a:r>
              <a:rPr lang="el-G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-blocker) and surgery.</a:t>
            </a:r>
          </a:p>
          <a:p>
            <a:r>
              <a:rPr lang="en-US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1ry aldosteronism </a:t>
            </a: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: spironolactone (for 4 weeks) then surgery.</a:t>
            </a:r>
          </a:p>
        </p:txBody>
      </p:sp>
    </p:spTree>
    <p:extLst>
      <p:ext uri="{BB962C8B-B14F-4D97-AF65-F5344CB8AC3E}">
        <p14:creationId xmlns:p14="http://schemas.microsoft.com/office/powerpoint/2010/main" val="1566921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1642004"/>
            <a:ext cx="5452532" cy="32487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51771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{8ECF6A63-EA34-E54E-A3C5-78EB237C2096}tf10001061</Template>
  <TotalTime>1189</TotalTime>
  <Words>1902</Words>
  <Application>Microsoft Office PowerPoint</Application>
  <PresentationFormat>Widescreen</PresentationFormat>
  <Paragraphs>204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Courier New</vt:lpstr>
      <vt:lpstr>Tw Cen MT</vt:lpstr>
      <vt:lpstr>Tw Cen MT Condensed</vt:lpstr>
      <vt:lpstr>Wingdings</vt:lpstr>
      <vt:lpstr>Wingdings 3</vt:lpstr>
      <vt:lpstr>Integral</vt:lpstr>
      <vt:lpstr>HYPERTENSION IN children </vt:lpstr>
      <vt:lpstr>Introduction </vt:lpstr>
      <vt:lpstr>Definition</vt:lpstr>
      <vt:lpstr>Normal blood pressures in children</vt:lpstr>
      <vt:lpstr>CLASSIFICATION OF BLOOD PRESSURE IN CHILDREN</vt:lpstr>
      <vt:lpstr>CLASSIFICATION OF BLOOD PRESSURE IN CHILDREN (CONTINUED)</vt:lpstr>
      <vt:lpstr>WHO SHOULD HAVE his/HER BLOOD PRESSURE MEASURED?</vt:lpstr>
      <vt:lpstr>Special Circumstances for Children &lt; 3 years old</vt:lpstr>
      <vt:lpstr>How should blood pressure be measured in children? </vt:lpstr>
      <vt:lpstr>Proper CUFF SIZE</vt:lpstr>
      <vt:lpstr>RECOMMENDED DIMENSIONS FOR BLOOD PRESSURE CUFF BLADDERS </vt:lpstr>
      <vt:lpstr>TYPES , CAUSES &amp; CLINCAL PRESENAION </vt:lpstr>
      <vt:lpstr>Types </vt:lpstr>
      <vt:lpstr>Conditions associated with chronic HTN in pediatrics </vt:lpstr>
      <vt:lpstr>PowerPoint Presentation</vt:lpstr>
      <vt:lpstr>PowerPoint Presentation</vt:lpstr>
      <vt:lpstr>Conditions Associated With Transient or Intermittent Hypertension in Children </vt:lpstr>
      <vt:lpstr>Renovascular</vt:lpstr>
      <vt:lpstr>Renal angiogram in 7 yrs old boy with hypertension. Right renal artery is visible with a string-of-beads appearance characteristic of fibromuscular dysplasia</vt:lpstr>
      <vt:lpstr>endocrinopathies</vt:lpstr>
      <vt:lpstr>Adrenocortical disorders</vt:lpstr>
      <vt:lpstr>Pheochromocytomas</vt:lpstr>
      <vt:lpstr>Pheochromocytoma MRI of the upper abdominal region There is evidence of a tumor (T, green overlay) in the right adrenal gland. (K = kidney; L = liver) </vt:lpstr>
      <vt:lpstr>Primary hypertension </vt:lpstr>
      <vt:lpstr>primary hypertension </vt:lpstr>
      <vt:lpstr>Target Organ damage</vt:lpstr>
      <vt:lpstr>PowerPoint Presentation</vt:lpstr>
      <vt:lpstr>PowerPoint Presentation</vt:lpstr>
      <vt:lpstr>Findings to Look for on Physical Examination in Patients With Hypertension</vt:lpstr>
      <vt:lpstr>PowerPoint Presentation</vt:lpstr>
      <vt:lpstr>PowerPoint Presentation</vt:lpstr>
      <vt:lpstr>Investigations</vt:lpstr>
      <vt:lpstr>PowerPoint Presentation</vt:lpstr>
      <vt:lpstr>PowerPoint Presentation</vt:lpstr>
      <vt:lpstr>Treatment </vt:lpstr>
      <vt:lpstr>PowerPoint Presentation</vt:lpstr>
      <vt:lpstr>PowerPoint Presentation</vt:lpstr>
      <vt:lpstr>PowerPoint Presentation</vt:lpstr>
      <vt:lpstr>PowerPoint Presentation</vt:lpstr>
      <vt:lpstr>Hypertension Urgency </vt:lpstr>
      <vt:lpstr>Hypertension Emergency </vt:lpstr>
      <vt:lpstr>PowerPoint Presentation</vt:lpstr>
      <vt:lpstr>Treatment </vt:lpstr>
      <vt:lpstr>Treatment of secondary hypertension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 IN children </dc:title>
  <dc:creator>Rand Dawood</dc:creator>
  <cp:lastModifiedBy>Loiy Naser Mohammad AlSarkhi</cp:lastModifiedBy>
  <cp:revision>7</cp:revision>
  <dcterms:created xsi:type="dcterms:W3CDTF">2021-09-08T16:47:39Z</dcterms:created>
  <dcterms:modified xsi:type="dcterms:W3CDTF">2021-09-11T17:23:18Z</dcterms:modified>
</cp:coreProperties>
</file>