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3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94" r:id="rId12"/>
    <p:sldId id="264" r:id="rId13"/>
    <p:sldId id="265" r:id="rId14"/>
    <p:sldId id="293" r:id="rId15"/>
    <p:sldId id="266" r:id="rId16"/>
    <p:sldId id="267" r:id="rId17"/>
    <p:sldId id="295" r:id="rId18"/>
    <p:sldId id="296" r:id="rId19"/>
    <p:sldId id="297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SH" initials="M" lastIdx="4" clrIdx="0">
    <p:extLst>
      <p:ext uri="{19B8F6BF-5375-455C-9EA6-DF929625EA0E}">
        <p15:presenceInfo xmlns:p15="http://schemas.microsoft.com/office/powerpoint/2012/main" userId="MS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2788173-B590-4941-BF5A-594BBD90A4EA}" type="datetimeFigureOut">
              <a:rPr lang="ar-JO" smtClean="0"/>
              <a:t>26/02/1443</a:t>
            </a:fld>
            <a:endParaRPr lang="ar-JO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298516-1830-4BFF-8141-9529D34E7793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42491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98516-1830-4BFF-8141-9529D34E7793}" type="slidenum">
              <a:rPr lang="ar-JO" smtClean="0"/>
              <a:t>3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00380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472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91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49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8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8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96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76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4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4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2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543800" cy="2593975"/>
          </a:xfrm>
        </p:spPr>
        <p:txBody>
          <a:bodyPr/>
          <a:lstStyle/>
          <a:p>
            <a:r>
              <a:rPr lang="en-GB" b="1" dirty="0"/>
              <a:t>FEVER OF UNKNOWN ORIGIN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F6B1AB-DD99-9C41-BDAC-B4D3E56B6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568" y="3665732"/>
            <a:ext cx="8305800" cy="1143000"/>
          </a:xfrm>
        </p:spPr>
        <p:txBody>
          <a:bodyPr>
            <a:normAutofit fontScale="92500" lnSpcReduction="10000"/>
          </a:bodyPr>
          <a:lstStyle/>
          <a:p>
            <a:r>
              <a:rPr lang="ar-SA" dirty="0"/>
              <a:t>Dr.Marwan Al-Shalabi </a:t>
            </a:r>
            <a:endParaRPr lang="en-US" dirty="0"/>
          </a:p>
          <a:p>
            <a:r>
              <a:rPr lang="en-US" dirty="0"/>
              <a:t>Done by </a:t>
            </a:r>
            <a:r>
              <a:rPr lang="en-US"/>
              <a:t>: </a:t>
            </a:r>
            <a:r>
              <a:rPr lang="ar-SA"/>
              <a:t>Othman Badran</a:t>
            </a:r>
            <a:r>
              <a:rPr lang="en-US"/>
              <a:t> ,</a:t>
            </a:r>
            <a:r>
              <a:rPr lang="ar-SA"/>
              <a:t>Roa’a Ghanem</a:t>
            </a:r>
            <a:r>
              <a:rPr lang="en-US"/>
              <a:t> </a:t>
            </a:r>
            <a:endParaRPr lang="en-US" dirty="0"/>
          </a:p>
          <a:p>
            <a:r>
              <a:rPr lang="ar-SA"/>
              <a:t>Aya Hassan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AD2E9-3E78-0643-BDF7-CFAAFFB0DC7D}"/>
              </a:ext>
            </a:extLst>
          </p:cNvPr>
          <p:cNvSpPr txBox="1"/>
          <p:nvPr/>
        </p:nvSpPr>
        <p:spPr>
          <a:xfrm>
            <a:off x="2285663" y="3242984"/>
            <a:ext cx="4571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1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2C31B-F756-4E46-A140-C7206A6C04CD}"/>
              </a:ext>
            </a:extLst>
          </p:cNvPr>
          <p:cNvSpPr txBox="1"/>
          <p:nvPr/>
        </p:nvSpPr>
        <p:spPr>
          <a:xfrm>
            <a:off x="2629777" y="6009395"/>
            <a:ext cx="4571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1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5BBFB3-6869-1F46-8592-A935BEA783FA}"/>
              </a:ext>
            </a:extLst>
          </p:cNvPr>
          <p:cNvSpPr txBox="1"/>
          <p:nvPr/>
        </p:nvSpPr>
        <p:spPr>
          <a:xfrm>
            <a:off x="3656925" y="2513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09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026" y="499125"/>
            <a:ext cx="7729728" cy="1188720"/>
          </a:xfrm>
        </p:spPr>
        <p:txBody>
          <a:bodyPr/>
          <a:lstStyle/>
          <a:p>
            <a:r>
              <a:rPr lang="en-US" b="1" dirty="0"/>
              <a:t>Definition: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59" y="2060848"/>
            <a:ext cx="8946541" cy="4195481"/>
          </a:xfrm>
        </p:spPr>
        <p:txBody>
          <a:bodyPr>
            <a:normAutofit/>
          </a:bodyPr>
          <a:lstStyle/>
          <a:p>
            <a:pPr algn="l" rtl="0"/>
            <a:r>
              <a:rPr lang="en-GB" sz="2400" dirty="0"/>
              <a:t>(F</a:t>
            </a:r>
            <a:r>
              <a:rPr lang="ar-SA" sz="2400" dirty="0"/>
              <a:t>UO</a:t>
            </a:r>
            <a:r>
              <a:rPr lang="en-GB" sz="2400" dirty="0"/>
              <a:t>) is best reserved for children temperature&gt;38°C (100.4°F) of at least eight days' duration</a:t>
            </a:r>
            <a:r>
              <a:rPr lang="en-US" sz="2400" dirty="0"/>
              <a:t> </a:t>
            </a:r>
            <a:endParaRPr lang="en-GB" sz="2400" dirty="0"/>
          </a:p>
          <a:p>
            <a:pPr algn="l" rtl="0"/>
            <a:endParaRPr lang="en-US" sz="2400" dirty="0"/>
          </a:p>
          <a:p>
            <a:pPr algn="l" rtl="0"/>
            <a:r>
              <a:rPr lang="en-GB" sz="2400" dirty="0"/>
              <a:t>Most FUO result from atypical presentations of common disease. </a:t>
            </a:r>
          </a:p>
          <a:p>
            <a:pPr algn="l" rtl="0"/>
            <a:endParaRPr lang="en-US" sz="2400" dirty="0"/>
          </a:p>
          <a:p>
            <a:pPr algn="l" rtl="0"/>
            <a:r>
              <a:rPr lang="en-GB" sz="2400" dirty="0"/>
              <a:t>F</a:t>
            </a:r>
            <a:r>
              <a:rPr lang="ar-SA" sz="2400" dirty="0"/>
              <a:t>UO</a:t>
            </a:r>
            <a:r>
              <a:rPr lang="en-GB" sz="2400" dirty="0"/>
              <a:t> lasting longer than 6 mo is uncommon in children. 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Drug fever is usually isolated. </a:t>
            </a:r>
          </a:p>
          <a:p>
            <a:pPr algn="l" rtl="0"/>
            <a:endParaRPr lang="en-GB" sz="2400" dirty="0"/>
          </a:p>
          <a:p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5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620577"/>
            <a:ext cx="7729728" cy="1188720"/>
          </a:xfrm>
        </p:spPr>
        <p:txBody>
          <a:bodyPr/>
          <a:lstStyle/>
          <a:p>
            <a:r>
              <a:rPr lang="en-GB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Century Gothic"/>
              </a:rPr>
              <a:t>Infectious diseases (most common)</a:t>
            </a:r>
          </a:p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Century Gothic"/>
            </a:endParaRPr>
          </a:p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Century Gothic"/>
              </a:rPr>
              <a:t>Inflammatory diseases (20%)</a:t>
            </a:r>
          </a:p>
          <a:p>
            <a:pPr marL="0" indent="0" algn="l" defTabSz="685800" rtl="0">
              <a:lnSpc>
                <a:spcPct val="90000"/>
              </a:lnSpc>
              <a:spcBef>
                <a:spcPct val="30000"/>
              </a:spcBef>
              <a:buClrTx/>
              <a:buNone/>
            </a:pPr>
            <a:endParaRPr lang="en-US" sz="2800" b="1" dirty="0">
              <a:solidFill>
                <a:prstClr val="black"/>
              </a:solidFill>
              <a:latin typeface="Century Gothic"/>
            </a:endParaRPr>
          </a:p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Century Gothic"/>
              </a:rPr>
              <a:t>Malignancies (10%)</a:t>
            </a:r>
          </a:p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Century Gothic"/>
            </a:endParaRPr>
          </a:p>
          <a:p>
            <a:pPr algn="l" defTabSz="685800" rtl="0">
              <a:lnSpc>
                <a:spcPct val="90000"/>
              </a:lnSpc>
              <a:spcBef>
                <a:spcPct val="30000"/>
              </a:spcBef>
              <a:buClrTx/>
              <a:buFont typeface="Arial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Century Gothic"/>
              </a:rPr>
              <a:t>Unknown  or miscellaneous (15%)</a:t>
            </a:r>
          </a:p>
        </p:txBody>
      </p:sp>
    </p:spTree>
    <p:extLst>
      <p:ext uri="{BB962C8B-B14F-4D97-AF65-F5344CB8AC3E}">
        <p14:creationId xmlns:p14="http://schemas.microsoft.com/office/powerpoint/2010/main" val="1732664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sz="2400" b="1" u="sng" spc="0" dirty="0">
                <a:solidFill>
                  <a:srgbClr val="C00000"/>
                </a:solidFill>
                <a:latin typeface="Comic Sans MS" panose="030F0702030302020204" pitchFamily="66" charset="0"/>
              </a:rPr>
              <a:t>Infectious diseases</a:t>
            </a:r>
            <a:r>
              <a:rPr lang="en-US" sz="2400" b="1" spc="0" dirty="0">
                <a:solidFill>
                  <a:prstClr val="black"/>
                </a:solidFill>
                <a:latin typeface="Comic Sans MS" panose="030F0702030302020204" pitchFamily="66" charset="0"/>
              </a:rPr>
              <a:t>:</a:t>
            </a:r>
            <a:br>
              <a:rPr lang="en-US" sz="2400" b="1" spc="0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US" sz="2400" b="1" spc="0" dirty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US" sz="2400" b="1" spc="0" dirty="0">
                <a:solidFill>
                  <a:prstClr val="black"/>
                </a:solidFill>
                <a:latin typeface="Comic Sans MS" panose="030F0702030302020204" pitchFamily="66" charset="0"/>
              </a:rPr>
            </a:br>
            <a:endParaRPr lang="en-GB" sz="2400" dirty="0"/>
          </a:p>
        </p:txBody>
      </p:sp>
      <p:pic>
        <p:nvPicPr>
          <p:cNvPr id="11" name="عنصر نائب للمحتوى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0" y="1869229"/>
            <a:ext cx="7799018" cy="4705383"/>
          </a:xfrm>
        </p:spPr>
      </p:pic>
    </p:spTree>
    <p:extLst>
      <p:ext uri="{BB962C8B-B14F-4D97-AF65-F5344CB8AC3E}">
        <p14:creationId xmlns:p14="http://schemas.microsoft.com/office/powerpoint/2010/main" val="202231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560840" cy="5832647"/>
          </a:xfrm>
        </p:spPr>
      </p:pic>
    </p:spTree>
    <p:extLst>
      <p:ext uri="{BB962C8B-B14F-4D97-AF65-F5344CB8AC3E}">
        <p14:creationId xmlns:p14="http://schemas.microsoft.com/office/powerpoint/2010/main" val="72474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22F90BE-3BBF-4EFA-A334-31E5186D8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53" y="1222056"/>
            <a:ext cx="7913294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7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1A00597-70E2-4F6F-8B25-32B98BF1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53" y="1240346"/>
            <a:ext cx="7913294" cy="43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5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7679"/>
            <a:ext cx="6192687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9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7620000" cy="6068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Infectious</a:t>
            </a:r>
          </a:p>
          <a:p>
            <a:pPr marL="0" indent="0" algn="l">
              <a:buNone/>
            </a:pPr>
            <a:r>
              <a:rPr lang="en-US" sz="2400" b="1" dirty="0"/>
              <a:t>Bacterial:</a:t>
            </a:r>
          </a:p>
          <a:p>
            <a:pPr marL="0" indent="0" algn="l">
              <a:buNone/>
            </a:pPr>
            <a:r>
              <a:rPr lang="en-US" sz="2400" b="1" dirty="0"/>
              <a:t>1. Cat scratch disease:</a:t>
            </a:r>
          </a:p>
          <a:p>
            <a:pPr lvl="1" algn="l" rtl="0"/>
            <a:r>
              <a:rPr lang="en-US" i="1" dirty="0"/>
              <a:t>Bartonella henselae</a:t>
            </a:r>
          </a:p>
          <a:p>
            <a:pPr lvl="1" algn="l" rtl="0"/>
            <a:r>
              <a:rPr lang="en-US" dirty="0"/>
              <a:t>is one of the most common causes of F</a:t>
            </a:r>
            <a:r>
              <a:rPr lang="ar-SA" dirty="0"/>
              <a:t>U</a:t>
            </a:r>
            <a:r>
              <a:rPr lang="en-US" dirty="0"/>
              <a:t>O</a:t>
            </a:r>
            <a:r>
              <a:rPr lang="ar-SA" dirty="0"/>
              <a:t> </a:t>
            </a:r>
            <a:r>
              <a:rPr lang="en-US" dirty="0"/>
              <a:t>in children</a:t>
            </a:r>
          </a:p>
          <a:p>
            <a:pPr lvl="1" algn="l" rtl="0"/>
            <a:r>
              <a:rPr lang="en-US" dirty="0"/>
              <a:t>isolated lymph node involvement,rashes,constitutional symptom.</a:t>
            </a:r>
          </a:p>
          <a:p>
            <a:pPr lvl="1" algn="l" rtl="0"/>
            <a:r>
              <a:rPr lang="en-US" dirty="0"/>
              <a:t>hepatosplenic involvement is the hallmark of CSD associated with F</a:t>
            </a:r>
            <a:r>
              <a:rPr lang="ar-SA" dirty="0"/>
              <a:t>UO.</a:t>
            </a:r>
            <a:endParaRPr lang="en-US" dirty="0"/>
          </a:p>
          <a:p>
            <a:pPr lvl="1" algn="l" rtl="0"/>
            <a:r>
              <a:rPr lang="en-US" dirty="0"/>
              <a:t>High-resolution abdominal ultrasonography revealing the multiple hepatic or splenic filling defects that are characteristic of granulomata can provide a provisional diagnosis.</a:t>
            </a:r>
          </a:p>
          <a:p>
            <a:pPr lvl="1" algn="l" rtl="0"/>
            <a:r>
              <a:rPr lang="en-US" dirty="0"/>
              <a:t>Serology or biopsy of lesions in lymph nodes, liver, or bone marrow can lead to a definitive diagnosis of </a:t>
            </a:r>
            <a:r>
              <a:rPr lang="en-US" i="1" dirty="0"/>
              <a:t>B. henselae</a:t>
            </a:r>
            <a:r>
              <a:rPr lang="en-US" dirty="0"/>
              <a:t> infection</a:t>
            </a:r>
          </a:p>
          <a:p>
            <a:pPr lvl="1" algn="l" rtl="0"/>
            <a:r>
              <a:rPr lang="en-US" dirty="0"/>
              <a:t>Self limited or use azithromycin.</a:t>
            </a:r>
          </a:p>
        </p:txBody>
      </p:sp>
    </p:spTree>
    <p:extLst>
      <p:ext uri="{BB962C8B-B14F-4D97-AF65-F5344CB8AC3E}">
        <p14:creationId xmlns:p14="http://schemas.microsoft.com/office/powerpoint/2010/main" val="47609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7620000" cy="5780112"/>
          </a:xfrm>
        </p:spPr>
        <p:txBody>
          <a:bodyPr/>
          <a:lstStyle/>
          <a:p>
            <a:pPr marL="0" indent="0" algn="l">
              <a:buNone/>
            </a:pPr>
            <a:r>
              <a:rPr lang="en-US" b="1" dirty="0"/>
              <a:t>2. Brucellosis :</a:t>
            </a:r>
          </a:p>
          <a:p>
            <a:pPr marL="0" indent="0" algn="l">
              <a:buNone/>
            </a:pPr>
            <a:endParaRPr lang="en-US" b="1" dirty="0"/>
          </a:p>
          <a:p>
            <a:pPr lvl="1" algn="l" rtl="0"/>
            <a:r>
              <a:rPr lang="en-US" dirty="0"/>
              <a:t>Main way of transmission is ingestion of unpastarilized diary product.</a:t>
            </a:r>
          </a:p>
          <a:p>
            <a:pPr marL="342900" lvl="1" indent="0" algn="l" rtl="0">
              <a:buNone/>
            </a:pPr>
            <a:endParaRPr lang="en-US" dirty="0"/>
          </a:p>
          <a:p>
            <a:pPr lvl="1" algn="l" rtl="0"/>
            <a:r>
              <a:rPr lang="en-US" dirty="0"/>
              <a:t>Fever ,arthralgia , hepatosplenomegally ,mild elevation of liver enzyme , lymphocytopenia .</a:t>
            </a:r>
          </a:p>
          <a:p>
            <a:pPr marL="342900" lvl="1" indent="0" algn="l" rtl="0">
              <a:buNone/>
            </a:pPr>
            <a:endParaRPr lang="en-US" dirty="0"/>
          </a:p>
          <a:p>
            <a:pPr lvl="1" algn="l" rtl="0"/>
            <a:r>
              <a:rPr lang="en-US" dirty="0"/>
              <a:t>Blood and bone marrow culture (brucella titer)</a:t>
            </a:r>
          </a:p>
          <a:p>
            <a:pPr marL="342900" lvl="1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1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CFB1F-6690-BA42-9F41-0727B8E1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91" y="922548"/>
            <a:ext cx="9603275" cy="1049235"/>
          </a:xfrm>
        </p:spPr>
        <p:txBody>
          <a:bodyPr/>
          <a:lstStyle/>
          <a:p>
            <a:r>
              <a:rPr lang="ar-SA"/>
              <a:t>Rx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1EA1E2-DE14-4740-BE7B-4463F16949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438969"/>
              </p:ext>
            </p:extLst>
          </p:nvPr>
        </p:nvGraphicFramePr>
        <p:xfrm>
          <a:off x="188291" y="2301874"/>
          <a:ext cx="8570568" cy="3108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6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8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5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326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2"/>
                          </a:solidFill>
                        </a:rPr>
                        <a:t>&lt; 8 years:</a:t>
                      </a:r>
                    </a:p>
                    <a:p>
                      <a:pPr algn="ctr"/>
                      <a:r>
                        <a:rPr lang="en-US" sz="320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2"/>
                          </a:solidFill>
                        </a:rPr>
                        <a:t>Rifampicin + TMP/SMX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2"/>
                          </a:solidFill>
                        </a:rPr>
                        <a:t>Add IV Gentamycin for hospitalized patient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819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&gt; 8 years:</a:t>
                      </a:r>
                    </a:p>
                    <a:p>
                      <a:pPr algn="ctr"/>
                      <a:r>
                        <a:rPr lang="en-US" sz="3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Rifampicin + Doxycycline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Add IV Gentamycin for hospitalized patient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1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89679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/>
              <a:t>3. Salmonellosis (typhoid):</a:t>
            </a:r>
          </a:p>
          <a:p>
            <a:pPr marL="0" indent="0" algn="l">
              <a:buNone/>
            </a:pPr>
            <a:endParaRPr lang="en-US" b="1" dirty="0"/>
          </a:p>
          <a:p>
            <a:pPr algn="l" rtl="0"/>
            <a:r>
              <a:rPr lang="en-US" dirty="0"/>
              <a:t> contaminate a number of food products, especially poultry and eggs, and can be transmitted through contact with reptiles or animal feces.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/>
            <a:r>
              <a:rPr lang="en-US" dirty="0"/>
              <a:t>normal pulses or even Bradycardia in association with high fevers , diarrhea.</a:t>
            </a:r>
          </a:p>
          <a:p>
            <a:pPr algn="l" rtl="0"/>
            <a:r>
              <a:rPr lang="en-US" dirty="0"/>
              <a:t>The diagnosis can be made with blood and stool cultures, which should be repeated if initially negative and fevers persist.</a:t>
            </a:r>
          </a:p>
          <a:p>
            <a:pPr algn="l" rtl="0"/>
            <a:r>
              <a:rPr lang="en-US" dirty="0"/>
              <a:t>Serologic testing is not recommended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997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728535"/>
            <a:ext cx="7729728" cy="1188720"/>
          </a:xfrm>
        </p:spPr>
        <p:txBody>
          <a:bodyPr>
            <a:normAutofit/>
          </a:bodyPr>
          <a:lstStyle/>
          <a:p>
            <a:r>
              <a:rPr lang="en-US" b="1" dirty="0"/>
              <a:t>Inflammation :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95" y="2375324"/>
            <a:ext cx="7620000" cy="5328592"/>
          </a:xfrm>
        </p:spPr>
        <p:txBody>
          <a:bodyPr>
            <a:normAutofit/>
          </a:bodyPr>
          <a:lstStyle/>
          <a:p>
            <a:pPr algn="l" rtl="0"/>
            <a:r>
              <a:rPr lang="en-GB" b="1" dirty="0">
                <a:latin typeface="+mj-lt"/>
              </a:rPr>
              <a:t>Kawasaki disease (KD): </a:t>
            </a:r>
          </a:p>
          <a:p>
            <a:pPr algn="l" rtl="0"/>
            <a:r>
              <a:rPr lang="en-GB" dirty="0"/>
              <a:t>an acute, necrotizing </a:t>
            </a:r>
            <a:r>
              <a:rPr lang="en-GB" dirty="0">
                <a:hlinkClick r:id="rId2"/>
              </a:rPr>
              <a:t>vasculitis</a:t>
            </a:r>
            <a:r>
              <a:rPr lang="en-GB" dirty="0"/>
              <a:t> of unknown etiology. The condition primarily affects children under the age of five. </a:t>
            </a:r>
          </a:p>
          <a:p>
            <a:pPr algn="l" rtl="0"/>
            <a:r>
              <a:rPr lang="en-GB" dirty="0"/>
              <a:t>The disease is characterized by a high </a:t>
            </a:r>
            <a:r>
              <a:rPr lang="en-GB" dirty="0">
                <a:hlinkClick r:id="rId2"/>
              </a:rPr>
              <a:t>fever</a:t>
            </a:r>
            <a:r>
              <a:rPr lang="en-GB" dirty="0"/>
              <a:t>, desquamative rash, </a:t>
            </a:r>
            <a:r>
              <a:rPr lang="en-GB" dirty="0">
                <a:hlinkClick r:id="rId2"/>
              </a:rPr>
              <a:t>conjunctivitis</a:t>
            </a:r>
            <a:r>
              <a:rPr lang="en-GB" dirty="0"/>
              <a:t>, </a:t>
            </a:r>
            <a:r>
              <a:rPr lang="en-GB" dirty="0" err="1"/>
              <a:t>mucositis</a:t>
            </a:r>
            <a:r>
              <a:rPr lang="en-GB" dirty="0"/>
              <a:t> (e.g., “</a:t>
            </a:r>
            <a:r>
              <a:rPr lang="en-GB" dirty="0">
                <a:hlinkClick r:id="rId2"/>
              </a:rPr>
              <a:t>strawberry tongue</a:t>
            </a:r>
            <a:r>
              <a:rPr lang="en-GB" dirty="0"/>
              <a:t>”), cervical </a:t>
            </a:r>
            <a:r>
              <a:rPr lang="en-GB" dirty="0">
                <a:hlinkClick r:id="rId2"/>
              </a:rPr>
              <a:t>lymphadenopathy</a:t>
            </a:r>
            <a:r>
              <a:rPr lang="en-GB" dirty="0"/>
              <a:t>, as well as </a:t>
            </a:r>
            <a:r>
              <a:rPr lang="en-GB" dirty="0">
                <a:hlinkClick r:id="rId2"/>
              </a:rPr>
              <a:t>erythema</a:t>
            </a:r>
            <a:r>
              <a:rPr lang="en-GB" dirty="0"/>
              <a:t> and </a:t>
            </a:r>
            <a:r>
              <a:rPr lang="en-GB" dirty="0" err="1">
                <a:hlinkClick r:id="rId2"/>
              </a:rPr>
              <a:t>edema</a:t>
            </a:r>
            <a:r>
              <a:rPr lang="en-GB" dirty="0"/>
              <a:t> of the </a:t>
            </a:r>
            <a:r>
              <a:rPr lang="en-GB" dirty="0">
                <a:hlinkClick r:id="rId2"/>
              </a:rPr>
              <a:t>distal</a:t>
            </a:r>
            <a:r>
              <a:rPr lang="en-GB" dirty="0"/>
              <a:t> extremities. </a:t>
            </a:r>
          </a:p>
          <a:p>
            <a:pPr algn="l" rtl="0"/>
            <a:r>
              <a:rPr lang="en-GB" dirty="0"/>
              <a:t>However, </a:t>
            </a:r>
            <a:r>
              <a:rPr lang="en-GB" dirty="0">
                <a:hlinkClick r:id="rId2"/>
              </a:rPr>
              <a:t>coronary artery</a:t>
            </a:r>
            <a:r>
              <a:rPr lang="en-GB" dirty="0"/>
              <a:t> </a:t>
            </a:r>
            <a:r>
              <a:rPr lang="en-GB" dirty="0">
                <a:hlinkClick r:id="rId2"/>
              </a:rPr>
              <a:t>aneurysms</a:t>
            </a:r>
            <a:r>
              <a:rPr lang="en-GB" dirty="0"/>
              <a:t> are the most concerning possible manifestation as they can lead to </a:t>
            </a:r>
            <a:r>
              <a:rPr lang="en-GB" dirty="0">
                <a:hlinkClick r:id="rId2"/>
              </a:rPr>
              <a:t>myocardial infarction</a:t>
            </a:r>
            <a:r>
              <a:rPr lang="en-GB" dirty="0"/>
              <a:t> or </a:t>
            </a:r>
            <a:r>
              <a:rPr lang="en-GB" dirty="0">
                <a:hlinkClick r:id="rId2"/>
              </a:rPr>
              <a:t>arrhythmias</a:t>
            </a:r>
            <a:r>
              <a:rPr lang="en-GB" dirty="0"/>
              <a:t>. </a:t>
            </a:r>
          </a:p>
          <a:p>
            <a:pPr algn="l" rtl="0"/>
            <a:r>
              <a:rPr lang="en-GB" dirty="0"/>
              <a:t>Kawasaki disease is a clinical diagnosis, further supported by findings such as elevated </a:t>
            </a:r>
            <a:r>
              <a:rPr lang="en-GB" dirty="0">
                <a:hlinkClick r:id="rId2"/>
              </a:rPr>
              <a:t>ESR</a:t>
            </a:r>
            <a:r>
              <a:rPr lang="en-GB" dirty="0"/>
              <a:t> or evidence of cardiac involvement on </a:t>
            </a:r>
            <a:r>
              <a:rPr lang="en-GB" dirty="0">
                <a:hlinkClick r:id="rId2"/>
              </a:rPr>
              <a:t>echocardiography</a:t>
            </a:r>
            <a:r>
              <a:rPr lang="en-GB" dirty="0"/>
              <a:t>. </a:t>
            </a:r>
          </a:p>
          <a:p>
            <a:pPr algn="l" rtl="0"/>
            <a:r>
              <a:rPr lang="en-GB" dirty="0"/>
              <a:t>Treatment with IV </a:t>
            </a:r>
            <a:r>
              <a:rPr lang="en-GB" dirty="0" err="1">
                <a:hlinkClick r:id="rId2"/>
              </a:rPr>
              <a:t>immunoglobulins</a:t>
            </a:r>
            <a:r>
              <a:rPr lang="en-GB" dirty="0"/>
              <a:t> and high-dose </a:t>
            </a:r>
            <a:r>
              <a:rPr lang="en-GB" dirty="0">
                <a:hlinkClick r:id="rId2"/>
              </a:rPr>
              <a:t>aspirin</a:t>
            </a:r>
            <a:r>
              <a:rPr lang="en-GB" dirty="0"/>
              <a:t> is essential and should be initiated immediately after diagnosis.</a:t>
            </a:r>
            <a:endParaRPr lang="en-GB" b="1" dirty="0">
              <a:latin typeface="+mj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599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1172" y="4057651"/>
            <a:ext cx="1995515" cy="153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FF0000"/>
                </a:solidFill>
              </a:rPr>
              <a:t>NOTE</a:t>
            </a:r>
            <a:r>
              <a:rPr lang="en-US" sz="1950" b="1" dirty="0">
                <a:solidFill>
                  <a:schemeClr val="tx1"/>
                </a:solidFill>
              </a:rPr>
              <a:t> : Exclude other diseases with similar findings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69" y="1084174"/>
            <a:ext cx="5886689" cy="462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65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527" y="1346225"/>
            <a:ext cx="3398398" cy="238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97" y="1389768"/>
            <a:ext cx="3138527" cy="237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16" y="3684053"/>
            <a:ext cx="3419150" cy="20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387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95156"/>
            <a:ext cx="4206240" cy="347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232" y="1242726"/>
            <a:ext cx="5001768" cy="340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93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060846"/>
            <a:ext cx="90930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APPROACH TO F</a:t>
            </a:r>
            <a:r>
              <a:rPr lang="ar-SA" sz="4000" b="1" dirty="0"/>
              <a:t>UO</a:t>
            </a:r>
            <a:r>
              <a:rPr lang="en-US" sz="4000" b="1" dirty="0"/>
              <a:t> IN PEDIATRICS </a:t>
            </a:r>
          </a:p>
        </p:txBody>
      </p:sp>
    </p:spTree>
    <p:extLst>
      <p:ext uri="{BB962C8B-B14F-4D97-AF65-F5344CB8AC3E}">
        <p14:creationId xmlns:p14="http://schemas.microsoft.com/office/powerpoint/2010/main" val="1223410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76200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DIAGNOSIS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24944"/>
            <a:ext cx="7620000" cy="2692896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evaluation of FUO requires a thorough </a:t>
            </a:r>
            <a:r>
              <a:rPr lang="en-US" b="1" dirty="0">
                <a:solidFill>
                  <a:srgbClr val="FF0000"/>
                </a:solidFill>
              </a:rPr>
              <a:t>history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physical examination </a:t>
            </a:r>
            <a:r>
              <a:rPr lang="en-US" dirty="0"/>
              <a:t>supplemented by </a:t>
            </a:r>
            <a:r>
              <a:rPr lang="en-US" b="1" dirty="0">
                <a:solidFill>
                  <a:srgbClr val="FF0000"/>
                </a:solidFill>
              </a:rPr>
              <a:t>a few screening laboratory tests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additional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laboratory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radiographic tests</a:t>
            </a:r>
            <a:r>
              <a:rPr lang="en-US" dirty="0"/>
              <a:t> as indicated by the history or abnormalities found on examination or initial screening.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540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613830"/>
            <a:ext cx="7729728" cy="1188720"/>
          </a:xfrm>
        </p:spPr>
        <p:txBody>
          <a:bodyPr/>
          <a:lstStyle/>
          <a:p>
            <a:r>
              <a:rPr lang="en-US" sz="4800" b="1" u="sng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657" y="2422129"/>
            <a:ext cx="7729728" cy="3101983"/>
          </a:xfrm>
        </p:spPr>
        <p:txBody>
          <a:bodyPr>
            <a:normAutofit fontScale="85000" lnSpcReduction="20000"/>
          </a:bodyPr>
          <a:lstStyle/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black"/>
                </a:solidFill>
                <a:latin typeface="Comic Sans MS" pitchFamily="66" charset="0"/>
              </a:rPr>
              <a:t>A detailed fever history </a:t>
            </a: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including: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Onset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Frequency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Duration of fever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Response or nonresponse to therapy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Recurrence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The impact the fever has on the child’s health and activity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Weight loss</a:t>
            </a:r>
          </a:p>
          <a:p>
            <a:pPr marL="285750" indent="-285750" algn="l" rtl="0"/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Associated symptoms should be obtained</a:t>
            </a:r>
            <a:r>
              <a:rPr lang="en-GB" dirty="0"/>
              <a:t>. </a:t>
            </a:r>
            <a:endParaRPr lang="en-US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78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67" y="-54157"/>
            <a:ext cx="7729728" cy="1188720"/>
          </a:xfrm>
        </p:spPr>
        <p:txBody>
          <a:bodyPr/>
          <a:lstStyle/>
          <a:p>
            <a:r>
              <a:rPr lang="en-US" b="1" u="sng" dirty="0">
                <a:solidFill>
                  <a:srgbClr val="C00000"/>
                </a:solidFill>
              </a:rPr>
              <a:t>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136" y="1478678"/>
            <a:ext cx="7729728" cy="3101983"/>
          </a:xfrm>
        </p:spPr>
        <p:txBody>
          <a:bodyPr>
            <a:normAutofit fontScale="32500" lnSpcReduction="20000"/>
          </a:bodyPr>
          <a:lstStyle/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Clues from the general history including:</a:t>
            </a: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Age (children &gt; 6 years , adolescents)</a:t>
            </a:r>
          </a:p>
          <a:p>
            <a:pPr marL="285750" indent="-285750" algn="l" rtl="0"/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Medication History </a:t>
            </a:r>
          </a:p>
          <a:p>
            <a:pPr marL="285750" indent="-285750" algn="l" rtl="0"/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Genetic Background </a:t>
            </a:r>
          </a:p>
          <a:p>
            <a:pPr marL="285750" indent="-285750" algn="l" rtl="0"/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Social History (exposure to domestic animals , Pica, eating habits) </a:t>
            </a:r>
          </a:p>
          <a:p>
            <a:pPr marL="285750" indent="-285750" algn="l" rtl="0"/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Recent surgical procedure or dental work</a:t>
            </a:r>
          </a:p>
          <a:p>
            <a:pPr marL="285750" indent="-285750" algn="l" rtl="0"/>
            <a:endParaRPr lang="en-US" sz="2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285750" indent="-285750" algn="l" rtl="0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Hx of chronic infection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897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214911"/>
            <a:ext cx="7729728" cy="1188720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/>
            </a:r>
            <a:br>
              <a:rPr lang="en-US" u="sng" dirty="0">
                <a:solidFill>
                  <a:srgbClr val="C00000"/>
                </a:solidFill>
              </a:rPr>
            </a:br>
            <a:r>
              <a:rPr lang="en-US" u="sng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Physical Examination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990" y="1853248"/>
            <a:ext cx="8946541" cy="4195481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l" rtl="0"/>
            <a:r>
              <a:rPr lang="en-US" dirty="0"/>
              <a:t>The child’s general appearance including:</a:t>
            </a:r>
          </a:p>
          <a:p>
            <a:pPr algn="l" rtl="0"/>
            <a:r>
              <a:rPr lang="en-US" dirty="0"/>
              <a:t>Sweating 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The general activity of the patient and the presence or absence of rashes</a:t>
            </a:r>
            <a:endParaRPr lang="he-IL" dirty="0"/>
          </a:p>
          <a:p>
            <a:pPr algn="l" rtl="0"/>
            <a:r>
              <a:rPr lang="en-US" dirty="0"/>
              <a:t>Tenderness to tapping over the sinuses or the upper teeth suggests sinusitis.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 Recurrent oral candidiasis may be a clue to various disorders of the immune system.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Rectal examination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Muscles and bone examination 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 Ophthalmic examination</a:t>
            </a:r>
          </a:p>
          <a:p>
            <a:pPr algn="l"/>
            <a:endParaRPr lang="he-I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9823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D95D5FA6-61CC-492C-A090-FA704EB05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46854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53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7138"/>
            <a:ext cx="9404723" cy="1400530"/>
          </a:xfrm>
        </p:spPr>
        <p:txBody>
          <a:bodyPr/>
          <a:lstStyle/>
          <a:p>
            <a:r>
              <a:rPr lang="en-US" b="1" u="sng" dirty="0">
                <a:solidFill>
                  <a:srgbClr val="C00000"/>
                </a:solidFill>
              </a:rPr>
              <a:t>Laboratory findings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29" y="1957668"/>
            <a:ext cx="8946541" cy="4195481"/>
          </a:xfrm>
        </p:spPr>
        <p:txBody>
          <a:bodyPr/>
          <a:lstStyle/>
          <a:p>
            <a:endParaRPr lang="en-US" b="1" dirty="0"/>
          </a:p>
          <a:p>
            <a:pPr algn="l" rtl="0"/>
            <a:r>
              <a:rPr lang="en-US" b="1" dirty="0"/>
              <a:t>A </a:t>
            </a:r>
            <a:r>
              <a:rPr lang="en-US" b="1" dirty="0">
                <a:solidFill>
                  <a:srgbClr val="FF0000"/>
                </a:solidFill>
              </a:rPr>
              <a:t>CBC </a:t>
            </a:r>
            <a:r>
              <a:rPr lang="en-US" b="1" dirty="0"/>
              <a:t>with a differential WBC count and a </a:t>
            </a:r>
            <a:r>
              <a:rPr lang="en-US" b="1" dirty="0">
                <a:solidFill>
                  <a:srgbClr val="FF0000"/>
                </a:solidFill>
              </a:rPr>
              <a:t>urinalysis </a:t>
            </a:r>
            <a:r>
              <a:rPr lang="en-US" b="1" dirty="0"/>
              <a:t>should be part of the initial laboratory evaluation.</a:t>
            </a:r>
            <a:endParaRPr lang="ar-JO" b="1" dirty="0"/>
          </a:p>
          <a:p>
            <a:pPr algn="l" rtl="0"/>
            <a:r>
              <a:rPr lang="en-US" b="1" dirty="0"/>
              <a:t>patients with a </a:t>
            </a:r>
            <a:r>
              <a:rPr lang="en-US" b="1" dirty="0">
                <a:solidFill>
                  <a:srgbClr val="FF0000"/>
                </a:solidFill>
              </a:rPr>
              <a:t>PMN count of &gt;10,000/</a:t>
            </a:r>
            <a:r>
              <a:rPr lang="en-US" b="1" dirty="0" err="1">
                <a:solidFill>
                  <a:srgbClr val="FF0000"/>
                </a:solidFill>
              </a:rPr>
              <a:t>μL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or a </a:t>
            </a:r>
            <a:r>
              <a:rPr lang="en-US" b="1" dirty="0" err="1">
                <a:solidFill>
                  <a:srgbClr val="FF0000"/>
                </a:solidFill>
              </a:rPr>
              <a:t>nonsegmented</a:t>
            </a:r>
            <a:r>
              <a:rPr lang="en-US" b="1" dirty="0">
                <a:solidFill>
                  <a:srgbClr val="FF0000"/>
                </a:solidFill>
              </a:rPr>
              <a:t> PMN count  of &gt;500/</a:t>
            </a:r>
            <a:r>
              <a:rPr lang="en-US" b="1" dirty="0" err="1">
                <a:solidFill>
                  <a:srgbClr val="FF0000"/>
                </a:solidFill>
              </a:rPr>
              <a:t>μL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have a high likelihood of having </a:t>
            </a:r>
            <a:r>
              <a:rPr lang="en-US" b="1" u="sng" dirty="0"/>
              <a:t>a severe bacterial infection</a:t>
            </a:r>
            <a:r>
              <a:rPr lang="en-US" b="1" dirty="0"/>
              <a:t>. </a:t>
            </a:r>
          </a:p>
          <a:p>
            <a:pPr marL="0" indent="0" algn="l" rtl="0">
              <a:buNone/>
            </a:pPr>
            <a:endParaRPr lang="en-US" b="1" dirty="0"/>
          </a:p>
          <a:p>
            <a:pPr marL="0" indent="0" algn="l" rtl="0">
              <a:buNone/>
            </a:pPr>
            <a:r>
              <a:rPr lang="en-US" b="1" dirty="0"/>
              <a:t>ESR and CRP : non specific indicator of tissue inflammation.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0898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7620000" cy="4800600"/>
          </a:xfrm>
        </p:spPr>
        <p:txBody>
          <a:bodyPr>
            <a:normAutofit/>
          </a:bodyPr>
          <a:lstStyle/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r>
              <a:rPr lang="en-US" b="1" dirty="0">
                <a:solidFill>
                  <a:srgbClr val="C00000"/>
                </a:solidFill>
              </a:rPr>
              <a:t>Blood cultures: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Multiple or repeated blood cultures may be required to detect bacteremia associated with infective endocarditis, osteomyelitis, or deep-seated abscesses. 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Urine culture </a:t>
            </a:r>
            <a:r>
              <a:rPr lang="en-US" b="1" dirty="0"/>
              <a:t>should be obtained routinely.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>
                <a:solidFill>
                  <a:srgbClr val="C00000"/>
                </a:solidFill>
              </a:rPr>
              <a:t>Tuberculin skin testing (TST)</a:t>
            </a:r>
          </a:p>
          <a:p>
            <a:pPr algn="l" rtl="0"/>
            <a:r>
              <a:rPr lang="en-US" b="1" dirty="0">
                <a:solidFill>
                  <a:srgbClr val="C00000"/>
                </a:solidFill>
              </a:rPr>
              <a:t>Serologic tests </a:t>
            </a:r>
            <a:r>
              <a:rPr lang="en-US" b="1" dirty="0"/>
              <a:t>may aid in the diagnosis of infectious mononucleosis, CMV infection, toxoplasmosis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951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59" y="1631097"/>
            <a:ext cx="8946541" cy="4195481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C00000"/>
                </a:solidFill>
              </a:rPr>
              <a:t>Radiographic</a:t>
            </a:r>
            <a:r>
              <a:rPr lang="en-US" b="1" dirty="0"/>
              <a:t> examination of the chest, sinuses or gastrointestinal tract </a:t>
            </a:r>
          </a:p>
          <a:p>
            <a:pPr algn="l" rtl="0"/>
            <a:r>
              <a:rPr lang="en-US" b="1" dirty="0"/>
              <a:t>Total body CT and MRI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Endoscopy or Colonoscopy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>
                <a:solidFill>
                  <a:srgbClr val="C00000"/>
                </a:solidFill>
              </a:rPr>
              <a:t>Radionuclide scan </a:t>
            </a:r>
            <a:r>
              <a:rPr lang="en-US" b="1" dirty="0"/>
              <a:t>may be helpful in detecting abdominal abscesses as well as osteomyelitis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r>
              <a:rPr lang="en-US" b="1" dirty="0">
                <a:solidFill>
                  <a:srgbClr val="C00000"/>
                </a:solidFill>
              </a:rPr>
              <a:t>Bone marrow biopsy </a:t>
            </a:r>
            <a:r>
              <a:rPr lang="en-US" b="1" dirty="0"/>
              <a:t>for cytology and culture </a:t>
            </a:r>
          </a:p>
          <a:p>
            <a:pPr algn="l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787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276733"/>
            <a:ext cx="7729728" cy="1188720"/>
          </a:xfrm>
        </p:spPr>
        <p:txBody>
          <a:bodyPr/>
          <a:lstStyle/>
          <a:p>
            <a:r>
              <a:rPr lang="en-US" dirty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7620000" cy="3331840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An exception may be the use of anti </a:t>
            </a:r>
            <a:r>
              <a:rPr lang="en-US" dirty="0" err="1"/>
              <a:t>tuberculous</a:t>
            </a:r>
            <a:r>
              <a:rPr lang="en-US" dirty="0"/>
              <a:t> treatment in critically ill children with suspected disseminated tuberculosis. </a:t>
            </a:r>
          </a:p>
          <a:p>
            <a:pPr algn="l" rtl="0"/>
            <a:r>
              <a:rPr lang="en-US" dirty="0">
                <a:solidFill>
                  <a:srgbClr val="FF0000"/>
                </a:solidFill>
              </a:rPr>
              <a:t>Empirical trials </a:t>
            </a:r>
            <a:r>
              <a:rPr lang="en-US" dirty="0"/>
              <a:t>of other antimicrobial agents may be dangerous and can </a:t>
            </a:r>
            <a:r>
              <a:rPr lang="en-US" dirty="0">
                <a:solidFill>
                  <a:srgbClr val="FF0000"/>
                </a:solidFill>
              </a:rPr>
              <a:t>obscure the diagnosis </a:t>
            </a:r>
            <a:r>
              <a:rPr lang="en-US" dirty="0"/>
              <a:t>of infective endocarditis, meningitis, </a:t>
            </a:r>
            <a:r>
              <a:rPr lang="en-US" dirty="0" err="1"/>
              <a:t>parameningeal</a:t>
            </a:r>
            <a:r>
              <a:rPr lang="en-US" dirty="0"/>
              <a:t> infection, or osteomyelitis. </a:t>
            </a:r>
          </a:p>
          <a:p>
            <a:pPr algn="l" rtl="0"/>
            <a:r>
              <a:rPr lang="en-US" sz="3200" dirty="0"/>
              <a:t>The ultimate treatment of F</a:t>
            </a:r>
            <a:r>
              <a:rPr lang="ar-SA" sz="3200" dirty="0"/>
              <a:t>UO</a:t>
            </a:r>
            <a:r>
              <a:rPr lang="en-US" sz="3200" dirty="0"/>
              <a:t> is tailored to the underlying diagnosis</a:t>
            </a:r>
            <a:r>
              <a:rPr lang="en-US" dirty="0"/>
              <a:t>. </a:t>
            </a:r>
          </a:p>
          <a:p>
            <a:pPr algn="l" rtl="0"/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465453"/>
            <a:ext cx="8229599" cy="1371600"/>
          </a:xfrm>
          <a:prstGeom prst="roundRect">
            <a:avLst>
              <a:gd name="adj" fmla="val 126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b="1" dirty="0">
                <a:solidFill>
                  <a:prstClr val="white"/>
                </a:solidFill>
              </a:rPr>
              <a:t>antimicrobial agents should not be used as antipyretics, and empirical trials of medication should generally be avoided.</a:t>
            </a:r>
          </a:p>
        </p:txBody>
      </p:sp>
    </p:spTree>
    <p:extLst>
      <p:ext uri="{BB962C8B-B14F-4D97-AF65-F5344CB8AC3E}">
        <p14:creationId xmlns:p14="http://schemas.microsoft.com/office/powerpoint/2010/main" val="928811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620000" cy="1143000"/>
          </a:xfrm>
        </p:spPr>
        <p:txBody>
          <a:bodyPr/>
          <a:lstStyle/>
          <a:p>
            <a:r>
              <a:rPr lang="en-US" dirty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7620000" cy="2980928"/>
          </a:xfrm>
        </p:spPr>
        <p:txBody>
          <a:bodyPr/>
          <a:lstStyle/>
          <a:p>
            <a:pPr algn="l" rtl="0"/>
            <a:r>
              <a:rPr lang="en-US" sz="2400" dirty="0"/>
              <a:t>Children with FUO have a better prognosis than do adults. The outcome in a child depends on the primary disease process, which is usually an atypical presentation of a common childhood illness. 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769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" y="760855"/>
            <a:ext cx="8309586" cy="533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80022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DDF43E7D10CD44B083112C50F2CB5C" ma:contentTypeVersion="2" ma:contentTypeDescription="Create a new document." ma:contentTypeScope="" ma:versionID="2cb4de36ed19f079e3487a42e6d40f58">
  <xsd:schema xmlns:xsd="http://www.w3.org/2001/XMLSchema" xmlns:xs="http://www.w3.org/2001/XMLSchema" xmlns:p="http://schemas.microsoft.com/office/2006/metadata/properties" xmlns:ns2="68d9ba7e-61e2-401e-9e6a-d6c748aaeb11" targetNamespace="http://schemas.microsoft.com/office/2006/metadata/properties" ma:root="true" ma:fieldsID="dfc404be206eed683444b8d0ffc28b1b" ns2:_="">
    <xsd:import namespace="68d9ba7e-61e2-401e-9e6a-d6c748aaeb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d9ba7e-61e2-401e-9e6a-d6c748aaeb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4A2CD0-CA3B-477C-8E00-A07FB2892AA9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B627202-F20B-420B-A888-7D230F74EC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13054-3F45-495D-A5D7-EE96CFA24FD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8d9ba7e-61e2-401e-9e6a-d6c748aaeb1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1325</TotalTime>
  <Words>720</Words>
  <Application>Microsoft Office PowerPoint</Application>
  <PresentationFormat>On-screen Show (4:3)</PresentationFormat>
  <Paragraphs>133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Aharoni</vt:lpstr>
      <vt:lpstr>Arial</vt:lpstr>
      <vt:lpstr>Calibri</vt:lpstr>
      <vt:lpstr>Century Gothic</vt:lpstr>
      <vt:lpstr>Comic Sans MS</vt:lpstr>
      <vt:lpstr>Gill Sans MT</vt:lpstr>
      <vt:lpstr>Majalla UI</vt:lpstr>
      <vt:lpstr>Wingdings</vt:lpstr>
      <vt:lpstr>Parcel</vt:lpstr>
      <vt:lpstr>FEVER OF UNKNOWN ORIGIN</vt:lpstr>
      <vt:lpstr>Definition:</vt:lpstr>
      <vt:lpstr>Etiology</vt:lpstr>
      <vt:lpstr>Infectious diseases: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Rx</vt:lpstr>
      <vt:lpstr>PowerPoint Presentation</vt:lpstr>
      <vt:lpstr>Inflammation : </vt:lpstr>
      <vt:lpstr>PowerPoint Presentation</vt:lpstr>
      <vt:lpstr>PowerPoint Presentation</vt:lpstr>
      <vt:lpstr>PowerPoint Presentation</vt:lpstr>
      <vt:lpstr>PowerPoint Presentation</vt:lpstr>
      <vt:lpstr>DIAGNOSIS </vt:lpstr>
      <vt:lpstr>History</vt:lpstr>
      <vt:lpstr>History</vt:lpstr>
      <vt:lpstr> Physical Examination</vt:lpstr>
      <vt:lpstr>PowerPoint Presentation</vt:lpstr>
      <vt:lpstr>Laboratory findings </vt:lpstr>
      <vt:lpstr>PowerPoint Presentation</vt:lpstr>
      <vt:lpstr>PowerPoint Presentation</vt:lpstr>
      <vt:lpstr>TREATMENT</vt:lpstr>
      <vt:lpstr>Prognosis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FEVER OF UNKNOWN ORIGIN</dc:title>
  <dc:creator>Microsoft</dc:creator>
  <cp:lastModifiedBy>user</cp:lastModifiedBy>
  <cp:revision>69</cp:revision>
  <dcterms:created xsi:type="dcterms:W3CDTF">2020-11-16T11:07:58Z</dcterms:created>
  <dcterms:modified xsi:type="dcterms:W3CDTF">2021-10-03T12:25:26Z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0x01010010DDF43E7D10CD44B083112C50F2CB5C</vt:lpwstr>
  </property>
</Properties>
</file>