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83"/>
  </p:notesMasterIdLst>
  <p:sldIdLst>
    <p:sldId id="256" r:id="rId2"/>
    <p:sldId id="259" r:id="rId3"/>
    <p:sldId id="258" r:id="rId4"/>
    <p:sldId id="262" r:id="rId5"/>
    <p:sldId id="348" r:id="rId6"/>
    <p:sldId id="333" r:id="rId7"/>
    <p:sldId id="349" r:id="rId8"/>
    <p:sldId id="335" r:id="rId9"/>
    <p:sldId id="336" r:id="rId10"/>
    <p:sldId id="266" r:id="rId11"/>
    <p:sldId id="337" r:id="rId12"/>
    <p:sldId id="355" r:id="rId13"/>
    <p:sldId id="269" r:id="rId14"/>
    <p:sldId id="352" r:id="rId15"/>
    <p:sldId id="350" r:id="rId16"/>
    <p:sldId id="351" r:id="rId17"/>
    <p:sldId id="270" r:id="rId18"/>
    <p:sldId id="354" r:id="rId19"/>
    <p:sldId id="272" r:id="rId20"/>
    <p:sldId id="338" r:id="rId21"/>
    <p:sldId id="339" r:id="rId22"/>
    <p:sldId id="340" r:id="rId23"/>
    <p:sldId id="353" r:id="rId24"/>
    <p:sldId id="341" r:id="rId25"/>
    <p:sldId id="342" r:id="rId26"/>
    <p:sldId id="343" r:id="rId27"/>
    <p:sldId id="344" r:id="rId28"/>
    <p:sldId id="357" r:id="rId29"/>
    <p:sldId id="358" r:id="rId30"/>
    <p:sldId id="359" r:id="rId31"/>
    <p:sldId id="360" r:id="rId32"/>
    <p:sldId id="361" r:id="rId33"/>
    <p:sldId id="362" r:id="rId34"/>
    <p:sldId id="363" r:id="rId35"/>
    <p:sldId id="364" r:id="rId36"/>
    <p:sldId id="365" r:id="rId37"/>
    <p:sldId id="366" r:id="rId38"/>
    <p:sldId id="367" r:id="rId39"/>
    <p:sldId id="368" r:id="rId40"/>
    <p:sldId id="369" r:id="rId41"/>
    <p:sldId id="370" r:id="rId42"/>
    <p:sldId id="371" r:id="rId43"/>
    <p:sldId id="372" r:id="rId44"/>
    <p:sldId id="373" r:id="rId45"/>
    <p:sldId id="374" r:id="rId46"/>
    <p:sldId id="375" r:id="rId47"/>
    <p:sldId id="376" r:id="rId48"/>
    <p:sldId id="377" r:id="rId49"/>
    <p:sldId id="378" r:id="rId50"/>
    <p:sldId id="379" r:id="rId51"/>
    <p:sldId id="380" r:id="rId52"/>
    <p:sldId id="381" r:id="rId53"/>
    <p:sldId id="382" r:id="rId54"/>
    <p:sldId id="383" r:id="rId55"/>
    <p:sldId id="384" r:id="rId56"/>
    <p:sldId id="385" r:id="rId57"/>
    <p:sldId id="386" r:id="rId58"/>
    <p:sldId id="387" r:id="rId59"/>
    <p:sldId id="388" r:id="rId60"/>
    <p:sldId id="389" r:id="rId61"/>
    <p:sldId id="390" r:id="rId62"/>
    <p:sldId id="391" r:id="rId63"/>
    <p:sldId id="392" r:id="rId64"/>
    <p:sldId id="393" r:id="rId65"/>
    <p:sldId id="394" r:id="rId66"/>
    <p:sldId id="395" r:id="rId67"/>
    <p:sldId id="396" r:id="rId68"/>
    <p:sldId id="397" r:id="rId69"/>
    <p:sldId id="398" r:id="rId70"/>
    <p:sldId id="399" r:id="rId71"/>
    <p:sldId id="400" r:id="rId72"/>
    <p:sldId id="401" r:id="rId73"/>
    <p:sldId id="402" r:id="rId74"/>
    <p:sldId id="403" r:id="rId75"/>
    <p:sldId id="404" r:id="rId76"/>
    <p:sldId id="405" r:id="rId77"/>
    <p:sldId id="406" r:id="rId78"/>
    <p:sldId id="407" r:id="rId79"/>
    <p:sldId id="408" r:id="rId80"/>
    <p:sldId id="409" r:id="rId81"/>
    <p:sldId id="410" r:id="rId82"/>
  </p:sldIdLst>
  <p:sldSz cx="9144000" cy="6858000" type="screen4x3"/>
  <p:notesSz cx="6858000" cy="9144000"/>
  <p:defaultTextStyle>
    <a:defPPr lvl="0">
      <a:defRPr lang="ar-SA"/>
    </a:defPPr>
    <a:lvl1pPr marL="0" lvl="0" algn="r" defTabSz="914400" rtl="1" eaLnBrk="1" latinLnBrk="0" hangingPunct="1">
      <a:defRPr sz="1800" kern="1200">
        <a:solidFill>
          <a:schemeClr val="tx1"/>
        </a:solidFill>
        <a:latin typeface="+mn-lt"/>
        <a:ea typeface="+mn-ea"/>
        <a:cs typeface="+mn-cs"/>
      </a:defRPr>
    </a:lvl1pPr>
    <a:lvl2pPr marL="457200" lvl="1" algn="r" defTabSz="914400" rtl="1" eaLnBrk="1" latinLnBrk="0" hangingPunct="1">
      <a:defRPr sz="1800" kern="1200">
        <a:solidFill>
          <a:schemeClr val="tx1"/>
        </a:solidFill>
        <a:latin typeface="+mn-lt"/>
        <a:ea typeface="+mn-ea"/>
        <a:cs typeface="+mn-cs"/>
      </a:defRPr>
    </a:lvl2pPr>
    <a:lvl3pPr marL="914400" lvl="2" algn="r" defTabSz="914400" rtl="1" eaLnBrk="1" latinLnBrk="0" hangingPunct="1">
      <a:defRPr sz="1800" kern="1200">
        <a:solidFill>
          <a:schemeClr val="tx1"/>
        </a:solidFill>
        <a:latin typeface="+mn-lt"/>
        <a:ea typeface="+mn-ea"/>
        <a:cs typeface="+mn-cs"/>
      </a:defRPr>
    </a:lvl3pPr>
    <a:lvl4pPr marL="1371600" lvl="3" algn="r" defTabSz="914400" rtl="1" eaLnBrk="1" latinLnBrk="0" hangingPunct="1">
      <a:defRPr sz="1800" kern="1200">
        <a:solidFill>
          <a:schemeClr val="tx1"/>
        </a:solidFill>
        <a:latin typeface="+mn-lt"/>
        <a:ea typeface="+mn-ea"/>
        <a:cs typeface="+mn-cs"/>
      </a:defRPr>
    </a:lvl4pPr>
    <a:lvl5pPr marL="1828800" lvl="4" algn="r" defTabSz="914400" rtl="1" eaLnBrk="1" latinLnBrk="0" hangingPunct="1">
      <a:defRPr sz="1800" kern="1200">
        <a:solidFill>
          <a:schemeClr val="tx1"/>
        </a:solidFill>
        <a:latin typeface="+mn-lt"/>
        <a:ea typeface="+mn-ea"/>
        <a:cs typeface="+mn-cs"/>
      </a:defRPr>
    </a:lvl5pPr>
    <a:lvl6pPr marL="2286000" lvl="5" algn="r" defTabSz="914400" rtl="1" eaLnBrk="1" latinLnBrk="0" hangingPunct="1">
      <a:defRPr sz="1800" kern="1200">
        <a:solidFill>
          <a:schemeClr val="tx1"/>
        </a:solidFill>
        <a:latin typeface="+mn-lt"/>
        <a:ea typeface="+mn-ea"/>
        <a:cs typeface="+mn-cs"/>
      </a:defRPr>
    </a:lvl6pPr>
    <a:lvl7pPr marL="2743200" lvl="6" algn="r" defTabSz="914400" rtl="1" eaLnBrk="1" latinLnBrk="0" hangingPunct="1">
      <a:defRPr sz="1800" kern="1200">
        <a:solidFill>
          <a:schemeClr val="tx1"/>
        </a:solidFill>
        <a:latin typeface="+mn-lt"/>
        <a:ea typeface="+mn-ea"/>
        <a:cs typeface="+mn-cs"/>
      </a:defRPr>
    </a:lvl7pPr>
    <a:lvl8pPr marL="3200400" lvl="7" algn="r" defTabSz="914400" rtl="1" eaLnBrk="1" latinLnBrk="0" hangingPunct="1">
      <a:defRPr sz="1800" kern="1200">
        <a:solidFill>
          <a:schemeClr val="tx1"/>
        </a:solidFill>
        <a:latin typeface="+mn-lt"/>
        <a:ea typeface="+mn-ea"/>
        <a:cs typeface="+mn-cs"/>
      </a:defRPr>
    </a:lvl8pPr>
    <a:lvl9pPr marL="3657600" lvl="8"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4" d="100"/>
          <a:sy n="64" d="100"/>
        </p:scale>
        <p:origin x="-61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67D2D-9E5D-413C-9A75-12868D47AA3F}">
      <dsp:nvSpPr>
        <dsp:cNvPr id="0" name=""/>
        <dsp:cNvSpPr/>
      </dsp:nvSpPr>
      <dsp:spPr>
        <a:xfrm>
          <a:off x="2874219" y="766786"/>
          <a:ext cx="5110136" cy="5110136"/>
        </a:xfrm>
        <a:prstGeom prst="blockArc">
          <a:avLst>
            <a:gd name="adj1" fmla="val 10800000"/>
            <a:gd name="adj2" fmla="val 162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EF491F-0B68-40C7-9934-E516CCE902ED}">
      <dsp:nvSpPr>
        <dsp:cNvPr id="0" name=""/>
        <dsp:cNvSpPr/>
      </dsp:nvSpPr>
      <dsp:spPr>
        <a:xfrm>
          <a:off x="2874219" y="766786"/>
          <a:ext cx="5110136" cy="5110136"/>
        </a:xfrm>
        <a:prstGeom prst="blockArc">
          <a:avLst>
            <a:gd name="adj1" fmla="val 5400000"/>
            <a:gd name="adj2" fmla="val 108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1E49FAE-B1D1-4A8B-9C8A-4BF4DDB7CFD7}">
      <dsp:nvSpPr>
        <dsp:cNvPr id="0" name=""/>
        <dsp:cNvSpPr/>
      </dsp:nvSpPr>
      <dsp:spPr>
        <a:xfrm>
          <a:off x="2874219" y="766786"/>
          <a:ext cx="5110136" cy="5110136"/>
        </a:xfrm>
        <a:prstGeom prst="blockArc">
          <a:avLst>
            <a:gd name="adj1" fmla="val 0"/>
            <a:gd name="adj2" fmla="val 54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0B53E1-F6B5-4D8F-A89C-182FBF026422}">
      <dsp:nvSpPr>
        <dsp:cNvPr id="0" name=""/>
        <dsp:cNvSpPr/>
      </dsp:nvSpPr>
      <dsp:spPr>
        <a:xfrm>
          <a:off x="2874219" y="766786"/>
          <a:ext cx="5110136" cy="5110136"/>
        </a:xfrm>
        <a:prstGeom prst="blockArc">
          <a:avLst>
            <a:gd name="adj1" fmla="val 16200000"/>
            <a:gd name="adj2" fmla="val 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D34D16-34E9-4C02-BCB2-E0096D426156}">
      <dsp:nvSpPr>
        <dsp:cNvPr id="0" name=""/>
        <dsp:cNvSpPr/>
      </dsp:nvSpPr>
      <dsp:spPr>
        <a:xfrm>
          <a:off x="4252235" y="2144802"/>
          <a:ext cx="2354105" cy="235410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Primary headache , and secondary </a:t>
          </a:r>
        </a:p>
      </dsp:txBody>
      <dsp:txXfrm>
        <a:off x="4596986" y="2489553"/>
        <a:ext cx="1664603" cy="1664603"/>
      </dsp:txXfrm>
    </dsp:sp>
    <dsp:sp modelId="{8F21B08E-8073-4E58-86C7-967A24CCA40C}">
      <dsp:nvSpPr>
        <dsp:cNvPr id="0" name=""/>
        <dsp:cNvSpPr/>
      </dsp:nvSpPr>
      <dsp:spPr>
        <a:xfrm>
          <a:off x="4605351" y="2173"/>
          <a:ext cx="1647873" cy="164787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classification</a:t>
          </a:r>
        </a:p>
      </dsp:txBody>
      <dsp:txXfrm>
        <a:off x="4846676" y="243498"/>
        <a:ext cx="1165223" cy="1165223"/>
      </dsp:txXfrm>
    </dsp:sp>
    <dsp:sp modelId="{79BF4E51-154E-4A27-9870-1AE2539519E2}">
      <dsp:nvSpPr>
        <dsp:cNvPr id="0" name=""/>
        <dsp:cNvSpPr/>
      </dsp:nvSpPr>
      <dsp:spPr>
        <a:xfrm>
          <a:off x="7101095" y="2497918"/>
          <a:ext cx="1647873" cy="164787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TTT</a:t>
          </a:r>
        </a:p>
      </dsp:txBody>
      <dsp:txXfrm>
        <a:off x="7342420" y="2739243"/>
        <a:ext cx="1165223" cy="1165223"/>
      </dsp:txXfrm>
    </dsp:sp>
    <dsp:sp modelId="{F2783624-3DDF-47D2-80FA-E01CA437E6C1}">
      <dsp:nvSpPr>
        <dsp:cNvPr id="0" name=""/>
        <dsp:cNvSpPr/>
      </dsp:nvSpPr>
      <dsp:spPr>
        <a:xfrm>
          <a:off x="4605351" y="4993662"/>
          <a:ext cx="1647873" cy="164787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Approach 	</a:t>
          </a:r>
        </a:p>
      </dsp:txBody>
      <dsp:txXfrm>
        <a:off x="4846676" y="5234987"/>
        <a:ext cx="1165223" cy="1165223"/>
      </dsp:txXfrm>
    </dsp:sp>
    <dsp:sp modelId="{E506A619-006E-492B-A498-29296482CE80}">
      <dsp:nvSpPr>
        <dsp:cNvPr id="0" name=""/>
        <dsp:cNvSpPr/>
      </dsp:nvSpPr>
      <dsp:spPr>
        <a:xfrm>
          <a:off x="2109606" y="2497918"/>
          <a:ext cx="1647873" cy="164787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HX</a:t>
          </a:r>
        </a:p>
        <a:p>
          <a:pPr marL="0" lvl="0" indent="0" algn="ctr" defTabSz="977900">
            <a:lnSpc>
              <a:spcPct val="90000"/>
            </a:lnSpc>
            <a:spcBef>
              <a:spcPct val="0"/>
            </a:spcBef>
            <a:spcAft>
              <a:spcPct val="35000"/>
            </a:spcAft>
            <a:buNone/>
          </a:pPr>
          <a:r>
            <a:rPr lang="en-US" sz="2200" kern="1200" dirty="0"/>
            <a:t>PE</a:t>
          </a:r>
        </a:p>
      </dsp:txBody>
      <dsp:txXfrm>
        <a:off x="2350931" y="2739243"/>
        <a:ext cx="1165223" cy="1165223"/>
      </dsp:txXfrm>
    </dsp:sp>
  </dsp:spTree>
</dsp:drawing>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FCD109-2F1E-418E-B0B7-A8A080AE68E2}" type="datetimeFigureOut">
              <a:rPr lang="en-US" smtClean="0"/>
              <a:t>9/26/2021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8ED4FE-A5F6-47C1-8524-A3CF7E7EBCC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7C93FC-67CA-48D4-941E-98E627EE88DC}" type="slidenum">
              <a:rPr lang="en-US" smtClean="0"/>
              <a:pPr/>
              <a:t>34</a:t>
            </a:fld>
            <a:endParaRPr lang="en-US"/>
          </a:p>
        </p:txBody>
      </p:sp>
    </p:spTree>
    <p:extLst>
      <p:ext uri="{BB962C8B-B14F-4D97-AF65-F5344CB8AC3E}">
        <p14:creationId xmlns:p14="http://schemas.microsoft.com/office/powerpoint/2010/main" xmlns="" val="2835637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ar-JO"/>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ar-JO"/>
          </a:p>
        </p:txBody>
      </p:sp>
      <p:sp>
        <p:nvSpPr>
          <p:cNvPr id="4" name="Date Placeholder 3"/>
          <p:cNvSpPr>
            <a:spLocks noGrp="1"/>
          </p:cNvSpPr>
          <p:nvPr>
            <p:ph type="dt" sz="half" idx="10"/>
          </p:nvPr>
        </p:nvSpPr>
        <p:spPr/>
        <p:txBody>
          <a:bodyPr/>
          <a:lstStyle/>
          <a:p>
            <a:fld id="{AF270998-8FA2-490E-9943-4423B5324ACE}" type="datetimeFigureOut">
              <a:rPr lang="ar-JO" smtClean="0">
                <a:solidFill>
                  <a:prstClr val="black">
                    <a:tint val="75000"/>
                  </a:prstClr>
                </a:solidFill>
              </a:rPr>
              <a:pPr/>
              <a:t>19/02/1443</a:t>
            </a:fld>
            <a:endParaRPr lang="ar-JO">
              <a:solidFill>
                <a:prstClr val="black">
                  <a:tint val="75000"/>
                </a:prstClr>
              </a:solidFill>
            </a:endParaRPr>
          </a:p>
        </p:txBody>
      </p:sp>
      <p:sp>
        <p:nvSpPr>
          <p:cNvPr id="5" name="Footer Placeholder 4"/>
          <p:cNvSpPr>
            <a:spLocks noGrp="1"/>
          </p:cNvSpPr>
          <p:nvPr>
            <p:ph type="ftr" sz="quarter" idx="11"/>
          </p:nvPr>
        </p:nvSpPr>
        <p:spPr/>
        <p:txBody>
          <a:bodyPr/>
          <a:lstStyle/>
          <a:p>
            <a:endParaRPr lang="ar-JO">
              <a:solidFill>
                <a:prstClr val="black">
                  <a:tint val="75000"/>
                </a:prstClr>
              </a:solidFill>
            </a:endParaRPr>
          </a:p>
        </p:txBody>
      </p:sp>
      <p:sp>
        <p:nvSpPr>
          <p:cNvPr id="6" name="Slide Number Placeholder 5"/>
          <p:cNvSpPr>
            <a:spLocks noGrp="1"/>
          </p:cNvSpPr>
          <p:nvPr>
            <p:ph type="sldNum" sz="quarter" idx="12"/>
          </p:nvPr>
        </p:nvSpPr>
        <p:spPr/>
        <p:txBody>
          <a:bodyPr/>
          <a:lstStyle/>
          <a:p>
            <a:fld id="{10CA75F0-F28F-45DC-B2B1-FC86F3C00A3E}" type="slidenum">
              <a:rPr lang="ar-JO" smtClean="0">
                <a:solidFill>
                  <a:prstClr val="black">
                    <a:tint val="75000"/>
                  </a:prstClr>
                </a:solidFill>
              </a:rPr>
              <a:pPr/>
              <a:t>‹#›</a:t>
            </a:fld>
            <a:endParaRPr lang="ar-JO">
              <a:solidFill>
                <a:prstClr val="black">
                  <a:tint val="75000"/>
                </a:prstClr>
              </a:solidFill>
            </a:endParaRPr>
          </a:p>
        </p:txBody>
      </p:sp>
    </p:spTree>
    <p:extLst>
      <p:ext uri="{BB962C8B-B14F-4D97-AF65-F5344CB8AC3E}">
        <p14:creationId xmlns="" xmlns:p14="http://schemas.microsoft.com/office/powerpoint/2010/main" val="3316956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AF270998-8FA2-490E-9943-4423B5324ACE}" type="datetimeFigureOut">
              <a:rPr lang="ar-JO" smtClean="0">
                <a:solidFill>
                  <a:prstClr val="black">
                    <a:tint val="75000"/>
                  </a:prstClr>
                </a:solidFill>
              </a:rPr>
              <a:pPr/>
              <a:t>19/02/1443</a:t>
            </a:fld>
            <a:endParaRPr lang="ar-JO">
              <a:solidFill>
                <a:prstClr val="black">
                  <a:tint val="75000"/>
                </a:prstClr>
              </a:solidFill>
            </a:endParaRPr>
          </a:p>
        </p:txBody>
      </p:sp>
      <p:sp>
        <p:nvSpPr>
          <p:cNvPr id="5" name="Footer Placeholder 4"/>
          <p:cNvSpPr>
            <a:spLocks noGrp="1"/>
          </p:cNvSpPr>
          <p:nvPr>
            <p:ph type="ftr" sz="quarter" idx="11"/>
          </p:nvPr>
        </p:nvSpPr>
        <p:spPr/>
        <p:txBody>
          <a:bodyPr/>
          <a:lstStyle/>
          <a:p>
            <a:endParaRPr lang="ar-JO">
              <a:solidFill>
                <a:prstClr val="black">
                  <a:tint val="75000"/>
                </a:prstClr>
              </a:solidFill>
            </a:endParaRPr>
          </a:p>
        </p:txBody>
      </p:sp>
      <p:sp>
        <p:nvSpPr>
          <p:cNvPr id="6" name="Slide Number Placeholder 5"/>
          <p:cNvSpPr>
            <a:spLocks noGrp="1"/>
          </p:cNvSpPr>
          <p:nvPr>
            <p:ph type="sldNum" sz="quarter" idx="12"/>
          </p:nvPr>
        </p:nvSpPr>
        <p:spPr/>
        <p:txBody>
          <a:bodyPr/>
          <a:lstStyle/>
          <a:p>
            <a:fld id="{10CA75F0-F28F-45DC-B2B1-FC86F3C00A3E}" type="slidenum">
              <a:rPr lang="ar-JO" smtClean="0">
                <a:solidFill>
                  <a:prstClr val="black">
                    <a:tint val="75000"/>
                  </a:prstClr>
                </a:solidFill>
              </a:rPr>
              <a:pPr/>
              <a:t>‹#›</a:t>
            </a:fld>
            <a:endParaRPr lang="ar-JO">
              <a:solidFill>
                <a:prstClr val="black">
                  <a:tint val="75000"/>
                </a:prstClr>
              </a:solidFill>
            </a:endParaRPr>
          </a:p>
        </p:txBody>
      </p:sp>
    </p:spTree>
    <p:extLst>
      <p:ext uri="{BB962C8B-B14F-4D97-AF65-F5344CB8AC3E}">
        <p14:creationId xmlns="" xmlns:p14="http://schemas.microsoft.com/office/powerpoint/2010/main" val="3607037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ar-JO"/>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270998-8FA2-490E-9943-4423B5324ACE}" type="datetimeFigureOut">
              <a:rPr lang="ar-JO" smtClean="0">
                <a:solidFill>
                  <a:prstClr val="black">
                    <a:tint val="75000"/>
                  </a:prstClr>
                </a:solidFill>
              </a:rPr>
              <a:pPr/>
              <a:t>19/02/1443</a:t>
            </a:fld>
            <a:endParaRPr lang="ar-JO">
              <a:solidFill>
                <a:prstClr val="black">
                  <a:tint val="75000"/>
                </a:prstClr>
              </a:solidFill>
            </a:endParaRPr>
          </a:p>
        </p:txBody>
      </p:sp>
      <p:sp>
        <p:nvSpPr>
          <p:cNvPr id="5" name="Footer Placeholder 4"/>
          <p:cNvSpPr>
            <a:spLocks noGrp="1"/>
          </p:cNvSpPr>
          <p:nvPr>
            <p:ph type="ftr" sz="quarter" idx="11"/>
          </p:nvPr>
        </p:nvSpPr>
        <p:spPr/>
        <p:txBody>
          <a:bodyPr/>
          <a:lstStyle/>
          <a:p>
            <a:endParaRPr lang="ar-JO">
              <a:solidFill>
                <a:prstClr val="black">
                  <a:tint val="75000"/>
                </a:prstClr>
              </a:solidFill>
            </a:endParaRPr>
          </a:p>
        </p:txBody>
      </p:sp>
      <p:sp>
        <p:nvSpPr>
          <p:cNvPr id="6" name="Slide Number Placeholder 5"/>
          <p:cNvSpPr>
            <a:spLocks noGrp="1"/>
          </p:cNvSpPr>
          <p:nvPr>
            <p:ph type="sldNum" sz="quarter" idx="12"/>
          </p:nvPr>
        </p:nvSpPr>
        <p:spPr/>
        <p:txBody>
          <a:bodyPr/>
          <a:lstStyle/>
          <a:p>
            <a:fld id="{10CA75F0-F28F-45DC-B2B1-FC86F3C00A3E}" type="slidenum">
              <a:rPr lang="ar-JO" smtClean="0">
                <a:solidFill>
                  <a:prstClr val="black">
                    <a:tint val="75000"/>
                  </a:prstClr>
                </a:solidFill>
              </a:rPr>
              <a:pPr/>
              <a:t>‹#›</a:t>
            </a:fld>
            <a:endParaRPr lang="ar-JO">
              <a:solidFill>
                <a:prstClr val="black">
                  <a:tint val="75000"/>
                </a:prstClr>
              </a:solidFill>
            </a:endParaRPr>
          </a:p>
        </p:txBody>
      </p:sp>
    </p:spTree>
    <p:extLst>
      <p:ext uri="{BB962C8B-B14F-4D97-AF65-F5344CB8AC3E}">
        <p14:creationId xmlns="" xmlns:p14="http://schemas.microsoft.com/office/powerpoint/2010/main" val="565805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Date Placeholder 4"/>
          <p:cNvSpPr>
            <a:spLocks noGrp="1"/>
          </p:cNvSpPr>
          <p:nvPr>
            <p:ph type="dt" sz="half" idx="10"/>
          </p:nvPr>
        </p:nvSpPr>
        <p:spPr/>
        <p:txBody>
          <a:bodyPr/>
          <a:lstStyle/>
          <a:p>
            <a:fld id="{AF270998-8FA2-490E-9943-4423B5324ACE}" type="datetimeFigureOut">
              <a:rPr lang="ar-JO" smtClean="0">
                <a:solidFill>
                  <a:prstClr val="black">
                    <a:tint val="75000"/>
                  </a:prstClr>
                </a:solidFill>
              </a:rPr>
              <a:pPr/>
              <a:t>19/02/1443</a:t>
            </a:fld>
            <a:endParaRPr lang="ar-JO">
              <a:solidFill>
                <a:prstClr val="black">
                  <a:tint val="75000"/>
                </a:prstClr>
              </a:solidFill>
            </a:endParaRPr>
          </a:p>
        </p:txBody>
      </p:sp>
      <p:sp>
        <p:nvSpPr>
          <p:cNvPr id="6" name="Footer Placeholder 5"/>
          <p:cNvSpPr>
            <a:spLocks noGrp="1"/>
          </p:cNvSpPr>
          <p:nvPr>
            <p:ph type="ftr" sz="quarter" idx="11"/>
          </p:nvPr>
        </p:nvSpPr>
        <p:spPr/>
        <p:txBody>
          <a:bodyPr/>
          <a:lstStyle/>
          <a:p>
            <a:endParaRPr lang="ar-JO">
              <a:solidFill>
                <a:prstClr val="black">
                  <a:tint val="75000"/>
                </a:prstClr>
              </a:solidFill>
            </a:endParaRPr>
          </a:p>
        </p:txBody>
      </p:sp>
      <p:sp>
        <p:nvSpPr>
          <p:cNvPr id="7" name="Slide Number Placeholder 6"/>
          <p:cNvSpPr>
            <a:spLocks noGrp="1"/>
          </p:cNvSpPr>
          <p:nvPr>
            <p:ph type="sldNum" sz="quarter" idx="12"/>
          </p:nvPr>
        </p:nvSpPr>
        <p:spPr/>
        <p:txBody>
          <a:bodyPr/>
          <a:lstStyle/>
          <a:p>
            <a:fld id="{10CA75F0-F28F-45DC-B2B1-FC86F3C00A3E}" type="slidenum">
              <a:rPr lang="ar-JO" smtClean="0">
                <a:solidFill>
                  <a:prstClr val="black">
                    <a:tint val="75000"/>
                  </a:prstClr>
                </a:solidFill>
              </a:rPr>
              <a:pPr/>
              <a:t>‹#›</a:t>
            </a:fld>
            <a:endParaRPr lang="ar-JO">
              <a:solidFill>
                <a:prstClr val="black">
                  <a:tint val="75000"/>
                </a:prstClr>
              </a:solidFill>
            </a:endParaRPr>
          </a:p>
        </p:txBody>
      </p:sp>
    </p:spTree>
    <p:extLst>
      <p:ext uri="{BB962C8B-B14F-4D97-AF65-F5344CB8AC3E}">
        <p14:creationId xmlns="" xmlns:p14="http://schemas.microsoft.com/office/powerpoint/2010/main" val="2178060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ar-JO"/>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7" name="Date Placeholder 6"/>
          <p:cNvSpPr>
            <a:spLocks noGrp="1"/>
          </p:cNvSpPr>
          <p:nvPr>
            <p:ph type="dt" sz="half" idx="10"/>
          </p:nvPr>
        </p:nvSpPr>
        <p:spPr/>
        <p:txBody>
          <a:bodyPr/>
          <a:lstStyle/>
          <a:p>
            <a:fld id="{AF270998-8FA2-490E-9943-4423B5324ACE}" type="datetimeFigureOut">
              <a:rPr lang="ar-JO" smtClean="0">
                <a:solidFill>
                  <a:prstClr val="black">
                    <a:tint val="75000"/>
                  </a:prstClr>
                </a:solidFill>
              </a:rPr>
              <a:pPr/>
              <a:t>19/02/1443</a:t>
            </a:fld>
            <a:endParaRPr lang="ar-JO">
              <a:solidFill>
                <a:prstClr val="black">
                  <a:tint val="75000"/>
                </a:prstClr>
              </a:solidFill>
            </a:endParaRPr>
          </a:p>
        </p:txBody>
      </p:sp>
      <p:sp>
        <p:nvSpPr>
          <p:cNvPr id="8" name="Footer Placeholder 7"/>
          <p:cNvSpPr>
            <a:spLocks noGrp="1"/>
          </p:cNvSpPr>
          <p:nvPr>
            <p:ph type="ftr" sz="quarter" idx="11"/>
          </p:nvPr>
        </p:nvSpPr>
        <p:spPr/>
        <p:txBody>
          <a:bodyPr/>
          <a:lstStyle/>
          <a:p>
            <a:endParaRPr lang="ar-JO">
              <a:solidFill>
                <a:prstClr val="black">
                  <a:tint val="75000"/>
                </a:prstClr>
              </a:solidFill>
            </a:endParaRPr>
          </a:p>
        </p:txBody>
      </p:sp>
      <p:sp>
        <p:nvSpPr>
          <p:cNvPr id="9" name="Slide Number Placeholder 8"/>
          <p:cNvSpPr>
            <a:spLocks noGrp="1"/>
          </p:cNvSpPr>
          <p:nvPr>
            <p:ph type="sldNum" sz="quarter" idx="12"/>
          </p:nvPr>
        </p:nvSpPr>
        <p:spPr/>
        <p:txBody>
          <a:bodyPr/>
          <a:lstStyle/>
          <a:p>
            <a:fld id="{10CA75F0-F28F-45DC-B2B1-FC86F3C00A3E}" type="slidenum">
              <a:rPr lang="ar-JO" smtClean="0">
                <a:solidFill>
                  <a:prstClr val="black">
                    <a:tint val="75000"/>
                  </a:prstClr>
                </a:solidFill>
              </a:rPr>
              <a:pPr/>
              <a:t>‹#›</a:t>
            </a:fld>
            <a:endParaRPr lang="ar-JO">
              <a:solidFill>
                <a:prstClr val="black">
                  <a:tint val="75000"/>
                </a:prstClr>
              </a:solidFill>
            </a:endParaRPr>
          </a:p>
        </p:txBody>
      </p:sp>
    </p:spTree>
    <p:extLst>
      <p:ext uri="{BB962C8B-B14F-4D97-AF65-F5344CB8AC3E}">
        <p14:creationId xmlns="" xmlns:p14="http://schemas.microsoft.com/office/powerpoint/2010/main" val="13829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Date Placeholder 2"/>
          <p:cNvSpPr>
            <a:spLocks noGrp="1"/>
          </p:cNvSpPr>
          <p:nvPr>
            <p:ph type="dt" sz="half" idx="10"/>
          </p:nvPr>
        </p:nvSpPr>
        <p:spPr/>
        <p:txBody>
          <a:bodyPr/>
          <a:lstStyle/>
          <a:p>
            <a:fld id="{AF270998-8FA2-490E-9943-4423B5324ACE}" type="datetimeFigureOut">
              <a:rPr lang="ar-JO" smtClean="0">
                <a:solidFill>
                  <a:prstClr val="black">
                    <a:tint val="75000"/>
                  </a:prstClr>
                </a:solidFill>
              </a:rPr>
              <a:pPr/>
              <a:t>19/02/1443</a:t>
            </a:fld>
            <a:endParaRPr lang="ar-JO">
              <a:solidFill>
                <a:prstClr val="black">
                  <a:tint val="75000"/>
                </a:prstClr>
              </a:solidFill>
            </a:endParaRPr>
          </a:p>
        </p:txBody>
      </p:sp>
      <p:sp>
        <p:nvSpPr>
          <p:cNvPr id="4" name="Footer Placeholder 3"/>
          <p:cNvSpPr>
            <a:spLocks noGrp="1"/>
          </p:cNvSpPr>
          <p:nvPr>
            <p:ph type="ftr" sz="quarter" idx="11"/>
          </p:nvPr>
        </p:nvSpPr>
        <p:spPr/>
        <p:txBody>
          <a:bodyPr/>
          <a:lstStyle/>
          <a:p>
            <a:endParaRPr lang="ar-JO">
              <a:solidFill>
                <a:prstClr val="black">
                  <a:tint val="75000"/>
                </a:prstClr>
              </a:solidFill>
            </a:endParaRPr>
          </a:p>
        </p:txBody>
      </p:sp>
      <p:sp>
        <p:nvSpPr>
          <p:cNvPr id="5" name="Slide Number Placeholder 4"/>
          <p:cNvSpPr>
            <a:spLocks noGrp="1"/>
          </p:cNvSpPr>
          <p:nvPr>
            <p:ph type="sldNum" sz="quarter" idx="12"/>
          </p:nvPr>
        </p:nvSpPr>
        <p:spPr/>
        <p:txBody>
          <a:bodyPr/>
          <a:lstStyle/>
          <a:p>
            <a:fld id="{10CA75F0-F28F-45DC-B2B1-FC86F3C00A3E}" type="slidenum">
              <a:rPr lang="ar-JO" smtClean="0">
                <a:solidFill>
                  <a:prstClr val="black">
                    <a:tint val="75000"/>
                  </a:prstClr>
                </a:solidFill>
              </a:rPr>
              <a:pPr/>
              <a:t>‹#›</a:t>
            </a:fld>
            <a:endParaRPr lang="ar-JO">
              <a:solidFill>
                <a:prstClr val="black">
                  <a:tint val="75000"/>
                </a:prstClr>
              </a:solidFill>
            </a:endParaRPr>
          </a:p>
        </p:txBody>
      </p:sp>
    </p:spTree>
    <p:extLst>
      <p:ext uri="{BB962C8B-B14F-4D97-AF65-F5344CB8AC3E}">
        <p14:creationId xmlns="" xmlns:p14="http://schemas.microsoft.com/office/powerpoint/2010/main" val="1942312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70998-8FA2-490E-9943-4423B5324ACE}" type="datetimeFigureOut">
              <a:rPr lang="ar-JO" smtClean="0">
                <a:solidFill>
                  <a:prstClr val="black">
                    <a:tint val="75000"/>
                  </a:prstClr>
                </a:solidFill>
              </a:rPr>
              <a:pPr/>
              <a:t>19/02/1443</a:t>
            </a:fld>
            <a:endParaRPr lang="ar-JO">
              <a:solidFill>
                <a:prstClr val="black">
                  <a:tint val="75000"/>
                </a:prstClr>
              </a:solidFill>
            </a:endParaRPr>
          </a:p>
        </p:txBody>
      </p:sp>
      <p:sp>
        <p:nvSpPr>
          <p:cNvPr id="3" name="Footer Placeholder 2"/>
          <p:cNvSpPr>
            <a:spLocks noGrp="1"/>
          </p:cNvSpPr>
          <p:nvPr>
            <p:ph type="ftr" sz="quarter" idx="11"/>
          </p:nvPr>
        </p:nvSpPr>
        <p:spPr/>
        <p:txBody>
          <a:bodyPr/>
          <a:lstStyle/>
          <a:p>
            <a:endParaRPr lang="ar-JO">
              <a:solidFill>
                <a:prstClr val="black">
                  <a:tint val="75000"/>
                </a:prstClr>
              </a:solidFill>
            </a:endParaRPr>
          </a:p>
        </p:txBody>
      </p:sp>
      <p:sp>
        <p:nvSpPr>
          <p:cNvPr id="4" name="Slide Number Placeholder 3"/>
          <p:cNvSpPr>
            <a:spLocks noGrp="1"/>
          </p:cNvSpPr>
          <p:nvPr>
            <p:ph type="sldNum" sz="quarter" idx="12"/>
          </p:nvPr>
        </p:nvSpPr>
        <p:spPr/>
        <p:txBody>
          <a:bodyPr/>
          <a:lstStyle/>
          <a:p>
            <a:fld id="{10CA75F0-F28F-45DC-B2B1-FC86F3C00A3E}" type="slidenum">
              <a:rPr lang="ar-JO" smtClean="0">
                <a:solidFill>
                  <a:prstClr val="black">
                    <a:tint val="75000"/>
                  </a:prstClr>
                </a:solidFill>
              </a:rPr>
              <a:pPr/>
              <a:t>‹#›</a:t>
            </a:fld>
            <a:endParaRPr lang="ar-JO">
              <a:solidFill>
                <a:prstClr val="black">
                  <a:tint val="75000"/>
                </a:prstClr>
              </a:solidFill>
            </a:endParaRPr>
          </a:p>
        </p:txBody>
      </p:sp>
    </p:spTree>
    <p:extLst>
      <p:ext uri="{BB962C8B-B14F-4D97-AF65-F5344CB8AC3E}">
        <p14:creationId xmlns="" xmlns:p14="http://schemas.microsoft.com/office/powerpoint/2010/main" val="169241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ar-JO"/>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F270998-8FA2-490E-9943-4423B5324ACE}" type="datetimeFigureOut">
              <a:rPr lang="ar-JO" smtClean="0">
                <a:solidFill>
                  <a:prstClr val="black">
                    <a:tint val="75000"/>
                  </a:prstClr>
                </a:solidFill>
              </a:rPr>
              <a:pPr/>
              <a:t>19/02/1443</a:t>
            </a:fld>
            <a:endParaRPr lang="ar-JO">
              <a:solidFill>
                <a:prstClr val="black">
                  <a:tint val="75000"/>
                </a:prstClr>
              </a:solidFill>
            </a:endParaRPr>
          </a:p>
        </p:txBody>
      </p:sp>
      <p:sp>
        <p:nvSpPr>
          <p:cNvPr id="6" name="Footer Placeholder 5"/>
          <p:cNvSpPr>
            <a:spLocks noGrp="1"/>
          </p:cNvSpPr>
          <p:nvPr>
            <p:ph type="ftr" sz="quarter" idx="11"/>
          </p:nvPr>
        </p:nvSpPr>
        <p:spPr/>
        <p:txBody>
          <a:bodyPr/>
          <a:lstStyle/>
          <a:p>
            <a:endParaRPr lang="ar-JO">
              <a:solidFill>
                <a:prstClr val="black">
                  <a:tint val="75000"/>
                </a:prstClr>
              </a:solidFill>
            </a:endParaRPr>
          </a:p>
        </p:txBody>
      </p:sp>
      <p:sp>
        <p:nvSpPr>
          <p:cNvPr id="7" name="Slide Number Placeholder 6"/>
          <p:cNvSpPr>
            <a:spLocks noGrp="1"/>
          </p:cNvSpPr>
          <p:nvPr>
            <p:ph type="sldNum" sz="quarter" idx="12"/>
          </p:nvPr>
        </p:nvSpPr>
        <p:spPr/>
        <p:txBody>
          <a:bodyPr/>
          <a:lstStyle/>
          <a:p>
            <a:fld id="{10CA75F0-F28F-45DC-B2B1-FC86F3C00A3E}" type="slidenum">
              <a:rPr lang="ar-JO" smtClean="0">
                <a:solidFill>
                  <a:prstClr val="black">
                    <a:tint val="75000"/>
                  </a:prstClr>
                </a:solidFill>
              </a:rPr>
              <a:pPr/>
              <a:t>‹#›</a:t>
            </a:fld>
            <a:endParaRPr lang="ar-JO">
              <a:solidFill>
                <a:prstClr val="black">
                  <a:tint val="75000"/>
                </a:prstClr>
              </a:solidFill>
            </a:endParaRPr>
          </a:p>
        </p:txBody>
      </p:sp>
    </p:spTree>
    <p:extLst>
      <p:ext uri="{BB962C8B-B14F-4D97-AF65-F5344CB8AC3E}">
        <p14:creationId xmlns="" xmlns:p14="http://schemas.microsoft.com/office/powerpoint/2010/main" val="2991145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ar-JO"/>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JO"/>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F270998-8FA2-490E-9943-4423B5324ACE}" type="datetimeFigureOut">
              <a:rPr lang="ar-JO" smtClean="0">
                <a:solidFill>
                  <a:prstClr val="black">
                    <a:tint val="75000"/>
                  </a:prstClr>
                </a:solidFill>
              </a:rPr>
              <a:pPr/>
              <a:t>19/02/1443</a:t>
            </a:fld>
            <a:endParaRPr lang="ar-JO">
              <a:solidFill>
                <a:prstClr val="black">
                  <a:tint val="75000"/>
                </a:prstClr>
              </a:solidFill>
            </a:endParaRPr>
          </a:p>
        </p:txBody>
      </p:sp>
      <p:sp>
        <p:nvSpPr>
          <p:cNvPr id="6" name="Footer Placeholder 5"/>
          <p:cNvSpPr>
            <a:spLocks noGrp="1"/>
          </p:cNvSpPr>
          <p:nvPr>
            <p:ph type="ftr" sz="quarter" idx="11"/>
          </p:nvPr>
        </p:nvSpPr>
        <p:spPr/>
        <p:txBody>
          <a:bodyPr/>
          <a:lstStyle/>
          <a:p>
            <a:endParaRPr lang="ar-JO">
              <a:solidFill>
                <a:prstClr val="black">
                  <a:tint val="75000"/>
                </a:prstClr>
              </a:solidFill>
            </a:endParaRPr>
          </a:p>
        </p:txBody>
      </p:sp>
      <p:sp>
        <p:nvSpPr>
          <p:cNvPr id="7" name="Slide Number Placeholder 6"/>
          <p:cNvSpPr>
            <a:spLocks noGrp="1"/>
          </p:cNvSpPr>
          <p:nvPr>
            <p:ph type="sldNum" sz="quarter" idx="12"/>
          </p:nvPr>
        </p:nvSpPr>
        <p:spPr/>
        <p:txBody>
          <a:bodyPr/>
          <a:lstStyle/>
          <a:p>
            <a:fld id="{10CA75F0-F28F-45DC-B2B1-FC86F3C00A3E}" type="slidenum">
              <a:rPr lang="ar-JO" smtClean="0">
                <a:solidFill>
                  <a:prstClr val="black">
                    <a:tint val="75000"/>
                  </a:prstClr>
                </a:solidFill>
              </a:rPr>
              <a:pPr/>
              <a:t>‹#›</a:t>
            </a:fld>
            <a:endParaRPr lang="ar-JO">
              <a:solidFill>
                <a:prstClr val="black">
                  <a:tint val="75000"/>
                </a:prstClr>
              </a:solidFill>
            </a:endParaRPr>
          </a:p>
        </p:txBody>
      </p:sp>
    </p:spTree>
    <p:extLst>
      <p:ext uri="{BB962C8B-B14F-4D97-AF65-F5344CB8AC3E}">
        <p14:creationId xmlns="" xmlns:p14="http://schemas.microsoft.com/office/powerpoint/2010/main" val="571641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AF270998-8FA2-490E-9943-4423B5324ACE}" type="datetimeFigureOut">
              <a:rPr lang="ar-JO" smtClean="0">
                <a:solidFill>
                  <a:prstClr val="black">
                    <a:tint val="75000"/>
                  </a:prstClr>
                </a:solidFill>
              </a:rPr>
              <a:pPr/>
              <a:t>19/02/1443</a:t>
            </a:fld>
            <a:endParaRPr lang="ar-JO">
              <a:solidFill>
                <a:prstClr val="black">
                  <a:tint val="75000"/>
                </a:prstClr>
              </a:solidFill>
            </a:endParaRPr>
          </a:p>
        </p:txBody>
      </p:sp>
      <p:sp>
        <p:nvSpPr>
          <p:cNvPr id="5" name="Footer Placeholder 4"/>
          <p:cNvSpPr>
            <a:spLocks noGrp="1"/>
          </p:cNvSpPr>
          <p:nvPr>
            <p:ph type="ftr" sz="quarter" idx="11"/>
          </p:nvPr>
        </p:nvSpPr>
        <p:spPr/>
        <p:txBody>
          <a:bodyPr/>
          <a:lstStyle/>
          <a:p>
            <a:endParaRPr lang="ar-JO">
              <a:solidFill>
                <a:prstClr val="black">
                  <a:tint val="75000"/>
                </a:prstClr>
              </a:solidFill>
            </a:endParaRPr>
          </a:p>
        </p:txBody>
      </p:sp>
      <p:sp>
        <p:nvSpPr>
          <p:cNvPr id="6" name="Slide Number Placeholder 5"/>
          <p:cNvSpPr>
            <a:spLocks noGrp="1"/>
          </p:cNvSpPr>
          <p:nvPr>
            <p:ph type="sldNum" sz="quarter" idx="12"/>
          </p:nvPr>
        </p:nvSpPr>
        <p:spPr/>
        <p:txBody>
          <a:bodyPr/>
          <a:lstStyle/>
          <a:p>
            <a:fld id="{10CA75F0-F28F-45DC-B2B1-FC86F3C00A3E}" type="slidenum">
              <a:rPr lang="ar-JO" smtClean="0">
                <a:solidFill>
                  <a:prstClr val="black">
                    <a:tint val="75000"/>
                  </a:prstClr>
                </a:solidFill>
              </a:rPr>
              <a:pPr/>
              <a:t>‹#›</a:t>
            </a:fld>
            <a:endParaRPr lang="ar-JO">
              <a:solidFill>
                <a:prstClr val="black">
                  <a:tint val="75000"/>
                </a:prstClr>
              </a:solidFill>
            </a:endParaRPr>
          </a:p>
        </p:txBody>
      </p:sp>
    </p:spTree>
    <p:extLst>
      <p:ext uri="{BB962C8B-B14F-4D97-AF65-F5344CB8AC3E}">
        <p14:creationId xmlns="" xmlns:p14="http://schemas.microsoft.com/office/powerpoint/2010/main" val="767435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ar-JO"/>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AF270998-8FA2-490E-9943-4423B5324ACE}" type="datetimeFigureOut">
              <a:rPr lang="ar-JO" smtClean="0">
                <a:solidFill>
                  <a:prstClr val="black">
                    <a:tint val="75000"/>
                  </a:prstClr>
                </a:solidFill>
              </a:rPr>
              <a:pPr/>
              <a:t>19/02/1443</a:t>
            </a:fld>
            <a:endParaRPr lang="ar-JO">
              <a:solidFill>
                <a:prstClr val="black">
                  <a:tint val="75000"/>
                </a:prstClr>
              </a:solidFill>
            </a:endParaRPr>
          </a:p>
        </p:txBody>
      </p:sp>
      <p:sp>
        <p:nvSpPr>
          <p:cNvPr id="5" name="Footer Placeholder 4"/>
          <p:cNvSpPr>
            <a:spLocks noGrp="1"/>
          </p:cNvSpPr>
          <p:nvPr>
            <p:ph type="ftr" sz="quarter" idx="11"/>
          </p:nvPr>
        </p:nvSpPr>
        <p:spPr/>
        <p:txBody>
          <a:bodyPr/>
          <a:lstStyle/>
          <a:p>
            <a:endParaRPr lang="ar-JO">
              <a:solidFill>
                <a:prstClr val="black">
                  <a:tint val="75000"/>
                </a:prstClr>
              </a:solidFill>
            </a:endParaRPr>
          </a:p>
        </p:txBody>
      </p:sp>
      <p:sp>
        <p:nvSpPr>
          <p:cNvPr id="6" name="Slide Number Placeholder 5"/>
          <p:cNvSpPr>
            <a:spLocks noGrp="1"/>
          </p:cNvSpPr>
          <p:nvPr>
            <p:ph type="sldNum" sz="quarter" idx="12"/>
          </p:nvPr>
        </p:nvSpPr>
        <p:spPr/>
        <p:txBody>
          <a:bodyPr/>
          <a:lstStyle/>
          <a:p>
            <a:fld id="{10CA75F0-F28F-45DC-B2B1-FC86F3C00A3E}" type="slidenum">
              <a:rPr lang="ar-JO" smtClean="0">
                <a:solidFill>
                  <a:prstClr val="black">
                    <a:tint val="75000"/>
                  </a:prstClr>
                </a:solidFill>
              </a:rPr>
              <a:pPr/>
              <a:t>‹#›</a:t>
            </a:fld>
            <a:endParaRPr lang="ar-JO">
              <a:solidFill>
                <a:prstClr val="black">
                  <a:tint val="75000"/>
                </a:prstClr>
              </a:solidFill>
            </a:endParaRPr>
          </a:p>
        </p:txBody>
      </p:sp>
    </p:spTree>
    <p:extLst>
      <p:ext uri="{BB962C8B-B14F-4D97-AF65-F5344CB8AC3E}">
        <p14:creationId xmlns="" xmlns:p14="http://schemas.microsoft.com/office/powerpoint/2010/main" val="2581302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ar-JO"/>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rtl="0"/>
            <a:fld id="{AF270998-8FA2-490E-9943-4423B5324ACE}" type="datetimeFigureOut">
              <a:rPr lang="ar-JO" smtClean="0">
                <a:solidFill>
                  <a:prstClr val="black">
                    <a:tint val="75000"/>
                  </a:prstClr>
                </a:solidFill>
              </a:rPr>
              <a:pPr rtl="0"/>
              <a:t>19/02/1443</a:t>
            </a:fld>
            <a:endParaRPr lang="ar-JO">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rtl="0"/>
            <a:endParaRPr lang="ar-JO">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10CA75F0-F28F-45DC-B2B1-FC86F3C00A3E}" type="slidenum">
              <a:rPr lang="ar-JO" smtClean="0">
                <a:solidFill>
                  <a:prstClr val="black">
                    <a:tint val="75000"/>
                  </a:prstClr>
                </a:solidFill>
              </a:rPr>
              <a:pPr rtl="0"/>
              <a:t>‹#›</a:t>
            </a:fld>
            <a:endParaRPr lang="ar-JO">
              <a:solidFill>
                <a:prstClr val="black">
                  <a:tint val="75000"/>
                </a:prstClr>
              </a:solidFill>
            </a:endParaRPr>
          </a:p>
        </p:txBody>
      </p:sp>
    </p:spTree>
    <p:extLst>
      <p:ext uri="{BB962C8B-B14F-4D97-AF65-F5344CB8AC3E}">
        <p14:creationId xmlns="" xmlns:p14="http://schemas.microsoft.com/office/powerpoint/2010/main" val="30566022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J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hyperlink" Target="https://bmcneurol.biomedcentral.com/articles/10.1186/s12883-018-1073-9" TargetMode="Externa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6" Type="http://schemas.microsoft.com/office/2007/relationships/diagramDrawing" Target="../diagrams/drawing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hyperlink" Target="https://www.msdmanuals.com/professional/neurologic-disorders/headache/cluster-headache" TargetMode="External"/><Relationship Id="rId13" Type="http://schemas.openxmlformats.org/officeDocument/2006/relationships/hyperlink" Target="https://www.msdmanuals.com/professional/musculoskeletal-and-connective-tissue-disorders/vasculitis/giant-cell-arteritis" TargetMode="External"/><Relationship Id="rId3" Type="http://schemas.openxmlformats.org/officeDocument/2006/relationships/hyperlink" Target="https://www.msdmanuals.com/professional/neurologic-disorders/brain-infections/encephalitis" TargetMode="External"/><Relationship Id="rId7" Type="http://schemas.openxmlformats.org/officeDocument/2006/relationships/hyperlink" Target="https://www.msdmanuals.com/professional/neurologic-disorders/headache/idiopathic-intracranial-hypertension" TargetMode="External"/><Relationship Id="rId12" Type="http://schemas.openxmlformats.org/officeDocument/2006/relationships/hyperlink" Target="https://www.msdmanuals.com/professional/neurologic-disorders/stroke/subarachnoid-hemorrhage-sah" TargetMode="External"/><Relationship Id="rId2" Type="http://schemas.openxmlformats.org/officeDocument/2006/relationships/hyperlink" Target="https://www.msdmanuals.com/professional/neurologic-disorders/headache/migraine" TargetMode="External"/><Relationship Id="rId1" Type="http://schemas.openxmlformats.org/officeDocument/2006/relationships/slideLayout" Target="../slideLayouts/slideLayout2.xml"/><Relationship Id="rId6" Type="http://schemas.openxmlformats.org/officeDocument/2006/relationships/hyperlink" Target="https://www.msdmanuals.com/professional/eye-disorders/glaucoma/angle-closure-glaucoma" TargetMode="External"/><Relationship Id="rId11" Type="http://schemas.openxmlformats.org/officeDocument/2006/relationships/hyperlink" Target="https://www.msdmanuals.com/professional/neurologic-disorders/intracranial-and-spinal-tumors/overview-of-intracranial-tumors" TargetMode="External"/><Relationship Id="rId5" Type="http://schemas.openxmlformats.org/officeDocument/2006/relationships/hyperlink" Target="https://www.msdmanuals.com/professional/ear,-nose,-and-throat-disorders/nose-and-paranasal-sinus-disorders/sinusitis" TargetMode="External"/><Relationship Id="rId10" Type="http://schemas.openxmlformats.org/officeDocument/2006/relationships/hyperlink" Target="https://www.msdmanuals.com/professional/injuries-poisoning/traumatic-brain-injury-tbi/traumatic-brain-injury-tbi" TargetMode="External"/><Relationship Id="rId4" Type="http://schemas.openxmlformats.org/officeDocument/2006/relationships/hyperlink" Target="https://www.msdmanuals.com/professional/neurologic-disorders/meningitis/acute-bacterial-meningitis" TargetMode="External"/><Relationship Id="rId9" Type="http://schemas.openxmlformats.org/officeDocument/2006/relationships/hyperlink" Target="https://www.msdmanuals.com/professional/neurologic-disorders/stroke/intracerebral-hemorrhage"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www.tuh.ie/Departments/Neurology/Headache-Pathway.pdf" TargetMode="External"/><Relationship Id="rId2" Type="http://schemas.openxmlformats.org/officeDocument/2006/relationships/hyperlink" Target="https://www.msdmanuals.com/professional/neurologic-disorders/headache/approach-to-the-patient-with-headache" TargetMode="External"/><Relationship Id="rId1" Type="http://schemas.openxmlformats.org/officeDocument/2006/relationships/slideLayout" Target="../slideLayouts/slideLayout2.xml"/><Relationship Id="rId6" Type="http://schemas.openxmlformats.org/officeDocument/2006/relationships/hyperlink" Target="https://pemplaybook.org/podcast/pediatric-headache-some-relief-for-all/" TargetMode="External"/><Relationship Id="rId5" Type="http://schemas.openxmlformats.org/officeDocument/2006/relationships/hyperlink" Target="https://www.ncbi.nlm.nih.gov/pmc/articles/PMC2661331/" TargetMode="External"/><Relationship Id="rId4" Type="http://schemas.openxmlformats.org/officeDocument/2006/relationships/hyperlink" Target="https://www.ncbi.nlm.nih.gov/pmc/articles/PMC4710107/" TargetMode="External"/></Relationships>
</file>

<file path=ppt/slides/_rels/slide81.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05918" y="1896482"/>
            <a:ext cx="8458200" cy="2443170"/>
          </a:xfrm>
        </p:spPr>
        <p:txBody>
          <a:bodyPr>
            <a:noAutofit/>
          </a:bodyPr>
          <a:lstStyle/>
          <a:p>
            <a:pPr algn="ctr"/>
            <a:r>
              <a:rPr lang="en-US" sz="9600" b="1" u="sng" dirty="0">
                <a:solidFill>
                  <a:srgbClr val="002060"/>
                </a:solidFill>
              </a:rPr>
              <a:t>HEADACHE </a:t>
            </a:r>
            <a:endParaRPr lang="en-US" sz="13800" b="1" u="sng" dirty="0">
              <a:solidFill>
                <a:srgbClr val="002060"/>
              </a:solidFill>
            </a:endParaRPr>
          </a:p>
        </p:txBody>
      </p:sp>
      <p:sp>
        <p:nvSpPr>
          <p:cNvPr id="4" name="TextBox 3"/>
          <p:cNvSpPr txBox="1"/>
          <p:nvPr/>
        </p:nvSpPr>
        <p:spPr>
          <a:xfrm>
            <a:off x="1813809" y="4317167"/>
            <a:ext cx="4856814" cy="1754326"/>
          </a:xfrm>
          <a:prstGeom prst="rect">
            <a:avLst/>
          </a:prstGeom>
          <a:noFill/>
        </p:spPr>
        <p:txBody>
          <a:bodyPr wrap="square" rtlCol="0">
            <a:spAutoFit/>
          </a:bodyPr>
          <a:lstStyle/>
          <a:p>
            <a:pPr algn="ctr"/>
            <a:r>
              <a:rPr lang="en-US" sz="3600" b="1" u="sng" dirty="0" err="1" smtClean="0">
                <a:solidFill>
                  <a:schemeClr val="tx2"/>
                </a:solidFill>
              </a:rPr>
              <a:t>Aamal</a:t>
            </a:r>
            <a:r>
              <a:rPr lang="en-US" sz="3600" b="1" u="sng" dirty="0" smtClean="0">
                <a:solidFill>
                  <a:schemeClr val="tx2"/>
                </a:solidFill>
              </a:rPr>
              <a:t> </a:t>
            </a:r>
            <a:r>
              <a:rPr lang="en-US" sz="3600" b="1" u="sng" dirty="0" err="1" smtClean="0">
                <a:solidFill>
                  <a:schemeClr val="tx2"/>
                </a:solidFill>
              </a:rPr>
              <a:t>Alhami</a:t>
            </a:r>
            <a:endParaRPr lang="en-US" sz="3600" b="1" u="sng" dirty="0" smtClean="0">
              <a:solidFill>
                <a:schemeClr val="tx2"/>
              </a:solidFill>
            </a:endParaRPr>
          </a:p>
          <a:p>
            <a:pPr algn="ctr"/>
            <a:r>
              <a:rPr lang="en-US" sz="3600" b="1" u="sng" dirty="0" err="1" smtClean="0">
                <a:solidFill>
                  <a:schemeClr val="tx2"/>
                </a:solidFill>
              </a:rPr>
              <a:t>Razan</a:t>
            </a:r>
            <a:r>
              <a:rPr lang="en-US" sz="3600" b="1" u="sng" dirty="0" smtClean="0">
                <a:solidFill>
                  <a:schemeClr val="tx2"/>
                </a:solidFill>
              </a:rPr>
              <a:t> </a:t>
            </a:r>
            <a:r>
              <a:rPr lang="en-US" sz="3600" b="1" u="sng" dirty="0" err="1" smtClean="0">
                <a:solidFill>
                  <a:schemeClr val="tx2"/>
                </a:solidFill>
              </a:rPr>
              <a:t>Rahahleh</a:t>
            </a:r>
            <a:endParaRPr lang="en-US" sz="3600" b="1" u="sng" dirty="0" smtClean="0">
              <a:solidFill>
                <a:schemeClr val="tx2"/>
              </a:solidFill>
            </a:endParaRPr>
          </a:p>
          <a:p>
            <a:pPr algn="ctr"/>
            <a:r>
              <a:rPr lang="en-US" sz="3600" b="1" u="sng" dirty="0" err="1" smtClean="0">
                <a:solidFill>
                  <a:schemeClr val="tx2"/>
                </a:solidFill>
              </a:rPr>
              <a:t>Aya</a:t>
            </a:r>
            <a:r>
              <a:rPr lang="en-US" sz="3600" b="1" u="sng" dirty="0" smtClean="0">
                <a:solidFill>
                  <a:schemeClr val="tx2"/>
                </a:solidFill>
              </a:rPr>
              <a:t> Abdullah </a:t>
            </a:r>
            <a:endParaRPr lang="en-US" sz="3600" b="1" u="sng" dirty="0" smtClean="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85860"/>
            <a:ext cx="9144000" cy="5357850"/>
          </a:xfrm>
        </p:spPr>
        <p:txBody>
          <a:bodyPr>
            <a:normAutofit/>
          </a:bodyPr>
          <a:lstStyle/>
          <a:p>
            <a:r>
              <a:rPr lang="en-US" sz="2000" dirty="0">
                <a:effectLst/>
                <a:latin typeface="Calibri" panose="020F0502020204030204" pitchFamily="34" charset="0"/>
                <a:ea typeface="Calibri" panose="020F0502020204030204" pitchFamily="34" charset="0"/>
                <a:cs typeface="Arial" panose="020B0604020202020204" pitchFamily="34" charset="0"/>
              </a:rPr>
              <a:t>Headache is a common complaint in children and adolescents. Headaches can be a primary problem or occur as a symptom of another disorder, representing a secondary problem</a:t>
            </a:r>
            <a:r>
              <a:rPr lang="en-US" sz="2000" dirty="0" smtClean="0">
                <a:effectLst/>
                <a:latin typeface="Calibri" panose="020F0502020204030204" pitchFamily="34" charset="0"/>
                <a:ea typeface="Calibri" panose="020F0502020204030204" pitchFamily="34" charset="0"/>
                <a:cs typeface="Arial" panose="020B0604020202020204" pitchFamily="34" charset="0"/>
              </a:rPr>
              <a:t>.</a:t>
            </a:r>
            <a:r>
              <a:rPr lang="en-US" sz="2000" dirty="0" smtClean="0"/>
              <a:t> </a:t>
            </a:r>
          </a:p>
          <a:p>
            <a:r>
              <a:rPr lang="en-US" sz="2000" dirty="0" smtClean="0"/>
              <a:t>Headache influences children and adolescents of all ethnic and socioeconomic groups. It is common worldwide, occurring in up to 60% of children and adolescents aged between 2 and 18 years [</a:t>
            </a:r>
            <a:r>
              <a:rPr lang="en-US" sz="2000" u="sng" dirty="0" smtClean="0">
                <a:hlinkClick r:id="rId2" tooltip="Abu-Arafeh I, Razak S, Sivaraman B, Graham C. Prevalence of headache and migraine in children and adolescents: a systematic review of population-based studies. Dev Med Child Neurol. 2010;52(12):1088–97."/>
              </a:rPr>
              <a:t>4</a:t>
            </a:r>
            <a:r>
              <a:rPr lang="en-US" sz="2000" dirty="0" smtClean="0"/>
              <a:t>]. Headaches are a common complaint in childhood and adolescence and cause serious distress and disability in children and their families, resulting in reduced quality of life.</a:t>
            </a:r>
            <a:endParaRPr lang="en-US" sz="2000" dirty="0"/>
          </a:p>
          <a:p>
            <a:r>
              <a:rPr lang="en-US" sz="2000" dirty="0">
                <a:solidFill>
                  <a:schemeClr val="tx1"/>
                </a:solidFill>
              </a:rPr>
              <a:t>Headaches in children usually can be treated with over-the-counter pain medications and healthy habits such as a regular schedule for sleeping and eating.</a:t>
            </a:r>
          </a:p>
          <a:p>
            <a:endParaRPr lang="en-US" sz="2000" dirty="0"/>
          </a:p>
        </p:txBody>
      </p:sp>
      <p:sp>
        <p:nvSpPr>
          <p:cNvPr id="11" name="Rectangle 8">
            <a:extLst>
              <a:ext uri="{FF2B5EF4-FFF2-40B4-BE49-F238E27FC236}">
                <a16:creationId xmlns="" xmlns:a16="http://schemas.microsoft.com/office/drawing/2014/main" id="{477FFAFC-95A7-4761-BD7C-531D40DBFF86}"/>
              </a:ext>
            </a:extLst>
          </p:cNvPr>
          <p:cNvSpPr>
            <a:spLocks noChangeArrowheads="1"/>
          </p:cNvSpPr>
          <p:nvPr/>
        </p:nvSpPr>
        <p:spPr bwMode="auto">
          <a:xfrm>
            <a:off x="0" y="-315471"/>
            <a:ext cx="184731" cy="63094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101010"/>
                </a:solidFill>
                <a:effectLst/>
                <a:latin typeface="-apple-system"/>
              </a:rPr>
              <a:t/>
            </a:r>
            <a:br>
              <a:rPr kumimoji="0" lang="en-US" altLang="en-US" sz="900" b="0" i="0" u="none" strike="noStrike" cap="none" normalizeH="0" baseline="0" dirty="0">
                <a:ln>
                  <a:noFill/>
                </a:ln>
                <a:solidFill>
                  <a:srgbClr val="101010"/>
                </a:solidFill>
                <a:effectLst/>
                <a:latin typeface="-apple-system"/>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5" name="DefaultOcx">
            <a:extLst>
              <a:ext uri="{FF2B5EF4-FFF2-40B4-BE49-F238E27FC236}">
                <a16:creationId xmlns="" xmlns:a16="http://schemas.microsoft.com/office/drawing/2014/main" id="{9530663B-986E-453D-82E9-05DD1BD04BEF}"/>
              </a:ext>
            </a:extLst>
          </p:cNvPr>
          <p:cNvPicPr preferRelativeResize="0">
            <a:picLocks noChangeArrowheads="1" noChangeShapeType="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0"/>
            <a:ext cx="914400" cy="228600"/>
          </a:xfrm>
          <a:prstGeom prst="rect">
            <a:avLst/>
          </a:prstGeom>
          <a:noFill/>
          <a:ln w="9525">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9" name="HTMLText1">
            <a:extLst>
              <a:ext uri="{FF2B5EF4-FFF2-40B4-BE49-F238E27FC236}">
                <a16:creationId xmlns="" xmlns:a16="http://schemas.microsoft.com/office/drawing/2014/main" id="{297D1A88-3B93-4025-B98C-C7E3CD696078}"/>
              </a:ext>
            </a:extLst>
          </p:cNvPr>
          <p:cNvPicPr preferRelativeResize="0">
            <a:picLocks noChangeArrowheads="1" noChangeShapeType="1"/>
          </p:cNvPicPr>
          <p:nvPr/>
        </p:nvPicPr>
        <p:blipFill>
          <a:blip r:embed="rId4">
            <a:extLst>
              <a:ext uri="{28A0092B-C50C-407E-A947-70E740481C1C}">
                <a14:useLocalDpi xmlns="" xmlns:a14="http://schemas.microsoft.com/office/drawing/2010/main" val="0"/>
              </a:ext>
            </a:extLst>
          </a:blip>
          <a:srcRect/>
          <a:stretch>
            <a:fillRect/>
          </a:stretch>
        </p:blipFill>
        <p:spPr bwMode="auto">
          <a:xfrm>
            <a:off x="0" y="0"/>
            <a:ext cx="914400" cy="228600"/>
          </a:xfrm>
          <a:prstGeom prst="rect">
            <a:avLst/>
          </a:prstGeom>
          <a:noFill/>
          <a:ln w="9525">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78749" y="1091107"/>
            <a:ext cx="7886700" cy="4351338"/>
          </a:xfrm>
        </p:spPr>
        <p:txBody>
          <a:bodyPr>
            <a:normAutofit/>
          </a:bodyPr>
          <a:lstStyle/>
          <a:p>
            <a:pPr lvl="1"/>
            <a:r>
              <a:rPr lang="en-US" sz="3200" dirty="0" smtClean="0"/>
              <a:t>classification</a:t>
            </a:r>
          </a:p>
          <a:p>
            <a:pPr lvl="1"/>
            <a:r>
              <a:rPr lang="en-US" sz="3200" dirty="0" smtClean="0"/>
              <a:t>Approach 	</a:t>
            </a:r>
          </a:p>
          <a:p>
            <a:pPr lvl="1"/>
            <a:r>
              <a:rPr lang="en-US" sz="3200" dirty="0" smtClean="0"/>
              <a:t>HX</a:t>
            </a:r>
          </a:p>
          <a:p>
            <a:pPr lvl="1"/>
            <a:r>
              <a:rPr lang="en-US" sz="3200" dirty="0" smtClean="0"/>
              <a:t>PE</a:t>
            </a:r>
          </a:p>
          <a:p>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521480"/>
            <a:ext cx="9144000" cy="4351338"/>
          </a:xfrm>
        </p:spPr>
        <p:txBody>
          <a:bodyPr/>
          <a:lstStyle/>
          <a:p>
            <a:pPr>
              <a:buNone/>
            </a:pPr>
            <a:r>
              <a:rPr lang="en-US" sz="2800" b="1" dirty="0" smtClean="0">
                <a:solidFill>
                  <a:srgbClr val="002060"/>
                </a:solidFill>
              </a:rPr>
              <a:t>The international classification of headache disorder </a:t>
            </a:r>
          </a:p>
          <a:p>
            <a:pPr>
              <a:buNone/>
            </a:pPr>
            <a:endParaRPr lang="en-US" sz="2800" b="1" dirty="0" smtClean="0">
              <a:solidFill>
                <a:srgbClr val="FF0000"/>
              </a:solidFill>
            </a:endParaRPr>
          </a:p>
          <a:p>
            <a:pPr>
              <a:buNone/>
            </a:pPr>
            <a:r>
              <a:rPr lang="en-US" b="1" dirty="0" smtClean="0"/>
              <a:t>1. The primary headaches</a:t>
            </a:r>
          </a:p>
          <a:p>
            <a:r>
              <a:rPr lang="en-US" dirty="0" smtClean="0"/>
              <a:t> 1. Migraine </a:t>
            </a:r>
          </a:p>
          <a:p>
            <a:r>
              <a:rPr lang="en-US" dirty="0" smtClean="0"/>
              <a:t>2. Tension-type headache</a:t>
            </a:r>
          </a:p>
          <a:p>
            <a:r>
              <a:rPr lang="en-US" dirty="0" smtClean="0"/>
              <a:t> 3. Trigeminal autonomic </a:t>
            </a:r>
            <a:r>
              <a:rPr lang="en-US" dirty="0" err="1" smtClean="0"/>
              <a:t>cephalalgias</a:t>
            </a:r>
            <a:endParaRPr lang="en-US" dirty="0" smtClean="0"/>
          </a:p>
          <a:p>
            <a:r>
              <a:rPr lang="en-US" dirty="0" smtClean="0"/>
              <a:t> 4. Other primary headache disorders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6372"/>
            <a:ext cx="9144000" cy="4351338"/>
          </a:xfrm>
        </p:spPr>
        <p:txBody>
          <a:bodyPr>
            <a:normAutofit/>
          </a:bodyPr>
          <a:lstStyle/>
          <a:p>
            <a:pPr>
              <a:buNone/>
            </a:pPr>
            <a:r>
              <a:rPr lang="en-US" sz="2400" b="1" dirty="0" smtClean="0"/>
              <a:t>The secondary headaches </a:t>
            </a:r>
            <a:endParaRPr lang="en-US" sz="3600" dirty="0" smtClean="0">
              <a:solidFill>
                <a:srgbClr val="FF0000"/>
              </a:solidFill>
            </a:endParaRPr>
          </a:p>
          <a:p>
            <a:pPr marL="457200" indent="-457200">
              <a:buAutoNum type="arabicPeriod"/>
            </a:pPr>
            <a:r>
              <a:rPr lang="en-US" dirty="0" smtClean="0"/>
              <a:t>Headache attributed to trauma or injury to the head and/or neck</a:t>
            </a:r>
          </a:p>
          <a:p>
            <a:pPr marL="457200" indent="-457200">
              <a:buAutoNum type="arabicPeriod"/>
            </a:pPr>
            <a:r>
              <a:rPr lang="en-US" dirty="0" smtClean="0"/>
              <a:t> Headache attributed to cranial and/or cervical vascular disorder</a:t>
            </a:r>
          </a:p>
          <a:p>
            <a:pPr marL="457200" indent="-457200">
              <a:buAutoNum type="arabicPeriod" startAt="3"/>
            </a:pPr>
            <a:r>
              <a:rPr lang="en-US" dirty="0" smtClean="0"/>
              <a:t>Headache attributed to non-vascular intracranial disorder</a:t>
            </a:r>
          </a:p>
          <a:p>
            <a:pPr marL="457200" indent="-457200">
              <a:buAutoNum type="arabicPeriod" startAt="3"/>
            </a:pPr>
            <a:r>
              <a:rPr lang="en-US" dirty="0" smtClean="0"/>
              <a:t> Headache attributed to a substance or its withdrawal </a:t>
            </a:r>
          </a:p>
          <a:p>
            <a:pPr marL="457200" indent="-457200">
              <a:buAutoNum type="arabicPeriod" startAt="3"/>
            </a:pPr>
            <a:r>
              <a:rPr lang="en-US" dirty="0" smtClean="0"/>
              <a:t>Headache attributed to infection </a:t>
            </a:r>
          </a:p>
          <a:p>
            <a:pPr marL="457200" indent="-457200">
              <a:buAutoNum type="arabicPeriod" startAt="3"/>
            </a:pPr>
            <a:r>
              <a:rPr lang="en-US" dirty="0" smtClean="0"/>
              <a:t>Headache attributed to disorder of homoeostasis </a:t>
            </a:r>
          </a:p>
          <a:p>
            <a:pPr marL="457200" indent="-457200">
              <a:buAutoNum type="arabicPeriod" startAt="7"/>
            </a:pPr>
            <a:r>
              <a:rPr lang="en-US" dirty="0" smtClean="0"/>
              <a:t>Headache or facial pain attributed to disorder of the cranium, neck, eyes, ears, nose, sinuses, teeth, mouth or other facial or cranial structure </a:t>
            </a:r>
          </a:p>
          <a:p>
            <a:pPr marL="457200" indent="-457200">
              <a:buAutoNum type="arabicPeriod" startAt="7"/>
            </a:pPr>
            <a:r>
              <a:rPr lang="en-US" dirty="0" smtClean="0"/>
              <a:t> Headache attributed to psychiatric disorder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50EB01-E448-4670-B85D-2E70576B018B}"/>
              </a:ext>
            </a:extLst>
          </p:cNvPr>
          <p:cNvSpPr>
            <a:spLocks noGrp="1"/>
          </p:cNvSpPr>
          <p:nvPr>
            <p:ph type="title"/>
          </p:nvPr>
        </p:nvSpPr>
        <p:spPr/>
        <p:txBody>
          <a:bodyPr/>
          <a:lstStyle/>
          <a:p>
            <a:r>
              <a:rPr lang="en-US" sz="3600" b="1" i="0" u="none" strike="noStrike" baseline="0" dirty="0">
                <a:latin typeface="MinionPro-Regular"/>
              </a:rPr>
              <a:t>Primary headaches</a:t>
            </a:r>
            <a:endParaRPr lang="en-US" b="1" dirty="0"/>
          </a:p>
        </p:txBody>
      </p:sp>
      <p:sp>
        <p:nvSpPr>
          <p:cNvPr id="3" name="Content Placeholder 2">
            <a:extLst>
              <a:ext uri="{FF2B5EF4-FFF2-40B4-BE49-F238E27FC236}">
                <a16:creationId xmlns="" xmlns:a16="http://schemas.microsoft.com/office/drawing/2014/main" id="{2EA771A4-B652-4A63-B98F-D093D03976CA}"/>
              </a:ext>
            </a:extLst>
          </p:cNvPr>
          <p:cNvSpPr>
            <a:spLocks noGrp="1"/>
          </p:cNvSpPr>
          <p:nvPr>
            <p:ph idx="1"/>
          </p:nvPr>
        </p:nvSpPr>
        <p:spPr/>
        <p:txBody>
          <a:bodyPr>
            <a:normAutofit lnSpcReduction="10000"/>
          </a:bodyPr>
          <a:lstStyle/>
          <a:p>
            <a:pPr algn="l"/>
            <a:r>
              <a:rPr lang="en-US" sz="3000" b="0" i="0" u="none" strike="noStrike" baseline="0" dirty="0">
                <a:solidFill>
                  <a:schemeClr val="tx1"/>
                </a:solidFill>
                <a:latin typeface="MinionPro-Regular"/>
              </a:rPr>
              <a:t>Primary headaches are most often recurrent, episodic headaches.</a:t>
            </a:r>
          </a:p>
          <a:p>
            <a:pPr marL="0" indent="0" algn="l">
              <a:buNone/>
            </a:pPr>
            <a:endParaRPr lang="en-US" sz="3000" b="0" i="0" u="none" strike="noStrike" baseline="0" dirty="0">
              <a:solidFill>
                <a:schemeClr val="tx1"/>
              </a:solidFill>
              <a:latin typeface="MinionPro-Regular"/>
            </a:endParaRPr>
          </a:p>
          <a:p>
            <a:pPr algn="l"/>
            <a:r>
              <a:rPr lang="en-US" sz="3000" b="0" i="0" u="none" strike="noStrike" baseline="0" dirty="0">
                <a:solidFill>
                  <a:schemeClr val="tx1"/>
                </a:solidFill>
                <a:latin typeface="MinionPro-Regular"/>
              </a:rPr>
              <a:t>The most common forms of primary headache of childhood are migraine and tension-type headaches.</a:t>
            </a:r>
          </a:p>
          <a:p>
            <a:pPr algn="l"/>
            <a:endParaRPr lang="en-US" sz="3000" b="0" i="0" u="none" strike="noStrike" baseline="0" dirty="0">
              <a:solidFill>
                <a:schemeClr val="tx1"/>
              </a:solidFill>
              <a:latin typeface="MinionPro-Regular"/>
            </a:endParaRPr>
          </a:p>
          <a:p>
            <a:pPr algn="l"/>
            <a:r>
              <a:rPr lang="en-US" sz="3000" b="0" i="0" u="none" strike="noStrike" baseline="0" dirty="0">
                <a:solidFill>
                  <a:schemeClr val="tx1"/>
                </a:solidFill>
                <a:latin typeface="MinionPro-Regular"/>
              </a:rPr>
              <a:t>Other forms of</a:t>
            </a:r>
            <a:r>
              <a:rPr lang="en-US" sz="3000" dirty="0">
                <a:solidFill>
                  <a:schemeClr val="tx1"/>
                </a:solidFill>
                <a:latin typeface="MinionPro-Regular"/>
              </a:rPr>
              <a:t> </a:t>
            </a:r>
            <a:r>
              <a:rPr lang="en-US" sz="3000" b="0" i="0" u="none" strike="noStrike" baseline="0" dirty="0">
                <a:solidFill>
                  <a:schemeClr val="tx1"/>
                </a:solidFill>
                <a:latin typeface="MinionPro-Regular"/>
              </a:rPr>
              <a:t>primary headache, including the trigeminal autonomic cephalalgias, occur much less commonly</a:t>
            </a:r>
            <a:r>
              <a:rPr lang="en-US" sz="1800" b="0" i="0" u="none" strike="noStrike" baseline="0" dirty="0">
                <a:solidFill>
                  <a:schemeClr val="tx1"/>
                </a:solidFill>
                <a:latin typeface="MinionPro-Regular"/>
              </a:rPr>
              <a:t>.</a:t>
            </a:r>
            <a:endParaRPr lang="en-US" sz="3000" dirty="0">
              <a:solidFill>
                <a:schemeClr val="tx1"/>
              </a:solidFill>
            </a:endParaRPr>
          </a:p>
        </p:txBody>
      </p:sp>
    </p:spTree>
    <p:extLst>
      <p:ext uri="{BB962C8B-B14F-4D97-AF65-F5344CB8AC3E}">
        <p14:creationId xmlns="" xmlns:p14="http://schemas.microsoft.com/office/powerpoint/2010/main" val="33412089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66058"/>
            <a:ext cx="9144000" cy="4351338"/>
          </a:xfrm>
        </p:spPr>
        <p:txBody>
          <a:bodyPr>
            <a:noAutofit/>
          </a:bodyPr>
          <a:lstStyle/>
          <a:p>
            <a:pPr algn="ctr">
              <a:buNone/>
            </a:pPr>
            <a:endParaRPr lang="en-US" sz="2000" b="1" dirty="0" smtClean="0">
              <a:solidFill>
                <a:srgbClr val="FF0000"/>
              </a:solidFill>
            </a:endParaRPr>
          </a:p>
          <a:p>
            <a:pPr>
              <a:buNone/>
            </a:pPr>
            <a:r>
              <a:rPr lang="en-US" sz="2000" dirty="0" smtClean="0"/>
              <a:t> Is the most frequent type of recurrent headache, migraine is characterized by:</a:t>
            </a:r>
          </a:p>
          <a:p>
            <a:pPr marL="457200" indent="-457200">
              <a:buAutoNum type="arabicPeriod"/>
            </a:pPr>
            <a:r>
              <a:rPr lang="en-US" sz="2000" dirty="0" smtClean="0"/>
              <a:t>episodic attacks that may be moderate to severe in intensity</a:t>
            </a:r>
          </a:p>
          <a:p>
            <a:pPr marL="457200" indent="-457200">
              <a:buAutoNum type="arabicPeriod"/>
            </a:pPr>
            <a:r>
              <a:rPr lang="en-US" sz="2000" dirty="0" smtClean="0"/>
              <a:t> focal in location on the head, have a throbbing quality </a:t>
            </a:r>
          </a:p>
          <a:p>
            <a:pPr marL="457200" indent="-457200">
              <a:buAutoNum type="arabicPeriod"/>
            </a:pPr>
            <a:r>
              <a:rPr lang="en-US" sz="2000" dirty="0" smtClean="0"/>
              <a:t> may be associated with nausea, vomiting, light sensitivity, and sound sensitivity.</a:t>
            </a:r>
          </a:p>
          <a:p>
            <a:pPr marL="457200" indent="-457200">
              <a:buAutoNum type="arabicPeriod"/>
            </a:pPr>
            <a:r>
              <a:rPr lang="en-US" sz="2000" dirty="0" smtClean="0"/>
              <a:t>pediatric migraine is shorter in duration compared to adult and has a bilateral, often </a:t>
            </a:r>
            <a:r>
              <a:rPr lang="en-US" sz="2000" dirty="0" err="1" smtClean="0"/>
              <a:t>bifrontal</a:t>
            </a:r>
            <a:r>
              <a:rPr lang="en-US" sz="2000" dirty="0" smtClean="0"/>
              <a:t>, location.</a:t>
            </a:r>
          </a:p>
          <a:p>
            <a:pPr marL="457200" indent="-457200">
              <a:buAutoNum type="arabicPeriod"/>
            </a:pPr>
            <a:r>
              <a:rPr lang="en-US" sz="2000" dirty="0" smtClean="0"/>
              <a:t> Migraine can also be associated with an aura that may be typical (visual, sensory, or dysphasic) or atypical (i.e., hemiplegic, “Alice in Wonderland” syndrome) </a:t>
            </a:r>
          </a:p>
          <a:p>
            <a:pPr marL="457200" indent="-457200">
              <a:buAutoNum type="arabicPeriod"/>
            </a:pPr>
            <a:r>
              <a:rPr lang="en-US" sz="2000" dirty="0" smtClean="0"/>
              <a:t>In addition, a number of migraine variants have been described and, in children, include abdominal related symptoms without headache, and components of the painless periodic syndromes of childhood.</a:t>
            </a:r>
            <a:endParaRPr lang="en-US" sz="2000" dirty="0"/>
          </a:p>
        </p:txBody>
      </p:sp>
      <p:sp>
        <p:nvSpPr>
          <p:cNvPr id="4" name="TextBox 3"/>
          <p:cNvSpPr txBox="1"/>
          <p:nvPr/>
        </p:nvSpPr>
        <p:spPr>
          <a:xfrm>
            <a:off x="2368446" y="449705"/>
            <a:ext cx="2968052" cy="769441"/>
          </a:xfrm>
          <a:prstGeom prst="rect">
            <a:avLst/>
          </a:prstGeom>
          <a:noFill/>
        </p:spPr>
        <p:txBody>
          <a:bodyPr wrap="square" rtlCol="0">
            <a:spAutoFit/>
          </a:bodyPr>
          <a:lstStyle/>
          <a:p>
            <a:r>
              <a:rPr lang="en-US" sz="4400" dirty="0" smtClean="0">
                <a:solidFill>
                  <a:srgbClr val="002060"/>
                </a:solidFill>
              </a:rPr>
              <a:t>Migraine</a:t>
            </a:r>
            <a:endParaRPr lang="en-US" sz="4400" dirty="0">
              <a:solidFill>
                <a:srgbClr val="00206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1988881-883E-4724-AF26-847646420C6E}"/>
              </a:ext>
            </a:extLst>
          </p:cNvPr>
          <p:cNvSpPr>
            <a:spLocks noGrp="1"/>
          </p:cNvSpPr>
          <p:nvPr>
            <p:ph idx="1"/>
          </p:nvPr>
        </p:nvSpPr>
        <p:spPr>
          <a:xfrm>
            <a:off x="0" y="1136078"/>
            <a:ext cx="9144000" cy="4351338"/>
          </a:xfrm>
        </p:spPr>
        <p:txBody>
          <a:bodyPr>
            <a:noAutofit/>
          </a:bodyPr>
          <a:lstStyle/>
          <a:p>
            <a:r>
              <a:rPr lang="en-US" sz="2000" b="1" i="0" u="none" strike="noStrike" baseline="0" dirty="0" smtClean="0">
                <a:solidFill>
                  <a:schemeClr val="tx1"/>
                </a:solidFill>
                <a:latin typeface="Avenir-Black"/>
              </a:rPr>
              <a:t>EPIDEMIOLOGY:</a:t>
            </a:r>
          </a:p>
          <a:p>
            <a:pPr marL="457200" indent="-457200">
              <a:buAutoNum type="arabicPeriod"/>
            </a:pPr>
            <a:r>
              <a:rPr lang="en-US" sz="2000" dirty="0" smtClean="0"/>
              <a:t>Up to 75% of children report having a significant headache by the time they are 15 yr old.</a:t>
            </a:r>
          </a:p>
          <a:p>
            <a:pPr marL="457200" indent="-457200">
              <a:buAutoNum type="arabicPeriod"/>
            </a:pPr>
            <a:r>
              <a:rPr lang="en-US" sz="2000" dirty="0" smtClean="0"/>
              <a:t> Recurrent headaches are less common, but remain highly frequent.</a:t>
            </a:r>
          </a:p>
          <a:p>
            <a:pPr marL="457200" indent="-457200">
              <a:buAutoNum type="arabicPeriod"/>
            </a:pPr>
            <a:r>
              <a:rPr lang="en-US" sz="2000" dirty="0" smtClean="0"/>
              <a:t>Migraine has been reported to occur in up to 10.6% of children between the ages of 5 and 15 yr, and up to 28% of older adolescents. When the headaches become frequent, they convert into chronic daily headaches in up to 1% of children. When headaches are occurring more than 15 days a month the risk of conversion to a daily headache becomes more prominent. </a:t>
            </a:r>
          </a:p>
          <a:p>
            <a:pPr marL="457200" indent="-457200">
              <a:buAutoNum type="arabicPeriod"/>
            </a:pPr>
            <a:r>
              <a:rPr lang="en-US" sz="2000" dirty="0" smtClean="0"/>
              <a:t>Migraine can impact a patient’s life through school absences, limitation of home activities, and restriction of social activities. As headaches become more frequent, their negative impact increases in magnitude. This can lead to further complications including anxiety and school avoidance, requiring a more extensive treatment plan</a:t>
            </a:r>
            <a:endParaRPr lang="en-US" sz="2000" b="1" i="0" u="none" strike="noStrike" baseline="0" dirty="0">
              <a:solidFill>
                <a:schemeClr val="tx1"/>
              </a:solidFill>
              <a:latin typeface="Avenir-Black"/>
            </a:endParaRPr>
          </a:p>
        </p:txBody>
      </p:sp>
    </p:spTree>
    <p:extLst>
      <p:ext uri="{BB962C8B-B14F-4D97-AF65-F5344CB8AC3E}">
        <p14:creationId xmlns="" xmlns:p14="http://schemas.microsoft.com/office/powerpoint/2010/main" val="37156943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33F4D763-766D-422A-B398-994EDA9CA5B2}"/>
              </a:ext>
            </a:extLst>
          </p:cNvPr>
          <p:cNvSpPr>
            <a:spLocks noGrp="1"/>
          </p:cNvSpPr>
          <p:nvPr>
            <p:ph idx="1"/>
          </p:nvPr>
        </p:nvSpPr>
        <p:spPr>
          <a:xfrm>
            <a:off x="478749" y="566451"/>
            <a:ext cx="7886700" cy="4351338"/>
          </a:xfrm>
        </p:spPr>
        <p:txBody>
          <a:bodyPr/>
          <a:lstStyle/>
          <a:p>
            <a:r>
              <a:rPr lang="en-US" sz="3200" dirty="0"/>
              <a:t>Clinical manifestations may vary depending on the age of the child: </a:t>
            </a:r>
            <a:endParaRPr lang="en-US" dirty="0"/>
          </a:p>
        </p:txBody>
      </p:sp>
      <p:pic>
        <p:nvPicPr>
          <p:cNvPr id="4" name="Picture 3">
            <a:extLst>
              <a:ext uri="{FF2B5EF4-FFF2-40B4-BE49-F238E27FC236}">
                <a16:creationId xmlns="" xmlns:a16="http://schemas.microsoft.com/office/drawing/2014/main" id="{0A3BA3B1-CD21-467A-A517-19F4C5C62315}"/>
              </a:ext>
            </a:extLst>
          </p:cNvPr>
          <p:cNvPicPr>
            <a:picLocks noChangeAspect="1"/>
          </p:cNvPicPr>
          <p:nvPr/>
        </p:nvPicPr>
        <p:blipFill>
          <a:blip r:embed="rId2"/>
          <a:stretch>
            <a:fillRect/>
          </a:stretch>
        </p:blipFill>
        <p:spPr>
          <a:xfrm>
            <a:off x="884170" y="2100943"/>
            <a:ext cx="7498080" cy="4187431"/>
          </a:xfrm>
          <a:prstGeom prst="rect">
            <a:avLst/>
          </a:prstGeom>
        </p:spPr>
      </p:pic>
    </p:spTree>
    <p:extLst>
      <p:ext uri="{BB962C8B-B14F-4D97-AF65-F5344CB8AC3E}">
        <p14:creationId xmlns="" xmlns:p14="http://schemas.microsoft.com/office/powerpoint/2010/main" val="36558080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i="0" u="none" strike="noStrike" baseline="0" dirty="0">
                <a:solidFill>
                  <a:schemeClr val="tx1"/>
                </a:solidFill>
                <a:latin typeface="Avenir-Black"/>
              </a:rPr>
              <a:t>CLASSIFICATION AND CLINICAL MANIFESTATIONS</a:t>
            </a:r>
            <a:endParaRPr lang="en-US" sz="3200" b="1" dirty="0">
              <a:solidFill>
                <a:schemeClr val="tx1"/>
              </a:solidFill>
            </a:endParaRPr>
          </a:p>
        </p:txBody>
      </p:sp>
      <p:pic>
        <p:nvPicPr>
          <p:cNvPr id="4" name="Content Placeholder 6">
            <a:extLst>
              <a:ext uri="{FF2B5EF4-FFF2-40B4-BE49-F238E27FC236}">
                <a16:creationId xmlns="" xmlns:a16="http://schemas.microsoft.com/office/drawing/2014/main" id="{7046EC91-34DE-4E23-9995-E06C82FB9C28}"/>
              </a:ext>
            </a:extLst>
          </p:cNvPr>
          <p:cNvPicPr>
            <a:picLocks noChangeAspect="1"/>
          </p:cNvPicPr>
          <p:nvPr/>
        </p:nvPicPr>
        <p:blipFill rotWithShape="1">
          <a:blip r:embed="rId2">
            <a:extLst>
              <a:ext uri="{28A0092B-C50C-407E-A947-70E740481C1C}">
                <a14:useLocalDpi xmlns="" xmlns:a14="http://schemas.microsoft.com/office/drawing/2010/main" val="0"/>
              </a:ext>
            </a:extLst>
          </a:blip>
          <a:srcRect l="15593" r="15683"/>
          <a:stretch/>
        </p:blipFill>
        <p:spPr>
          <a:xfrm>
            <a:off x="-32195" y="1273126"/>
            <a:ext cx="9208390" cy="5584874"/>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608DE0-77FB-4E3B-AC2C-AC5B1F6899E8}"/>
              </a:ext>
            </a:extLst>
          </p:cNvPr>
          <p:cNvSpPr>
            <a:spLocks noGrp="1"/>
          </p:cNvSpPr>
          <p:nvPr>
            <p:ph type="title"/>
          </p:nvPr>
        </p:nvSpPr>
        <p:spPr>
          <a:xfrm>
            <a:off x="0" y="0"/>
            <a:ext cx="7886700" cy="1325563"/>
          </a:xfrm>
        </p:spPr>
        <p:txBody>
          <a:bodyPr>
            <a:normAutofit/>
          </a:bodyPr>
          <a:lstStyle/>
          <a:p>
            <a:r>
              <a:rPr lang="en-US" sz="2400" b="1" i="0" u="none" strike="noStrike" baseline="0" dirty="0">
                <a:solidFill>
                  <a:schemeClr val="tx1"/>
                </a:solidFill>
                <a:latin typeface="Avenir-Black"/>
              </a:rPr>
              <a:t>Migraine Without </a:t>
            </a:r>
            <a:r>
              <a:rPr lang="en-US" sz="2400" b="1" i="0" u="none" strike="noStrike" baseline="0" dirty="0" smtClean="0">
                <a:solidFill>
                  <a:schemeClr val="tx1"/>
                </a:solidFill>
                <a:latin typeface="Avenir-Black"/>
              </a:rPr>
              <a:t>Aura</a:t>
            </a:r>
            <a:endParaRPr lang="en-US" sz="2400" b="1" dirty="0">
              <a:solidFill>
                <a:schemeClr val="tx1"/>
              </a:solidFill>
            </a:endParaRPr>
          </a:p>
        </p:txBody>
      </p:sp>
      <p:sp>
        <p:nvSpPr>
          <p:cNvPr id="3" name="Content Placeholder 2">
            <a:extLst>
              <a:ext uri="{FF2B5EF4-FFF2-40B4-BE49-F238E27FC236}">
                <a16:creationId xmlns="" xmlns:a16="http://schemas.microsoft.com/office/drawing/2014/main" id="{6E46F991-F46E-492F-AE36-0EF655AB49A8}"/>
              </a:ext>
            </a:extLst>
          </p:cNvPr>
          <p:cNvSpPr>
            <a:spLocks noGrp="1"/>
          </p:cNvSpPr>
          <p:nvPr>
            <p:ph idx="1"/>
          </p:nvPr>
        </p:nvSpPr>
        <p:spPr>
          <a:xfrm>
            <a:off x="0" y="1945546"/>
            <a:ext cx="9144000" cy="4351338"/>
          </a:xfrm>
        </p:spPr>
        <p:txBody>
          <a:bodyPr>
            <a:normAutofit/>
          </a:bodyPr>
          <a:lstStyle/>
          <a:p>
            <a:r>
              <a:rPr lang="en-US" sz="2000" dirty="0" smtClean="0"/>
              <a:t>Migraine Without Aura is the most common form of migraine in both children and adults. The ICHD-3 beta , requires this to be recurrent (at least 5 headaches that meet the criteria, but there is no time limit over which this must occur). The recurrent episodic nature helps differentiate this from a secondary headache, as well as separates migraine from tension-type headache, but may limit the diagnosis in children as they may just be beginning to have headaches.</a:t>
            </a:r>
            <a:endParaRPr lang="en-US" sz="2000" dirty="0"/>
          </a:p>
        </p:txBody>
      </p:sp>
    </p:spTree>
    <p:extLst>
      <p:ext uri="{BB962C8B-B14F-4D97-AF65-F5344CB8AC3E}">
        <p14:creationId xmlns="" xmlns:p14="http://schemas.microsoft.com/office/powerpoint/2010/main" val="3170712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46136"/>
            <a:ext cx="9144000" cy="4351338"/>
          </a:xfrm>
        </p:spPr>
        <p:txBody>
          <a:bodyPr>
            <a:noAutofit/>
          </a:bodyPr>
          <a:lstStyle/>
          <a:p>
            <a:r>
              <a:rPr lang="en-US" sz="2000" dirty="0" smtClean="0"/>
              <a:t>Diagnostic criteria:</a:t>
            </a:r>
          </a:p>
          <a:p>
            <a:pPr>
              <a:buNone/>
            </a:pPr>
            <a:r>
              <a:rPr lang="en-US" sz="2000" dirty="0" smtClean="0"/>
              <a:t> A. At least five attacks fulfilling criteria B–D</a:t>
            </a:r>
          </a:p>
          <a:p>
            <a:pPr>
              <a:buNone/>
            </a:pPr>
            <a:r>
              <a:rPr lang="en-US" sz="2000" dirty="0" smtClean="0"/>
              <a:t> B. Headache attacks lasting 4–72 hours (when untreated or unsuccessfully treated)</a:t>
            </a:r>
          </a:p>
          <a:p>
            <a:pPr>
              <a:buNone/>
            </a:pPr>
            <a:r>
              <a:rPr lang="en-US" sz="2000" dirty="0" smtClean="0"/>
              <a:t> C. Headache has at least two of the following four characteristics: </a:t>
            </a:r>
          </a:p>
          <a:p>
            <a:pPr marL="457200" indent="-457200">
              <a:buNone/>
            </a:pPr>
            <a:r>
              <a:rPr lang="en-US" sz="2000" dirty="0" smtClean="0"/>
              <a:t>1. unilateral location </a:t>
            </a:r>
          </a:p>
          <a:p>
            <a:pPr marL="457200" indent="-457200">
              <a:buNone/>
            </a:pPr>
            <a:r>
              <a:rPr lang="en-US" sz="2000" dirty="0" smtClean="0"/>
              <a:t>2. pulsating quality </a:t>
            </a:r>
          </a:p>
          <a:p>
            <a:pPr marL="457200" indent="-457200">
              <a:buNone/>
            </a:pPr>
            <a:r>
              <a:rPr lang="en-US" sz="2000" dirty="0" smtClean="0"/>
              <a:t>3. moderate or severe pain intensity </a:t>
            </a:r>
          </a:p>
          <a:p>
            <a:pPr marL="457200" indent="-457200">
              <a:buNone/>
            </a:pPr>
            <a:r>
              <a:rPr lang="en-US" sz="2000" dirty="0" smtClean="0"/>
              <a:t>4. aggravation by or causing avoidance of routine physical activity (</a:t>
            </a:r>
            <a:r>
              <a:rPr lang="en-US" sz="2000" dirty="0" err="1" smtClean="0"/>
              <a:t>e.g.walking</a:t>
            </a:r>
            <a:r>
              <a:rPr lang="en-US" sz="2000" dirty="0" smtClean="0"/>
              <a:t> or climbing stairs)</a:t>
            </a:r>
          </a:p>
          <a:p>
            <a:pPr marL="457200" indent="-457200">
              <a:buNone/>
            </a:pPr>
            <a:r>
              <a:rPr lang="en-US" sz="2000" dirty="0" smtClean="0"/>
              <a:t> D. During headache at least one of the following: </a:t>
            </a:r>
          </a:p>
          <a:p>
            <a:pPr marL="457200" indent="-457200">
              <a:buNone/>
            </a:pPr>
            <a:r>
              <a:rPr lang="en-US" sz="2000" dirty="0" smtClean="0"/>
              <a:t>1. nausea and/or vomiting </a:t>
            </a:r>
          </a:p>
          <a:p>
            <a:pPr marL="457200" indent="-457200">
              <a:buNone/>
            </a:pPr>
            <a:r>
              <a:rPr lang="en-US" sz="2000" dirty="0" smtClean="0"/>
              <a:t>2. photophobia and </a:t>
            </a:r>
            <a:r>
              <a:rPr lang="en-US" sz="2000" dirty="0" err="1" smtClean="0"/>
              <a:t>phonophobia</a:t>
            </a:r>
            <a:endParaRPr lang="en-US" sz="2000" dirty="0" smtClean="0"/>
          </a:p>
          <a:p>
            <a:pPr marL="457200" indent="-457200">
              <a:buNone/>
            </a:pPr>
            <a:r>
              <a:rPr lang="en-US" sz="2000" dirty="0" smtClean="0"/>
              <a:t> E. Not better accounted for by another ICHD-3 diagnosis. </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b="1" i="0" u="none" strike="noStrike" baseline="0" dirty="0">
                <a:solidFill>
                  <a:schemeClr val="tx1"/>
                </a:solidFill>
                <a:latin typeface="Avenir-Black"/>
              </a:rPr>
              <a:t>Migraine with Aura (15-30%)</a:t>
            </a:r>
            <a:endParaRPr lang="en-US" sz="3000" b="1" dirty="0">
              <a:solidFill>
                <a:schemeClr val="tx1"/>
              </a:solidFill>
            </a:endParaRPr>
          </a:p>
        </p:txBody>
      </p:sp>
      <p:sp>
        <p:nvSpPr>
          <p:cNvPr id="3" name="Content Placeholder 2"/>
          <p:cNvSpPr>
            <a:spLocks noGrp="1"/>
          </p:cNvSpPr>
          <p:nvPr>
            <p:ph idx="1"/>
          </p:nvPr>
        </p:nvSpPr>
        <p:spPr>
          <a:xfrm>
            <a:off x="0" y="1510831"/>
            <a:ext cx="9144000" cy="4351338"/>
          </a:xfrm>
        </p:spPr>
        <p:txBody>
          <a:bodyPr>
            <a:normAutofit/>
          </a:bodyPr>
          <a:lstStyle/>
          <a:p>
            <a:r>
              <a:rPr lang="en-US" sz="2400" dirty="0" smtClean="0"/>
              <a:t>The aura associated with migraine is a neurologic warning that a migraine is going to occur. In the common forms this can be the start of a typical migraine or a headache without migraine, or it may even occur in isolation. For a typical aura, the aura needs to be visual, sensory, or dysphasic, lasting longer than 5 min and less than 60 min with the headache starting within 60 min. The importance of the aura lasting longer than 5 min is to differentiate the migraine aura from a seizure with a </a:t>
            </a:r>
            <a:r>
              <a:rPr lang="en-US" sz="2400" dirty="0" err="1" smtClean="0"/>
              <a:t>postictal</a:t>
            </a:r>
            <a:r>
              <a:rPr lang="en-US" sz="2400" dirty="0" smtClean="0"/>
              <a:t> headache, while the 60 min maximal duration is to separate migraine aura from the possibility of a more prolonged neurologic event such as a transient ischemic attack. </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735716"/>
            <a:ext cx="9144000" cy="5324535"/>
          </a:xfrm>
          <a:prstGeom prst="rect">
            <a:avLst/>
          </a:prstGeom>
        </p:spPr>
        <p:txBody>
          <a:bodyPr wrap="square">
            <a:spAutoFit/>
          </a:bodyPr>
          <a:lstStyle/>
          <a:p>
            <a:pPr algn="l"/>
            <a:r>
              <a:rPr lang="en-US" sz="2000" dirty="0" smtClean="0"/>
              <a:t>Diagnostic criteria: </a:t>
            </a:r>
          </a:p>
          <a:p>
            <a:pPr algn="l"/>
            <a:r>
              <a:rPr lang="en-US" sz="2000" dirty="0" smtClean="0"/>
              <a:t>A. At least two attacks fulfilling criteria B and C </a:t>
            </a:r>
          </a:p>
          <a:p>
            <a:pPr algn="l"/>
            <a:r>
              <a:rPr lang="en-US" sz="2000" dirty="0" smtClean="0"/>
              <a:t>B. One or more of the following fully reversible aura symptoms: </a:t>
            </a:r>
          </a:p>
          <a:p>
            <a:pPr marL="457200" indent="-457200" algn="l"/>
            <a:r>
              <a:rPr lang="en-US" sz="2000" dirty="0" smtClean="0"/>
              <a:t>1. visual </a:t>
            </a:r>
          </a:p>
          <a:p>
            <a:pPr marL="457200" indent="-457200" algn="l"/>
            <a:r>
              <a:rPr lang="en-US" sz="2000" dirty="0" smtClean="0"/>
              <a:t>2. sensory</a:t>
            </a:r>
          </a:p>
          <a:p>
            <a:pPr marL="457200" indent="-457200" algn="l"/>
            <a:r>
              <a:rPr lang="en-US" sz="2000" dirty="0" smtClean="0"/>
              <a:t>3. speech and/or language</a:t>
            </a:r>
          </a:p>
          <a:p>
            <a:pPr marL="457200" indent="-457200" algn="l"/>
            <a:r>
              <a:rPr lang="en-US" sz="2000" dirty="0" smtClean="0"/>
              <a:t> 4. motor </a:t>
            </a:r>
          </a:p>
          <a:p>
            <a:pPr marL="457200" indent="-457200" algn="l"/>
            <a:r>
              <a:rPr lang="en-US" sz="2000" dirty="0" smtClean="0"/>
              <a:t>5. brainstem</a:t>
            </a:r>
          </a:p>
          <a:p>
            <a:pPr marL="457200" indent="-457200" algn="l"/>
            <a:r>
              <a:rPr lang="en-US" sz="2000" dirty="0" smtClean="0"/>
              <a:t> 6. retinal</a:t>
            </a:r>
          </a:p>
          <a:p>
            <a:pPr marL="457200" indent="-457200" algn="l"/>
            <a:r>
              <a:rPr lang="en-US" sz="2000" dirty="0" smtClean="0"/>
              <a:t> C. At least three of the following six characteristics: </a:t>
            </a:r>
          </a:p>
          <a:p>
            <a:pPr marL="457200" indent="-457200" algn="l"/>
            <a:r>
              <a:rPr lang="en-US" sz="2000" dirty="0" smtClean="0"/>
              <a:t>1. at least one aura symptom spreads gradually over 5 minutes</a:t>
            </a:r>
          </a:p>
          <a:p>
            <a:pPr marL="457200" indent="-457200" algn="l"/>
            <a:r>
              <a:rPr lang="en-US" sz="2000" dirty="0" smtClean="0"/>
              <a:t> 2. two or more aura symptoms occur in succession </a:t>
            </a:r>
          </a:p>
          <a:p>
            <a:pPr marL="457200" indent="-457200" algn="l"/>
            <a:r>
              <a:rPr lang="en-US" sz="2000" dirty="0" smtClean="0"/>
              <a:t>3. each individual aura symptom lasts 5–60 minutes</a:t>
            </a:r>
          </a:p>
          <a:p>
            <a:pPr marL="457200" indent="-457200" algn="l"/>
            <a:r>
              <a:rPr lang="en-US" sz="2000" dirty="0" smtClean="0"/>
              <a:t>4. at least one aura symptom is unilateral</a:t>
            </a:r>
          </a:p>
          <a:p>
            <a:pPr marL="457200" indent="-457200" algn="l"/>
            <a:r>
              <a:rPr lang="en-US" sz="2000" dirty="0" smtClean="0"/>
              <a:t> 5. at least one aura symptom is positive</a:t>
            </a:r>
          </a:p>
          <a:p>
            <a:pPr marL="457200" indent="-457200" algn="l"/>
            <a:r>
              <a:rPr lang="en-US" sz="2000" dirty="0" smtClean="0"/>
              <a:t>6. the aura is accompanied, or followed within 60 minutes, by headache</a:t>
            </a:r>
          </a:p>
          <a:p>
            <a:pPr marL="457200" indent="-457200" algn="l"/>
            <a:r>
              <a:rPr lang="en-US" sz="2000" dirty="0" smtClean="0"/>
              <a:t> D. Not better accounted for by another ICHD-3 diagnosis.</a:t>
            </a:r>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19528"/>
            <a:ext cx="9144000" cy="4351338"/>
          </a:xfrm>
        </p:spPr>
        <p:txBody>
          <a:bodyPr>
            <a:noAutofit/>
          </a:bodyPr>
          <a:lstStyle/>
          <a:p>
            <a:pPr>
              <a:buNone/>
            </a:pPr>
            <a:r>
              <a:rPr lang="en-US" sz="2000" b="1" dirty="0" smtClean="0"/>
              <a:t> Types of typical aura :- </a:t>
            </a:r>
          </a:p>
          <a:p>
            <a:pPr>
              <a:buNone/>
            </a:pPr>
            <a:endParaRPr lang="en-US" sz="2000" b="1" dirty="0" smtClean="0"/>
          </a:p>
          <a:p>
            <a:r>
              <a:rPr lang="en-US" sz="2000" b="1" dirty="0" smtClean="0"/>
              <a:t>Visual aura</a:t>
            </a:r>
            <a:r>
              <a:rPr lang="en-US" sz="2000" dirty="0" smtClean="0"/>
              <a:t>: the most common type of visual aura in children and adolescents is </a:t>
            </a:r>
            <a:r>
              <a:rPr lang="en-US" sz="2000" b="1" dirty="0" err="1" smtClean="0">
                <a:solidFill>
                  <a:srgbClr val="FF0000"/>
                </a:solidFill>
              </a:rPr>
              <a:t>photopsia</a:t>
            </a:r>
            <a:r>
              <a:rPr lang="en-US" sz="2000" dirty="0" smtClean="0"/>
              <a:t> (flashes of light or light bulbs going off everywhere). They are often multicolored and when gone, the child may report not being able to see where the flash occurred. Less commonly </a:t>
            </a:r>
            <a:r>
              <a:rPr lang="en-US" sz="2000" b="1" dirty="0" smtClean="0">
                <a:solidFill>
                  <a:srgbClr val="FF0000"/>
                </a:solidFill>
              </a:rPr>
              <a:t>fortification spectra </a:t>
            </a:r>
            <a:r>
              <a:rPr lang="en-US" sz="2000" dirty="0" smtClean="0"/>
              <a:t>( brilliant white zigzag lines </a:t>
            </a:r>
            <a:r>
              <a:rPr lang="en-US" sz="2000" dirty="0" err="1" smtClean="0"/>
              <a:t>resmebling</a:t>
            </a:r>
            <a:r>
              <a:rPr lang="en-US" sz="2000" dirty="0" smtClean="0"/>
              <a:t> g a starred pattern castle) or </a:t>
            </a:r>
            <a:r>
              <a:rPr lang="en-US" sz="2000" b="1" dirty="0" err="1" smtClean="0">
                <a:solidFill>
                  <a:srgbClr val="FF0000"/>
                </a:solidFill>
              </a:rPr>
              <a:t>scotmoa</a:t>
            </a:r>
            <a:r>
              <a:rPr lang="en-US" sz="2000" b="1" dirty="0" smtClean="0">
                <a:solidFill>
                  <a:srgbClr val="FF0000"/>
                </a:solidFill>
              </a:rPr>
              <a:t> </a:t>
            </a:r>
            <a:r>
              <a:rPr lang="en-US" sz="2000" dirty="0" smtClean="0"/>
              <a:t>( sometimes described as a shining spot that grows )</a:t>
            </a:r>
          </a:p>
          <a:p>
            <a:r>
              <a:rPr lang="en-US" sz="2000" b="1" dirty="0" smtClean="0"/>
              <a:t>Sensory auras </a:t>
            </a:r>
            <a:r>
              <a:rPr lang="en-US" sz="2000" dirty="0" smtClean="0"/>
              <a:t>are less common. They typically occur unilaterally. Many children describe this sensation as insects are worms crawling from their hand, up their arm to their face with a numbness following this sensation. Once the numbness occurs, the child may have difficulty using the arm as they have lost sensory input, and a misdiagnosis of hemiplegic migraine may be made.</a:t>
            </a:r>
          </a:p>
          <a:p>
            <a:r>
              <a:rPr lang="en-US" sz="2000" b="1" dirty="0" smtClean="0"/>
              <a:t>Dysphasic auras </a:t>
            </a:r>
            <a:r>
              <a:rPr lang="en-US" sz="2000" dirty="0" smtClean="0"/>
              <a:t>are the least-common type of typical aura and have been described as an inability or difficulty to respond verbally. The patient afterwards will describe an ability to understand what is being asked, but cannot answer back.</a:t>
            </a:r>
            <a:endParaRPr lang="en-US" sz="2000" b="1"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79488"/>
            <a:ext cx="9144000" cy="4351338"/>
          </a:xfrm>
        </p:spPr>
        <p:txBody>
          <a:bodyPr>
            <a:normAutofit fontScale="92500" lnSpcReduction="10000"/>
          </a:bodyPr>
          <a:lstStyle/>
          <a:p>
            <a:r>
              <a:rPr lang="en-US" dirty="0" smtClean="0"/>
              <a:t>Much less commonly, atypical forms of aura can occur, including</a:t>
            </a:r>
          </a:p>
          <a:p>
            <a:pPr>
              <a:buNone/>
            </a:pPr>
            <a:r>
              <a:rPr lang="en-US" dirty="0" smtClean="0"/>
              <a:t>1. Hemiplegic migraine(true weakness, not numbness) </a:t>
            </a:r>
          </a:p>
          <a:p>
            <a:pPr>
              <a:buNone/>
            </a:pPr>
            <a:r>
              <a:rPr lang="en-US" dirty="0" smtClean="0"/>
              <a:t>This transient unilateral weakness usually lasts only a few hours but may persist for days, both familial and sporadic forms have been described. The familial hemiplegic migraine is an </a:t>
            </a:r>
            <a:r>
              <a:rPr lang="en-US" dirty="0" err="1" smtClean="0"/>
              <a:t>autosomal</a:t>
            </a:r>
            <a:r>
              <a:rPr lang="en-US" dirty="0" smtClean="0"/>
              <a:t> dominant disorder.</a:t>
            </a:r>
          </a:p>
          <a:p>
            <a:pPr>
              <a:buNone/>
            </a:pPr>
            <a:r>
              <a:rPr lang="en-US" dirty="0" smtClean="0"/>
              <a:t>Diagnostic criteria: </a:t>
            </a:r>
          </a:p>
          <a:p>
            <a:pPr marL="457200" indent="-457200">
              <a:buAutoNum type="alphaUcPeriod"/>
            </a:pPr>
            <a:r>
              <a:rPr lang="en-US" dirty="0" smtClean="0"/>
              <a:t>Attacks fulfilling criteria for 1.2 Migraine with aura and criterion B below </a:t>
            </a:r>
          </a:p>
          <a:p>
            <a:pPr marL="457200" indent="-457200">
              <a:buNone/>
            </a:pPr>
            <a:r>
              <a:rPr lang="en-US" dirty="0" smtClean="0"/>
              <a:t>B. Aura consisting of both of the following:</a:t>
            </a:r>
          </a:p>
          <a:p>
            <a:pPr marL="457200" indent="-457200">
              <a:buNone/>
            </a:pPr>
            <a:r>
              <a:rPr lang="en-US" dirty="0" smtClean="0"/>
              <a:t>  1. fully reversible motor weakness2</a:t>
            </a:r>
          </a:p>
          <a:p>
            <a:pPr marL="457200" indent="-457200">
              <a:buNone/>
            </a:pPr>
            <a:r>
              <a:rPr lang="en-US" dirty="0" smtClean="0"/>
              <a:t> 2. fully reversible visual, sensory and/or speech/ language symptoms</a:t>
            </a:r>
          </a:p>
          <a:p>
            <a:pPr>
              <a:buNone/>
            </a:pPr>
            <a:r>
              <a:rPr lang="en-US" b="1" dirty="0" smtClean="0"/>
              <a:t>2. distortion (“Alice in Wonderland” syndrome). </a:t>
            </a:r>
          </a:p>
          <a:p>
            <a:pPr>
              <a:buNone/>
            </a:pPr>
            <a:r>
              <a:rPr lang="en-US" dirty="0" smtClean="0"/>
              <a:t>characterized by distortions of visual perception, the body image, and the experience of time.</a:t>
            </a:r>
          </a:p>
          <a:p>
            <a:pPr>
              <a:buNone/>
            </a:pPr>
            <a:r>
              <a:rPr lang="en-US" b="1" dirty="0" smtClean="0"/>
              <a:t>Whenever these rarer forms of aura are present, further investigation is warranted.</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41402"/>
            <a:ext cx="9144000" cy="4351338"/>
          </a:xfrm>
        </p:spPr>
        <p:txBody>
          <a:bodyPr>
            <a:noAutofit/>
          </a:bodyPr>
          <a:lstStyle/>
          <a:p>
            <a:pPr>
              <a:buNone/>
            </a:pPr>
            <a:r>
              <a:rPr lang="en-US" sz="2000" dirty="0" smtClean="0"/>
              <a:t>3. Basilar-type : was formerly considered a disease of the basilar artery. Some of the symptoms described include vertigo, tinnitus, </a:t>
            </a:r>
            <a:r>
              <a:rPr lang="en-US" sz="2000" dirty="0" err="1" smtClean="0"/>
              <a:t>diplopia</a:t>
            </a:r>
            <a:r>
              <a:rPr lang="en-US" sz="2000" dirty="0" smtClean="0"/>
              <a:t>, blurred vision, </a:t>
            </a:r>
            <a:r>
              <a:rPr lang="en-US" sz="2000" dirty="0" err="1" smtClean="0"/>
              <a:t>scotoma</a:t>
            </a:r>
            <a:r>
              <a:rPr lang="en-US" sz="2000" dirty="0" smtClean="0"/>
              <a:t>, ataxia, and an occipital headache. The pupils may be dilated, and </a:t>
            </a:r>
            <a:r>
              <a:rPr lang="en-US" sz="2000" dirty="0" err="1" smtClean="0"/>
              <a:t>ptosis</a:t>
            </a:r>
            <a:r>
              <a:rPr lang="en-US" sz="2000" dirty="0" smtClean="0"/>
              <a:t> may be evident. </a:t>
            </a:r>
          </a:p>
          <a:p>
            <a:pPr>
              <a:buNone/>
            </a:pPr>
            <a:r>
              <a:rPr lang="en-US" sz="2000" dirty="0" smtClean="0"/>
              <a:t>Diagnostic criteria : </a:t>
            </a:r>
          </a:p>
          <a:p>
            <a:pPr>
              <a:buNone/>
            </a:pPr>
            <a:r>
              <a:rPr lang="en-US" sz="2000" dirty="0" smtClean="0"/>
              <a:t> A. Attacks fulfilling criteria for 1.2 Migraine with aura and criterion B below </a:t>
            </a:r>
          </a:p>
          <a:p>
            <a:pPr>
              <a:buNone/>
            </a:pPr>
            <a:r>
              <a:rPr lang="en-US" sz="2000" dirty="0" smtClean="0"/>
              <a:t>B. Aura with both of the following:</a:t>
            </a:r>
          </a:p>
          <a:p>
            <a:pPr>
              <a:buNone/>
            </a:pPr>
            <a:r>
              <a:rPr lang="en-US" sz="2000" dirty="0" smtClean="0"/>
              <a:t> 1. at least two of the following fully reversible brainstem symptoms:</a:t>
            </a:r>
          </a:p>
          <a:p>
            <a:pPr>
              <a:buNone/>
            </a:pPr>
            <a:r>
              <a:rPr lang="en-US" sz="2000" dirty="0" smtClean="0"/>
              <a:t>      a. </a:t>
            </a:r>
            <a:r>
              <a:rPr lang="en-US" sz="2000" dirty="0" err="1" smtClean="0"/>
              <a:t>dysarthria</a:t>
            </a:r>
            <a:endParaRPr lang="en-US" sz="2000" dirty="0" smtClean="0"/>
          </a:p>
          <a:p>
            <a:pPr>
              <a:buNone/>
            </a:pPr>
            <a:r>
              <a:rPr lang="en-US" sz="2000" dirty="0" smtClean="0"/>
              <a:t>      b. vertigo</a:t>
            </a:r>
          </a:p>
          <a:p>
            <a:pPr>
              <a:buNone/>
            </a:pPr>
            <a:r>
              <a:rPr lang="en-US" sz="2000" dirty="0" smtClean="0"/>
              <a:t>      c. tinnitus  </a:t>
            </a:r>
          </a:p>
          <a:p>
            <a:pPr>
              <a:buNone/>
            </a:pPr>
            <a:r>
              <a:rPr lang="en-US" sz="2000" dirty="0" smtClean="0"/>
              <a:t>      d. </a:t>
            </a:r>
            <a:r>
              <a:rPr lang="en-US" sz="2000" dirty="0" err="1" smtClean="0"/>
              <a:t>hypacusis</a:t>
            </a:r>
            <a:endParaRPr lang="en-US" sz="2000" dirty="0" smtClean="0"/>
          </a:p>
          <a:p>
            <a:pPr>
              <a:buNone/>
            </a:pPr>
            <a:r>
              <a:rPr lang="en-US" sz="2000" dirty="0" smtClean="0"/>
              <a:t>      e. </a:t>
            </a:r>
            <a:r>
              <a:rPr lang="en-US" sz="2000" dirty="0" err="1" smtClean="0"/>
              <a:t>diplopia</a:t>
            </a:r>
            <a:endParaRPr lang="en-US" sz="2000" dirty="0" smtClean="0"/>
          </a:p>
          <a:p>
            <a:pPr>
              <a:buNone/>
            </a:pPr>
            <a:r>
              <a:rPr lang="en-US" sz="2000" dirty="0" smtClean="0"/>
              <a:t>      f. ataxia not attributable to sensory deficit</a:t>
            </a:r>
          </a:p>
          <a:p>
            <a:pPr>
              <a:buNone/>
            </a:pPr>
            <a:r>
              <a:rPr lang="en-US" sz="2000" dirty="0" smtClean="0"/>
              <a:t>      g. decreased level of consciousness (GCS 13) </a:t>
            </a:r>
          </a:p>
          <a:p>
            <a:pPr>
              <a:buNone/>
            </a:pPr>
            <a:r>
              <a:rPr lang="en-US" sz="2000" dirty="0" smtClean="0"/>
              <a:t> 2. no motor or retinal symptoms.</a:t>
            </a: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06097"/>
            <a:ext cx="9144000" cy="4351338"/>
          </a:xfrm>
        </p:spPr>
        <p:txBody>
          <a:bodyPr>
            <a:normAutofit fontScale="85000" lnSpcReduction="20000"/>
          </a:bodyPr>
          <a:lstStyle/>
          <a:p>
            <a:r>
              <a:rPr lang="en-US" b="1" dirty="0" smtClean="0"/>
              <a:t>4. Retinal migraine </a:t>
            </a:r>
            <a:r>
              <a:rPr lang="en-US" dirty="0" smtClean="0"/>
              <a:t>: Repeated attacks of monocular visual disturbance, including scintillations, </a:t>
            </a:r>
            <a:r>
              <a:rPr lang="en-US" dirty="0" err="1" smtClean="0"/>
              <a:t>scotomata</a:t>
            </a:r>
            <a:r>
              <a:rPr lang="en-US" dirty="0" smtClean="0"/>
              <a:t> or blindness, associated with migraine headache</a:t>
            </a:r>
          </a:p>
          <a:p>
            <a:r>
              <a:rPr lang="en-US" dirty="0" smtClean="0"/>
              <a:t>Diagnostic criteria:</a:t>
            </a:r>
          </a:p>
          <a:p>
            <a:pPr>
              <a:buNone/>
            </a:pPr>
            <a:r>
              <a:rPr lang="en-US" dirty="0" smtClean="0"/>
              <a:t> A. Attacks fulfilling criteria for 1.2 Migraine with aura and criterion B below</a:t>
            </a:r>
          </a:p>
          <a:p>
            <a:pPr>
              <a:buNone/>
            </a:pPr>
            <a:r>
              <a:rPr lang="en-US" dirty="0" smtClean="0"/>
              <a:t> B. Aura characterized by both of the following: </a:t>
            </a:r>
          </a:p>
          <a:p>
            <a:pPr marL="457200" indent="-457200">
              <a:buAutoNum type="arabicPeriod"/>
            </a:pPr>
            <a:r>
              <a:rPr lang="en-US" dirty="0" smtClean="0"/>
              <a:t>fully reversible, monocular, positive and/or negative visual phenomena (e.g. scintillations, </a:t>
            </a:r>
            <a:r>
              <a:rPr lang="en-US" dirty="0" err="1" smtClean="0"/>
              <a:t>scotomata</a:t>
            </a:r>
            <a:r>
              <a:rPr lang="en-US" dirty="0" smtClean="0"/>
              <a:t> or blindness) confirmed during an attack by either or both of the following: </a:t>
            </a:r>
          </a:p>
          <a:p>
            <a:pPr marL="457200" indent="-457200">
              <a:buNone/>
            </a:pPr>
            <a:r>
              <a:rPr lang="en-US" dirty="0" smtClean="0"/>
              <a:t>         a. clinical visual field examination </a:t>
            </a:r>
          </a:p>
          <a:p>
            <a:pPr marL="457200" indent="-457200">
              <a:buNone/>
            </a:pPr>
            <a:r>
              <a:rPr lang="en-US" dirty="0" smtClean="0"/>
              <a:t>         b. the patient’s drawing of a monocular field defect (made after clear instruction)</a:t>
            </a:r>
          </a:p>
          <a:p>
            <a:pPr marL="457200" indent="-457200">
              <a:buNone/>
            </a:pPr>
            <a:r>
              <a:rPr lang="en-US" dirty="0" smtClean="0"/>
              <a:t> 2. at least two of the following:</a:t>
            </a:r>
          </a:p>
          <a:p>
            <a:pPr marL="457200" indent="-457200">
              <a:buNone/>
            </a:pPr>
            <a:r>
              <a:rPr lang="en-US" dirty="0" smtClean="0"/>
              <a:t>      a. spreading gradually over 5 minutes</a:t>
            </a:r>
          </a:p>
          <a:p>
            <a:pPr marL="457200" indent="-457200">
              <a:buNone/>
            </a:pPr>
            <a:r>
              <a:rPr lang="en-US" dirty="0" smtClean="0"/>
              <a:t>      b. symptoms last 5–60 minute </a:t>
            </a:r>
          </a:p>
          <a:p>
            <a:pPr marL="457200" indent="-457200">
              <a:buNone/>
            </a:pPr>
            <a:r>
              <a:rPr lang="en-US" dirty="0" smtClean="0"/>
              <a:t>      c. accompanied, or followed within 60 minutes, by headache</a:t>
            </a:r>
          </a:p>
          <a:p>
            <a:pPr marL="457200" indent="-457200">
              <a:buNone/>
            </a:pPr>
            <a:r>
              <a:rPr lang="en-US" dirty="0" smtClean="0"/>
              <a:t> C. Not better accounted for by another ICHD-3 diagnosis, and other causes of </a:t>
            </a:r>
            <a:r>
              <a:rPr lang="en-US" dirty="0" err="1" smtClean="0"/>
              <a:t>amaurosis</a:t>
            </a:r>
            <a:r>
              <a:rPr lang="en-US" dirty="0" smtClean="0"/>
              <a:t> </a:t>
            </a:r>
            <a:r>
              <a:rPr lang="en-US" dirty="0" err="1" smtClean="0"/>
              <a:t>fugax</a:t>
            </a:r>
            <a:r>
              <a:rPr lang="en-US" dirty="0" smtClean="0"/>
              <a:t> have been excluded.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Chronic migraine </a:t>
            </a:r>
            <a:endParaRPr lang="en-US" dirty="0"/>
          </a:p>
        </p:txBody>
      </p:sp>
      <p:sp>
        <p:nvSpPr>
          <p:cNvPr id="3" name="Content Placeholder 2"/>
          <p:cNvSpPr>
            <a:spLocks noGrp="1"/>
          </p:cNvSpPr>
          <p:nvPr>
            <p:ph idx="1"/>
          </p:nvPr>
        </p:nvSpPr>
        <p:spPr>
          <a:xfrm>
            <a:off x="0" y="1630753"/>
            <a:ext cx="9144000" cy="4351338"/>
          </a:xfrm>
        </p:spPr>
        <p:txBody>
          <a:bodyPr>
            <a:normAutofit lnSpcReduction="10000"/>
          </a:bodyPr>
          <a:lstStyle/>
          <a:p>
            <a:pPr>
              <a:buNone/>
            </a:pPr>
            <a:r>
              <a:rPr lang="en-US" dirty="0" smtClean="0"/>
              <a:t>Headache occurring on 15 or more days/ month for more than three months, which, on at least eight days/month, has the features of migraine headache. </a:t>
            </a:r>
          </a:p>
          <a:p>
            <a:pPr>
              <a:buNone/>
            </a:pPr>
            <a:r>
              <a:rPr lang="en-US" dirty="0" smtClean="0"/>
              <a:t>Diagnostic criteria:  </a:t>
            </a:r>
          </a:p>
          <a:p>
            <a:pPr marL="457200" indent="-457200">
              <a:buAutoNum type="alphaUcPeriod"/>
            </a:pPr>
            <a:r>
              <a:rPr lang="en-US" dirty="0" smtClean="0"/>
              <a:t>Headache (migraine-like or tension-type-like1 ) on 15 days/month for &gt;3 months, and fulfilling criteria B and C</a:t>
            </a:r>
          </a:p>
          <a:p>
            <a:pPr marL="457200" indent="-457200">
              <a:buNone/>
            </a:pPr>
            <a:r>
              <a:rPr lang="en-US" dirty="0" smtClean="0"/>
              <a:t> B. Occurring in a patient who has had at least five attacks fulfilling criteria B–D for Migraine without aura and/or criteria B and C for Migraine with aura </a:t>
            </a:r>
          </a:p>
          <a:p>
            <a:pPr marL="457200" indent="-457200">
              <a:buNone/>
            </a:pPr>
            <a:r>
              <a:rPr lang="en-US" dirty="0" smtClean="0"/>
              <a:t>C. On 8 days/month for &gt;3 months, fulfilling any of the following</a:t>
            </a:r>
          </a:p>
          <a:p>
            <a:pPr marL="457200" indent="-457200">
              <a:buAutoNum type="arabicPeriod"/>
            </a:pPr>
            <a:r>
              <a:rPr lang="en-US" dirty="0" smtClean="0"/>
              <a:t>criteria C and D for 1.1 Migraine without aura</a:t>
            </a:r>
          </a:p>
          <a:p>
            <a:pPr marL="457200" indent="-457200">
              <a:buNone/>
            </a:pPr>
            <a:r>
              <a:rPr lang="en-US" dirty="0" smtClean="0"/>
              <a:t> 2. criteria B and C for 1.2 Migraine with aura</a:t>
            </a:r>
          </a:p>
          <a:p>
            <a:pPr marL="457200" indent="-457200">
              <a:buNone/>
            </a:pPr>
            <a:r>
              <a:rPr lang="en-US" dirty="0" smtClean="0"/>
              <a:t> 3. believed by the patient to be migraine at onset and relieved by a </a:t>
            </a:r>
            <a:r>
              <a:rPr lang="en-US" dirty="0" err="1" smtClean="0"/>
              <a:t>triptan</a:t>
            </a:r>
            <a:r>
              <a:rPr lang="en-US" dirty="0" smtClean="0"/>
              <a:t> or ergot derivative</a:t>
            </a:r>
          </a:p>
          <a:p>
            <a:pPr marL="457200" indent="-457200">
              <a:buNone/>
            </a:pPr>
            <a:r>
              <a:rPr lang="en-US" dirty="0" smtClean="0"/>
              <a:t> D. Not better accounted for by another ICHD-3 diagnosis.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F30808-A58C-4602-8D55-D93B624D71DE}"/>
              </a:ext>
            </a:extLst>
          </p:cNvPr>
          <p:cNvSpPr>
            <a:spLocks noGrp="1"/>
          </p:cNvSpPr>
          <p:nvPr>
            <p:ph type="title"/>
          </p:nvPr>
        </p:nvSpPr>
        <p:spPr/>
        <p:txBody>
          <a:bodyPr/>
          <a:lstStyle/>
          <a:p>
            <a:r>
              <a:rPr lang="en-US" b="1" dirty="0"/>
              <a:t>management</a:t>
            </a:r>
          </a:p>
        </p:txBody>
      </p:sp>
      <p:sp>
        <p:nvSpPr>
          <p:cNvPr id="3" name="Content Placeholder 2">
            <a:extLst>
              <a:ext uri="{FF2B5EF4-FFF2-40B4-BE49-F238E27FC236}">
                <a16:creationId xmlns="" xmlns:a16="http://schemas.microsoft.com/office/drawing/2014/main" id="{DAAF94AB-DFD8-4AD1-8779-747175A40C85}"/>
              </a:ext>
            </a:extLst>
          </p:cNvPr>
          <p:cNvSpPr>
            <a:spLocks noGrp="1"/>
          </p:cNvSpPr>
          <p:nvPr>
            <p:ph idx="1"/>
          </p:nvPr>
        </p:nvSpPr>
        <p:spPr>
          <a:xfrm>
            <a:off x="0" y="1540812"/>
            <a:ext cx="9144000" cy="4351338"/>
          </a:xfrm>
        </p:spPr>
        <p:txBody>
          <a:bodyPr>
            <a:normAutofit/>
          </a:bodyPr>
          <a:lstStyle/>
          <a:p>
            <a:pPr marL="0" indent="0">
              <a:buNone/>
            </a:pPr>
            <a:r>
              <a:rPr lang="en-US" sz="2000" b="1" dirty="0">
                <a:solidFill>
                  <a:schemeClr val="tx1"/>
                </a:solidFill>
                <a:latin typeface="Avenir-Black"/>
              </a:rPr>
              <a:t>A- Management of acute attack:</a:t>
            </a:r>
          </a:p>
          <a:p>
            <a:pPr algn="l"/>
            <a:r>
              <a:rPr lang="en-US" sz="2000" b="1" i="0" u="none" strike="noStrike" baseline="0" dirty="0">
                <a:latin typeface="MinionPro-Regular"/>
              </a:rPr>
              <a:t>This mainly includes 2 groups of medicines: </a:t>
            </a:r>
            <a:r>
              <a:rPr lang="en-US" sz="2000" b="1" i="0" u="none" strike="noStrike" baseline="0" dirty="0" smtClean="0">
                <a:latin typeface="MinionPro-Regular"/>
              </a:rPr>
              <a:t>(</a:t>
            </a:r>
            <a:r>
              <a:rPr lang="en-US" sz="2000" b="1" i="0" u="none" strike="noStrike" baseline="0" dirty="0">
                <a:latin typeface="MinionPro-Regular"/>
              </a:rPr>
              <a:t>NSAIDs) and triptans.</a:t>
            </a:r>
            <a:r>
              <a:rPr lang="en-US" sz="2000" b="1" dirty="0">
                <a:solidFill>
                  <a:schemeClr val="tx1"/>
                </a:solidFill>
                <a:latin typeface="Avenir-Black"/>
              </a:rPr>
              <a:t> </a:t>
            </a:r>
          </a:p>
          <a:p>
            <a:r>
              <a:rPr lang="en-US" sz="2000" dirty="0">
                <a:solidFill>
                  <a:schemeClr val="tx1"/>
                </a:solidFill>
                <a:latin typeface="Avenir-Black"/>
              </a:rPr>
              <a:t>NSAID as </a:t>
            </a:r>
            <a:r>
              <a:rPr lang="en-US" sz="2000" dirty="0">
                <a:solidFill>
                  <a:srgbClr val="FF0000"/>
                </a:solidFill>
                <a:latin typeface="Avenir-Black"/>
              </a:rPr>
              <a:t>Ibuprofen</a:t>
            </a:r>
            <a:r>
              <a:rPr lang="en-US" sz="2000" dirty="0">
                <a:solidFill>
                  <a:schemeClr val="tx1"/>
                </a:solidFill>
                <a:latin typeface="Avenir-Black"/>
              </a:rPr>
              <a:t> tend to be effective when used </a:t>
            </a:r>
            <a:r>
              <a:rPr lang="en-US" sz="2000" i="0" u="none" strike="noStrike" baseline="0" dirty="0">
                <a:latin typeface="MinionPro-Regular"/>
              </a:rPr>
              <a:t>at the onset of the headache attack with  appropriate </a:t>
            </a:r>
            <a:r>
              <a:rPr lang="en-US" sz="2000" i="0" u="none" strike="noStrike" baseline="0" dirty="0" smtClean="0">
                <a:latin typeface="MinionPro-Regular"/>
              </a:rPr>
              <a:t>doses </a:t>
            </a:r>
            <a:r>
              <a:rPr lang="en-US" sz="2000" baseline="0" dirty="0" smtClean="0">
                <a:latin typeface="MinionPro-Regular"/>
              </a:rPr>
              <a:t>(</a:t>
            </a:r>
            <a:r>
              <a:rPr lang="en-US" sz="2000" dirty="0" smtClean="0"/>
              <a:t>7.5-10.0 mg/kg) however, acetaminophen (15 mg/kg) can be effective in those with a contraindication to NSAIDs. Special concern for the use of NSAIDs includes ensuring that the children can recognize and respond to onset of the headache. </a:t>
            </a:r>
            <a:endParaRPr lang="en-US" sz="2000" i="0" u="none" strike="noStrike" baseline="0" dirty="0">
              <a:latin typeface="MinionPro-Regular"/>
            </a:endParaRPr>
          </a:p>
          <a:p>
            <a:pPr algn="l"/>
            <a:r>
              <a:rPr lang="en-US" sz="2000" dirty="0">
                <a:solidFill>
                  <a:schemeClr val="tx1"/>
                </a:solidFill>
                <a:latin typeface="MinionPro-Regular"/>
              </a:rPr>
              <a:t>Other NSAID that can be used include: </a:t>
            </a:r>
            <a:r>
              <a:rPr lang="en-US" sz="2000" dirty="0">
                <a:solidFill>
                  <a:srgbClr val="FF0000"/>
                </a:solidFill>
                <a:latin typeface="MinionPro-Regular"/>
              </a:rPr>
              <a:t>N</a:t>
            </a:r>
            <a:r>
              <a:rPr lang="en-US" sz="2000" b="0" i="0" u="none" strike="noStrike" baseline="0" dirty="0">
                <a:solidFill>
                  <a:srgbClr val="FF0000"/>
                </a:solidFill>
                <a:latin typeface="MinionPro-Regular"/>
              </a:rPr>
              <a:t>aproxen</a:t>
            </a:r>
            <a:r>
              <a:rPr lang="en-US" sz="2000" b="0" i="0" u="none" strike="noStrike" baseline="0" dirty="0">
                <a:latin typeface="MinionPro-Regular"/>
              </a:rPr>
              <a:t> </a:t>
            </a:r>
            <a:r>
              <a:rPr lang="en-US" sz="2000" b="0" i="0" u="none" strike="noStrike" baseline="0" dirty="0">
                <a:solidFill>
                  <a:srgbClr val="FF0000"/>
                </a:solidFill>
                <a:latin typeface="MinionPro-Regular"/>
              </a:rPr>
              <a:t>sodium</a:t>
            </a:r>
            <a:r>
              <a:rPr lang="en-US" sz="2000" b="0" i="0" u="none" strike="noStrike" baseline="0" dirty="0">
                <a:latin typeface="MinionPro-Regular"/>
              </a:rPr>
              <a:t> and </a:t>
            </a:r>
            <a:r>
              <a:rPr lang="en-US" sz="2000" b="0" i="0" u="none" strike="noStrike" baseline="0" dirty="0">
                <a:solidFill>
                  <a:srgbClr val="FF0000"/>
                </a:solidFill>
                <a:latin typeface="MinionPro-Regular"/>
              </a:rPr>
              <a:t>Aspirin</a:t>
            </a:r>
            <a:r>
              <a:rPr lang="en-US" sz="2000" b="0" i="0" u="none" strike="noStrike" baseline="0" dirty="0">
                <a:latin typeface="MinionPro-Regular"/>
              </a:rPr>
              <a:t> is also a reasonable option but is usually reserved for older children (older than age 15 yr</a:t>
            </a:r>
            <a:r>
              <a:rPr lang="en-US" sz="2000" b="0" i="0" u="none" strike="noStrike" baseline="0" dirty="0" smtClean="0">
                <a:latin typeface="MinionPro-Regular"/>
              </a:rPr>
              <a:t>).</a:t>
            </a:r>
          </a:p>
          <a:p>
            <a:r>
              <a:rPr lang="en-US" sz="2000" dirty="0" smtClean="0"/>
              <a:t>The goal of the primary acute medication should be headache relief within 1 hr with return to function.</a:t>
            </a:r>
            <a:endParaRPr lang="en-US" sz="2000" dirty="0">
              <a:solidFill>
                <a:schemeClr val="tx1"/>
              </a:solidFill>
            </a:endParaRPr>
          </a:p>
        </p:txBody>
      </p:sp>
    </p:spTree>
    <p:extLst>
      <p:ext uri="{BB962C8B-B14F-4D97-AF65-F5344CB8AC3E}">
        <p14:creationId xmlns="" xmlns:p14="http://schemas.microsoft.com/office/powerpoint/2010/main" val="16831858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F6489BE-FC3F-46AC-AE45-C5671B859685}"/>
              </a:ext>
            </a:extLst>
          </p:cNvPr>
          <p:cNvSpPr>
            <a:spLocks noGrp="1"/>
          </p:cNvSpPr>
          <p:nvPr>
            <p:ph idx="1"/>
          </p:nvPr>
        </p:nvSpPr>
        <p:spPr>
          <a:xfrm>
            <a:off x="0" y="971186"/>
            <a:ext cx="9144000" cy="4351338"/>
          </a:xfrm>
        </p:spPr>
        <p:txBody>
          <a:bodyPr>
            <a:normAutofit/>
          </a:bodyPr>
          <a:lstStyle/>
          <a:p>
            <a:r>
              <a:rPr lang="en-US" sz="2000" dirty="0"/>
              <a:t>When </a:t>
            </a:r>
            <a:r>
              <a:rPr lang="en-US" sz="2000" dirty="0">
                <a:solidFill>
                  <a:srgbClr val="FF0000"/>
                </a:solidFill>
              </a:rPr>
              <a:t>NSAID</a:t>
            </a:r>
            <a:r>
              <a:rPr lang="en-US" sz="2000" dirty="0"/>
              <a:t> alone is not sufficient, </a:t>
            </a:r>
            <a:r>
              <a:rPr lang="en-US" sz="2000" b="0" i="0" u="none" strike="noStrike" baseline="0" dirty="0">
                <a:latin typeface="MinionPro-Regular"/>
              </a:rPr>
              <a:t>a </a:t>
            </a:r>
            <a:r>
              <a:rPr lang="en-US" sz="2000" b="0" i="0" u="none" strike="noStrike" baseline="0" dirty="0">
                <a:solidFill>
                  <a:srgbClr val="FF0000"/>
                </a:solidFill>
                <a:latin typeface="MinionPro-Regular"/>
              </a:rPr>
              <a:t>Triptan</a:t>
            </a:r>
            <a:r>
              <a:rPr lang="en-US" sz="2000" b="0" i="0" u="none" strike="noStrike" baseline="0" dirty="0">
                <a:latin typeface="MinionPro-Regular"/>
              </a:rPr>
              <a:t> may be considered.</a:t>
            </a:r>
          </a:p>
          <a:p>
            <a:pPr algn="l"/>
            <a:r>
              <a:rPr lang="en-US" sz="2000" dirty="0" err="1" smtClean="0">
                <a:latin typeface="MinionPro-Regular"/>
              </a:rPr>
              <a:t>Triptan</a:t>
            </a:r>
            <a:r>
              <a:rPr lang="en-US" sz="2000" dirty="0" smtClean="0">
                <a:latin typeface="MinionPro-Regular"/>
              </a:rPr>
              <a:t> </a:t>
            </a:r>
            <a:r>
              <a:rPr lang="en-US" sz="2000" dirty="0">
                <a:latin typeface="MinionPro-Regular"/>
              </a:rPr>
              <a:t>as </a:t>
            </a:r>
            <a:r>
              <a:rPr lang="en-US" sz="2000" b="0" i="0" u="none" strike="noStrike" baseline="0" dirty="0" err="1">
                <a:solidFill>
                  <a:srgbClr val="FF0000"/>
                </a:solidFill>
                <a:latin typeface="MinionPro-Regular"/>
              </a:rPr>
              <a:t>Almotriptan</a:t>
            </a:r>
            <a:r>
              <a:rPr lang="en-US" sz="2000" b="0" i="0" u="none" strike="noStrike" baseline="0" dirty="0">
                <a:latin typeface="MinionPro-Regular"/>
              </a:rPr>
              <a:t> (ages 12-17 yr) and </a:t>
            </a:r>
            <a:r>
              <a:rPr lang="en-US" sz="2000" b="0" i="0" u="none" strike="noStrike" baseline="0" dirty="0">
                <a:solidFill>
                  <a:srgbClr val="FF0000"/>
                </a:solidFill>
                <a:latin typeface="MinionPro-Regular"/>
              </a:rPr>
              <a:t>Rizatriptan</a:t>
            </a:r>
            <a:r>
              <a:rPr lang="en-US" sz="2000" b="0" i="0" u="none" strike="noStrike" baseline="0" dirty="0">
                <a:latin typeface="MinionPro-Regular"/>
              </a:rPr>
              <a:t> (in children as young as age 6 yr) can be used to treat migraine in the pediatric population</a:t>
            </a:r>
            <a:r>
              <a:rPr lang="en-US" sz="2000" b="0" i="0" u="none" strike="noStrike" baseline="0" dirty="0" smtClean="0">
                <a:latin typeface="MinionPro-Regular"/>
              </a:rPr>
              <a:t>.</a:t>
            </a:r>
            <a:endParaRPr lang="en-US" sz="2000" b="0" i="0" u="none" strike="noStrike" baseline="0" dirty="0">
              <a:latin typeface="MinionPro-Regular"/>
            </a:endParaRPr>
          </a:p>
          <a:p>
            <a:r>
              <a:rPr lang="en-US" sz="2000" b="0" i="0" u="none" strike="noStrike" baseline="0" dirty="0">
                <a:latin typeface="MinionPro-Regular"/>
              </a:rPr>
              <a:t>The most effective way to administer abortive treatment is to use NSAIDs first in mild to severe cases, restricting their use to fewer than 2-3 attacks per </a:t>
            </a:r>
            <a:r>
              <a:rPr lang="en-US" sz="2000" b="0" i="0" u="none" strike="noStrike" baseline="0" dirty="0" smtClean="0">
                <a:latin typeface="MinionPro-Regular"/>
              </a:rPr>
              <a:t>week </a:t>
            </a:r>
            <a:r>
              <a:rPr lang="en-US" sz="2000" dirty="0" smtClean="0"/>
              <a:t>to prevent the transformation of the migraines into medication overuse headaches</a:t>
            </a:r>
            <a:r>
              <a:rPr lang="en-US" sz="2000" b="0" i="0" u="none" strike="noStrike" baseline="0" dirty="0" smtClean="0">
                <a:latin typeface="MinionPro-Regular"/>
              </a:rPr>
              <a:t>, </a:t>
            </a:r>
            <a:r>
              <a:rPr lang="en-US" sz="2000" b="0" i="0" u="none" strike="noStrike" baseline="0" dirty="0">
                <a:latin typeface="MinionPro-Regular"/>
              </a:rPr>
              <a:t>and adding the triptan for moderate to</a:t>
            </a:r>
            <a:r>
              <a:rPr lang="en-US" sz="2000" dirty="0">
                <a:latin typeface="MinionPro-Regular"/>
              </a:rPr>
              <a:t> </a:t>
            </a:r>
            <a:r>
              <a:rPr lang="en-US" sz="2000" b="0" i="0" u="none" strike="noStrike" baseline="0" dirty="0">
                <a:latin typeface="MinionPro-Regular"/>
              </a:rPr>
              <a:t>severe, or attacks that have failed NSAID use, restricting to not more than 4-6 attacks per month</a:t>
            </a:r>
            <a:endParaRPr lang="en-US" sz="2000" dirty="0"/>
          </a:p>
        </p:txBody>
      </p:sp>
    </p:spTree>
    <p:extLst>
      <p:ext uri="{BB962C8B-B14F-4D97-AF65-F5344CB8AC3E}">
        <p14:creationId xmlns="" xmlns:p14="http://schemas.microsoft.com/office/powerpoint/2010/main" val="6501881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184B557-54D7-4B54-A640-5D2B092B4028}"/>
              </a:ext>
            </a:extLst>
          </p:cNvPr>
          <p:cNvSpPr>
            <a:spLocks noGrp="1"/>
          </p:cNvSpPr>
          <p:nvPr>
            <p:ph idx="1"/>
          </p:nvPr>
        </p:nvSpPr>
        <p:spPr>
          <a:xfrm>
            <a:off x="244840" y="1089467"/>
            <a:ext cx="8686800" cy="4846638"/>
          </a:xfrm>
        </p:spPr>
        <p:txBody>
          <a:bodyPr>
            <a:normAutofit/>
          </a:bodyPr>
          <a:lstStyle/>
          <a:p>
            <a:r>
              <a:rPr lang="en-US" sz="2400" b="1" dirty="0"/>
              <a:t>Other measures in management of acute attack:</a:t>
            </a:r>
          </a:p>
          <a:p>
            <a:pPr marL="0" indent="0">
              <a:buNone/>
            </a:pPr>
            <a:r>
              <a:rPr lang="en-US" sz="2400" dirty="0"/>
              <a:t>1-</a:t>
            </a:r>
            <a:r>
              <a:rPr lang="en-US" sz="2400" dirty="0">
                <a:ea typeface="+mj-ea"/>
                <a:cs typeface="+mj-cs"/>
              </a:rPr>
              <a:t> </a:t>
            </a:r>
            <a:r>
              <a:rPr lang="en-US" sz="2400" b="1" dirty="0">
                <a:ea typeface="+mj-ea"/>
                <a:cs typeface="+mj-cs"/>
              </a:rPr>
              <a:t>Ergot alkaloids</a:t>
            </a:r>
            <a:r>
              <a:rPr lang="en-US" sz="2400" dirty="0">
                <a:ea typeface="+mj-ea"/>
                <a:cs typeface="+mj-cs"/>
              </a:rPr>
              <a:t>: They are used in moderate – severe cases </a:t>
            </a:r>
            <a:r>
              <a:rPr lang="en-US" sz="2400" dirty="0"/>
              <a:t>They cause Constriction of </a:t>
            </a:r>
            <a:r>
              <a:rPr lang="en-US" sz="2400" dirty="0" err="1"/>
              <a:t>cerebal</a:t>
            </a:r>
            <a:r>
              <a:rPr lang="en-US" sz="2400" dirty="0"/>
              <a:t> blood vessels and they decrease inflammation and </a:t>
            </a:r>
            <a:r>
              <a:rPr lang="en-US" sz="2400" dirty="0" err="1"/>
              <a:t>extravastion</a:t>
            </a:r>
            <a:r>
              <a:rPr lang="en-US" sz="2400" dirty="0"/>
              <a:t>. Ex. </a:t>
            </a:r>
            <a:r>
              <a:rPr lang="en-US" sz="2400" dirty="0" err="1"/>
              <a:t>Erogtamine</a:t>
            </a:r>
            <a:r>
              <a:rPr lang="en-US" sz="2400" dirty="0"/>
              <a:t>, Dihydroergotamine.</a:t>
            </a:r>
          </a:p>
          <a:p>
            <a:pPr marL="0" indent="0">
              <a:buNone/>
            </a:pPr>
            <a:r>
              <a:rPr lang="en-US" sz="2400" b="1" dirty="0">
                <a:latin typeface="MinionPro-Regular"/>
              </a:rPr>
              <a:t>2- F</a:t>
            </a:r>
            <a:r>
              <a:rPr lang="en-US" sz="2400" b="1" i="0" u="none" strike="noStrike" baseline="0" dirty="0">
                <a:latin typeface="MinionPro-Regular"/>
              </a:rPr>
              <a:t>luid hydration</a:t>
            </a:r>
          </a:p>
          <a:p>
            <a:pPr marL="0" indent="0" algn="l">
              <a:buNone/>
            </a:pPr>
            <a:r>
              <a:rPr lang="en-US" sz="2400" dirty="0">
                <a:latin typeface="MinionPro-Regular"/>
              </a:rPr>
              <a:t>3</a:t>
            </a:r>
            <a:r>
              <a:rPr lang="en-US" sz="2400" b="0" i="0" u="none" strike="noStrike" baseline="0" dirty="0">
                <a:latin typeface="MinionPro-Regular"/>
              </a:rPr>
              <a:t>- </a:t>
            </a:r>
            <a:r>
              <a:rPr lang="en-US" sz="2400" b="1" i="0" u="none" strike="noStrike" baseline="0" dirty="0">
                <a:latin typeface="MinionPro-Regular"/>
              </a:rPr>
              <a:t>Antiemetic</a:t>
            </a:r>
            <a:r>
              <a:rPr lang="en-US" sz="2400" b="0" i="0" u="none" strike="noStrike" baseline="0" dirty="0">
                <a:latin typeface="MinionPro-Regular"/>
              </a:rPr>
              <a:t>s that can be used for acute treatment of the nausea and vomiting include: prochlorperazine and metoclopramide have the best efficacy.</a:t>
            </a:r>
          </a:p>
          <a:p>
            <a:pPr marL="0" indent="0" algn="l">
              <a:buNone/>
            </a:pPr>
            <a:r>
              <a:rPr lang="en-US" sz="2400" dirty="0">
                <a:latin typeface="MinionPro-Regular"/>
              </a:rPr>
              <a:t>4- </a:t>
            </a:r>
            <a:r>
              <a:rPr lang="en-US" sz="2400" b="1" dirty="0"/>
              <a:t>Sleep</a:t>
            </a:r>
            <a:r>
              <a:rPr lang="en-US" sz="2400" dirty="0"/>
              <a:t> is the best immediate therapeutic action. Place the patient in a quiet, dark room where he or she can rest with a cool, wet cloth across the forehead.</a:t>
            </a:r>
          </a:p>
        </p:txBody>
      </p:sp>
    </p:spTree>
    <p:extLst>
      <p:ext uri="{BB962C8B-B14F-4D97-AF65-F5344CB8AC3E}">
        <p14:creationId xmlns="" xmlns:p14="http://schemas.microsoft.com/office/powerpoint/2010/main" val="4598571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31146"/>
            <a:ext cx="9144000" cy="4351338"/>
          </a:xfrm>
        </p:spPr>
        <p:txBody>
          <a:bodyPr>
            <a:normAutofit/>
          </a:bodyPr>
          <a:lstStyle/>
          <a:p>
            <a:r>
              <a:rPr lang="en-US" dirty="0" smtClean="0"/>
              <a:t>Inpatient Management of Intractable Migraine and Status </a:t>
            </a:r>
            <a:r>
              <a:rPr lang="en-US" dirty="0" err="1" smtClean="0"/>
              <a:t>Migrainosus</a:t>
            </a:r>
            <a:r>
              <a:rPr lang="en-US" dirty="0" smtClean="0"/>
              <a:t> </a:t>
            </a:r>
          </a:p>
          <a:p>
            <a:pPr>
              <a:buNone/>
            </a:pPr>
            <a:r>
              <a:rPr lang="en-US" dirty="0" smtClean="0"/>
              <a:t>Six percent to 7% of patients fail acute treatment in the emergency department. These patients are usually admitted for a 3-5 day stay and receive extensive </a:t>
            </a:r>
            <a:r>
              <a:rPr lang="en-US" dirty="0" err="1" smtClean="0"/>
              <a:t>parenteral</a:t>
            </a:r>
            <a:r>
              <a:rPr lang="en-US" dirty="0" smtClean="0"/>
              <a:t> treatment. A child should be admitted to the hospital for a primary headache </a:t>
            </a:r>
          </a:p>
          <a:p>
            <a:pPr marL="457200" indent="-457200">
              <a:buAutoNum type="arabicPeriod"/>
            </a:pPr>
            <a:r>
              <a:rPr lang="en-US" dirty="0" smtClean="0"/>
              <a:t>The child is in status </a:t>
            </a:r>
            <a:r>
              <a:rPr lang="en-US" dirty="0" err="1" smtClean="0"/>
              <a:t>migrainous</a:t>
            </a:r>
            <a:r>
              <a:rPr lang="en-US" dirty="0" smtClean="0"/>
              <a:t> &gt;72 h </a:t>
            </a:r>
          </a:p>
          <a:p>
            <a:pPr marL="457200" indent="-457200">
              <a:buAutoNum type="arabicPeriod"/>
            </a:pPr>
            <a:r>
              <a:rPr lang="en-US" dirty="0" smtClean="0"/>
              <a:t>has an exacerbation of a chronic severe headache</a:t>
            </a:r>
          </a:p>
          <a:p>
            <a:pPr marL="457200" indent="-457200">
              <a:buAutoNum type="arabicPeriod"/>
            </a:pPr>
            <a:r>
              <a:rPr lang="en-US" dirty="0" smtClean="0"/>
              <a:t> is in an analgesic rebound headache. </a:t>
            </a:r>
          </a:p>
          <a:p>
            <a:pPr marL="457200" indent="-457200">
              <a:buNone/>
            </a:pPr>
            <a:r>
              <a:rPr lang="en-US" dirty="0" smtClean="0"/>
              <a:t>The goal of inpatient treatment is to control a disabling headache that has been unresponsive to other abortive therapy and is disabling to the child. </a:t>
            </a:r>
          </a:p>
          <a:p>
            <a:pPr marL="457200" indent="-457200">
              <a:buNone/>
            </a:pPr>
            <a:r>
              <a:rPr lang="en-US" dirty="0" smtClean="0"/>
              <a:t>- Treatment protocols include the use of DHE, </a:t>
            </a:r>
            <a:r>
              <a:rPr lang="en-US" dirty="0" err="1" smtClean="0"/>
              <a:t>antiemetics</a:t>
            </a:r>
            <a:r>
              <a:rPr lang="en-US" dirty="0" smtClean="0"/>
              <a:t>, sodium </a:t>
            </a:r>
            <a:r>
              <a:rPr lang="en-US" dirty="0" err="1" smtClean="0"/>
              <a:t>valproate</a:t>
            </a:r>
            <a:r>
              <a:rPr lang="en-US" dirty="0" smtClean="0"/>
              <a:t> and other drugs.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1D8C744-2D39-4DFB-8DB2-4351D5BEA45A}"/>
              </a:ext>
            </a:extLst>
          </p:cNvPr>
          <p:cNvSpPr>
            <a:spLocks noGrp="1"/>
          </p:cNvSpPr>
          <p:nvPr>
            <p:ph idx="1"/>
          </p:nvPr>
        </p:nvSpPr>
        <p:spPr>
          <a:xfrm>
            <a:off x="0" y="1435881"/>
            <a:ext cx="9144000" cy="4351338"/>
          </a:xfrm>
        </p:spPr>
        <p:txBody>
          <a:bodyPr>
            <a:normAutofit/>
          </a:bodyPr>
          <a:lstStyle/>
          <a:p>
            <a:pPr marL="0" indent="0">
              <a:buNone/>
            </a:pPr>
            <a:r>
              <a:rPr lang="en-US" b="1" dirty="0">
                <a:solidFill>
                  <a:schemeClr val="tx1"/>
                </a:solidFill>
              </a:rPr>
              <a:t>B- Prophylactic </a:t>
            </a:r>
            <a:r>
              <a:rPr lang="en-US" b="1" i="0" u="none" strike="noStrike" baseline="0" dirty="0">
                <a:solidFill>
                  <a:schemeClr val="tx1"/>
                </a:solidFill>
                <a:latin typeface="Avenir-Black"/>
              </a:rPr>
              <a:t>Therapy:</a:t>
            </a:r>
          </a:p>
          <a:p>
            <a:r>
              <a:rPr lang="en-US" sz="2800" b="1" dirty="0">
                <a:solidFill>
                  <a:schemeClr val="tx1"/>
                </a:solidFill>
                <a:latin typeface="Avenir-Black"/>
              </a:rPr>
              <a:t>Indication</a:t>
            </a:r>
            <a:r>
              <a:rPr lang="en-US" sz="2600" dirty="0">
                <a:solidFill>
                  <a:schemeClr val="tx1"/>
                </a:solidFill>
                <a:latin typeface="Avenir-Black"/>
              </a:rPr>
              <a:t>:</a:t>
            </a:r>
          </a:p>
          <a:p>
            <a:pPr marL="0" indent="0">
              <a:buNone/>
            </a:pPr>
            <a:r>
              <a:rPr lang="en-US" sz="2600" dirty="0">
                <a:solidFill>
                  <a:schemeClr val="tx1"/>
                </a:solidFill>
                <a:latin typeface="Avenir-Black"/>
              </a:rPr>
              <a:t>1- </a:t>
            </a:r>
            <a:r>
              <a:rPr lang="en-US" sz="2600" b="0" i="0" u="none" strike="noStrike" baseline="0" dirty="0">
                <a:latin typeface="MinionPro-Regular"/>
              </a:rPr>
              <a:t>headaches are frequent (more than 1 headache/</a:t>
            </a:r>
            <a:r>
              <a:rPr lang="en-US" sz="2600" b="0" i="0" u="none" strike="noStrike" baseline="0" dirty="0" err="1">
                <a:latin typeface="MinionPro-Regular"/>
              </a:rPr>
              <a:t>wk</a:t>
            </a:r>
            <a:r>
              <a:rPr lang="en-US" sz="2600" b="0" i="0" u="none" strike="noStrike" baseline="0" dirty="0">
                <a:latin typeface="MinionPro-Regular"/>
              </a:rPr>
              <a:t>).</a:t>
            </a:r>
            <a:endParaRPr lang="en-US" sz="2600" b="0" dirty="0">
              <a:solidFill>
                <a:schemeClr val="tx1"/>
              </a:solidFill>
              <a:latin typeface="Avenir-Black"/>
            </a:endParaRPr>
          </a:p>
          <a:p>
            <a:pPr marL="0" indent="0" algn="l">
              <a:buNone/>
            </a:pPr>
            <a:r>
              <a:rPr lang="en-US" sz="2600" i="0" u="none" strike="noStrike" baseline="0" dirty="0">
                <a:solidFill>
                  <a:schemeClr val="tx1"/>
                </a:solidFill>
                <a:latin typeface="Avenir-Black"/>
              </a:rPr>
              <a:t>2- </a:t>
            </a:r>
            <a:r>
              <a:rPr lang="en-US" sz="2600" b="0" i="0" u="none" strike="noStrike" baseline="0" dirty="0">
                <a:latin typeface="MinionPro-Regular"/>
              </a:rPr>
              <a:t>more than 1 disabling headache a month (missing school, home, or social activities</a:t>
            </a:r>
            <a:r>
              <a:rPr lang="en-US" sz="2600" b="0" i="0" u="none" strike="noStrike" baseline="0" dirty="0" smtClean="0">
                <a:latin typeface="MinionPro-Regular"/>
              </a:rPr>
              <a:t>).</a:t>
            </a:r>
          </a:p>
          <a:p>
            <a:pPr marL="0" indent="0">
              <a:buNone/>
            </a:pPr>
            <a:r>
              <a:rPr lang="en-US" sz="2600" dirty="0" smtClean="0">
                <a:latin typeface="MinionPro-Regular"/>
              </a:rPr>
              <a:t>3- </a:t>
            </a:r>
            <a:r>
              <a:rPr lang="en-US" sz="2800" dirty="0" err="1" smtClean="0"/>
              <a:t>PedMIDAS</a:t>
            </a:r>
            <a:r>
              <a:rPr lang="en-US" sz="2800" dirty="0" smtClean="0"/>
              <a:t> score higher than 20</a:t>
            </a:r>
          </a:p>
          <a:p>
            <a:pPr marL="0" indent="0">
              <a:buNone/>
            </a:pPr>
            <a:r>
              <a:rPr lang="en-US" sz="2800" dirty="0" smtClean="0"/>
              <a:t>The goal of this therapy should to be to reduce frequency (1-2 headaches or fewer per month) and disability (</a:t>
            </a:r>
            <a:r>
              <a:rPr lang="en-US" sz="2800" dirty="0" err="1" smtClean="0"/>
              <a:t>PedMIDAS</a:t>
            </a:r>
            <a:r>
              <a:rPr lang="en-US" sz="2800" dirty="0" smtClean="0"/>
              <a:t> score </a:t>
            </a:r>
            <a:r>
              <a:rPr lang="en-US" sz="2400" dirty="0" smtClean="0"/>
              <a:t>&lt;10)</a:t>
            </a:r>
            <a:r>
              <a:rPr lang="en-US" sz="2800" dirty="0" smtClean="0"/>
              <a:t> </a:t>
            </a:r>
            <a:endParaRPr lang="en-US" sz="2600" b="0" i="0" u="none" strike="noStrike" baseline="0" dirty="0">
              <a:latin typeface="MinionPro-Regular"/>
            </a:endParaRPr>
          </a:p>
          <a:p>
            <a:pPr marL="0" indent="0" algn="l">
              <a:buNone/>
            </a:pPr>
            <a:endParaRPr lang="en-US" sz="2600" dirty="0">
              <a:solidFill>
                <a:schemeClr val="tx1"/>
              </a:solidFill>
              <a:latin typeface="MinionPro-Regular"/>
            </a:endParaRPr>
          </a:p>
          <a:p>
            <a:pPr>
              <a:buNone/>
            </a:pPr>
            <a:endParaRPr lang="en-US" b="1" dirty="0">
              <a:solidFill>
                <a:schemeClr val="tx1"/>
              </a:solidFill>
            </a:endParaRPr>
          </a:p>
        </p:txBody>
      </p:sp>
    </p:spTree>
    <p:extLst>
      <p:ext uri="{BB962C8B-B14F-4D97-AF65-F5344CB8AC3E}">
        <p14:creationId xmlns="" xmlns:p14="http://schemas.microsoft.com/office/powerpoint/2010/main" val="4584146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1CD3A48-E5CE-4B6A-BDE0-5DE3289F0721}"/>
              </a:ext>
            </a:extLst>
          </p:cNvPr>
          <p:cNvSpPr>
            <a:spLocks noGrp="1"/>
          </p:cNvSpPr>
          <p:nvPr>
            <p:ph idx="1"/>
          </p:nvPr>
        </p:nvSpPr>
        <p:spPr>
          <a:xfrm>
            <a:off x="0" y="1166058"/>
            <a:ext cx="9144000" cy="4351338"/>
          </a:xfrm>
        </p:spPr>
        <p:txBody>
          <a:bodyPr>
            <a:normAutofit fontScale="92500" lnSpcReduction="10000"/>
          </a:bodyPr>
          <a:lstStyle/>
          <a:p>
            <a:pPr algn="l"/>
            <a:r>
              <a:rPr lang="en-US" sz="2600" b="0" i="0" u="none" strike="noStrike" baseline="0" dirty="0">
                <a:solidFill>
                  <a:schemeClr val="tx1"/>
                </a:solidFill>
                <a:latin typeface="MinionPro-Regular"/>
              </a:rPr>
              <a:t>Prophylactic agents </a:t>
            </a:r>
            <a:r>
              <a:rPr lang="en-US" sz="2600" dirty="0">
                <a:solidFill>
                  <a:schemeClr val="tx1"/>
                </a:solidFill>
                <a:latin typeface="MinionPro-Regular"/>
              </a:rPr>
              <a:t>are </a:t>
            </a:r>
            <a:r>
              <a:rPr lang="en-US" sz="2600" b="0" i="0" u="none" strike="noStrike" baseline="0" dirty="0">
                <a:solidFill>
                  <a:schemeClr val="tx1"/>
                </a:solidFill>
                <a:latin typeface="MinionPro-Regular"/>
              </a:rPr>
              <a:t>given for at least 4-6 </a:t>
            </a:r>
            <a:r>
              <a:rPr lang="en-US" sz="2600" b="0" i="0" u="none" strike="noStrike" baseline="0" dirty="0" err="1">
                <a:solidFill>
                  <a:schemeClr val="tx1"/>
                </a:solidFill>
                <a:latin typeface="MinionPro-Regular"/>
              </a:rPr>
              <a:t>mo</a:t>
            </a:r>
            <a:r>
              <a:rPr lang="en-US" sz="2600" b="0" i="0" u="none" strike="noStrike" baseline="0" dirty="0">
                <a:solidFill>
                  <a:schemeClr val="tx1"/>
                </a:solidFill>
                <a:latin typeface="MinionPro-Regular"/>
              </a:rPr>
              <a:t> at an adequate dose and then weaned over several weeks.</a:t>
            </a:r>
          </a:p>
          <a:p>
            <a:r>
              <a:rPr lang="en-US" sz="2600" b="0" i="0" u="none" strike="noStrike" baseline="0" dirty="0">
                <a:solidFill>
                  <a:schemeClr val="tx1"/>
                </a:solidFill>
                <a:latin typeface="MinionPro-Regular"/>
              </a:rPr>
              <a:t>The most commonly used preventive therapy for headache and migraine is </a:t>
            </a:r>
            <a:r>
              <a:rPr lang="en-US" sz="2600" dirty="0">
                <a:solidFill>
                  <a:srgbClr val="FF0000"/>
                </a:solidFill>
                <a:latin typeface="MinionPro-Regular"/>
              </a:rPr>
              <a:t>Tricyclic antidepressants </a:t>
            </a:r>
            <a:r>
              <a:rPr lang="en-US" sz="2600" dirty="0">
                <a:solidFill>
                  <a:schemeClr val="tx1"/>
                </a:solidFill>
                <a:latin typeface="MinionPro-Regular"/>
              </a:rPr>
              <a:t>(</a:t>
            </a:r>
            <a:r>
              <a:rPr lang="en-US" sz="2600" b="0" i="0" u="none" strike="noStrike" baseline="0" dirty="0" err="1">
                <a:solidFill>
                  <a:schemeClr val="tx1"/>
                </a:solidFill>
                <a:latin typeface="MinionPro-Regular"/>
              </a:rPr>
              <a:t>Amitriptyline</a:t>
            </a:r>
            <a:r>
              <a:rPr lang="en-US" sz="2600" b="0" i="0" u="none" strike="noStrike" baseline="0" dirty="0" smtClean="0">
                <a:solidFill>
                  <a:schemeClr val="tx1"/>
                </a:solidFill>
                <a:latin typeface="MinionPro-Regular"/>
              </a:rPr>
              <a:t>).</a:t>
            </a:r>
            <a:r>
              <a:rPr lang="en-US" sz="2800" dirty="0" smtClean="0"/>
              <a:t> Typically, a dose of 1 mg/kg daily at dinner or in the evening is effective. However, this dose needs to be reached slowly (i.e., over weeks: with an increase every 2 wk until goal is reached) to minimize side effects and improve tolerability. The most common side effect are sleepiness. </a:t>
            </a:r>
            <a:endParaRPr lang="en-US" sz="2600" b="0" i="0" u="none" strike="noStrike" baseline="0" dirty="0">
              <a:solidFill>
                <a:schemeClr val="tx1"/>
              </a:solidFill>
              <a:latin typeface="MinionPro-Regular"/>
            </a:endParaRPr>
          </a:p>
          <a:p>
            <a:r>
              <a:rPr lang="en-US" sz="2600" dirty="0">
                <a:solidFill>
                  <a:schemeClr val="tx1"/>
                </a:solidFill>
                <a:latin typeface="MinionPro-Regular"/>
              </a:rPr>
              <a:t>Other prophylactic agent include: </a:t>
            </a:r>
            <a:r>
              <a:rPr lang="en-US" sz="2600" dirty="0">
                <a:solidFill>
                  <a:srgbClr val="FF0000"/>
                </a:solidFill>
                <a:latin typeface="MinionPro-Regular"/>
              </a:rPr>
              <a:t>C</a:t>
            </a:r>
            <a:r>
              <a:rPr lang="en-US" sz="2600" b="0" i="0" u="none" strike="noStrike" baseline="0" dirty="0">
                <a:solidFill>
                  <a:srgbClr val="FF0000"/>
                </a:solidFill>
                <a:latin typeface="MinionPro-Regular"/>
              </a:rPr>
              <a:t>alcium channel blocking agent</a:t>
            </a:r>
            <a:r>
              <a:rPr lang="en-US" sz="2600" b="0" i="0" u="none" strike="noStrike" baseline="0" dirty="0">
                <a:solidFill>
                  <a:schemeClr val="tx1"/>
                </a:solidFill>
                <a:latin typeface="MinionPro-Regular"/>
              </a:rPr>
              <a:t> (</a:t>
            </a:r>
            <a:r>
              <a:rPr lang="en-US" sz="2600" i="0" u="none" strike="noStrike" baseline="0" dirty="0">
                <a:solidFill>
                  <a:schemeClr val="tx1"/>
                </a:solidFill>
                <a:latin typeface="MinionPro-Bold"/>
              </a:rPr>
              <a:t>flunarizine)</a:t>
            </a:r>
            <a:r>
              <a:rPr lang="en-US" sz="2600" i="0" u="none" strike="noStrike" baseline="0" dirty="0">
                <a:solidFill>
                  <a:schemeClr val="tx1"/>
                </a:solidFill>
                <a:latin typeface="MinionPro-Regular"/>
              </a:rPr>
              <a:t>, </a:t>
            </a:r>
            <a:r>
              <a:rPr lang="en-US" sz="2600" b="0" i="0" u="none" strike="noStrike" baseline="0" dirty="0">
                <a:solidFill>
                  <a:srgbClr val="FF0000"/>
                </a:solidFill>
                <a:latin typeface="MinionPro-Regular"/>
              </a:rPr>
              <a:t>Antiepileptic medications </a:t>
            </a:r>
            <a:r>
              <a:rPr lang="en-US" sz="2600" b="0" i="0" u="none" strike="noStrike" baseline="0" dirty="0">
                <a:solidFill>
                  <a:schemeClr val="tx1"/>
                </a:solidFill>
                <a:latin typeface="MinionPro-Regular"/>
              </a:rPr>
              <a:t>(topiramate, valproic acid, levetiracetam and gabapentin), </a:t>
            </a:r>
            <a:r>
              <a:rPr lang="el-GR" sz="2600" i="0" u="none" strike="noStrike" baseline="0" dirty="0">
                <a:solidFill>
                  <a:srgbClr val="FF0000"/>
                </a:solidFill>
                <a:latin typeface="SymbolNew-Medium"/>
              </a:rPr>
              <a:t>β</a:t>
            </a:r>
            <a:r>
              <a:rPr lang="el-GR" sz="2600" i="0" u="none" strike="noStrike" baseline="0" dirty="0">
                <a:solidFill>
                  <a:srgbClr val="FF0000"/>
                </a:solidFill>
                <a:latin typeface="MinionPro-Regular"/>
              </a:rPr>
              <a:t>-</a:t>
            </a:r>
            <a:r>
              <a:rPr lang="en-US" sz="2600" i="0" u="none" strike="noStrike" baseline="0" dirty="0">
                <a:solidFill>
                  <a:srgbClr val="FF0000"/>
                </a:solidFill>
                <a:latin typeface="MinionPro-Regular"/>
              </a:rPr>
              <a:t>Blockers </a:t>
            </a:r>
            <a:r>
              <a:rPr lang="en-US" sz="2600" b="0" i="0" u="none" strike="noStrike" baseline="0" dirty="0">
                <a:latin typeface="MinionPro-Regular"/>
              </a:rPr>
              <a:t>(Propranolol), and </a:t>
            </a:r>
            <a:r>
              <a:rPr lang="en-US" sz="2600" dirty="0">
                <a:solidFill>
                  <a:srgbClr val="FF0000"/>
                </a:solidFill>
              </a:rPr>
              <a:t>Antihistamines</a:t>
            </a:r>
            <a:r>
              <a:rPr lang="en-US" sz="2600" dirty="0"/>
              <a:t> (cyproheptadine).</a:t>
            </a:r>
          </a:p>
          <a:p>
            <a:pPr algn="l"/>
            <a:endParaRPr lang="en-US" sz="2600" dirty="0">
              <a:solidFill>
                <a:schemeClr val="tx1"/>
              </a:solidFill>
              <a:latin typeface="MinionPro-Regular"/>
            </a:endParaRPr>
          </a:p>
        </p:txBody>
      </p:sp>
    </p:spTree>
    <p:extLst>
      <p:ext uri="{BB962C8B-B14F-4D97-AF65-F5344CB8AC3E}">
        <p14:creationId xmlns="" xmlns:p14="http://schemas.microsoft.com/office/powerpoint/2010/main" val="18030926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3F4135-FE3C-4C99-84D2-E95D6DFF81D1}"/>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06396EAB-5BB2-41F4-84A0-9BA0C81C9753}"/>
              </a:ext>
            </a:extLst>
          </p:cNvPr>
          <p:cNvSpPr>
            <a:spLocks noGrp="1"/>
          </p:cNvSpPr>
          <p:nvPr>
            <p:ph idx="1"/>
          </p:nvPr>
        </p:nvSpPr>
        <p:spPr/>
        <p:txBody>
          <a:bodyPr>
            <a:normAutofit/>
          </a:bodyPr>
          <a:lstStyle/>
          <a:p>
            <a:pPr marL="0" indent="0">
              <a:buNone/>
            </a:pPr>
            <a:r>
              <a:rPr lang="en-US" b="1" dirty="0">
                <a:solidFill>
                  <a:schemeClr val="tx1"/>
                </a:solidFill>
              </a:rPr>
              <a:t>C- </a:t>
            </a:r>
            <a:r>
              <a:rPr lang="en-US" b="1" i="0" u="none" strike="noStrike" baseline="0" dirty="0">
                <a:solidFill>
                  <a:schemeClr val="tx1"/>
                </a:solidFill>
                <a:latin typeface="Avenir-Black"/>
              </a:rPr>
              <a:t>Biobehavioral Therapy:</a:t>
            </a:r>
          </a:p>
          <a:p>
            <a:pPr marL="0" indent="0" algn="l">
              <a:buNone/>
            </a:pPr>
            <a:r>
              <a:rPr lang="en-US" sz="2600" b="1" dirty="0">
                <a:solidFill>
                  <a:schemeClr val="tx1"/>
                </a:solidFill>
                <a:latin typeface="Avenir-Black"/>
              </a:rPr>
              <a:t>1-</a:t>
            </a:r>
            <a:r>
              <a:rPr lang="en-US" sz="2600" dirty="0">
                <a:solidFill>
                  <a:schemeClr val="tx1"/>
                </a:solidFill>
                <a:latin typeface="Avenir-Black"/>
              </a:rPr>
              <a:t> Include teaching the patient about the triggers as </a:t>
            </a:r>
            <a:r>
              <a:rPr lang="en-US" sz="2600" dirty="0">
                <a:solidFill>
                  <a:schemeClr val="tx1"/>
                </a:solidFill>
                <a:effectLst/>
                <a:latin typeface="MinionPro-Regular"/>
                <a:ea typeface="Calibri" panose="020F0502020204030204" pitchFamily="34" charset="0"/>
                <a:cs typeface="MinionPro-Regular"/>
              </a:rPr>
              <a:t>skipping</a:t>
            </a:r>
            <a:r>
              <a:rPr lang="en-US" sz="2600" dirty="0">
                <a:solidFill>
                  <a:schemeClr val="tx1"/>
                </a:solidFill>
                <a:latin typeface="Calibri" panose="020F0502020204030204" pitchFamily="34" charset="0"/>
                <a:ea typeface="Calibri" panose="020F0502020204030204" pitchFamily="34" charset="0"/>
                <a:cs typeface="Arial" panose="020B0604020202020204" pitchFamily="34" charset="0"/>
              </a:rPr>
              <a:t> </a:t>
            </a:r>
            <a:r>
              <a:rPr lang="en-US" sz="2600" dirty="0">
                <a:solidFill>
                  <a:schemeClr val="tx1"/>
                </a:solidFill>
                <a:effectLst/>
                <a:latin typeface="MinionPro-Regular"/>
                <a:ea typeface="Calibri" panose="020F0502020204030204" pitchFamily="34" charset="0"/>
                <a:cs typeface="MinionPro-Regular"/>
              </a:rPr>
              <a:t>meals, inadequate or irregular sleep, dehydration and weather changes, stress, physical activity, and recognition a pattern (associated with menstrual</a:t>
            </a:r>
            <a:r>
              <a:rPr lang="en-US" sz="2600" dirty="0">
                <a:solidFill>
                  <a:schemeClr val="tx1"/>
                </a:solidFill>
                <a:latin typeface="Calibri" panose="020F0502020204030204" pitchFamily="34" charset="0"/>
                <a:ea typeface="Calibri" panose="020F0502020204030204" pitchFamily="34" charset="0"/>
                <a:cs typeface="Arial" panose="020B0604020202020204" pitchFamily="34" charset="0"/>
              </a:rPr>
              <a:t> </a:t>
            </a:r>
            <a:r>
              <a:rPr lang="en-US" sz="2600" dirty="0">
                <a:solidFill>
                  <a:schemeClr val="tx1"/>
                </a:solidFill>
                <a:effectLst/>
                <a:latin typeface="MinionPro-Regular"/>
                <a:ea typeface="Calibri" panose="020F0502020204030204" pitchFamily="34" charset="0"/>
                <a:cs typeface="MinionPro-Regular"/>
              </a:rPr>
              <a:t>periods in adolescents). </a:t>
            </a:r>
            <a:r>
              <a:rPr lang="en-US" sz="2600" b="1" dirty="0">
                <a:solidFill>
                  <a:schemeClr val="tx1"/>
                </a:solidFill>
                <a:latin typeface="MinionPro-Regular"/>
                <a:ea typeface="Calibri" panose="020F0502020204030204" pitchFamily="34" charset="0"/>
                <a:cs typeface="MinionPro-Regular"/>
              </a:rPr>
              <a:t>S</a:t>
            </a:r>
            <a:r>
              <a:rPr lang="en-US" sz="2600" b="1" dirty="0">
                <a:solidFill>
                  <a:schemeClr val="tx1"/>
                </a:solidFill>
                <a:effectLst/>
                <a:latin typeface="MinionPro-Regular"/>
                <a:ea typeface="Calibri" panose="020F0502020204030204" pitchFamily="34" charset="0"/>
                <a:cs typeface="MinionPro-Regular"/>
              </a:rPr>
              <a:t>o</a:t>
            </a:r>
            <a:r>
              <a:rPr lang="en-US" sz="2600" dirty="0">
                <a:solidFill>
                  <a:schemeClr val="tx1"/>
                </a:solidFill>
                <a:effectLst/>
                <a:latin typeface="MinionPro-Regular"/>
                <a:ea typeface="Calibri" panose="020F0502020204030204" pitchFamily="34" charset="0"/>
                <a:cs typeface="MinionPro-Regular"/>
              </a:rPr>
              <a:t> they should get</a:t>
            </a:r>
            <a:r>
              <a:rPr lang="en-US" sz="2600" i="0" u="none" strike="noStrike" baseline="0" dirty="0">
                <a:solidFill>
                  <a:schemeClr val="tx1"/>
                </a:solidFill>
                <a:latin typeface="MinionPro-Regular"/>
              </a:rPr>
              <a:t> adequate fluid intake without caffeine, regular exercise, not skipping meals and making healthy food choices, and adequate (8-9 </a:t>
            </a:r>
            <a:r>
              <a:rPr lang="en-US" sz="2600" i="0" u="none" strike="noStrike" baseline="0" dirty="0" err="1">
                <a:solidFill>
                  <a:schemeClr val="tx1"/>
                </a:solidFill>
                <a:latin typeface="MinionPro-Regular"/>
              </a:rPr>
              <a:t>hr</a:t>
            </a:r>
            <a:r>
              <a:rPr lang="en-US" sz="2600" i="0" u="none" strike="noStrike" baseline="0" dirty="0">
                <a:solidFill>
                  <a:schemeClr val="tx1"/>
                </a:solidFill>
                <a:latin typeface="MinionPro-Regular"/>
              </a:rPr>
              <a:t>) sleep on a regular basis.</a:t>
            </a:r>
          </a:p>
          <a:p>
            <a:pPr marL="0" indent="0">
              <a:buNone/>
            </a:pPr>
            <a:endParaRPr lang="en-US" b="1" dirty="0">
              <a:solidFill>
                <a:schemeClr val="tx1"/>
              </a:solidFill>
            </a:endParaRPr>
          </a:p>
        </p:txBody>
      </p:sp>
    </p:spTree>
    <p:extLst>
      <p:ext uri="{BB962C8B-B14F-4D97-AF65-F5344CB8AC3E}">
        <p14:creationId xmlns="" xmlns:p14="http://schemas.microsoft.com/office/powerpoint/2010/main" val="28945100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597D93-A4F3-410A-B4CC-796BA31C9190}"/>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856F7ACF-1AFD-430B-A44E-344642A5F34D}"/>
              </a:ext>
            </a:extLst>
          </p:cNvPr>
          <p:cNvSpPr>
            <a:spLocks noGrp="1"/>
          </p:cNvSpPr>
          <p:nvPr>
            <p:ph idx="1"/>
          </p:nvPr>
        </p:nvSpPr>
        <p:spPr/>
        <p:txBody>
          <a:bodyPr>
            <a:normAutofit/>
          </a:bodyPr>
          <a:lstStyle/>
          <a:p>
            <a:pPr marL="0" indent="0">
              <a:buNone/>
            </a:pPr>
            <a:r>
              <a:rPr lang="en-US" sz="2600" b="1" dirty="0">
                <a:solidFill>
                  <a:schemeClr val="tx1"/>
                </a:solidFill>
                <a:latin typeface="MinionPro-Regular"/>
              </a:rPr>
              <a:t>2</a:t>
            </a:r>
            <a:r>
              <a:rPr lang="en-US" sz="2600" dirty="0">
                <a:solidFill>
                  <a:schemeClr val="tx1"/>
                </a:solidFill>
                <a:latin typeface="MinionPro-Regular"/>
              </a:rPr>
              <a:t>- Avoiding triggering food as </a:t>
            </a:r>
            <a:r>
              <a:rPr lang="en-US" sz="2600" dirty="0">
                <a:solidFill>
                  <a:schemeClr val="tx1"/>
                </a:solidFill>
              </a:rPr>
              <a:t>cheese, processed meats, chocolate, nuts, pickles, and monosodium glutamate.</a:t>
            </a:r>
            <a:endParaRPr lang="en-US" sz="2600" i="0" u="none" strike="noStrike" baseline="0" dirty="0">
              <a:solidFill>
                <a:schemeClr val="tx1"/>
              </a:solidFill>
              <a:latin typeface="Avenir-Black"/>
            </a:endParaRPr>
          </a:p>
          <a:p>
            <a:pPr marL="0" indent="0">
              <a:buNone/>
            </a:pPr>
            <a:endParaRPr lang="en-US" sz="2600" dirty="0">
              <a:solidFill>
                <a:schemeClr val="tx1"/>
              </a:solidFill>
            </a:endParaRPr>
          </a:p>
          <a:p>
            <a:pPr marL="0" indent="0">
              <a:buNone/>
            </a:pPr>
            <a:r>
              <a:rPr lang="en-US" sz="2600" b="1" dirty="0">
                <a:solidFill>
                  <a:schemeClr val="tx1"/>
                </a:solidFill>
              </a:rPr>
              <a:t>3-</a:t>
            </a:r>
            <a:r>
              <a:rPr lang="en-US" sz="2600" dirty="0">
                <a:solidFill>
                  <a:schemeClr val="tx1"/>
                </a:solidFill>
              </a:rPr>
              <a:t> Behavior therapies such as relaxation techniques, stress management, and biofeedback have proved efficacious.</a:t>
            </a:r>
          </a:p>
        </p:txBody>
      </p:sp>
    </p:spTree>
    <p:extLst>
      <p:ext uri="{BB962C8B-B14F-4D97-AF65-F5344CB8AC3E}">
        <p14:creationId xmlns="" xmlns:p14="http://schemas.microsoft.com/office/powerpoint/2010/main" val="35536766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a:solidFill>
                  <a:schemeClr val="tx2"/>
                </a:solidFill>
              </a:rPr>
              <a:t>TENSION-TYPE HEADACHE IN CHILDREN </a:t>
            </a:r>
            <a:r>
              <a:rPr lang="en-US" sz="3000" b="1" dirty="0">
                <a:solidFill>
                  <a:schemeClr val="tx2"/>
                </a:solidFill>
              </a:rPr>
              <a:t/>
            </a:r>
            <a:br>
              <a:rPr lang="en-US" sz="3000" b="1" dirty="0">
                <a:solidFill>
                  <a:schemeClr val="tx2"/>
                </a:solidFill>
              </a:rPr>
            </a:br>
            <a:r>
              <a:rPr lang="en-US" sz="3000" b="1" dirty="0">
                <a:solidFill>
                  <a:schemeClr val="tx2"/>
                </a:solidFill>
              </a:rPr>
              <a:t/>
            </a:r>
            <a:br>
              <a:rPr lang="en-US" sz="3000" b="1" dirty="0">
                <a:solidFill>
                  <a:schemeClr val="tx2"/>
                </a:solidFill>
              </a:rPr>
            </a:br>
            <a:r>
              <a:rPr lang="en-US" sz="3000" b="1" dirty="0">
                <a:solidFill>
                  <a:schemeClr val="tx2"/>
                </a:solidFill>
              </a:rPr>
              <a:t/>
            </a:r>
            <a:br>
              <a:rPr lang="en-US" sz="3000" b="1" dirty="0">
                <a:solidFill>
                  <a:schemeClr val="tx2"/>
                </a:solidFill>
              </a:rPr>
            </a:br>
            <a:endParaRPr lang="en-US" sz="3000" b="1" u="sng" dirty="0">
              <a:solidFill>
                <a:schemeClr val="tx2"/>
              </a:solidFill>
            </a:endParaRPr>
          </a:p>
        </p:txBody>
      </p:sp>
    </p:spTree>
    <p:extLst>
      <p:ext uri="{BB962C8B-B14F-4D97-AF65-F5344CB8AC3E}">
        <p14:creationId xmlns:p14="http://schemas.microsoft.com/office/powerpoint/2010/main" xmlns="" val="3196672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928295"/>
            <a:ext cx="7633742" cy="1492132"/>
          </a:xfrm>
        </p:spPr>
        <p:txBody>
          <a:bodyPr>
            <a:normAutofit/>
          </a:bodyPr>
          <a:lstStyle/>
          <a:p>
            <a:r>
              <a:rPr lang="en-US" dirty="0"/>
              <a:t>PREVALENCE</a:t>
            </a:r>
            <a:br>
              <a:rPr lang="en-US" dirty="0"/>
            </a:br>
            <a:endParaRPr lang="en-US" dirty="0"/>
          </a:p>
        </p:txBody>
      </p:sp>
      <p:sp>
        <p:nvSpPr>
          <p:cNvPr id="3" name="Content Placeholder 2"/>
          <p:cNvSpPr>
            <a:spLocks noGrp="1"/>
          </p:cNvSpPr>
          <p:nvPr>
            <p:ph idx="1"/>
          </p:nvPr>
        </p:nvSpPr>
        <p:spPr>
          <a:xfrm>
            <a:off x="812279" y="1965671"/>
            <a:ext cx="7886700" cy="3263504"/>
          </a:xfrm>
        </p:spPr>
        <p:txBody>
          <a:bodyPr>
            <a:normAutofit/>
          </a:bodyPr>
          <a:lstStyle/>
          <a:p>
            <a:pPr marL="0" indent="0">
              <a:buNone/>
            </a:pPr>
            <a:r>
              <a:rPr lang="en-US" sz="1800" dirty="0"/>
              <a:t>• Tension headaches are by far the most common headache &gt;&gt; TTH is 2-3 times more common than migraine.</a:t>
            </a:r>
          </a:p>
          <a:p>
            <a:pPr marL="0" indent="0">
              <a:buNone/>
            </a:pPr>
            <a:endParaRPr lang="en-US" sz="1800" dirty="0"/>
          </a:p>
          <a:p>
            <a:pPr marL="0" indent="0">
              <a:buNone/>
            </a:pPr>
            <a:r>
              <a:rPr lang="en-US" sz="1800" dirty="0"/>
              <a:t>• The mean age of onset for episodic TTH </a:t>
            </a:r>
            <a:r>
              <a:rPr lang="en-US" sz="1800" dirty="0" smtClean="0"/>
              <a:t>was </a:t>
            </a:r>
            <a:r>
              <a:rPr lang="en-US" sz="1800" dirty="0"/>
              <a:t>7 years.</a:t>
            </a:r>
          </a:p>
          <a:p>
            <a:pPr marL="0" indent="0">
              <a:buNone/>
            </a:pPr>
            <a:endParaRPr lang="en-US" sz="1800" dirty="0"/>
          </a:p>
          <a:p>
            <a:pPr marL="0" indent="0">
              <a:buNone/>
            </a:pPr>
            <a:r>
              <a:rPr lang="en-US" sz="1800" dirty="0"/>
              <a:t>• Those having a combination of migraine and TTH around 20%.</a:t>
            </a:r>
          </a:p>
        </p:txBody>
      </p:sp>
    </p:spTree>
    <p:extLst>
      <p:ext uri="{BB962C8B-B14F-4D97-AF65-F5344CB8AC3E}">
        <p14:creationId xmlns:p14="http://schemas.microsoft.com/office/powerpoint/2010/main" xmlns="" val="4148985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955591"/>
            <a:ext cx="7633742" cy="1492132"/>
          </a:xfrm>
        </p:spPr>
        <p:txBody>
          <a:bodyPr>
            <a:normAutofit/>
          </a:bodyPr>
          <a:lstStyle/>
          <a:p>
            <a:r>
              <a:rPr lang="en-US" sz="3600" dirty="0"/>
              <a:t>Definition:</a:t>
            </a:r>
          </a:p>
        </p:txBody>
      </p:sp>
      <p:sp>
        <p:nvSpPr>
          <p:cNvPr id="3" name="Content Placeholder 2"/>
          <p:cNvSpPr>
            <a:spLocks noGrp="1"/>
          </p:cNvSpPr>
          <p:nvPr>
            <p:ph idx="1"/>
          </p:nvPr>
        </p:nvSpPr>
        <p:spPr>
          <a:xfrm>
            <a:off x="938758" y="1849762"/>
            <a:ext cx="7886700" cy="4747986"/>
          </a:xfrm>
        </p:spPr>
        <p:txBody>
          <a:bodyPr>
            <a:noAutofit/>
          </a:bodyPr>
          <a:lstStyle/>
          <a:p>
            <a:pPr marL="0" indent="0">
              <a:buNone/>
            </a:pPr>
            <a:r>
              <a:rPr lang="en-US" b="1" u="sng" dirty="0">
                <a:solidFill>
                  <a:schemeClr val="accent1"/>
                </a:solidFill>
              </a:rPr>
              <a:t>**Based upon criteria from the ICHD</a:t>
            </a:r>
          </a:p>
          <a:p>
            <a:pPr marL="0" indent="0">
              <a:buNone/>
            </a:pPr>
            <a:r>
              <a:rPr lang="en-US" sz="1800" dirty="0"/>
              <a:t>• Site : bilateral = more distributed in frontal region.(May </a:t>
            </a:r>
            <a:r>
              <a:rPr lang="en-US" sz="1800" dirty="0" smtClean="0"/>
              <a:t> be associated </a:t>
            </a:r>
            <a:r>
              <a:rPr lang="en-US" sz="1800" dirty="0"/>
              <a:t>with neck and shoulder pain)</a:t>
            </a:r>
          </a:p>
          <a:p>
            <a:pPr marL="0" indent="0">
              <a:buNone/>
            </a:pPr>
            <a:r>
              <a:rPr lang="en-US" sz="1800" dirty="0"/>
              <a:t>• Character: non-throbbing head pain = dull + tightness.(Bandlike sensation around the head)</a:t>
            </a:r>
          </a:p>
          <a:p>
            <a:pPr marL="0" indent="0">
              <a:buNone/>
            </a:pPr>
            <a:r>
              <a:rPr lang="en-US" sz="1800" dirty="0"/>
              <a:t>• Association: Either photophobia or </a:t>
            </a:r>
            <a:r>
              <a:rPr lang="en-US" sz="1800" dirty="0" err="1"/>
              <a:t>phonophobia</a:t>
            </a:r>
            <a:r>
              <a:rPr lang="en-US" sz="1800" dirty="0"/>
              <a:t> may be present (but </a:t>
            </a:r>
            <a:r>
              <a:rPr lang="en-US" sz="1800" dirty="0" smtClean="0"/>
              <a:t>not both</a:t>
            </a:r>
            <a:r>
              <a:rPr lang="en-US" sz="1800" dirty="0"/>
              <a:t>).</a:t>
            </a:r>
          </a:p>
          <a:p>
            <a:pPr marL="0" indent="0">
              <a:buNone/>
            </a:pPr>
            <a:r>
              <a:rPr lang="en-US" sz="1800" dirty="0"/>
              <a:t>• is not accompanied by nausea or vomiting.</a:t>
            </a:r>
          </a:p>
          <a:p>
            <a:pPr marL="0" indent="0">
              <a:buNone/>
            </a:pPr>
            <a:r>
              <a:rPr lang="en-US" sz="1800" dirty="0"/>
              <a:t>• Duration: lasting 30 minutes to seven days.</a:t>
            </a:r>
          </a:p>
          <a:p>
            <a:pPr marL="0" indent="0">
              <a:buNone/>
            </a:pPr>
            <a:r>
              <a:rPr lang="en-US" sz="1800" dirty="0"/>
              <a:t>• Timing : more at the end of the day.</a:t>
            </a:r>
          </a:p>
          <a:p>
            <a:pPr marL="0" indent="0">
              <a:buNone/>
            </a:pPr>
            <a:r>
              <a:rPr lang="en-US" sz="1800" dirty="0"/>
              <a:t>• Exacerbating : is not aggravated by routine physical activity.</a:t>
            </a:r>
          </a:p>
          <a:p>
            <a:pPr marL="0" indent="0">
              <a:buNone/>
            </a:pPr>
            <a:r>
              <a:rPr lang="en-US" sz="1800" dirty="0"/>
              <a:t>• Severity: mild to moderate intensity.</a:t>
            </a:r>
          </a:p>
        </p:txBody>
      </p:sp>
    </p:spTree>
    <p:extLst>
      <p:ext uri="{BB962C8B-B14F-4D97-AF65-F5344CB8AC3E}">
        <p14:creationId xmlns:p14="http://schemas.microsoft.com/office/powerpoint/2010/main" xmlns="" val="2025609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700" y="314147"/>
            <a:ext cx="7633742" cy="1492132"/>
          </a:xfrm>
        </p:spPr>
        <p:txBody>
          <a:bodyPr/>
          <a:lstStyle/>
          <a:p>
            <a:r>
              <a:rPr lang="en-US" dirty="0"/>
              <a:t>CLASSIFICATION</a:t>
            </a:r>
          </a:p>
        </p:txBody>
      </p:sp>
      <p:sp>
        <p:nvSpPr>
          <p:cNvPr id="3" name="Content Placeholder 2"/>
          <p:cNvSpPr>
            <a:spLocks noGrp="1"/>
          </p:cNvSpPr>
          <p:nvPr>
            <p:ph idx="1"/>
          </p:nvPr>
        </p:nvSpPr>
        <p:spPr>
          <a:xfrm>
            <a:off x="409433" y="1105469"/>
            <a:ext cx="8420668" cy="5636525"/>
          </a:xfrm>
        </p:spPr>
        <p:txBody>
          <a:bodyPr>
            <a:normAutofit/>
          </a:bodyPr>
          <a:lstStyle/>
          <a:p>
            <a:endParaRPr lang="en-US" b="1" dirty="0" smtClean="0">
              <a:solidFill>
                <a:srgbClr val="FF0000"/>
              </a:solidFill>
            </a:endParaRPr>
          </a:p>
          <a:p>
            <a:r>
              <a:rPr lang="en-US" b="1" dirty="0">
                <a:solidFill>
                  <a:srgbClr val="FF0000"/>
                </a:solidFill>
              </a:rPr>
              <a:t> </a:t>
            </a:r>
            <a:r>
              <a:rPr lang="en-US" b="1" dirty="0"/>
              <a:t>The ICHD-3 beta </a:t>
            </a:r>
            <a:r>
              <a:rPr lang="en-US" b="1" dirty="0" err="1" smtClean="0"/>
              <a:t>subclassifies</a:t>
            </a:r>
            <a:r>
              <a:rPr lang="en-US" b="1" dirty="0" smtClean="0"/>
              <a:t> TTHs </a:t>
            </a:r>
            <a:r>
              <a:rPr lang="en-US" b="1" dirty="0"/>
              <a:t>as infrequent (&lt;12 times/</a:t>
            </a:r>
            <a:r>
              <a:rPr lang="en-US" b="1" dirty="0" err="1"/>
              <a:t>yr</a:t>
            </a:r>
            <a:r>
              <a:rPr lang="en-US" b="1" dirty="0"/>
              <a:t>) </a:t>
            </a:r>
            <a:r>
              <a:rPr lang="en-US" b="1" dirty="0" smtClean="0"/>
              <a:t>frequent </a:t>
            </a:r>
            <a:r>
              <a:rPr lang="en-US" b="1" dirty="0"/>
              <a:t>(1-15 </a:t>
            </a:r>
            <a:r>
              <a:rPr lang="en-US" b="1" dirty="0" smtClean="0"/>
              <a:t>times/</a:t>
            </a:r>
            <a:r>
              <a:rPr lang="en-US" b="1" dirty="0" err="1" smtClean="0"/>
              <a:t>mo</a:t>
            </a:r>
            <a:r>
              <a:rPr lang="en-US" b="1" dirty="0"/>
              <a:t>), and chronic (&gt;15 headaches/</a:t>
            </a:r>
            <a:r>
              <a:rPr lang="en-US" b="1" dirty="0" err="1"/>
              <a:t>mo</a:t>
            </a:r>
            <a:r>
              <a:rPr lang="en-US" b="1" dirty="0" smtClean="0"/>
              <a:t>)</a:t>
            </a:r>
          </a:p>
          <a:p>
            <a:r>
              <a:rPr lang="en-US" b="1" dirty="0"/>
              <a:t>They can further be </a:t>
            </a:r>
            <a:r>
              <a:rPr lang="en-US" b="1" dirty="0" smtClean="0"/>
              <a:t>separated into </a:t>
            </a:r>
            <a:r>
              <a:rPr lang="en-US" b="1" dirty="0"/>
              <a:t>headaches with or without </a:t>
            </a:r>
            <a:r>
              <a:rPr lang="en-US" b="1" dirty="0" err="1"/>
              <a:t>pericranial</a:t>
            </a:r>
            <a:r>
              <a:rPr lang="en-US" b="1" dirty="0"/>
              <a:t> muscle </a:t>
            </a:r>
            <a:r>
              <a:rPr lang="en-US" b="1" dirty="0" smtClean="0"/>
              <a:t>tenderness.</a:t>
            </a:r>
          </a:p>
          <a:p>
            <a:r>
              <a:rPr lang="en-US" b="1" dirty="0" smtClean="0">
                <a:solidFill>
                  <a:srgbClr val="FF0000"/>
                </a:solidFill>
              </a:rPr>
              <a:t>Infrequent </a:t>
            </a:r>
            <a:r>
              <a:rPr lang="en-US" b="1" dirty="0">
                <a:solidFill>
                  <a:srgbClr val="FF0000"/>
                </a:solidFill>
              </a:rPr>
              <a:t>episodic </a:t>
            </a:r>
            <a:r>
              <a:rPr lang="en-US" dirty="0"/>
              <a:t>(&lt;1 headache day per month on average = occurring &lt;12 days per year).</a:t>
            </a:r>
          </a:p>
          <a:p>
            <a:endParaRPr lang="en-US" dirty="0"/>
          </a:p>
          <a:p>
            <a:r>
              <a:rPr lang="en-US" b="1" dirty="0">
                <a:solidFill>
                  <a:srgbClr val="FF0000"/>
                </a:solidFill>
              </a:rPr>
              <a:t>Frequent episodic </a:t>
            </a:r>
            <a:r>
              <a:rPr lang="en-US" dirty="0"/>
              <a:t>(1 to 14 headache days per month on average = occurring ≥12 and &lt;180 days per year).</a:t>
            </a:r>
          </a:p>
          <a:p>
            <a:endParaRPr lang="en-US" dirty="0"/>
          </a:p>
          <a:p>
            <a:pPr marL="0" indent="0">
              <a:buNone/>
            </a:pPr>
            <a:r>
              <a:rPr lang="en-US" dirty="0">
                <a:solidFill>
                  <a:srgbClr val="FF0000"/>
                </a:solidFill>
              </a:rPr>
              <a:t>•</a:t>
            </a:r>
            <a:r>
              <a:rPr lang="en-US" dirty="0"/>
              <a:t> </a:t>
            </a:r>
            <a:r>
              <a:rPr lang="en-US" b="1" dirty="0">
                <a:solidFill>
                  <a:srgbClr val="FF0000"/>
                </a:solidFill>
              </a:rPr>
              <a:t>Chronic</a:t>
            </a:r>
            <a:r>
              <a:rPr lang="en-US" dirty="0"/>
              <a:t> (≥15 headache days per month or ≥180 days (6m) per year).</a:t>
            </a:r>
          </a:p>
        </p:txBody>
      </p:sp>
    </p:spTree>
    <p:extLst>
      <p:ext uri="{BB962C8B-B14F-4D97-AF65-F5344CB8AC3E}">
        <p14:creationId xmlns:p14="http://schemas.microsoft.com/office/powerpoint/2010/main" xmlns="" val="2987849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410639" y="109182"/>
            <a:ext cx="8733361" cy="6748818"/>
          </a:xfrm>
        </p:spPr>
      </p:pic>
    </p:spTree>
    <p:extLst>
      <p:ext uri="{BB962C8B-B14F-4D97-AF65-F5344CB8AC3E}">
        <p14:creationId xmlns:p14="http://schemas.microsoft.com/office/powerpoint/2010/main" xmlns="" val="1927616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18364" y="1"/>
            <a:ext cx="9318217" cy="6858000"/>
          </a:xfrm>
        </p:spPr>
      </p:pic>
    </p:spTree>
    <p:extLst>
      <p:ext uri="{BB962C8B-B14F-4D97-AF65-F5344CB8AC3E}">
        <p14:creationId xmlns:p14="http://schemas.microsoft.com/office/powerpoint/2010/main" xmlns="" val="177920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PATHOPHYSIOLOGY</a:t>
            </a:r>
          </a:p>
        </p:txBody>
      </p:sp>
      <p:sp>
        <p:nvSpPr>
          <p:cNvPr id="3" name="Content Placeholder 2"/>
          <p:cNvSpPr>
            <a:spLocks noGrp="1"/>
          </p:cNvSpPr>
          <p:nvPr>
            <p:ph idx="1"/>
          </p:nvPr>
        </p:nvSpPr>
        <p:spPr>
          <a:xfrm>
            <a:off x="272955" y="1265022"/>
            <a:ext cx="8258601" cy="5592978"/>
          </a:xfrm>
        </p:spPr>
        <p:txBody>
          <a:bodyPr>
            <a:noAutofit/>
          </a:bodyPr>
          <a:lstStyle/>
          <a:p>
            <a:r>
              <a:rPr lang="en-US" dirty="0"/>
              <a:t>The term "tension-type headache" replaces the previous terms "muscle contraction headache“</a:t>
            </a:r>
          </a:p>
          <a:p>
            <a:r>
              <a:rPr lang="en-US" dirty="0"/>
              <a:t>Heightened sensitivity of pain triggered by stress or emotion suggests activation of nociceptive pathways in the central nervous system.</a:t>
            </a:r>
          </a:p>
          <a:p>
            <a:r>
              <a:rPr lang="en-US" dirty="0"/>
              <a:t>It </a:t>
            </a:r>
            <a:r>
              <a:rPr lang="en-US" dirty="0" smtClean="0"/>
              <a:t>is often </a:t>
            </a:r>
            <a:r>
              <a:rPr lang="en-US" dirty="0"/>
              <a:t>suspected that there may be underlying </a:t>
            </a:r>
            <a:r>
              <a:rPr lang="en-US" dirty="0" err="1"/>
              <a:t>psychologic</a:t>
            </a:r>
            <a:r>
              <a:rPr lang="en-US" dirty="0"/>
              <a:t> </a:t>
            </a:r>
            <a:r>
              <a:rPr lang="en-US" dirty="0" smtClean="0"/>
              <a:t>stressors (hence </a:t>
            </a:r>
            <a:r>
              <a:rPr lang="en-US" dirty="0"/>
              <a:t>the misnomer as a “stress” headache), but this is often </a:t>
            </a:r>
            <a:r>
              <a:rPr lang="en-US" dirty="0" smtClean="0"/>
              <a:t>difficult to </a:t>
            </a:r>
            <a:r>
              <a:rPr lang="en-US" dirty="0"/>
              <a:t>identify in children, and although it may be suspected by the </a:t>
            </a:r>
            <a:r>
              <a:rPr lang="en-US" dirty="0" smtClean="0"/>
              <a:t>parents, it </a:t>
            </a:r>
            <a:r>
              <a:rPr lang="en-US" dirty="0"/>
              <a:t>cannot be confirmed in the child.</a:t>
            </a:r>
          </a:p>
          <a:p>
            <a:r>
              <a:rPr lang="en-US" dirty="0"/>
              <a:t> &gt;&gt; So investigate the possibility of an underlying emotional cause : bullying , poor self </a:t>
            </a:r>
            <a:r>
              <a:rPr lang="en-US" dirty="0" smtClean="0"/>
              <a:t>esteem </a:t>
            </a:r>
            <a:r>
              <a:rPr lang="en-US" dirty="0"/>
              <a:t>or depression.</a:t>
            </a:r>
          </a:p>
          <a:p>
            <a:endParaRPr lang="en-US" dirty="0"/>
          </a:p>
          <a:p>
            <a:r>
              <a:rPr lang="en-US" dirty="0"/>
              <a:t> Also remember that heavy backpacks can lead to tension headache.</a:t>
            </a:r>
          </a:p>
        </p:txBody>
      </p:sp>
    </p:spTree>
    <p:extLst>
      <p:ext uri="{BB962C8B-B14F-4D97-AF65-F5344CB8AC3E}">
        <p14:creationId xmlns:p14="http://schemas.microsoft.com/office/powerpoint/2010/main" xmlns="" val="10455581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793870"/>
            <a:ext cx="7633742" cy="1492132"/>
          </a:xfrm>
        </p:spPr>
        <p:txBody>
          <a:bodyPr/>
          <a:lstStyle/>
          <a:p>
            <a:r>
              <a:rPr lang="en-US" spc="-26" dirty="0">
                <a:latin typeface="Georgia"/>
                <a:cs typeface="Georgia"/>
              </a:rPr>
              <a:t>T</a:t>
            </a:r>
            <a:r>
              <a:rPr lang="en-US" spc="-109" dirty="0">
                <a:latin typeface="Georgia"/>
                <a:cs typeface="Georgia"/>
              </a:rPr>
              <a:t>R</a:t>
            </a:r>
            <a:r>
              <a:rPr lang="en-US" spc="38" dirty="0">
                <a:latin typeface="Georgia"/>
                <a:cs typeface="Georgia"/>
              </a:rPr>
              <a:t>E</a:t>
            </a:r>
            <a:r>
              <a:rPr lang="en-US" spc="-240" dirty="0">
                <a:latin typeface="Georgia"/>
                <a:cs typeface="Georgia"/>
              </a:rPr>
              <a:t>A</a:t>
            </a:r>
            <a:r>
              <a:rPr lang="en-US" spc="-26" dirty="0">
                <a:latin typeface="Georgia"/>
                <a:cs typeface="Georgia"/>
              </a:rPr>
              <a:t>T</a:t>
            </a:r>
            <a:r>
              <a:rPr lang="en-US" spc="-289" dirty="0">
                <a:latin typeface="Georgia"/>
                <a:cs typeface="Georgia"/>
              </a:rPr>
              <a:t>M</a:t>
            </a:r>
            <a:r>
              <a:rPr lang="en-US" spc="38" dirty="0">
                <a:latin typeface="Georgia"/>
                <a:cs typeface="Georgia"/>
              </a:rPr>
              <a:t>E</a:t>
            </a:r>
            <a:r>
              <a:rPr lang="en-US" spc="-143" dirty="0">
                <a:latin typeface="Georgia"/>
                <a:cs typeface="Georgia"/>
              </a:rPr>
              <a:t>N</a:t>
            </a:r>
            <a:r>
              <a:rPr lang="en-US" spc="-26" dirty="0">
                <a:latin typeface="Georgia"/>
                <a:cs typeface="Georgia"/>
              </a:rPr>
              <a:t>T</a:t>
            </a:r>
            <a:endParaRPr lang="en-US" dirty="0"/>
          </a:p>
        </p:txBody>
      </p:sp>
      <p:sp>
        <p:nvSpPr>
          <p:cNvPr id="3" name="Content Placeholder 2"/>
          <p:cNvSpPr>
            <a:spLocks noGrp="1"/>
          </p:cNvSpPr>
          <p:nvPr>
            <p:ph idx="1"/>
          </p:nvPr>
        </p:nvSpPr>
        <p:spPr>
          <a:xfrm>
            <a:off x="423081" y="1569493"/>
            <a:ext cx="7116273" cy="5145206"/>
          </a:xfrm>
        </p:spPr>
        <p:txBody>
          <a:bodyPr/>
          <a:lstStyle/>
          <a:p>
            <a:pPr marL="257175" marR="532924" indent="-248126">
              <a:lnSpc>
                <a:spcPts val="1800"/>
              </a:lnSpc>
              <a:spcBef>
                <a:spcPts val="281"/>
              </a:spcBef>
              <a:buFont typeface="Arial"/>
              <a:buChar char="•"/>
              <a:tabLst>
                <a:tab pos="257175" algn="l"/>
                <a:tab pos="257651" algn="l"/>
              </a:tabLst>
            </a:pPr>
            <a:r>
              <a:rPr lang="en-US" sz="1800" spc="-4" dirty="0">
                <a:uFill>
                  <a:solidFill>
                    <a:srgbClr val="FFFFFF"/>
                  </a:solidFill>
                </a:uFill>
                <a:latin typeface="TeXGyreAdventor"/>
                <a:cs typeface="TeXGyreAdventor"/>
              </a:rPr>
              <a:t>Studies of and conclusive </a:t>
            </a:r>
            <a:r>
              <a:rPr lang="en-US" sz="1800" spc="-4" dirty="0" smtClean="0">
                <a:uFill>
                  <a:solidFill>
                    <a:srgbClr val="FFFFFF"/>
                  </a:solidFill>
                </a:uFill>
                <a:latin typeface="TeXGyreAdventor"/>
                <a:cs typeface="TeXGyreAdventor"/>
              </a:rPr>
              <a:t>evidence to </a:t>
            </a:r>
            <a:r>
              <a:rPr lang="en-US" sz="1800" spc="-4" dirty="0">
                <a:uFill>
                  <a:solidFill>
                    <a:srgbClr val="FFFFFF"/>
                  </a:solidFill>
                </a:uFill>
                <a:latin typeface="TeXGyreAdventor"/>
                <a:cs typeface="TeXGyreAdventor"/>
              </a:rPr>
              <a:t>guide the treatment of TTH in children are lacking, but the </a:t>
            </a:r>
            <a:r>
              <a:rPr lang="en-US" sz="1800" spc="-4" dirty="0" smtClean="0">
                <a:uFill>
                  <a:solidFill>
                    <a:srgbClr val="FFFFFF"/>
                  </a:solidFill>
                </a:uFill>
                <a:latin typeface="TeXGyreAdventor"/>
                <a:cs typeface="TeXGyreAdventor"/>
              </a:rPr>
              <a:t>same general </a:t>
            </a:r>
            <a:r>
              <a:rPr lang="en-US" sz="1800" spc="-4" dirty="0">
                <a:uFill>
                  <a:solidFill>
                    <a:srgbClr val="FFFFFF"/>
                  </a:solidFill>
                </a:uFill>
                <a:latin typeface="TeXGyreAdventor"/>
                <a:cs typeface="TeXGyreAdventor"/>
              </a:rPr>
              <a:t>principles and medications used in migraine can be applied </a:t>
            </a:r>
            <a:r>
              <a:rPr lang="en-US" sz="1800" spc="-4" dirty="0" smtClean="0">
                <a:uFill>
                  <a:solidFill>
                    <a:srgbClr val="FFFFFF"/>
                  </a:solidFill>
                </a:uFill>
                <a:latin typeface="TeXGyreAdventor"/>
                <a:cs typeface="TeXGyreAdventor"/>
              </a:rPr>
              <a:t>to children </a:t>
            </a:r>
            <a:r>
              <a:rPr lang="en-US" sz="1800" spc="-4" dirty="0">
                <a:uFill>
                  <a:solidFill>
                    <a:srgbClr val="FFFFFF"/>
                  </a:solidFill>
                </a:uFill>
                <a:latin typeface="TeXGyreAdventor"/>
                <a:cs typeface="TeXGyreAdventor"/>
              </a:rPr>
              <a:t>with </a:t>
            </a:r>
            <a:r>
              <a:rPr lang="en-US" sz="1800" spc="-4" dirty="0" smtClean="0">
                <a:uFill>
                  <a:solidFill>
                    <a:srgbClr val="FFFFFF"/>
                  </a:solidFill>
                </a:uFill>
                <a:latin typeface="TeXGyreAdventor"/>
                <a:cs typeface="TeXGyreAdventor"/>
              </a:rPr>
              <a:t>TTHs</a:t>
            </a:r>
          </a:p>
          <a:p>
            <a:pPr marL="257175" marR="532924" indent="-248126">
              <a:lnSpc>
                <a:spcPts val="1800"/>
              </a:lnSpc>
              <a:spcBef>
                <a:spcPts val="281"/>
              </a:spcBef>
              <a:buFont typeface="Arial"/>
              <a:buChar char="•"/>
              <a:tabLst>
                <a:tab pos="257175" algn="l"/>
                <a:tab pos="257651" algn="l"/>
              </a:tabLst>
            </a:pPr>
            <a:endParaRPr lang="en-US" b="1" u="heavy" spc="-4" dirty="0">
              <a:uFill>
                <a:solidFill>
                  <a:srgbClr val="FFFFFF"/>
                </a:solidFill>
              </a:uFill>
              <a:latin typeface="TeXGyreAdventor"/>
              <a:cs typeface="TeXGyreAdventor"/>
            </a:endParaRPr>
          </a:p>
          <a:p>
            <a:pPr marL="257175" marR="532924" indent="-248126">
              <a:lnSpc>
                <a:spcPts val="1800"/>
              </a:lnSpc>
              <a:spcBef>
                <a:spcPts val="281"/>
              </a:spcBef>
              <a:buFont typeface="Arial"/>
              <a:buChar char="•"/>
              <a:tabLst>
                <a:tab pos="257175" algn="l"/>
                <a:tab pos="257651" algn="l"/>
              </a:tabLst>
            </a:pPr>
            <a:r>
              <a:rPr lang="en-US" b="1" u="heavy" spc="-4" dirty="0" smtClean="0">
                <a:uFill>
                  <a:solidFill>
                    <a:srgbClr val="FFFFFF"/>
                  </a:solidFill>
                </a:uFill>
                <a:latin typeface="TeXGyreAdventor"/>
                <a:cs typeface="TeXGyreAdventor"/>
              </a:rPr>
              <a:t>simple </a:t>
            </a:r>
            <a:r>
              <a:rPr lang="en-US" b="1" u="heavy" spc="-4" dirty="0">
                <a:uFill>
                  <a:solidFill>
                    <a:srgbClr val="FFFFFF"/>
                  </a:solidFill>
                </a:uFill>
                <a:latin typeface="TeXGyreAdventor"/>
                <a:cs typeface="TeXGyreAdventor"/>
              </a:rPr>
              <a:t>analgesics</a:t>
            </a:r>
            <a:r>
              <a:rPr lang="en-US" b="1" spc="-4" dirty="0">
                <a:latin typeface="TeXGyreAdventor"/>
                <a:cs typeface="TeXGyreAdventor"/>
              </a:rPr>
              <a:t> </a:t>
            </a:r>
            <a:r>
              <a:rPr lang="en-US" spc="-4" dirty="0">
                <a:latin typeface="TeXGyreAdventor"/>
                <a:cs typeface="TeXGyreAdventor"/>
              </a:rPr>
              <a:t>(ibuprofen or acetaminophen) can be effective for  acute</a:t>
            </a:r>
            <a:r>
              <a:rPr lang="en-US" spc="-41" dirty="0">
                <a:latin typeface="TeXGyreAdventor"/>
                <a:cs typeface="TeXGyreAdventor"/>
              </a:rPr>
              <a:t> </a:t>
            </a:r>
            <a:r>
              <a:rPr lang="en-US" spc="-4" dirty="0">
                <a:latin typeface="TeXGyreAdventor"/>
                <a:cs typeface="TeXGyreAdventor"/>
              </a:rPr>
              <a:t>treatment</a:t>
            </a:r>
            <a:endParaRPr lang="en-US" dirty="0">
              <a:latin typeface="TeXGyreAdventor"/>
              <a:cs typeface="TeXGyreAdventor"/>
            </a:endParaRPr>
          </a:p>
          <a:p>
            <a:pPr>
              <a:spcBef>
                <a:spcPts val="45"/>
              </a:spcBef>
            </a:pPr>
            <a:endParaRPr lang="en-US" sz="2400" dirty="0">
              <a:latin typeface="TeXGyreAdventor"/>
              <a:cs typeface="TeXGyreAdventor"/>
            </a:endParaRPr>
          </a:p>
          <a:p>
            <a:pPr marL="257175" indent="-248126">
              <a:lnSpc>
                <a:spcPts val="1860"/>
              </a:lnSpc>
              <a:spcBef>
                <a:spcPts val="4"/>
              </a:spcBef>
              <a:buFont typeface="Arial"/>
              <a:buChar char="•"/>
              <a:tabLst>
                <a:tab pos="257175" algn="l"/>
                <a:tab pos="257651" algn="l"/>
              </a:tabLst>
            </a:pPr>
            <a:r>
              <a:rPr lang="en-US" spc="-4" dirty="0">
                <a:latin typeface="TeXGyreAdventor"/>
                <a:cs typeface="TeXGyreAdventor"/>
              </a:rPr>
              <a:t>Tricyclic antidepressants, may be helpful if simple analgesics are</a:t>
            </a:r>
            <a:r>
              <a:rPr lang="en-US" dirty="0">
                <a:latin typeface="TeXGyreAdventor"/>
                <a:cs typeface="TeXGyreAdventor"/>
              </a:rPr>
              <a:t> </a:t>
            </a:r>
            <a:r>
              <a:rPr lang="en-US" spc="-4" dirty="0">
                <a:latin typeface="TeXGyreAdventor"/>
                <a:cs typeface="TeXGyreAdventor"/>
              </a:rPr>
              <a:t>ineffective</a:t>
            </a:r>
            <a:endParaRPr lang="en-US" dirty="0">
              <a:latin typeface="TeXGyreAdventor"/>
              <a:cs typeface="TeXGyreAdventor"/>
            </a:endParaRPr>
          </a:p>
          <a:p>
            <a:pPr marL="257175">
              <a:lnSpc>
                <a:spcPts val="1860"/>
              </a:lnSpc>
            </a:pPr>
            <a:r>
              <a:rPr lang="en-US" b="1" u="heavy" spc="-4" dirty="0">
                <a:uFill>
                  <a:solidFill>
                    <a:srgbClr val="FFFFFF"/>
                  </a:solidFill>
                </a:uFill>
                <a:latin typeface="TeXGyreAdventor"/>
                <a:cs typeface="TeXGyreAdventor"/>
              </a:rPr>
              <a:t>Amitriptyline</a:t>
            </a:r>
            <a:r>
              <a:rPr lang="en-US" b="1" spc="-4" dirty="0">
                <a:latin typeface="TeXGyreAdventor"/>
                <a:cs typeface="TeXGyreAdventor"/>
              </a:rPr>
              <a:t> </a:t>
            </a:r>
            <a:r>
              <a:rPr lang="en-US" spc="-4" dirty="0">
                <a:latin typeface="TeXGyreAdventor"/>
                <a:cs typeface="TeXGyreAdventor"/>
              </a:rPr>
              <a:t>has the most evidence of effective prevention of</a:t>
            </a:r>
            <a:r>
              <a:rPr lang="en-US" spc="23" dirty="0">
                <a:latin typeface="TeXGyreAdventor"/>
                <a:cs typeface="TeXGyreAdventor"/>
              </a:rPr>
              <a:t> </a:t>
            </a:r>
            <a:r>
              <a:rPr lang="en-US" spc="-4" dirty="0">
                <a:latin typeface="TeXGyreAdventor"/>
                <a:cs typeface="TeXGyreAdventor"/>
              </a:rPr>
              <a:t>TTH</a:t>
            </a:r>
            <a:endParaRPr lang="en-US" dirty="0">
              <a:latin typeface="TeXGyreAdventor"/>
              <a:cs typeface="TeXGyreAdventor"/>
            </a:endParaRPr>
          </a:p>
          <a:p>
            <a:pPr>
              <a:spcBef>
                <a:spcPts val="8"/>
              </a:spcBef>
            </a:pPr>
            <a:endParaRPr lang="en-US" sz="2700" dirty="0">
              <a:latin typeface="TeXGyreAdventor"/>
              <a:cs typeface="TeXGyreAdventor"/>
            </a:endParaRPr>
          </a:p>
          <a:p>
            <a:pPr marL="257175" marR="543401" indent="-248126">
              <a:lnSpc>
                <a:spcPts val="1740"/>
              </a:lnSpc>
              <a:buClr>
                <a:srgbClr val="FFFFFF"/>
              </a:buClr>
              <a:buFont typeface="Arial"/>
              <a:buChar char="•"/>
              <a:tabLst>
                <a:tab pos="320040" algn="l"/>
                <a:tab pos="320516" algn="l"/>
              </a:tabLst>
            </a:pPr>
            <a:r>
              <a:rPr lang="en-US" dirty="0"/>
              <a:t>	</a:t>
            </a:r>
            <a:r>
              <a:rPr lang="en-US" b="1" u="heavy" spc="-4" dirty="0" err="1">
                <a:uFill>
                  <a:solidFill>
                    <a:srgbClr val="FFFFFF"/>
                  </a:solidFill>
                </a:uFill>
                <a:latin typeface="TeXGyreAdventor"/>
                <a:cs typeface="TeXGyreAdventor"/>
              </a:rPr>
              <a:t>biobehavioral</a:t>
            </a:r>
            <a:r>
              <a:rPr lang="en-US" b="1" spc="-4" dirty="0">
                <a:latin typeface="TeXGyreAdventor"/>
                <a:cs typeface="TeXGyreAdventor"/>
              </a:rPr>
              <a:t> </a:t>
            </a:r>
            <a:r>
              <a:rPr lang="en-US" spc="-4" dirty="0">
                <a:latin typeface="TeXGyreAdventor"/>
                <a:cs typeface="TeXGyreAdventor"/>
              </a:rPr>
              <a:t>intervention, including biofeedback-assisted relaxation  training and coping skills, can be useful as</a:t>
            </a:r>
            <a:r>
              <a:rPr lang="en-US" spc="-68" dirty="0">
                <a:latin typeface="TeXGyreAdventor"/>
                <a:cs typeface="TeXGyreAdventor"/>
              </a:rPr>
              <a:t> </a:t>
            </a:r>
            <a:r>
              <a:rPr lang="en-US" spc="-4" dirty="0">
                <a:latin typeface="TeXGyreAdventor"/>
                <a:cs typeface="TeXGyreAdventor"/>
              </a:rPr>
              <a:t>well.</a:t>
            </a:r>
            <a:endParaRPr lang="en-US" dirty="0">
              <a:latin typeface="TeXGyreAdventor"/>
              <a:cs typeface="TeXGyreAdventor"/>
            </a:endParaRPr>
          </a:p>
          <a:p>
            <a:endParaRPr lang="en-US" dirty="0"/>
          </a:p>
        </p:txBody>
      </p:sp>
    </p:spTree>
    <p:extLst>
      <p:ext uri="{BB962C8B-B14F-4D97-AF65-F5344CB8AC3E}">
        <p14:creationId xmlns:p14="http://schemas.microsoft.com/office/powerpoint/2010/main" xmlns="" val="23514956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F551C7-E619-4446-9151-AB01699A904D}"/>
              </a:ext>
            </a:extLst>
          </p:cNvPr>
          <p:cNvSpPr>
            <a:spLocks noGrp="1"/>
          </p:cNvSpPr>
          <p:nvPr>
            <p:ph type="title"/>
          </p:nvPr>
        </p:nvSpPr>
        <p:spPr/>
        <p:txBody>
          <a:bodyPr/>
          <a:lstStyle/>
          <a:p>
            <a:r>
              <a:rPr lang="en-US" dirty="0"/>
              <a:t>Cluster headache</a:t>
            </a:r>
          </a:p>
        </p:txBody>
      </p:sp>
      <p:sp>
        <p:nvSpPr>
          <p:cNvPr id="3" name="Content Placeholder 2">
            <a:extLst>
              <a:ext uri="{FF2B5EF4-FFF2-40B4-BE49-F238E27FC236}">
                <a16:creationId xmlns="" xmlns:a16="http://schemas.microsoft.com/office/drawing/2014/main" id="{67FC1474-63D1-4D96-8700-F8E5D129C405}"/>
              </a:ext>
            </a:extLst>
          </p:cNvPr>
          <p:cNvSpPr>
            <a:spLocks noGrp="1"/>
          </p:cNvSpPr>
          <p:nvPr>
            <p:ph idx="1"/>
          </p:nvPr>
        </p:nvSpPr>
        <p:spPr/>
        <p:txBody>
          <a:bodyPr>
            <a:normAutofit/>
          </a:bodyPr>
          <a:lstStyle/>
          <a:p>
            <a:r>
              <a:rPr lang="en-US" sz="2600" dirty="0">
                <a:solidFill>
                  <a:srgbClr val="000000"/>
                </a:solidFill>
                <a:latin typeface="Calibri" panose="020F0502020204030204"/>
              </a:rPr>
              <a:t>neurological disorder characterized by recurrent severe headaches on one side of the head, typically around the eye. There is often accompanying eye watering, nasal congestion, or swelling around the eye on the affected side. </a:t>
            </a:r>
            <a:r>
              <a:rPr lang="en-US" sz="2600" b="1" dirty="0">
                <a:solidFill>
                  <a:srgbClr val="000000"/>
                </a:solidFill>
                <a:latin typeface="Calibri" panose="020F0502020204030204"/>
              </a:rPr>
              <a:t>Horner’s syndrome </a:t>
            </a:r>
            <a:r>
              <a:rPr lang="en-US" sz="2600" dirty="0">
                <a:solidFill>
                  <a:srgbClr val="000000"/>
                </a:solidFill>
                <a:latin typeface="Calibri" panose="020F0502020204030204"/>
              </a:rPr>
              <a:t>may develop after the attack. These symptoms typically last 15 minutes to 3 hours and occur in cyclical patterns or cluster periods, often waking the patient more than once at night. It is one of the most painful types of headache.</a:t>
            </a:r>
          </a:p>
          <a:p>
            <a:r>
              <a:rPr lang="en-US" sz="2600" dirty="0">
                <a:solidFill>
                  <a:srgbClr val="000000"/>
                </a:solidFill>
                <a:latin typeface="Calibri" panose="020F0502020204030204"/>
              </a:rPr>
              <a:t>Age of onset is 20-60 years.</a:t>
            </a:r>
          </a:p>
          <a:p>
            <a:endParaRPr lang="en-US" dirty="0"/>
          </a:p>
        </p:txBody>
      </p:sp>
    </p:spTree>
    <p:extLst>
      <p:ext uri="{BB962C8B-B14F-4D97-AF65-F5344CB8AC3E}">
        <p14:creationId xmlns:p14="http://schemas.microsoft.com/office/powerpoint/2010/main" xmlns="" val="2804215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C34783-DE99-4F72-BE01-4027676217B9}"/>
              </a:ext>
            </a:extLst>
          </p:cNvPr>
          <p:cNvSpPr>
            <a:spLocks noGrp="1"/>
          </p:cNvSpPr>
          <p:nvPr>
            <p:ph type="title"/>
          </p:nvPr>
        </p:nvSpPr>
        <p:spPr/>
        <p:txBody>
          <a:bodyPr/>
          <a:lstStyle/>
          <a:p>
            <a:endParaRPr lang="en-US"/>
          </a:p>
        </p:txBody>
      </p:sp>
      <p:pic>
        <p:nvPicPr>
          <p:cNvPr id="4" name="Content Placeholder 3">
            <a:extLst>
              <a:ext uri="{FF2B5EF4-FFF2-40B4-BE49-F238E27FC236}">
                <a16:creationId xmlns="" xmlns:a16="http://schemas.microsoft.com/office/drawing/2014/main" id="{622052F6-3CBC-4BE8-AD0C-76ABA0D5257B}"/>
              </a:ext>
            </a:extLst>
          </p:cNvPr>
          <p:cNvPicPr>
            <a:picLocks noGrp="1" noChangeAspect="1"/>
          </p:cNvPicPr>
          <p:nvPr>
            <p:ph idx="1"/>
          </p:nvPr>
        </p:nvPicPr>
        <p:blipFill>
          <a:blip r:embed="rId2"/>
          <a:stretch>
            <a:fillRect/>
          </a:stretch>
        </p:blipFill>
        <p:spPr>
          <a:xfrm>
            <a:off x="484710" y="297774"/>
            <a:ext cx="7430471" cy="6261969"/>
          </a:xfrm>
          <a:prstGeom prst="rect">
            <a:avLst/>
          </a:prstGeom>
        </p:spPr>
      </p:pic>
    </p:spTree>
    <p:extLst>
      <p:ext uri="{BB962C8B-B14F-4D97-AF65-F5344CB8AC3E}">
        <p14:creationId xmlns:p14="http://schemas.microsoft.com/office/powerpoint/2010/main" xmlns="" val="593645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9831AF-BCA3-41FA-A186-5C97481311CC}"/>
              </a:ext>
            </a:extLst>
          </p:cNvPr>
          <p:cNvSpPr>
            <a:spLocks noGrp="1"/>
          </p:cNvSpPr>
          <p:nvPr>
            <p:ph type="title"/>
          </p:nvPr>
        </p:nvSpPr>
        <p:spPr/>
        <p:txBody>
          <a:bodyPr/>
          <a:lstStyle/>
          <a:p>
            <a:r>
              <a:rPr lang="en-US" dirty="0"/>
              <a:t>Treatment </a:t>
            </a:r>
          </a:p>
        </p:txBody>
      </p:sp>
      <p:sp>
        <p:nvSpPr>
          <p:cNvPr id="3" name="Content Placeholder 2">
            <a:extLst>
              <a:ext uri="{FF2B5EF4-FFF2-40B4-BE49-F238E27FC236}">
                <a16:creationId xmlns="" xmlns:a16="http://schemas.microsoft.com/office/drawing/2014/main" id="{AEDD4328-C69A-4D47-B193-B0B188112BA4}"/>
              </a:ext>
            </a:extLst>
          </p:cNvPr>
          <p:cNvSpPr>
            <a:spLocks noGrp="1"/>
          </p:cNvSpPr>
          <p:nvPr>
            <p:ph idx="1"/>
          </p:nvPr>
        </p:nvSpPr>
        <p:spPr/>
        <p:txBody>
          <a:bodyPr>
            <a:normAutofit/>
          </a:bodyPr>
          <a:lstStyle/>
          <a:p>
            <a:r>
              <a:rPr lang="en-US" sz="2600" b="1" dirty="0">
                <a:solidFill>
                  <a:schemeClr val="tx1"/>
                </a:solidFill>
              </a:rPr>
              <a:t>For acute attack</a:t>
            </a:r>
            <a:r>
              <a:rPr lang="en-US" sz="2600" b="1" dirty="0"/>
              <a:t>:</a:t>
            </a:r>
          </a:p>
          <a:p>
            <a:pPr marL="0" indent="0">
              <a:buNone/>
            </a:pPr>
            <a:r>
              <a:rPr lang="en-US" sz="2600" dirty="0"/>
              <a:t>1- </a:t>
            </a:r>
            <a:r>
              <a:rPr lang="en-US" sz="2600" dirty="0">
                <a:solidFill>
                  <a:srgbClr val="000000"/>
                </a:solidFill>
                <a:latin typeface="Calibri" panose="020F0502020204030204"/>
              </a:rPr>
              <a:t>High flow 100% oxygen therapy.</a:t>
            </a:r>
          </a:p>
          <a:p>
            <a:pPr marL="0" indent="0">
              <a:buNone/>
            </a:pPr>
            <a:r>
              <a:rPr lang="en-US" sz="2600" dirty="0">
                <a:solidFill>
                  <a:srgbClr val="000000"/>
                </a:solidFill>
                <a:latin typeface="Calibri" panose="020F0502020204030204"/>
              </a:rPr>
              <a:t>2- sumatriptan , ergotamine or corticosteroid.</a:t>
            </a:r>
          </a:p>
          <a:p>
            <a:pPr marL="0" indent="0">
              <a:buNone/>
            </a:pPr>
            <a:endParaRPr lang="en-US" sz="2600" dirty="0">
              <a:solidFill>
                <a:srgbClr val="000000"/>
              </a:solidFill>
              <a:latin typeface="Calibri" panose="020F0502020204030204"/>
            </a:endParaRPr>
          </a:p>
          <a:p>
            <a:r>
              <a:rPr lang="en-US" sz="2600" b="1" dirty="0">
                <a:solidFill>
                  <a:schemeClr val="tx1"/>
                </a:solidFill>
              </a:rPr>
              <a:t>To prevent recurrence of cluster:</a:t>
            </a:r>
          </a:p>
          <a:p>
            <a:pPr marL="0" indent="0">
              <a:buNone/>
            </a:pPr>
            <a:r>
              <a:rPr lang="en-US" sz="2600" dirty="0"/>
              <a:t>    </a:t>
            </a:r>
            <a:r>
              <a:rPr lang="en-US" sz="2600" dirty="0">
                <a:solidFill>
                  <a:schemeClr val="tx1"/>
                </a:solidFill>
              </a:rPr>
              <a:t>verapamil or pizotifen</a:t>
            </a:r>
          </a:p>
        </p:txBody>
      </p:sp>
    </p:spTree>
    <p:extLst>
      <p:ext uri="{BB962C8B-B14F-4D97-AF65-F5344CB8AC3E}">
        <p14:creationId xmlns:p14="http://schemas.microsoft.com/office/powerpoint/2010/main" xmlns="" val="3406712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OTHER PRIMARY HEADACHE DISORDERS</a:t>
            </a:r>
            <a:br>
              <a:rPr lang="en-US" dirty="0"/>
            </a:br>
            <a:endParaRPr lang="en-US" dirty="0"/>
          </a:p>
        </p:txBody>
      </p:sp>
      <p:sp>
        <p:nvSpPr>
          <p:cNvPr id="3" name="Content Placeholder 2"/>
          <p:cNvSpPr>
            <a:spLocks noGrp="1"/>
          </p:cNvSpPr>
          <p:nvPr>
            <p:ph idx="1"/>
          </p:nvPr>
        </p:nvSpPr>
        <p:spPr/>
        <p:txBody>
          <a:bodyPr>
            <a:normAutofit fontScale="92500"/>
          </a:bodyPr>
          <a:lstStyle/>
          <a:p>
            <a:r>
              <a:rPr lang="en-US" dirty="0"/>
              <a:t>OTHER PRIMARY HEADACHE DISORDERS</a:t>
            </a:r>
          </a:p>
          <a:p>
            <a:r>
              <a:rPr lang="en-US" dirty="0"/>
              <a:t>Primary cough headache</a:t>
            </a:r>
          </a:p>
          <a:p>
            <a:r>
              <a:rPr lang="en-US" dirty="0"/>
              <a:t>Primary exercise headache</a:t>
            </a:r>
          </a:p>
          <a:p>
            <a:r>
              <a:rPr lang="en-US" dirty="0" smtClean="0"/>
              <a:t>Primary </a:t>
            </a:r>
            <a:r>
              <a:rPr lang="en-US" dirty="0"/>
              <a:t>thunderclap headache</a:t>
            </a:r>
          </a:p>
          <a:p>
            <a:r>
              <a:rPr lang="en-US" dirty="0"/>
              <a:t>Cold-stimulus headache (external application, ingestion, or inhalation)</a:t>
            </a:r>
          </a:p>
          <a:p>
            <a:r>
              <a:rPr lang="en-US" dirty="0"/>
              <a:t>External-pressure headache</a:t>
            </a:r>
          </a:p>
          <a:p>
            <a:r>
              <a:rPr lang="en-US" dirty="0"/>
              <a:t>External-compression headache</a:t>
            </a:r>
          </a:p>
          <a:p>
            <a:r>
              <a:rPr lang="en-US" dirty="0"/>
              <a:t>External-traction headache</a:t>
            </a:r>
          </a:p>
          <a:p>
            <a:r>
              <a:rPr lang="en-US" dirty="0"/>
              <a:t>Primary stabbing headache</a:t>
            </a:r>
          </a:p>
          <a:p>
            <a:r>
              <a:rPr lang="en-US" dirty="0"/>
              <a:t>Nummular headache</a:t>
            </a:r>
          </a:p>
          <a:p>
            <a:r>
              <a:rPr lang="en-US" dirty="0" err="1"/>
              <a:t>Hypnic</a:t>
            </a:r>
            <a:r>
              <a:rPr lang="en-US" dirty="0"/>
              <a:t> headache</a:t>
            </a:r>
          </a:p>
          <a:p>
            <a:r>
              <a:rPr lang="en-US" dirty="0"/>
              <a:t>New daily persistent headache (NDPH)</a:t>
            </a:r>
          </a:p>
        </p:txBody>
      </p:sp>
    </p:spTree>
    <p:extLst>
      <p:ext uri="{BB962C8B-B14F-4D97-AF65-F5344CB8AC3E}">
        <p14:creationId xmlns:p14="http://schemas.microsoft.com/office/powerpoint/2010/main" xmlns="" val="11348755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1051125"/>
            <a:ext cx="7633742" cy="1492132"/>
          </a:xfrm>
        </p:spPr>
        <p:txBody>
          <a:bodyPr/>
          <a:lstStyle/>
          <a:p>
            <a:r>
              <a:rPr lang="en-US" sz="3000" kern="0" cap="none" spc="-45" dirty="0">
                <a:effectLst/>
                <a:latin typeface="Georgia"/>
                <a:cs typeface="Georgia"/>
              </a:rPr>
              <a:t>SECONDARY</a:t>
            </a:r>
            <a:r>
              <a:rPr lang="en-US" sz="3000" kern="0" cap="none" spc="-56" dirty="0">
                <a:effectLst/>
                <a:latin typeface="Georgia"/>
                <a:cs typeface="Georgia"/>
              </a:rPr>
              <a:t> </a:t>
            </a:r>
            <a:r>
              <a:rPr lang="en-US" sz="3000" kern="0" cap="none" spc="-68" dirty="0">
                <a:effectLst/>
                <a:latin typeface="Georgia"/>
                <a:cs typeface="Georgia"/>
              </a:rPr>
              <a:t>HEADACHE</a:t>
            </a:r>
            <a:endParaRPr lang="en-US" dirty="0"/>
          </a:p>
        </p:txBody>
      </p:sp>
      <p:sp>
        <p:nvSpPr>
          <p:cNvPr id="3" name="Content Placeholder 2"/>
          <p:cNvSpPr>
            <a:spLocks noGrp="1"/>
          </p:cNvSpPr>
          <p:nvPr>
            <p:ph idx="1"/>
          </p:nvPr>
        </p:nvSpPr>
        <p:spPr/>
        <p:txBody>
          <a:bodyPr>
            <a:normAutofit/>
          </a:bodyPr>
          <a:lstStyle/>
          <a:p>
            <a:pPr marL="257175" indent="-248126">
              <a:spcBef>
                <a:spcPts val="679"/>
              </a:spcBef>
              <a:buFont typeface="Arial"/>
              <a:buChar char="•"/>
              <a:tabLst>
                <a:tab pos="257175" algn="l"/>
                <a:tab pos="257651" algn="l"/>
              </a:tabLst>
            </a:pPr>
            <a:r>
              <a:rPr lang="en-US" spc="-4" dirty="0">
                <a:latin typeface="TeXGyreAdventor"/>
                <a:cs typeface="TeXGyreAdventor"/>
              </a:rPr>
              <a:t>Secondary headaches are caused by an underlying condition.</a:t>
            </a:r>
          </a:p>
          <a:p>
            <a:pPr marL="257175" indent="-248126">
              <a:spcBef>
                <a:spcPts val="679"/>
              </a:spcBef>
              <a:buFont typeface="Arial"/>
              <a:buChar char="•"/>
              <a:tabLst>
                <a:tab pos="257175" algn="l"/>
                <a:tab pos="257651" algn="l"/>
              </a:tabLst>
            </a:pPr>
            <a:endParaRPr lang="en-US" dirty="0">
              <a:latin typeface="TeXGyreAdventor"/>
              <a:cs typeface="TeXGyreAdventor"/>
            </a:endParaRPr>
          </a:p>
          <a:p>
            <a:pPr marL="257175" marR="3810" indent="-248126">
              <a:lnSpc>
                <a:spcPts val="1740"/>
              </a:lnSpc>
              <a:spcBef>
                <a:spcPts val="863"/>
              </a:spcBef>
              <a:buFont typeface="Arial"/>
              <a:buChar char="•"/>
              <a:tabLst>
                <a:tab pos="257175" algn="l"/>
                <a:tab pos="257651" algn="l"/>
              </a:tabLst>
            </a:pPr>
            <a:r>
              <a:rPr lang="en-US" spc="-4" dirty="0">
                <a:latin typeface="TeXGyreAdventor"/>
                <a:cs typeface="TeXGyreAdventor"/>
              </a:rPr>
              <a:t>Also include exacerbation of primary headaches by an underlying  </a:t>
            </a:r>
            <a:r>
              <a:rPr lang="en-US" spc="-4" dirty="0" smtClean="0">
                <a:latin typeface="TeXGyreAdventor"/>
                <a:cs typeface="TeXGyreAdventor"/>
              </a:rPr>
              <a:t>condition.</a:t>
            </a:r>
          </a:p>
          <a:p>
            <a:pPr marL="257175" marR="3810" indent="-248126">
              <a:lnSpc>
                <a:spcPts val="1740"/>
              </a:lnSpc>
              <a:spcBef>
                <a:spcPts val="863"/>
              </a:spcBef>
              <a:buFont typeface="Arial"/>
              <a:buChar char="•"/>
              <a:tabLst>
                <a:tab pos="257175" algn="l"/>
                <a:tab pos="257651" algn="l"/>
              </a:tabLst>
            </a:pPr>
            <a:r>
              <a:rPr lang="en-US" dirty="0">
                <a:latin typeface="TeXGyreAdventor"/>
                <a:cs typeface="TeXGyreAdventor"/>
              </a:rPr>
              <a:t>a secondary headache has a specific cause and should</a:t>
            </a:r>
          </a:p>
          <a:p>
            <a:pPr marL="257175" marR="3810" indent="-248126">
              <a:lnSpc>
                <a:spcPts val="1740"/>
              </a:lnSpc>
              <a:spcBef>
                <a:spcPts val="863"/>
              </a:spcBef>
              <a:buFont typeface="Arial"/>
              <a:buChar char="•"/>
              <a:tabLst>
                <a:tab pos="257175" algn="l"/>
                <a:tab pos="257651" algn="l"/>
              </a:tabLst>
            </a:pPr>
            <a:r>
              <a:rPr lang="en-US" dirty="0">
                <a:latin typeface="TeXGyreAdventor"/>
                <a:cs typeface="TeXGyreAdventor"/>
              </a:rPr>
              <a:t>resolve once this cause is treated. If the headache persists, the </a:t>
            </a:r>
            <a:r>
              <a:rPr lang="en-US" dirty="0" err="1" smtClean="0">
                <a:latin typeface="TeXGyreAdventor"/>
                <a:cs typeface="TeXGyreAdventor"/>
              </a:rPr>
              <a:t>diagnosisand</a:t>
            </a:r>
            <a:r>
              <a:rPr lang="en-US" dirty="0" smtClean="0">
                <a:latin typeface="TeXGyreAdventor"/>
                <a:cs typeface="TeXGyreAdventor"/>
              </a:rPr>
              <a:t> </a:t>
            </a:r>
            <a:r>
              <a:rPr lang="en-US" dirty="0">
                <a:latin typeface="TeXGyreAdventor"/>
                <a:cs typeface="TeXGyreAdventor"/>
              </a:rPr>
              <a:t>treatment should be questioned as either the diagnosis, which may</a:t>
            </a:r>
          </a:p>
          <a:p>
            <a:pPr marL="257175" marR="3810" indent="-248126">
              <a:lnSpc>
                <a:spcPts val="1740"/>
              </a:lnSpc>
              <a:spcBef>
                <a:spcPts val="863"/>
              </a:spcBef>
              <a:buFont typeface="Arial"/>
              <a:buChar char="•"/>
              <a:tabLst>
                <a:tab pos="257175" algn="l"/>
                <a:tab pos="257651" algn="l"/>
              </a:tabLst>
            </a:pPr>
            <a:r>
              <a:rPr lang="en-US" dirty="0">
                <a:latin typeface="TeXGyreAdventor"/>
                <a:cs typeface="TeXGyreAdventor"/>
              </a:rPr>
              <a:t>include a primary headache, and/or treatment may be </a:t>
            </a:r>
            <a:r>
              <a:rPr lang="en-US" dirty="0" smtClean="0">
                <a:latin typeface="TeXGyreAdventor"/>
                <a:cs typeface="TeXGyreAdventor"/>
              </a:rPr>
              <a:t>incorrect.</a:t>
            </a:r>
            <a:endParaRPr lang="en-US" dirty="0">
              <a:latin typeface="TeXGyreAdventor"/>
              <a:cs typeface="TeXGyreAdventor"/>
            </a:endParaRPr>
          </a:p>
        </p:txBody>
      </p:sp>
    </p:spTree>
    <p:extLst>
      <p:ext uri="{BB962C8B-B14F-4D97-AF65-F5344CB8AC3E}">
        <p14:creationId xmlns:p14="http://schemas.microsoft.com/office/powerpoint/2010/main" xmlns="" val="9467829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700" y="729321"/>
            <a:ext cx="7633742" cy="1119099"/>
          </a:xfrm>
        </p:spPr>
        <p:txBody>
          <a:bodyPr/>
          <a:lstStyle/>
          <a:p>
            <a:r>
              <a:rPr lang="en-US" spc="-153" dirty="0" smtClean="0">
                <a:latin typeface="Georgia"/>
                <a:cs typeface="Georgia"/>
              </a:rPr>
              <a:t>Important note</a:t>
            </a:r>
            <a:endParaRPr lang="en-US" dirty="0"/>
          </a:p>
        </p:txBody>
      </p:sp>
      <p:sp>
        <p:nvSpPr>
          <p:cNvPr id="3" name="Content Placeholder 2"/>
          <p:cNvSpPr>
            <a:spLocks noGrp="1"/>
          </p:cNvSpPr>
          <p:nvPr>
            <p:ph idx="1"/>
          </p:nvPr>
        </p:nvSpPr>
        <p:spPr/>
        <p:txBody>
          <a:bodyPr>
            <a:normAutofit/>
          </a:bodyPr>
          <a:lstStyle/>
          <a:p>
            <a:pPr marL="370999" marR="22860">
              <a:lnSpc>
                <a:spcPts val="1800"/>
              </a:lnSpc>
              <a:spcBef>
                <a:spcPts val="281"/>
              </a:spcBef>
              <a:tabLst>
                <a:tab pos="276225" algn="l"/>
                <a:tab pos="276701" algn="l"/>
                <a:tab pos="2530316" algn="l"/>
              </a:tabLst>
            </a:pPr>
            <a:r>
              <a:rPr lang="en-US" sz="1600" spc="-4" dirty="0">
                <a:latin typeface="TeXGyreAdventor"/>
                <a:cs typeface="TeXGyreAdventor"/>
              </a:rPr>
              <a:t>DON’T think in 2ndry causes when you have a pt. with headache &gt;&gt;  Common</a:t>
            </a:r>
            <a:r>
              <a:rPr lang="en-US" sz="1600" spc="-23" dirty="0">
                <a:latin typeface="TeXGyreAdventor"/>
                <a:cs typeface="TeXGyreAdventor"/>
              </a:rPr>
              <a:t> </a:t>
            </a:r>
            <a:r>
              <a:rPr lang="en-US" sz="1600" spc="-4" dirty="0">
                <a:latin typeface="TeXGyreAdventor"/>
                <a:cs typeface="TeXGyreAdventor"/>
              </a:rPr>
              <a:t>is</a:t>
            </a:r>
            <a:r>
              <a:rPr lang="en-US" sz="1600" spc="15" dirty="0">
                <a:latin typeface="TeXGyreAdventor"/>
                <a:cs typeface="TeXGyreAdventor"/>
              </a:rPr>
              <a:t> </a:t>
            </a:r>
            <a:r>
              <a:rPr lang="en-US" sz="1600" spc="-4" dirty="0">
                <a:latin typeface="TeXGyreAdventor"/>
                <a:cs typeface="TeXGyreAdventor"/>
              </a:rPr>
              <a:t>common	(BUT ALWAYS remember the red flags and be attention  when you hear</a:t>
            </a:r>
            <a:r>
              <a:rPr lang="en-US" sz="1600" spc="-53" dirty="0">
                <a:latin typeface="TeXGyreAdventor"/>
                <a:cs typeface="TeXGyreAdventor"/>
              </a:rPr>
              <a:t> </a:t>
            </a:r>
            <a:r>
              <a:rPr lang="en-US" sz="1600" spc="-4" dirty="0">
                <a:latin typeface="TeXGyreAdventor"/>
                <a:cs typeface="TeXGyreAdventor"/>
              </a:rPr>
              <a:t>it</a:t>
            </a:r>
            <a:r>
              <a:rPr lang="en-US" sz="1600" spc="-4" dirty="0" smtClean="0">
                <a:latin typeface="TeXGyreAdventor"/>
                <a:cs typeface="TeXGyreAdventor"/>
              </a:rPr>
              <a:t>)</a:t>
            </a:r>
          </a:p>
          <a:p>
            <a:pPr marL="370999" marR="22860">
              <a:lnSpc>
                <a:spcPts val="1800"/>
              </a:lnSpc>
              <a:spcBef>
                <a:spcPts val="281"/>
              </a:spcBef>
              <a:tabLst>
                <a:tab pos="276225" algn="l"/>
                <a:tab pos="276701" algn="l"/>
                <a:tab pos="2530316" algn="l"/>
              </a:tabLst>
            </a:pPr>
            <a:endParaRPr lang="en-US" sz="1600" spc="8" dirty="0" smtClean="0">
              <a:latin typeface="TeXGyreAdventor"/>
              <a:cs typeface="TeXGyreAdventor"/>
            </a:endParaRPr>
          </a:p>
          <a:p>
            <a:pPr marL="370999" marR="22860">
              <a:lnSpc>
                <a:spcPts val="1800"/>
              </a:lnSpc>
              <a:spcBef>
                <a:spcPts val="281"/>
              </a:spcBef>
              <a:tabLst>
                <a:tab pos="276225" algn="l"/>
                <a:tab pos="276701" algn="l"/>
                <a:tab pos="2530316" algn="l"/>
              </a:tabLst>
            </a:pPr>
            <a:r>
              <a:rPr lang="en-US" sz="1600" spc="8" dirty="0" smtClean="0">
                <a:latin typeface="TeXGyreAdventor"/>
                <a:cs typeface="TeXGyreAdventor"/>
              </a:rPr>
              <a:t>  </a:t>
            </a:r>
            <a:r>
              <a:rPr lang="en-US" sz="1600" spc="8" dirty="0">
                <a:latin typeface="TeXGyreAdventor"/>
                <a:cs typeface="TeXGyreAdventor"/>
              </a:rPr>
              <a:t>1</a:t>
            </a:r>
            <a:r>
              <a:rPr lang="en-US" sz="1600" spc="11" baseline="38461" dirty="0">
                <a:latin typeface="TeXGyreAdventor"/>
                <a:cs typeface="TeXGyreAdventor"/>
              </a:rPr>
              <a:t>st </a:t>
            </a:r>
            <a:r>
              <a:rPr lang="en-US" sz="1600" spc="-4" dirty="0">
                <a:latin typeface="TeXGyreAdventor"/>
                <a:cs typeface="TeXGyreAdventor"/>
              </a:rPr>
              <a:t>= Infection is the most typical cause of headache </a:t>
            </a:r>
            <a:r>
              <a:rPr lang="en-US" sz="1600" spc="-8" dirty="0">
                <a:latin typeface="TeXGyreAdventor"/>
                <a:cs typeface="TeXGyreAdventor"/>
              </a:rPr>
              <a:t>seen </a:t>
            </a:r>
            <a:r>
              <a:rPr lang="en-US" sz="1600" spc="-4" dirty="0">
                <a:latin typeface="TeXGyreAdventor"/>
                <a:cs typeface="TeXGyreAdventor"/>
              </a:rPr>
              <a:t>in the emergency  department (due to meningitis , pharyngitis , otitis media ,</a:t>
            </a:r>
            <a:r>
              <a:rPr lang="en-US" sz="1600" spc="-41" dirty="0">
                <a:latin typeface="TeXGyreAdventor"/>
                <a:cs typeface="TeXGyreAdventor"/>
              </a:rPr>
              <a:t> </a:t>
            </a:r>
            <a:r>
              <a:rPr lang="en-US" sz="1600" spc="-4" dirty="0" smtClean="0">
                <a:latin typeface="TeXGyreAdventor"/>
                <a:cs typeface="TeXGyreAdventor"/>
              </a:rPr>
              <a:t>sinusitis)</a:t>
            </a:r>
          </a:p>
          <a:p>
            <a:pPr marL="28093" marR="22860" indent="0">
              <a:lnSpc>
                <a:spcPts val="1800"/>
              </a:lnSpc>
              <a:spcBef>
                <a:spcPts val="281"/>
              </a:spcBef>
              <a:buNone/>
              <a:tabLst>
                <a:tab pos="276225" algn="l"/>
                <a:tab pos="276701" algn="l"/>
                <a:tab pos="2530316" algn="l"/>
              </a:tabLst>
            </a:pPr>
            <a:r>
              <a:rPr lang="en-US" sz="1600" spc="11" dirty="0" smtClean="0">
                <a:latin typeface="TeXGyreAdventor"/>
                <a:cs typeface="TeXGyreAdventor"/>
              </a:rPr>
              <a:t> </a:t>
            </a:r>
          </a:p>
          <a:p>
            <a:pPr marL="370999" marR="22860">
              <a:lnSpc>
                <a:spcPts val="1800"/>
              </a:lnSpc>
              <a:spcBef>
                <a:spcPts val="281"/>
              </a:spcBef>
              <a:tabLst>
                <a:tab pos="276225" algn="l"/>
                <a:tab pos="276701" algn="l"/>
                <a:tab pos="2530316" algn="l"/>
              </a:tabLst>
            </a:pPr>
            <a:r>
              <a:rPr lang="en-US" sz="1600" spc="11" dirty="0" smtClean="0">
                <a:latin typeface="TeXGyreAdventor"/>
                <a:cs typeface="TeXGyreAdventor"/>
              </a:rPr>
              <a:t>  </a:t>
            </a:r>
            <a:r>
              <a:rPr lang="en-US" sz="1600" spc="11" dirty="0">
                <a:latin typeface="TeXGyreAdventor"/>
                <a:cs typeface="TeXGyreAdventor"/>
              </a:rPr>
              <a:t>2</a:t>
            </a:r>
            <a:r>
              <a:rPr lang="en-US" sz="1600" spc="17" baseline="38461" dirty="0">
                <a:latin typeface="TeXGyreAdventor"/>
                <a:cs typeface="TeXGyreAdventor"/>
              </a:rPr>
              <a:t>nd </a:t>
            </a:r>
            <a:r>
              <a:rPr lang="en-US" sz="1600" spc="-4" dirty="0">
                <a:latin typeface="TeXGyreAdventor"/>
                <a:cs typeface="TeXGyreAdventor"/>
              </a:rPr>
              <a:t>= Exclude the 1ry causes &gt;&gt; Tension headaches are by far the most  common headache &gt;&gt; TTH is 2-3 times more common than</a:t>
            </a:r>
            <a:r>
              <a:rPr lang="en-US" sz="1600" spc="-30" dirty="0">
                <a:latin typeface="TeXGyreAdventor"/>
                <a:cs typeface="TeXGyreAdventor"/>
              </a:rPr>
              <a:t> </a:t>
            </a:r>
            <a:r>
              <a:rPr lang="en-US" sz="1600" spc="-4" dirty="0" smtClean="0">
                <a:latin typeface="TeXGyreAdventor"/>
                <a:cs typeface="TeXGyreAdventor"/>
              </a:rPr>
              <a:t>migraine</a:t>
            </a:r>
            <a:endParaRPr lang="en-US" sz="1600" dirty="0">
              <a:latin typeface="TeXGyreAdventor"/>
              <a:cs typeface="TeXGyreAdventor"/>
            </a:endParaRPr>
          </a:p>
          <a:p>
            <a:pPr marL="370999" marR="22860">
              <a:lnSpc>
                <a:spcPts val="1800"/>
              </a:lnSpc>
              <a:spcBef>
                <a:spcPts val="281"/>
              </a:spcBef>
              <a:tabLst>
                <a:tab pos="276225" algn="l"/>
                <a:tab pos="276701" algn="l"/>
                <a:tab pos="2530316" algn="l"/>
              </a:tabLst>
            </a:pPr>
            <a:endParaRPr lang="en-US" sz="1600" spc="8" dirty="0">
              <a:latin typeface="TeXGyreAdventor"/>
              <a:cs typeface="TeXGyreAdventor"/>
            </a:endParaRPr>
          </a:p>
          <a:p>
            <a:pPr marL="370999" marR="22860">
              <a:lnSpc>
                <a:spcPts val="1800"/>
              </a:lnSpc>
              <a:spcBef>
                <a:spcPts val="281"/>
              </a:spcBef>
              <a:tabLst>
                <a:tab pos="276225" algn="l"/>
                <a:tab pos="276701" algn="l"/>
                <a:tab pos="2530316" algn="l"/>
              </a:tabLst>
            </a:pPr>
            <a:r>
              <a:rPr lang="en-US" sz="1600" spc="8" dirty="0" smtClean="0">
                <a:latin typeface="TeXGyreAdventor"/>
                <a:cs typeface="TeXGyreAdventor"/>
              </a:rPr>
              <a:t>  </a:t>
            </a:r>
            <a:r>
              <a:rPr lang="en-US" sz="1600" spc="8" dirty="0">
                <a:latin typeface="TeXGyreAdventor"/>
                <a:cs typeface="TeXGyreAdventor"/>
              </a:rPr>
              <a:t>3</a:t>
            </a:r>
            <a:r>
              <a:rPr lang="en-US" sz="1600" spc="11" baseline="38461" dirty="0">
                <a:latin typeface="TeXGyreAdventor"/>
                <a:cs typeface="TeXGyreAdventor"/>
              </a:rPr>
              <a:t>rd </a:t>
            </a:r>
            <a:r>
              <a:rPr lang="en-US" sz="1600" spc="-4" dirty="0">
                <a:latin typeface="TeXGyreAdventor"/>
                <a:cs typeface="TeXGyreAdventor"/>
              </a:rPr>
              <a:t>= NOW you can look for 2ndry</a:t>
            </a:r>
            <a:r>
              <a:rPr lang="en-US" sz="1600" spc="-94" dirty="0">
                <a:latin typeface="TeXGyreAdventor"/>
                <a:cs typeface="TeXGyreAdventor"/>
              </a:rPr>
              <a:t> </a:t>
            </a:r>
            <a:r>
              <a:rPr lang="en-US" sz="1600" spc="-4" dirty="0">
                <a:latin typeface="TeXGyreAdventor"/>
                <a:cs typeface="TeXGyreAdventor"/>
              </a:rPr>
              <a:t>causes</a:t>
            </a:r>
            <a:endParaRPr lang="en-US" sz="1600" dirty="0">
              <a:latin typeface="TeXGyreAdventor"/>
              <a:cs typeface="TeXGyreAdventor"/>
            </a:endParaRPr>
          </a:p>
          <a:p>
            <a:endParaRPr lang="en-US" sz="1600" dirty="0"/>
          </a:p>
        </p:txBody>
      </p:sp>
    </p:spTree>
    <p:extLst>
      <p:ext uri="{BB962C8B-B14F-4D97-AF65-F5344CB8AC3E}">
        <p14:creationId xmlns:p14="http://schemas.microsoft.com/office/powerpoint/2010/main" xmlns="" val="30905302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ERSAL NAWAF\Desktop\pdmr052008_table4.gif"/>
          <p:cNvPicPr>
            <a:picLocks noGrp="1" noChangeAspect="1" noChangeArrowheads="1"/>
          </p:cNvPicPr>
          <p:nvPr>
            <p:ph idx="1"/>
          </p:nvPr>
        </p:nvPicPr>
        <p:blipFill>
          <a:blip r:embed="rId2"/>
          <a:srcRect/>
          <a:stretch>
            <a:fillRect/>
          </a:stretch>
        </p:blipFill>
        <p:spPr bwMode="auto">
          <a:xfrm>
            <a:off x="118597" y="302592"/>
            <a:ext cx="8899612" cy="5833802"/>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504968"/>
            <a:ext cx="7633742" cy="1132763"/>
          </a:xfrm>
        </p:spPr>
        <p:txBody>
          <a:bodyPr>
            <a:noAutofit/>
          </a:bodyPr>
          <a:lstStyle/>
          <a:p>
            <a:r>
              <a:rPr lang="en-US" sz="4000" spc="60" dirty="0">
                <a:latin typeface="Georgia"/>
                <a:cs typeface="Georgia"/>
              </a:rPr>
              <a:t>1</a:t>
            </a:r>
            <a:r>
              <a:rPr lang="en-US" sz="1800" spc="90" baseline="35879" dirty="0">
                <a:latin typeface="Georgia"/>
                <a:cs typeface="Georgia"/>
              </a:rPr>
              <a:t>ST	</a:t>
            </a:r>
            <a:r>
              <a:rPr lang="en-US" sz="4000" spc="-191" dirty="0">
                <a:latin typeface="Georgia"/>
                <a:cs typeface="Georgia"/>
              </a:rPr>
              <a:t>: </a:t>
            </a:r>
            <a:r>
              <a:rPr lang="en-US" sz="4000" spc="-8" dirty="0">
                <a:latin typeface="Georgia"/>
                <a:cs typeface="Georgia"/>
              </a:rPr>
              <a:t>ACUTE </a:t>
            </a:r>
            <a:r>
              <a:rPr lang="en-US" sz="4000" spc="-41" dirty="0">
                <a:latin typeface="Georgia"/>
                <a:cs typeface="Georgia"/>
              </a:rPr>
              <a:t>FEBRILE</a:t>
            </a:r>
            <a:r>
              <a:rPr lang="en-US" sz="4000" spc="-304" dirty="0">
                <a:latin typeface="Georgia"/>
                <a:cs typeface="Georgia"/>
              </a:rPr>
              <a:t> </a:t>
            </a:r>
            <a:r>
              <a:rPr lang="en-US" sz="4000" spc="-90" dirty="0">
                <a:latin typeface="Georgia"/>
                <a:cs typeface="Georgia"/>
              </a:rPr>
              <a:t>ILLNESS</a:t>
            </a:r>
            <a:endParaRPr lang="en-US" sz="4000" dirty="0"/>
          </a:p>
        </p:txBody>
      </p:sp>
      <p:sp>
        <p:nvSpPr>
          <p:cNvPr id="3" name="Content Placeholder 2"/>
          <p:cNvSpPr>
            <a:spLocks noGrp="1"/>
          </p:cNvSpPr>
          <p:nvPr>
            <p:ph idx="1"/>
          </p:nvPr>
        </p:nvSpPr>
        <p:spPr>
          <a:xfrm>
            <a:off x="259307" y="1835693"/>
            <a:ext cx="8666329" cy="4805075"/>
          </a:xfrm>
        </p:spPr>
        <p:txBody>
          <a:bodyPr>
            <a:noAutofit/>
          </a:bodyPr>
          <a:lstStyle/>
          <a:p>
            <a:pPr marL="9525" marR="61913">
              <a:lnSpc>
                <a:spcPts val="1800"/>
              </a:lnSpc>
              <a:spcBef>
                <a:spcPts val="281"/>
              </a:spcBef>
            </a:pPr>
            <a:r>
              <a:rPr lang="en-US" spc="-4" dirty="0">
                <a:latin typeface="TeXGyreAdventor"/>
                <a:cs typeface="TeXGyreAdventor"/>
              </a:rPr>
              <a:t>Infection is the most typical cause of headache </a:t>
            </a:r>
            <a:r>
              <a:rPr lang="en-US" spc="-8" dirty="0">
                <a:latin typeface="TeXGyreAdventor"/>
                <a:cs typeface="TeXGyreAdventor"/>
              </a:rPr>
              <a:t>seen </a:t>
            </a:r>
            <a:r>
              <a:rPr lang="en-US" spc="-4" dirty="0">
                <a:latin typeface="TeXGyreAdventor"/>
                <a:cs typeface="TeXGyreAdventor"/>
              </a:rPr>
              <a:t>in the emergency  department (due to meningitis , pharyngitis , otitis media ,</a:t>
            </a:r>
            <a:r>
              <a:rPr lang="en-US" spc="-34" dirty="0">
                <a:latin typeface="TeXGyreAdventor"/>
                <a:cs typeface="TeXGyreAdventor"/>
              </a:rPr>
              <a:t> </a:t>
            </a:r>
            <a:r>
              <a:rPr lang="en-US" spc="-4" dirty="0">
                <a:latin typeface="TeXGyreAdventor"/>
                <a:cs typeface="TeXGyreAdventor"/>
              </a:rPr>
              <a:t>sinusitis</a:t>
            </a:r>
            <a:r>
              <a:rPr lang="en-US" spc="-4" dirty="0" smtClean="0">
                <a:latin typeface="TeXGyreAdventor"/>
                <a:cs typeface="TeXGyreAdventor"/>
              </a:rPr>
              <a:t>)</a:t>
            </a:r>
          </a:p>
          <a:p>
            <a:pPr marL="9525" marR="61913">
              <a:lnSpc>
                <a:spcPts val="1800"/>
              </a:lnSpc>
              <a:spcBef>
                <a:spcPts val="281"/>
              </a:spcBef>
            </a:pPr>
            <a:endParaRPr lang="en-US" spc="-4" dirty="0" smtClean="0">
              <a:latin typeface="TeXGyreAdventor"/>
              <a:cs typeface="TeXGyreAdventor"/>
            </a:endParaRPr>
          </a:p>
          <a:p>
            <a:pPr marL="9525" marR="61913">
              <a:lnSpc>
                <a:spcPts val="1800"/>
              </a:lnSpc>
              <a:spcBef>
                <a:spcPts val="281"/>
              </a:spcBef>
            </a:pPr>
            <a:r>
              <a:rPr lang="en-US" dirty="0">
                <a:latin typeface="TeXGyreAdventor"/>
                <a:cs typeface="TeXGyreAdventor"/>
              </a:rPr>
              <a:t>Is one of the most common causes of secondary </a:t>
            </a:r>
            <a:r>
              <a:rPr lang="en-US" dirty="0" smtClean="0">
                <a:latin typeface="TeXGyreAdventor"/>
                <a:cs typeface="TeXGyreAdventor"/>
              </a:rPr>
              <a:t>headaches.</a:t>
            </a:r>
          </a:p>
          <a:p>
            <a:pPr marL="9525" marR="61913">
              <a:lnSpc>
                <a:spcPts val="1800"/>
              </a:lnSpc>
              <a:spcBef>
                <a:spcPts val="281"/>
              </a:spcBef>
            </a:pPr>
            <a:endParaRPr lang="en-US" dirty="0" smtClean="0">
              <a:latin typeface="TeXGyreAdventor"/>
              <a:cs typeface="TeXGyreAdventor"/>
            </a:endParaRPr>
          </a:p>
          <a:p>
            <a:pPr marL="9525" marR="61913">
              <a:lnSpc>
                <a:spcPts val="1800"/>
              </a:lnSpc>
              <a:spcBef>
                <a:spcPts val="281"/>
              </a:spcBef>
            </a:pPr>
            <a:r>
              <a:rPr lang="en-US" dirty="0" smtClean="0">
                <a:latin typeface="TeXGyreAdventor"/>
                <a:cs typeface="TeXGyreAdventor"/>
              </a:rPr>
              <a:t>Sinus </a:t>
            </a:r>
            <a:r>
              <a:rPr lang="en-US" dirty="0">
                <a:latin typeface="TeXGyreAdventor"/>
                <a:cs typeface="TeXGyreAdventor"/>
              </a:rPr>
              <a:t>headache is the most </a:t>
            </a:r>
            <a:r>
              <a:rPr lang="en-US" dirty="0" err="1">
                <a:latin typeface="TeXGyreAdventor"/>
                <a:cs typeface="TeXGyreAdventor"/>
              </a:rPr>
              <a:t>overdiagnosed</a:t>
            </a:r>
            <a:r>
              <a:rPr lang="en-US" dirty="0">
                <a:latin typeface="TeXGyreAdventor"/>
                <a:cs typeface="TeXGyreAdventor"/>
              </a:rPr>
              <a:t> form of recurrent headaches. Although no studies have evaluated the frequency of misdiagnosis of an underlying migraine as a sinus headache in children, </a:t>
            </a:r>
            <a:r>
              <a:rPr lang="en-US" dirty="0" smtClean="0">
                <a:latin typeface="TeXGyreAdventor"/>
                <a:cs typeface="TeXGyreAdventor"/>
              </a:rPr>
              <a:t>in adults</a:t>
            </a:r>
            <a:r>
              <a:rPr lang="en-US" dirty="0">
                <a:latin typeface="TeXGyreAdventor"/>
                <a:cs typeface="TeXGyreAdventor"/>
              </a:rPr>
              <a:t>, it has been found that up to 90% of adults </a:t>
            </a:r>
            <a:r>
              <a:rPr lang="en-US" dirty="0" smtClean="0">
                <a:latin typeface="TeXGyreAdventor"/>
                <a:cs typeface="TeXGyreAdventor"/>
              </a:rPr>
              <a:t> </a:t>
            </a:r>
          </a:p>
          <a:p>
            <a:pPr marL="0" marR="61913" indent="0">
              <a:lnSpc>
                <a:spcPts val="1800"/>
              </a:lnSpc>
              <a:spcBef>
                <a:spcPts val="281"/>
              </a:spcBef>
              <a:buNone/>
            </a:pPr>
            <a:r>
              <a:rPr lang="en-US" dirty="0" smtClean="0">
                <a:latin typeface="TeXGyreAdventor"/>
                <a:cs typeface="TeXGyreAdventor"/>
              </a:rPr>
              <a:t>diagnosed </a:t>
            </a:r>
            <a:r>
              <a:rPr lang="en-US" dirty="0">
                <a:latin typeface="TeXGyreAdventor"/>
                <a:cs typeface="TeXGyreAdventor"/>
              </a:rPr>
              <a:t>as </a:t>
            </a:r>
            <a:r>
              <a:rPr lang="en-US" dirty="0" smtClean="0">
                <a:latin typeface="TeXGyreAdventor"/>
                <a:cs typeface="TeXGyreAdventor"/>
              </a:rPr>
              <a:t>having a </a:t>
            </a:r>
            <a:r>
              <a:rPr lang="en-US" dirty="0">
                <a:latin typeface="TeXGyreAdventor"/>
                <a:cs typeface="TeXGyreAdventor"/>
              </a:rPr>
              <a:t>sinus headache by either themselves or their physician appear to </a:t>
            </a:r>
            <a:r>
              <a:rPr lang="en-US" dirty="0" smtClean="0">
                <a:latin typeface="TeXGyreAdventor"/>
                <a:cs typeface="TeXGyreAdventor"/>
              </a:rPr>
              <a:t>have  migraine</a:t>
            </a:r>
            <a:r>
              <a:rPr lang="en-US" dirty="0">
                <a:latin typeface="TeXGyreAdventor"/>
                <a:cs typeface="TeXGyreAdventor"/>
              </a:rPr>
              <a:t>. </a:t>
            </a:r>
            <a:r>
              <a:rPr lang="en-US" dirty="0" smtClean="0">
                <a:latin typeface="TeXGyreAdventor"/>
                <a:cs typeface="TeXGyreAdventor"/>
              </a:rPr>
              <a:t>   </a:t>
            </a:r>
          </a:p>
          <a:p>
            <a:pPr marL="0" marR="61913" indent="0">
              <a:lnSpc>
                <a:spcPts val="1800"/>
              </a:lnSpc>
              <a:spcBef>
                <a:spcPts val="281"/>
              </a:spcBef>
              <a:buNone/>
            </a:pPr>
            <a:endParaRPr lang="en-US" dirty="0">
              <a:latin typeface="TeXGyreAdventor"/>
              <a:cs typeface="TeXGyreAdventor"/>
            </a:endParaRPr>
          </a:p>
          <a:p>
            <a:pPr marL="0" marR="61913" indent="0">
              <a:lnSpc>
                <a:spcPts val="1800"/>
              </a:lnSpc>
              <a:spcBef>
                <a:spcPts val="281"/>
              </a:spcBef>
              <a:buNone/>
            </a:pPr>
            <a:r>
              <a:rPr lang="en-US" dirty="0" smtClean="0">
                <a:latin typeface="TeXGyreAdventor"/>
                <a:cs typeface="TeXGyreAdventor"/>
              </a:rPr>
              <a:t> When </a:t>
            </a:r>
            <a:r>
              <a:rPr lang="en-US" dirty="0">
                <a:latin typeface="TeXGyreAdventor"/>
                <a:cs typeface="TeXGyreAdventor"/>
              </a:rPr>
              <a:t>headaches are recurrent and respond within hours </a:t>
            </a:r>
            <a:r>
              <a:rPr lang="en-US" dirty="0" smtClean="0">
                <a:latin typeface="TeXGyreAdventor"/>
                <a:cs typeface="TeXGyreAdventor"/>
              </a:rPr>
              <a:t>to analgesics</a:t>
            </a:r>
            <a:r>
              <a:rPr lang="en-US" dirty="0">
                <a:latin typeface="TeXGyreAdventor"/>
                <a:cs typeface="TeXGyreAdventor"/>
              </a:rPr>
              <a:t>, migraine should be considered first. In the absence of purulent nasal discharge, fever, or chronic cough, the diagnosis of </a:t>
            </a:r>
            <a:r>
              <a:rPr lang="en-US" dirty="0" smtClean="0">
                <a:latin typeface="TeXGyreAdventor"/>
                <a:cs typeface="TeXGyreAdventor"/>
              </a:rPr>
              <a:t>sinus headache </a:t>
            </a:r>
            <a:r>
              <a:rPr lang="en-US" dirty="0">
                <a:latin typeface="TeXGyreAdventor"/>
                <a:cs typeface="TeXGyreAdventor"/>
              </a:rPr>
              <a:t>should not be made.</a:t>
            </a:r>
          </a:p>
          <a:p>
            <a:pPr marL="9525" marR="61913">
              <a:lnSpc>
                <a:spcPts val="1800"/>
              </a:lnSpc>
              <a:spcBef>
                <a:spcPts val="281"/>
              </a:spcBef>
            </a:pPr>
            <a:endParaRPr lang="en-US" b="1" dirty="0">
              <a:latin typeface="TeXGyreAdventor"/>
              <a:cs typeface="TeXGyreAdventor"/>
            </a:endParaRPr>
          </a:p>
        </p:txBody>
      </p:sp>
    </p:spTree>
    <p:extLst>
      <p:ext uri="{BB962C8B-B14F-4D97-AF65-F5344CB8AC3E}">
        <p14:creationId xmlns:p14="http://schemas.microsoft.com/office/powerpoint/2010/main" xmlns="" val="14756798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326" y="464006"/>
            <a:ext cx="7633742" cy="1119099"/>
          </a:xfrm>
        </p:spPr>
        <p:txBody>
          <a:bodyPr>
            <a:normAutofit/>
          </a:bodyPr>
          <a:lstStyle/>
          <a:p>
            <a:r>
              <a:rPr lang="en-US" sz="3300" spc="-116" dirty="0">
                <a:latin typeface="Georgia"/>
                <a:cs typeface="Georgia"/>
              </a:rPr>
              <a:t>2</a:t>
            </a:r>
            <a:r>
              <a:rPr lang="en-US" sz="2400" spc="-174" baseline="35879" dirty="0">
                <a:latin typeface="Georgia"/>
                <a:cs typeface="Georgia"/>
              </a:rPr>
              <a:t>ND</a:t>
            </a:r>
            <a:r>
              <a:rPr lang="en-US" sz="3300" spc="-116" dirty="0">
                <a:latin typeface="Georgia"/>
                <a:cs typeface="Georgia"/>
              </a:rPr>
              <a:t>: </a:t>
            </a:r>
            <a:r>
              <a:rPr lang="en-US" sz="3300" spc="-83" dirty="0">
                <a:latin typeface="Georgia"/>
                <a:cs typeface="Georgia"/>
              </a:rPr>
              <a:t>INTRACRANIAL</a:t>
            </a:r>
            <a:r>
              <a:rPr lang="en-US" sz="3300" spc="131" dirty="0">
                <a:latin typeface="Georgia"/>
                <a:cs typeface="Georgia"/>
              </a:rPr>
              <a:t> </a:t>
            </a:r>
            <a:r>
              <a:rPr lang="en-US" sz="3300" spc="-113" dirty="0">
                <a:latin typeface="Georgia"/>
                <a:cs typeface="Georgia"/>
              </a:rPr>
              <a:t>HEMORRHAGE</a:t>
            </a:r>
            <a:endParaRPr lang="en-US" sz="3300" dirty="0"/>
          </a:p>
        </p:txBody>
      </p:sp>
      <p:sp>
        <p:nvSpPr>
          <p:cNvPr id="3" name="Content Placeholder 2"/>
          <p:cNvSpPr>
            <a:spLocks noGrp="1"/>
          </p:cNvSpPr>
          <p:nvPr>
            <p:ph idx="1"/>
          </p:nvPr>
        </p:nvSpPr>
        <p:spPr>
          <a:xfrm>
            <a:off x="0" y="1583106"/>
            <a:ext cx="9144000" cy="5104298"/>
          </a:xfrm>
        </p:spPr>
        <p:txBody>
          <a:bodyPr>
            <a:normAutofit/>
          </a:bodyPr>
          <a:lstStyle/>
          <a:p>
            <a:r>
              <a:rPr lang="en-US" sz="1800" dirty="0"/>
              <a:t>Common causes or suspected causes of secondary headaches </a:t>
            </a:r>
            <a:r>
              <a:rPr lang="en-US" sz="1800" dirty="0" smtClean="0"/>
              <a:t>in children </a:t>
            </a:r>
            <a:r>
              <a:rPr lang="en-US" sz="1800" dirty="0"/>
              <a:t>include the </a:t>
            </a:r>
            <a:r>
              <a:rPr lang="en-US" sz="1800" dirty="0" err="1"/>
              <a:t>sequelae</a:t>
            </a:r>
            <a:r>
              <a:rPr lang="en-US" sz="1800" dirty="0"/>
              <a:t> of head trauma  </a:t>
            </a:r>
            <a:r>
              <a:rPr lang="en-US" sz="1800" dirty="0" smtClean="0"/>
              <a:t>(subdural </a:t>
            </a:r>
            <a:r>
              <a:rPr lang="en-US" sz="1800" dirty="0"/>
              <a:t>OR epidural hemorrhage) Posttraumatic headaches sometimes occur in children who have not had </a:t>
            </a:r>
            <a:r>
              <a:rPr lang="en-US" sz="1800" dirty="0" smtClean="0"/>
              <a:t>a prior </a:t>
            </a:r>
            <a:r>
              <a:rPr lang="en-US" sz="1800" dirty="0"/>
              <a:t>history of headaches and are temporally related to the </a:t>
            </a:r>
            <a:r>
              <a:rPr lang="en-US" sz="1800" dirty="0" smtClean="0"/>
              <a:t>initiating head </a:t>
            </a:r>
            <a:r>
              <a:rPr lang="en-US" sz="1800" dirty="0"/>
              <a:t>injury</a:t>
            </a:r>
          </a:p>
          <a:p>
            <a:r>
              <a:rPr lang="en-US" sz="1800" dirty="0" smtClean="0"/>
              <a:t>May be Spontaneous </a:t>
            </a:r>
            <a:r>
              <a:rPr lang="en-US" sz="1800" dirty="0"/>
              <a:t>as in the acute subarachnoid hemorrhage which usually  presents with a sudden severe headache</a:t>
            </a:r>
            <a:r>
              <a:rPr lang="en-US" sz="1800" dirty="0" smtClean="0"/>
              <a:t>. </a:t>
            </a:r>
          </a:p>
          <a:p>
            <a:r>
              <a:rPr lang="en-US" sz="1800" dirty="0" smtClean="0"/>
              <a:t>The </a:t>
            </a:r>
            <a:r>
              <a:rPr lang="en-US" sz="1800" dirty="0"/>
              <a:t>head injury may be minor or major</a:t>
            </a:r>
          </a:p>
          <a:p>
            <a:r>
              <a:rPr lang="en-US" sz="1800" dirty="0"/>
              <a:t>and the subsequent headache may be acute (resolves within 3 </a:t>
            </a:r>
            <a:r>
              <a:rPr lang="en-US" sz="1800" dirty="0" err="1"/>
              <a:t>mo</a:t>
            </a:r>
            <a:r>
              <a:rPr lang="en-US" sz="1800" dirty="0"/>
              <a:t>, </a:t>
            </a:r>
            <a:r>
              <a:rPr lang="en-US" sz="1800" dirty="0" smtClean="0"/>
              <a:t>most typically </a:t>
            </a:r>
            <a:r>
              <a:rPr lang="en-US" sz="1800" dirty="0"/>
              <a:t>within 10 days) or chronic (longer than 15 days per </a:t>
            </a:r>
            <a:r>
              <a:rPr lang="en-US" sz="1800" dirty="0" smtClean="0"/>
              <a:t>month for </a:t>
            </a:r>
            <a:r>
              <a:rPr lang="en-US" sz="1800" dirty="0"/>
              <a:t>more than 3 </a:t>
            </a:r>
            <a:r>
              <a:rPr lang="en-US" sz="1800" dirty="0" err="1"/>
              <a:t>mo</a:t>
            </a:r>
            <a:r>
              <a:rPr lang="en-US" sz="1800" dirty="0"/>
              <a:t>). Bed rest appears to be the most effective treatment for acute posttraumatic headache; magnesium supplementation</a:t>
            </a:r>
          </a:p>
          <a:p>
            <a:r>
              <a:rPr lang="en-US" sz="1800" dirty="0"/>
              <a:t>and migraine prophylaxis may also be effective. When a child has </a:t>
            </a:r>
            <a:r>
              <a:rPr lang="en-US" sz="1800" dirty="0" smtClean="0"/>
              <a:t>a history </a:t>
            </a:r>
            <a:r>
              <a:rPr lang="en-US" sz="1800" dirty="0"/>
              <a:t>of episodic headaches, the head trauma or the overuse of </a:t>
            </a:r>
            <a:r>
              <a:rPr lang="en-US" sz="1800" dirty="0" smtClean="0"/>
              <a:t>daily medications may lead to status </a:t>
            </a:r>
            <a:r>
              <a:rPr lang="en-US" sz="1800" dirty="0" err="1" smtClean="0"/>
              <a:t>migrainosus</a:t>
            </a:r>
            <a:r>
              <a:rPr lang="en-US" sz="1800" dirty="0" smtClean="0"/>
              <a:t> or chronic migraine</a:t>
            </a:r>
            <a:r>
              <a:rPr lang="en-US" dirty="0" smtClean="0"/>
              <a:t>.</a:t>
            </a:r>
            <a:endParaRPr lang="en-US" dirty="0"/>
          </a:p>
        </p:txBody>
      </p:sp>
    </p:spTree>
    <p:extLst>
      <p:ext uri="{BB962C8B-B14F-4D97-AF65-F5344CB8AC3E}">
        <p14:creationId xmlns:p14="http://schemas.microsoft.com/office/powerpoint/2010/main" xmlns="" val="13550341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1636655"/>
            <a:ext cx="7633742" cy="1119099"/>
          </a:xfrm>
        </p:spPr>
        <p:txBody>
          <a:bodyPr>
            <a:normAutofit/>
          </a:bodyPr>
          <a:lstStyle/>
          <a:p>
            <a:r>
              <a:rPr lang="en-US" sz="2700" spc="-41" dirty="0">
                <a:latin typeface="Georgia"/>
                <a:cs typeface="Georgia"/>
              </a:rPr>
              <a:t>3</a:t>
            </a:r>
            <a:r>
              <a:rPr lang="en-US" sz="2700" spc="-62" baseline="37698" dirty="0">
                <a:latin typeface="Georgia"/>
                <a:cs typeface="Georgia"/>
              </a:rPr>
              <a:t>RD </a:t>
            </a:r>
            <a:r>
              <a:rPr lang="en-US" sz="2700" spc="-116" dirty="0">
                <a:latin typeface="Georgia"/>
                <a:cs typeface="Georgia"/>
              </a:rPr>
              <a:t>: </a:t>
            </a:r>
            <a:r>
              <a:rPr lang="en-US" sz="2700" spc="-26" dirty="0">
                <a:latin typeface="Georgia"/>
                <a:cs typeface="Georgia"/>
              </a:rPr>
              <a:t>INCREASED </a:t>
            </a:r>
            <a:r>
              <a:rPr lang="en-US" sz="2700" spc="-49" dirty="0">
                <a:latin typeface="Georgia"/>
                <a:cs typeface="Georgia"/>
              </a:rPr>
              <a:t>INTRACRANIAL</a:t>
            </a:r>
            <a:r>
              <a:rPr lang="en-US" sz="2700" spc="-188" dirty="0">
                <a:latin typeface="Georgia"/>
                <a:cs typeface="Georgia"/>
              </a:rPr>
              <a:t> </a:t>
            </a:r>
            <a:r>
              <a:rPr lang="en-US" sz="2700" spc="-23" dirty="0">
                <a:latin typeface="Georgia"/>
                <a:cs typeface="Georgia"/>
              </a:rPr>
              <a:t>PRESSURE</a:t>
            </a:r>
            <a:endParaRPr lang="en-US" sz="2700" dirty="0"/>
          </a:p>
        </p:txBody>
      </p:sp>
      <p:sp>
        <p:nvSpPr>
          <p:cNvPr id="3" name="Content Placeholder 2"/>
          <p:cNvSpPr>
            <a:spLocks noGrp="1"/>
          </p:cNvSpPr>
          <p:nvPr>
            <p:ph idx="1"/>
          </p:nvPr>
        </p:nvSpPr>
        <p:spPr>
          <a:xfrm>
            <a:off x="938758" y="2286002"/>
            <a:ext cx="7633742" cy="4227340"/>
          </a:xfrm>
        </p:spPr>
        <p:txBody>
          <a:bodyPr>
            <a:normAutofit/>
          </a:bodyPr>
          <a:lstStyle/>
          <a:p>
            <a:pPr marL="68580" marR="1266348" indent="0">
              <a:lnSpc>
                <a:spcPct val="130500"/>
              </a:lnSpc>
              <a:spcBef>
                <a:spcPts val="75"/>
              </a:spcBef>
              <a:buNone/>
              <a:tabLst>
                <a:tab pos="421481" algn="l"/>
              </a:tabLst>
            </a:pPr>
            <a:r>
              <a:rPr lang="en-US" sz="1650" spc="-4" dirty="0">
                <a:latin typeface="Arial"/>
                <a:cs typeface="Arial"/>
              </a:rPr>
              <a:t>1.</a:t>
            </a:r>
            <a:r>
              <a:rPr lang="en-US" sz="1650" spc="-4" dirty="0">
                <a:latin typeface="TeXGyreAdventor"/>
                <a:cs typeface="TeXGyreAdventor"/>
              </a:rPr>
              <a:t>This can be caused by a mass (tumor, vascular malformation)  CLUES</a:t>
            </a:r>
            <a:r>
              <a:rPr lang="en-US" sz="1650" spc="-30" dirty="0">
                <a:latin typeface="TeXGyreAdventor"/>
                <a:cs typeface="TeXGyreAdventor"/>
              </a:rPr>
              <a:t> </a:t>
            </a:r>
            <a:r>
              <a:rPr lang="en-US" sz="1650" spc="-4" dirty="0">
                <a:latin typeface="TeXGyreAdventor"/>
                <a:cs typeface="TeXGyreAdventor"/>
              </a:rPr>
              <a:t>:</a:t>
            </a:r>
            <a:endParaRPr lang="en-US" sz="1650" dirty="0">
              <a:latin typeface="TeXGyreAdventor"/>
              <a:cs typeface="TeXGyreAdventor"/>
            </a:endParaRPr>
          </a:p>
          <a:p>
            <a:pPr marL="250508" indent="-241459">
              <a:spcBef>
                <a:spcPts val="548"/>
              </a:spcBef>
              <a:buChar char="-"/>
              <a:tabLst>
                <a:tab pos="250508" algn="l"/>
                <a:tab pos="250984" algn="l"/>
              </a:tabLst>
            </a:pPr>
            <a:r>
              <a:rPr lang="en-US" sz="1650" spc="-4" dirty="0">
                <a:latin typeface="TeXGyreAdventor"/>
                <a:cs typeface="TeXGyreAdventor"/>
              </a:rPr>
              <a:t>Severity and frequency increase over</a:t>
            </a:r>
            <a:r>
              <a:rPr lang="en-US" sz="1650" spc="-23" dirty="0">
                <a:latin typeface="TeXGyreAdventor"/>
                <a:cs typeface="TeXGyreAdventor"/>
              </a:rPr>
              <a:t> </a:t>
            </a:r>
            <a:r>
              <a:rPr lang="en-US" sz="1650" spc="-4" dirty="0">
                <a:latin typeface="TeXGyreAdventor"/>
                <a:cs typeface="TeXGyreAdventor"/>
              </a:rPr>
              <a:t>time</a:t>
            </a:r>
            <a:endParaRPr lang="en-US" sz="1650" dirty="0">
              <a:latin typeface="TeXGyreAdventor"/>
              <a:cs typeface="TeXGyreAdventor"/>
            </a:endParaRPr>
          </a:p>
          <a:p>
            <a:pPr marL="250508" indent="-241459">
              <a:spcBef>
                <a:spcPts val="551"/>
              </a:spcBef>
              <a:buChar char="-"/>
              <a:tabLst>
                <a:tab pos="250508" algn="l"/>
                <a:tab pos="250984" algn="l"/>
              </a:tabLst>
            </a:pPr>
            <a:r>
              <a:rPr lang="en-US" sz="1650" spc="-4" dirty="0">
                <a:latin typeface="TeXGyreAdventor"/>
                <a:cs typeface="TeXGyreAdventor"/>
              </a:rPr>
              <a:t>Poor </a:t>
            </a:r>
            <a:r>
              <a:rPr lang="en-US" sz="1650" spc="-4" dirty="0" smtClean="0">
                <a:latin typeface="TeXGyreAdventor"/>
                <a:cs typeface="TeXGyreAdventor"/>
              </a:rPr>
              <a:t>response </a:t>
            </a:r>
            <a:r>
              <a:rPr lang="en-US" sz="1650" spc="-4" dirty="0">
                <a:latin typeface="TeXGyreAdventor"/>
                <a:cs typeface="TeXGyreAdventor"/>
              </a:rPr>
              <a:t>to</a:t>
            </a:r>
            <a:r>
              <a:rPr lang="en-US" sz="1650" spc="-75" dirty="0">
                <a:latin typeface="TeXGyreAdventor"/>
                <a:cs typeface="TeXGyreAdventor"/>
              </a:rPr>
              <a:t> </a:t>
            </a:r>
            <a:r>
              <a:rPr lang="en-US" sz="1650" spc="-4" dirty="0">
                <a:latin typeface="TeXGyreAdventor"/>
                <a:cs typeface="TeXGyreAdventor"/>
              </a:rPr>
              <a:t>analgesics</a:t>
            </a:r>
            <a:endParaRPr lang="en-US" sz="1650" dirty="0">
              <a:latin typeface="TeXGyreAdventor"/>
              <a:cs typeface="TeXGyreAdventor"/>
            </a:endParaRPr>
          </a:p>
          <a:p>
            <a:pPr marL="250508" indent="-241459">
              <a:spcBef>
                <a:spcPts val="548"/>
              </a:spcBef>
              <a:buChar char="-"/>
              <a:tabLst>
                <a:tab pos="250508" algn="l"/>
                <a:tab pos="250984" algn="l"/>
              </a:tabLst>
            </a:pPr>
            <a:r>
              <a:rPr lang="en-US" sz="1650" spc="-4" dirty="0">
                <a:latin typeface="TeXGyreAdventor"/>
                <a:cs typeface="TeXGyreAdventor"/>
              </a:rPr>
              <a:t>Awake the child from the sleep OR occur soon after</a:t>
            </a:r>
            <a:r>
              <a:rPr lang="en-US" sz="1650" spc="-11" dirty="0">
                <a:latin typeface="TeXGyreAdventor"/>
                <a:cs typeface="TeXGyreAdventor"/>
              </a:rPr>
              <a:t> </a:t>
            </a:r>
            <a:r>
              <a:rPr lang="en-US" sz="1650" spc="-4" dirty="0">
                <a:latin typeface="TeXGyreAdventor"/>
                <a:cs typeface="TeXGyreAdventor"/>
              </a:rPr>
              <a:t>awaking (worse at morning and improve as the day progress.)</a:t>
            </a:r>
            <a:endParaRPr lang="en-US" sz="1650" dirty="0">
              <a:latin typeface="TeXGyreAdventor"/>
              <a:cs typeface="TeXGyreAdventor"/>
            </a:endParaRPr>
          </a:p>
          <a:p>
            <a:pPr marL="250508" indent="-241459">
              <a:spcBef>
                <a:spcPts val="548"/>
              </a:spcBef>
              <a:buChar char="-"/>
              <a:tabLst>
                <a:tab pos="250508" algn="l"/>
                <a:tab pos="250984" algn="l"/>
              </a:tabLst>
            </a:pPr>
            <a:r>
              <a:rPr lang="en-US" sz="1650" spc="-4" dirty="0">
                <a:latin typeface="TeXGyreAdventor"/>
                <a:cs typeface="TeXGyreAdventor"/>
              </a:rPr>
              <a:t>Associated with projectile vomiting which temporarily relive the</a:t>
            </a:r>
            <a:r>
              <a:rPr lang="en-US" sz="1650" spc="-30" dirty="0">
                <a:latin typeface="TeXGyreAdventor"/>
                <a:cs typeface="TeXGyreAdventor"/>
              </a:rPr>
              <a:t> </a:t>
            </a:r>
            <a:r>
              <a:rPr lang="en-US" sz="1650" spc="-4" dirty="0">
                <a:latin typeface="TeXGyreAdventor"/>
                <a:cs typeface="TeXGyreAdventor"/>
              </a:rPr>
              <a:t>pain</a:t>
            </a:r>
          </a:p>
          <a:p>
            <a:pPr marL="250508" indent="-241459">
              <a:spcBef>
                <a:spcPts val="548"/>
              </a:spcBef>
              <a:buChar char="-"/>
              <a:tabLst>
                <a:tab pos="250508" algn="l"/>
                <a:tab pos="250984" algn="l"/>
              </a:tabLst>
            </a:pPr>
            <a:r>
              <a:rPr lang="en-US" sz="1800" dirty="0"/>
              <a:t>Papilledema or focal neurological deficits </a:t>
            </a:r>
            <a:endParaRPr lang="en-US" sz="1650" dirty="0">
              <a:latin typeface="TeXGyreAdventor"/>
              <a:cs typeface="TeXGyreAdventor"/>
            </a:endParaRPr>
          </a:p>
          <a:p>
            <a:pPr>
              <a:spcBef>
                <a:spcPts val="23"/>
              </a:spcBef>
              <a:buClr>
                <a:srgbClr val="FFFFFF"/>
              </a:buClr>
              <a:buFont typeface="TeXGyreAdventor"/>
              <a:buChar char="-"/>
            </a:pPr>
            <a:endParaRPr lang="en-US" dirty="0">
              <a:latin typeface="TeXGyreAdventor"/>
              <a:cs typeface="TeXGyreAdventor"/>
            </a:endParaRPr>
          </a:p>
          <a:p>
            <a:pPr marL="0" indent="0">
              <a:buNone/>
            </a:pPr>
            <a:endParaRPr lang="en-US" dirty="0"/>
          </a:p>
        </p:txBody>
      </p:sp>
    </p:spTree>
    <p:extLst>
      <p:ext uri="{BB962C8B-B14F-4D97-AF65-F5344CB8AC3E}">
        <p14:creationId xmlns:p14="http://schemas.microsoft.com/office/powerpoint/2010/main" xmlns="" val="37215808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394" y="477673"/>
            <a:ext cx="7633742" cy="982638"/>
          </a:xfrm>
        </p:spPr>
        <p:txBody>
          <a:bodyPr>
            <a:normAutofit/>
          </a:bodyPr>
          <a:lstStyle/>
          <a:p>
            <a:r>
              <a:rPr lang="en-US" sz="2400" b="1" spc="-94" dirty="0">
                <a:latin typeface="Georgia"/>
                <a:cs typeface="Georgia"/>
              </a:rPr>
              <a:t>idiopathic intracranial hypertension also known as </a:t>
            </a:r>
            <a:r>
              <a:rPr lang="en-US" sz="2400" b="1" spc="-94" dirty="0" err="1">
                <a:latin typeface="Georgia"/>
                <a:cs typeface="Georgia"/>
              </a:rPr>
              <a:t>pseudotumor</a:t>
            </a:r>
            <a:r>
              <a:rPr lang="en-US" sz="2400" b="1" spc="-94" dirty="0">
                <a:latin typeface="Georgia"/>
                <a:cs typeface="Georgia"/>
              </a:rPr>
              <a:t> </a:t>
            </a:r>
            <a:r>
              <a:rPr lang="en-US" sz="2400" b="1" spc="-94" dirty="0" err="1">
                <a:latin typeface="Georgia"/>
                <a:cs typeface="Georgia"/>
              </a:rPr>
              <a:t>cerebri</a:t>
            </a:r>
            <a:r>
              <a:rPr lang="en-US" sz="2400" b="1" spc="-94" dirty="0">
                <a:latin typeface="Georgia"/>
                <a:cs typeface="Georgia"/>
              </a:rPr>
              <a:t>)</a:t>
            </a:r>
            <a:endParaRPr lang="en-US" sz="2400" b="1" dirty="0"/>
          </a:p>
        </p:txBody>
      </p:sp>
      <p:sp>
        <p:nvSpPr>
          <p:cNvPr id="3" name="Content Placeholder 2"/>
          <p:cNvSpPr>
            <a:spLocks noGrp="1"/>
          </p:cNvSpPr>
          <p:nvPr>
            <p:ph idx="1"/>
          </p:nvPr>
        </p:nvSpPr>
        <p:spPr>
          <a:xfrm>
            <a:off x="136478" y="1883391"/>
            <a:ext cx="8405658" cy="4681182"/>
          </a:xfrm>
        </p:spPr>
        <p:txBody>
          <a:bodyPr>
            <a:noAutofit/>
          </a:bodyPr>
          <a:lstStyle/>
          <a:p>
            <a:pPr marL="266224" indent="-257175">
              <a:lnSpc>
                <a:spcPts val="1545"/>
              </a:lnSpc>
              <a:spcBef>
                <a:spcPts val="98"/>
              </a:spcBef>
              <a:tabLst>
                <a:tab pos="249555" algn="l"/>
                <a:tab pos="250031" algn="l"/>
              </a:tabLst>
            </a:pPr>
            <a:r>
              <a:rPr lang="en-US" sz="1800" spc="4" dirty="0">
                <a:latin typeface="TeXGyreAdventor"/>
                <a:cs typeface="TeXGyreAdventor"/>
              </a:rPr>
              <a:t>It is </a:t>
            </a:r>
            <a:r>
              <a:rPr lang="en-US" sz="1800" spc="15" dirty="0">
                <a:latin typeface="TeXGyreAdventor"/>
                <a:cs typeface="TeXGyreAdventor"/>
              </a:rPr>
              <a:t>a </a:t>
            </a:r>
            <a:r>
              <a:rPr lang="en-US" sz="1800" spc="11" dirty="0">
                <a:latin typeface="TeXGyreAdventor"/>
                <a:cs typeface="TeXGyreAdventor"/>
              </a:rPr>
              <a:t>condition </a:t>
            </a:r>
            <a:r>
              <a:rPr lang="en-US" sz="1800" spc="8" dirty="0">
                <a:latin typeface="TeXGyreAdventor"/>
                <a:cs typeface="TeXGyreAdventor"/>
              </a:rPr>
              <a:t>in </a:t>
            </a:r>
            <a:r>
              <a:rPr lang="en-US" sz="1800" spc="11" dirty="0">
                <a:latin typeface="TeXGyreAdventor"/>
                <a:cs typeface="TeXGyreAdventor"/>
              </a:rPr>
              <a:t>which there </a:t>
            </a:r>
            <a:r>
              <a:rPr lang="en-US" sz="1800" spc="4" dirty="0">
                <a:latin typeface="TeXGyreAdventor"/>
                <a:cs typeface="TeXGyreAdventor"/>
              </a:rPr>
              <a:t>is </a:t>
            </a:r>
            <a:r>
              <a:rPr lang="en-US" sz="1800" spc="11" dirty="0">
                <a:latin typeface="TeXGyreAdventor"/>
                <a:cs typeface="TeXGyreAdventor"/>
              </a:rPr>
              <a:t>an increased </a:t>
            </a:r>
            <a:r>
              <a:rPr lang="en-US" sz="1800" spc="8" dirty="0">
                <a:latin typeface="TeXGyreAdventor"/>
                <a:cs typeface="TeXGyreAdventor"/>
              </a:rPr>
              <a:t>intracranial pressure </a:t>
            </a:r>
            <a:r>
              <a:rPr lang="en-US" sz="1800" spc="11" dirty="0">
                <a:latin typeface="TeXGyreAdventor"/>
                <a:cs typeface="TeXGyreAdventor"/>
              </a:rPr>
              <a:t>with</a:t>
            </a:r>
            <a:r>
              <a:rPr lang="en-US" sz="1800" spc="68" dirty="0">
                <a:latin typeface="TeXGyreAdventor"/>
                <a:cs typeface="TeXGyreAdventor"/>
              </a:rPr>
              <a:t> </a:t>
            </a:r>
            <a:r>
              <a:rPr lang="en-US" sz="1800" spc="15" dirty="0">
                <a:latin typeface="TeXGyreAdventor"/>
                <a:cs typeface="TeXGyreAdventor"/>
              </a:rPr>
              <a:t>no</a:t>
            </a:r>
            <a:endParaRPr lang="en-US" sz="1800" dirty="0">
              <a:latin typeface="TeXGyreAdventor"/>
              <a:cs typeface="TeXGyreAdventor"/>
            </a:endParaRPr>
          </a:p>
          <a:p>
            <a:pPr marL="78105" marR="3810" indent="0">
              <a:lnSpc>
                <a:spcPct val="71800"/>
              </a:lnSpc>
              <a:spcBef>
                <a:spcPts val="255"/>
              </a:spcBef>
              <a:buNone/>
            </a:pPr>
            <a:r>
              <a:rPr lang="en-US" sz="1800" spc="11" dirty="0">
                <a:latin typeface="TeXGyreAdventor"/>
                <a:cs typeface="TeXGyreAdventor"/>
              </a:rPr>
              <a:t>apparent reason &gt;&gt; normal CSF composition, </a:t>
            </a:r>
            <a:r>
              <a:rPr lang="en-US" sz="1800" spc="15" dirty="0">
                <a:latin typeface="TeXGyreAdventor"/>
                <a:cs typeface="TeXGyreAdventor"/>
              </a:rPr>
              <a:t>and no </a:t>
            </a:r>
            <a:r>
              <a:rPr lang="en-US" sz="1800" spc="11" dirty="0">
                <a:latin typeface="TeXGyreAdventor"/>
                <a:cs typeface="TeXGyreAdventor"/>
              </a:rPr>
              <a:t>other cause of </a:t>
            </a:r>
            <a:r>
              <a:rPr lang="en-US" sz="1800" spc="8" dirty="0">
                <a:latin typeface="TeXGyreAdventor"/>
                <a:cs typeface="TeXGyreAdventor"/>
              </a:rPr>
              <a:t>intracranial  </a:t>
            </a:r>
            <a:r>
              <a:rPr lang="en-US" sz="1800" spc="11" dirty="0">
                <a:latin typeface="TeXGyreAdventor"/>
                <a:cs typeface="TeXGyreAdventor"/>
              </a:rPr>
              <a:t>hypertension evident </a:t>
            </a:r>
            <a:r>
              <a:rPr lang="en-US" sz="1800" spc="15" dirty="0">
                <a:latin typeface="TeXGyreAdventor"/>
                <a:cs typeface="TeXGyreAdventor"/>
              </a:rPr>
              <a:t>on </a:t>
            </a:r>
            <a:r>
              <a:rPr lang="en-US" sz="1800" spc="11" dirty="0">
                <a:latin typeface="TeXGyreAdventor"/>
                <a:cs typeface="TeXGyreAdventor"/>
              </a:rPr>
              <a:t>neuroimaging or other</a:t>
            </a:r>
            <a:r>
              <a:rPr lang="en-US" sz="1800" spc="-53" dirty="0">
                <a:latin typeface="TeXGyreAdventor"/>
                <a:cs typeface="TeXGyreAdventor"/>
              </a:rPr>
              <a:t> </a:t>
            </a:r>
            <a:r>
              <a:rPr lang="en-US" sz="1800" spc="8" dirty="0">
                <a:latin typeface="TeXGyreAdventor"/>
                <a:cs typeface="TeXGyreAdventor"/>
              </a:rPr>
              <a:t>evaluations.</a:t>
            </a:r>
            <a:endParaRPr lang="en-US" sz="1800" dirty="0">
              <a:latin typeface="TeXGyreAdventor"/>
              <a:cs typeface="TeXGyreAdventor"/>
            </a:endParaRPr>
          </a:p>
          <a:p>
            <a:pPr>
              <a:spcBef>
                <a:spcPts val="11"/>
              </a:spcBef>
            </a:pPr>
            <a:endParaRPr lang="en-US" sz="1800" dirty="0"/>
          </a:p>
          <a:p>
            <a:pPr>
              <a:spcBef>
                <a:spcPts val="11"/>
              </a:spcBef>
            </a:pPr>
            <a:r>
              <a:rPr lang="en-US" sz="1800" dirty="0">
                <a:latin typeface="TeXGyreAdventor"/>
                <a:cs typeface="TeXGyreAdventor"/>
              </a:rPr>
              <a:t>The etiology of </a:t>
            </a:r>
            <a:r>
              <a:rPr lang="en-US" sz="1800" dirty="0" smtClean="0">
                <a:latin typeface="TeXGyreAdventor"/>
                <a:cs typeface="TeXGyreAdventor"/>
              </a:rPr>
              <a:t>idiopathic intracranial </a:t>
            </a:r>
            <a:r>
              <a:rPr lang="en-US" sz="1800" dirty="0">
                <a:latin typeface="TeXGyreAdventor"/>
                <a:cs typeface="TeXGyreAdventor"/>
              </a:rPr>
              <a:t>hypertension may be the intake of excessive amounts </a:t>
            </a:r>
            <a:r>
              <a:rPr lang="en-US" sz="1800" dirty="0" smtClean="0">
                <a:latin typeface="TeXGyreAdventor"/>
                <a:cs typeface="TeXGyreAdventor"/>
              </a:rPr>
              <a:t>of fat-soluble </a:t>
            </a:r>
            <a:r>
              <a:rPr lang="en-US" sz="1800" dirty="0">
                <a:latin typeface="TeXGyreAdventor"/>
                <a:cs typeface="TeXGyreAdventor"/>
              </a:rPr>
              <a:t>compounds (e.g., vitamin A, retinoic acid, and minocycline), hormonal changes (increased incidence in females) or </a:t>
            </a:r>
            <a:r>
              <a:rPr lang="en-US" sz="1800" dirty="0" smtClean="0">
                <a:latin typeface="TeXGyreAdventor"/>
                <a:cs typeface="TeXGyreAdventor"/>
              </a:rPr>
              <a:t>blockage of </a:t>
            </a:r>
            <a:r>
              <a:rPr lang="en-US" sz="1800" dirty="0">
                <a:latin typeface="TeXGyreAdventor"/>
                <a:cs typeface="TeXGyreAdventor"/>
              </a:rPr>
              <a:t>venous drainage (as with inflammation of the transverse </a:t>
            </a:r>
            <a:r>
              <a:rPr lang="en-US" sz="1800" dirty="0" smtClean="0">
                <a:latin typeface="TeXGyreAdventor"/>
                <a:cs typeface="TeXGyreAdventor"/>
              </a:rPr>
              <a:t>venous sinus </a:t>
            </a:r>
            <a:r>
              <a:rPr lang="en-US" sz="1800" dirty="0">
                <a:latin typeface="TeXGyreAdventor"/>
                <a:cs typeface="TeXGyreAdventor"/>
              </a:rPr>
              <a:t>from </a:t>
            </a:r>
            <a:r>
              <a:rPr lang="en-US" sz="1800" dirty="0" err="1" smtClean="0">
                <a:latin typeface="TeXGyreAdventor"/>
                <a:cs typeface="TeXGyreAdventor"/>
              </a:rPr>
              <a:t>mastoidtis</a:t>
            </a:r>
            <a:r>
              <a:rPr lang="en-US" sz="1800" dirty="0" smtClean="0">
                <a:latin typeface="TeXGyreAdventor"/>
                <a:cs typeface="TeXGyreAdventor"/>
              </a:rPr>
              <a:t>).</a:t>
            </a:r>
          </a:p>
          <a:p>
            <a:pPr>
              <a:spcBef>
                <a:spcPts val="11"/>
              </a:spcBef>
            </a:pPr>
            <a:r>
              <a:rPr lang="en-US" sz="1800" dirty="0">
                <a:latin typeface="TeXGyreAdventor"/>
                <a:cs typeface="TeXGyreAdventor"/>
              </a:rPr>
              <a:t>When increased pressure is suspected, </a:t>
            </a:r>
            <a:r>
              <a:rPr lang="en-US" sz="1800" dirty="0" smtClean="0">
                <a:latin typeface="TeXGyreAdventor"/>
                <a:cs typeface="TeXGyreAdventor"/>
              </a:rPr>
              <a:t>either by </a:t>
            </a:r>
            <a:r>
              <a:rPr lang="en-US" sz="1800" dirty="0">
                <a:latin typeface="TeXGyreAdventor"/>
                <a:cs typeface="TeXGyreAdventor"/>
              </a:rPr>
              <a:t>historical suspicion or the presence of papilledema, an MRI </a:t>
            </a:r>
            <a:r>
              <a:rPr lang="en-US" sz="1800" dirty="0" smtClean="0">
                <a:latin typeface="TeXGyreAdventor"/>
                <a:cs typeface="TeXGyreAdventor"/>
              </a:rPr>
              <a:t>with  magnetic </a:t>
            </a:r>
            <a:r>
              <a:rPr lang="en-US" sz="1800" dirty="0">
                <a:latin typeface="TeXGyreAdventor"/>
                <a:cs typeface="TeXGyreAdventor"/>
              </a:rPr>
              <a:t>resonance angiography and magnetic resonance </a:t>
            </a:r>
            <a:r>
              <a:rPr lang="en-US" sz="1800" dirty="0" smtClean="0">
                <a:latin typeface="TeXGyreAdventor"/>
                <a:cs typeface="TeXGyreAdventor"/>
              </a:rPr>
              <a:t>venography should </a:t>
            </a:r>
            <a:r>
              <a:rPr lang="en-US" sz="1800" dirty="0">
                <a:latin typeface="TeXGyreAdventor"/>
                <a:cs typeface="TeXGyreAdventor"/>
              </a:rPr>
              <a:t>be performed, followed by a lumbar puncture if no mass or vascular anomaly is noted. The lumbar puncture can be diagnostic </a:t>
            </a:r>
            <a:r>
              <a:rPr lang="en-US" sz="1800" dirty="0" smtClean="0">
                <a:latin typeface="TeXGyreAdventor"/>
                <a:cs typeface="TeXGyreAdventor"/>
              </a:rPr>
              <a:t>and therapeutic </a:t>
            </a:r>
            <a:r>
              <a:rPr lang="en-US" sz="1800" dirty="0">
                <a:latin typeface="TeXGyreAdventor"/>
                <a:cs typeface="TeXGyreAdventor"/>
              </a:rPr>
              <a:t>of idiopathic intracranial hypertension but must be performed with the patient in a relaxed recumbent position with </a:t>
            </a:r>
            <a:r>
              <a:rPr lang="en-US" sz="1800" dirty="0" smtClean="0">
                <a:latin typeface="TeXGyreAdventor"/>
                <a:cs typeface="TeXGyreAdventor"/>
              </a:rPr>
              <a:t>legs extended.</a:t>
            </a:r>
            <a:endParaRPr lang="en-US" sz="1800" dirty="0">
              <a:latin typeface="TeXGyreAdventor"/>
              <a:cs typeface="TeXGyreAdventor"/>
            </a:endParaRPr>
          </a:p>
          <a:p>
            <a:pPr>
              <a:spcBef>
                <a:spcPts val="11"/>
              </a:spcBef>
            </a:pPr>
            <a:endParaRPr lang="en-US" sz="1800" dirty="0">
              <a:latin typeface="TeXGyreAdventor"/>
              <a:cs typeface="TeXGyreAdventor"/>
            </a:endParaRPr>
          </a:p>
        </p:txBody>
      </p:sp>
    </p:spTree>
    <p:extLst>
      <p:ext uri="{BB962C8B-B14F-4D97-AF65-F5344CB8AC3E}">
        <p14:creationId xmlns:p14="http://schemas.microsoft.com/office/powerpoint/2010/main" xmlns="" val="38309522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1694611"/>
            <a:ext cx="7633742" cy="1119099"/>
          </a:xfrm>
        </p:spPr>
        <p:txBody>
          <a:bodyPr>
            <a:normAutofit/>
          </a:bodyPr>
          <a:lstStyle/>
          <a:p>
            <a:r>
              <a:rPr lang="en-US" sz="2400" spc="-105" dirty="0">
                <a:latin typeface="Georgia"/>
                <a:cs typeface="Georgia"/>
              </a:rPr>
              <a:t>IDIOPATHIC </a:t>
            </a:r>
            <a:r>
              <a:rPr lang="en-US" sz="2400" spc="-68" dirty="0">
                <a:latin typeface="Georgia"/>
                <a:cs typeface="Georgia"/>
              </a:rPr>
              <a:t>INTRACRANIAL </a:t>
            </a:r>
            <a:r>
              <a:rPr lang="en-US" sz="2400" spc="-60" dirty="0">
                <a:latin typeface="Georgia"/>
                <a:cs typeface="Georgia"/>
              </a:rPr>
              <a:t>HYPERTENSION</a:t>
            </a:r>
            <a:r>
              <a:rPr lang="en-US" sz="2400" spc="176" dirty="0">
                <a:latin typeface="Georgia"/>
                <a:cs typeface="Georgia"/>
              </a:rPr>
              <a:t> </a:t>
            </a:r>
            <a:r>
              <a:rPr lang="en-US" sz="2400" spc="-90" dirty="0">
                <a:latin typeface="Georgia"/>
                <a:cs typeface="Georgia"/>
              </a:rPr>
              <a:t>(IIH)</a:t>
            </a:r>
            <a:endParaRPr lang="en-US" sz="2400" dirty="0"/>
          </a:p>
        </p:txBody>
      </p:sp>
      <p:sp>
        <p:nvSpPr>
          <p:cNvPr id="3" name="Content Placeholder 2"/>
          <p:cNvSpPr>
            <a:spLocks noGrp="1"/>
          </p:cNvSpPr>
          <p:nvPr>
            <p:ph idx="1"/>
          </p:nvPr>
        </p:nvSpPr>
        <p:spPr>
          <a:xfrm>
            <a:off x="1006372" y="2254161"/>
            <a:ext cx="7633742" cy="2695193"/>
          </a:xfrm>
        </p:spPr>
        <p:txBody>
          <a:bodyPr>
            <a:normAutofit/>
          </a:bodyPr>
          <a:lstStyle/>
          <a:p>
            <a:pPr marL="257175" indent="-248126">
              <a:spcBef>
                <a:spcPts val="679"/>
              </a:spcBef>
              <a:buFont typeface="Arial"/>
              <a:buChar char="•"/>
              <a:tabLst>
                <a:tab pos="257175" algn="l"/>
                <a:tab pos="257651" algn="l"/>
              </a:tabLst>
            </a:pPr>
            <a:r>
              <a:rPr lang="en-US" sz="1650" spc="-4" dirty="0">
                <a:latin typeface="TeXGyreAdventor"/>
                <a:cs typeface="TeXGyreAdventor"/>
              </a:rPr>
              <a:t>Diagnosis of IIH (All the following Dandy criteria should be met)</a:t>
            </a:r>
            <a:r>
              <a:rPr lang="en-US" sz="1650" spc="-41" dirty="0">
                <a:latin typeface="TeXGyreAdventor"/>
                <a:cs typeface="TeXGyreAdventor"/>
              </a:rPr>
              <a:t> </a:t>
            </a:r>
            <a:r>
              <a:rPr lang="en-US" sz="1650" spc="-4" dirty="0">
                <a:latin typeface="TeXGyreAdventor"/>
                <a:cs typeface="TeXGyreAdventor"/>
              </a:rPr>
              <a:t>:</a:t>
            </a:r>
            <a:endParaRPr lang="en-US" sz="1650" dirty="0">
              <a:latin typeface="TeXGyreAdventor"/>
              <a:cs typeface="TeXGyreAdventor"/>
            </a:endParaRPr>
          </a:p>
          <a:p>
            <a:pPr marL="428625" lvl="1" indent="-353378">
              <a:spcBef>
                <a:spcPts val="604"/>
              </a:spcBef>
              <a:buFont typeface="Arial"/>
              <a:buAutoNum type="arabicPeriod"/>
              <a:tabLst>
                <a:tab pos="428625" algn="l"/>
                <a:tab pos="429101" algn="l"/>
              </a:tabLst>
            </a:pPr>
            <a:r>
              <a:rPr lang="en-US" sz="1650" spc="-4" dirty="0">
                <a:latin typeface="TeXGyreAdventor"/>
                <a:cs typeface="TeXGyreAdventor"/>
              </a:rPr>
              <a:t>Signs and symptoms of increased</a:t>
            </a:r>
            <a:r>
              <a:rPr lang="en-US" sz="1650" spc="-30" dirty="0">
                <a:latin typeface="TeXGyreAdventor"/>
                <a:cs typeface="TeXGyreAdventor"/>
              </a:rPr>
              <a:t> </a:t>
            </a:r>
            <a:r>
              <a:rPr lang="en-US" sz="1650" spc="-4" dirty="0">
                <a:latin typeface="TeXGyreAdventor"/>
                <a:cs typeface="TeXGyreAdventor"/>
              </a:rPr>
              <a:t>ICP</a:t>
            </a:r>
            <a:endParaRPr lang="en-US" sz="1650" dirty="0">
              <a:latin typeface="TeXGyreAdventor"/>
              <a:cs typeface="TeXGyreAdventor"/>
            </a:endParaRPr>
          </a:p>
          <a:p>
            <a:pPr marL="428625" marR="406241" lvl="1" indent="-352901">
              <a:lnSpc>
                <a:spcPts val="1740"/>
              </a:lnSpc>
              <a:spcBef>
                <a:spcPts val="806"/>
              </a:spcBef>
              <a:buFont typeface="Arial"/>
              <a:buAutoNum type="arabicPeriod"/>
              <a:tabLst>
                <a:tab pos="428625" algn="l"/>
                <a:tab pos="429101" algn="l"/>
              </a:tabLst>
            </a:pPr>
            <a:r>
              <a:rPr lang="en-US" sz="1650" spc="-4" dirty="0">
                <a:latin typeface="TeXGyreAdventor"/>
                <a:cs typeface="TeXGyreAdventor"/>
              </a:rPr>
              <a:t>No abnormal neurological finding on </a:t>
            </a:r>
            <a:r>
              <a:rPr lang="en-US" sz="1650" spc="-8" dirty="0">
                <a:latin typeface="TeXGyreAdventor"/>
                <a:cs typeface="TeXGyreAdventor"/>
              </a:rPr>
              <a:t>exam </a:t>
            </a:r>
            <a:r>
              <a:rPr lang="en-US" sz="1650" spc="-4" dirty="0">
                <a:latin typeface="TeXGyreAdventor"/>
                <a:cs typeface="TeXGyreAdventor"/>
              </a:rPr>
              <a:t>(except for papilledema and  6</a:t>
            </a:r>
            <a:r>
              <a:rPr lang="en-US" sz="1650" spc="-4" baseline="30000" dirty="0">
                <a:latin typeface="TeXGyreAdventor"/>
                <a:cs typeface="TeXGyreAdventor"/>
              </a:rPr>
              <a:t>th</a:t>
            </a:r>
            <a:r>
              <a:rPr lang="en-US" sz="1650" spc="-4" dirty="0">
                <a:latin typeface="TeXGyreAdventor"/>
                <a:cs typeface="TeXGyreAdventor"/>
              </a:rPr>
              <a:t> CN palsy</a:t>
            </a:r>
            <a:r>
              <a:rPr lang="en-US" sz="1650" spc="-79" dirty="0">
                <a:latin typeface="TeXGyreAdventor"/>
                <a:cs typeface="TeXGyreAdventor"/>
              </a:rPr>
              <a:t> </a:t>
            </a:r>
            <a:r>
              <a:rPr lang="en-US" sz="1650" spc="-4" dirty="0">
                <a:latin typeface="TeXGyreAdventor"/>
                <a:cs typeface="TeXGyreAdventor"/>
              </a:rPr>
              <a:t>)</a:t>
            </a:r>
            <a:endParaRPr lang="en-US" sz="1650" dirty="0">
              <a:latin typeface="TeXGyreAdventor"/>
              <a:cs typeface="TeXGyreAdventor"/>
            </a:endParaRPr>
          </a:p>
          <a:p>
            <a:pPr marL="86201">
              <a:spcBef>
                <a:spcPts val="589"/>
              </a:spcBef>
            </a:pPr>
            <a:r>
              <a:rPr lang="en-US" sz="1650" spc="-4" dirty="0">
                <a:latin typeface="TeXGyreAdventor"/>
                <a:cs typeface="TeXGyreAdventor"/>
              </a:rPr>
              <a:t>BUT The S&amp;S isn’t specific &gt;&gt;&gt; SO you should exclude other cause of</a:t>
            </a:r>
            <a:r>
              <a:rPr lang="en-US" sz="1650" spc="-34" dirty="0">
                <a:latin typeface="TeXGyreAdventor"/>
                <a:cs typeface="TeXGyreAdventor"/>
              </a:rPr>
              <a:t> </a:t>
            </a:r>
            <a:r>
              <a:rPr lang="en-US" sz="1650" spc="-4" dirty="0">
                <a:latin typeface="TeXGyreAdventor"/>
                <a:cs typeface="TeXGyreAdventor"/>
              </a:rPr>
              <a:t>ICP</a:t>
            </a:r>
            <a:endParaRPr lang="en-US" sz="1650" dirty="0">
              <a:latin typeface="TeXGyreAdventor"/>
              <a:cs typeface="TeXGyreAdventor"/>
            </a:endParaRPr>
          </a:p>
          <a:p>
            <a:pPr marL="428625" marR="3810" lvl="1" indent="-352901">
              <a:lnSpc>
                <a:spcPts val="1740"/>
              </a:lnSpc>
              <a:spcBef>
                <a:spcPts val="810"/>
              </a:spcBef>
              <a:buFont typeface="Arial"/>
              <a:buAutoNum type="arabicPeriod" startAt="3"/>
              <a:tabLst>
                <a:tab pos="428625" algn="l"/>
                <a:tab pos="429101" algn="l"/>
              </a:tabLst>
            </a:pPr>
            <a:r>
              <a:rPr lang="en-US" sz="1650" spc="-4" dirty="0">
                <a:latin typeface="TeXGyreAdventor"/>
                <a:cs typeface="TeXGyreAdventor"/>
              </a:rPr>
              <a:t>No etiology(mass , abscesses , cerebral venous sinus thrombosis ) found on  MRI</a:t>
            </a:r>
            <a:endParaRPr lang="en-US" sz="1650" dirty="0">
              <a:latin typeface="TeXGyreAdventor"/>
              <a:cs typeface="TeXGyreAdventor"/>
            </a:endParaRPr>
          </a:p>
          <a:p>
            <a:pPr marL="428625" lvl="1" indent="-353378">
              <a:spcBef>
                <a:spcPts val="589"/>
              </a:spcBef>
              <a:buFont typeface="Arial"/>
              <a:buAutoNum type="arabicPeriod" startAt="3"/>
              <a:tabLst>
                <a:tab pos="428625" algn="l"/>
                <a:tab pos="429101" algn="l"/>
              </a:tabLst>
            </a:pPr>
            <a:r>
              <a:rPr lang="en-US" sz="1650" spc="-4" dirty="0">
                <a:latin typeface="TeXGyreAdventor"/>
                <a:cs typeface="TeXGyreAdventor"/>
              </a:rPr>
              <a:t>Normal CSF composition and increased ICP on</a:t>
            </a:r>
            <a:r>
              <a:rPr lang="en-US" sz="1650" spc="-75" dirty="0">
                <a:latin typeface="TeXGyreAdventor"/>
                <a:cs typeface="TeXGyreAdventor"/>
              </a:rPr>
              <a:t> </a:t>
            </a:r>
            <a:r>
              <a:rPr lang="en-US" sz="1650" spc="-4" dirty="0">
                <a:latin typeface="TeXGyreAdventor"/>
                <a:cs typeface="TeXGyreAdventor"/>
              </a:rPr>
              <a:t>LP</a:t>
            </a:r>
          </a:p>
          <a:p>
            <a:pPr marL="428625" lvl="1" indent="-353378">
              <a:spcBef>
                <a:spcPts val="589"/>
              </a:spcBef>
              <a:buFont typeface="Arial"/>
              <a:buAutoNum type="arabicPeriod" startAt="3"/>
              <a:tabLst>
                <a:tab pos="428625" algn="l"/>
                <a:tab pos="429101" algn="l"/>
              </a:tabLst>
            </a:pPr>
            <a:r>
              <a:rPr lang="en-US" sz="1650" spc="-4" dirty="0">
                <a:latin typeface="TeXGyreAdventor"/>
                <a:cs typeface="TeXGyreAdventor"/>
              </a:rPr>
              <a:t>Normal MRI and MR venography</a:t>
            </a:r>
            <a:endParaRPr lang="en-US" sz="1650" dirty="0">
              <a:latin typeface="TeXGyreAdventor"/>
              <a:cs typeface="TeXGyreAdventor"/>
            </a:endParaRPr>
          </a:p>
          <a:p>
            <a:endParaRPr lang="en-US" dirty="0"/>
          </a:p>
        </p:txBody>
      </p:sp>
    </p:spTree>
    <p:extLst>
      <p:ext uri="{BB962C8B-B14F-4D97-AF65-F5344CB8AC3E}">
        <p14:creationId xmlns:p14="http://schemas.microsoft.com/office/powerpoint/2010/main" xmlns="" val="4823924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14793" y="389744"/>
            <a:ext cx="8454454" cy="6041038"/>
          </a:xfrm>
        </p:spPr>
      </p:pic>
    </p:spTree>
    <p:extLst>
      <p:ext uri="{BB962C8B-B14F-4D97-AF65-F5344CB8AC3E}">
        <p14:creationId xmlns:p14="http://schemas.microsoft.com/office/powerpoint/2010/main" xmlns="" val="40809045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700" y="796790"/>
            <a:ext cx="7633742" cy="1119099"/>
          </a:xfrm>
        </p:spPr>
        <p:txBody>
          <a:bodyPr>
            <a:normAutofit/>
          </a:bodyPr>
          <a:lstStyle/>
          <a:p>
            <a:r>
              <a:rPr lang="en-US" sz="3000" spc="-71" dirty="0">
                <a:latin typeface="Georgia"/>
                <a:cs typeface="Georgia"/>
              </a:rPr>
              <a:t>COULD </a:t>
            </a:r>
            <a:r>
              <a:rPr lang="en-US" sz="3000" spc="-53" dirty="0">
                <a:latin typeface="Georgia"/>
                <a:cs typeface="Georgia"/>
              </a:rPr>
              <a:t>LEAD </a:t>
            </a:r>
            <a:r>
              <a:rPr lang="en-US" sz="3000" spc="-49" dirty="0">
                <a:latin typeface="Georgia"/>
                <a:cs typeface="Georgia"/>
              </a:rPr>
              <a:t>TO </a:t>
            </a:r>
            <a:r>
              <a:rPr lang="en-US" sz="3000" spc="-124" dirty="0">
                <a:latin typeface="Georgia"/>
                <a:cs typeface="Georgia"/>
              </a:rPr>
              <a:t>VISION</a:t>
            </a:r>
            <a:r>
              <a:rPr lang="en-US" sz="3000" spc="199" dirty="0">
                <a:latin typeface="Georgia"/>
                <a:cs typeface="Georgia"/>
              </a:rPr>
              <a:t> </a:t>
            </a:r>
            <a:r>
              <a:rPr lang="en-US" sz="3000" spc="-68" dirty="0">
                <a:latin typeface="Georgia"/>
                <a:cs typeface="Georgia"/>
              </a:rPr>
              <a:t>LOSS</a:t>
            </a:r>
            <a:endParaRPr lang="en-US" sz="3000" dirty="0"/>
          </a:p>
        </p:txBody>
      </p:sp>
      <p:sp>
        <p:nvSpPr>
          <p:cNvPr id="3" name="Content Placeholder 2"/>
          <p:cNvSpPr>
            <a:spLocks noGrp="1"/>
          </p:cNvSpPr>
          <p:nvPr>
            <p:ph idx="1"/>
          </p:nvPr>
        </p:nvSpPr>
        <p:spPr/>
        <p:txBody>
          <a:bodyPr>
            <a:normAutofit/>
          </a:bodyPr>
          <a:lstStyle/>
          <a:p>
            <a:r>
              <a:rPr lang="en-US" spc="-4" dirty="0">
                <a:latin typeface="TeXGyreAdventor"/>
                <a:cs typeface="TeXGyreAdventor"/>
              </a:rPr>
              <a:t>If left un treated could result in vision loss &gt;&gt; SO your management</a:t>
            </a:r>
            <a:r>
              <a:rPr lang="en-US" spc="19" dirty="0">
                <a:latin typeface="TeXGyreAdventor"/>
                <a:cs typeface="TeXGyreAdventor"/>
              </a:rPr>
              <a:t> </a:t>
            </a:r>
            <a:r>
              <a:rPr lang="en-US" spc="-4" dirty="0">
                <a:latin typeface="TeXGyreAdventor"/>
                <a:cs typeface="TeXGyreAdventor"/>
              </a:rPr>
              <a:t>:</a:t>
            </a:r>
            <a:endParaRPr lang="en-US" dirty="0">
              <a:latin typeface="TeXGyreAdventor"/>
              <a:cs typeface="TeXGyreAdventor"/>
            </a:endParaRPr>
          </a:p>
          <a:p>
            <a:pPr marL="0" indent="0">
              <a:buNone/>
            </a:pPr>
            <a:r>
              <a:rPr lang="en-US" spc="-4" dirty="0">
                <a:latin typeface="Arial"/>
                <a:cs typeface="Arial"/>
              </a:rPr>
              <a:t>1.</a:t>
            </a:r>
            <a:r>
              <a:rPr lang="en-US" spc="-4" dirty="0">
                <a:latin typeface="TeXGyreAdventor"/>
                <a:cs typeface="TeXGyreAdventor"/>
              </a:rPr>
              <a:t>Discontinuing the offending drugs (</a:t>
            </a:r>
            <a:r>
              <a:rPr lang="en-US" spc="-4" dirty="0" err="1">
                <a:latin typeface="TeXGyreAdventor"/>
                <a:cs typeface="TeXGyreAdventor"/>
              </a:rPr>
              <a:t>Vit</a:t>
            </a:r>
            <a:r>
              <a:rPr lang="en-US" spc="-4" dirty="0">
                <a:latin typeface="TeXGyreAdventor"/>
                <a:cs typeface="TeXGyreAdventor"/>
              </a:rPr>
              <a:t>. A) and </a:t>
            </a:r>
            <a:r>
              <a:rPr lang="en-US" spc="-4" dirty="0" smtClean="0">
                <a:latin typeface="TeXGyreAdventor"/>
                <a:cs typeface="TeXGyreAdventor"/>
              </a:rPr>
              <a:t>treat </a:t>
            </a:r>
            <a:r>
              <a:rPr lang="en-US" spc="-4" dirty="0">
                <a:latin typeface="TeXGyreAdventor"/>
                <a:cs typeface="TeXGyreAdventor"/>
              </a:rPr>
              <a:t>the underling</a:t>
            </a:r>
            <a:r>
              <a:rPr lang="en-US" spc="4" dirty="0">
                <a:latin typeface="TeXGyreAdventor"/>
                <a:cs typeface="TeXGyreAdventor"/>
              </a:rPr>
              <a:t> </a:t>
            </a:r>
            <a:r>
              <a:rPr lang="en-US" spc="-4" dirty="0">
                <a:latin typeface="TeXGyreAdventor"/>
                <a:cs typeface="TeXGyreAdventor"/>
              </a:rPr>
              <a:t>systemic disease.</a:t>
            </a:r>
          </a:p>
          <a:p>
            <a:pPr marL="0" indent="0">
              <a:spcBef>
                <a:spcPts val="326"/>
              </a:spcBef>
              <a:buNone/>
              <a:tabLst>
                <a:tab pos="421481" algn="l"/>
              </a:tabLst>
            </a:pPr>
            <a:r>
              <a:rPr lang="en-US" spc="-4" dirty="0">
                <a:latin typeface="Arial"/>
                <a:cs typeface="Arial"/>
              </a:rPr>
              <a:t>2.</a:t>
            </a:r>
            <a:r>
              <a:rPr lang="en-US" spc="-4" dirty="0">
                <a:latin typeface="TeXGyreAdventor"/>
                <a:cs typeface="TeXGyreAdventor"/>
              </a:rPr>
              <a:t>Medication:</a:t>
            </a:r>
            <a:endParaRPr lang="en-US" dirty="0">
              <a:latin typeface="TeXGyreAdventor"/>
              <a:cs typeface="TeXGyreAdventor"/>
            </a:endParaRPr>
          </a:p>
          <a:p>
            <a:pPr marL="250508" indent="-241459">
              <a:spcBef>
                <a:spcPts val="323"/>
              </a:spcBef>
              <a:buChar char="-"/>
              <a:tabLst>
                <a:tab pos="250508" algn="l"/>
                <a:tab pos="250984" algn="l"/>
              </a:tabLst>
            </a:pPr>
            <a:r>
              <a:rPr lang="en-US" spc="-4" dirty="0">
                <a:latin typeface="TeXGyreAdventor"/>
                <a:cs typeface="TeXGyreAdventor"/>
              </a:rPr>
              <a:t>Carbonic anhydrase</a:t>
            </a:r>
            <a:r>
              <a:rPr lang="en-US" spc="-49" dirty="0">
                <a:latin typeface="TeXGyreAdventor"/>
                <a:cs typeface="TeXGyreAdventor"/>
              </a:rPr>
              <a:t> </a:t>
            </a:r>
            <a:r>
              <a:rPr lang="en-US" spc="-4" dirty="0">
                <a:latin typeface="TeXGyreAdventor"/>
                <a:cs typeface="TeXGyreAdventor"/>
              </a:rPr>
              <a:t>inhibitors</a:t>
            </a:r>
            <a:endParaRPr lang="en-US" dirty="0">
              <a:latin typeface="TeXGyreAdventor"/>
              <a:cs typeface="TeXGyreAdventor"/>
            </a:endParaRPr>
          </a:p>
          <a:p>
            <a:pPr marL="250508" indent="-241459">
              <a:spcBef>
                <a:spcPts val="323"/>
              </a:spcBef>
              <a:buChar char="-"/>
              <a:tabLst>
                <a:tab pos="250508" algn="l"/>
                <a:tab pos="250984" algn="l"/>
              </a:tabLst>
            </a:pPr>
            <a:r>
              <a:rPr lang="en-US" spc="-4" dirty="0">
                <a:latin typeface="TeXGyreAdventor"/>
                <a:cs typeface="TeXGyreAdventor"/>
              </a:rPr>
              <a:t>Migraine</a:t>
            </a:r>
            <a:r>
              <a:rPr lang="en-US" spc="-26" dirty="0">
                <a:latin typeface="TeXGyreAdventor"/>
                <a:cs typeface="TeXGyreAdventor"/>
              </a:rPr>
              <a:t> </a:t>
            </a:r>
            <a:r>
              <a:rPr lang="en-US" spc="-4" dirty="0">
                <a:latin typeface="TeXGyreAdventor"/>
                <a:cs typeface="TeXGyreAdventor"/>
              </a:rPr>
              <a:t>medications</a:t>
            </a:r>
          </a:p>
          <a:p>
            <a:pPr marL="0" indent="0">
              <a:spcBef>
                <a:spcPts val="398"/>
              </a:spcBef>
              <a:buNone/>
            </a:pPr>
            <a:r>
              <a:rPr lang="en-US" spc="-4" dirty="0">
                <a:latin typeface="TeXGyreAdventor"/>
                <a:cs typeface="TeXGyreAdventor"/>
              </a:rPr>
              <a:t>3. Still not relived &gt;&gt;&gt; Surgery</a:t>
            </a:r>
            <a:r>
              <a:rPr lang="en-US" spc="-41" dirty="0">
                <a:latin typeface="TeXGyreAdventor"/>
                <a:cs typeface="TeXGyreAdventor"/>
              </a:rPr>
              <a:t> </a:t>
            </a:r>
            <a:r>
              <a:rPr lang="en-US" spc="-4" dirty="0">
                <a:latin typeface="TeXGyreAdventor"/>
                <a:cs typeface="TeXGyreAdventor"/>
              </a:rPr>
              <a:t>:</a:t>
            </a:r>
            <a:endParaRPr lang="en-US" dirty="0">
              <a:latin typeface="TeXGyreAdventor"/>
              <a:cs typeface="TeXGyreAdventor"/>
            </a:endParaRPr>
          </a:p>
          <a:p>
            <a:pPr marL="250508" indent="-241459">
              <a:spcBef>
                <a:spcPts val="326"/>
              </a:spcBef>
              <a:buChar char="-"/>
              <a:tabLst>
                <a:tab pos="250508" algn="l"/>
                <a:tab pos="250984" algn="l"/>
              </a:tabLst>
            </a:pPr>
            <a:r>
              <a:rPr lang="en-US" spc="-4" dirty="0">
                <a:latin typeface="TeXGyreAdventor"/>
                <a:cs typeface="TeXGyreAdventor"/>
              </a:rPr>
              <a:t>Optic nerve</a:t>
            </a:r>
            <a:r>
              <a:rPr lang="en-US" spc="-30" dirty="0">
                <a:latin typeface="TeXGyreAdventor"/>
                <a:cs typeface="TeXGyreAdventor"/>
              </a:rPr>
              <a:t> </a:t>
            </a:r>
            <a:r>
              <a:rPr lang="en-US" spc="-4" dirty="0">
                <a:latin typeface="TeXGyreAdventor"/>
                <a:cs typeface="TeXGyreAdventor"/>
              </a:rPr>
              <a:t>fenestration</a:t>
            </a:r>
            <a:endParaRPr lang="en-US" dirty="0">
              <a:latin typeface="TeXGyreAdventor"/>
              <a:cs typeface="TeXGyreAdventor"/>
            </a:endParaRPr>
          </a:p>
          <a:p>
            <a:pPr marL="250508" indent="-241459">
              <a:spcBef>
                <a:spcPts val="323"/>
              </a:spcBef>
              <a:buChar char="-"/>
              <a:tabLst>
                <a:tab pos="250508" algn="l"/>
                <a:tab pos="250984" algn="l"/>
              </a:tabLst>
            </a:pPr>
            <a:r>
              <a:rPr lang="en-US" spc="-4" dirty="0">
                <a:latin typeface="TeXGyreAdventor"/>
                <a:cs typeface="TeXGyreAdventor"/>
              </a:rPr>
              <a:t>CSF</a:t>
            </a:r>
            <a:r>
              <a:rPr lang="en-US" spc="-53" dirty="0">
                <a:latin typeface="TeXGyreAdventor"/>
                <a:cs typeface="TeXGyreAdventor"/>
              </a:rPr>
              <a:t> </a:t>
            </a:r>
            <a:r>
              <a:rPr lang="en-US" spc="-4" dirty="0">
                <a:latin typeface="TeXGyreAdventor"/>
                <a:cs typeface="TeXGyreAdventor"/>
              </a:rPr>
              <a:t>shunting</a:t>
            </a:r>
            <a:endParaRPr lang="en-US" dirty="0">
              <a:latin typeface="TeXGyreAdventor"/>
              <a:cs typeface="TeXGyreAdventor"/>
            </a:endParaRPr>
          </a:p>
          <a:p>
            <a:pPr marL="250508" indent="-241459">
              <a:spcBef>
                <a:spcPts val="323"/>
              </a:spcBef>
              <a:buChar char="-"/>
              <a:tabLst>
                <a:tab pos="250508" algn="l"/>
                <a:tab pos="250984" algn="l"/>
              </a:tabLst>
            </a:pPr>
            <a:endParaRPr lang="en-US" spc="-4" dirty="0">
              <a:latin typeface="TeXGyreAdventor"/>
              <a:cs typeface="TeXGyreAdventor"/>
            </a:endParaRPr>
          </a:p>
          <a:p>
            <a:pPr marL="250508" indent="-241459">
              <a:spcBef>
                <a:spcPts val="323"/>
              </a:spcBef>
              <a:buChar char="-"/>
              <a:tabLst>
                <a:tab pos="250508" algn="l"/>
                <a:tab pos="250984" algn="l"/>
              </a:tabLst>
            </a:pPr>
            <a:endParaRPr lang="en-US" dirty="0">
              <a:latin typeface="TeXGyreAdventor"/>
              <a:cs typeface="TeXGyreAdventor"/>
            </a:endParaRPr>
          </a:p>
          <a:p>
            <a:endParaRPr lang="en-US" dirty="0">
              <a:latin typeface="TeXGyreAdventor"/>
              <a:cs typeface="TeXGyreAdventor"/>
            </a:endParaRPr>
          </a:p>
          <a:p>
            <a:endParaRPr lang="en-US" dirty="0"/>
          </a:p>
        </p:txBody>
      </p:sp>
    </p:spTree>
    <p:extLst>
      <p:ext uri="{BB962C8B-B14F-4D97-AF65-F5344CB8AC3E}">
        <p14:creationId xmlns:p14="http://schemas.microsoft.com/office/powerpoint/2010/main" xmlns="" val="36645822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700" y="663179"/>
            <a:ext cx="7886700" cy="994172"/>
          </a:xfrm>
        </p:spPr>
        <p:txBody>
          <a:bodyPr>
            <a:normAutofit/>
          </a:bodyPr>
          <a:lstStyle/>
          <a:p>
            <a:r>
              <a:rPr lang="en-US" sz="3000" spc="-53" dirty="0">
                <a:latin typeface="Georgia"/>
                <a:cs typeface="Georgia"/>
              </a:rPr>
              <a:t>NOTE </a:t>
            </a:r>
            <a:r>
              <a:rPr lang="en-US" sz="3000" spc="-191" dirty="0">
                <a:latin typeface="Georgia"/>
                <a:cs typeface="Georgia"/>
              </a:rPr>
              <a:t>: </a:t>
            </a:r>
            <a:r>
              <a:rPr lang="en-US" sz="3000" spc="-105" dirty="0">
                <a:latin typeface="Georgia"/>
                <a:cs typeface="Georgia"/>
              </a:rPr>
              <a:t>VISUAL </a:t>
            </a:r>
            <a:r>
              <a:rPr lang="en-US" sz="3000" spc="-41" dirty="0">
                <a:latin typeface="Georgia"/>
                <a:cs typeface="Georgia"/>
              </a:rPr>
              <a:t>REFRACTIVE</a:t>
            </a:r>
            <a:r>
              <a:rPr lang="en-US" sz="3000" spc="-169" dirty="0">
                <a:latin typeface="Georgia"/>
                <a:cs typeface="Georgia"/>
              </a:rPr>
              <a:t> </a:t>
            </a:r>
            <a:r>
              <a:rPr lang="en-US" sz="3000" spc="-71" dirty="0">
                <a:latin typeface="Georgia"/>
                <a:cs typeface="Georgia"/>
              </a:rPr>
              <a:t>ERROR</a:t>
            </a:r>
            <a:endParaRPr lang="en-US" sz="3000" dirty="0"/>
          </a:p>
        </p:txBody>
      </p:sp>
      <p:sp>
        <p:nvSpPr>
          <p:cNvPr id="3" name="Content Placeholder 2"/>
          <p:cNvSpPr>
            <a:spLocks noGrp="1"/>
          </p:cNvSpPr>
          <p:nvPr>
            <p:ph idx="1"/>
          </p:nvPr>
        </p:nvSpPr>
        <p:spPr/>
        <p:txBody>
          <a:bodyPr/>
          <a:lstStyle/>
          <a:p>
            <a:r>
              <a:rPr lang="en-US" spc="-4" dirty="0">
                <a:latin typeface="TeXGyreAdventor"/>
                <a:cs typeface="TeXGyreAdventor"/>
              </a:rPr>
              <a:t>Headache attributed to visual refractive error is included as a type of  secondary headache. However, in contrast to the secondary causes of  headache listed above, definitive evidence that visual refractive errors  cause headaches in children is</a:t>
            </a:r>
            <a:r>
              <a:rPr lang="en-US" spc="-68" dirty="0">
                <a:latin typeface="TeXGyreAdventor"/>
                <a:cs typeface="TeXGyreAdventor"/>
              </a:rPr>
              <a:t> </a:t>
            </a:r>
            <a:r>
              <a:rPr lang="en-US" spc="-4" dirty="0">
                <a:latin typeface="TeXGyreAdventor"/>
                <a:cs typeface="TeXGyreAdventor"/>
              </a:rPr>
              <a:t>lacking.</a:t>
            </a:r>
            <a:endParaRPr lang="en-US" dirty="0">
              <a:latin typeface="TeXGyreAdventor"/>
              <a:cs typeface="TeXGyreAdventor"/>
            </a:endParaRPr>
          </a:p>
          <a:p>
            <a:endParaRPr lang="en-US" dirty="0"/>
          </a:p>
        </p:txBody>
      </p:sp>
    </p:spTree>
    <p:extLst>
      <p:ext uri="{BB962C8B-B14F-4D97-AF65-F5344CB8AC3E}">
        <p14:creationId xmlns:p14="http://schemas.microsoft.com/office/powerpoint/2010/main" xmlns="" val="37810789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5820" y="1500189"/>
            <a:ext cx="7436643" cy="4962897"/>
          </a:xfrm>
          <a:prstGeom prst="rect">
            <a:avLst/>
          </a:prstGeom>
          <a:noFill/>
          <a:effectLst>
            <a:outerShdw blurRad="50800" dist="38100" dir="8100000" algn="tr" rotWithShape="0">
              <a:prstClr val="black">
                <a:alpha val="40000"/>
              </a:prstClr>
            </a:outerShdw>
          </a:effectLst>
        </p:spPr>
        <p:txBody>
          <a:bodyPr wrap="square" rtlCol="1">
            <a:spAutoFit/>
          </a:bodyPr>
          <a:lstStyle/>
          <a:p>
            <a:pPr algn="l" rtl="0"/>
            <a:r>
              <a:rPr lang="en-US" sz="8625" b="1" dirty="0">
                <a:solidFill>
                  <a:prstClr val="black"/>
                </a:solidFill>
              </a:rPr>
              <a:t>Approach</a:t>
            </a:r>
            <a:r>
              <a:rPr lang="en-US" sz="3600" b="1" dirty="0">
                <a:solidFill>
                  <a:prstClr val="black"/>
                </a:solidFill>
              </a:rPr>
              <a:t> to the Patient With </a:t>
            </a:r>
            <a:r>
              <a:rPr lang="en-US" sz="8625" b="1" dirty="0" smtClean="0">
                <a:solidFill>
                  <a:prstClr val="black"/>
                </a:solidFill>
              </a:rPr>
              <a:t>Headache</a:t>
            </a:r>
          </a:p>
          <a:p>
            <a:pPr algn="l" rtl="0"/>
            <a:r>
              <a:rPr lang="en-US" sz="3600" b="1" dirty="0">
                <a:solidFill>
                  <a:prstClr val="black"/>
                </a:solidFill>
              </a:rPr>
              <a:t/>
            </a:r>
            <a:br>
              <a:rPr lang="en-US" sz="3600" b="1" dirty="0">
                <a:solidFill>
                  <a:prstClr val="black"/>
                </a:solidFill>
              </a:rPr>
            </a:br>
            <a:r>
              <a:rPr lang="ar-JO" sz="3600" dirty="0">
                <a:solidFill>
                  <a:prstClr val="black"/>
                </a:solidFill>
              </a:rPr>
              <a:t> </a:t>
            </a:r>
            <a:br>
              <a:rPr lang="ar-JO" sz="3600" dirty="0">
                <a:solidFill>
                  <a:prstClr val="black"/>
                </a:solidFill>
              </a:rPr>
            </a:br>
            <a:endParaRPr lang="ar-JO" sz="3600" dirty="0">
              <a:solidFill>
                <a:prstClr val="black"/>
              </a:solidFill>
            </a:endParaRPr>
          </a:p>
        </p:txBody>
      </p:sp>
    </p:spTree>
    <p:extLst>
      <p:ext uri="{BB962C8B-B14F-4D97-AF65-F5344CB8AC3E}">
        <p14:creationId xmlns="" xmlns:p14="http://schemas.microsoft.com/office/powerpoint/2010/main" val="29032808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of headache </a:t>
            </a:r>
            <a:r>
              <a:rPr lang="en-US" u="sng" dirty="0"/>
              <a:t>focuses o</a:t>
            </a:r>
            <a:r>
              <a:rPr lang="en-US" dirty="0"/>
              <a:t>n</a:t>
            </a:r>
            <a:br>
              <a:rPr lang="en-US" dirty="0"/>
            </a:br>
            <a:endParaRPr lang="ar-JO" dirty="0"/>
          </a:p>
        </p:txBody>
      </p:sp>
      <p:sp>
        <p:nvSpPr>
          <p:cNvPr id="3" name="Content Placeholder 2"/>
          <p:cNvSpPr>
            <a:spLocks noGrp="1"/>
          </p:cNvSpPr>
          <p:nvPr>
            <p:ph idx="1"/>
          </p:nvPr>
        </p:nvSpPr>
        <p:spPr>
          <a:xfrm>
            <a:off x="117873" y="2226469"/>
            <a:ext cx="8397478" cy="3263504"/>
          </a:xfrm>
        </p:spPr>
        <p:txBody>
          <a:bodyPr>
            <a:normAutofit/>
          </a:bodyPr>
          <a:lstStyle/>
          <a:p>
            <a:r>
              <a:rPr lang="en-US" dirty="0"/>
              <a:t>Determining whether a </a:t>
            </a:r>
            <a:r>
              <a:rPr lang="en-US" sz="3300" dirty="0">
                <a:solidFill>
                  <a:srgbClr val="FF0000"/>
                </a:solidFill>
              </a:rPr>
              <a:t>secondary headache </a:t>
            </a:r>
            <a:r>
              <a:rPr lang="en-US" dirty="0"/>
              <a:t>is present</a:t>
            </a:r>
          </a:p>
          <a:p>
            <a:r>
              <a:rPr lang="en-US" dirty="0"/>
              <a:t>Checking for symptoms that suggest </a:t>
            </a:r>
            <a:r>
              <a:rPr lang="en-US" sz="3300" dirty="0">
                <a:solidFill>
                  <a:srgbClr val="FF0000"/>
                </a:solidFill>
              </a:rPr>
              <a:t>a serious cause</a:t>
            </a:r>
          </a:p>
          <a:p>
            <a:endParaRPr lang="ar-JO" dirty="0"/>
          </a:p>
        </p:txBody>
      </p:sp>
    </p:spTree>
    <p:extLst>
      <p:ext uri="{BB962C8B-B14F-4D97-AF65-F5344CB8AC3E}">
        <p14:creationId xmlns="" xmlns:p14="http://schemas.microsoft.com/office/powerpoint/2010/main" val="40319224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742" y="1682353"/>
            <a:ext cx="7886700" cy="3263504"/>
          </a:xfrm>
        </p:spPr>
        <p:txBody>
          <a:bodyPr>
            <a:normAutofit/>
          </a:bodyPr>
          <a:lstStyle/>
          <a:p>
            <a:r>
              <a:rPr lang="en-US" sz="4950" dirty="0">
                <a:latin typeface="AngsanaUPC" panose="02020603050405020304" pitchFamily="18" charset="-34"/>
                <a:cs typeface="AngsanaUPC" panose="02020603050405020304" pitchFamily="18" charset="-34"/>
              </a:rPr>
              <a:t>1- History taking</a:t>
            </a:r>
          </a:p>
          <a:p>
            <a:r>
              <a:rPr lang="en-US" sz="4950" dirty="0">
                <a:latin typeface="AngsanaUPC" panose="02020603050405020304" pitchFamily="18" charset="-34"/>
                <a:cs typeface="AngsanaUPC" panose="02020603050405020304" pitchFamily="18" charset="-34"/>
              </a:rPr>
              <a:t>2- Physical examination</a:t>
            </a:r>
          </a:p>
          <a:p>
            <a:r>
              <a:rPr lang="en-US" sz="4950" dirty="0">
                <a:latin typeface="AngsanaUPC" panose="02020603050405020304" pitchFamily="18" charset="-34"/>
                <a:cs typeface="AngsanaUPC" panose="02020603050405020304" pitchFamily="18" charset="-34"/>
              </a:rPr>
              <a:t>3- Investigation </a:t>
            </a:r>
            <a:endParaRPr lang="ar-JO" sz="4950" dirty="0">
              <a:latin typeface="AngsanaUPC" panose="02020603050405020304" pitchFamily="18" charset="-34"/>
              <a:cs typeface="+mj-cs"/>
            </a:endParaRPr>
          </a:p>
        </p:txBody>
      </p:sp>
      <p:sp>
        <p:nvSpPr>
          <p:cNvPr id="4" name="Rectangle 3"/>
          <p:cNvSpPr/>
          <p:nvPr/>
        </p:nvSpPr>
        <p:spPr>
          <a:xfrm rot="1331620">
            <a:off x="4163282" y="1563592"/>
            <a:ext cx="5125121" cy="923330"/>
          </a:xfrm>
          <a:prstGeom prst="rect">
            <a:avLst/>
          </a:prstGeom>
        </p:spPr>
        <p:txBody>
          <a:bodyPr wrap="none">
            <a:spAutoFit/>
          </a:bodyPr>
          <a:lstStyle/>
          <a:p>
            <a:pPr algn="l" rtl="0"/>
            <a:r>
              <a:rPr lang="en-US" sz="2100" b="1" u="sng" dirty="0">
                <a:solidFill>
                  <a:srgbClr val="FF0000"/>
                </a:solidFill>
                <a:latin typeface="Noto Naskh Arabic UI"/>
              </a:rPr>
              <a:t>Don't miss Headache </a:t>
            </a:r>
            <a:r>
              <a:rPr lang="en-US" sz="3600" b="1" u="sng" dirty="0">
                <a:solidFill>
                  <a:srgbClr val="FF0000"/>
                </a:solidFill>
                <a:latin typeface="Noto Naskh Arabic UI"/>
              </a:rPr>
              <a:t>red flags</a:t>
            </a:r>
            <a:r>
              <a:rPr lang="en-US" sz="5400" b="1" u="sng" dirty="0">
                <a:solidFill>
                  <a:srgbClr val="FF0000"/>
                </a:solidFill>
                <a:latin typeface="Noto Naskh Arabic UI"/>
              </a:rPr>
              <a:t>!</a:t>
            </a:r>
            <a:endParaRPr lang="ar-JO" sz="5400" u="sng" dirty="0">
              <a:solidFill>
                <a:srgbClr val="FF0000"/>
              </a:solidFill>
            </a:endParaRPr>
          </a:p>
        </p:txBody>
      </p:sp>
      <p:sp>
        <p:nvSpPr>
          <p:cNvPr id="5" name="Rectangle 4"/>
          <p:cNvSpPr/>
          <p:nvPr/>
        </p:nvSpPr>
        <p:spPr>
          <a:xfrm>
            <a:off x="155614" y="4630491"/>
            <a:ext cx="8465344" cy="1200329"/>
          </a:xfrm>
          <a:prstGeom prst="rect">
            <a:avLst/>
          </a:prstGeom>
        </p:spPr>
        <p:txBody>
          <a:bodyPr wrap="square">
            <a:spAutoFit/>
          </a:bodyPr>
          <a:lstStyle/>
          <a:p>
            <a:pPr algn="l" rtl="0"/>
            <a:r>
              <a:rPr lang="en-US" sz="4050" b="1" u="sng" dirty="0">
                <a:solidFill>
                  <a:srgbClr val="C00000"/>
                </a:solidFill>
                <a:effectLst>
                  <a:outerShdw blurRad="38100" dist="38100" dir="2700000" algn="tl">
                    <a:srgbClr val="000000">
                      <a:alpha val="43137"/>
                    </a:srgbClr>
                  </a:outerShdw>
                </a:effectLst>
              </a:rPr>
              <a:t>When to </a:t>
            </a:r>
            <a:r>
              <a:rPr lang="en-US" sz="7200" b="1" u="sng" dirty="0">
                <a:solidFill>
                  <a:srgbClr val="C00000"/>
                </a:solidFill>
                <a:effectLst>
                  <a:outerShdw blurRad="38100" dist="38100" dir="2700000" algn="tl">
                    <a:srgbClr val="000000">
                      <a:alpha val="43137"/>
                    </a:srgbClr>
                  </a:outerShdw>
                </a:effectLst>
              </a:rPr>
              <a:t>refer</a:t>
            </a:r>
            <a:r>
              <a:rPr lang="en-US" sz="4050" b="1" u="sng" dirty="0">
                <a:solidFill>
                  <a:srgbClr val="C00000"/>
                </a:solidFill>
                <a:effectLst>
                  <a:outerShdw blurRad="38100" dist="38100" dir="2700000" algn="tl">
                    <a:srgbClr val="000000">
                      <a:alpha val="43137"/>
                    </a:srgbClr>
                  </a:outerShdw>
                </a:effectLst>
              </a:rPr>
              <a:t> to a Specialist ?</a:t>
            </a:r>
            <a:endParaRPr lang="ar-JO" sz="4050" u="sng" dirty="0">
              <a:solidFill>
                <a:prstClr val="black"/>
              </a:solidFill>
            </a:endParaRPr>
          </a:p>
        </p:txBody>
      </p:sp>
    </p:spTree>
    <p:extLst>
      <p:ext uri="{BB962C8B-B14F-4D97-AF65-F5344CB8AC3E}">
        <p14:creationId xmlns="" xmlns:p14="http://schemas.microsoft.com/office/powerpoint/2010/main" val="13036229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1"/>
            <a:ext cx="7886700" cy="994172"/>
          </a:xfrm>
        </p:spPr>
        <p:txBody>
          <a:bodyPr>
            <a:normAutofit/>
          </a:bodyPr>
          <a:lstStyle/>
          <a:p>
            <a:r>
              <a:rPr lang="en-US" sz="4950" dirty="0">
                <a:effectLst>
                  <a:outerShdw blurRad="38100" dist="38100" dir="2700000" algn="tl">
                    <a:srgbClr val="000000">
                      <a:alpha val="43137"/>
                    </a:srgbClr>
                  </a:outerShdw>
                </a:effectLst>
              </a:rPr>
              <a:t>History taking </a:t>
            </a:r>
            <a:endParaRPr lang="ar-JO" sz="495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03622" y="1744266"/>
            <a:ext cx="7886700" cy="3263504"/>
          </a:xfrm>
        </p:spPr>
        <p:txBody>
          <a:bodyPr/>
          <a:lstStyle/>
          <a:p>
            <a:pPr>
              <a:buFont typeface="Wingdings" panose="05000000000000000000" pitchFamily="2" charset="2"/>
              <a:buChar char="ü"/>
            </a:pPr>
            <a:r>
              <a:rPr lang="en-US" sz="2700" b="1" dirty="0">
                <a:effectLst>
                  <a:outerShdw blurRad="38100" dist="38100" dir="2700000" algn="tl">
                    <a:srgbClr val="000000">
                      <a:alpha val="43137"/>
                    </a:srgbClr>
                  </a:outerShdw>
                </a:effectLst>
              </a:rPr>
              <a:t>Patient profile </a:t>
            </a:r>
          </a:p>
          <a:p>
            <a:pPr marL="0" indent="0">
              <a:buNone/>
            </a:pPr>
            <a:r>
              <a:rPr lang="en-US" dirty="0"/>
              <a:t>   - Age </a:t>
            </a:r>
          </a:p>
          <a:p>
            <a:pPr>
              <a:buFont typeface="Wingdings" panose="05000000000000000000" pitchFamily="2" charset="2"/>
              <a:buChar char="ü"/>
            </a:pPr>
            <a:r>
              <a:rPr lang="en-US" sz="2700" b="1" dirty="0">
                <a:effectLst>
                  <a:outerShdw blurRad="38100" dist="38100" dir="2700000" algn="tl">
                    <a:srgbClr val="000000">
                      <a:alpha val="43137"/>
                    </a:srgbClr>
                  </a:outerShdw>
                </a:effectLst>
              </a:rPr>
              <a:t>Chief complaint </a:t>
            </a:r>
          </a:p>
          <a:p>
            <a:pPr>
              <a:buFontTx/>
              <a:buChar char="-"/>
            </a:pPr>
            <a:r>
              <a:rPr lang="en-US" dirty="0"/>
              <a:t>Duration</a:t>
            </a:r>
          </a:p>
          <a:p>
            <a:pPr>
              <a:buFont typeface="Wingdings" panose="05000000000000000000" pitchFamily="2" charset="2"/>
              <a:buChar char="ü"/>
            </a:pPr>
            <a:r>
              <a:rPr lang="en-US" sz="2700" b="1" dirty="0">
                <a:effectLst>
                  <a:outerShdw blurRad="38100" dist="38100" dir="2700000" algn="tl">
                    <a:srgbClr val="000000">
                      <a:alpha val="43137"/>
                    </a:srgbClr>
                  </a:outerShdw>
                </a:effectLst>
              </a:rPr>
              <a:t>HOPI</a:t>
            </a:r>
          </a:p>
          <a:p>
            <a:pPr marL="0" indent="0">
              <a:buNone/>
            </a:pPr>
            <a:r>
              <a:rPr lang="en-US" dirty="0"/>
              <a:t>- SOCRATES</a:t>
            </a:r>
          </a:p>
          <a:p>
            <a:pPr>
              <a:buFont typeface="Wingdings" panose="05000000000000000000" pitchFamily="2" charset="2"/>
              <a:buChar char="ü"/>
            </a:pPr>
            <a:endParaRPr lang="ar-JO" dirty="0"/>
          </a:p>
        </p:txBody>
      </p:sp>
    </p:spTree>
    <p:extLst>
      <p:ext uri="{BB962C8B-B14F-4D97-AF65-F5344CB8AC3E}">
        <p14:creationId xmlns="" xmlns:p14="http://schemas.microsoft.com/office/powerpoint/2010/main" val="39682107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50169" y="2226469"/>
            <a:ext cx="6825854" cy="1685077"/>
          </a:xfrm>
          <a:prstGeom prst="rect">
            <a:avLst/>
          </a:prstGeom>
        </p:spPr>
        <p:txBody>
          <a:bodyPr wrap="square">
            <a:spAutoFit/>
          </a:bodyPr>
          <a:lstStyle/>
          <a:p>
            <a:pPr algn="l" rtl="0"/>
            <a:r>
              <a:rPr lang="en-US" sz="10350" dirty="0">
                <a:ln w="0"/>
                <a:solidFill>
                  <a:srgbClr val="C00000"/>
                </a:solidFill>
                <a:effectLst>
                  <a:outerShdw blurRad="38100" dist="19050" dir="2700000" algn="tl" rotWithShape="0">
                    <a:prstClr val="black">
                      <a:alpha val="40000"/>
                    </a:prstClr>
                  </a:outerShdw>
                </a:effectLst>
                <a:latin typeface="Andalus" panose="02020603050405020304" pitchFamily="18" charset="-78"/>
                <a:cs typeface="Andalus" panose="02020603050405020304" pitchFamily="18" charset="-78"/>
              </a:rPr>
              <a:t>SOCRATES</a:t>
            </a:r>
            <a:endParaRPr lang="ar-JO" sz="10350" dirty="0">
              <a:ln w="0"/>
              <a:solidFill>
                <a:srgbClr val="C00000"/>
              </a:solidFill>
              <a:effectLst>
                <a:outerShdw blurRad="38100" dist="19050" dir="2700000" algn="tl" rotWithShape="0">
                  <a:prstClr val="black">
                    <a:alpha val="40000"/>
                  </a:prstClr>
                </a:outerShdw>
              </a:effectLst>
              <a:latin typeface="Andalus" panose="02020603050405020304" pitchFamily="18" charset="-78"/>
              <a:cs typeface="Andalus" panose="02020603050405020304" pitchFamily="18" charset="-78"/>
            </a:endParaRPr>
          </a:p>
        </p:txBody>
      </p:sp>
    </p:spTree>
    <p:extLst>
      <p:ext uri="{BB962C8B-B14F-4D97-AF65-F5344CB8AC3E}">
        <p14:creationId xmlns="" xmlns:p14="http://schemas.microsoft.com/office/powerpoint/2010/main" val="26700007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6762"/>
            <a:ext cx="7886700" cy="994172"/>
          </a:xfrm>
        </p:spPr>
        <p:txBody>
          <a:bodyPr>
            <a:normAutofit/>
          </a:bodyPr>
          <a:lstStyle/>
          <a:p>
            <a:r>
              <a:rPr lang="en-US" sz="4500" dirty="0">
                <a:solidFill>
                  <a:srgbClr val="FF0000"/>
                </a:solidFill>
                <a:effectLst>
                  <a:outerShdw blurRad="38100" dist="38100" dir="2700000" algn="tl">
                    <a:srgbClr val="000000">
                      <a:alpha val="43137"/>
                    </a:srgbClr>
                  </a:outerShdw>
                </a:effectLst>
              </a:rPr>
              <a:t>SOCRATES</a:t>
            </a:r>
            <a:endParaRPr lang="ar-JO" sz="4500"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1508521"/>
            <a:ext cx="7886700" cy="3752851"/>
          </a:xfrm>
        </p:spPr>
        <p:txBody>
          <a:bodyPr>
            <a:normAutofit lnSpcReduction="10000"/>
          </a:bodyPr>
          <a:lstStyle/>
          <a:p>
            <a:pPr>
              <a:buFont typeface="Wingdings" panose="05000000000000000000" pitchFamily="2" charset="2"/>
              <a:buChar char="Ø"/>
            </a:pPr>
            <a:r>
              <a:rPr lang="en-US" sz="2700" b="1" dirty="0"/>
              <a:t>Site</a:t>
            </a:r>
          </a:p>
          <a:p>
            <a:pPr>
              <a:buFont typeface="Wingdings" panose="05000000000000000000" pitchFamily="2" charset="2"/>
              <a:buChar char="Ø"/>
            </a:pPr>
            <a:r>
              <a:rPr lang="en-US" sz="2700" b="1" dirty="0"/>
              <a:t>Onset</a:t>
            </a:r>
          </a:p>
          <a:p>
            <a:pPr>
              <a:buFont typeface="Wingdings" panose="05000000000000000000" pitchFamily="2" charset="2"/>
              <a:buChar char="Ø"/>
            </a:pPr>
            <a:r>
              <a:rPr lang="en-US" sz="2700" b="1" dirty="0"/>
              <a:t>Character</a:t>
            </a:r>
          </a:p>
          <a:p>
            <a:pPr>
              <a:buFont typeface="Wingdings" panose="05000000000000000000" pitchFamily="2" charset="2"/>
              <a:buChar char="Ø"/>
            </a:pPr>
            <a:r>
              <a:rPr lang="en-US" sz="2700" b="1" dirty="0"/>
              <a:t>Radiation</a:t>
            </a:r>
          </a:p>
          <a:p>
            <a:pPr>
              <a:buFont typeface="Wingdings" panose="05000000000000000000" pitchFamily="2" charset="2"/>
              <a:buChar char="Ø"/>
            </a:pPr>
            <a:r>
              <a:rPr lang="en-US" sz="2700" b="1" dirty="0"/>
              <a:t>Associated symptoms</a:t>
            </a:r>
          </a:p>
          <a:p>
            <a:pPr>
              <a:buFont typeface="Wingdings" panose="05000000000000000000" pitchFamily="2" charset="2"/>
              <a:buChar char="Ø"/>
            </a:pPr>
            <a:r>
              <a:rPr lang="en-US" sz="2700" b="1" dirty="0"/>
              <a:t>Timing</a:t>
            </a:r>
          </a:p>
          <a:p>
            <a:pPr>
              <a:buFont typeface="Wingdings" panose="05000000000000000000" pitchFamily="2" charset="2"/>
              <a:buChar char="Ø"/>
            </a:pPr>
            <a:r>
              <a:rPr lang="en-US" sz="2700" b="1" dirty="0"/>
              <a:t>Exacerbating and relieving factors</a:t>
            </a:r>
          </a:p>
          <a:p>
            <a:pPr>
              <a:buFont typeface="Wingdings" panose="05000000000000000000" pitchFamily="2" charset="2"/>
              <a:buChar char="Ø"/>
            </a:pPr>
            <a:r>
              <a:rPr lang="en-US" sz="2700" b="1" dirty="0"/>
              <a:t>Severity</a:t>
            </a:r>
          </a:p>
          <a:p>
            <a:pPr>
              <a:buFont typeface="Wingdings" panose="05000000000000000000" pitchFamily="2" charset="2"/>
              <a:buChar char="Ø"/>
            </a:pPr>
            <a:endParaRPr lang="en-US" sz="2700" b="1" dirty="0"/>
          </a:p>
          <a:p>
            <a:endParaRPr lang="en-US" dirty="0"/>
          </a:p>
          <a:p>
            <a:endParaRPr lang="ar-JO" dirty="0"/>
          </a:p>
        </p:txBody>
      </p:sp>
    </p:spTree>
    <p:extLst>
      <p:ext uri="{BB962C8B-B14F-4D97-AF65-F5344CB8AC3E}">
        <p14:creationId xmlns="" xmlns:p14="http://schemas.microsoft.com/office/powerpoint/2010/main" val="6423091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endParaRPr lang="ar-JO"/>
          </a:p>
        </p:txBody>
      </p:sp>
      <p:pic>
        <p:nvPicPr>
          <p:cNvPr id="4" name="Picture 3"/>
          <p:cNvPicPr>
            <a:picLocks noChangeAspect="1"/>
          </p:cNvPicPr>
          <p:nvPr/>
        </p:nvPicPr>
        <p:blipFill rotWithShape="1">
          <a:blip r:embed="rId2"/>
          <a:srcRect l="24670" t="25001" r="29429" b="7423"/>
          <a:stretch/>
        </p:blipFill>
        <p:spPr>
          <a:xfrm>
            <a:off x="330827" y="248322"/>
            <a:ext cx="8645533" cy="6487758"/>
          </a:xfrm>
          <a:prstGeom prst="rect">
            <a:avLst/>
          </a:prstGeom>
        </p:spPr>
      </p:pic>
    </p:spTree>
    <p:extLst>
      <p:ext uri="{BB962C8B-B14F-4D97-AF65-F5344CB8AC3E}">
        <p14:creationId xmlns="" xmlns:p14="http://schemas.microsoft.com/office/powerpoint/2010/main" val="5296148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283879" y="0"/>
            <a:ext cx="6368946" cy="6648438"/>
          </a:xfrm>
          <a:prstGeom prst="rect">
            <a:avLst/>
          </a:prstGeom>
          <a:noFill/>
          <a:ln w="9525">
            <a:noFill/>
            <a:miter lim="800000"/>
            <a:headEnd/>
            <a:tailEnd/>
          </a:ln>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28625" indent="-428625">
              <a:buFont typeface="Wingdings" panose="05000000000000000000" pitchFamily="2" charset="2"/>
              <a:buChar char="ü"/>
            </a:pPr>
            <a:r>
              <a:rPr lang="en-US" b="1" dirty="0">
                <a:effectLst>
                  <a:outerShdw blurRad="38100" dist="38100" dir="2700000" algn="tl">
                    <a:srgbClr val="000000">
                      <a:alpha val="43137"/>
                    </a:srgbClr>
                  </a:outerShdw>
                </a:effectLst>
              </a:rPr>
              <a:t>HOPI </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a:t>
            </a:r>
            <a:endParaRPr lang="ar-JO" dirty="0"/>
          </a:p>
        </p:txBody>
      </p:sp>
      <p:sp>
        <p:nvSpPr>
          <p:cNvPr id="3" name="Content Placeholder 2"/>
          <p:cNvSpPr>
            <a:spLocks noGrp="1"/>
          </p:cNvSpPr>
          <p:nvPr>
            <p:ph idx="1"/>
          </p:nvPr>
        </p:nvSpPr>
        <p:spPr/>
        <p:txBody>
          <a:bodyPr/>
          <a:lstStyle/>
          <a:p>
            <a:r>
              <a:rPr lang="en-US" dirty="0"/>
              <a:t>+ - special attention to </a:t>
            </a:r>
            <a:r>
              <a:rPr lang="en-US" dirty="0">
                <a:solidFill>
                  <a:srgbClr val="C00000"/>
                </a:solidFill>
              </a:rPr>
              <a:t>any new </a:t>
            </a:r>
            <a:r>
              <a:rPr lang="en-US" dirty="0"/>
              <a:t>headache</a:t>
            </a:r>
            <a:r>
              <a:rPr lang="en-US" dirty="0">
                <a:solidFill>
                  <a:srgbClr val="C00000"/>
                </a:solidFill>
              </a:rPr>
              <a:t> or significant change </a:t>
            </a:r>
            <a:r>
              <a:rPr lang="en-US" dirty="0"/>
              <a:t>in existing headache</a:t>
            </a:r>
          </a:p>
          <a:p>
            <a:endParaRPr lang="en-US" dirty="0"/>
          </a:p>
          <a:p>
            <a:endParaRPr lang="ar-JO" dirty="0"/>
          </a:p>
        </p:txBody>
      </p:sp>
    </p:spTree>
    <p:extLst>
      <p:ext uri="{BB962C8B-B14F-4D97-AF65-F5344CB8AC3E}">
        <p14:creationId xmlns="" xmlns:p14="http://schemas.microsoft.com/office/powerpoint/2010/main" val="503563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ü"/>
            </a:pPr>
            <a:r>
              <a:rPr lang="en-US" sz="4400" b="1" dirty="0">
                <a:effectLst>
                  <a:outerShdw blurRad="38100" dist="38100" dir="2700000" algn="tl">
                    <a:srgbClr val="000000">
                      <a:alpha val="43137"/>
                    </a:srgbClr>
                  </a:outerShdw>
                </a:effectLst>
              </a:rPr>
              <a:t>Review of systems</a:t>
            </a:r>
          </a:p>
          <a:p>
            <a:endParaRPr lang="ar-JO" sz="3200" dirty="0"/>
          </a:p>
        </p:txBody>
      </p:sp>
    </p:spTree>
    <p:extLst>
      <p:ext uri="{BB962C8B-B14F-4D97-AF65-F5344CB8AC3E}">
        <p14:creationId xmlns="" xmlns:p14="http://schemas.microsoft.com/office/powerpoint/2010/main" val="10553067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999568"/>
            <a:ext cx="9236869" cy="4939814"/>
          </a:xfrm>
          <a:prstGeom prst="rect">
            <a:avLst/>
          </a:prstGeom>
        </p:spPr>
        <p:txBody>
          <a:bodyPr wrap="square">
            <a:spAutoFit/>
          </a:bodyPr>
          <a:lstStyle/>
          <a:p>
            <a:pPr algn="l" rtl="0">
              <a:buFont typeface="Arial" panose="020B0604020202020204" pitchFamily="34" charset="0"/>
              <a:buChar char="•"/>
            </a:pPr>
            <a:r>
              <a:rPr lang="en-US" sz="2100" dirty="0">
                <a:solidFill>
                  <a:srgbClr val="000000"/>
                </a:solidFill>
                <a:latin typeface="Open Sans"/>
              </a:rPr>
              <a:t>Vomiting: </a:t>
            </a:r>
            <a:r>
              <a:rPr lang="en-US" sz="2100" u="sng" dirty="0">
                <a:solidFill>
                  <a:srgbClr val="B12E32"/>
                </a:solidFill>
                <a:latin typeface="Open Sans"/>
                <a:hlinkClick r:id="rId2"/>
              </a:rPr>
              <a:t>Migraine</a:t>
            </a:r>
            <a:r>
              <a:rPr lang="en-US" sz="2100" dirty="0">
                <a:solidFill>
                  <a:srgbClr val="000000"/>
                </a:solidFill>
                <a:latin typeface="Open Sans"/>
              </a:rPr>
              <a:t> or increased intracranial pressure</a:t>
            </a:r>
          </a:p>
          <a:p>
            <a:pPr algn="l" rtl="0">
              <a:buFont typeface="Arial" panose="020B0604020202020204" pitchFamily="34" charset="0"/>
              <a:buChar char="•"/>
            </a:pPr>
            <a:r>
              <a:rPr lang="en-US" sz="2100" dirty="0">
                <a:solidFill>
                  <a:srgbClr val="000000"/>
                </a:solidFill>
                <a:latin typeface="Open Sans"/>
              </a:rPr>
              <a:t>Fever: Infection (</a:t>
            </a:r>
            <a:r>
              <a:rPr lang="en-US" sz="2100" dirty="0" err="1">
                <a:solidFill>
                  <a:srgbClr val="000000"/>
                </a:solidFill>
                <a:latin typeface="Open Sans"/>
              </a:rPr>
              <a:t>eg</a:t>
            </a:r>
            <a:r>
              <a:rPr lang="en-US" sz="2100" dirty="0">
                <a:solidFill>
                  <a:srgbClr val="000000"/>
                </a:solidFill>
                <a:latin typeface="Open Sans"/>
              </a:rPr>
              <a:t>, </a:t>
            </a:r>
            <a:r>
              <a:rPr lang="en-US" sz="2100" u="sng" dirty="0">
                <a:solidFill>
                  <a:srgbClr val="B12E32"/>
                </a:solidFill>
                <a:latin typeface="Open Sans"/>
                <a:hlinkClick r:id="rId3"/>
              </a:rPr>
              <a:t>encephalitis</a:t>
            </a:r>
            <a:r>
              <a:rPr lang="en-US" sz="2100" dirty="0">
                <a:solidFill>
                  <a:srgbClr val="000000"/>
                </a:solidFill>
                <a:latin typeface="Open Sans"/>
              </a:rPr>
              <a:t>, </a:t>
            </a:r>
            <a:r>
              <a:rPr lang="en-US" sz="2100" u="sng" dirty="0">
                <a:solidFill>
                  <a:srgbClr val="B12E32"/>
                </a:solidFill>
                <a:latin typeface="Open Sans"/>
                <a:hlinkClick r:id="rId4"/>
              </a:rPr>
              <a:t>meningitis</a:t>
            </a:r>
            <a:r>
              <a:rPr lang="en-US" sz="2100" dirty="0">
                <a:solidFill>
                  <a:srgbClr val="000000"/>
                </a:solidFill>
                <a:latin typeface="Open Sans"/>
              </a:rPr>
              <a:t>, </a:t>
            </a:r>
            <a:r>
              <a:rPr lang="en-US" sz="2100" u="sng" dirty="0">
                <a:solidFill>
                  <a:srgbClr val="B12E32"/>
                </a:solidFill>
                <a:latin typeface="Open Sans"/>
                <a:hlinkClick r:id="rId5"/>
              </a:rPr>
              <a:t>sinusitis</a:t>
            </a:r>
            <a:r>
              <a:rPr lang="en-US" sz="2100" dirty="0">
                <a:solidFill>
                  <a:srgbClr val="000000"/>
                </a:solidFill>
                <a:latin typeface="Open Sans"/>
              </a:rPr>
              <a:t>)</a:t>
            </a:r>
          </a:p>
          <a:p>
            <a:pPr algn="l" rtl="0">
              <a:buFont typeface="Arial" panose="020B0604020202020204" pitchFamily="34" charset="0"/>
              <a:buChar char="•"/>
            </a:pPr>
            <a:r>
              <a:rPr lang="en-US" sz="2100" dirty="0">
                <a:solidFill>
                  <a:srgbClr val="000000"/>
                </a:solidFill>
                <a:latin typeface="Open Sans"/>
              </a:rPr>
              <a:t>Red eye and/or visual symptoms (halos, blurring): </a:t>
            </a:r>
            <a:r>
              <a:rPr lang="en-US" sz="2100" u="sng" dirty="0">
                <a:solidFill>
                  <a:srgbClr val="B12E32"/>
                </a:solidFill>
                <a:latin typeface="Open Sans"/>
                <a:hlinkClick r:id="rId6"/>
              </a:rPr>
              <a:t>Acute angle-closure glaucoma</a:t>
            </a:r>
            <a:endParaRPr lang="en-US" sz="2100" dirty="0">
              <a:solidFill>
                <a:srgbClr val="000000"/>
              </a:solidFill>
              <a:latin typeface="Open Sans"/>
            </a:endParaRPr>
          </a:p>
          <a:p>
            <a:pPr algn="l" rtl="0">
              <a:buFont typeface="Arial" panose="020B0604020202020204" pitchFamily="34" charset="0"/>
              <a:buChar char="•"/>
            </a:pPr>
            <a:r>
              <a:rPr lang="en-US" sz="2100" dirty="0">
                <a:solidFill>
                  <a:srgbClr val="000000"/>
                </a:solidFill>
                <a:latin typeface="Open Sans"/>
              </a:rPr>
              <a:t>Visual field deficits, diplopia, or blurring vision: Ocular migraine, brain mass lesion, or </a:t>
            </a:r>
            <a:r>
              <a:rPr lang="en-US" sz="2100" u="sng" dirty="0">
                <a:solidFill>
                  <a:srgbClr val="B12E32"/>
                </a:solidFill>
                <a:latin typeface="Open Sans"/>
                <a:hlinkClick r:id="rId7"/>
              </a:rPr>
              <a:t>idiopathic intracranial hypertension</a:t>
            </a:r>
            <a:endParaRPr lang="en-US" sz="2100" dirty="0">
              <a:solidFill>
                <a:srgbClr val="000000"/>
              </a:solidFill>
              <a:latin typeface="Open Sans"/>
            </a:endParaRPr>
          </a:p>
          <a:p>
            <a:pPr algn="l" rtl="0">
              <a:buFont typeface="Arial" panose="020B0604020202020204" pitchFamily="34" charset="0"/>
              <a:buChar char="•"/>
            </a:pPr>
            <a:r>
              <a:rPr lang="en-US" sz="2100" dirty="0">
                <a:solidFill>
                  <a:srgbClr val="000000"/>
                </a:solidFill>
                <a:latin typeface="Open Sans"/>
              </a:rPr>
              <a:t>Lacrimation and facial flushing: </a:t>
            </a:r>
            <a:r>
              <a:rPr lang="en-US" sz="2100" u="sng" dirty="0">
                <a:solidFill>
                  <a:srgbClr val="B12E32"/>
                </a:solidFill>
                <a:latin typeface="Open Sans"/>
                <a:hlinkClick r:id="rId8"/>
              </a:rPr>
              <a:t>Cluster headache</a:t>
            </a:r>
            <a:endParaRPr lang="en-US" sz="2100" dirty="0">
              <a:solidFill>
                <a:srgbClr val="000000"/>
              </a:solidFill>
              <a:latin typeface="Open Sans"/>
            </a:endParaRPr>
          </a:p>
          <a:p>
            <a:pPr algn="l" rtl="0">
              <a:buFont typeface="Arial" panose="020B0604020202020204" pitchFamily="34" charset="0"/>
              <a:buChar char="•"/>
            </a:pPr>
            <a:r>
              <a:rPr lang="en-US" sz="2100" dirty="0">
                <a:solidFill>
                  <a:srgbClr val="000000"/>
                </a:solidFill>
                <a:latin typeface="Open Sans"/>
              </a:rPr>
              <a:t>Rhinorrhea: Sinusitis</a:t>
            </a:r>
          </a:p>
          <a:p>
            <a:pPr algn="l" rtl="0">
              <a:buFont typeface="Arial" panose="020B0604020202020204" pitchFamily="34" charset="0"/>
              <a:buChar char="•"/>
            </a:pPr>
            <a:r>
              <a:rPr lang="en-US" sz="2100" dirty="0">
                <a:solidFill>
                  <a:srgbClr val="000000"/>
                </a:solidFill>
                <a:latin typeface="Open Sans"/>
              </a:rPr>
              <a:t>Pulsatile tinnitus: Idiopathic intracranial hypertension</a:t>
            </a:r>
          </a:p>
          <a:p>
            <a:pPr algn="l" rtl="0">
              <a:buFont typeface="Arial" panose="020B0604020202020204" pitchFamily="34" charset="0"/>
              <a:buChar char="•"/>
            </a:pPr>
            <a:r>
              <a:rPr lang="en-US" sz="2100" dirty="0">
                <a:solidFill>
                  <a:srgbClr val="000000"/>
                </a:solidFill>
                <a:latin typeface="Open Sans"/>
              </a:rPr>
              <a:t>Preceding aura: Migraine</a:t>
            </a:r>
          </a:p>
          <a:p>
            <a:pPr algn="l" rtl="0">
              <a:buFont typeface="Arial" panose="020B0604020202020204" pitchFamily="34" charset="0"/>
              <a:buChar char="•"/>
            </a:pPr>
            <a:r>
              <a:rPr lang="en-US" sz="2100" dirty="0">
                <a:solidFill>
                  <a:srgbClr val="000000"/>
                </a:solidFill>
                <a:latin typeface="Open Sans"/>
              </a:rPr>
              <a:t>Focal neurologic deficit: Encephalitis, meningitis, </a:t>
            </a:r>
            <a:r>
              <a:rPr lang="en-US" sz="2100" u="sng" dirty="0">
                <a:solidFill>
                  <a:srgbClr val="B12E32"/>
                </a:solidFill>
                <a:latin typeface="Open Sans"/>
                <a:hlinkClick r:id="rId9"/>
              </a:rPr>
              <a:t>intracerebral hemorrhage</a:t>
            </a:r>
            <a:r>
              <a:rPr lang="en-US" sz="2100" dirty="0">
                <a:solidFill>
                  <a:srgbClr val="000000"/>
                </a:solidFill>
                <a:latin typeface="Open Sans"/>
              </a:rPr>
              <a:t>, </a:t>
            </a:r>
            <a:r>
              <a:rPr lang="en-US" sz="2100" u="sng" dirty="0">
                <a:solidFill>
                  <a:srgbClr val="B12E32"/>
                </a:solidFill>
                <a:latin typeface="Open Sans"/>
                <a:hlinkClick r:id="rId10"/>
              </a:rPr>
              <a:t>subdural hematoma</a:t>
            </a:r>
            <a:r>
              <a:rPr lang="en-US" sz="2100" dirty="0">
                <a:solidFill>
                  <a:srgbClr val="000000"/>
                </a:solidFill>
                <a:latin typeface="Open Sans"/>
              </a:rPr>
              <a:t>, </a:t>
            </a:r>
            <a:r>
              <a:rPr lang="en-US" sz="2100" u="sng" dirty="0">
                <a:solidFill>
                  <a:srgbClr val="B12E32"/>
                </a:solidFill>
                <a:latin typeface="Open Sans"/>
                <a:hlinkClick r:id="rId11"/>
              </a:rPr>
              <a:t>tumor</a:t>
            </a:r>
            <a:r>
              <a:rPr lang="en-US" sz="2100" dirty="0">
                <a:solidFill>
                  <a:srgbClr val="000000"/>
                </a:solidFill>
                <a:latin typeface="Open Sans"/>
              </a:rPr>
              <a:t>, or other mass lesion</a:t>
            </a:r>
          </a:p>
          <a:p>
            <a:pPr algn="l" rtl="0">
              <a:buFont typeface="Arial" panose="020B0604020202020204" pitchFamily="34" charset="0"/>
              <a:buChar char="•"/>
            </a:pPr>
            <a:r>
              <a:rPr lang="en-US" sz="2100" dirty="0">
                <a:solidFill>
                  <a:srgbClr val="000000"/>
                </a:solidFill>
                <a:latin typeface="Open Sans"/>
              </a:rPr>
              <a:t>Seizures: Encephalitis, tumor, or other mass lesion</a:t>
            </a:r>
          </a:p>
          <a:p>
            <a:pPr algn="l" rtl="0">
              <a:buFont typeface="Arial" panose="020B0604020202020204" pitchFamily="34" charset="0"/>
              <a:buChar char="•"/>
            </a:pPr>
            <a:r>
              <a:rPr lang="en-US" sz="2100" dirty="0">
                <a:solidFill>
                  <a:srgbClr val="000000"/>
                </a:solidFill>
                <a:latin typeface="Open Sans"/>
              </a:rPr>
              <a:t>Syncope at headache onset: </a:t>
            </a:r>
            <a:r>
              <a:rPr lang="en-US" sz="2100" u="sng" dirty="0">
                <a:solidFill>
                  <a:srgbClr val="B12E32"/>
                </a:solidFill>
                <a:latin typeface="Open Sans"/>
                <a:hlinkClick r:id="rId12"/>
              </a:rPr>
              <a:t>Subarachnoid hemorrhage</a:t>
            </a:r>
            <a:endParaRPr lang="en-US" sz="2100" dirty="0">
              <a:solidFill>
                <a:srgbClr val="000000"/>
              </a:solidFill>
              <a:latin typeface="Open Sans"/>
            </a:endParaRPr>
          </a:p>
          <a:p>
            <a:pPr algn="l" rtl="0">
              <a:buFont typeface="Arial" panose="020B0604020202020204" pitchFamily="34" charset="0"/>
              <a:buChar char="•"/>
            </a:pPr>
            <a:r>
              <a:rPr lang="en-US" sz="2100" dirty="0" err="1">
                <a:solidFill>
                  <a:srgbClr val="000000"/>
                </a:solidFill>
                <a:latin typeface="Open Sans"/>
              </a:rPr>
              <a:t>Myalgias</a:t>
            </a:r>
            <a:r>
              <a:rPr lang="en-US" sz="2100" dirty="0">
                <a:solidFill>
                  <a:srgbClr val="000000"/>
                </a:solidFill>
                <a:latin typeface="Open Sans"/>
              </a:rPr>
              <a:t> and/or vision changes (in people &gt; 55 years): </a:t>
            </a:r>
            <a:r>
              <a:rPr lang="en-US" sz="2100" u="sng" dirty="0">
                <a:solidFill>
                  <a:srgbClr val="B12E32"/>
                </a:solidFill>
                <a:latin typeface="Open Sans"/>
                <a:hlinkClick r:id="rId13"/>
              </a:rPr>
              <a:t>Giant cell arteritis</a:t>
            </a:r>
            <a:endParaRPr lang="en-US" sz="2100" dirty="0">
              <a:solidFill>
                <a:srgbClr val="000000"/>
              </a:solidFill>
              <a:latin typeface="Open Sans"/>
            </a:endParaRPr>
          </a:p>
        </p:txBody>
      </p:sp>
    </p:spTree>
    <p:extLst>
      <p:ext uri="{BB962C8B-B14F-4D97-AF65-F5344CB8AC3E}">
        <p14:creationId xmlns="" xmlns:p14="http://schemas.microsoft.com/office/powerpoint/2010/main" val="41196506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8650" y="2125266"/>
            <a:ext cx="6229350" cy="2631490"/>
          </a:xfrm>
          <a:prstGeom prst="rect">
            <a:avLst/>
          </a:prstGeom>
        </p:spPr>
        <p:txBody>
          <a:bodyPr wrap="square">
            <a:spAutoFit/>
          </a:bodyPr>
          <a:lstStyle/>
          <a:p>
            <a:pPr algn="l" rtl="0">
              <a:buFont typeface="Wingdings" panose="05000000000000000000" pitchFamily="2" charset="2"/>
              <a:buChar char="ü"/>
            </a:pPr>
            <a:r>
              <a:rPr lang="en-US" sz="3300" b="1" dirty="0">
                <a:solidFill>
                  <a:prstClr val="black"/>
                </a:solidFill>
                <a:effectLst>
                  <a:outerShdw blurRad="38100" dist="38100" dir="2700000" algn="tl">
                    <a:srgbClr val="000000">
                      <a:alpha val="43137"/>
                    </a:srgbClr>
                  </a:outerShdw>
                </a:effectLst>
              </a:rPr>
              <a:t>Past medical and surgical history</a:t>
            </a:r>
          </a:p>
          <a:p>
            <a:pPr algn="l" rtl="0">
              <a:buFont typeface="Wingdings" panose="05000000000000000000" pitchFamily="2" charset="2"/>
              <a:buChar char="ü"/>
            </a:pPr>
            <a:r>
              <a:rPr lang="en-US" sz="3300" b="1" dirty="0">
                <a:solidFill>
                  <a:prstClr val="black"/>
                </a:solidFill>
                <a:effectLst>
                  <a:outerShdw blurRad="38100" dist="38100" dir="2700000" algn="tl">
                    <a:srgbClr val="000000">
                      <a:alpha val="43137"/>
                    </a:srgbClr>
                  </a:outerShdw>
                </a:effectLst>
              </a:rPr>
              <a:t>Drug history</a:t>
            </a:r>
          </a:p>
          <a:p>
            <a:pPr algn="l" rtl="0">
              <a:buFont typeface="Wingdings" panose="05000000000000000000" pitchFamily="2" charset="2"/>
              <a:buChar char="ü"/>
            </a:pPr>
            <a:r>
              <a:rPr lang="en-US" sz="3300" b="1" dirty="0">
                <a:solidFill>
                  <a:prstClr val="black"/>
                </a:solidFill>
                <a:effectLst>
                  <a:outerShdw blurRad="38100" dist="38100" dir="2700000" algn="tl">
                    <a:srgbClr val="000000">
                      <a:alpha val="43137"/>
                    </a:srgbClr>
                  </a:outerShdw>
                </a:effectLst>
              </a:rPr>
              <a:t>Family history</a:t>
            </a:r>
          </a:p>
          <a:p>
            <a:pPr algn="l" rtl="0">
              <a:buFont typeface="Wingdings" panose="05000000000000000000" pitchFamily="2" charset="2"/>
              <a:buChar char="ü"/>
            </a:pPr>
            <a:r>
              <a:rPr lang="en-US" sz="3300" b="1" dirty="0">
                <a:solidFill>
                  <a:prstClr val="black"/>
                </a:solidFill>
                <a:effectLst>
                  <a:outerShdw blurRad="38100" dist="38100" dir="2700000" algn="tl">
                    <a:srgbClr val="000000">
                      <a:alpha val="43137"/>
                    </a:srgbClr>
                  </a:outerShdw>
                </a:effectLst>
              </a:rPr>
              <a:t>Social history </a:t>
            </a:r>
          </a:p>
          <a:p>
            <a:pPr algn="l" rtl="0">
              <a:buFont typeface="Wingdings" panose="05000000000000000000" pitchFamily="2" charset="2"/>
              <a:buChar char="ü"/>
            </a:pPr>
            <a:r>
              <a:rPr lang="en-US" sz="3300" b="1" dirty="0">
                <a:solidFill>
                  <a:prstClr val="black"/>
                </a:solidFill>
                <a:effectLst>
                  <a:outerShdw blurRad="38100" dist="38100" dir="2700000" algn="tl">
                    <a:srgbClr val="000000">
                      <a:alpha val="43137"/>
                    </a:srgbClr>
                  </a:outerShdw>
                </a:effectLst>
              </a:rPr>
              <a:t>Impact on life of the child </a:t>
            </a:r>
          </a:p>
        </p:txBody>
      </p:sp>
    </p:spTree>
    <p:extLst>
      <p:ext uri="{BB962C8B-B14F-4D97-AF65-F5344CB8AC3E}">
        <p14:creationId xmlns="" xmlns:p14="http://schemas.microsoft.com/office/powerpoint/2010/main" val="32038589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endParaRPr lang="ar-JO"/>
          </a:p>
        </p:txBody>
      </p:sp>
      <p:pic>
        <p:nvPicPr>
          <p:cNvPr id="1026" name="Picture 2" descr="Headache during pregnancy"/>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5604" y="1"/>
            <a:ext cx="9108396"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46289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 y="636905"/>
            <a:ext cx="9037320" cy="4351338"/>
          </a:xfrm>
        </p:spPr>
        <p:txBody>
          <a:bodyPr>
            <a:noAutofit/>
          </a:bodyPr>
          <a:lstStyle/>
          <a:p>
            <a:r>
              <a:rPr lang="en-US" sz="2400" b="1" i="1" dirty="0"/>
              <a:t>Medication-Overuse Headache (MOH)</a:t>
            </a:r>
          </a:p>
          <a:p>
            <a:r>
              <a:rPr lang="en-US" sz="2400" dirty="0"/>
              <a:t>Ergotamine-overuse headache</a:t>
            </a:r>
          </a:p>
          <a:p>
            <a:r>
              <a:rPr lang="en-US" sz="2400" dirty="0" err="1"/>
              <a:t>Triptan</a:t>
            </a:r>
            <a:r>
              <a:rPr lang="en-US" sz="2400" dirty="0"/>
              <a:t>-overuse headache</a:t>
            </a:r>
          </a:p>
          <a:p>
            <a:r>
              <a:rPr lang="en-US" sz="2400" dirty="0"/>
              <a:t>Simple analgesic–overuse headache</a:t>
            </a:r>
          </a:p>
          <a:p>
            <a:r>
              <a:rPr lang="en-US" sz="2400" dirty="0"/>
              <a:t>Paracetamol (acetaminophen)-overuse headache</a:t>
            </a:r>
          </a:p>
          <a:p>
            <a:r>
              <a:rPr lang="en-US" sz="2400" dirty="0"/>
              <a:t>Acetylsalicylic acid–overuse headache</a:t>
            </a:r>
          </a:p>
          <a:p>
            <a:r>
              <a:rPr lang="en-US" sz="2400" dirty="0"/>
              <a:t>Other nonsteroidal </a:t>
            </a:r>
            <a:r>
              <a:rPr lang="en-US" sz="2400" dirty="0" err="1"/>
              <a:t>antiinflammatory</a:t>
            </a:r>
            <a:r>
              <a:rPr lang="en-US" sz="2400" dirty="0"/>
              <a:t> drug–overuse headache</a:t>
            </a:r>
          </a:p>
          <a:p>
            <a:r>
              <a:rPr lang="en-US" sz="2400" dirty="0"/>
              <a:t>Opioid-overuse headache</a:t>
            </a:r>
          </a:p>
          <a:p>
            <a:r>
              <a:rPr lang="en-US" sz="2400" dirty="0"/>
              <a:t>Combination analgesic–overuse headache</a:t>
            </a:r>
          </a:p>
          <a:p>
            <a:endParaRPr lang="en-US" sz="2400" dirty="0"/>
          </a:p>
          <a:p>
            <a:r>
              <a:rPr lang="en-US" sz="2400" b="1" i="1" dirty="0"/>
              <a:t>Headache Attributed to Substance Withdrawal</a:t>
            </a:r>
          </a:p>
          <a:p>
            <a:r>
              <a:rPr lang="en-US" sz="2400" dirty="0"/>
              <a:t>Caffeine-withdrawal headache</a:t>
            </a:r>
          </a:p>
          <a:p>
            <a:r>
              <a:rPr lang="en-US" sz="2400" dirty="0"/>
              <a:t>Opioid-withdrawal headache</a:t>
            </a:r>
          </a:p>
          <a:p>
            <a:r>
              <a:rPr lang="en-US" sz="2400" dirty="0"/>
              <a:t>Estrogen-withdrawal headache</a:t>
            </a:r>
            <a:endParaRPr lang="ar-JO" sz="2400" dirty="0"/>
          </a:p>
        </p:txBody>
      </p:sp>
    </p:spTree>
    <p:extLst>
      <p:ext uri="{BB962C8B-B14F-4D97-AF65-F5344CB8AC3E}">
        <p14:creationId xmlns="" xmlns:p14="http://schemas.microsoft.com/office/powerpoint/2010/main" val="34849060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endParaRPr lang="ar-JO"/>
          </a:p>
        </p:txBody>
      </p:sp>
      <p:pic>
        <p:nvPicPr>
          <p:cNvPr id="4" name="Picture 3"/>
          <p:cNvPicPr>
            <a:picLocks noChangeAspect="1"/>
          </p:cNvPicPr>
          <p:nvPr/>
        </p:nvPicPr>
        <p:blipFill rotWithShape="1">
          <a:blip r:embed="rId2"/>
          <a:srcRect l="23681" t="23047" r="24159" b="30273"/>
          <a:stretch/>
        </p:blipFill>
        <p:spPr>
          <a:xfrm>
            <a:off x="-63289" y="857250"/>
            <a:ext cx="9207289" cy="5143500"/>
          </a:xfrm>
          <a:prstGeom prst="rect">
            <a:avLst/>
          </a:prstGeom>
        </p:spPr>
      </p:pic>
    </p:spTree>
    <p:extLst>
      <p:ext uri="{BB962C8B-B14F-4D97-AF65-F5344CB8AC3E}">
        <p14:creationId xmlns="" xmlns:p14="http://schemas.microsoft.com/office/powerpoint/2010/main" val="36969601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925985"/>
            <a:ext cx="9044450" cy="5262979"/>
          </a:xfrm>
          <a:prstGeom prst="rect">
            <a:avLst/>
          </a:prstGeom>
          <a:solidFill>
            <a:srgbClr val="FFF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rtl="0"/>
            <a:r>
              <a:rPr lang="en-US" altLang="ar-JO" sz="4050" b="1" dirty="0" err="1">
                <a:solidFill>
                  <a:srgbClr val="000000"/>
                </a:solidFill>
                <a:latin typeface="Lato"/>
              </a:rPr>
              <a:t>i</a:t>
            </a:r>
            <a:r>
              <a:rPr lang="ar-JO" altLang="ar-JO" sz="4050" b="1" dirty="0">
                <a:solidFill>
                  <a:srgbClr val="000000"/>
                </a:solidFill>
                <a:latin typeface="Lato"/>
              </a:rPr>
              <a:t>s it a tumor?</a:t>
            </a:r>
          </a:p>
          <a:p>
            <a:pPr algn="l" rtl="0"/>
            <a:r>
              <a:rPr lang="ar-JO" altLang="ar-JO" sz="2100" dirty="0">
                <a:solidFill>
                  <a:srgbClr val="000000"/>
                </a:solidFill>
                <a:latin typeface="Open Sans"/>
              </a:rPr>
              <a:t>Some historical features are high-yield in screening for signs or symptoms consistent with a </a:t>
            </a:r>
            <a:r>
              <a:rPr lang="ar-JO" altLang="ar-JO" sz="2400" b="1" dirty="0">
                <a:solidFill>
                  <a:srgbClr val="C00000"/>
                </a:solidFill>
                <a:effectLst>
                  <a:outerShdw blurRad="38100" dist="38100" dir="2700000" algn="tl">
                    <a:srgbClr val="000000">
                      <a:alpha val="43137"/>
                    </a:srgbClr>
                  </a:outerShdw>
                </a:effectLst>
                <a:latin typeface="Open Sans"/>
              </a:rPr>
              <a:t>space occupying lesion</a:t>
            </a:r>
            <a:r>
              <a:rPr lang="ar-JO" altLang="ar-JO" sz="2100" dirty="0">
                <a:solidFill>
                  <a:srgbClr val="000000"/>
                </a:solidFill>
                <a:latin typeface="Open Sans"/>
              </a:rPr>
              <a:t>.:</a:t>
            </a:r>
          </a:p>
          <a:p>
            <a:pPr algn="l" rtl="0"/>
            <a:endParaRPr lang="ar-JO" altLang="ar-JO" sz="2700" dirty="0">
              <a:solidFill>
                <a:prstClr val="black"/>
              </a:solidFill>
            </a:endParaRPr>
          </a:p>
          <a:p>
            <a:pPr marL="342900" indent="-342900" algn="l" rtl="0">
              <a:buFont typeface="Arial" panose="020B0604020202020204" pitchFamily="34" charset="0"/>
              <a:buChar char="•"/>
            </a:pPr>
            <a:r>
              <a:rPr lang="ar-JO" altLang="ar-JO" sz="2100" b="1" dirty="0">
                <a:solidFill>
                  <a:prstClr val="black"/>
                </a:solidFill>
                <a:latin typeface="Open Sans"/>
              </a:rPr>
              <a:t>Progression</a:t>
            </a:r>
            <a:r>
              <a:rPr lang="ar-JO" altLang="ar-JO" sz="2100" dirty="0">
                <a:solidFill>
                  <a:prstClr val="black"/>
                </a:solidFill>
                <a:latin typeface="Open Sans"/>
              </a:rPr>
              <a:t> and worsening of symptoms over time</a:t>
            </a:r>
            <a:endParaRPr lang="ar-JO" altLang="ar-JO" sz="2700" dirty="0">
              <a:solidFill>
                <a:prstClr val="black"/>
              </a:solidFill>
            </a:endParaRPr>
          </a:p>
          <a:p>
            <a:pPr marL="342900" indent="-342900" algn="l" rtl="0">
              <a:buFont typeface="Arial" panose="020B0604020202020204" pitchFamily="34" charset="0"/>
              <a:buChar char="•"/>
            </a:pPr>
            <a:r>
              <a:rPr lang="ar-JO" altLang="ar-JO" sz="2100" dirty="0">
                <a:solidFill>
                  <a:prstClr val="black"/>
                </a:solidFill>
                <a:latin typeface="Open Sans"/>
              </a:rPr>
              <a:t>Associated </a:t>
            </a:r>
            <a:r>
              <a:rPr lang="ar-JO" altLang="ar-JO" sz="2100" b="1" dirty="0">
                <a:solidFill>
                  <a:prstClr val="black"/>
                </a:solidFill>
                <a:latin typeface="Open Sans"/>
              </a:rPr>
              <a:t>vomiting</a:t>
            </a:r>
            <a:endParaRPr lang="ar-JO" altLang="ar-JO" sz="2700" dirty="0">
              <a:solidFill>
                <a:prstClr val="black"/>
              </a:solidFill>
            </a:endParaRPr>
          </a:p>
          <a:p>
            <a:pPr marL="342900" indent="-342900" algn="l" rtl="0">
              <a:buFont typeface="Arial" panose="020B0604020202020204" pitchFamily="34" charset="0"/>
              <a:buChar char="•"/>
            </a:pPr>
            <a:r>
              <a:rPr lang="ar-JO" altLang="ar-JO" sz="2100" dirty="0">
                <a:solidFill>
                  <a:prstClr val="black"/>
                </a:solidFill>
                <a:latin typeface="Open Sans"/>
              </a:rPr>
              <a:t>Pain only in the </a:t>
            </a:r>
            <a:r>
              <a:rPr lang="ar-JO" altLang="ar-JO" sz="2100" b="1" dirty="0">
                <a:solidFill>
                  <a:prstClr val="black"/>
                </a:solidFill>
                <a:latin typeface="Open Sans"/>
              </a:rPr>
              <a:t>occiput</a:t>
            </a:r>
            <a:endParaRPr lang="ar-JO" altLang="ar-JO" sz="2700" dirty="0">
              <a:solidFill>
                <a:prstClr val="black"/>
              </a:solidFill>
            </a:endParaRPr>
          </a:p>
          <a:p>
            <a:pPr marL="342900" indent="-342900" algn="l" rtl="0">
              <a:buFont typeface="Arial" panose="020B0604020202020204" pitchFamily="34" charset="0"/>
              <a:buChar char="•"/>
            </a:pPr>
            <a:r>
              <a:rPr lang="ar-JO" altLang="ar-JO" sz="2100" dirty="0">
                <a:solidFill>
                  <a:prstClr val="black"/>
                </a:solidFill>
                <a:latin typeface="Open Sans"/>
              </a:rPr>
              <a:t>Headache that is worse with </a:t>
            </a:r>
            <a:r>
              <a:rPr lang="ar-JO" altLang="ar-JO" sz="2100" b="1" dirty="0">
                <a:solidFill>
                  <a:prstClr val="black"/>
                </a:solidFill>
                <a:latin typeface="Open Sans"/>
              </a:rPr>
              <a:t>Valsalva</a:t>
            </a:r>
            <a:r>
              <a:rPr lang="ar-JO" altLang="ar-JO" sz="2100" dirty="0">
                <a:solidFill>
                  <a:prstClr val="black"/>
                </a:solidFill>
                <a:latin typeface="Open Sans"/>
              </a:rPr>
              <a:t> – ask if coughing,  urinating, or  defecating affects the headache</a:t>
            </a:r>
            <a:endParaRPr lang="ar-JO" altLang="ar-JO" sz="2700" dirty="0">
              <a:solidFill>
                <a:prstClr val="black"/>
              </a:solidFill>
            </a:endParaRPr>
          </a:p>
          <a:p>
            <a:pPr marL="342900" indent="-342900" algn="l" rtl="0">
              <a:buFont typeface="Arial" panose="020B0604020202020204" pitchFamily="34" charset="0"/>
              <a:buChar char="•"/>
            </a:pPr>
            <a:r>
              <a:rPr lang="ar-JO" altLang="ar-JO" sz="2100" dirty="0">
                <a:solidFill>
                  <a:prstClr val="black"/>
                </a:solidFill>
                <a:latin typeface="Open Sans"/>
              </a:rPr>
              <a:t>Does this headache </a:t>
            </a:r>
            <a:r>
              <a:rPr lang="ar-JO" altLang="ar-JO" sz="2100" b="1" dirty="0">
                <a:solidFill>
                  <a:prstClr val="black"/>
                </a:solidFill>
                <a:latin typeface="Open Sans"/>
              </a:rPr>
              <a:t>wake</a:t>
            </a:r>
            <a:r>
              <a:rPr lang="ar-JO" altLang="ar-JO" sz="2100" dirty="0">
                <a:solidFill>
                  <a:prstClr val="black"/>
                </a:solidFill>
                <a:latin typeface="Open Sans"/>
              </a:rPr>
              <a:t> the child</a:t>
            </a:r>
            <a:r>
              <a:rPr lang="ar-JO" altLang="ar-JO" sz="2100" b="1" dirty="0">
                <a:solidFill>
                  <a:prstClr val="black"/>
                </a:solidFill>
                <a:latin typeface="Open Sans"/>
              </a:rPr>
              <a:t> from sleep</a:t>
            </a:r>
            <a:r>
              <a:rPr lang="ar-JO" altLang="ar-JO" sz="2100" dirty="0">
                <a:solidFill>
                  <a:prstClr val="black"/>
                </a:solidFill>
                <a:latin typeface="Open Sans"/>
              </a:rPr>
              <a:t>?</a:t>
            </a:r>
            <a:endParaRPr lang="ar-JO" altLang="ar-JO" sz="2700" dirty="0">
              <a:solidFill>
                <a:prstClr val="black"/>
              </a:solidFill>
            </a:endParaRPr>
          </a:p>
          <a:p>
            <a:pPr marL="342900" indent="-342900" algn="l" rtl="0">
              <a:buFont typeface="Arial" panose="020B0604020202020204" pitchFamily="34" charset="0"/>
              <a:buChar char="•"/>
            </a:pPr>
            <a:r>
              <a:rPr lang="ar-JO" altLang="ar-JO" sz="2100" dirty="0">
                <a:solidFill>
                  <a:prstClr val="black"/>
                </a:solidFill>
                <a:latin typeface="Open Sans"/>
              </a:rPr>
              <a:t>Is it </a:t>
            </a:r>
            <a:r>
              <a:rPr lang="ar-JO" altLang="ar-JO" sz="2100" b="1" dirty="0">
                <a:solidFill>
                  <a:prstClr val="black"/>
                </a:solidFill>
                <a:latin typeface="Open Sans"/>
              </a:rPr>
              <a:t>worse in the morning</a:t>
            </a:r>
            <a:r>
              <a:rPr lang="ar-JO" altLang="ar-JO" sz="2100" dirty="0">
                <a:solidFill>
                  <a:prstClr val="black"/>
                </a:solidFill>
                <a:latin typeface="Open Sans"/>
              </a:rPr>
              <a:t> just after getting up?</a:t>
            </a:r>
            <a:endParaRPr lang="en-US" altLang="ar-JO" sz="2100" dirty="0">
              <a:solidFill>
                <a:prstClr val="black"/>
              </a:solidFill>
              <a:latin typeface="Open Sans"/>
            </a:endParaRPr>
          </a:p>
          <a:p>
            <a:pPr marL="342900" indent="-342900" algn="l" rtl="0">
              <a:buFont typeface="Arial" panose="020B0604020202020204" pitchFamily="34" charset="0"/>
              <a:buChar char="•"/>
            </a:pPr>
            <a:r>
              <a:rPr lang="en-US" sz="2100" b="1" dirty="0">
                <a:solidFill>
                  <a:prstClr val="black"/>
                </a:solidFill>
              </a:rPr>
              <a:t>No family history</a:t>
            </a:r>
            <a:r>
              <a:rPr lang="en-US" sz="2100" dirty="0">
                <a:solidFill>
                  <a:prstClr val="black"/>
                </a:solidFill>
              </a:rPr>
              <a:t> of migraine</a:t>
            </a:r>
          </a:p>
          <a:p>
            <a:pPr marL="342900" indent="-342900" algn="l" rtl="0">
              <a:buFont typeface="Arial" panose="020B0604020202020204" pitchFamily="34" charset="0"/>
              <a:buChar char="•"/>
            </a:pPr>
            <a:r>
              <a:rPr lang="en-US" sz="2100" b="1" dirty="0">
                <a:solidFill>
                  <a:prstClr val="black"/>
                </a:solidFill>
              </a:rPr>
              <a:t>No associated aura</a:t>
            </a:r>
            <a:r>
              <a:rPr lang="en-US" sz="2100" dirty="0">
                <a:solidFill>
                  <a:prstClr val="black"/>
                </a:solidFill>
              </a:rPr>
              <a:t> with the headache.</a:t>
            </a:r>
          </a:p>
          <a:p>
            <a:pPr algn="l" rtl="0"/>
            <a:endParaRPr lang="ar-JO" altLang="ar-JO" sz="4050" dirty="0">
              <a:solidFill>
                <a:prstClr val="black"/>
              </a:solidFill>
            </a:endParaRPr>
          </a:p>
        </p:txBody>
      </p:sp>
    </p:spTree>
    <p:extLst>
      <p:ext uri="{BB962C8B-B14F-4D97-AF65-F5344CB8AC3E}">
        <p14:creationId xmlns="" xmlns:p14="http://schemas.microsoft.com/office/powerpoint/2010/main" val="2526902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1126537"/>
            <a:ext cx="9054703" cy="3554819"/>
          </a:xfrm>
          <a:prstGeom prst="rect">
            <a:avLst/>
          </a:prstGeom>
          <a:solidFill>
            <a:srgbClr val="FFF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rtl="0"/>
            <a:r>
              <a:rPr lang="ar-JO" altLang="ar-JO" sz="2100" b="1" dirty="0">
                <a:solidFill>
                  <a:srgbClr val="000000"/>
                </a:solidFill>
                <a:latin typeface="Open Sans"/>
              </a:rPr>
              <a:t>Arteriovenous malformation</a:t>
            </a:r>
            <a:r>
              <a:rPr lang="ar-JO" altLang="ar-JO" sz="2100" dirty="0">
                <a:solidFill>
                  <a:srgbClr val="000000"/>
                </a:solidFill>
                <a:latin typeface="Open Sans"/>
              </a:rPr>
              <a:t> (AVM) is the hemorrhage we fear the most.</a:t>
            </a:r>
            <a:endParaRPr lang="ar-JO" altLang="ar-JO" sz="2700" dirty="0">
              <a:solidFill>
                <a:prstClr val="black"/>
              </a:solidFill>
            </a:endParaRPr>
          </a:p>
          <a:p>
            <a:pPr algn="l" rtl="0"/>
            <a:r>
              <a:rPr lang="ar-JO" altLang="ar-JO" sz="2100" dirty="0">
                <a:solidFill>
                  <a:srgbClr val="000000"/>
                </a:solidFill>
                <a:latin typeface="Open Sans"/>
              </a:rPr>
              <a:t>We really don’t know enough about arteriovenous malformations in the brain to say what is the typical presentation. They may be completely asymptomatic, until they rupture. </a:t>
            </a:r>
            <a:r>
              <a:rPr lang="ar-JO" altLang="ar-JO" sz="2100" dirty="0">
                <a:solidFill>
                  <a:srgbClr val="C00000"/>
                </a:solidFill>
                <a:effectLst>
                  <a:outerShdw blurRad="38100" dist="38100" dir="2700000" algn="tl">
                    <a:srgbClr val="000000">
                      <a:alpha val="43137"/>
                    </a:srgbClr>
                  </a:outerShdw>
                </a:effectLst>
                <a:latin typeface="Open Sans"/>
              </a:rPr>
              <a:t>Even the headache presentation is variable.</a:t>
            </a:r>
            <a:endParaRPr lang="ar-JO" altLang="ar-JO" sz="2700" dirty="0">
              <a:solidFill>
                <a:srgbClr val="C00000"/>
              </a:solidFill>
              <a:effectLst>
                <a:outerShdw blurRad="38100" dist="38100" dir="2700000" algn="tl">
                  <a:srgbClr val="000000">
                    <a:alpha val="43137"/>
                  </a:srgbClr>
                </a:outerShdw>
              </a:effectLst>
            </a:endParaRPr>
          </a:p>
          <a:p>
            <a:pPr marL="342900" indent="-342900" algn="l" rtl="0">
              <a:buFont typeface="Arial" panose="020B0604020202020204" pitchFamily="34" charset="0"/>
              <a:buChar char="•"/>
            </a:pPr>
            <a:r>
              <a:rPr lang="ar-JO" altLang="ar-JO" sz="2100" dirty="0">
                <a:solidFill>
                  <a:srgbClr val="000000"/>
                </a:solidFill>
                <a:latin typeface="Open Sans"/>
              </a:rPr>
              <a:t>Think, </a:t>
            </a:r>
            <a:r>
              <a:rPr lang="ar-JO" altLang="ar-JO" sz="2100" b="1" dirty="0">
                <a:solidFill>
                  <a:srgbClr val="000000"/>
                </a:solidFill>
                <a:latin typeface="Open Sans"/>
              </a:rPr>
              <a:t>headache PLUS</a:t>
            </a:r>
            <a:r>
              <a:rPr lang="ar-JO" altLang="ar-JO" sz="2100" dirty="0">
                <a:solidFill>
                  <a:srgbClr val="000000"/>
                </a:solidFill>
                <a:latin typeface="Open Sans"/>
              </a:rPr>
              <a:t>.</a:t>
            </a:r>
            <a:endParaRPr lang="ar-JO" altLang="ar-JO" sz="2700" dirty="0">
              <a:solidFill>
                <a:prstClr val="black"/>
              </a:solidFill>
            </a:endParaRPr>
          </a:p>
          <a:p>
            <a:pPr marL="342900" indent="-342900" algn="l" rtl="0">
              <a:buFont typeface="Arial" panose="020B0604020202020204" pitchFamily="34" charset="0"/>
              <a:buChar char="•"/>
            </a:pPr>
            <a:r>
              <a:rPr lang="ar-JO" altLang="ar-JO" sz="2100" dirty="0">
                <a:solidFill>
                  <a:prstClr val="black"/>
                </a:solidFill>
                <a:latin typeface="Open Sans"/>
              </a:rPr>
              <a:t>New headache plus…</a:t>
            </a:r>
            <a:r>
              <a:rPr lang="ar-JO" altLang="ar-JO" sz="2100" i="1" dirty="0">
                <a:solidFill>
                  <a:prstClr val="black"/>
                </a:solidFill>
                <a:latin typeface="Open Sans"/>
              </a:rPr>
              <a:t>vomiting</a:t>
            </a:r>
            <a:r>
              <a:rPr lang="ar-JO" altLang="ar-JO" sz="2100" dirty="0">
                <a:solidFill>
                  <a:prstClr val="black"/>
                </a:solidFill>
                <a:latin typeface="Open Sans"/>
              </a:rPr>
              <a:t>.</a:t>
            </a:r>
            <a:endParaRPr lang="ar-JO" altLang="ar-JO" sz="2700" dirty="0">
              <a:solidFill>
                <a:prstClr val="black"/>
              </a:solidFill>
            </a:endParaRPr>
          </a:p>
          <a:p>
            <a:pPr marL="342900" indent="-342900" algn="l" rtl="0">
              <a:buFont typeface="Arial" panose="020B0604020202020204" pitchFamily="34" charset="0"/>
              <a:buChar char="•"/>
            </a:pPr>
            <a:r>
              <a:rPr lang="ar-JO" altLang="ar-JO" sz="2100" dirty="0">
                <a:solidFill>
                  <a:prstClr val="black"/>
                </a:solidFill>
                <a:latin typeface="Open Sans"/>
              </a:rPr>
              <a:t>Headache plus…</a:t>
            </a:r>
            <a:r>
              <a:rPr lang="ar-JO" altLang="ar-JO" sz="2100" i="1" dirty="0">
                <a:solidFill>
                  <a:prstClr val="black"/>
                </a:solidFill>
                <a:latin typeface="Open Sans"/>
              </a:rPr>
              <a:t>it’s unilateral and new for the patient</a:t>
            </a:r>
            <a:r>
              <a:rPr lang="ar-JO" altLang="ar-JO" sz="2100" dirty="0">
                <a:solidFill>
                  <a:prstClr val="black"/>
                </a:solidFill>
                <a:latin typeface="Open Sans"/>
              </a:rPr>
              <a:t>.</a:t>
            </a:r>
            <a:endParaRPr lang="ar-JO" altLang="ar-JO" sz="2700" dirty="0">
              <a:solidFill>
                <a:prstClr val="black"/>
              </a:solidFill>
            </a:endParaRPr>
          </a:p>
          <a:p>
            <a:pPr marL="342900" indent="-342900" algn="l" rtl="0">
              <a:buFont typeface="Arial" panose="020B0604020202020204" pitchFamily="34" charset="0"/>
              <a:buChar char="•"/>
            </a:pPr>
            <a:r>
              <a:rPr lang="ar-JO" altLang="ar-JO" sz="2100" dirty="0">
                <a:solidFill>
                  <a:prstClr val="black"/>
                </a:solidFill>
                <a:latin typeface="Open Sans"/>
              </a:rPr>
              <a:t>Headache plus…</a:t>
            </a:r>
            <a:r>
              <a:rPr lang="ar-JO" altLang="ar-JO" sz="2100" i="1" dirty="0">
                <a:solidFill>
                  <a:prstClr val="black"/>
                </a:solidFill>
                <a:latin typeface="Open Sans"/>
              </a:rPr>
              <a:t>a new seizure</a:t>
            </a:r>
            <a:r>
              <a:rPr lang="ar-JO" altLang="ar-JO" sz="2100" dirty="0">
                <a:solidFill>
                  <a:prstClr val="black"/>
                </a:solidFill>
                <a:latin typeface="Open Sans"/>
              </a:rPr>
              <a:t>.</a:t>
            </a:r>
            <a:endParaRPr lang="ar-JO" altLang="ar-JO" sz="2700" dirty="0">
              <a:solidFill>
                <a:prstClr val="black"/>
              </a:solidFill>
            </a:endParaRPr>
          </a:p>
          <a:p>
            <a:pPr marL="342900" indent="-342900" algn="l" rtl="0">
              <a:buFont typeface="Arial" panose="020B0604020202020204" pitchFamily="34" charset="0"/>
              <a:buChar char="•"/>
            </a:pPr>
            <a:r>
              <a:rPr lang="ar-JO" altLang="ar-JO" sz="2100" dirty="0">
                <a:solidFill>
                  <a:prstClr val="black"/>
                </a:solidFill>
                <a:latin typeface="Open Sans"/>
              </a:rPr>
              <a:t>Headache plus…</a:t>
            </a:r>
            <a:r>
              <a:rPr lang="ar-JO" altLang="ar-JO" sz="2100" i="1" dirty="0">
                <a:solidFill>
                  <a:prstClr val="black"/>
                </a:solidFill>
                <a:latin typeface="Open Sans"/>
              </a:rPr>
              <a:t>focal neuro deficits, that may be transient, due to a vascular steal phenomenon</a:t>
            </a:r>
            <a:endParaRPr lang="ar-JO" altLang="ar-JO" sz="4050" dirty="0">
              <a:solidFill>
                <a:prstClr val="black"/>
              </a:solidFill>
            </a:endParaRPr>
          </a:p>
        </p:txBody>
      </p:sp>
    </p:spTree>
    <p:extLst>
      <p:ext uri="{BB962C8B-B14F-4D97-AF65-F5344CB8AC3E}">
        <p14:creationId xmlns="" xmlns:p14="http://schemas.microsoft.com/office/powerpoint/2010/main" val="17471901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500" b="1" dirty="0">
                <a:ln w="0"/>
                <a:effectLst>
                  <a:outerShdw blurRad="38100" dist="19050" dir="2700000" algn="tl" rotWithShape="0">
                    <a:schemeClr val="dk1">
                      <a:alpha val="40000"/>
                    </a:schemeClr>
                  </a:outerShdw>
                </a:effectLst>
              </a:rPr>
              <a:t>2- Physical examination</a:t>
            </a:r>
            <a:br>
              <a:rPr lang="en-US" sz="4500" b="1" dirty="0">
                <a:ln w="0"/>
                <a:effectLst>
                  <a:outerShdw blurRad="38100" dist="19050" dir="2700000" algn="tl" rotWithShape="0">
                    <a:schemeClr val="dk1">
                      <a:alpha val="40000"/>
                    </a:schemeClr>
                  </a:outerShdw>
                </a:effectLst>
              </a:rPr>
            </a:br>
            <a:endParaRPr lang="ar-JO" sz="4500" b="1" dirty="0">
              <a:ln w="0"/>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a:xfrm>
            <a:off x="0" y="1628180"/>
            <a:ext cx="9144000" cy="4254699"/>
          </a:xfrm>
        </p:spPr>
        <p:txBody>
          <a:bodyPr>
            <a:normAutofit/>
          </a:bodyPr>
          <a:lstStyle/>
          <a:p>
            <a:pPr marL="0" indent="0">
              <a:buNone/>
            </a:pPr>
            <a:r>
              <a:rPr lang="en-US" sz="3300" dirty="0"/>
              <a:t>+ </a:t>
            </a:r>
            <a:r>
              <a:rPr lang="en-US" sz="1650" dirty="0"/>
              <a:t>It is mandatory if secondary headache suspected </a:t>
            </a:r>
            <a:endParaRPr lang="en-US" sz="3225" b="1" dirty="0"/>
          </a:p>
          <a:p>
            <a:pPr>
              <a:buFont typeface="Wingdings" panose="05000000000000000000" pitchFamily="2" charset="2"/>
              <a:buChar char="ü"/>
            </a:pPr>
            <a:r>
              <a:rPr lang="en-US" sz="3225" b="1" dirty="0"/>
              <a:t>General Appearance:</a:t>
            </a:r>
          </a:p>
          <a:p>
            <a:pPr marL="0" indent="0">
              <a:buNone/>
            </a:pPr>
            <a:r>
              <a:rPr lang="en-US" dirty="0"/>
              <a:t>• Altered mental status may indicate meningitis, encephalitis, intracranial</a:t>
            </a:r>
          </a:p>
          <a:p>
            <a:pPr marL="0" indent="0">
              <a:buNone/>
            </a:pPr>
            <a:r>
              <a:rPr lang="en-US" dirty="0"/>
              <a:t>hemorrhage, elevated intracranial pressure, hypertensive encephalopathy.</a:t>
            </a:r>
          </a:p>
          <a:p>
            <a:pPr>
              <a:buFont typeface="Wingdings" panose="05000000000000000000" pitchFamily="2" charset="2"/>
              <a:buChar char="ü"/>
            </a:pPr>
            <a:r>
              <a:rPr lang="en-US" sz="3600" b="1" dirty="0"/>
              <a:t>vitals</a:t>
            </a:r>
            <a:r>
              <a:rPr lang="en-US" dirty="0"/>
              <a:t>:</a:t>
            </a:r>
          </a:p>
          <a:p>
            <a:pPr marL="0" indent="0">
              <a:buNone/>
            </a:pPr>
            <a:r>
              <a:rPr lang="en-US" dirty="0"/>
              <a:t>• Hypertension may cause headache or be a response to increased intracranial</a:t>
            </a:r>
          </a:p>
          <a:p>
            <a:pPr marL="0" indent="0">
              <a:buNone/>
            </a:pPr>
            <a:r>
              <a:rPr lang="en-US" dirty="0"/>
              <a:t>pressure</a:t>
            </a:r>
          </a:p>
          <a:p>
            <a:pPr marL="0" indent="0">
              <a:buNone/>
            </a:pPr>
            <a:r>
              <a:rPr lang="en-US" dirty="0"/>
              <a:t>• Fever suggests infection (most commonly upper respiratory infection) but may</a:t>
            </a:r>
          </a:p>
          <a:p>
            <a:pPr marL="0" indent="0">
              <a:buNone/>
            </a:pPr>
            <a:r>
              <a:rPr lang="en-US" dirty="0"/>
              <a:t>occur with intracranial hemorrhage or central nervous system malignancy</a:t>
            </a:r>
            <a:endParaRPr lang="ar-JO" dirty="0"/>
          </a:p>
        </p:txBody>
      </p:sp>
    </p:spTree>
    <p:extLst>
      <p:ext uri="{BB962C8B-B14F-4D97-AF65-F5344CB8AC3E}">
        <p14:creationId xmlns="" xmlns:p14="http://schemas.microsoft.com/office/powerpoint/2010/main" val="20250209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584" y="940594"/>
            <a:ext cx="9040416" cy="5060156"/>
          </a:xfrm>
        </p:spPr>
        <p:txBody>
          <a:bodyPr>
            <a:normAutofit/>
          </a:bodyPr>
          <a:lstStyle/>
          <a:p>
            <a:pPr>
              <a:buFont typeface="Wingdings" panose="05000000000000000000" pitchFamily="2" charset="2"/>
              <a:buChar char="ü"/>
            </a:pPr>
            <a:r>
              <a:rPr lang="en-US" sz="3000" b="1" dirty="0"/>
              <a:t>Head circumference:</a:t>
            </a:r>
          </a:p>
          <a:p>
            <a:pPr marL="0" indent="0">
              <a:buNone/>
            </a:pPr>
            <a:r>
              <a:rPr lang="en-US" dirty="0"/>
              <a:t>Macrocephaly may indicate slowly progressive increases in intracranial pressure.</a:t>
            </a:r>
            <a:endParaRPr lang="en-US" sz="3000" b="1" dirty="0"/>
          </a:p>
          <a:p>
            <a:pPr>
              <a:buFont typeface="Wingdings" panose="05000000000000000000" pitchFamily="2" charset="2"/>
              <a:buChar char="ü"/>
            </a:pPr>
            <a:r>
              <a:rPr lang="en-US" sz="3000" b="1" dirty="0"/>
              <a:t>Palpation of the head and neck:</a:t>
            </a:r>
          </a:p>
          <a:p>
            <a:pPr marL="0" indent="0">
              <a:buNone/>
            </a:pPr>
            <a:r>
              <a:rPr lang="en-US" sz="1800" dirty="0"/>
              <a:t>Localized scalp tenderness may occur in migraine and tension-type headaches</a:t>
            </a:r>
          </a:p>
          <a:p>
            <a:pPr marL="0" indent="0">
              <a:buNone/>
            </a:pPr>
            <a:r>
              <a:rPr lang="en-US" sz="1800" dirty="0"/>
              <a:t>• Scalp swelling may indicate head trauma</a:t>
            </a:r>
          </a:p>
          <a:p>
            <a:pPr marL="0" indent="0">
              <a:buNone/>
            </a:pPr>
            <a:r>
              <a:rPr lang="en-US" sz="1800" dirty="0"/>
              <a:t>• Sinus tenderness may indicate sinusitis</a:t>
            </a:r>
          </a:p>
          <a:p>
            <a:pPr marL="0" indent="0">
              <a:buNone/>
            </a:pPr>
            <a:r>
              <a:rPr lang="en-US" sz="1800" dirty="0"/>
              <a:t>• Temporomandibular joint (TMJ) and/or masseter tenderness suggests TMJ</a:t>
            </a:r>
          </a:p>
          <a:p>
            <a:pPr marL="0" indent="0">
              <a:buNone/>
            </a:pPr>
            <a:r>
              <a:rPr lang="en-US" sz="1800" dirty="0"/>
              <a:t>dysfunction</a:t>
            </a:r>
          </a:p>
          <a:p>
            <a:pPr marL="0" indent="0">
              <a:buNone/>
            </a:pPr>
            <a:r>
              <a:rPr lang="en-US" sz="1800" dirty="0"/>
              <a:t>• Nuchal rigidity may indicate meningitis</a:t>
            </a:r>
          </a:p>
          <a:p>
            <a:pPr marL="0" indent="0">
              <a:buNone/>
            </a:pPr>
            <a:r>
              <a:rPr lang="en-US" sz="1800" dirty="0"/>
              <a:t>• • goiter may indicate thyroid dysfunction</a:t>
            </a:r>
            <a:endParaRPr lang="ar-JO" sz="1800" dirty="0"/>
          </a:p>
        </p:txBody>
      </p:sp>
    </p:spTree>
    <p:extLst>
      <p:ext uri="{BB962C8B-B14F-4D97-AF65-F5344CB8AC3E}">
        <p14:creationId xmlns="" xmlns:p14="http://schemas.microsoft.com/office/powerpoint/2010/main" val="32411353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57250"/>
            <a:ext cx="9144000" cy="5036344"/>
          </a:xfrm>
        </p:spPr>
        <p:txBody>
          <a:bodyPr>
            <a:normAutofit lnSpcReduction="10000"/>
          </a:bodyPr>
          <a:lstStyle/>
          <a:p>
            <a:pPr>
              <a:buFont typeface="Wingdings" panose="05000000000000000000" pitchFamily="2" charset="2"/>
              <a:buChar char="ü"/>
            </a:pPr>
            <a:r>
              <a:rPr lang="en-US" sz="2700" b="1" dirty="0"/>
              <a:t>Visual fields:</a:t>
            </a:r>
          </a:p>
          <a:p>
            <a:pPr marL="0" indent="0">
              <a:buNone/>
            </a:pPr>
            <a:r>
              <a:rPr lang="en-US" dirty="0"/>
              <a:t>● Visual field abnormalities may indicate increased intracranial pressure and/or a space-occupying lesion.</a:t>
            </a:r>
          </a:p>
          <a:p>
            <a:pPr marL="0" indent="0">
              <a:buNone/>
            </a:pPr>
            <a:endParaRPr lang="en-US" dirty="0"/>
          </a:p>
          <a:p>
            <a:pPr>
              <a:buFont typeface="Wingdings" panose="05000000000000000000" pitchFamily="2" charset="2"/>
              <a:buChar char="ü"/>
            </a:pPr>
            <a:r>
              <a:rPr lang="en-US" sz="2700" b="1" dirty="0" err="1"/>
              <a:t>Fundoscopy</a:t>
            </a:r>
            <a:r>
              <a:rPr lang="en-US" sz="2700" b="1" dirty="0"/>
              <a:t>:</a:t>
            </a:r>
          </a:p>
          <a:p>
            <a:pPr marL="0" indent="0">
              <a:buNone/>
            </a:pPr>
            <a:r>
              <a:rPr lang="en-US" dirty="0"/>
              <a:t>● Papilledema may indicate increased intracranial pressure</a:t>
            </a:r>
          </a:p>
          <a:p>
            <a:pPr marL="0" indent="0">
              <a:buNone/>
            </a:pPr>
            <a:r>
              <a:rPr lang="en-US" dirty="0"/>
              <a:t>● </a:t>
            </a:r>
            <a:r>
              <a:rPr lang="en-US" dirty="0" err="1">
                <a:solidFill>
                  <a:srgbClr val="C00000"/>
                </a:solidFill>
              </a:rPr>
              <a:t>Funduscopic</a:t>
            </a:r>
            <a:r>
              <a:rPr lang="en-US" dirty="0">
                <a:solidFill>
                  <a:srgbClr val="C00000"/>
                </a:solidFill>
              </a:rPr>
              <a:t> examination is normal in primary headache</a:t>
            </a:r>
          </a:p>
          <a:p>
            <a:pPr marL="0" indent="0">
              <a:buNone/>
            </a:pPr>
            <a:endParaRPr lang="en-US" dirty="0"/>
          </a:p>
          <a:p>
            <a:pPr>
              <a:buFont typeface="Wingdings" panose="05000000000000000000" pitchFamily="2" charset="2"/>
              <a:buChar char="ü"/>
            </a:pPr>
            <a:r>
              <a:rPr lang="en-US" sz="2700" b="1" dirty="0" err="1"/>
              <a:t>Otoscopy</a:t>
            </a:r>
            <a:r>
              <a:rPr lang="en-US" sz="2700" b="1" dirty="0"/>
              <a:t>:</a:t>
            </a:r>
          </a:p>
          <a:p>
            <a:pPr marL="0" indent="0">
              <a:buNone/>
            </a:pPr>
            <a:r>
              <a:rPr lang="en-US" dirty="0"/>
              <a:t>May demonstrate otitis media; </a:t>
            </a:r>
            <a:r>
              <a:rPr lang="en-US" dirty="0" err="1"/>
              <a:t>hemotympanum</a:t>
            </a:r>
            <a:r>
              <a:rPr lang="en-US" dirty="0"/>
              <a:t> may indicate trauma</a:t>
            </a:r>
          </a:p>
          <a:p>
            <a:pPr marL="0" indent="0">
              <a:buNone/>
            </a:pPr>
            <a:endParaRPr lang="en-US" dirty="0"/>
          </a:p>
          <a:p>
            <a:pPr>
              <a:buFont typeface="Wingdings" panose="05000000000000000000" pitchFamily="2" charset="2"/>
              <a:buChar char="ü"/>
            </a:pPr>
            <a:r>
              <a:rPr lang="en-US" sz="2700" b="1" dirty="0"/>
              <a:t>Oropharynx:</a:t>
            </a:r>
          </a:p>
          <a:p>
            <a:pPr marL="0" indent="0">
              <a:buNone/>
            </a:pPr>
            <a:r>
              <a:rPr lang="en-US" dirty="0"/>
              <a:t>● Signs of pharyngitis, dental decay or abscess</a:t>
            </a:r>
            <a:endParaRPr lang="ar-JO" dirty="0"/>
          </a:p>
        </p:txBody>
      </p:sp>
    </p:spTree>
    <p:extLst>
      <p:ext uri="{BB962C8B-B14F-4D97-AF65-F5344CB8AC3E}">
        <p14:creationId xmlns="" xmlns:p14="http://schemas.microsoft.com/office/powerpoint/2010/main" val="23355931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069181"/>
            <a:ext cx="9051131" cy="4631531"/>
          </a:xfrm>
        </p:spPr>
        <p:txBody>
          <a:bodyPr>
            <a:normAutofit/>
          </a:bodyPr>
          <a:lstStyle/>
          <a:p>
            <a:pPr>
              <a:buFont typeface="Wingdings" panose="05000000000000000000" pitchFamily="2" charset="2"/>
              <a:buChar char="ü"/>
            </a:pPr>
            <a:r>
              <a:rPr lang="en-US" sz="2700" b="1" dirty="0"/>
              <a:t>N</a:t>
            </a:r>
            <a:r>
              <a:rPr lang="en-US" sz="2850" b="1" dirty="0"/>
              <a:t>eurological exam:</a:t>
            </a:r>
          </a:p>
          <a:p>
            <a:pPr marL="0" indent="0">
              <a:buNone/>
            </a:pPr>
            <a:r>
              <a:rPr lang="en-US" dirty="0"/>
              <a:t>● Abnormal neurologic examination (particularly mental status, eye movements,</a:t>
            </a:r>
          </a:p>
          <a:p>
            <a:pPr marL="0" indent="0">
              <a:buNone/>
            </a:pPr>
            <a:r>
              <a:rPr lang="en-US" dirty="0"/>
              <a:t>papilledema, asymmetry, coordination disturbance, abnormal deep tendon</a:t>
            </a:r>
          </a:p>
          <a:p>
            <a:pPr marL="0" indent="0">
              <a:buNone/>
            </a:pPr>
            <a:r>
              <a:rPr lang="en-US" dirty="0"/>
              <a:t>reflexes) may indicate intracranial pathology but also may occur with migraine</a:t>
            </a:r>
          </a:p>
          <a:p>
            <a:pPr marL="0" indent="0">
              <a:buNone/>
            </a:pPr>
            <a:r>
              <a:rPr lang="en-US" dirty="0"/>
              <a:t>headache.</a:t>
            </a:r>
          </a:p>
          <a:p>
            <a:pPr>
              <a:buFont typeface="Wingdings" panose="05000000000000000000" pitchFamily="2" charset="2"/>
              <a:buChar char="ü"/>
            </a:pPr>
            <a:r>
              <a:rPr lang="en-US" sz="2850" b="1" dirty="0"/>
              <a:t>Skin exam</a:t>
            </a:r>
            <a:r>
              <a:rPr lang="en-US" b="1" dirty="0"/>
              <a:t>:</a:t>
            </a:r>
          </a:p>
          <a:p>
            <a:pPr marL="0" indent="0">
              <a:buNone/>
            </a:pPr>
            <a:r>
              <a:rPr lang="en-US" dirty="0"/>
              <a:t>● Signs of </a:t>
            </a:r>
            <a:r>
              <a:rPr lang="en-US" dirty="0" err="1"/>
              <a:t>neurocutaneous</a:t>
            </a:r>
            <a:r>
              <a:rPr lang="en-US" dirty="0"/>
              <a:t> disorders (e.g., neurofibromatosis, tuberous sclerosis</a:t>
            </a:r>
          </a:p>
          <a:p>
            <a:pPr marL="0" indent="0">
              <a:buNone/>
            </a:pPr>
            <a:r>
              <a:rPr lang="en-US" dirty="0"/>
              <a:t>complex, which are associated with intracranial neoplasms)</a:t>
            </a:r>
          </a:p>
          <a:p>
            <a:pPr marL="0" indent="0">
              <a:buNone/>
            </a:pPr>
            <a:r>
              <a:rPr lang="en-US" dirty="0"/>
              <a:t>● trauma (bruises, abrasions, </a:t>
            </a:r>
            <a:r>
              <a:rPr lang="en-US" dirty="0" err="1"/>
              <a:t>etc</a:t>
            </a:r>
            <a:r>
              <a:rPr lang="en-US" dirty="0"/>
              <a:t>).</a:t>
            </a:r>
          </a:p>
          <a:p>
            <a:pPr>
              <a:buFont typeface="Wingdings" panose="05000000000000000000" pitchFamily="2" charset="2"/>
              <a:buChar char="ü"/>
            </a:pPr>
            <a:r>
              <a:rPr lang="en-US" sz="2850" b="1" dirty="0"/>
              <a:t>Spine:</a:t>
            </a:r>
          </a:p>
          <a:p>
            <a:pPr marL="0" indent="0">
              <a:buNone/>
            </a:pPr>
            <a:r>
              <a:rPr lang="en-US" dirty="0"/>
              <a:t>● Signs of occult spinal </a:t>
            </a:r>
            <a:r>
              <a:rPr lang="en-US" dirty="0" err="1"/>
              <a:t>dysraphism</a:t>
            </a:r>
            <a:r>
              <a:rPr lang="en-US" dirty="0"/>
              <a:t> (e.g., midline vascular of pigment changes)</a:t>
            </a:r>
            <a:endParaRPr lang="ar-JO" dirty="0"/>
          </a:p>
        </p:txBody>
      </p:sp>
    </p:spTree>
    <p:extLst>
      <p:ext uri="{BB962C8B-B14F-4D97-AF65-F5344CB8AC3E}">
        <p14:creationId xmlns="" xmlns:p14="http://schemas.microsoft.com/office/powerpoint/2010/main" val="23859224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3- </a:t>
            </a:r>
            <a:r>
              <a:rPr lang="en-US" sz="4500" b="1" dirty="0">
                <a:effectLst>
                  <a:outerShdw blurRad="38100" dist="38100" dir="2700000" algn="tl">
                    <a:srgbClr val="000000">
                      <a:alpha val="43137"/>
                    </a:srgbClr>
                  </a:outerShdw>
                </a:effectLst>
              </a:rPr>
              <a:t>Investigation </a:t>
            </a:r>
            <a:br>
              <a:rPr lang="en-US" sz="4500" b="1" dirty="0">
                <a:effectLst>
                  <a:outerShdw blurRad="38100" dist="38100" dir="2700000" algn="tl">
                    <a:srgbClr val="000000">
                      <a:alpha val="43137"/>
                    </a:srgbClr>
                  </a:outerShdw>
                </a:effectLst>
              </a:rPr>
            </a:br>
            <a:r>
              <a:rPr lang="en-US" dirty="0"/>
              <a:t> </a:t>
            </a:r>
            <a:endParaRPr lang="ar-JO" dirty="0"/>
          </a:p>
        </p:txBody>
      </p:sp>
      <p:sp>
        <p:nvSpPr>
          <p:cNvPr id="3" name="Content Placeholder 2"/>
          <p:cNvSpPr>
            <a:spLocks noGrp="1"/>
          </p:cNvSpPr>
          <p:nvPr>
            <p:ph idx="1"/>
          </p:nvPr>
        </p:nvSpPr>
        <p:spPr>
          <a:xfrm>
            <a:off x="628650" y="3073003"/>
            <a:ext cx="7886700" cy="3263504"/>
          </a:xfrm>
        </p:spPr>
        <p:txBody>
          <a:bodyPr>
            <a:normAutofit/>
          </a:bodyPr>
          <a:lstStyle/>
          <a:p>
            <a:r>
              <a:rPr lang="en-US" sz="3300" u="sng" dirty="0"/>
              <a:t>When it is </a:t>
            </a:r>
            <a:r>
              <a:rPr lang="en-US" sz="3300" u="sng" dirty="0">
                <a:solidFill>
                  <a:srgbClr val="C00000"/>
                </a:solidFill>
              </a:rPr>
              <a:t>indicated</a:t>
            </a:r>
            <a:r>
              <a:rPr lang="en-US" sz="3300" u="sng" dirty="0"/>
              <a:t> ???</a:t>
            </a:r>
            <a:endParaRPr lang="ar-JO" sz="3300" u="sng" dirty="0"/>
          </a:p>
        </p:txBody>
      </p:sp>
    </p:spTree>
    <p:extLst>
      <p:ext uri="{BB962C8B-B14F-4D97-AF65-F5344CB8AC3E}">
        <p14:creationId xmlns="" xmlns:p14="http://schemas.microsoft.com/office/powerpoint/2010/main" val="8090240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u="sng" dirty="0"/>
              <a:t>When it is </a:t>
            </a:r>
            <a:r>
              <a:rPr lang="en-US" sz="4050" u="sng" dirty="0">
                <a:solidFill>
                  <a:srgbClr val="C00000"/>
                </a:solidFill>
              </a:rPr>
              <a:t>indicated</a:t>
            </a:r>
            <a:r>
              <a:rPr lang="en-US" sz="4050" u="sng" dirty="0"/>
              <a:t> ???</a:t>
            </a:r>
            <a:endParaRPr lang="ar-JO" sz="4050" dirty="0"/>
          </a:p>
        </p:txBody>
      </p:sp>
      <p:sp>
        <p:nvSpPr>
          <p:cNvPr id="4" name="Content Placeholder 3"/>
          <p:cNvSpPr>
            <a:spLocks noGrp="1"/>
          </p:cNvSpPr>
          <p:nvPr>
            <p:ph idx="1"/>
          </p:nvPr>
        </p:nvSpPr>
        <p:spPr>
          <a:xfrm>
            <a:off x="414338" y="2125266"/>
            <a:ext cx="8372475" cy="3263504"/>
          </a:xfrm>
        </p:spPr>
        <p:txBody>
          <a:bodyPr/>
          <a:lstStyle/>
          <a:p>
            <a:r>
              <a:rPr lang="en-US" dirty="0"/>
              <a:t>Investigations are </a:t>
            </a:r>
            <a:r>
              <a:rPr lang="en-US" u="sng" dirty="0"/>
              <a:t>not routinely indicated</a:t>
            </a:r>
            <a:r>
              <a:rPr lang="en-US" dirty="0"/>
              <a:t>, but neuroimaging should be considered in :</a:t>
            </a:r>
          </a:p>
          <a:p>
            <a:r>
              <a:rPr lang="en-US" dirty="0"/>
              <a:t>1- children whose headaches </a:t>
            </a:r>
            <a:r>
              <a:rPr lang="en-US" u="sng" dirty="0"/>
              <a:t>do not meet the criteria for one of the primary </a:t>
            </a:r>
            <a:r>
              <a:rPr lang="en-US" dirty="0"/>
              <a:t>headache syndromes</a:t>
            </a:r>
          </a:p>
          <a:p>
            <a:r>
              <a:rPr lang="en-US" dirty="0"/>
              <a:t> 2- in those with an </a:t>
            </a:r>
            <a:r>
              <a:rPr lang="en-US" u="sng" dirty="0"/>
              <a:t>abnormal neurological examination</a:t>
            </a:r>
            <a:r>
              <a:rPr lang="en-US" dirty="0"/>
              <a:t>, </a:t>
            </a:r>
            <a:r>
              <a:rPr lang="en-US" u="sng" dirty="0"/>
              <a:t> </a:t>
            </a:r>
            <a:r>
              <a:rPr lang="en-US" b="1" u="sng" dirty="0"/>
              <a:t>recent onset of severe headache</a:t>
            </a:r>
            <a:r>
              <a:rPr lang="en-US" u="sng" dirty="0"/>
              <a:t>, </a:t>
            </a:r>
            <a:r>
              <a:rPr lang="en-US" b="1" u="sng" dirty="0"/>
              <a:t>change in the type</a:t>
            </a:r>
            <a:r>
              <a:rPr lang="en-US" dirty="0"/>
              <a:t> of headache.</a:t>
            </a:r>
            <a:endParaRPr lang="ar-JO" dirty="0"/>
          </a:p>
        </p:txBody>
      </p:sp>
    </p:spTree>
    <p:extLst>
      <p:ext uri="{BB962C8B-B14F-4D97-AF65-F5344CB8AC3E}">
        <p14:creationId xmlns="" xmlns:p14="http://schemas.microsoft.com/office/powerpoint/2010/main" val="13936052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43593"/>
            <a:ext cx="9144000" cy="3600986"/>
          </a:xfrm>
          <a:prstGeom prst="rect">
            <a:avLst/>
          </a:prstGeom>
        </p:spPr>
        <p:txBody>
          <a:bodyPr wrap="square">
            <a:spAutoFit/>
          </a:bodyPr>
          <a:lstStyle/>
          <a:p>
            <a:pPr algn="l" rtl="0"/>
            <a:r>
              <a:rPr lang="en-US" sz="2400" b="1" dirty="0">
                <a:solidFill>
                  <a:srgbClr val="000000"/>
                </a:solidFill>
                <a:latin typeface="Corbel-Bold"/>
              </a:rPr>
              <a:t>Neuroimaging is indicated in:</a:t>
            </a:r>
          </a:p>
          <a:p>
            <a:pPr algn="l" rtl="0"/>
            <a:r>
              <a:rPr lang="en-US" sz="2700" dirty="0">
                <a:solidFill>
                  <a:srgbClr val="40BBD3"/>
                </a:solidFill>
                <a:latin typeface="ArialMT"/>
              </a:rPr>
              <a:t>● </a:t>
            </a:r>
            <a:r>
              <a:rPr lang="en-US" dirty="0">
                <a:solidFill>
                  <a:srgbClr val="000000"/>
                </a:solidFill>
                <a:latin typeface="Corbel" panose="020B0503020204020204" pitchFamily="34" charset="0"/>
              </a:rPr>
              <a:t>Children with abnormal neurological exam</a:t>
            </a:r>
          </a:p>
          <a:p>
            <a:pPr algn="l" rtl="0"/>
            <a:r>
              <a:rPr lang="en-US" sz="2700" dirty="0">
                <a:solidFill>
                  <a:srgbClr val="40BBD3"/>
                </a:solidFill>
                <a:latin typeface="ArialMT"/>
              </a:rPr>
              <a:t>● </a:t>
            </a:r>
            <a:r>
              <a:rPr lang="en-US" sz="2100" dirty="0">
                <a:solidFill>
                  <a:srgbClr val="000000"/>
                </a:solidFill>
                <a:latin typeface="Corbel" panose="020B0503020204020204" pitchFamily="34" charset="0"/>
              </a:rPr>
              <a:t>Children who have worrisome features for an intracranial process</a:t>
            </a:r>
          </a:p>
          <a:p>
            <a:pPr algn="l" rtl="0"/>
            <a:r>
              <a:rPr lang="en-US" sz="2700" dirty="0">
                <a:solidFill>
                  <a:srgbClr val="40BBD3"/>
                </a:solidFill>
                <a:latin typeface="ArialMT"/>
              </a:rPr>
              <a:t>● </a:t>
            </a:r>
            <a:r>
              <a:rPr lang="en-US" sz="2100" dirty="0">
                <a:solidFill>
                  <a:srgbClr val="000000"/>
                </a:solidFill>
                <a:latin typeface="Corbel" panose="020B0503020204020204" pitchFamily="34" charset="0"/>
              </a:rPr>
              <a:t>Children with severe headache who have an underlying disorder that predisposes to intracranial pathology</a:t>
            </a:r>
          </a:p>
          <a:p>
            <a:pPr algn="l" rtl="0"/>
            <a:r>
              <a:rPr lang="en-US" sz="2700" dirty="0">
                <a:solidFill>
                  <a:srgbClr val="40BBD3"/>
                </a:solidFill>
                <a:latin typeface="ArialMT"/>
              </a:rPr>
              <a:t>● </a:t>
            </a:r>
            <a:r>
              <a:rPr lang="en-US" sz="2100" dirty="0">
                <a:solidFill>
                  <a:srgbClr val="000000"/>
                </a:solidFill>
                <a:latin typeface="Corbel" panose="020B0503020204020204" pitchFamily="34" charset="0"/>
              </a:rPr>
              <a:t>Child with occipital headache (debatable)</a:t>
            </a:r>
          </a:p>
          <a:p>
            <a:pPr algn="l" rtl="0"/>
            <a:r>
              <a:rPr lang="en-US" sz="2700" dirty="0">
                <a:solidFill>
                  <a:srgbClr val="40BBD3"/>
                </a:solidFill>
                <a:latin typeface="ArialMT"/>
              </a:rPr>
              <a:t>● </a:t>
            </a:r>
            <a:r>
              <a:rPr lang="en-US" sz="2100" dirty="0">
                <a:solidFill>
                  <a:srgbClr val="000000"/>
                </a:solidFill>
                <a:latin typeface="Corbel" panose="020B0503020204020204" pitchFamily="34" charset="0"/>
              </a:rPr>
              <a:t>Child with acute head trauma</a:t>
            </a:r>
          </a:p>
          <a:p>
            <a:pPr algn="l" rtl="0"/>
            <a:r>
              <a:rPr lang="en-US" sz="2700" dirty="0">
                <a:solidFill>
                  <a:srgbClr val="40BBD3"/>
                </a:solidFill>
                <a:latin typeface="ArialMT"/>
              </a:rPr>
              <a:t>● </a:t>
            </a:r>
            <a:r>
              <a:rPr lang="en-US" sz="2100" dirty="0">
                <a:solidFill>
                  <a:srgbClr val="000000"/>
                </a:solidFill>
                <a:latin typeface="Corbel" panose="020B0503020204020204" pitchFamily="34" charset="0"/>
              </a:rPr>
              <a:t>Child suspected to have an infection (complicated </a:t>
            </a:r>
            <a:r>
              <a:rPr lang="en-US" sz="2100" dirty="0" err="1">
                <a:solidFill>
                  <a:srgbClr val="000000"/>
                </a:solidFill>
                <a:latin typeface="Corbel" panose="020B0503020204020204" pitchFamily="34" charset="0"/>
              </a:rPr>
              <a:t>rhinosinusitis</a:t>
            </a:r>
            <a:r>
              <a:rPr lang="en-US" sz="2100" dirty="0">
                <a:solidFill>
                  <a:srgbClr val="000000"/>
                </a:solidFill>
                <a:latin typeface="Corbel" panose="020B0503020204020204" pitchFamily="34" charset="0"/>
              </a:rPr>
              <a:t>, encephalitis,</a:t>
            </a:r>
          </a:p>
          <a:p>
            <a:pPr algn="l" rtl="0"/>
            <a:r>
              <a:rPr lang="en-US" sz="2100" dirty="0">
                <a:solidFill>
                  <a:srgbClr val="000000"/>
                </a:solidFill>
                <a:latin typeface="Corbel" panose="020B0503020204020204" pitchFamily="34" charset="0"/>
              </a:rPr>
              <a:t>some cases of bacterial meningitis)</a:t>
            </a:r>
            <a:endParaRPr lang="ar-JO" sz="2100" dirty="0">
              <a:solidFill>
                <a:prstClr val="black"/>
              </a:solidFill>
            </a:endParaRPr>
          </a:p>
        </p:txBody>
      </p:sp>
      <p:pic>
        <p:nvPicPr>
          <p:cNvPr id="2" name="Picture 1"/>
          <p:cNvPicPr>
            <a:picLocks noChangeAspect="1"/>
          </p:cNvPicPr>
          <p:nvPr/>
        </p:nvPicPr>
        <p:blipFill rotWithShape="1">
          <a:blip r:embed="rId2"/>
          <a:srcRect l="5374" t="22083" r="13221" b="13542"/>
          <a:stretch/>
        </p:blipFill>
        <p:spPr>
          <a:xfrm>
            <a:off x="0" y="297842"/>
            <a:ext cx="9144000" cy="6194398"/>
          </a:xfrm>
          <a:prstGeom prst="rect">
            <a:avLst/>
          </a:prstGeom>
        </p:spPr>
      </p:pic>
    </p:spTree>
    <p:extLst>
      <p:ext uri="{BB962C8B-B14F-4D97-AF65-F5344CB8AC3E}">
        <p14:creationId xmlns="" xmlns:p14="http://schemas.microsoft.com/office/powerpoint/2010/main" val="25084979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25625"/>
            <a:ext cx="9144000" cy="4351338"/>
          </a:xfrm>
        </p:spPr>
        <p:txBody>
          <a:bodyPr>
            <a:normAutofit/>
          </a:bodyPr>
          <a:lstStyle/>
          <a:p>
            <a:r>
              <a:rPr lang="en-US" sz="3600" dirty="0">
                <a:solidFill>
                  <a:srgbClr val="C00000"/>
                </a:solidFill>
                <a:effectLst>
                  <a:outerShdw blurRad="38100" dist="38100" dir="2700000" algn="tl">
                    <a:srgbClr val="000000">
                      <a:alpha val="43137"/>
                    </a:srgbClr>
                  </a:outerShdw>
                </a:effectLst>
              </a:rPr>
              <a:t>MRI is the imaging method of choice because </a:t>
            </a:r>
            <a:r>
              <a:rPr lang="en-US" sz="3200" dirty="0"/>
              <a:t>:</a:t>
            </a:r>
          </a:p>
          <a:p>
            <a:r>
              <a:rPr lang="en-US" sz="3200" dirty="0"/>
              <a:t>it provides the highest sensitivity for </a:t>
            </a:r>
            <a:r>
              <a:rPr lang="en-US" sz="3200" u="sng" dirty="0"/>
              <a:t>detecting posterior fossa lesions </a:t>
            </a:r>
          </a:p>
          <a:p>
            <a:r>
              <a:rPr lang="en-US" sz="3200" dirty="0"/>
              <a:t> does not expose the child to </a:t>
            </a:r>
            <a:r>
              <a:rPr lang="en-US" sz="3200" u="sng" dirty="0"/>
              <a:t>radiation</a:t>
            </a:r>
            <a:endParaRPr lang="ar-JO" sz="3200" u="sng" dirty="0"/>
          </a:p>
        </p:txBody>
      </p:sp>
    </p:spTree>
    <p:extLst>
      <p:ext uri="{BB962C8B-B14F-4D97-AF65-F5344CB8AC3E}">
        <p14:creationId xmlns="" xmlns:p14="http://schemas.microsoft.com/office/powerpoint/2010/main" val="11221280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a:xfrm>
            <a:off x="0" y="1825625"/>
            <a:ext cx="9006840" cy="4351338"/>
          </a:xfrm>
        </p:spPr>
        <p:txBody>
          <a:bodyPr>
            <a:normAutofit/>
          </a:bodyPr>
          <a:lstStyle/>
          <a:p>
            <a:r>
              <a:rPr lang="en-US" sz="2800" dirty="0"/>
              <a:t>In the child with a headache that is </a:t>
            </a:r>
            <a:r>
              <a:rPr lang="en-US" sz="2800" dirty="0">
                <a:solidFill>
                  <a:srgbClr val="C00000"/>
                </a:solidFill>
              </a:rPr>
              <a:t>instantaneously at its worst at onset</a:t>
            </a:r>
            <a:r>
              <a:rPr lang="en-US" sz="2800" dirty="0"/>
              <a:t>, a </a:t>
            </a:r>
            <a:r>
              <a:rPr lang="en-US" sz="2800" dirty="0">
                <a:solidFill>
                  <a:srgbClr val="C00000"/>
                </a:solidFill>
                <a:effectLst>
                  <a:outerShdw blurRad="38100" dist="38100" dir="2700000" algn="tl">
                    <a:srgbClr val="000000">
                      <a:alpha val="43137"/>
                    </a:srgbClr>
                  </a:outerShdw>
                </a:effectLst>
              </a:rPr>
              <a:t>CT </a:t>
            </a:r>
            <a:r>
              <a:rPr lang="en-US" sz="2800" dirty="0"/>
              <a:t>scan looking for blood is the best initial test; if it is negative, a </a:t>
            </a:r>
            <a:r>
              <a:rPr lang="en-US" sz="2800" dirty="0">
                <a:solidFill>
                  <a:srgbClr val="C00000"/>
                </a:solidFill>
                <a:effectLst>
                  <a:outerShdw blurRad="38100" dist="38100" dir="2700000" algn="tl">
                    <a:srgbClr val="000000">
                      <a:alpha val="43137"/>
                    </a:srgbClr>
                  </a:outerShdw>
                </a:effectLst>
              </a:rPr>
              <a:t>lumbar puncture </a:t>
            </a:r>
            <a:r>
              <a:rPr lang="en-US" sz="2800" dirty="0"/>
              <a:t>should be done looking especially for </a:t>
            </a:r>
            <a:r>
              <a:rPr lang="en-US" sz="2800" dirty="0" err="1"/>
              <a:t>xanthochromia</a:t>
            </a:r>
            <a:r>
              <a:rPr lang="en-US" sz="2800" dirty="0"/>
              <a:t> of the CSF.</a:t>
            </a:r>
          </a:p>
          <a:p>
            <a:endParaRPr lang="en-US" sz="2800" dirty="0"/>
          </a:p>
          <a:p>
            <a:r>
              <a:rPr lang="en-US" sz="2800" dirty="0"/>
              <a:t> There </a:t>
            </a:r>
            <a:r>
              <a:rPr lang="en-US" sz="2800" dirty="0">
                <a:solidFill>
                  <a:srgbClr val="C00000"/>
                </a:solidFill>
                <a:effectLst>
                  <a:outerShdw blurRad="38100" dist="38100" dir="2700000" algn="tl">
                    <a:srgbClr val="000000">
                      <a:alpha val="43137"/>
                    </a:srgbClr>
                  </a:outerShdw>
                </a:effectLst>
              </a:rPr>
              <a:t>is no evidence </a:t>
            </a:r>
            <a:r>
              <a:rPr lang="en-US" sz="2800" dirty="0"/>
              <a:t>that </a:t>
            </a:r>
            <a:r>
              <a:rPr lang="en-US" sz="2800" u="sng" dirty="0"/>
              <a:t>laboratory studies </a:t>
            </a:r>
            <a:r>
              <a:rPr lang="en-US" sz="2800" dirty="0"/>
              <a:t>or an </a:t>
            </a:r>
            <a:r>
              <a:rPr lang="en-US" sz="2800" u="sng" dirty="0"/>
              <a:t>electroencephalogram</a:t>
            </a:r>
            <a:r>
              <a:rPr lang="en-US" sz="2800" dirty="0"/>
              <a:t> is beneficial in atypical migraine without aura or migraine with aura.</a:t>
            </a:r>
            <a:endParaRPr lang="ar-JO" sz="2800" dirty="0"/>
          </a:p>
        </p:txBody>
      </p:sp>
    </p:spTree>
    <p:extLst>
      <p:ext uri="{BB962C8B-B14F-4D97-AF65-F5344CB8AC3E}">
        <p14:creationId xmlns="" xmlns:p14="http://schemas.microsoft.com/office/powerpoint/2010/main" val="8074940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247" y="2256235"/>
            <a:ext cx="7886700" cy="994172"/>
          </a:xfrm>
        </p:spPr>
        <p:txBody>
          <a:bodyPr>
            <a:normAutofit/>
          </a:bodyPr>
          <a:lstStyle/>
          <a:p>
            <a:r>
              <a:rPr lang="en-US" sz="4950" b="1" dirty="0">
                <a:solidFill>
                  <a:srgbClr val="C00000"/>
                </a:solidFill>
                <a:effectLst>
                  <a:outerShdw blurRad="38100" dist="38100" dir="2700000" algn="tl">
                    <a:srgbClr val="000000">
                      <a:alpha val="43137"/>
                    </a:srgbClr>
                  </a:outerShdw>
                </a:effectLst>
              </a:rPr>
              <a:t>When to refer to a Specialist ?</a:t>
            </a:r>
            <a:endParaRPr lang="ar-JO" sz="495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0305744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1620"/>
            <a:ext cx="9143999" cy="4086225"/>
          </a:xfrm>
        </p:spPr>
        <p:txBody>
          <a:bodyPr>
            <a:noAutofit/>
          </a:bodyPr>
          <a:lstStyle/>
          <a:p>
            <a:pPr marL="385763" indent="-385763">
              <a:buFont typeface="+mj-lt"/>
              <a:buAutoNum type="arabicPeriod"/>
            </a:pPr>
            <a:r>
              <a:rPr lang="en-US" sz="2800" dirty="0"/>
              <a:t>Diagnostic uncertainty, including unclassifiable, atypical headache</a:t>
            </a:r>
          </a:p>
          <a:p>
            <a:pPr marL="385763" indent="-385763">
              <a:buFont typeface="+mj-lt"/>
              <a:buAutoNum type="arabicPeriod"/>
            </a:pPr>
            <a:r>
              <a:rPr lang="en-US" sz="2800" dirty="0"/>
              <a:t> Diagnosis of any of the following</a:t>
            </a:r>
            <a:r>
              <a:rPr lang="en-US" sz="2400" dirty="0"/>
              <a:t>:</a:t>
            </a:r>
          </a:p>
          <a:p>
            <a:pPr marL="0" indent="0">
              <a:buNone/>
            </a:pPr>
            <a:r>
              <a:rPr lang="en-US" sz="2000" dirty="0"/>
              <a:t> • Chronic migraine (patients who have failed at least one preventative agent)</a:t>
            </a:r>
          </a:p>
          <a:p>
            <a:pPr marL="0" indent="0">
              <a:buNone/>
            </a:pPr>
            <a:r>
              <a:rPr lang="en-US" sz="2000" dirty="0"/>
              <a:t> • Cluster headache</a:t>
            </a:r>
          </a:p>
          <a:p>
            <a:r>
              <a:rPr lang="en-US" sz="2000" dirty="0"/>
              <a:t> • SUNCT - severe unilateral neuralgiform headache with conjunctival injection + tears </a:t>
            </a:r>
          </a:p>
          <a:p>
            <a:r>
              <a:rPr lang="en-US" sz="2000" dirty="0"/>
              <a:t> SUNA - severe unilateral neuralgiform headache with autonomic features </a:t>
            </a:r>
          </a:p>
          <a:p>
            <a:r>
              <a:rPr lang="en-US" sz="2000" dirty="0"/>
              <a:t>• Persistent idiopathic facial pain </a:t>
            </a:r>
          </a:p>
          <a:p>
            <a:pPr marL="0" indent="0">
              <a:buNone/>
            </a:pPr>
            <a:r>
              <a:rPr lang="en-US" sz="2000" dirty="0"/>
              <a:t>• </a:t>
            </a:r>
            <a:r>
              <a:rPr lang="en-US" sz="2000" dirty="0" err="1"/>
              <a:t>Hemicrania</a:t>
            </a:r>
            <a:r>
              <a:rPr lang="en-US" sz="2000" dirty="0"/>
              <a:t> continua/chronic </a:t>
            </a:r>
            <a:r>
              <a:rPr lang="en-US" sz="2000" dirty="0" err="1"/>
              <a:t>paroxismal</a:t>
            </a:r>
            <a:r>
              <a:rPr lang="en-US" sz="2000" dirty="0"/>
              <a:t> hemicranias</a:t>
            </a:r>
          </a:p>
          <a:p>
            <a:pPr marL="0" indent="0">
              <a:buNone/>
            </a:pPr>
            <a:r>
              <a:rPr lang="en-US" sz="2000" dirty="0"/>
              <a:t> • Trigeminal neuralgia</a:t>
            </a:r>
          </a:p>
          <a:p>
            <a:pPr marL="0" indent="0">
              <a:buNone/>
            </a:pPr>
            <a:r>
              <a:rPr lang="en-US" sz="2400" dirty="0"/>
              <a:t>3. Suspicion of a serious secondary headache (</a:t>
            </a:r>
            <a:r>
              <a:rPr lang="en-US" sz="2400" b="1" dirty="0"/>
              <a:t>Red flags)</a:t>
            </a:r>
          </a:p>
          <a:p>
            <a:pPr marL="0" indent="0">
              <a:buNone/>
            </a:pPr>
            <a:endParaRPr lang="ar-JO" sz="2400" dirty="0"/>
          </a:p>
        </p:txBody>
      </p:sp>
    </p:spTree>
    <p:extLst>
      <p:ext uri="{BB962C8B-B14F-4D97-AF65-F5344CB8AC3E}">
        <p14:creationId xmlns="" xmlns:p14="http://schemas.microsoft.com/office/powerpoint/2010/main" val="37371759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442674"/>
            <a:ext cx="9144001" cy="3263504"/>
          </a:xfrm>
        </p:spPr>
        <p:txBody>
          <a:bodyPr>
            <a:noAutofit/>
          </a:bodyPr>
          <a:lstStyle/>
          <a:p>
            <a:pPr marL="0" indent="0">
              <a:buNone/>
            </a:pPr>
            <a:r>
              <a:rPr lang="en-US" sz="2800" dirty="0"/>
              <a:t>4- New headache: </a:t>
            </a:r>
          </a:p>
          <a:p>
            <a:pPr marL="0" indent="0">
              <a:buNone/>
            </a:pPr>
            <a:r>
              <a:rPr lang="en-US" sz="2800" dirty="0"/>
              <a:t>• </a:t>
            </a:r>
            <a:r>
              <a:rPr lang="en-US" sz="2400" dirty="0"/>
              <a:t>Presenting as thunderclap (intense headache with “explosive”/abrupt onset) </a:t>
            </a:r>
          </a:p>
          <a:p>
            <a:pPr marL="0" indent="0">
              <a:buNone/>
            </a:pPr>
            <a:r>
              <a:rPr lang="en-US" sz="2400" dirty="0"/>
              <a:t>• In a patient ≥ 50 years, check ESR/CRP and refer </a:t>
            </a:r>
          </a:p>
          <a:p>
            <a:pPr marL="0" indent="0">
              <a:buNone/>
            </a:pPr>
            <a:r>
              <a:rPr lang="en-US" sz="2400" dirty="0"/>
              <a:t>• New daily persistent headache (and no prior history of headache) </a:t>
            </a:r>
          </a:p>
          <a:p>
            <a:pPr marL="0" indent="0">
              <a:buNone/>
            </a:pPr>
            <a:r>
              <a:rPr lang="en-US" sz="2400" dirty="0"/>
              <a:t>• In a patient with risk factors for immunodeficiency or cancer </a:t>
            </a:r>
          </a:p>
          <a:p>
            <a:pPr marL="0" indent="0">
              <a:buNone/>
            </a:pPr>
            <a:r>
              <a:rPr lang="en-US" sz="2400" dirty="0"/>
              <a:t>• In a patient with family history of glaucoma </a:t>
            </a:r>
          </a:p>
          <a:p>
            <a:r>
              <a:rPr lang="en-US" sz="2400" dirty="0"/>
              <a:t>Headache with atypical aura, especially - prolonged (lasting&gt; 1 hour) or including significant prolonged motor weakness - new aura without headache in the absence of a prior history of migraine </a:t>
            </a:r>
          </a:p>
          <a:p>
            <a:pPr marL="0" indent="0">
              <a:buNone/>
            </a:pPr>
            <a:endParaRPr lang="en-US" sz="2400" dirty="0"/>
          </a:p>
          <a:p>
            <a:pPr marL="0" indent="0">
              <a:buNone/>
            </a:pPr>
            <a:r>
              <a:rPr lang="en-US" sz="2800" dirty="0"/>
              <a:t>5- Headache not responding satisfactory to management in primary care </a:t>
            </a:r>
          </a:p>
          <a:p>
            <a:pPr marL="0" indent="0">
              <a:buNone/>
            </a:pPr>
            <a:r>
              <a:rPr lang="en-US" sz="2800" dirty="0"/>
              <a:t>6- Comorbid disorders requiring specialist management</a:t>
            </a:r>
            <a:endParaRPr lang="ar-JO" sz="2800" dirty="0"/>
          </a:p>
        </p:txBody>
      </p:sp>
    </p:spTree>
    <p:extLst>
      <p:ext uri="{BB962C8B-B14F-4D97-AF65-F5344CB8AC3E}">
        <p14:creationId xmlns="" xmlns:p14="http://schemas.microsoft.com/office/powerpoint/2010/main" val="9590136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endParaRPr lang="ar-JO" dirty="0"/>
          </a:p>
        </p:txBody>
      </p:sp>
      <p:sp>
        <p:nvSpPr>
          <p:cNvPr id="3" name="Content Placeholder 2"/>
          <p:cNvSpPr>
            <a:spLocks noGrp="1"/>
          </p:cNvSpPr>
          <p:nvPr>
            <p:ph idx="1"/>
          </p:nvPr>
        </p:nvSpPr>
        <p:spPr>
          <a:xfrm>
            <a:off x="203598" y="1894285"/>
            <a:ext cx="9761935" cy="3263504"/>
          </a:xfrm>
        </p:spPr>
        <p:txBody>
          <a:bodyPr>
            <a:normAutofit lnSpcReduction="10000"/>
          </a:bodyPr>
          <a:lstStyle/>
          <a:p>
            <a:r>
              <a:rPr lang="en-US" dirty="0">
                <a:hlinkClick r:id="rId2"/>
              </a:rPr>
              <a:t>Nelson textbook edition 21 </a:t>
            </a:r>
          </a:p>
          <a:p>
            <a:r>
              <a:rPr lang="en-US" dirty="0">
                <a:hlinkClick r:id="rId2"/>
              </a:rPr>
              <a:t>https://www.msdmanuals.com/professional/neurologic-disorders/headache/approach-to-the-patient-with-headache</a:t>
            </a:r>
            <a:endParaRPr lang="en-US" dirty="0"/>
          </a:p>
          <a:p>
            <a:endParaRPr lang="en-US" dirty="0"/>
          </a:p>
          <a:p>
            <a:r>
              <a:rPr lang="en-US" dirty="0">
                <a:hlinkClick r:id="rId3"/>
              </a:rPr>
              <a:t>https://www.tuh.ie/Departments/Neurology/Headache-Pathway.pdf</a:t>
            </a:r>
            <a:endParaRPr lang="en-US" dirty="0"/>
          </a:p>
          <a:p>
            <a:r>
              <a:rPr lang="en-US" dirty="0">
                <a:hlinkClick r:id="rId4"/>
              </a:rPr>
              <a:t>https://www.ncbi.nlm.nih.gov/pmc/articles/PMC4710107/</a:t>
            </a:r>
            <a:endParaRPr lang="en-US" dirty="0"/>
          </a:p>
          <a:p>
            <a:endParaRPr lang="en-US" dirty="0"/>
          </a:p>
          <a:p>
            <a:r>
              <a:rPr lang="en-US" dirty="0">
                <a:hlinkClick r:id="rId5"/>
              </a:rPr>
              <a:t>https://www.ncbi.nlm.nih.gov/pmc/articles/PMC2661331/</a:t>
            </a:r>
            <a:endParaRPr lang="en-US" dirty="0"/>
          </a:p>
          <a:p>
            <a:r>
              <a:rPr lang="en-US" b="1" dirty="0">
                <a:hlinkClick r:id="rId6"/>
              </a:rPr>
              <a:t>https://pemplaybook.org/podcast/pediatric-headache-some-relief-for-all/</a:t>
            </a:r>
            <a:endParaRPr lang="en-US" b="1" dirty="0"/>
          </a:p>
          <a:p>
            <a:endParaRPr lang="en-US" b="1" dirty="0"/>
          </a:p>
          <a:p>
            <a:endParaRPr lang="en-US" dirty="0"/>
          </a:p>
          <a:p>
            <a:endParaRPr lang="en-US" dirty="0"/>
          </a:p>
          <a:p>
            <a:endParaRPr lang="ar-JO" dirty="0"/>
          </a:p>
        </p:txBody>
      </p:sp>
    </p:spTree>
    <p:extLst>
      <p:ext uri="{BB962C8B-B14F-4D97-AF65-F5344CB8AC3E}">
        <p14:creationId xmlns="" xmlns:p14="http://schemas.microsoft.com/office/powerpoint/2010/main" val="39838150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DefaultOcx">
            <a:extLst>
              <a:ext uri="{FF2B5EF4-FFF2-40B4-BE49-F238E27FC236}">
                <a16:creationId xmlns:a16="http://schemas.microsoft.com/office/drawing/2014/main" xmlns="" id="{D6118F5C-13E0-4981-870D-9C88B198B9D5}"/>
              </a:ext>
            </a:extLst>
          </p:cNvPr>
          <p:cNvPicPr preferRelativeResize="0">
            <a:picLocks noChangeArrowheads="1" noChangeShapeType="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 cy="228600"/>
          </a:xfrm>
          <a:prstGeom prst="rect">
            <a:avLst/>
          </a:prstGeom>
          <a:noFill/>
          <a:ln w="9525">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xmlns="" id="{88B49FFA-89BC-4CF6-85BA-D11A771D4D24}"/>
              </a:ext>
            </a:extLst>
          </p:cNvPr>
          <p:cNvSpPr txBox="1"/>
          <p:nvPr/>
        </p:nvSpPr>
        <p:spPr>
          <a:xfrm>
            <a:off x="1237957" y="2250830"/>
            <a:ext cx="6907237" cy="2123658"/>
          </a:xfrm>
          <a:prstGeom prst="rect">
            <a:avLst/>
          </a:prstGeom>
          <a:noFill/>
        </p:spPr>
        <p:txBody>
          <a:bodyPr wrap="square" rtlCol="0">
            <a:spAutoFit/>
          </a:bodyPr>
          <a:lstStyle/>
          <a:p>
            <a:pPr algn="ctr"/>
            <a:r>
              <a:rPr lang="en-GB" sz="6600" b="1" i="1" dirty="0"/>
              <a:t>Thank you</a:t>
            </a:r>
          </a:p>
          <a:p>
            <a:pPr algn="ctr"/>
            <a:r>
              <a:rPr lang="en-GB" sz="6600" b="1" i="1" dirty="0"/>
              <a:t>Any Question ?</a:t>
            </a:r>
          </a:p>
        </p:txBody>
      </p:sp>
    </p:spTree>
    <p:extLst>
      <p:ext uri="{BB962C8B-B14F-4D97-AF65-F5344CB8AC3E}">
        <p14:creationId xmlns="" xmlns:p14="http://schemas.microsoft.com/office/powerpoint/2010/main" val="36244355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1877</TotalTime>
  <Words>4923</Words>
  <Application>Microsoft Office PowerPoint</Application>
  <PresentationFormat>On-screen Show (4:3)</PresentationFormat>
  <Paragraphs>477</Paragraphs>
  <Slides>81</Slides>
  <Notes>1</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Office Theme</vt:lpstr>
      <vt:lpstr>Slide 1</vt:lpstr>
      <vt:lpstr>Slide 2</vt:lpstr>
      <vt:lpstr>Slide 3</vt:lpstr>
      <vt:lpstr>Slide 4</vt:lpstr>
      <vt:lpstr>Slide 5</vt:lpstr>
      <vt:lpstr>Primary headaches</vt:lpstr>
      <vt:lpstr>Slide 7</vt:lpstr>
      <vt:lpstr>Slide 8</vt:lpstr>
      <vt:lpstr>Slide 9</vt:lpstr>
      <vt:lpstr>CLASSIFICATION AND CLINICAL MANIFESTATIONS</vt:lpstr>
      <vt:lpstr>Migraine Without Aura</vt:lpstr>
      <vt:lpstr>Slide 12</vt:lpstr>
      <vt:lpstr>Migraine with Aura (15-30%)</vt:lpstr>
      <vt:lpstr>Slide 14</vt:lpstr>
      <vt:lpstr>Slide 15</vt:lpstr>
      <vt:lpstr>Slide 16</vt:lpstr>
      <vt:lpstr>Slide 17</vt:lpstr>
      <vt:lpstr>Slide 18</vt:lpstr>
      <vt:lpstr>Chronic migraine </vt:lpstr>
      <vt:lpstr>management</vt:lpstr>
      <vt:lpstr>Slide 21</vt:lpstr>
      <vt:lpstr>Slide 22</vt:lpstr>
      <vt:lpstr>Slide 23</vt:lpstr>
      <vt:lpstr>Slide 24</vt:lpstr>
      <vt:lpstr>Slide 25</vt:lpstr>
      <vt:lpstr>Slide 26</vt:lpstr>
      <vt:lpstr>Slide 27</vt:lpstr>
      <vt:lpstr>TENSION-TYPE HEADACHE IN CHILDREN    </vt:lpstr>
      <vt:lpstr>PREVALENCE </vt:lpstr>
      <vt:lpstr>Definition:</vt:lpstr>
      <vt:lpstr>CLASSIFICATION</vt:lpstr>
      <vt:lpstr>Slide 32</vt:lpstr>
      <vt:lpstr>Slide 33</vt:lpstr>
      <vt:lpstr>PATHOPHYSIOLOGY</vt:lpstr>
      <vt:lpstr>TREATMENT</vt:lpstr>
      <vt:lpstr>Cluster headache</vt:lpstr>
      <vt:lpstr>Slide 37</vt:lpstr>
      <vt:lpstr>Treatment </vt:lpstr>
      <vt:lpstr>OTHER PRIMARY HEADACHE DISORDERS </vt:lpstr>
      <vt:lpstr>SECONDARY HEADACHE</vt:lpstr>
      <vt:lpstr>Important note</vt:lpstr>
      <vt:lpstr>Slide 42</vt:lpstr>
      <vt:lpstr>1ST : ACUTE FEBRILE ILLNESS</vt:lpstr>
      <vt:lpstr>2ND: INTRACRANIAL HEMORRHAGE</vt:lpstr>
      <vt:lpstr>3RD : INCREASED INTRACRANIAL PRESSURE</vt:lpstr>
      <vt:lpstr>idiopathic intracranial hypertension also known as pseudotumor cerebri)</vt:lpstr>
      <vt:lpstr>IDIOPATHIC INTRACRANIAL HYPERTENSION (IIH)</vt:lpstr>
      <vt:lpstr>Slide 48</vt:lpstr>
      <vt:lpstr>COULD LEAD TO VISION LOSS</vt:lpstr>
      <vt:lpstr>NOTE : VISUAL REFRACTIVE ERROR</vt:lpstr>
      <vt:lpstr>Slide 51</vt:lpstr>
      <vt:lpstr>Evaluation of headache focuses on </vt:lpstr>
      <vt:lpstr>Slide 53</vt:lpstr>
      <vt:lpstr>History taking </vt:lpstr>
      <vt:lpstr>Slide 55</vt:lpstr>
      <vt:lpstr>SOCRATES</vt:lpstr>
      <vt:lpstr>Slide 57</vt:lpstr>
      <vt:lpstr>Slide 58</vt:lpstr>
      <vt:lpstr>HOPI    </vt:lpstr>
      <vt:lpstr>Slide 60</vt:lpstr>
      <vt:lpstr>Slide 61</vt:lpstr>
      <vt:lpstr>Slide 62</vt:lpstr>
      <vt:lpstr>Slide 63</vt:lpstr>
      <vt:lpstr>Slide 64</vt:lpstr>
      <vt:lpstr>Slide 65</vt:lpstr>
      <vt:lpstr>Slide 66</vt:lpstr>
      <vt:lpstr>Slide 67</vt:lpstr>
      <vt:lpstr>2- Physical examination </vt:lpstr>
      <vt:lpstr>Slide 69</vt:lpstr>
      <vt:lpstr>Slide 70</vt:lpstr>
      <vt:lpstr>Slide 71</vt:lpstr>
      <vt:lpstr>3- Investigation   </vt:lpstr>
      <vt:lpstr>When it is indicated ???</vt:lpstr>
      <vt:lpstr>Slide 74</vt:lpstr>
      <vt:lpstr>Slide 75</vt:lpstr>
      <vt:lpstr>Slide 76</vt:lpstr>
      <vt:lpstr>When to refer to a Specialist ?</vt:lpstr>
      <vt:lpstr>Slide 78</vt:lpstr>
      <vt:lpstr>Slide 79</vt:lpstr>
      <vt:lpstr>References </vt:lpstr>
      <vt:lpstr>Slide 81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khalid mikdadi</dc:creator>
  <cp:lastModifiedBy>Admin</cp:lastModifiedBy>
  <cp:revision>46</cp:revision>
  <dcterms:modified xsi:type="dcterms:W3CDTF">2021-09-26T07:59:57Z</dcterms:modified>
</cp:coreProperties>
</file>