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4"/>
  </p:sldMasterIdLst>
  <p:notesMasterIdLst>
    <p:notesMasterId r:id="rId90"/>
  </p:notesMasterIdLst>
  <p:sldIdLst>
    <p:sldId id="256" r:id="rId5"/>
    <p:sldId id="257" r:id="rId6"/>
    <p:sldId id="434" r:id="rId7"/>
    <p:sldId id="435" r:id="rId8"/>
    <p:sldId id="436" r:id="rId9"/>
    <p:sldId id="437" r:id="rId10"/>
    <p:sldId id="438" r:id="rId11"/>
    <p:sldId id="439" r:id="rId12"/>
    <p:sldId id="440" r:id="rId13"/>
    <p:sldId id="441" r:id="rId14"/>
    <p:sldId id="442" r:id="rId15"/>
    <p:sldId id="443" r:id="rId16"/>
    <p:sldId id="444" r:id="rId17"/>
    <p:sldId id="445" r:id="rId18"/>
    <p:sldId id="446" r:id="rId19"/>
    <p:sldId id="447" r:id="rId20"/>
    <p:sldId id="448" r:id="rId21"/>
    <p:sldId id="449" r:id="rId22"/>
    <p:sldId id="450" r:id="rId23"/>
    <p:sldId id="451" r:id="rId24"/>
    <p:sldId id="452" r:id="rId25"/>
    <p:sldId id="453" r:id="rId26"/>
    <p:sldId id="454" r:id="rId27"/>
    <p:sldId id="455" r:id="rId28"/>
    <p:sldId id="456" r:id="rId29"/>
    <p:sldId id="457" r:id="rId30"/>
    <p:sldId id="458" r:id="rId31"/>
    <p:sldId id="459" r:id="rId32"/>
    <p:sldId id="460" r:id="rId33"/>
    <p:sldId id="461" r:id="rId34"/>
    <p:sldId id="462" r:id="rId35"/>
    <p:sldId id="463" r:id="rId36"/>
    <p:sldId id="464" r:id="rId37"/>
    <p:sldId id="465" r:id="rId38"/>
    <p:sldId id="466" r:id="rId39"/>
    <p:sldId id="467" r:id="rId40"/>
    <p:sldId id="385" r:id="rId41"/>
    <p:sldId id="386" r:id="rId42"/>
    <p:sldId id="387" r:id="rId43"/>
    <p:sldId id="388" r:id="rId44"/>
    <p:sldId id="389" r:id="rId45"/>
    <p:sldId id="390" r:id="rId46"/>
    <p:sldId id="391" r:id="rId47"/>
    <p:sldId id="392" r:id="rId48"/>
    <p:sldId id="393" r:id="rId49"/>
    <p:sldId id="394" r:id="rId50"/>
    <p:sldId id="395" r:id="rId51"/>
    <p:sldId id="396" r:id="rId52"/>
    <p:sldId id="397" r:id="rId53"/>
    <p:sldId id="398" r:id="rId54"/>
    <p:sldId id="399" r:id="rId55"/>
    <p:sldId id="400" r:id="rId56"/>
    <p:sldId id="401" r:id="rId57"/>
    <p:sldId id="402" r:id="rId58"/>
    <p:sldId id="403" r:id="rId59"/>
    <p:sldId id="404" r:id="rId60"/>
    <p:sldId id="405" r:id="rId61"/>
    <p:sldId id="406" r:id="rId62"/>
    <p:sldId id="407" r:id="rId63"/>
    <p:sldId id="408" r:id="rId64"/>
    <p:sldId id="409" r:id="rId65"/>
    <p:sldId id="410" r:id="rId66"/>
    <p:sldId id="411" r:id="rId67"/>
    <p:sldId id="412" r:id="rId68"/>
    <p:sldId id="413" r:id="rId69"/>
    <p:sldId id="414" r:id="rId70"/>
    <p:sldId id="415" r:id="rId71"/>
    <p:sldId id="416" r:id="rId72"/>
    <p:sldId id="417" r:id="rId73"/>
    <p:sldId id="418" r:id="rId74"/>
    <p:sldId id="419" r:id="rId75"/>
    <p:sldId id="420" r:id="rId76"/>
    <p:sldId id="421" r:id="rId77"/>
    <p:sldId id="422" r:id="rId78"/>
    <p:sldId id="423" r:id="rId79"/>
    <p:sldId id="424" r:id="rId80"/>
    <p:sldId id="425" r:id="rId81"/>
    <p:sldId id="426" r:id="rId82"/>
    <p:sldId id="427" r:id="rId83"/>
    <p:sldId id="428" r:id="rId84"/>
    <p:sldId id="429" r:id="rId85"/>
    <p:sldId id="430" r:id="rId86"/>
    <p:sldId id="431" r:id="rId87"/>
    <p:sldId id="432" r:id="rId88"/>
    <p:sldId id="276" r:id="rId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1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viewProps" Target="view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FBEA3-7465-4964-8831-467C00306883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80924-D0CB-4330-8370-F3D11E81D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328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80924-D0CB-4330-8370-F3D11E81D75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D1DF2-E69E-42E9-8DA1-DF8129FBF14B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86975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9609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09721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1941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3147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7408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9388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347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2188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3120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6830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1C5E9D5-A053-47C9-95DC-107158CF494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9C707D5-E8B9-4F0A-8D70-8A932FED402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9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alaise" TargetMode="External"/><Relationship Id="rId2" Type="http://schemas.openxmlformats.org/officeDocument/2006/relationships/hyperlink" Target="https://en.wikipedia.org/wiki/Fatigue_(medical)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n.wikipedia.org/wiki/Anorexia_(symptom)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858" y="2016599"/>
            <a:ext cx="8481409" cy="2182482"/>
          </a:xfrm>
        </p:spPr>
        <p:txBody>
          <a:bodyPr>
            <a:normAutofit/>
          </a:bodyPr>
          <a:lstStyle/>
          <a:p>
            <a:pPr algn="l"/>
            <a:r>
              <a:rPr lang="en-US" sz="8000" b="1" dirty="0">
                <a:solidFill>
                  <a:srgbClr val="FF0000"/>
                </a:solidFill>
              </a:rPr>
              <a:t>VIRAL EXANTHEMS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813" y="3959258"/>
            <a:ext cx="4459857" cy="2538953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000" b="1" dirty="0">
                <a:solidFill>
                  <a:srgbClr val="FF0000"/>
                </a:solidFill>
              </a:rPr>
              <a:t>Prepared and presented by:</a:t>
            </a:r>
          </a:p>
          <a:p>
            <a:pPr algn="l"/>
            <a:r>
              <a:rPr lang="en-US" sz="2000" b="1" dirty="0"/>
              <a:t>Rahaf </a:t>
            </a:r>
            <a:r>
              <a:rPr lang="en-US" sz="2000" b="1" dirty="0" err="1"/>
              <a:t>Abuaisheh</a:t>
            </a:r>
            <a:endParaRPr lang="en-US" sz="2000" b="1" dirty="0"/>
          </a:p>
          <a:p>
            <a:pPr algn="l"/>
            <a:r>
              <a:rPr lang="en-US" sz="2000" b="1" dirty="0"/>
              <a:t>Ahmad Khader </a:t>
            </a:r>
          </a:p>
          <a:p>
            <a:pPr algn="l"/>
            <a:r>
              <a:rPr lang="en-US" sz="2000" b="1" dirty="0"/>
              <a:t>Leen </a:t>
            </a:r>
            <a:r>
              <a:rPr lang="en-US" sz="2000" b="1" dirty="0" err="1"/>
              <a:t>Eser</a:t>
            </a:r>
            <a:endParaRPr lang="en-US" sz="2000" b="1" dirty="0"/>
          </a:p>
          <a:p>
            <a:pPr algn="l"/>
            <a:r>
              <a:rPr lang="en-US" sz="2400" b="1" dirty="0"/>
              <a:t>Supervised by : </a:t>
            </a:r>
            <a:r>
              <a:rPr lang="en-US" sz="2400" b="1" dirty="0" err="1"/>
              <a:t>Dr.Marwan</a:t>
            </a:r>
            <a:r>
              <a:rPr lang="en-US" sz="2400" b="1" dirty="0"/>
              <a:t> </a:t>
            </a:r>
            <a:r>
              <a:rPr lang="en-US" sz="2400" b="1" dirty="0" err="1"/>
              <a:t>Shalabi</a:t>
            </a:r>
            <a:endParaRPr lang="en-US" b="1" dirty="0"/>
          </a:p>
        </p:txBody>
      </p:sp>
      <p:sp>
        <p:nvSpPr>
          <p:cNvPr id="4" name="AutoShape 4" descr="Comparison Table of Viral Exanthems | SMARTY PANCE"/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" name="AutoShape 6" descr="Comparison Table of Viral Exanthems | SMARTY PANCE"/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057" y="130629"/>
            <a:ext cx="10464799" cy="1257563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/>
              <a:t>Lecture outline: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4057" y="1743959"/>
            <a:ext cx="10508342" cy="4753354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2800" b="1" dirty="0"/>
              <a:t>What are exanthems ??</a:t>
            </a:r>
          </a:p>
          <a:p>
            <a:pPr algn="l" rtl="0"/>
            <a:r>
              <a:rPr lang="en-US" sz="2800" b="1" dirty="0"/>
              <a:t>What are the most common exanthems ??</a:t>
            </a:r>
          </a:p>
          <a:p>
            <a:pPr algn="l" rtl="0"/>
            <a:r>
              <a:rPr lang="en-US" sz="2400" dirty="0"/>
              <a:t>1-Erythema </a:t>
            </a:r>
            <a:r>
              <a:rPr lang="en-US" sz="2400" dirty="0" err="1"/>
              <a:t>infectiosum</a:t>
            </a:r>
            <a:r>
              <a:rPr lang="en-US" sz="2400" dirty="0"/>
              <a:t> (fifth disease) </a:t>
            </a:r>
          </a:p>
          <a:p>
            <a:pPr algn="l" rtl="0"/>
            <a:r>
              <a:rPr lang="en-US" sz="2400" dirty="0"/>
              <a:t>2-Roseola infantum(sixth disease)</a:t>
            </a:r>
          </a:p>
          <a:p>
            <a:pPr algn="l" rtl="0"/>
            <a:r>
              <a:rPr lang="en-US" sz="2400" dirty="0"/>
              <a:t>3-Chicken Pox</a:t>
            </a:r>
          </a:p>
          <a:p>
            <a:pPr algn="l" rtl="0"/>
            <a:r>
              <a:rPr lang="en-US" sz="2400" dirty="0"/>
              <a:t>4- </a:t>
            </a:r>
            <a:r>
              <a:rPr lang="en-US" dirty="0">
                <a:solidFill>
                  <a:srgbClr val="3E3D2D"/>
                </a:solidFill>
              </a:rPr>
              <a:t>Hand foot and mouth disease</a:t>
            </a:r>
            <a:endParaRPr lang="en-US" sz="2400" dirty="0"/>
          </a:p>
          <a:p>
            <a:pPr algn="l" rtl="0"/>
            <a:r>
              <a:rPr lang="en-US" sz="2400" dirty="0"/>
              <a:t>5- Measles(</a:t>
            </a:r>
            <a:r>
              <a:rPr lang="en-US" sz="2400" dirty="0" err="1"/>
              <a:t>Rubeola</a:t>
            </a:r>
            <a:r>
              <a:rPr lang="en-US" sz="2400" dirty="0"/>
              <a:t>)</a:t>
            </a:r>
          </a:p>
          <a:p>
            <a:pPr algn="l" rtl="0"/>
            <a:r>
              <a:rPr lang="en-US" dirty="0"/>
              <a:t>6- Rubella(German Measles)</a:t>
            </a:r>
            <a:endParaRPr lang="en-US" sz="2400" dirty="0"/>
          </a:p>
          <a:p>
            <a:pPr algn="l" rtl="0"/>
            <a:r>
              <a:rPr lang="en-US" sz="2800" b="1" dirty="0"/>
              <a:t>What is the etiology , epidemiology, pathogenesis , clinical  presentation , diagnosis and management for each ??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1"/>
          <p:cNvSpPr txBox="1">
            <a:spLocks noGrp="1"/>
          </p:cNvSpPr>
          <p:nvPr>
            <p:ph type="title"/>
          </p:nvPr>
        </p:nvSpPr>
        <p:spPr>
          <a:xfrm>
            <a:off x="1161142" y="419912"/>
            <a:ext cx="4354286" cy="887300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dirty="0"/>
              <a:t>What are </a:t>
            </a:r>
            <a:r>
              <a:rPr lang="en-US" dirty="0" err="1"/>
              <a:t>exanthems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132" name="Content Placeholder 2"/>
          <p:cNvSpPr txBox="1">
            <a:spLocks noGrp="1"/>
          </p:cNvSpPr>
          <p:nvPr>
            <p:ph idx="1"/>
          </p:nvPr>
        </p:nvSpPr>
        <p:spPr>
          <a:xfrm>
            <a:off x="1161142" y="1982203"/>
            <a:ext cx="6516914" cy="4455885"/>
          </a:xfrm>
          <a:prstGeom prst="rect">
            <a:avLst/>
          </a:prstGeom>
        </p:spPr>
        <p:txBody>
          <a:bodyPr/>
          <a:lstStyle/>
          <a:p>
            <a:pPr algn="l" rtl="0">
              <a:spcBef>
                <a:spcPts val="400"/>
              </a:spcBef>
              <a:defRPr sz="2000"/>
            </a:pPr>
            <a:r>
              <a:rPr dirty="0"/>
              <a:t>• It is any eruptive skin rash that may be associated with fever or other systemic symptoms.</a:t>
            </a:r>
          </a:p>
          <a:p>
            <a:pPr algn="l" rtl="0">
              <a:spcBef>
                <a:spcPts val="400"/>
              </a:spcBef>
              <a:defRPr sz="2000"/>
            </a:pPr>
            <a:r>
              <a:rPr dirty="0"/>
              <a:t>Causes include :</a:t>
            </a:r>
          </a:p>
          <a:p>
            <a:pPr marL="68580" indent="0" algn="l" rtl="0">
              <a:spcBef>
                <a:spcPts val="400"/>
              </a:spcBef>
              <a:buNone/>
              <a:defRPr sz="2000"/>
            </a:pPr>
            <a:r>
              <a:rPr dirty="0"/>
              <a:t>1- infectious pathogens which is the most common cause in children</a:t>
            </a:r>
          </a:p>
          <a:p>
            <a:pPr marL="68580" indent="0" algn="l" rtl="0">
              <a:spcBef>
                <a:spcPts val="400"/>
              </a:spcBef>
              <a:buNone/>
              <a:defRPr sz="2000"/>
            </a:pPr>
            <a:r>
              <a:rPr dirty="0"/>
              <a:t>2- medication reactions .</a:t>
            </a:r>
          </a:p>
          <a:p>
            <a:pPr algn="l" rtl="0">
              <a:spcBef>
                <a:spcPts val="400"/>
              </a:spcBef>
              <a:defRPr sz="2000"/>
            </a:pPr>
            <a:r>
              <a:rPr dirty="0"/>
              <a:t>• </a:t>
            </a:r>
            <a:r>
              <a:rPr b="1" dirty="0" err="1"/>
              <a:t>Enanthemas</a:t>
            </a:r>
            <a:r>
              <a:rPr b="1" dirty="0"/>
              <a:t> </a:t>
            </a:r>
            <a:r>
              <a:rPr dirty="0"/>
              <a:t>: It is mucous membrane eruption</a:t>
            </a:r>
          </a:p>
        </p:txBody>
      </p:sp>
      <p:grpSp>
        <p:nvGrpSpPr>
          <p:cNvPr id="135" name="Picture 2"/>
          <p:cNvGrpSpPr/>
          <p:nvPr/>
        </p:nvGrpSpPr>
        <p:grpSpPr>
          <a:xfrm>
            <a:off x="7138021" y="1081777"/>
            <a:ext cx="4487695" cy="4757427"/>
            <a:chOff x="0" y="0"/>
            <a:chExt cx="4487693" cy="4757425"/>
          </a:xfrm>
        </p:grpSpPr>
        <p:pic>
          <p:nvPicPr>
            <p:cNvPr id="133" name="image4.png" descr="image4.png"/>
            <p:cNvPicPr>
              <a:picLocks noChangeAspect="1"/>
            </p:cNvPicPr>
            <p:nvPr/>
          </p:nvPicPr>
          <p:blipFill>
            <a:blip r:embed="rId2"/>
            <a:srcRect t="2482" r="2"/>
            <a:stretch>
              <a:fillRect/>
            </a:stretch>
          </p:blipFill>
          <p:spPr>
            <a:xfrm>
              <a:off x="0" y="0"/>
              <a:ext cx="4487466" cy="4757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6" y="0"/>
                  </a:moveTo>
                  <a:cubicBezTo>
                    <a:pt x="423" y="0"/>
                    <a:pt x="0" y="399"/>
                    <a:pt x="0" y="892"/>
                  </a:cubicBezTo>
                  <a:lnTo>
                    <a:pt x="0" y="20708"/>
                  </a:lnTo>
                  <a:cubicBezTo>
                    <a:pt x="0" y="21201"/>
                    <a:pt x="423" y="21600"/>
                    <a:pt x="946" y="21600"/>
                  </a:cubicBezTo>
                  <a:lnTo>
                    <a:pt x="20654" y="21600"/>
                  </a:lnTo>
                  <a:cubicBezTo>
                    <a:pt x="21170" y="21600"/>
                    <a:pt x="21590" y="21210"/>
                    <a:pt x="21600" y="20726"/>
                  </a:cubicBezTo>
                  <a:lnTo>
                    <a:pt x="21600" y="874"/>
                  </a:lnTo>
                  <a:cubicBezTo>
                    <a:pt x="21590" y="390"/>
                    <a:pt x="21170" y="0"/>
                    <a:pt x="20654" y="0"/>
                  </a:cubicBezTo>
                  <a:lnTo>
                    <a:pt x="946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34" name="Shape"/>
            <p:cNvSpPr/>
            <p:nvPr/>
          </p:nvSpPr>
          <p:spPr>
            <a:xfrm>
              <a:off x="0" y="0"/>
              <a:ext cx="4487694" cy="4757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92"/>
                  </a:moveTo>
                  <a:lnTo>
                    <a:pt x="0" y="892"/>
                  </a:lnTo>
                  <a:cubicBezTo>
                    <a:pt x="0" y="400"/>
                    <a:pt x="424" y="0"/>
                    <a:pt x="946" y="0"/>
                  </a:cubicBezTo>
                  <a:lnTo>
                    <a:pt x="20654" y="0"/>
                  </a:lnTo>
                  <a:lnTo>
                    <a:pt x="20654" y="0"/>
                  </a:lnTo>
                  <a:cubicBezTo>
                    <a:pt x="21176" y="0"/>
                    <a:pt x="21600" y="400"/>
                    <a:pt x="21600" y="892"/>
                  </a:cubicBezTo>
                  <a:lnTo>
                    <a:pt x="21600" y="20708"/>
                  </a:lnTo>
                  <a:lnTo>
                    <a:pt x="21600" y="20708"/>
                  </a:lnTo>
                  <a:cubicBezTo>
                    <a:pt x="21600" y="21200"/>
                    <a:pt x="21176" y="21600"/>
                    <a:pt x="20654" y="21600"/>
                  </a:cubicBezTo>
                  <a:lnTo>
                    <a:pt x="946" y="21600"/>
                  </a:lnTo>
                  <a:lnTo>
                    <a:pt x="946" y="21600"/>
                  </a:lnTo>
                  <a:cubicBezTo>
                    <a:pt x="424" y="21600"/>
                    <a:pt x="0" y="21200"/>
                    <a:pt x="0" y="20708"/>
                  </a:cubicBezTo>
                  <a:close/>
                </a:path>
              </a:pathLst>
            </a:custGeom>
            <a:noFill/>
            <a:ln w="38100" cap="flat">
              <a:solidFill>
                <a:srgbClr val="83838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41080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Content Placeholder 4" descr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3" y="338900"/>
            <a:ext cx="10885714" cy="640153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08337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47" y="261258"/>
            <a:ext cx="11020710" cy="64854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2033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Content Placeholder 4" descr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56" y="264108"/>
            <a:ext cx="10933530" cy="632978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88683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>
            <a:spLocks noGrp="1"/>
          </p:cNvSpPr>
          <p:nvPr>
            <p:ph type="title"/>
          </p:nvPr>
        </p:nvSpPr>
        <p:spPr>
          <a:xfrm>
            <a:off x="551544" y="275772"/>
            <a:ext cx="9608456" cy="115751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dirty="0"/>
              <a:t>Erythema</a:t>
            </a:r>
            <a:r>
              <a:rPr lang="en-US" dirty="0"/>
              <a:t> </a:t>
            </a:r>
            <a:r>
              <a:rPr lang="en-US" dirty="0" err="1"/>
              <a:t>Infectiosum</a:t>
            </a:r>
            <a:r>
              <a:rPr lang="en-US" dirty="0"/>
              <a:t> (Fifth disease)</a:t>
            </a:r>
            <a:endParaRPr dirty="0"/>
          </a:p>
        </p:txBody>
      </p:sp>
      <p:sp>
        <p:nvSpPr>
          <p:cNvPr id="144" name="Content Placeholder 2"/>
          <p:cNvSpPr txBox="1">
            <a:spLocks noGrp="1"/>
          </p:cNvSpPr>
          <p:nvPr>
            <p:ph idx="1"/>
          </p:nvPr>
        </p:nvSpPr>
        <p:spPr>
          <a:xfrm>
            <a:off x="885372" y="1698171"/>
            <a:ext cx="10218058" cy="40930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7749" indent="-277749" algn="l" defTabSz="740663" rtl="0">
              <a:spcBef>
                <a:spcPts val="600"/>
              </a:spcBef>
              <a:defRPr sz="2592" b="1"/>
            </a:pPr>
            <a:r>
              <a:rPr dirty="0"/>
              <a:t>Erythema </a:t>
            </a:r>
            <a:r>
              <a:rPr dirty="0" err="1"/>
              <a:t>infectiosum</a:t>
            </a:r>
            <a:r>
              <a:rPr dirty="0"/>
              <a:t> (fifth disease) </a:t>
            </a:r>
            <a:r>
              <a:rPr b="0" dirty="0"/>
              <a:t>is caused by the </a:t>
            </a:r>
            <a:r>
              <a:rPr dirty="0">
                <a:solidFill>
                  <a:srgbClr val="FF0000"/>
                </a:solidFill>
              </a:rPr>
              <a:t>human parvovirus B19</a:t>
            </a:r>
            <a:r>
              <a:rPr b="0" dirty="0"/>
              <a:t>, a single-stranded DNA virus. </a:t>
            </a:r>
          </a:p>
          <a:p>
            <a:pPr marL="277749" indent="-277749" algn="l" defTabSz="740663" rtl="0">
              <a:spcBef>
                <a:spcPts val="600"/>
              </a:spcBef>
              <a:defRPr sz="2592"/>
            </a:pPr>
            <a:r>
              <a:rPr dirty="0"/>
              <a:t>The cell receptor for parvovirus B19 is the </a:t>
            </a:r>
            <a:r>
              <a:rPr b="1" dirty="0"/>
              <a:t>erythrocyte P antigen</a:t>
            </a:r>
          </a:p>
          <a:p>
            <a:pPr marL="277749" indent="-277749" algn="l" defTabSz="740663" rtl="0">
              <a:spcBef>
                <a:spcPts val="600"/>
              </a:spcBef>
              <a:defRPr sz="2592"/>
            </a:pPr>
            <a:endParaRPr b="1" dirty="0"/>
          </a:p>
          <a:p>
            <a:pPr marL="277749" indent="-277749" algn="l" defTabSz="740663" rtl="0">
              <a:spcBef>
                <a:spcPts val="600"/>
              </a:spcBef>
              <a:defRPr sz="2592"/>
            </a:pPr>
            <a:endParaRPr b="1" dirty="0"/>
          </a:p>
          <a:p>
            <a:pPr marL="277749" indent="-277749" algn="l" defTabSz="740663" rtl="0">
              <a:spcBef>
                <a:spcPts val="600"/>
              </a:spcBef>
              <a:defRPr sz="2592"/>
            </a:pPr>
            <a:r>
              <a:rPr b="1" dirty="0"/>
              <a:t>infects RBC precursors</a:t>
            </a:r>
            <a:r>
              <a:rPr lang="ar-SA" b="1" dirty="0"/>
              <a:t> </a:t>
            </a:r>
            <a:r>
              <a:rPr b="1" dirty="0"/>
              <a:t>and endothelial cells  RBC destruction leading to  </a:t>
            </a:r>
            <a:r>
              <a:rPr b="1" dirty="0" err="1"/>
              <a:t>hydrops</a:t>
            </a:r>
            <a:r>
              <a:rPr b="1" dirty="0"/>
              <a:t> </a:t>
            </a:r>
            <a:r>
              <a:rPr b="1" dirty="0" err="1"/>
              <a:t>fetalis</a:t>
            </a:r>
            <a:r>
              <a:rPr b="1" dirty="0"/>
              <a:t> and death in fetus, pure RBC aplasia and rheumatoid arthritis–like symptoms in adults</a:t>
            </a:r>
          </a:p>
          <a:p>
            <a:pPr marL="0" indent="0" defTabSz="740663">
              <a:spcBef>
                <a:spcPts val="600"/>
              </a:spcBef>
              <a:buSzTx/>
              <a:buNone/>
              <a:defRPr sz="2592" b="1"/>
            </a:pPr>
            <a:r>
              <a:rPr dirty="0"/>
              <a:t>  </a:t>
            </a:r>
            <a:r>
              <a:rPr b="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99756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ontent Placeholder 2"/>
          <p:cNvSpPr txBox="1">
            <a:spLocks noGrp="1"/>
          </p:cNvSpPr>
          <p:nvPr>
            <p:ph idx="1"/>
          </p:nvPr>
        </p:nvSpPr>
        <p:spPr>
          <a:xfrm>
            <a:off x="1189183" y="2090057"/>
            <a:ext cx="9878412" cy="4034971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/>
              <a:t>Erythema </a:t>
            </a:r>
            <a:r>
              <a:rPr dirty="0" err="1"/>
              <a:t>infectiosum</a:t>
            </a:r>
            <a:r>
              <a:rPr dirty="0"/>
              <a:t> is common.</a:t>
            </a:r>
          </a:p>
          <a:p>
            <a:pPr algn="l" rtl="0"/>
            <a:r>
              <a:rPr dirty="0"/>
              <a:t> most prevalent in school-age children (70% of cases occur in patients between 5 and 15 </a:t>
            </a:r>
            <a:r>
              <a:rPr dirty="0" err="1"/>
              <a:t>yr</a:t>
            </a:r>
            <a:r>
              <a:rPr dirty="0"/>
              <a:t> of age</a:t>
            </a:r>
          </a:p>
          <a:p>
            <a:pPr algn="l" rtl="0"/>
            <a:r>
              <a:rPr dirty="0"/>
              <a:t> usually occur in the </a:t>
            </a:r>
            <a:r>
              <a:rPr b="1" dirty="0"/>
              <a:t>spring</a:t>
            </a:r>
            <a:r>
              <a:rPr dirty="0"/>
              <a:t>.</a:t>
            </a:r>
          </a:p>
          <a:p>
            <a:pPr algn="l" rtl="0"/>
            <a:r>
              <a:rPr dirty="0"/>
              <a:t>The virus is transmitted by </a:t>
            </a:r>
            <a:r>
              <a:rPr dirty="0">
                <a:solidFill>
                  <a:srgbClr val="C00000"/>
                </a:solidFill>
              </a:rPr>
              <a:t>respiratory secretions </a:t>
            </a:r>
            <a:r>
              <a:rPr dirty="0"/>
              <a:t>and by </a:t>
            </a:r>
            <a:r>
              <a:rPr dirty="0">
                <a:solidFill>
                  <a:srgbClr val="C00000"/>
                </a:solidFill>
              </a:rPr>
              <a:t>blood product transfusions</a:t>
            </a:r>
            <a:r>
              <a:rPr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547652" y="738257"/>
            <a:ext cx="30059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Epidemiology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48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ontent Placeholder 2"/>
          <p:cNvSpPr txBox="1">
            <a:spLocks noGrp="1"/>
          </p:cNvSpPr>
          <p:nvPr>
            <p:ph idx="1"/>
          </p:nvPr>
        </p:nvSpPr>
        <p:spPr>
          <a:xfrm>
            <a:off x="914400" y="2133601"/>
            <a:ext cx="10305143" cy="4003688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/>
              <a:t>The </a:t>
            </a:r>
            <a:r>
              <a:rPr b="1" dirty="0"/>
              <a:t>incubation period </a:t>
            </a:r>
            <a:r>
              <a:rPr dirty="0"/>
              <a:t>is typically4-28 days (average: 16-17 days).</a:t>
            </a:r>
          </a:p>
          <a:p>
            <a:pPr algn="l" rtl="0"/>
            <a:r>
              <a:rPr dirty="0"/>
              <a:t>Parvovirus B19 infections are usually benign with a mild nonspecific illness characterized by fever, malaise, </a:t>
            </a:r>
            <a:r>
              <a:rPr dirty="0" err="1"/>
              <a:t>myalgias</a:t>
            </a:r>
            <a:r>
              <a:rPr dirty="0"/>
              <a:t>, and headache.</a:t>
            </a:r>
          </a:p>
          <a:p>
            <a:pPr algn="l" rtl="0"/>
            <a:r>
              <a:rPr dirty="0"/>
              <a:t>In adolescents and adults It usually present with </a:t>
            </a:r>
            <a:r>
              <a:rPr b="1" dirty="0"/>
              <a:t>myalgia</a:t>
            </a:r>
            <a:r>
              <a:rPr dirty="0"/>
              <a:t>, significant </a:t>
            </a:r>
            <a:r>
              <a:rPr b="1" dirty="0"/>
              <a:t>arthralgia</a:t>
            </a:r>
            <a:r>
              <a:rPr dirty="0"/>
              <a:t> or </a:t>
            </a:r>
            <a:r>
              <a:rPr b="1" dirty="0"/>
              <a:t>arthritis</a:t>
            </a:r>
            <a:r>
              <a:rPr dirty="0"/>
              <a:t>  </a:t>
            </a:r>
          </a:p>
        </p:txBody>
      </p:sp>
      <p:sp>
        <p:nvSpPr>
          <p:cNvPr id="2" name="Rectangle 1"/>
          <p:cNvSpPr/>
          <p:nvPr/>
        </p:nvSpPr>
        <p:spPr>
          <a:xfrm>
            <a:off x="734852" y="665686"/>
            <a:ext cx="4868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Clinical Manifestations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043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ontent Placeholder 2"/>
          <p:cNvSpPr txBox="1">
            <a:spLocks noGrp="1"/>
          </p:cNvSpPr>
          <p:nvPr>
            <p:ph idx="1"/>
          </p:nvPr>
        </p:nvSpPr>
        <p:spPr>
          <a:xfrm>
            <a:off x="1163483" y="1927199"/>
            <a:ext cx="9372691" cy="4182837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/>
              <a:t>Erythema </a:t>
            </a:r>
            <a:r>
              <a:rPr dirty="0" err="1"/>
              <a:t>infectiosum</a:t>
            </a:r>
            <a:r>
              <a:rPr dirty="0"/>
              <a:t> is manifested by rash, low-grade or no fever, and occasionally pharyngitis and mild conjunctivitis.</a:t>
            </a:r>
          </a:p>
          <a:p>
            <a:pPr algn="l" rtl="0"/>
            <a:r>
              <a:rPr dirty="0"/>
              <a:t> The rash appears in </a:t>
            </a:r>
            <a:r>
              <a:rPr b="1" dirty="0"/>
              <a:t>three stages</a:t>
            </a:r>
            <a:r>
              <a:rPr dirty="0"/>
              <a:t>:</a:t>
            </a:r>
          </a:p>
          <a:p>
            <a:pPr algn="l" rtl="0"/>
            <a:r>
              <a:rPr dirty="0"/>
              <a:t>The initial stage is typically a </a:t>
            </a:r>
            <a:r>
              <a:rPr b="1" dirty="0">
                <a:solidFill>
                  <a:srgbClr val="FF0000"/>
                </a:solidFill>
              </a:rPr>
              <a:t>“slapped cheek” rash </a:t>
            </a:r>
            <a:r>
              <a:rPr dirty="0"/>
              <a:t>with </a:t>
            </a:r>
            <a:r>
              <a:rPr dirty="0" err="1"/>
              <a:t>circumoral</a:t>
            </a:r>
            <a:r>
              <a:rPr dirty="0"/>
              <a:t> pallor.</a:t>
            </a:r>
          </a:p>
        </p:txBody>
      </p:sp>
      <p:pic>
        <p:nvPicPr>
          <p:cNvPr id="154" name="Picture 3" descr="Picture 3"/>
          <p:cNvPicPr>
            <a:picLocks noChangeAspect="1"/>
          </p:cNvPicPr>
          <p:nvPr/>
        </p:nvPicPr>
        <p:blipFill>
          <a:blip r:embed="rId2"/>
          <a:srcRect b="2"/>
          <a:stretch>
            <a:fillRect/>
          </a:stretch>
        </p:blipFill>
        <p:spPr>
          <a:xfrm>
            <a:off x="7668946" y="3794666"/>
            <a:ext cx="3748392" cy="2315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5" y="0"/>
                </a:moveTo>
                <a:cubicBezTo>
                  <a:pt x="263" y="0"/>
                  <a:pt x="0" y="425"/>
                  <a:pt x="0" y="948"/>
                </a:cubicBezTo>
                <a:lnTo>
                  <a:pt x="0" y="20656"/>
                </a:lnTo>
                <a:cubicBezTo>
                  <a:pt x="0" y="21178"/>
                  <a:pt x="263" y="21600"/>
                  <a:pt x="585" y="21600"/>
                </a:cubicBezTo>
                <a:lnTo>
                  <a:pt x="21015" y="21600"/>
                </a:lnTo>
                <a:cubicBezTo>
                  <a:pt x="21337" y="21600"/>
                  <a:pt x="21600" y="21178"/>
                  <a:pt x="21600" y="20656"/>
                </a:cubicBezTo>
                <a:lnTo>
                  <a:pt x="21600" y="948"/>
                </a:lnTo>
                <a:cubicBezTo>
                  <a:pt x="21600" y="425"/>
                  <a:pt x="21337" y="0"/>
                  <a:pt x="21015" y="0"/>
                </a:cubicBezTo>
                <a:lnTo>
                  <a:pt x="585" y="0"/>
                </a:lnTo>
                <a:close/>
              </a:path>
            </a:pathLst>
          </a:custGeom>
          <a:ln w="38100">
            <a:solidFill>
              <a:srgbClr val="838383"/>
            </a:solidFill>
          </a:ln>
        </p:spPr>
      </p:pic>
    </p:spTree>
    <p:extLst>
      <p:ext uri="{BB962C8B-B14F-4D97-AF65-F5344CB8AC3E}">
        <p14:creationId xmlns:p14="http://schemas.microsoft.com/office/powerpoint/2010/main" val="3816510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ontent Placeholder 2"/>
          <p:cNvSpPr txBox="1">
            <a:spLocks noGrp="1"/>
          </p:cNvSpPr>
          <p:nvPr>
            <p:ph idx="1"/>
          </p:nvPr>
        </p:nvSpPr>
        <p:spPr>
          <a:xfrm>
            <a:off x="1141990" y="1853066"/>
            <a:ext cx="6408886" cy="4412615"/>
          </a:xfrm>
          <a:prstGeom prst="rect">
            <a:avLst/>
          </a:prstGeom>
        </p:spPr>
        <p:txBody>
          <a:bodyPr/>
          <a:lstStyle/>
          <a:p>
            <a:pPr algn="l" rtl="0">
              <a:spcBef>
                <a:spcPts val="500"/>
              </a:spcBef>
              <a:defRPr sz="2200"/>
            </a:pPr>
            <a:r>
              <a:rPr dirty="0"/>
              <a:t>2. An </a:t>
            </a:r>
            <a:r>
              <a:rPr sz="2000" b="1" dirty="0"/>
              <a:t>erythematous symmetric </a:t>
            </a:r>
            <a:r>
              <a:rPr sz="2000" b="1" dirty="0" err="1"/>
              <a:t>maculopapular</a:t>
            </a:r>
            <a:r>
              <a:rPr sz="2000" b="1" dirty="0"/>
              <a:t> rash </a:t>
            </a:r>
            <a:r>
              <a:rPr dirty="0"/>
              <a:t>appears 1-4 days later.</a:t>
            </a:r>
          </a:p>
          <a:p>
            <a:pPr algn="l" rtl="0">
              <a:spcBef>
                <a:spcPts val="500"/>
              </a:spcBef>
              <a:defRPr sz="2200"/>
            </a:pPr>
            <a:r>
              <a:rPr dirty="0"/>
              <a:t>3. Then fades as central clearing takes place giving rise to the distinctive </a:t>
            </a:r>
            <a:r>
              <a:rPr b="1" dirty="0"/>
              <a:t>lacy, reticulated rash </a:t>
            </a:r>
            <a:r>
              <a:rPr dirty="0"/>
              <a:t>that lasts 2-40 days ( mean 11 days ), this rash may be pruritic but </a:t>
            </a:r>
            <a:r>
              <a:rPr b="1" dirty="0"/>
              <a:t>does not </a:t>
            </a:r>
            <a:r>
              <a:rPr b="1" dirty="0" err="1"/>
              <a:t>desequamate</a:t>
            </a:r>
            <a:endParaRPr b="1" dirty="0"/>
          </a:p>
        </p:txBody>
      </p:sp>
      <p:pic>
        <p:nvPicPr>
          <p:cNvPr id="158" name="Picture 3" descr="Picture 3"/>
          <p:cNvPicPr>
            <a:picLocks noChangeAspect="1"/>
          </p:cNvPicPr>
          <p:nvPr/>
        </p:nvPicPr>
        <p:blipFill>
          <a:blip r:embed="rId2"/>
          <a:srcRect b="4"/>
          <a:stretch>
            <a:fillRect/>
          </a:stretch>
        </p:blipFill>
        <p:spPr>
          <a:xfrm>
            <a:off x="7550876" y="2911746"/>
            <a:ext cx="4043680" cy="3583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9" y="0"/>
                </a:moveTo>
                <a:cubicBezTo>
                  <a:pt x="376" y="0"/>
                  <a:pt x="0" y="425"/>
                  <a:pt x="0" y="947"/>
                </a:cubicBezTo>
                <a:lnTo>
                  <a:pt x="0" y="20655"/>
                </a:lnTo>
                <a:cubicBezTo>
                  <a:pt x="0" y="21178"/>
                  <a:pt x="376" y="21600"/>
                  <a:pt x="839" y="21600"/>
                </a:cubicBezTo>
                <a:lnTo>
                  <a:pt x="20761" y="21600"/>
                </a:lnTo>
                <a:cubicBezTo>
                  <a:pt x="21224" y="21600"/>
                  <a:pt x="21600" y="21178"/>
                  <a:pt x="21600" y="20655"/>
                </a:cubicBezTo>
                <a:lnTo>
                  <a:pt x="21600" y="947"/>
                </a:lnTo>
                <a:cubicBezTo>
                  <a:pt x="21600" y="425"/>
                  <a:pt x="21224" y="0"/>
                  <a:pt x="20761" y="0"/>
                </a:cubicBezTo>
                <a:lnTo>
                  <a:pt x="839" y="0"/>
                </a:lnTo>
                <a:close/>
              </a:path>
            </a:pathLst>
          </a:custGeom>
          <a:ln w="38100">
            <a:solidFill>
              <a:srgbClr val="838383"/>
            </a:solidFill>
          </a:ln>
        </p:spPr>
      </p:pic>
    </p:spTree>
    <p:extLst>
      <p:ext uri="{BB962C8B-B14F-4D97-AF65-F5344CB8AC3E}">
        <p14:creationId xmlns:p14="http://schemas.microsoft.com/office/powerpoint/2010/main" val="1532587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ontent Placeholder 2"/>
          <p:cNvSpPr txBox="1">
            <a:spLocks noGrp="1"/>
          </p:cNvSpPr>
          <p:nvPr>
            <p:ph idx="1"/>
          </p:nvPr>
        </p:nvSpPr>
        <p:spPr>
          <a:xfrm>
            <a:off x="1207976" y="2142670"/>
            <a:ext cx="10018715" cy="3124201"/>
          </a:xfrm>
          <a:prstGeom prst="rect">
            <a:avLst/>
          </a:prstGeom>
        </p:spPr>
        <p:txBody>
          <a:bodyPr/>
          <a:lstStyle/>
          <a:p>
            <a:pPr algn="l" rtl="0">
              <a:spcBef>
                <a:spcPts val="600"/>
              </a:spcBef>
              <a:defRPr sz="2800" b="1"/>
            </a:pPr>
            <a:r>
              <a:rPr dirty="0"/>
              <a:t>Serology:</a:t>
            </a:r>
          </a:p>
          <a:p>
            <a:pPr algn="l" rtl="0"/>
            <a:r>
              <a:rPr dirty="0"/>
              <a:t>Detection of </a:t>
            </a:r>
            <a:r>
              <a:rPr b="1" dirty="0"/>
              <a:t>serum parvovirus B19-specific </a:t>
            </a:r>
            <a:r>
              <a:rPr b="1" dirty="0" err="1"/>
              <a:t>IgM</a:t>
            </a:r>
            <a:r>
              <a:rPr b="1" dirty="0"/>
              <a:t> antibody</a:t>
            </a:r>
            <a:r>
              <a:rPr dirty="0"/>
              <a:t> is the preferred diagnostic test last for 6 to 8 weeks</a:t>
            </a:r>
          </a:p>
          <a:p>
            <a:pPr algn="l" rtl="0"/>
            <a:r>
              <a:rPr dirty="0"/>
              <a:t> </a:t>
            </a:r>
            <a:r>
              <a:rPr b="1" dirty="0"/>
              <a:t>PCR</a:t>
            </a:r>
            <a:r>
              <a:rPr dirty="0"/>
              <a:t> for tissue or fluids.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0852" y="781800"/>
            <a:ext cx="21627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Diagnosis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733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ontent Placeholder 2"/>
          <p:cNvSpPr txBox="1">
            <a:spLocks noGrp="1"/>
          </p:cNvSpPr>
          <p:nvPr>
            <p:ph idx="1"/>
          </p:nvPr>
        </p:nvSpPr>
        <p:spPr>
          <a:xfrm>
            <a:off x="846950" y="1813259"/>
            <a:ext cx="10018715" cy="4485941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 err="1"/>
              <a:t>Immunocompetent</a:t>
            </a:r>
            <a:r>
              <a:rPr dirty="0"/>
              <a:t>: </a:t>
            </a:r>
            <a:r>
              <a:rPr b="1" dirty="0"/>
              <a:t>Self limited</a:t>
            </a:r>
            <a:r>
              <a:rPr dirty="0"/>
              <a:t>.</a:t>
            </a:r>
          </a:p>
          <a:p>
            <a:pPr algn="l" rtl="0"/>
            <a:r>
              <a:rPr dirty="0" err="1"/>
              <a:t>Immunocompromised</a:t>
            </a:r>
            <a:r>
              <a:rPr dirty="0"/>
              <a:t> with severe anemia or chronic infection:</a:t>
            </a:r>
          </a:p>
          <a:p>
            <a:pPr marL="0" indent="0" algn="l" rtl="0">
              <a:buSzTx/>
              <a:buNone/>
              <a:defRPr b="1"/>
            </a:pPr>
            <a:r>
              <a:rPr dirty="0"/>
              <a:t>          IVIG </a:t>
            </a:r>
            <a:r>
              <a:rPr b="0" dirty="0"/>
              <a:t>(400 mg/kg daily for 5 days)</a:t>
            </a:r>
          </a:p>
          <a:p>
            <a:pPr marL="0" indent="0" algn="l" rtl="0">
              <a:buSzTx/>
              <a:buNone/>
            </a:pPr>
            <a:r>
              <a:rPr dirty="0"/>
              <a:t>          Aplastic crises: </a:t>
            </a:r>
            <a:r>
              <a:rPr b="1" dirty="0"/>
              <a:t>blood transfusions</a:t>
            </a:r>
          </a:p>
          <a:p>
            <a:pPr algn="l" rtl="0"/>
            <a:r>
              <a:rPr dirty="0"/>
              <a:t>congenital parvovirus B19 infection.:</a:t>
            </a:r>
          </a:p>
          <a:p>
            <a:pPr marL="0" indent="0" algn="l" rtl="0">
              <a:buSzTx/>
              <a:buNone/>
            </a:pPr>
            <a:r>
              <a:rPr dirty="0"/>
              <a:t>       1- </a:t>
            </a:r>
            <a:r>
              <a:rPr b="1" dirty="0"/>
              <a:t>In utero Blood Transfusion</a:t>
            </a:r>
            <a:endParaRPr lang="ar-SA" dirty="0"/>
          </a:p>
          <a:p>
            <a:pPr marL="0" indent="0" algn="l" rtl="0">
              <a:buSzTx/>
              <a:buNone/>
            </a:pPr>
            <a:r>
              <a:rPr dirty="0"/>
              <a:t>      2-  IVIG</a:t>
            </a:r>
          </a:p>
        </p:txBody>
      </p:sp>
      <p:sp>
        <p:nvSpPr>
          <p:cNvPr id="2" name="Rectangle 1"/>
          <p:cNvSpPr/>
          <p:nvPr/>
        </p:nvSpPr>
        <p:spPr>
          <a:xfrm>
            <a:off x="1300909" y="694714"/>
            <a:ext cx="23439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Treatment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087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ontent Placeholder 2"/>
          <p:cNvSpPr txBox="1">
            <a:spLocks noGrp="1"/>
          </p:cNvSpPr>
          <p:nvPr>
            <p:ph idx="1"/>
          </p:nvPr>
        </p:nvSpPr>
        <p:spPr>
          <a:xfrm>
            <a:off x="1090361" y="2006352"/>
            <a:ext cx="6634603" cy="3722704"/>
          </a:xfrm>
          <a:prstGeom prst="rect">
            <a:avLst/>
          </a:prstGeom>
        </p:spPr>
        <p:txBody>
          <a:bodyPr/>
          <a:lstStyle/>
          <a:p>
            <a:pPr algn="l" rtl="0">
              <a:lnSpc>
                <a:spcPct val="90000"/>
              </a:lnSpc>
              <a:defRPr b="1">
                <a:effectLst>
                  <a:outerShdw blurRad="38100" dist="19050" dir="2700000" rotWithShape="0">
                    <a:srgbClr val="000000">
                      <a:alpha val="40000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aplastic crises :</a:t>
            </a:r>
          </a:p>
          <a:p>
            <a:pPr algn="l" rtl="0">
              <a:lnSpc>
                <a:spcPct val="90000"/>
              </a:lnSpc>
              <a:spcBef>
                <a:spcPts val="400"/>
              </a:spcBef>
              <a:defRPr sz="2000"/>
            </a:pPr>
            <a:r>
              <a:rPr dirty="0"/>
              <a:t>Children with shortened erythrocyte life span (e.g., sickle cell disease) may develop a </a:t>
            </a:r>
            <a:r>
              <a:rPr b="1" dirty="0"/>
              <a:t>transient aplastic crisis</a:t>
            </a:r>
            <a:r>
              <a:rPr dirty="0"/>
              <a:t>, ineffective </a:t>
            </a:r>
            <a:r>
              <a:rPr dirty="0" err="1"/>
              <a:t>erythroid</a:t>
            </a:r>
            <a:r>
              <a:rPr dirty="0"/>
              <a:t> production typically lasting 7-10 days.</a:t>
            </a:r>
          </a:p>
          <a:p>
            <a:pPr algn="l" rtl="0">
              <a:lnSpc>
                <a:spcPct val="90000"/>
              </a:lnSpc>
              <a:defRPr b="1"/>
            </a:pPr>
            <a:r>
              <a:rPr dirty="0" err="1"/>
              <a:t>Hydrops</a:t>
            </a:r>
            <a:r>
              <a:rPr dirty="0"/>
              <a:t> </a:t>
            </a:r>
            <a:r>
              <a:rPr dirty="0" err="1"/>
              <a:t>fetalis</a:t>
            </a:r>
            <a:r>
              <a:rPr dirty="0"/>
              <a:t>:</a:t>
            </a:r>
          </a:p>
          <a:p>
            <a:pPr algn="l" rtl="0">
              <a:lnSpc>
                <a:spcPct val="90000"/>
              </a:lnSpc>
              <a:spcBef>
                <a:spcPts val="400"/>
              </a:spcBef>
              <a:defRPr sz="2000"/>
            </a:pPr>
            <a:r>
              <a:rPr dirty="0"/>
              <a:t>In utero infection of fetal </a:t>
            </a:r>
            <a:r>
              <a:rPr dirty="0" err="1"/>
              <a:t>erythroid</a:t>
            </a:r>
            <a:r>
              <a:rPr dirty="0"/>
              <a:t> cells may result in fetal heart failure, </a:t>
            </a:r>
            <a:r>
              <a:rPr dirty="0" err="1"/>
              <a:t>hydrops</a:t>
            </a:r>
            <a:r>
              <a:rPr dirty="0"/>
              <a:t> </a:t>
            </a:r>
            <a:r>
              <a:rPr dirty="0" err="1"/>
              <a:t>fetalis</a:t>
            </a:r>
            <a:r>
              <a:rPr dirty="0"/>
              <a:t>, and fetal death.</a:t>
            </a:r>
          </a:p>
        </p:txBody>
      </p:sp>
      <p:pic>
        <p:nvPicPr>
          <p:cNvPr id="16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988" y="1073854"/>
            <a:ext cx="3085998" cy="21910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983" y="3367414"/>
            <a:ext cx="3294825" cy="219105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1315423" y="719911"/>
            <a:ext cx="3125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Complications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069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>
            <a:spLocks noGrp="1"/>
          </p:cNvSpPr>
          <p:nvPr>
            <p:ph type="title"/>
          </p:nvPr>
        </p:nvSpPr>
        <p:spPr>
          <a:xfrm>
            <a:off x="1009957" y="558127"/>
            <a:ext cx="10745268" cy="12772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b="1"/>
            </a:pPr>
            <a:r>
              <a:rPr dirty="0" err="1"/>
              <a:t>Roseola</a:t>
            </a:r>
            <a:r>
              <a:rPr dirty="0"/>
              <a:t> </a:t>
            </a:r>
            <a:r>
              <a:rPr dirty="0" err="1"/>
              <a:t>infantum</a:t>
            </a:r>
            <a:r>
              <a:rPr dirty="0"/>
              <a:t> (sixth disease)</a:t>
            </a:r>
          </a:p>
          <a:p>
            <a:pPr>
              <a:defRPr b="1"/>
            </a:pPr>
            <a:r>
              <a:rPr dirty="0"/>
              <a:t> </a:t>
            </a:r>
            <a:r>
              <a:rPr dirty="0" err="1"/>
              <a:t>Xanthem</a:t>
            </a:r>
            <a:r>
              <a:rPr dirty="0"/>
              <a:t> </a:t>
            </a:r>
            <a:r>
              <a:rPr dirty="0" err="1"/>
              <a:t>Subitum</a:t>
            </a:r>
            <a:endParaRPr dirty="0"/>
          </a:p>
        </p:txBody>
      </p:sp>
      <p:sp>
        <p:nvSpPr>
          <p:cNvPr id="172" name="Content Placeholder 2"/>
          <p:cNvSpPr txBox="1">
            <a:spLocks noGrp="1"/>
          </p:cNvSpPr>
          <p:nvPr>
            <p:ph idx="1"/>
          </p:nvPr>
        </p:nvSpPr>
        <p:spPr>
          <a:xfrm>
            <a:off x="1209832" y="1835384"/>
            <a:ext cx="6058234" cy="4055291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/>
              <a:t>Caused by </a:t>
            </a:r>
            <a:r>
              <a:rPr b="1" dirty="0">
                <a:solidFill>
                  <a:srgbClr val="FF0000"/>
                </a:solidFill>
              </a:rPr>
              <a:t>Human </a:t>
            </a:r>
            <a:r>
              <a:rPr b="1" dirty="0" err="1">
                <a:solidFill>
                  <a:srgbClr val="FF0000"/>
                </a:solidFill>
              </a:rPr>
              <a:t>Herpesvirus</a:t>
            </a:r>
            <a:r>
              <a:rPr b="1" dirty="0">
                <a:solidFill>
                  <a:srgbClr val="FF0000"/>
                </a:solidFill>
              </a:rPr>
              <a:t> 6 (HHV-6)</a:t>
            </a:r>
            <a:r>
              <a:rPr dirty="0">
                <a:solidFill>
                  <a:srgbClr val="FF0000"/>
                </a:solidFill>
              </a:rPr>
              <a:t> </a:t>
            </a:r>
          </a:p>
          <a:p>
            <a:pPr algn="l" rtl="0"/>
            <a:r>
              <a:rPr dirty="0"/>
              <a:t>Mode of transmission unknown (possibly from nasopharyngeal secretions)</a:t>
            </a:r>
          </a:p>
          <a:p>
            <a:pPr algn="l" rtl="0"/>
            <a:r>
              <a:rPr dirty="0"/>
              <a:t>Children </a:t>
            </a:r>
            <a:r>
              <a:rPr b="1" dirty="0"/>
              <a:t>6 months – 4 years.</a:t>
            </a:r>
          </a:p>
          <a:p>
            <a:pPr algn="l" rtl="0"/>
            <a:r>
              <a:rPr dirty="0"/>
              <a:t>Most common </a:t>
            </a:r>
            <a:r>
              <a:rPr dirty="0" err="1"/>
              <a:t>exanthem</a:t>
            </a:r>
            <a:r>
              <a:rPr dirty="0"/>
              <a:t> before age 2.</a:t>
            </a:r>
          </a:p>
          <a:p>
            <a:pPr algn="l" rtl="0"/>
            <a:r>
              <a:rPr dirty="0"/>
              <a:t>No vaccine.</a:t>
            </a:r>
          </a:p>
        </p:txBody>
      </p:sp>
      <p:pic>
        <p:nvPicPr>
          <p:cNvPr id="173" name="Picture 3" descr="Picture 3"/>
          <p:cNvPicPr>
            <a:picLocks noChangeAspect="1"/>
          </p:cNvPicPr>
          <p:nvPr/>
        </p:nvPicPr>
        <p:blipFill>
          <a:blip r:embed="rId2"/>
          <a:srcRect b="4"/>
          <a:stretch>
            <a:fillRect/>
          </a:stretch>
        </p:blipFill>
        <p:spPr>
          <a:xfrm>
            <a:off x="7547429" y="3248536"/>
            <a:ext cx="4005937" cy="3449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4" y="0"/>
                </a:moveTo>
                <a:cubicBezTo>
                  <a:pt x="364" y="0"/>
                  <a:pt x="0" y="423"/>
                  <a:pt x="0" y="945"/>
                </a:cubicBezTo>
                <a:lnTo>
                  <a:pt x="0" y="20655"/>
                </a:lnTo>
                <a:cubicBezTo>
                  <a:pt x="0" y="21177"/>
                  <a:pt x="364" y="21600"/>
                  <a:pt x="814" y="21600"/>
                </a:cubicBezTo>
                <a:lnTo>
                  <a:pt x="20786" y="21600"/>
                </a:lnTo>
                <a:cubicBezTo>
                  <a:pt x="21236" y="21600"/>
                  <a:pt x="21600" y="21177"/>
                  <a:pt x="21600" y="20655"/>
                </a:cubicBezTo>
                <a:lnTo>
                  <a:pt x="21600" y="945"/>
                </a:lnTo>
                <a:cubicBezTo>
                  <a:pt x="21600" y="423"/>
                  <a:pt x="21236" y="0"/>
                  <a:pt x="20786" y="0"/>
                </a:cubicBezTo>
                <a:lnTo>
                  <a:pt x="814" y="0"/>
                </a:lnTo>
                <a:close/>
              </a:path>
            </a:pathLst>
          </a:custGeom>
          <a:ln w="38100">
            <a:solidFill>
              <a:srgbClr val="838383"/>
            </a:solidFill>
          </a:ln>
        </p:spPr>
      </p:pic>
    </p:spTree>
    <p:extLst>
      <p:ext uri="{BB962C8B-B14F-4D97-AF65-F5344CB8AC3E}">
        <p14:creationId xmlns:p14="http://schemas.microsoft.com/office/powerpoint/2010/main" val="93088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ontent Placeholder 2"/>
          <p:cNvSpPr txBox="1">
            <a:spLocks noGrp="1"/>
          </p:cNvSpPr>
          <p:nvPr>
            <p:ph idx="1"/>
          </p:nvPr>
        </p:nvSpPr>
        <p:spPr>
          <a:xfrm>
            <a:off x="1338394" y="1973943"/>
            <a:ext cx="5802635" cy="4324716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/>
              <a:t>The incidence of infection increases as maternally derived antibody level decline. </a:t>
            </a:r>
          </a:p>
          <a:p>
            <a:pPr algn="l" rtl="0"/>
            <a:r>
              <a:rPr dirty="0"/>
              <a:t>By 12 months of age, approximately 60-90% of children have antibodies to HHV-6, and essentially all children are seropositive by 2-3   years of age.</a:t>
            </a:r>
          </a:p>
        </p:txBody>
      </p:sp>
      <p:pic>
        <p:nvPicPr>
          <p:cNvPr id="177" name="Picture 4" descr="Picture 4"/>
          <p:cNvPicPr>
            <a:picLocks noChangeAspect="1"/>
          </p:cNvPicPr>
          <p:nvPr/>
        </p:nvPicPr>
        <p:blipFill>
          <a:blip r:embed="rId2"/>
          <a:srcRect r="2" b="6"/>
          <a:stretch>
            <a:fillRect/>
          </a:stretch>
        </p:blipFill>
        <p:spPr>
          <a:xfrm>
            <a:off x="8023774" y="3202819"/>
            <a:ext cx="3433763" cy="3167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4" y="0"/>
                </a:moveTo>
                <a:cubicBezTo>
                  <a:pt x="392" y="0"/>
                  <a:pt x="0" y="425"/>
                  <a:pt x="0" y="947"/>
                </a:cubicBezTo>
                <a:lnTo>
                  <a:pt x="0" y="20655"/>
                </a:lnTo>
                <a:cubicBezTo>
                  <a:pt x="0" y="21178"/>
                  <a:pt x="392" y="21600"/>
                  <a:pt x="874" y="21600"/>
                </a:cubicBezTo>
                <a:lnTo>
                  <a:pt x="20729" y="21600"/>
                </a:lnTo>
                <a:cubicBezTo>
                  <a:pt x="21211" y="21600"/>
                  <a:pt x="21600" y="21178"/>
                  <a:pt x="21600" y="20655"/>
                </a:cubicBezTo>
                <a:lnTo>
                  <a:pt x="21600" y="947"/>
                </a:lnTo>
                <a:cubicBezTo>
                  <a:pt x="21600" y="425"/>
                  <a:pt x="21211" y="0"/>
                  <a:pt x="20729" y="0"/>
                </a:cubicBezTo>
                <a:lnTo>
                  <a:pt x="874" y="0"/>
                </a:lnTo>
                <a:close/>
              </a:path>
            </a:pathLst>
          </a:custGeom>
          <a:ln w="38100">
            <a:solidFill>
              <a:srgbClr val="83838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1252" y="578600"/>
            <a:ext cx="30059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Epidemiology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963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ontent Placeholder 2"/>
          <p:cNvSpPr txBox="1">
            <a:spLocks noGrp="1"/>
          </p:cNvSpPr>
          <p:nvPr>
            <p:ph idx="1"/>
          </p:nvPr>
        </p:nvSpPr>
        <p:spPr>
          <a:xfrm>
            <a:off x="1067783" y="1983369"/>
            <a:ext cx="9947663" cy="4662443"/>
          </a:xfrm>
          <a:prstGeom prst="rect">
            <a:avLst/>
          </a:prstGeom>
        </p:spPr>
        <p:txBody>
          <a:bodyPr/>
          <a:lstStyle/>
          <a:p>
            <a:pPr algn="l" rtl="0">
              <a:defRPr b="1"/>
            </a:pPr>
            <a:r>
              <a:rPr dirty="0" err="1"/>
              <a:t>Roseola</a:t>
            </a:r>
            <a:r>
              <a:rPr dirty="0"/>
              <a:t> </a:t>
            </a:r>
            <a:r>
              <a:rPr b="0" dirty="0"/>
              <a:t>is characterized by </a:t>
            </a:r>
            <a:r>
              <a:rPr dirty="0"/>
              <a:t>high fever </a:t>
            </a:r>
            <a:r>
              <a:rPr b="0" dirty="0"/>
              <a:t>(often &gt;40°C) with an abrupt onset that lasts 3-5 days. A </a:t>
            </a:r>
            <a:r>
              <a:rPr b="0" dirty="0" err="1">
                <a:solidFill>
                  <a:srgbClr val="FF0000"/>
                </a:solidFill>
              </a:rPr>
              <a:t>maculopapular</a:t>
            </a:r>
            <a:r>
              <a:rPr b="0" dirty="0">
                <a:solidFill>
                  <a:srgbClr val="FF0000"/>
                </a:solidFill>
              </a:rPr>
              <a:t>, rose-colored rash.</a:t>
            </a:r>
          </a:p>
          <a:p>
            <a:pPr algn="l" rtl="0"/>
            <a:r>
              <a:rPr dirty="0"/>
              <a:t>Upper respiratory symptoms.</a:t>
            </a:r>
          </a:p>
          <a:p>
            <a:pPr algn="l" rtl="0"/>
            <a:r>
              <a:rPr dirty="0" err="1"/>
              <a:t>Roseola</a:t>
            </a:r>
            <a:r>
              <a:rPr dirty="0"/>
              <a:t> is associated with approximately one third of </a:t>
            </a:r>
            <a:r>
              <a:rPr b="1" dirty="0"/>
              <a:t>febrile seizures.</a:t>
            </a:r>
          </a:p>
          <a:p>
            <a:pPr algn="l" rtl="0"/>
            <a:r>
              <a:rPr b="1" dirty="0"/>
              <a:t>Starts on trunks then spreads to the extremities 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7783" y="728830"/>
            <a:ext cx="4868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Clinical Manifestations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23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activation of HHV-6 following bone marrow transplantation may result in bone marrow suppression, hepatitis, rash, and encephalitis."/>
          <p:cNvSpPr txBox="1"/>
          <p:nvPr/>
        </p:nvSpPr>
        <p:spPr>
          <a:xfrm>
            <a:off x="1583616" y="1665684"/>
            <a:ext cx="9024767" cy="1487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 defTabSz="914400">
              <a:spcBef>
                <a:spcPts val="700"/>
              </a:spcBef>
              <a:buSzPct val="100000"/>
              <a:buChar char="•"/>
              <a:defRPr sz="3200"/>
            </a:lvl1pPr>
          </a:lstStyle>
          <a:p>
            <a:r>
              <a:t>Reactivation of HHV-6 following bone marrow transplantation may result in bone marrow suppression, hepatitis, rash, and encephalitis.</a:t>
            </a:r>
          </a:p>
        </p:txBody>
      </p:sp>
    </p:spTree>
    <p:extLst>
      <p:ext uri="{BB962C8B-B14F-4D97-AF65-F5344CB8AC3E}">
        <p14:creationId xmlns:p14="http://schemas.microsoft.com/office/powerpoint/2010/main" val="3597199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ontent Placeholder 2"/>
          <p:cNvSpPr txBox="1">
            <a:spLocks noGrp="1"/>
          </p:cNvSpPr>
          <p:nvPr>
            <p:ph idx="1"/>
          </p:nvPr>
        </p:nvSpPr>
        <p:spPr>
          <a:xfrm>
            <a:off x="1116703" y="1903316"/>
            <a:ext cx="8098972" cy="4877164"/>
          </a:xfrm>
          <a:prstGeom prst="rect">
            <a:avLst/>
          </a:prstGeom>
        </p:spPr>
        <p:txBody>
          <a:bodyPr/>
          <a:lstStyle/>
          <a:p>
            <a:pPr algn="l" rtl="0">
              <a:defRPr b="1"/>
            </a:pPr>
            <a:r>
              <a:rPr dirty="0"/>
              <a:t>Diagnosis:</a:t>
            </a:r>
          </a:p>
          <a:p>
            <a:pPr algn="l" rtl="0"/>
            <a:r>
              <a:rPr dirty="0"/>
              <a:t>Mainly Clinical.</a:t>
            </a:r>
          </a:p>
          <a:p>
            <a:pPr algn="l" rtl="0"/>
            <a:r>
              <a:rPr dirty="0"/>
              <a:t>PCR</a:t>
            </a:r>
          </a:p>
          <a:p>
            <a:pPr marL="0" indent="0" algn="l" rtl="0">
              <a:buSzTx/>
              <a:buNone/>
            </a:pPr>
            <a:r>
              <a:rPr dirty="0"/>
              <a:t> </a:t>
            </a:r>
          </a:p>
          <a:p>
            <a:pPr marL="0" indent="0" algn="l" rtl="0">
              <a:buSzTx/>
              <a:buNone/>
              <a:defRPr b="1"/>
            </a:pPr>
            <a:r>
              <a:rPr dirty="0"/>
              <a:t>Treatment:</a:t>
            </a:r>
          </a:p>
          <a:p>
            <a:pPr marL="0" indent="0" algn="l" rtl="0">
              <a:buSzTx/>
              <a:buNone/>
              <a:defRPr b="1"/>
            </a:pPr>
            <a:r>
              <a:rPr dirty="0"/>
              <a:t>Supportive</a:t>
            </a:r>
            <a:r>
              <a:rPr b="0" dirty="0"/>
              <a:t>.</a:t>
            </a:r>
          </a:p>
          <a:p>
            <a:pPr marL="0" indent="0" algn="l" rtl="0">
              <a:buSzTx/>
              <a:buNone/>
              <a:defRPr b="1"/>
            </a:pPr>
            <a:r>
              <a:rPr dirty="0"/>
              <a:t>anti viral : </a:t>
            </a:r>
            <a:r>
              <a:rPr dirty="0" err="1"/>
              <a:t>Ganciclovir</a:t>
            </a:r>
            <a:r>
              <a:rPr b="0" dirty="0"/>
              <a:t> or </a:t>
            </a:r>
            <a:r>
              <a:rPr b="0" dirty="0" err="1"/>
              <a:t>Foscarnet</a:t>
            </a:r>
            <a:r>
              <a:rPr b="0" dirty="0"/>
              <a:t> in </a:t>
            </a:r>
            <a:r>
              <a:rPr b="0" dirty="0" err="1"/>
              <a:t>immunocompromised</a:t>
            </a:r>
            <a:r>
              <a:rPr b="0" dirty="0"/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899886" y="781800"/>
            <a:ext cx="49023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Diagnosis &amp; Treatment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057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ontent Placeholder 2"/>
          <p:cNvSpPr txBox="1">
            <a:spLocks noGrp="1"/>
          </p:cNvSpPr>
          <p:nvPr>
            <p:ph idx="1"/>
          </p:nvPr>
        </p:nvSpPr>
        <p:spPr>
          <a:xfrm>
            <a:off x="1102323" y="2120917"/>
            <a:ext cx="8390020" cy="4154751"/>
          </a:xfrm>
          <a:prstGeom prst="rect">
            <a:avLst/>
          </a:prstGeom>
        </p:spPr>
        <p:txBody>
          <a:bodyPr/>
          <a:lstStyle/>
          <a:p>
            <a:endParaRPr dirty="0"/>
          </a:p>
          <a:p>
            <a:pPr algn="l" rtl="0"/>
            <a:r>
              <a:rPr dirty="0"/>
              <a:t>The prognosis for </a:t>
            </a:r>
            <a:r>
              <a:rPr dirty="0" err="1"/>
              <a:t>roseola</a:t>
            </a:r>
            <a:r>
              <a:rPr dirty="0"/>
              <a:t> is excellent.</a:t>
            </a:r>
          </a:p>
          <a:p>
            <a:pPr algn="l" rtl="0"/>
            <a:r>
              <a:rPr dirty="0"/>
              <a:t> A few deaths have been attributed to HHV-6, usually in cases complicated by </a:t>
            </a:r>
            <a:r>
              <a:rPr b="1" dirty="0"/>
              <a:t>encephalitis</a:t>
            </a:r>
            <a:r>
              <a:rPr dirty="0"/>
              <a:t> or virus-associated </a:t>
            </a:r>
            <a:r>
              <a:rPr b="1" dirty="0" err="1"/>
              <a:t>hemophagocytosis</a:t>
            </a:r>
            <a:r>
              <a:rPr b="1" dirty="0"/>
              <a:t> syndrome.</a:t>
            </a:r>
          </a:p>
        </p:txBody>
      </p:sp>
      <p:sp>
        <p:nvSpPr>
          <p:cNvPr id="2" name="Rectangle 1"/>
          <p:cNvSpPr/>
          <p:nvPr/>
        </p:nvSpPr>
        <p:spPr>
          <a:xfrm>
            <a:off x="1102323" y="892078"/>
            <a:ext cx="58276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Complications &amp; Prognosis 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949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itle 1"/>
          <p:cNvSpPr txBox="1">
            <a:spLocks noGrp="1"/>
          </p:cNvSpPr>
          <p:nvPr>
            <p:ph type="title"/>
          </p:nvPr>
        </p:nvSpPr>
        <p:spPr>
          <a:xfrm>
            <a:off x="1097280" y="814614"/>
            <a:ext cx="10972800" cy="810986"/>
          </a:xfrm>
          <a:prstGeom prst="rect">
            <a:avLst/>
          </a:prstGeom>
        </p:spPr>
        <p:txBody>
          <a:bodyPr>
            <a:normAutofit/>
          </a:bodyPr>
          <a:lstStyle>
            <a:lvl1pPr defTabSz="896111">
              <a:defRPr sz="3528" b="1"/>
            </a:lvl1pPr>
          </a:lstStyle>
          <a:p>
            <a:r>
              <a:rPr dirty="0"/>
              <a:t>CHICKENPOX</a:t>
            </a:r>
          </a:p>
        </p:txBody>
      </p:sp>
      <p:sp>
        <p:nvSpPr>
          <p:cNvPr id="216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algn="l" rtl="0"/>
            <a:r>
              <a:rPr lang="en-US" dirty="0"/>
              <a:t>Caused by </a:t>
            </a:r>
            <a:r>
              <a:rPr dirty="0"/>
              <a:t> VARICELLA ZOSTER</a:t>
            </a:r>
            <a:r>
              <a:rPr lang="en-US" dirty="0"/>
              <a:t> virus</a:t>
            </a:r>
          </a:p>
          <a:p>
            <a:pPr algn="l" rtl="0"/>
            <a:endParaRPr dirty="0"/>
          </a:p>
          <a:p>
            <a:pPr algn="l" rtl="0"/>
            <a:r>
              <a:rPr dirty="0"/>
              <a:t>PEOPLE WHO GET THE VIRUS OFTEN DEVELOP A RASH OF SPOT THAT LOOKS LIKE BLISTE</a:t>
            </a:r>
            <a:r>
              <a:rPr lang="en-US" dirty="0"/>
              <a:t>RS</a:t>
            </a:r>
            <a:r>
              <a:rPr dirty="0"/>
              <a:t> ALL OVER THEIR BODIES.</a:t>
            </a:r>
            <a:endParaRPr lang="en-US" dirty="0"/>
          </a:p>
          <a:p>
            <a:pPr algn="l" rtl="0"/>
            <a:endParaRPr dirty="0"/>
          </a:p>
          <a:p>
            <a:pPr algn="l" rtl="0"/>
            <a:r>
              <a:rPr dirty="0"/>
              <a:t>THE BLISTERS ARE SMALL AND SIT ON A</a:t>
            </a:r>
            <a:r>
              <a:rPr lang="en-US" dirty="0"/>
              <a:t>N</a:t>
            </a:r>
            <a:r>
              <a:rPr dirty="0"/>
              <a:t> AREA OF RED SKIN THAT CAN BE ANYWHERE AND THEY ARE OF VARYING SIZE</a:t>
            </a:r>
          </a:p>
        </p:txBody>
      </p:sp>
    </p:spTree>
    <p:extLst>
      <p:ext uri="{BB962C8B-B14F-4D97-AF65-F5344CB8AC3E}">
        <p14:creationId xmlns:p14="http://schemas.microsoft.com/office/powerpoint/2010/main" val="708399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ontent Placeholder 2"/>
          <p:cNvSpPr txBox="1">
            <a:spLocks noGrp="1"/>
          </p:cNvSpPr>
          <p:nvPr>
            <p:ph idx="1"/>
          </p:nvPr>
        </p:nvSpPr>
        <p:spPr>
          <a:xfrm>
            <a:off x="1144944" y="1913940"/>
            <a:ext cx="7964491" cy="4499430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/>
              <a:t>A PERSON WITH CHICKENPOX IS CONTAGIOUS  1-2 DAYS BEFORE THE RASH APPERS AND UNTIL ALL BLISTERS HAVE FORMED SCABS.</a:t>
            </a:r>
          </a:p>
          <a:p>
            <a:pPr algn="l" rtl="0"/>
            <a:r>
              <a:rPr dirty="0"/>
              <a:t> IT MAKES FROM 10-21 DAYS AFTER AN INFECTED PERSON FOR SOMEONE TO DEVELOP CHICKENPOX.</a:t>
            </a:r>
          </a:p>
        </p:txBody>
      </p:sp>
    </p:spTree>
    <p:extLst>
      <p:ext uri="{BB962C8B-B14F-4D97-AF65-F5344CB8AC3E}">
        <p14:creationId xmlns:p14="http://schemas.microsoft.com/office/powerpoint/2010/main" val="3385687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ontent Placeholder 2"/>
          <p:cNvSpPr txBox="1">
            <a:spLocks noGrp="1"/>
          </p:cNvSpPr>
          <p:nvPr>
            <p:ph idx="1"/>
          </p:nvPr>
        </p:nvSpPr>
        <p:spPr>
          <a:xfrm>
            <a:off x="1471246" y="856343"/>
            <a:ext cx="10018715" cy="2714171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/>
              <a:t>also known as HHV-3</a:t>
            </a:r>
          </a:p>
          <a:p>
            <a:pPr algn="l" rtl="0">
              <a:defRPr b="1"/>
            </a:pPr>
            <a:r>
              <a:rPr dirty="0"/>
              <a:t>MOST COMMON IN WINTER AND SPRING</a:t>
            </a:r>
          </a:p>
        </p:txBody>
      </p:sp>
      <p:pic>
        <p:nvPicPr>
          <p:cNvPr id="22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164" y="2922641"/>
            <a:ext cx="3048001" cy="3429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2922641"/>
            <a:ext cx="3200401" cy="3429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647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5" y="3645024"/>
            <a:ext cx="4035154" cy="2809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3645025"/>
            <a:ext cx="3810001" cy="280987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1489595" y="520543"/>
            <a:ext cx="19659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Etiology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19535" y="1713962"/>
            <a:ext cx="6096000" cy="17173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11480" lvl="0" indent="-342900" defTabSz="914400">
              <a:spcBef>
                <a:spcPct val="2000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 b="1"/>
            </a:pPr>
            <a:r>
              <a:rPr lang="en-US" sz="2400" b="1" dirty="0"/>
              <a:t>VARICELLA ZOSTER VIRUS CAN CAUSE TWO DISTINCT LESIONS :</a:t>
            </a:r>
          </a:p>
          <a:p>
            <a:pPr marL="411480" lvl="0" indent="-342900" defTabSz="914400">
              <a:spcBef>
                <a:spcPct val="2000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 b="1"/>
            </a:pPr>
            <a:r>
              <a:rPr lang="en-US" sz="2400" b="1" dirty="0">
                <a:solidFill>
                  <a:srgbClr val="3E3D2D"/>
                </a:solidFill>
              </a:rPr>
              <a:t>CHICKENPOX – PRIMARY LESION</a:t>
            </a:r>
          </a:p>
          <a:p>
            <a:pPr marL="411480" lvl="0" indent="-342900" defTabSz="914400">
              <a:spcBef>
                <a:spcPct val="2000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 b="1"/>
            </a:pPr>
            <a:r>
              <a:rPr lang="en-US" sz="2400" b="1" dirty="0">
                <a:solidFill>
                  <a:srgbClr val="3E3D2D"/>
                </a:solidFill>
              </a:rPr>
              <a:t>HERPES ZOSTER – REACTIVATED LESION</a:t>
            </a:r>
          </a:p>
        </p:txBody>
      </p:sp>
    </p:spTree>
    <p:extLst>
      <p:ext uri="{BB962C8B-B14F-4D97-AF65-F5344CB8AC3E}">
        <p14:creationId xmlns:p14="http://schemas.microsoft.com/office/powerpoint/2010/main" val="3322102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ontent Placeholder 2"/>
          <p:cNvSpPr txBox="1">
            <a:spLocks noGrp="1"/>
          </p:cNvSpPr>
          <p:nvPr>
            <p:ph idx="1"/>
          </p:nvPr>
        </p:nvSpPr>
        <p:spPr>
          <a:xfrm>
            <a:off x="1391323" y="1785258"/>
            <a:ext cx="9036423" cy="4047372"/>
          </a:xfrm>
          <a:prstGeom prst="rect">
            <a:avLst/>
          </a:prstGeom>
        </p:spPr>
        <p:txBody>
          <a:bodyPr/>
          <a:lstStyle/>
          <a:p>
            <a:pPr algn="l" rtl="0">
              <a:defRPr b="1"/>
            </a:pPr>
            <a:r>
              <a:rPr dirty="0"/>
              <a:t>INCUBATION PERIOD IS 2 WEEKS</a:t>
            </a:r>
          </a:p>
          <a:p>
            <a:pPr algn="l" rtl="0">
              <a:defRPr b="1"/>
            </a:pPr>
            <a:r>
              <a:rPr dirty="0"/>
              <a:t>MOST CONTAGIOUS</a:t>
            </a:r>
          </a:p>
          <a:p>
            <a:pPr algn="l" rtl="0">
              <a:defRPr b="1"/>
            </a:pPr>
            <a:r>
              <a:rPr dirty="0"/>
              <a:t>LESS SEVERE THAN SMALL POX</a:t>
            </a:r>
          </a:p>
          <a:p>
            <a:pPr algn="l" rtl="0">
              <a:defRPr b="1"/>
            </a:pPr>
            <a:r>
              <a:rPr dirty="0"/>
              <a:t>YOUNG CHILDREN GENERALLY HAVE EITHER NO OR A VERY MILD EFFECT</a:t>
            </a:r>
          </a:p>
        </p:txBody>
      </p:sp>
    </p:spTree>
    <p:extLst>
      <p:ext uri="{BB962C8B-B14F-4D97-AF65-F5344CB8AC3E}">
        <p14:creationId xmlns:p14="http://schemas.microsoft.com/office/powerpoint/2010/main" val="3282893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1"/>
          <p:cNvSpPr txBox="1">
            <a:spLocks noGrp="1"/>
          </p:cNvSpPr>
          <p:nvPr>
            <p:ph type="title"/>
          </p:nvPr>
        </p:nvSpPr>
        <p:spPr>
          <a:xfrm>
            <a:off x="1266596" y="246742"/>
            <a:ext cx="3929519" cy="1023257"/>
          </a:xfrm>
          <a:prstGeom prst="rect">
            <a:avLst/>
          </a:prstGeom>
        </p:spPr>
        <p:txBody>
          <a:bodyPr/>
          <a:lstStyle/>
          <a:p>
            <a:r>
              <a:rPr dirty="0"/>
              <a:t>PATHOGENESIS</a:t>
            </a:r>
          </a:p>
        </p:txBody>
      </p:sp>
      <p:sp>
        <p:nvSpPr>
          <p:cNvPr id="232" name="Content Placeholder 2"/>
          <p:cNvSpPr txBox="1">
            <a:spLocks noGrp="1"/>
          </p:cNvSpPr>
          <p:nvPr>
            <p:ph idx="1"/>
          </p:nvPr>
        </p:nvSpPr>
        <p:spPr>
          <a:xfrm>
            <a:off x="1266596" y="1885958"/>
            <a:ext cx="10018715" cy="2672081"/>
          </a:xfrm>
          <a:prstGeom prst="rect">
            <a:avLst/>
          </a:prstGeom>
        </p:spPr>
        <p:txBody>
          <a:bodyPr/>
          <a:lstStyle/>
          <a:p>
            <a:pPr algn="l" rtl="0">
              <a:defRPr b="1"/>
            </a:pPr>
            <a:r>
              <a:rPr dirty="0"/>
              <a:t>DAY 0-3</a:t>
            </a:r>
          </a:p>
          <a:p>
            <a:pPr marL="0" indent="0" algn="l" rtl="0">
              <a:buSzTx/>
              <a:buNone/>
            </a:pPr>
            <a:r>
              <a:rPr dirty="0"/>
              <a:t> INFECTION OF CONJUCTIVAE AND MUCOSA OF THE UPPER RESPIRATORY TRACT.</a:t>
            </a:r>
          </a:p>
          <a:p>
            <a:pPr marL="0" indent="0" algn="l" rtl="0">
              <a:buSzTx/>
              <a:buNone/>
            </a:pPr>
            <a:r>
              <a:rPr dirty="0"/>
              <a:t> VIRAL REPLICATION IN REGIONAL LYMPH NODES</a:t>
            </a:r>
          </a:p>
        </p:txBody>
      </p:sp>
      <p:pic>
        <p:nvPicPr>
          <p:cNvPr id="23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770" y="3833502"/>
            <a:ext cx="3581401" cy="2705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577" y="3833502"/>
            <a:ext cx="3979864" cy="270049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31327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ontent Placeholder 2"/>
          <p:cNvSpPr txBox="1">
            <a:spLocks noGrp="1"/>
          </p:cNvSpPr>
          <p:nvPr>
            <p:ph idx="1"/>
          </p:nvPr>
        </p:nvSpPr>
        <p:spPr>
          <a:xfrm>
            <a:off x="1147331" y="1719370"/>
            <a:ext cx="8369402" cy="149517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5754" indent="-325754" algn="l" defTabSz="868680" rtl="0">
              <a:defRPr sz="3040"/>
            </a:pPr>
            <a:r>
              <a:rPr dirty="0"/>
              <a:t>DAY 4-6</a:t>
            </a:r>
          </a:p>
          <a:p>
            <a:pPr marL="0" indent="0" algn="l" defTabSz="868680" rtl="0">
              <a:buSzTx/>
              <a:buNone/>
              <a:defRPr sz="3040"/>
            </a:pPr>
            <a:r>
              <a:rPr dirty="0"/>
              <a:t> - PRIMARY VIREMIA,VIRAL INFECTION IN LIVER,SPLEEN AND OTHER ORGANS</a:t>
            </a:r>
          </a:p>
        </p:txBody>
      </p:sp>
      <p:pic>
        <p:nvPicPr>
          <p:cNvPr id="23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4" y="3214540"/>
            <a:ext cx="3160435" cy="30993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33" y="3214540"/>
            <a:ext cx="3886201" cy="310888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53857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ontent Placeholder 2"/>
          <p:cNvSpPr txBox="1">
            <a:spLocks noGrp="1"/>
          </p:cNvSpPr>
          <p:nvPr>
            <p:ph idx="1"/>
          </p:nvPr>
        </p:nvSpPr>
        <p:spPr>
          <a:xfrm>
            <a:off x="1130610" y="1734532"/>
            <a:ext cx="8229601" cy="2312860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/>
              <a:t>DAY 10-12 </a:t>
            </a:r>
          </a:p>
          <a:p>
            <a:pPr algn="l" rtl="0">
              <a:buChar char="-"/>
            </a:pPr>
            <a:r>
              <a:rPr dirty="0"/>
              <a:t>SECONDARY VIREMIA</a:t>
            </a:r>
          </a:p>
          <a:p>
            <a:pPr algn="l" rtl="0"/>
            <a:r>
              <a:rPr dirty="0"/>
              <a:t>DAY 14 </a:t>
            </a:r>
          </a:p>
          <a:p>
            <a:pPr algn="l" rtl="0"/>
            <a:r>
              <a:rPr dirty="0"/>
              <a:t>- INFECTION OF SKIN AND APPERANCE OF VESICULAR RASH EXCORIATION</a:t>
            </a:r>
          </a:p>
        </p:txBody>
      </p:sp>
      <p:pic>
        <p:nvPicPr>
          <p:cNvPr id="24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5" y="3594710"/>
            <a:ext cx="3888433" cy="2683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3573016"/>
            <a:ext cx="4038601" cy="27051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094089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ectangle 3"/>
          <p:cNvSpPr txBox="1"/>
          <p:nvPr/>
        </p:nvSpPr>
        <p:spPr>
          <a:xfrm>
            <a:off x="1417956" y="1485089"/>
            <a:ext cx="8952804" cy="4832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/>
            </a:pPr>
            <a:endParaRPr dirty="0"/>
          </a:p>
          <a:p>
            <a:pPr>
              <a:defRPr sz="2800" b="1"/>
            </a:pPr>
            <a:r>
              <a:rPr dirty="0"/>
              <a:t>LOSS OF APETITE</a:t>
            </a:r>
          </a:p>
          <a:p>
            <a:pPr>
              <a:defRPr sz="2800" b="1"/>
            </a:pPr>
            <a:r>
              <a:rPr dirty="0"/>
              <a:t>COLD</a:t>
            </a:r>
          </a:p>
          <a:p>
            <a:pPr>
              <a:defRPr sz="2800" b="1"/>
            </a:pPr>
            <a:r>
              <a:rPr dirty="0"/>
              <a:t>FEVER</a:t>
            </a:r>
          </a:p>
          <a:p>
            <a:pPr>
              <a:defRPr sz="2800" b="1"/>
            </a:pPr>
            <a:r>
              <a:rPr dirty="0"/>
              <a:t>ABDOMINAL PAIN</a:t>
            </a:r>
          </a:p>
          <a:p>
            <a:pPr>
              <a:defRPr sz="2800" b="1"/>
            </a:pPr>
            <a:r>
              <a:rPr dirty="0"/>
              <a:t>HEADACHE</a:t>
            </a:r>
          </a:p>
          <a:p>
            <a:pPr>
              <a:defRPr sz="2800" b="1"/>
            </a:pPr>
            <a:r>
              <a:rPr dirty="0"/>
              <a:t>GENERAL FEELING OF </a:t>
            </a:r>
            <a:r>
              <a:rPr dirty="0" err="1"/>
              <a:t>lLLNESS</a:t>
            </a:r>
            <a:endParaRPr dirty="0"/>
          </a:p>
          <a:p>
            <a:pPr>
              <a:defRPr sz="2800" b="1"/>
            </a:pPr>
            <a:r>
              <a:rPr dirty="0"/>
              <a:t>RASH</a:t>
            </a:r>
          </a:p>
          <a:p>
            <a:pPr>
              <a:defRPr sz="2800" b="1"/>
            </a:pPr>
            <a:r>
              <a:rPr dirty="0"/>
              <a:t>FATIGUE</a:t>
            </a:r>
          </a:p>
          <a:p>
            <a:pPr>
              <a:defRPr sz="2800" b="1"/>
            </a:pPr>
            <a:r>
              <a:rPr dirty="0"/>
              <a:t>SORE THROAT</a:t>
            </a:r>
          </a:p>
          <a:p>
            <a:pPr>
              <a:defRPr sz="2800" b="1"/>
            </a:pPr>
            <a:r>
              <a:rPr dirty="0"/>
              <a:t>FEVER MAY BE HIGH FOR FIRST FEW DAYS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1417956" y="607628"/>
            <a:ext cx="23720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Symptoms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380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/>
            </a:pPr>
            <a:endParaRPr dirty="0"/>
          </a:p>
          <a:p>
            <a:pPr marL="0" indent="0" algn="l" rtl="0">
              <a:buSzTx/>
              <a:buNone/>
              <a:defRPr b="1"/>
            </a:pPr>
            <a:r>
              <a:rPr dirty="0"/>
              <a:t>-IgM Serology Test</a:t>
            </a:r>
          </a:p>
          <a:p>
            <a:pPr marL="0" indent="0" algn="l" rtl="0">
              <a:buSzTx/>
              <a:buNone/>
              <a:defRPr b="1"/>
            </a:pPr>
            <a:r>
              <a:rPr lang="ar-SA" dirty="0"/>
              <a:t>-</a:t>
            </a:r>
            <a:r>
              <a:rPr dirty="0"/>
              <a:t> Isolation from Vesicular Fluid</a:t>
            </a:r>
          </a:p>
          <a:p>
            <a:pPr marL="0" indent="0" algn="l" rtl="0">
              <a:buSzTx/>
              <a:buNone/>
              <a:defRPr b="1"/>
            </a:pPr>
            <a:r>
              <a:rPr lang="ar-SA" dirty="0"/>
              <a:t>-</a:t>
            </a:r>
            <a:r>
              <a:rPr dirty="0"/>
              <a:t>Stained Smear from Scrapings</a:t>
            </a:r>
          </a:p>
          <a:p>
            <a:pPr marL="0" indent="0" algn="l" rtl="0">
              <a:buSzTx/>
              <a:buNone/>
              <a:defRPr b="1"/>
            </a:pPr>
            <a:r>
              <a:rPr dirty="0"/>
              <a:t>-ELISA is also helpful</a:t>
            </a:r>
          </a:p>
        </p:txBody>
      </p:sp>
      <p:sp>
        <p:nvSpPr>
          <p:cNvPr id="2" name="Rectangle 1"/>
          <p:cNvSpPr/>
          <p:nvPr/>
        </p:nvSpPr>
        <p:spPr>
          <a:xfrm>
            <a:off x="1264657" y="665685"/>
            <a:ext cx="30091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Lab Diagnosis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90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ontent Placeholder 2"/>
          <p:cNvSpPr txBox="1">
            <a:spLocks noGrp="1"/>
          </p:cNvSpPr>
          <p:nvPr>
            <p:ph idx="1"/>
          </p:nvPr>
        </p:nvSpPr>
        <p:spPr>
          <a:xfrm>
            <a:off x="1661886" y="823310"/>
            <a:ext cx="8229600" cy="140527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algn="l" rtl="0"/>
            <a:r>
              <a:rPr dirty="0"/>
              <a:t>THESE LESIONS ARE NOT PARTICULARLY PAINFUL</a:t>
            </a:r>
          </a:p>
        </p:txBody>
      </p:sp>
      <p:pic>
        <p:nvPicPr>
          <p:cNvPr id="25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1" y="1851212"/>
            <a:ext cx="6480721" cy="486979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98183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ontent Placeholder 2"/>
          <p:cNvSpPr txBox="1">
            <a:spLocks noGrp="1"/>
          </p:cNvSpPr>
          <p:nvPr>
            <p:ph idx="1"/>
          </p:nvPr>
        </p:nvSpPr>
        <p:spPr>
          <a:xfrm>
            <a:off x="1409800" y="1952246"/>
            <a:ext cx="9049656" cy="3461658"/>
          </a:xfrm>
          <a:prstGeom prst="rect">
            <a:avLst/>
          </a:prstGeom>
        </p:spPr>
        <p:txBody>
          <a:bodyPr/>
          <a:lstStyle/>
          <a:p>
            <a:endParaRPr dirty="0"/>
          </a:p>
          <a:p>
            <a:pPr algn="l" rtl="0"/>
            <a:r>
              <a:rPr dirty="0"/>
              <a:t>BACTERIAL INFECTION OF LESIONS</a:t>
            </a:r>
          </a:p>
          <a:p>
            <a:pPr algn="l" rtl="0"/>
            <a:r>
              <a:rPr dirty="0"/>
              <a:t>PNEUMONIA</a:t>
            </a:r>
          </a:p>
          <a:p>
            <a:pPr algn="l" rtl="0"/>
            <a:r>
              <a:rPr dirty="0"/>
              <a:t>HOSPITALIZATION: 3 PER 1000 CASES</a:t>
            </a:r>
          </a:p>
          <a:p>
            <a:pPr algn="l" rtl="0"/>
            <a:r>
              <a:rPr dirty="0"/>
              <a:t> DEATH: 1 PER 60000</a:t>
            </a:r>
          </a:p>
          <a:p>
            <a:pPr algn="l" rtl="0"/>
            <a:r>
              <a:rPr dirty="0"/>
              <a:t>CNS INVOLVEMENT LEADS TO ENCEPHALITIS,TRANSVERSE MYELITIS</a:t>
            </a:r>
          </a:p>
          <a:p>
            <a:pPr algn="l" rtl="0"/>
            <a:r>
              <a:rPr dirty="0"/>
              <a:t>MYOCARDITIS,NEPHRITIS,ARTHRITIS</a:t>
            </a:r>
          </a:p>
        </p:txBody>
      </p:sp>
      <p:sp>
        <p:nvSpPr>
          <p:cNvPr id="2" name="Rectangle 1"/>
          <p:cNvSpPr/>
          <p:nvPr/>
        </p:nvSpPr>
        <p:spPr>
          <a:xfrm>
            <a:off x="1409800" y="564086"/>
            <a:ext cx="3125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Complications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446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ontent Placeholder 2"/>
          <p:cNvSpPr txBox="1">
            <a:spLocks noGrp="1"/>
          </p:cNvSpPr>
          <p:nvPr>
            <p:ph idx="1"/>
          </p:nvPr>
        </p:nvSpPr>
        <p:spPr>
          <a:xfrm>
            <a:off x="1247292" y="1328123"/>
            <a:ext cx="10018715" cy="3124202"/>
          </a:xfrm>
          <a:prstGeom prst="rect">
            <a:avLst/>
          </a:prstGeom>
        </p:spPr>
        <p:txBody>
          <a:bodyPr/>
          <a:lstStyle/>
          <a:p>
            <a:pPr algn="l" rtl="0"/>
            <a:r>
              <a:rPr dirty="0"/>
              <a:t>INCREASED RISK OF COMPLICATION: </a:t>
            </a:r>
            <a:endParaRPr lang="en-US" dirty="0"/>
          </a:p>
          <a:p>
            <a:pPr marL="68580" indent="0" algn="l" rtl="0">
              <a:buNone/>
            </a:pPr>
            <a:endParaRPr dirty="0"/>
          </a:p>
          <a:p>
            <a:pPr marL="0" indent="0" algn="l" rtl="0">
              <a:buSzTx/>
              <a:buNone/>
            </a:pPr>
            <a:r>
              <a:rPr dirty="0"/>
              <a:t>- NORMAL ADULTS</a:t>
            </a:r>
          </a:p>
          <a:p>
            <a:pPr marL="0" indent="0" algn="l" rtl="0">
              <a:buSzTx/>
              <a:buNone/>
            </a:pPr>
            <a:r>
              <a:rPr dirty="0"/>
              <a:t>- IMMUNO COMPROMISED PERSON</a:t>
            </a:r>
          </a:p>
          <a:p>
            <a:pPr marL="0" indent="0" algn="l" rtl="0">
              <a:buSzTx/>
              <a:buNone/>
            </a:pPr>
            <a:r>
              <a:rPr dirty="0"/>
              <a:t>- PREGNANT WOMEN</a:t>
            </a:r>
          </a:p>
        </p:txBody>
      </p:sp>
    </p:spTree>
    <p:extLst>
      <p:ext uri="{BB962C8B-B14F-4D97-AF65-F5344CB8AC3E}">
        <p14:creationId xmlns:p14="http://schemas.microsoft.com/office/powerpoint/2010/main" val="29529006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ontent Placeholder 2"/>
          <p:cNvSpPr txBox="1">
            <a:spLocks noGrp="1"/>
          </p:cNvSpPr>
          <p:nvPr>
            <p:ph idx="1"/>
          </p:nvPr>
        </p:nvSpPr>
        <p:spPr>
          <a:xfrm>
            <a:off x="1146629" y="1770743"/>
            <a:ext cx="9064170" cy="4754599"/>
          </a:xfrm>
          <a:prstGeom prst="rect">
            <a:avLst/>
          </a:prstGeom>
        </p:spPr>
        <p:txBody>
          <a:bodyPr/>
          <a:lstStyle/>
          <a:p>
            <a:pPr algn="l" rtl="0">
              <a:spcBef>
                <a:spcPts val="400"/>
              </a:spcBef>
              <a:defRPr sz="2000"/>
            </a:pPr>
            <a:r>
              <a:rPr dirty="0"/>
              <a:t>DRUGS USED IN THE TREATMENT OF CHICKENPOX ARE: </a:t>
            </a:r>
          </a:p>
          <a:p>
            <a:pPr algn="l" rtl="0">
              <a:spcBef>
                <a:spcPts val="400"/>
              </a:spcBef>
              <a:defRPr sz="2000" b="1"/>
            </a:pPr>
            <a:r>
              <a:rPr dirty="0"/>
              <a:t>ANTIVIRAL DRUGS ,ANTIHISTAMINES </a:t>
            </a:r>
            <a:r>
              <a:rPr b="0" dirty="0"/>
              <a:t>&amp; </a:t>
            </a:r>
            <a:r>
              <a:rPr dirty="0"/>
              <a:t>ANTIPYRETICS</a:t>
            </a:r>
            <a:r>
              <a:rPr b="0" dirty="0"/>
              <a:t>.</a:t>
            </a:r>
          </a:p>
          <a:p>
            <a:pPr algn="l" rtl="0">
              <a:spcBef>
                <a:spcPts val="400"/>
              </a:spcBef>
              <a:defRPr sz="2000"/>
            </a:pPr>
            <a:r>
              <a:rPr dirty="0"/>
              <a:t>COMMOLNLY USED DRUG IS ACYCLOVIR </a:t>
            </a:r>
          </a:p>
          <a:p>
            <a:pPr algn="l" rtl="0">
              <a:spcBef>
                <a:spcPts val="400"/>
              </a:spcBef>
              <a:defRPr sz="2000" b="1"/>
            </a:pPr>
            <a:r>
              <a:rPr dirty="0"/>
              <a:t>ANTIVIRAL MEDICINES CAN BE TAKEN ORALLY, INTRAVENOUSLY </a:t>
            </a:r>
            <a:r>
              <a:rPr b="0" dirty="0"/>
              <a:t>OR APPLIED ON THE SKIN.</a:t>
            </a:r>
          </a:p>
          <a:p>
            <a:pPr algn="l" rtl="0">
              <a:spcBef>
                <a:spcPts val="400"/>
              </a:spcBef>
              <a:defRPr sz="2000"/>
            </a:pPr>
            <a:r>
              <a:rPr dirty="0"/>
              <a:t>THESE ARE PRESCRIBED TO PEOPLE WITH </a:t>
            </a:r>
            <a:r>
              <a:rPr b="1" dirty="0"/>
              <a:t>LONG TERM ILLNESS AND IMPAIRED IMMUNE SYSTEM &amp; PREGNANT WOMEN</a:t>
            </a:r>
            <a:r>
              <a:rPr dirty="0"/>
              <a:t>.</a:t>
            </a:r>
          </a:p>
          <a:p>
            <a:pPr algn="l" rtl="0">
              <a:spcBef>
                <a:spcPts val="400"/>
              </a:spcBef>
              <a:defRPr sz="2000"/>
            </a:pPr>
            <a:r>
              <a:rPr dirty="0"/>
              <a:t>ALSO OTHER DRUGS ARE GIVEN TO REDUCE FEVER, COLD, ITCHING, IRRITATION OF THE RASH , SORE THROAT etc.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6629" y="332658"/>
            <a:ext cx="23439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Treatment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26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58" y="685798"/>
            <a:ext cx="9897766" cy="58891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00194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IMG_0172.jpeg" descr="IMG_017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025" y="159657"/>
            <a:ext cx="8348946" cy="620748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30122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9642" y="953831"/>
            <a:ext cx="9433220" cy="861774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5860"/>
              </a:lnSpc>
              <a:spcBef>
                <a:spcPts val="820"/>
              </a:spcBef>
            </a:pPr>
            <a:r>
              <a:rPr sz="5400" spc="2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H</a:t>
            </a:r>
            <a:r>
              <a:rPr sz="540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a</a:t>
            </a:r>
            <a:r>
              <a:rPr sz="5400" spc="-3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nd</a:t>
            </a:r>
            <a:r>
              <a:rPr sz="5400" spc="-1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-</a:t>
            </a:r>
            <a:r>
              <a:rPr sz="5400" spc="-114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f</a:t>
            </a:r>
            <a:r>
              <a:rPr sz="5400" spc="2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oo</a:t>
            </a:r>
            <a:r>
              <a:rPr sz="5400" spc="3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t</a:t>
            </a:r>
            <a:r>
              <a:rPr sz="5400" spc="-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-</a:t>
            </a:r>
            <a:r>
              <a:rPr sz="540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a</a:t>
            </a:r>
            <a:r>
              <a:rPr sz="5400" spc="-3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n</a:t>
            </a:r>
            <a:r>
              <a:rPr sz="5400" spc="-3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d</a:t>
            </a:r>
            <a:r>
              <a:rPr sz="5400" spc="-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-m</a:t>
            </a:r>
            <a:r>
              <a:rPr sz="5400" spc="3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o</a:t>
            </a:r>
            <a:r>
              <a:rPr sz="5400" spc="-3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u</a:t>
            </a:r>
            <a:r>
              <a:rPr sz="5400" spc="1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t</a:t>
            </a:r>
            <a:r>
              <a:rPr sz="540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h </a:t>
            </a:r>
            <a:r>
              <a:rPr sz="5400" dirty="0">
                <a:solidFill>
                  <a:schemeClr val="tx2"/>
                </a:solidFill>
              </a:rPr>
              <a:t> </a:t>
            </a:r>
            <a:r>
              <a:rPr sz="540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disease</a:t>
            </a:r>
          </a:p>
        </p:txBody>
      </p:sp>
      <p:sp>
        <p:nvSpPr>
          <p:cNvPr id="3" name="object 3"/>
          <p:cNvSpPr/>
          <p:nvPr/>
        </p:nvSpPr>
        <p:spPr>
          <a:xfrm>
            <a:off x="3383171" y="3465184"/>
            <a:ext cx="4004951" cy="1697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87622" y="1844942"/>
            <a:ext cx="4000500" cy="1547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87622" y="5235540"/>
            <a:ext cx="4000500" cy="15716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716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8458200" cy="6127750"/>
          </a:xfrm>
        </p:spPr>
        <p:txBody>
          <a:bodyPr/>
          <a:lstStyle/>
          <a:p>
            <a:pPr algn="l" rtl="0"/>
            <a:r>
              <a:rPr lang="en-US" sz="3200" b="1" dirty="0"/>
              <a:t>Etiology</a:t>
            </a:r>
            <a:br>
              <a:rPr lang="en-US" sz="3200" b="1" dirty="0"/>
            </a:br>
            <a:r>
              <a:rPr lang="en-US" sz="3200" dirty="0"/>
              <a:t> is most frequently caused by coxsackie virus A16 </a:t>
            </a:r>
            <a:br>
              <a:rPr lang="en-US" sz="3200" dirty="0"/>
            </a:br>
            <a:r>
              <a:rPr lang="en-US" sz="3200" dirty="0" err="1"/>
              <a:t>entero</a:t>
            </a:r>
            <a:r>
              <a:rPr lang="en-US" sz="3200" dirty="0"/>
              <a:t> virus 71but more severe</a:t>
            </a:r>
            <a:br>
              <a:rPr lang="en-US" sz="3200" dirty="0"/>
            </a:br>
            <a:br>
              <a:rPr lang="en-US" sz="3200" dirty="0"/>
            </a:br>
            <a:r>
              <a:rPr lang="en-US" sz="32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cs typeface="Calibri Light" panose="020F0302020204030204"/>
                <a:sym typeface="+mn-ea"/>
              </a:rPr>
              <a:t>Clinical</a:t>
            </a:r>
            <a:r>
              <a:rPr lang="en-US" sz="3200" b="1" spc="-2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cs typeface="Calibri Light" panose="020F0302020204030204"/>
                <a:sym typeface="+mn-ea"/>
              </a:rPr>
              <a:t> </a:t>
            </a:r>
            <a:r>
              <a:rPr lang="en-US" sz="32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cs typeface="Calibri Light" panose="020F0302020204030204"/>
                <a:sym typeface="+mn-ea"/>
              </a:rPr>
              <a:t>manifestation </a:t>
            </a:r>
            <a:br>
              <a:rPr lang="en-US" sz="32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cs typeface="Calibri Light" panose="020F0302020204030204"/>
                <a:sym typeface="+mn-ea"/>
              </a:rPr>
            </a:br>
            <a:r>
              <a:rPr lang="en-US" sz="3200" dirty="0">
                <a:sym typeface="+mn-ea"/>
              </a:rPr>
              <a:t>fever, nausea, vomiting, </a:t>
            </a:r>
            <a:r>
              <a:rPr lang="en-US" sz="3200" dirty="0">
                <a:sym typeface="+mn-ea"/>
                <a:hlinkClick r:id="rId2" tooltip="Fatigue (medical)"/>
              </a:rPr>
              <a:t>feeling tired</a:t>
            </a:r>
            <a:r>
              <a:rPr lang="en-US" sz="3200" dirty="0">
                <a:sym typeface="+mn-ea"/>
              </a:rPr>
              <a:t>, </a:t>
            </a:r>
            <a:r>
              <a:rPr lang="en-US" sz="3200" dirty="0">
                <a:sym typeface="+mn-ea"/>
                <a:hlinkClick r:id="rId3" tooltip="Malaise"/>
              </a:rPr>
              <a:t>generalized discomfort</a:t>
            </a:r>
            <a:r>
              <a:rPr lang="en-US" sz="3200" dirty="0">
                <a:sym typeface="+mn-ea"/>
              </a:rPr>
              <a:t>, </a:t>
            </a:r>
            <a:r>
              <a:rPr lang="en-US" sz="3200" dirty="0">
                <a:sym typeface="+mn-ea"/>
                <a:hlinkClick r:id="rId4" tooltip="Anorexia (symptom)"/>
              </a:rPr>
              <a:t>loss of appetite</a:t>
            </a:r>
            <a:r>
              <a:rPr lang="en-US" sz="3200" dirty="0">
                <a:sym typeface="+mn-ea"/>
              </a:rPr>
              <a:t>, and irritability</a:t>
            </a:r>
            <a:br>
              <a:rPr lang="en-US" sz="3200" dirty="0"/>
            </a:br>
            <a:br>
              <a:rPr lang="en-US" sz="32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1920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59347" y="94824"/>
            <a:ext cx="10854421" cy="3059430"/>
          </a:xfrm>
        </p:spPr>
        <p:txBody>
          <a:bodyPr>
            <a:normAutofit/>
          </a:bodyPr>
          <a:lstStyle/>
          <a:p>
            <a:pPr rtl="0"/>
            <a:r>
              <a:rPr lang="en-US" sz="2800" b="1" dirty="0">
                <a:solidFill>
                  <a:srgbClr val="FF0066"/>
                </a:solidFill>
              </a:rPr>
              <a:t>The oropharynx </a:t>
            </a:r>
            <a:r>
              <a:rPr lang="en-US" sz="2800" dirty="0">
                <a:solidFill>
                  <a:schemeClr val="tx1"/>
                </a:solidFill>
              </a:rPr>
              <a:t>is inflamed and contains scattered vesicles (These may ulcerate)</a:t>
            </a:r>
            <a:br>
              <a:rPr lang="en-US" sz="2800" dirty="0">
                <a:solidFill>
                  <a:schemeClr val="tx1"/>
                </a:solidFill>
              </a:rPr>
            </a:b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Maculopapular, vesicular, and/or pustular lesions may occur</a:t>
            </a:r>
            <a:r>
              <a:rPr lang="en-US" sz="2800" b="1" dirty="0">
                <a:solidFill>
                  <a:srgbClr val="FF0066"/>
                </a:solidFill>
              </a:rPr>
              <a:t> on the hands and fingers, feet, and buttocks and groin</a:t>
            </a:r>
            <a:br>
              <a:rPr lang="ar-JO" sz="2800" dirty="0">
                <a:solidFill>
                  <a:srgbClr val="FF0066"/>
                </a:solidFill>
              </a:rPr>
            </a:br>
            <a:endParaRPr lang="en-US" sz="2800" dirty="0"/>
          </a:p>
        </p:txBody>
      </p:sp>
      <p:sp>
        <p:nvSpPr>
          <p:cNvPr id="6" name="object 2"/>
          <p:cNvSpPr txBox="1"/>
          <p:nvPr/>
        </p:nvSpPr>
        <p:spPr>
          <a:xfrm>
            <a:off x="1159347" y="3035880"/>
            <a:ext cx="9306652" cy="2798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84150" indent="-17145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Char char="•"/>
              <a:tabLst>
                <a:tab pos="241300" algn="l"/>
                <a:tab pos="241935" algn="l"/>
              </a:tabLst>
            </a:pPr>
            <a:r>
              <a:rPr lang="en-US" sz="2800" dirty="0"/>
              <a:t>	</a:t>
            </a:r>
            <a:r>
              <a:rPr lang="en-US" sz="2800" b="1" spc="5" dirty="0"/>
              <a:t>the </a:t>
            </a:r>
            <a:r>
              <a:rPr lang="en-US" sz="2800" b="1" dirty="0"/>
              <a:t>hands </a:t>
            </a:r>
            <a:r>
              <a:rPr lang="en-US" sz="2800" spc="-5" dirty="0"/>
              <a:t>are </a:t>
            </a:r>
            <a:r>
              <a:rPr lang="en-US" sz="2800" dirty="0"/>
              <a:t>more </a:t>
            </a:r>
            <a:r>
              <a:rPr lang="en-US" sz="2800" spc="-5" dirty="0"/>
              <a:t>commonly </a:t>
            </a:r>
            <a:r>
              <a:rPr lang="en-US" sz="2800" dirty="0"/>
              <a:t>involved </a:t>
            </a:r>
            <a:r>
              <a:rPr lang="en-US" sz="2800" spc="-10" dirty="0"/>
              <a:t>than </a:t>
            </a:r>
            <a:r>
              <a:rPr lang="en-US" sz="2800" spc="-5" dirty="0"/>
              <a:t>the</a:t>
            </a:r>
            <a:r>
              <a:rPr lang="en-US" sz="2800" spc="-65" dirty="0"/>
              <a:t> </a:t>
            </a:r>
            <a:r>
              <a:rPr lang="en-US" sz="2800" spc="-10" dirty="0"/>
              <a:t>feet</a:t>
            </a:r>
            <a:endParaRPr lang="en-US" sz="2800" dirty="0"/>
          </a:p>
          <a:p>
            <a:pPr marL="184150" marR="5080" indent="-17145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Char char="•"/>
              <a:tabLst>
                <a:tab pos="184785" algn="l"/>
              </a:tabLst>
            </a:pPr>
            <a:r>
              <a:rPr lang="en-US" sz="2800" dirty="0"/>
              <a:t>Lesions </a:t>
            </a:r>
            <a:r>
              <a:rPr lang="en-US" sz="2800" spc="5" dirty="0"/>
              <a:t>on </a:t>
            </a:r>
            <a:r>
              <a:rPr lang="en-US" sz="2800" spc="-5" dirty="0"/>
              <a:t>the </a:t>
            </a:r>
            <a:r>
              <a:rPr lang="en-US" sz="2800" spc="5" dirty="0"/>
              <a:t>hands </a:t>
            </a:r>
            <a:r>
              <a:rPr lang="en-US" sz="2800" spc="-5" dirty="0"/>
              <a:t>and </a:t>
            </a:r>
            <a:r>
              <a:rPr lang="en-US" sz="2800" spc="-10" dirty="0"/>
              <a:t>feet </a:t>
            </a:r>
            <a:r>
              <a:rPr lang="en-US" sz="2800" spc="-5" dirty="0"/>
              <a:t>are </a:t>
            </a:r>
            <a:r>
              <a:rPr lang="en-US" sz="2800" spc="-10" dirty="0"/>
              <a:t>usually </a:t>
            </a:r>
            <a:r>
              <a:rPr lang="en-US" sz="2800" spc="-20" dirty="0"/>
              <a:t>tender, </a:t>
            </a:r>
            <a:r>
              <a:rPr lang="en-US" sz="2800" spc="5" dirty="0"/>
              <a:t>3-7 </a:t>
            </a:r>
            <a:r>
              <a:rPr lang="en-US" sz="2800" spc="-15" dirty="0"/>
              <a:t>mm</a:t>
            </a:r>
            <a:r>
              <a:rPr lang="en-US" sz="2800" spc="-114" dirty="0"/>
              <a:t> </a:t>
            </a:r>
            <a:r>
              <a:rPr lang="en-US" sz="2800" spc="-5" dirty="0"/>
              <a:t>vesicles  </a:t>
            </a:r>
            <a:r>
              <a:rPr lang="en-US" sz="2800" spc="-10" dirty="0"/>
              <a:t>that </a:t>
            </a:r>
            <a:r>
              <a:rPr lang="en-US" sz="2800" spc="10" dirty="0"/>
              <a:t>occur </a:t>
            </a:r>
            <a:r>
              <a:rPr lang="en-US" sz="2800" dirty="0"/>
              <a:t>more </a:t>
            </a:r>
            <a:r>
              <a:rPr lang="en-US" sz="2800" spc="-5" dirty="0"/>
              <a:t>commonly </a:t>
            </a:r>
            <a:r>
              <a:rPr lang="en-US" sz="2800" spc="5" dirty="0"/>
              <a:t>on </a:t>
            </a:r>
            <a:r>
              <a:rPr lang="en-US" sz="2800" dirty="0"/>
              <a:t>dorsal</a:t>
            </a:r>
            <a:r>
              <a:rPr lang="en-US" sz="2800" spc="-145" dirty="0"/>
              <a:t> </a:t>
            </a:r>
            <a:r>
              <a:rPr lang="en-US" sz="2800" spc="-5" dirty="0"/>
              <a:t>surfaces.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341291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4957" y="368301"/>
            <a:ext cx="6385919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84150" indent="-17145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Char char="•"/>
              <a:tabLst>
                <a:tab pos="184150" algn="l"/>
              </a:tabLst>
            </a:pPr>
            <a:r>
              <a:rPr lang="en-US" sz="2800" spc="-15"/>
              <a:t>Vesicles </a:t>
            </a:r>
            <a:r>
              <a:rPr lang="en-US" sz="2800"/>
              <a:t>resolve </a:t>
            </a:r>
            <a:r>
              <a:rPr lang="en-US" sz="2800" spc="-20"/>
              <a:t>in </a:t>
            </a:r>
            <a:r>
              <a:rPr lang="en-US" sz="2800"/>
              <a:t>about 1</a:t>
            </a:r>
            <a:r>
              <a:rPr lang="en-US" sz="2800" spc="-15"/>
              <a:t> </a:t>
            </a:r>
            <a:r>
              <a:rPr lang="en-US" sz="2800" spc="5"/>
              <a:t>wk.</a:t>
            </a:r>
            <a:endParaRPr lang="en-US" sz="280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Char char="•"/>
            </a:pPr>
            <a:endParaRPr lang="en-US" sz="2800"/>
          </a:p>
          <a:p>
            <a:pPr marL="241300" indent="-2286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Char char="•"/>
              <a:tabLst>
                <a:tab pos="240665" algn="l"/>
                <a:tab pos="241300" algn="l"/>
              </a:tabLst>
            </a:pPr>
            <a:r>
              <a:rPr lang="en-US" sz="2800" b="1" spc="5"/>
              <a:t>Buttock </a:t>
            </a:r>
            <a:r>
              <a:rPr lang="en-US" sz="2800" b="1" spc="-5"/>
              <a:t>lesions </a:t>
            </a:r>
            <a:r>
              <a:rPr lang="en-US" sz="2800" spc="5"/>
              <a:t>do not </a:t>
            </a:r>
            <a:r>
              <a:rPr lang="en-US" sz="2800" spc="-10"/>
              <a:t>usually </a:t>
            </a:r>
            <a:r>
              <a:rPr lang="en-US" sz="2800" spc="5"/>
              <a:t>progress </a:t>
            </a:r>
            <a:r>
              <a:rPr lang="en-US" sz="2800" spc="-15"/>
              <a:t>to</a:t>
            </a:r>
            <a:r>
              <a:rPr lang="en-US" sz="2800" spc="-200"/>
              <a:t> </a:t>
            </a:r>
            <a:r>
              <a:rPr lang="en-US" sz="2800" spc="-10"/>
              <a:t>vesiculation.</a:t>
            </a:r>
            <a:endParaRPr lang="en-US" sz="280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Char char="•"/>
            </a:pPr>
            <a:endParaRPr lang="en-US" sz="2800"/>
          </a:p>
          <a:p>
            <a:pPr marL="184150" indent="-17145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Char char="•"/>
              <a:tabLst>
                <a:tab pos="184150" algn="l"/>
              </a:tabLst>
            </a:pPr>
            <a:r>
              <a:rPr lang="en-US" sz="2800" spc="-15"/>
              <a:t>Disseminated </a:t>
            </a:r>
            <a:r>
              <a:rPr lang="en-US" sz="2800" spc="-10"/>
              <a:t>vesicular </a:t>
            </a:r>
            <a:r>
              <a:rPr lang="en-US" sz="2800" spc="-15"/>
              <a:t>rashes </a:t>
            </a:r>
            <a:r>
              <a:rPr lang="en-US" sz="2800" spc="-50"/>
              <a:t>may </a:t>
            </a:r>
            <a:r>
              <a:rPr lang="en-US" sz="2800" spc="-15"/>
              <a:t>complicate </a:t>
            </a:r>
            <a:r>
              <a:rPr lang="en-US" sz="2800" spc="-5"/>
              <a:t>preexisting</a:t>
            </a:r>
            <a:r>
              <a:rPr lang="en-US" sz="2800" spc="-90"/>
              <a:t> </a:t>
            </a:r>
            <a:r>
              <a:rPr lang="en-US" sz="2800" spc="-20"/>
              <a:t>eczema.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325822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2316" y="986973"/>
            <a:ext cx="8392884" cy="496289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4150" marR="5080" indent="-171450" defTabSz="914400">
              <a:lnSpc>
                <a:spcPts val="2250"/>
              </a:lnSpc>
              <a:spcBef>
                <a:spcPts val="400"/>
              </a:spcBef>
            </a:pPr>
            <a:r>
              <a:rPr lang="en-US" sz="2800" spc="-10" dirty="0" err="1">
                <a:solidFill>
                  <a:srgbClr val="FF0065"/>
                </a:solidFill>
                <a:cs typeface="Calibri" panose="020F0502020204030204"/>
              </a:rPr>
              <a:t>Coxsackievirus</a:t>
            </a:r>
            <a:r>
              <a:rPr lang="en-US" sz="2800" spc="-10" dirty="0">
                <a:solidFill>
                  <a:srgbClr val="FF0065"/>
                </a:solidFill>
                <a:cs typeface="Calibri" panose="020F0502020204030204"/>
              </a:rPr>
              <a:t> </a:t>
            </a:r>
            <a:r>
              <a:rPr lang="en-US" sz="2800" spc="-15" dirty="0">
                <a:solidFill>
                  <a:srgbClr val="FF0065"/>
                </a:solidFill>
                <a:cs typeface="Calibri" panose="020F0502020204030204"/>
              </a:rPr>
              <a:t>A16 </a:t>
            </a:r>
            <a:r>
              <a:rPr lang="en-US" sz="2800" spc="-20" dirty="0">
                <a:solidFill>
                  <a:prstClr val="black"/>
                </a:solidFill>
                <a:cs typeface="Calibri" panose="020F0502020204030204"/>
              </a:rPr>
              <a:t>also </a:t>
            </a:r>
            <a:r>
              <a:rPr lang="en-US" sz="2800" spc="-10" dirty="0">
                <a:solidFill>
                  <a:prstClr val="black"/>
                </a:solidFill>
                <a:cs typeface="Calibri" panose="020F0502020204030204"/>
              </a:rPr>
              <a:t>can occasionally </a:t>
            </a:r>
            <a:r>
              <a:rPr lang="en-US" sz="2800" spc="5" dirty="0">
                <a:solidFill>
                  <a:prstClr val="black"/>
                </a:solidFill>
                <a:cs typeface="Calibri" panose="020F0502020204030204"/>
              </a:rPr>
              <a:t>be </a:t>
            </a:r>
            <a:r>
              <a:rPr lang="en-US" sz="2800" spc="-15" dirty="0">
                <a:solidFill>
                  <a:prstClr val="black"/>
                </a:solidFill>
                <a:cs typeface="Calibri" panose="020F0502020204030204"/>
              </a:rPr>
              <a:t>associated </a:t>
            </a:r>
            <a:r>
              <a:rPr lang="en-US" sz="2800" spc="-20" dirty="0">
                <a:solidFill>
                  <a:prstClr val="black"/>
                </a:solidFill>
                <a:cs typeface="Calibri" panose="020F0502020204030204"/>
              </a:rPr>
              <a:t>with </a:t>
            </a:r>
            <a:r>
              <a:rPr lang="en-US" sz="2800" spc="-10" dirty="0">
                <a:solidFill>
                  <a:prstClr val="black"/>
                </a:solidFill>
                <a:cs typeface="Calibri" panose="020F0502020204030204"/>
              </a:rPr>
              <a:t>complications  </a:t>
            </a:r>
            <a:r>
              <a:rPr lang="en-US" sz="2800" spc="5" dirty="0">
                <a:solidFill>
                  <a:prstClr val="black"/>
                </a:solidFill>
                <a:cs typeface="Calibri" panose="020F0502020204030204"/>
              </a:rPr>
              <a:t>such</a:t>
            </a:r>
            <a:r>
              <a:rPr lang="en-US" sz="2800" spc="-7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lang="en-US" sz="2800" spc="-35" dirty="0">
                <a:solidFill>
                  <a:prstClr val="black"/>
                </a:solidFill>
                <a:cs typeface="Calibri" panose="020F0502020204030204"/>
              </a:rPr>
              <a:t>as</a:t>
            </a:r>
            <a:endParaRPr lang="en-US" sz="2800" dirty="0">
              <a:solidFill>
                <a:prstClr val="black"/>
              </a:solidFill>
              <a:cs typeface="Calibri" panose="020F0502020204030204"/>
            </a:endParaRPr>
          </a:p>
          <a:p>
            <a:pPr marL="241300" indent="-228600" defTabSz="914400">
              <a:spcBef>
                <a:spcPts val="535"/>
              </a:spcBef>
              <a:buFont typeface="Arial" panose="020B0604020202020204"/>
              <a:buChar char="•"/>
              <a:tabLst>
                <a:tab pos="240665" algn="l"/>
                <a:tab pos="241300" algn="l"/>
              </a:tabLst>
            </a:pPr>
            <a:r>
              <a:rPr lang="en-US" sz="2800" spc="-10" dirty="0">
                <a:solidFill>
                  <a:prstClr val="black"/>
                </a:solidFill>
                <a:cs typeface="Calibri" panose="020F0502020204030204"/>
              </a:rPr>
              <a:t>encephalitis</a:t>
            </a:r>
            <a:endParaRPr lang="en-US" sz="2800" dirty="0">
              <a:solidFill>
                <a:prstClr val="black"/>
              </a:solidFill>
              <a:cs typeface="Calibri" panose="020F0502020204030204"/>
            </a:endParaRPr>
          </a:p>
          <a:p>
            <a:pPr marL="241300" indent="-228600" defTabSz="914400">
              <a:spcBef>
                <a:spcPts val="555"/>
              </a:spcBef>
              <a:buFont typeface="Arial" panose="020B0604020202020204"/>
              <a:buChar char="•"/>
              <a:tabLst>
                <a:tab pos="240665" algn="l"/>
                <a:tab pos="241300" algn="l"/>
              </a:tabLst>
            </a:pPr>
            <a:r>
              <a:rPr lang="en-US" sz="2800" spc="-10" dirty="0">
                <a:solidFill>
                  <a:prstClr val="black"/>
                </a:solidFill>
                <a:cs typeface="Calibri" panose="020F0502020204030204"/>
              </a:rPr>
              <a:t>acute flaccid</a:t>
            </a:r>
            <a:r>
              <a:rPr lang="en-US" sz="2800" spc="7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lang="en-US" sz="2800" spc="-20" dirty="0">
                <a:solidFill>
                  <a:prstClr val="black"/>
                </a:solidFill>
                <a:cs typeface="Calibri" panose="020F0502020204030204"/>
              </a:rPr>
              <a:t>paralysis</a:t>
            </a:r>
            <a:endParaRPr lang="en-US" sz="2800" dirty="0">
              <a:solidFill>
                <a:prstClr val="black"/>
              </a:solidFill>
              <a:cs typeface="Calibri" panose="020F0502020204030204"/>
            </a:endParaRPr>
          </a:p>
          <a:p>
            <a:pPr marL="241300" indent="-228600" defTabSz="914400">
              <a:spcBef>
                <a:spcPts val="560"/>
              </a:spcBef>
              <a:buFont typeface="Arial" panose="020B0604020202020204"/>
              <a:buChar char="•"/>
              <a:tabLst>
                <a:tab pos="240665" algn="l"/>
                <a:tab pos="241300" algn="l"/>
              </a:tabLst>
            </a:pPr>
            <a:r>
              <a:rPr lang="en-US" sz="2800" spc="-15" dirty="0">
                <a:solidFill>
                  <a:prstClr val="black"/>
                </a:solidFill>
                <a:cs typeface="Calibri" panose="020F0502020204030204"/>
              </a:rPr>
              <a:t>myocarditis</a:t>
            </a:r>
            <a:endParaRPr lang="en-US" sz="2800" dirty="0">
              <a:solidFill>
                <a:prstClr val="black"/>
              </a:solidFill>
              <a:cs typeface="Calibri" panose="020F0502020204030204"/>
            </a:endParaRPr>
          </a:p>
          <a:p>
            <a:pPr marL="241300" indent="-228600" defTabSz="914400">
              <a:spcBef>
                <a:spcPts val="560"/>
              </a:spcBef>
              <a:buFont typeface="Arial" panose="020B0604020202020204"/>
              <a:buChar char="•"/>
              <a:tabLst>
                <a:tab pos="240665" algn="l"/>
                <a:tab pos="241300" algn="l"/>
              </a:tabLst>
            </a:pPr>
            <a:r>
              <a:rPr lang="en-US" sz="2800" spc="-10" dirty="0">
                <a:solidFill>
                  <a:prstClr val="black"/>
                </a:solidFill>
                <a:cs typeface="Calibri" panose="020F0502020204030204"/>
              </a:rPr>
              <a:t>pericarditis</a:t>
            </a:r>
            <a:endParaRPr lang="en-US" sz="2800" dirty="0">
              <a:solidFill>
                <a:prstClr val="black"/>
              </a:solidFill>
              <a:cs typeface="Calibri" panose="020F0502020204030204"/>
            </a:endParaRPr>
          </a:p>
          <a:p>
            <a:pPr marL="241300" indent="-228600" defTabSz="914400">
              <a:spcBef>
                <a:spcPts val="560"/>
              </a:spcBef>
              <a:buFont typeface="Arial" panose="020B0604020202020204"/>
              <a:buChar char="•"/>
              <a:tabLst>
                <a:tab pos="240665" algn="l"/>
                <a:tab pos="241300" algn="l"/>
              </a:tabLst>
            </a:pPr>
            <a:r>
              <a:rPr lang="en-US" sz="2800" spc="5" dirty="0">
                <a:solidFill>
                  <a:prstClr val="black"/>
                </a:solidFill>
                <a:cs typeface="Calibri" panose="020F0502020204030204"/>
              </a:rPr>
              <a:t>shock</a:t>
            </a:r>
            <a:endParaRPr lang="en-US" sz="2800" dirty="0">
              <a:solidFill>
                <a:prstClr val="black"/>
              </a:solidFill>
              <a:cs typeface="Calibri" panose="020F0502020204030204"/>
            </a:endParaRPr>
          </a:p>
          <a:p>
            <a:pPr defTabSz="914400">
              <a:spcBef>
                <a:spcPts val="5"/>
              </a:spcBef>
            </a:pPr>
            <a:endParaRPr lang="en-US" sz="4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84150" marR="1478915" indent="-171450" defTabSz="914400">
              <a:lnSpc>
                <a:spcPts val="2330"/>
              </a:lnSpc>
            </a:pPr>
            <a:r>
              <a:rPr lang="en-US" sz="2800" spc="-5" dirty="0" err="1">
                <a:solidFill>
                  <a:srgbClr val="FF0065"/>
                </a:solidFill>
                <a:cs typeface="Calibri" panose="020F0502020204030204"/>
              </a:rPr>
              <a:t>Onychomadesis</a:t>
            </a:r>
            <a:r>
              <a:rPr lang="en-US" sz="2800" spc="-5" dirty="0">
                <a:solidFill>
                  <a:srgbClr val="FF0065"/>
                </a:solidFill>
                <a:cs typeface="Calibri" panose="020F0502020204030204"/>
              </a:rPr>
              <a:t> </a:t>
            </a:r>
            <a:r>
              <a:rPr lang="en-US" sz="2800" spc="-20" dirty="0">
                <a:solidFill>
                  <a:prstClr val="black"/>
                </a:solidFill>
                <a:cs typeface="Calibri" panose="020F0502020204030204"/>
              </a:rPr>
              <a:t>(nail </a:t>
            </a:r>
            <a:r>
              <a:rPr lang="en-US" sz="2800" dirty="0">
                <a:solidFill>
                  <a:prstClr val="black"/>
                </a:solidFill>
                <a:cs typeface="Calibri" panose="020F0502020204030204"/>
              </a:rPr>
              <a:t>shedding) </a:t>
            </a:r>
            <a:r>
              <a:rPr lang="en-US" sz="2800" spc="-10" dirty="0">
                <a:solidFill>
                  <a:prstClr val="black"/>
                </a:solidFill>
                <a:cs typeface="Calibri" panose="020F0502020204030204"/>
              </a:rPr>
              <a:t>has </a:t>
            </a:r>
            <a:r>
              <a:rPr lang="en-US" sz="2800" spc="5" dirty="0">
                <a:solidFill>
                  <a:prstClr val="black"/>
                </a:solidFill>
                <a:cs typeface="Calibri" panose="020F0502020204030204"/>
              </a:rPr>
              <a:t>been observed </a:t>
            </a:r>
            <a:r>
              <a:rPr lang="en-US" sz="2800" spc="-15" dirty="0">
                <a:solidFill>
                  <a:prstClr val="black"/>
                </a:solidFill>
                <a:cs typeface="Calibri" panose="020F0502020204030204"/>
              </a:rPr>
              <a:t>following  </a:t>
            </a:r>
            <a:r>
              <a:rPr lang="en-US" sz="2800" spc="-10" dirty="0" err="1">
                <a:solidFill>
                  <a:prstClr val="black"/>
                </a:solidFill>
                <a:cs typeface="Calibri" panose="020F0502020204030204"/>
              </a:rPr>
              <a:t>coxsackievirus</a:t>
            </a:r>
            <a:r>
              <a:rPr lang="en-US" sz="2800" spc="-10" dirty="0">
                <a:solidFill>
                  <a:prstClr val="black"/>
                </a:solidFill>
                <a:cs typeface="Calibri" panose="020F0502020204030204"/>
              </a:rPr>
              <a:t> A6 and </a:t>
            </a:r>
            <a:r>
              <a:rPr lang="en-US" sz="2800" dirty="0">
                <a:solidFill>
                  <a:prstClr val="black"/>
                </a:solidFill>
                <a:cs typeface="Calibri" panose="020F0502020204030204"/>
              </a:rPr>
              <a:t>other </a:t>
            </a:r>
            <a:r>
              <a:rPr lang="en-US" sz="2800" spc="-10" dirty="0" err="1">
                <a:solidFill>
                  <a:prstClr val="black"/>
                </a:solidFill>
                <a:cs typeface="Calibri" panose="020F0502020204030204"/>
              </a:rPr>
              <a:t>coxsackievirus</a:t>
            </a:r>
            <a:r>
              <a:rPr lang="en-US" sz="2800" spc="8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lang="en-US" sz="2800" spc="-10" dirty="0">
                <a:solidFill>
                  <a:prstClr val="black"/>
                </a:solidFill>
                <a:cs typeface="Calibri" panose="020F0502020204030204"/>
              </a:rPr>
              <a:t>infections</a:t>
            </a:r>
            <a:endParaRPr lang="en-US" sz="2800" dirty="0">
              <a:solidFill>
                <a:prstClr val="black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544431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يد, صغير, تشبث, جالس&#10;&#10;تم إنشاء الوصف تلقائياً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9" y="584200"/>
            <a:ext cx="7819571" cy="588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6885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32002" y="1269476"/>
            <a:ext cx="8458200" cy="338554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66"/>
                </a:solidFill>
              </a:rPr>
              <a:t>Coxsackievirus A6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is also responsible for atypical hand-foot-and-mouth disease (and herpangina), including fever, generalized rash , pain, dehydration</a:t>
            </a:r>
          </a:p>
        </p:txBody>
      </p:sp>
    </p:spTree>
    <p:extLst>
      <p:ext uri="{BB962C8B-B14F-4D97-AF65-F5344CB8AC3E}">
        <p14:creationId xmlns:p14="http://schemas.microsoft.com/office/powerpoint/2010/main" val="7191753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29121" y="1107125"/>
            <a:ext cx="9622972" cy="5413829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31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Diagnosis</a:t>
            </a:r>
            <a:br>
              <a:rPr lang="en-US" sz="2800" dirty="0">
                <a:solidFill>
                  <a:schemeClr val="accent2"/>
                </a:solidFill>
              </a:rPr>
            </a:br>
            <a:br>
              <a:rPr lang="en-US" sz="2800" dirty="0">
                <a:solidFill>
                  <a:schemeClr val="accent2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Clinically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RT-PCR</a:t>
            </a:r>
            <a:br>
              <a:rPr lang="en-US" sz="2800" dirty="0"/>
            </a:br>
            <a:br>
              <a:rPr lang="en-US" sz="2800" dirty="0"/>
            </a:br>
            <a:r>
              <a:rPr lang="en-US" sz="36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Tx</a:t>
            </a:r>
            <a:br>
              <a:rPr lang="en-US" sz="2800" dirty="0"/>
            </a:br>
            <a:br>
              <a:rPr lang="en-US" sz="2800" dirty="0"/>
            </a:br>
            <a:r>
              <a:rPr sz="2800" spc="-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No </a:t>
            </a:r>
            <a:r>
              <a:rPr sz="2800" spc="-2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antiviral</a:t>
            </a:r>
            <a:r>
              <a:rPr sz="2800" spc="7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 </a:t>
            </a:r>
            <a:r>
              <a:rPr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use</a:t>
            </a:r>
            <a:br>
              <a:rPr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</a:br>
            <a:r>
              <a:rPr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/>
                <a:sym typeface="+mn-ea"/>
              </a:rPr>
              <a:t>supportive</a:t>
            </a:r>
            <a:r>
              <a:rPr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 </a:t>
            </a:r>
            <a:r>
              <a:rPr sz="2800" spc="-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care </a:t>
            </a:r>
            <a:r>
              <a:rPr sz="2800" spc="-2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is </a:t>
            </a:r>
            <a:r>
              <a:rPr sz="2800" spc="-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the </a:t>
            </a:r>
            <a:r>
              <a:rPr sz="2800" spc="-3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mainstay </a:t>
            </a:r>
            <a:r>
              <a:rPr sz="2800" spc="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of</a:t>
            </a:r>
            <a:r>
              <a:rPr sz="2800" spc="4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 </a:t>
            </a:r>
            <a:r>
              <a:rPr sz="2800" spc="-1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treatment.</a:t>
            </a:r>
            <a:br>
              <a:rPr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</a:br>
            <a:r>
              <a:rPr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If </a:t>
            </a:r>
            <a:r>
              <a:rPr sz="2800" spc="-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fever </a:t>
            </a:r>
            <a:r>
              <a:rPr sz="2800" spc="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occur </a:t>
            </a:r>
            <a:r>
              <a:rPr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, </a:t>
            </a:r>
            <a:r>
              <a:rPr sz="2800" spc="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check </a:t>
            </a:r>
            <a:r>
              <a:rPr sz="2800" spc="-2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if </a:t>
            </a:r>
            <a:r>
              <a:rPr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there </a:t>
            </a:r>
            <a:r>
              <a:rPr sz="2800" spc="-3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any </a:t>
            </a:r>
            <a:r>
              <a:rPr sz="2800" spc="-2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systemic </a:t>
            </a:r>
            <a:r>
              <a:rPr sz="2800" spc="-1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illness </a:t>
            </a:r>
            <a:r>
              <a:rPr sz="2800" spc="-1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and treat </a:t>
            </a:r>
            <a:r>
              <a:rPr sz="2800" spc="-2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it if</a:t>
            </a:r>
            <a:r>
              <a:rPr sz="2800" spc="15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 </a:t>
            </a:r>
            <a:r>
              <a:rPr sz="2800" spc="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  <a:sym typeface="+mn-ea"/>
              </a:rPr>
              <a:t>needed.</a:t>
            </a:r>
            <a:br>
              <a:rPr dirty="0">
                <a:solidFill>
                  <a:prstClr val="black"/>
                </a:solidFill>
                <a:cs typeface="Calibri" panose="020F0502020204030204"/>
              </a:rPr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56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914400" y="447822"/>
            <a:ext cx="518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 defTabSz="914400" rtl="1">
              <a:spcBef>
                <a:spcPts val="105"/>
              </a:spcBef>
            </a:pPr>
            <a:r>
              <a:rPr lang="en-US" sz="4000" b="1" spc="-10" dirty="0">
                <a:solidFill>
                  <a:srgbClr val="FF0000"/>
                </a:solidFill>
                <a:latin typeface="Calibri Light" panose="020F0302020204030204"/>
                <a:cs typeface="Calibri Light" panose="020F0302020204030204"/>
              </a:rPr>
              <a:t>Measles</a:t>
            </a:r>
            <a:r>
              <a:rPr lang="en-US" sz="4000" dirty="0">
                <a:solidFill>
                  <a:prstClr val="black"/>
                </a:solidFill>
              </a:rPr>
              <a:t> (RUBEOLA)</a:t>
            </a:r>
            <a:endParaRPr lang="en-US" sz="4000" b="1" dirty="0">
              <a:solidFill>
                <a:srgbClr val="FF0000"/>
              </a:solidFill>
              <a:latin typeface="Calibri Light" panose="020F0302020204030204"/>
              <a:cs typeface="Calibri Light" panose="020F0302020204030204"/>
            </a:endParaRPr>
          </a:p>
        </p:txBody>
      </p:sp>
      <p:pic>
        <p:nvPicPr>
          <p:cNvPr id="7" name="صورة 6" descr="صورة تحتوي على شخص, رجل, داخلي, سرير&#10;&#10;تم إنشاء الوصف تلقائياً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55708"/>
            <a:ext cx="9144000" cy="536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608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1104999" y="1619017"/>
            <a:ext cx="8839199" cy="3893131"/>
          </a:xfrm>
        </p:spPr>
        <p:txBody>
          <a:bodyPr>
            <a:normAutofit/>
          </a:bodyPr>
          <a:lstStyle/>
          <a:p>
            <a:br>
              <a:rPr lang="en-US" sz="3600" dirty="0"/>
            </a:br>
            <a:r>
              <a:rPr lang="en-US" sz="3600" dirty="0">
                <a:solidFill>
                  <a:schemeClr val="tx1"/>
                </a:solidFill>
              </a:rPr>
              <a:t>It is an acute viral infection 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infects the upper respiratory tract and regional lymph nodes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final stage with maculopapular rash</a:t>
            </a:r>
          </a:p>
        </p:txBody>
      </p:sp>
      <p:sp>
        <p:nvSpPr>
          <p:cNvPr id="3" name="Rectangle 2"/>
          <p:cNvSpPr/>
          <p:nvPr/>
        </p:nvSpPr>
        <p:spPr>
          <a:xfrm>
            <a:off x="1104999" y="845143"/>
            <a:ext cx="22400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Definition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215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15999" y="2559752"/>
            <a:ext cx="7552368" cy="947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 defTabSz="914400">
              <a:lnSpc>
                <a:spcPts val="2385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184785" algn="l"/>
              </a:tabLst>
            </a:pP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single-stranded,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lipid-enveloped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RNA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virus </a:t>
            </a:r>
            <a:r>
              <a:rPr sz="2800" i="1" u="heavy" spc="-30" dirty="0" err="1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 panose="020F0502020204030204"/>
              </a:rPr>
              <a:t>Paramyxoviridae</a:t>
            </a:r>
            <a:r>
              <a:rPr sz="2800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 panose="020F0502020204030204"/>
              </a:rPr>
              <a:t>.</a:t>
            </a:r>
            <a:endParaRPr sz="2800" dirty="0">
              <a:solidFill>
                <a:prstClr val="black"/>
              </a:solidFill>
              <a:cs typeface="Calibri" panose="020F0502020204030204"/>
            </a:endParaRPr>
          </a:p>
          <a:p>
            <a:pPr defTabSz="914400"/>
            <a:endParaRPr sz="21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15999" y="1830070"/>
            <a:ext cx="75520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defTabSz="914400">
              <a:spcBef>
                <a:spcPts val="1225"/>
              </a:spcBef>
              <a:buFont typeface="Arial" panose="020B0604020202020204"/>
              <a:buChar char="•"/>
              <a:tabLst>
                <a:tab pos="184785" algn="l"/>
              </a:tabLst>
            </a:pPr>
            <a:r>
              <a:rPr lang="en-US" sz="28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 panose="020F0502020204030204"/>
              </a:rPr>
              <a:t>Humans </a:t>
            </a:r>
            <a:r>
              <a:rPr lang="en-US" sz="28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 panose="020F0502020204030204"/>
              </a:rPr>
              <a:t>are the </a:t>
            </a:r>
            <a:r>
              <a:rPr lang="en-US" sz="28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 panose="020F0502020204030204"/>
              </a:rPr>
              <a:t>only</a:t>
            </a:r>
            <a:r>
              <a:rPr lang="en-US" sz="2800" u="heavy" spc="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 panose="020F0502020204030204"/>
              </a:rPr>
              <a:t> </a:t>
            </a:r>
            <a:r>
              <a:rPr lang="en-US" sz="28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 panose="020F0502020204030204"/>
              </a:rPr>
              <a:t>hosts</a:t>
            </a:r>
            <a:endParaRPr lang="en-US" sz="2800" dirty="0">
              <a:solidFill>
                <a:prstClr val="black"/>
              </a:solidFill>
              <a:cs typeface="Calibri" panose="020F0502020204030204"/>
            </a:endParaRPr>
          </a:p>
        </p:txBody>
      </p:sp>
      <p:pic>
        <p:nvPicPr>
          <p:cNvPr id="7" name="صورة 6" descr="صورة تحتوي على حيوان, مرجان&#10;&#10;تم إنشاء الوصف تلقائياً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75" y="3206932"/>
            <a:ext cx="3493131" cy="31242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15999" y="548693"/>
            <a:ext cx="9366325" cy="1143000"/>
          </a:xfrm>
        </p:spPr>
        <p:txBody>
          <a:bodyPr/>
          <a:lstStyle/>
          <a:p>
            <a:r>
              <a:rPr lang="en-US" dirty="0"/>
              <a:t>Etiology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408891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33499" y="1085727"/>
            <a:ext cx="9450614" cy="4477657"/>
          </a:xfrm>
        </p:spPr>
        <p:txBody>
          <a:bodyPr>
            <a:normAutofit/>
          </a:bodyPr>
          <a:lstStyle/>
          <a:p>
            <a:pPr algn="l"/>
            <a:br>
              <a:rPr lang="en-US" sz="40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Measles remains endemic in regions of the world where measles vaccination is </a:t>
            </a:r>
            <a:r>
              <a:rPr lang="en-US" sz="3200" dirty="0">
                <a:solidFill>
                  <a:schemeClr val="accent2"/>
                </a:solidFill>
              </a:rPr>
              <a:t>not available</a:t>
            </a:r>
            <a:r>
              <a:rPr lang="en-US" sz="3600" dirty="0">
                <a:solidFill>
                  <a:schemeClr val="accent2"/>
                </a:solidFill>
              </a:rPr>
              <a:t>                  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 Most young infants are protected by transplacental maternal antibody until the end of their </a:t>
            </a:r>
            <a:r>
              <a:rPr lang="en-US" sz="3200" dirty="0">
                <a:solidFill>
                  <a:schemeClr val="accent2"/>
                </a:solidFill>
              </a:rPr>
              <a:t>first year</a:t>
            </a:r>
            <a:r>
              <a:rPr lang="en-US" sz="4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333499" y="839857"/>
            <a:ext cx="31213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Epidemiology 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90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97991" y="447776"/>
            <a:ext cx="4572000" cy="578619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Transmission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highly contagious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 contact with droplets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1 to 2 days before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onset of symptoms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5 days before to 4 days after the appearance of rash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صورة 4" descr="صورة تحتوي على رسم&#10;&#10;تم إنشاء الوصف تلقائياً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81" y="1143003"/>
            <a:ext cx="3962400" cy="408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0419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رسم, طعام&#10;&#10;تم إنشاء الوصف تلقائياً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57" y="990600"/>
            <a:ext cx="1041717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2656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10729" y="765628"/>
            <a:ext cx="8775708" cy="532674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Measles </a:t>
            </a:r>
            <a:r>
              <a:rPr lang="en-US" b="1" spc="-1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consists </a:t>
            </a:r>
            <a:r>
              <a:rPr lang="en-US" b="1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of 4</a:t>
            </a:r>
            <a:r>
              <a:rPr lang="en-US" b="1" spc="-6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 </a:t>
            </a:r>
            <a:r>
              <a:rPr lang="en-US" b="1" spc="-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  <a:t>phases</a:t>
            </a:r>
            <a:br>
              <a:rPr lang="en-US" sz="3100" b="1" spc="-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</a:br>
            <a:br>
              <a:rPr lang="en-US" sz="3100" b="1" spc="-5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</a:br>
            <a:r>
              <a:rPr lang="en-US" sz="3100" dirty="0">
                <a:solidFill>
                  <a:schemeClr val="tx1"/>
                </a:solidFill>
              </a:rPr>
              <a:t>Incubation </a:t>
            </a:r>
            <a:r>
              <a:rPr lang="en-US" sz="3100" dirty="0">
                <a:solidFill>
                  <a:schemeClr val="accent4"/>
                </a:solidFill>
              </a:rPr>
              <a:t>8 to 12 days</a:t>
            </a:r>
            <a:br>
              <a:rPr lang="en-US" sz="3100" dirty="0">
                <a:solidFill>
                  <a:schemeClr val="tx1"/>
                </a:solidFill>
              </a:rPr>
            </a:br>
            <a:br>
              <a:rPr lang="en-US" sz="3100" dirty="0">
                <a:solidFill>
                  <a:schemeClr val="tx1"/>
                </a:solidFill>
              </a:rPr>
            </a:br>
            <a:r>
              <a:rPr lang="en-US" sz="3100" dirty="0">
                <a:solidFill>
                  <a:schemeClr val="tx1"/>
                </a:solidFill>
              </a:rPr>
              <a:t>Prodromal (catarrhal) </a:t>
            </a:r>
            <a:r>
              <a:rPr lang="en-US" sz="3100" dirty="0">
                <a:solidFill>
                  <a:schemeClr val="accent4"/>
                </a:solidFill>
              </a:rPr>
              <a:t>3-day</a:t>
            </a:r>
            <a:br>
              <a:rPr lang="en-US" sz="3100" dirty="0">
                <a:solidFill>
                  <a:schemeClr val="tx1"/>
                </a:solidFill>
              </a:rPr>
            </a:br>
            <a:br>
              <a:rPr lang="en-US" sz="3100" dirty="0">
                <a:solidFill>
                  <a:schemeClr val="tx1"/>
                </a:solidFill>
              </a:rPr>
            </a:br>
            <a:r>
              <a:rPr lang="en-US" sz="3100" dirty="0" err="1">
                <a:solidFill>
                  <a:schemeClr val="tx1"/>
                </a:solidFill>
              </a:rPr>
              <a:t>Exanthematous</a:t>
            </a:r>
            <a:r>
              <a:rPr lang="en-US" sz="3100" dirty="0">
                <a:solidFill>
                  <a:schemeClr val="tx1"/>
                </a:solidFill>
              </a:rPr>
              <a:t> (rash) </a:t>
            </a:r>
            <a:r>
              <a:rPr lang="en-US" sz="3100" dirty="0">
                <a:solidFill>
                  <a:schemeClr val="accent4"/>
                </a:solidFill>
              </a:rPr>
              <a:t>secondary viremia</a:t>
            </a:r>
            <a:br>
              <a:rPr lang="en-US" sz="3100" dirty="0">
                <a:solidFill>
                  <a:schemeClr val="accent4"/>
                </a:solidFill>
              </a:rPr>
            </a:br>
            <a:br>
              <a:rPr lang="en-US" sz="3100" dirty="0">
                <a:solidFill>
                  <a:schemeClr val="tx1"/>
                </a:solidFill>
              </a:rPr>
            </a:br>
            <a:r>
              <a:rPr lang="en-US" sz="3100" dirty="0">
                <a:solidFill>
                  <a:schemeClr val="tx1"/>
                </a:solidFill>
              </a:rPr>
              <a:t>Recovery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2760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86206" y="1738085"/>
            <a:ext cx="8686800" cy="3381829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3-day prodromal period </a:t>
            </a:r>
            <a:br>
              <a:rPr lang="en-US" sz="2800" dirty="0">
                <a:solidFill>
                  <a:schemeClr val="tx2"/>
                </a:solidFill>
              </a:rPr>
            </a:b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cough, coryza, conjunctivitis (photophobia)</a:t>
            </a:r>
            <a:br>
              <a:rPr lang="en-US" sz="2800" dirty="0">
                <a:solidFill>
                  <a:schemeClr val="tx1"/>
                </a:solidFill>
              </a:rPr>
            </a:b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b="1" dirty="0" err="1">
                <a:solidFill>
                  <a:schemeClr val="tx1"/>
                </a:solidFill>
              </a:rPr>
              <a:t>Koplik</a:t>
            </a:r>
            <a:r>
              <a:rPr lang="en-US" sz="2800" b="1" dirty="0">
                <a:solidFill>
                  <a:schemeClr val="tx1"/>
                </a:solidFill>
              </a:rPr>
              <a:t> spots </a:t>
            </a:r>
            <a:r>
              <a:rPr lang="en-US" sz="2800" dirty="0">
                <a:solidFill>
                  <a:schemeClr val="accent4"/>
                </a:solidFill>
              </a:rPr>
              <a:t>that last 12 to 24 hours</a:t>
            </a:r>
            <a:br>
              <a:rPr lang="en-US" sz="2800" dirty="0">
                <a:solidFill>
                  <a:schemeClr val="accent4"/>
                </a:solidFill>
              </a:rPr>
            </a:br>
            <a:br>
              <a:rPr lang="en-US" sz="2800" dirty="0">
                <a:solidFill>
                  <a:schemeClr val="accent4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Stimson line (</a:t>
            </a:r>
            <a:r>
              <a:rPr lang="en-US" sz="2800" dirty="0"/>
              <a:t>transverse line of inflammation along the eyelid margin</a:t>
            </a:r>
            <a:r>
              <a:rPr lang="en-US" sz="2800" b="1" dirty="0"/>
              <a:t>)</a:t>
            </a:r>
            <a:br>
              <a:rPr lang="en-US" sz="2800" dirty="0">
                <a:solidFill>
                  <a:schemeClr val="accent4"/>
                </a:solidFill>
              </a:rPr>
            </a:br>
            <a:br>
              <a:rPr lang="en-US" sz="2800" dirty="0">
                <a:solidFill>
                  <a:schemeClr val="accent4"/>
                </a:solidFill>
              </a:rPr>
            </a:br>
            <a:endParaRPr lang="en-US" sz="28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6431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0571" y="1587813"/>
            <a:ext cx="4550411" cy="2741904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84150" marR="5080" indent="-171450" defTabSz="914400">
              <a:lnSpc>
                <a:spcPct val="90000"/>
              </a:lnSpc>
              <a:spcBef>
                <a:spcPts val="345"/>
              </a:spcBef>
              <a:buFont typeface="Arial" panose="020B0604020202020204"/>
              <a:buChar char="•"/>
              <a:tabLst>
                <a:tab pos="184150" algn="l"/>
              </a:tabLst>
            </a:pPr>
            <a:r>
              <a:rPr sz="3200" b="1" spc="-5" dirty="0">
                <a:solidFill>
                  <a:srgbClr val="1F497D"/>
                </a:solidFill>
                <a:cs typeface="Calibri" panose="020F0502020204030204"/>
              </a:rPr>
              <a:t>Koplik spots </a:t>
            </a:r>
            <a:endParaRPr lang="en-US" sz="3200" b="1" spc="-5" dirty="0">
              <a:solidFill>
                <a:srgbClr val="1F497D"/>
              </a:solidFill>
              <a:cs typeface="Calibri" panose="020F0502020204030204"/>
            </a:endParaRPr>
          </a:p>
          <a:p>
            <a:pPr marL="184150" marR="5080" indent="-171450" defTabSz="914400">
              <a:lnSpc>
                <a:spcPct val="90000"/>
              </a:lnSpc>
              <a:spcBef>
                <a:spcPts val="345"/>
              </a:spcBef>
              <a:buFont typeface="Arial" panose="020B0604020202020204"/>
              <a:buChar char="•"/>
              <a:tabLst>
                <a:tab pos="184150" algn="l"/>
              </a:tabLst>
            </a:pP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pathognomonic </a:t>
            </a: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sign </a:t>
            </a:r>
            <a:r>
              <a:rPr sz="3200" spc="5" dirty="0">
                <a:solidFill>
                  <a:prstClr val="black"/>
                </a:solidFill>
                <a:cs typeface="Calibri" panose="020F0502020204030204"/>
              </a:rPr>
              <a:t>of  </a:t>
            </a: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measles,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appearing </a:t>
            </a:r>
            <a:r>
              <a:rPr sz="3200" dirty="0">
                <a:solidFill>
                  <a:prstClr val="black"/>
                </a:solidFill>
                <a:cs typeface="Calibri" panose="020F0502020204030204"/>
              </a:rPr>
              <a:t>1-4 </a:t>
            </a:r>
            <a:r>
              <a:rPr sz="3200" spc="-20" dirty="0">
                <a:solidFill>
                  <a:prstClr val="black"/>
                </a:solidFill>
                <a:cs typeface="Calibri" panose="020F0502020204030204"/>
              </a:rPr>
              <a:t>days </a:t>
            </a:r>
            <a:r>
              <a:rPr sz="3200" dirty="0">
                <a:solidFill>
                  <a:prstClr val="black"/>
                </a:solidFill>
                <a:cs typeface="Calibri" panose="020F0502020204030204"/>
              </a:rPr>
              <a:t>prior </a:t>
            </a: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to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the  </a:t>
            </a:r>
            <a:r>
              <a:rPr sz="3200" dirty="0">
                <a:solidFill>
                  <a:prstClr val="black"/>
                </a:solidFill>
                <a:cs typeface="Calibri" panose="020F0502020204030204"/>
              </a:rPr>
              <a:t>onset </a:t>
            </a:r>
            <a:r>
              <a:rPr sz="3200" spc="5" dirty="0">
                <a:solidFill>
                  <a:prstClr val="black"/>
                </a:solidFill>
                <a:cs typeface="Calibri" panose="020F0502020204030204"/>
              </a:rPr>
              <a:t>of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3200" spc="-25" dirty="0">
                <a:solidFill>
                  <a:prstClr val="black"/>
                </a:solidFill>
                <a:cs typeface="Calibri" panose="020F0502020204030204"/>
              </a:rPr>
              <a:t>rash</a:t>
            </a: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100" dirty="0">
                <a:solidFill>
                  <a:prstClr val="black"/>
                </a:solidFill>
                <a:cs typeface="Calibri" panose="020F0502020204030204"/>
              </a:rPr>
              <a:t>.</a:t>
            </a:r>
          </a:p>
        </p:txBody>
      </p:sp>
      <p:sp>
        <p:nvSpPr>
          <p:cNvPr id="3" name="object 3"/>
          <p:cNvSpPr/>
          <p:nvPr/>
        </p:nvSpPr>
        <p:spPr>
          <a:xfrm>
            <a:off x="6738885" y="435429"/>
            <a:ext cx="3929115" cy="59118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7314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12363" y="289679"/>
            <a:ext cx="10755983" cy="6278642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Exanthematous</a:t>
            </a:r>
            <a:r>
              <a:rPr lang="en-US" dirty="0">
                <a:solidFill>
                  <a:schemeClr val="tx2"/>
                </a:solidFill>
              </a:rPr>
              <a:t> phase 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high fever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macular rash (cephalad to caudal)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accent4"/>
                </a:solidFill>
              </a:rPr>
              <a:t>black measles</a:t>
            </a:r>
            <a:br>
              <a:rPr lang="en-US" b="1" dirty="0">
                <a:solidFill>
                  <a:schemeClr val="tx1"/>
                </a:solidFill>
              </a:rPr>
            </a:br>
            <a:br>
              <a:rPr lang="en-US" b="1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Cervical lymphadenitis, splenomegaly, and mesenteric lymphadenopathy with abdominal pain </a:t>
            </a:r>
            <a:r>
              <a:rPr lang="en-US" sz="2800" dirty="0">
                <a:solidFill>
                  <a:schemeClr val="accent4"/>
                </a:solidFill>
              </a:rPr>
              <a:t>(rarely)</a:t>
            </a:r>
            <a:br>
              <a:rPr lang="en-US" sz="2800" dirty="0"/>
            </a:b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8236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2664" y="304803"/>
            <a:ext cx="8686800" cy="6401753"/>
          </a:xfrm>
        </p:spPr>
        <p:txBody>
          <a:bodyPr>
            <a:normAutofit/>
          </a:bodyPr>
          <a:lstStyle/>
          <a:p>
            <a:br>
              <a:rPr lang="en-US" sz="3600" b="1" dirty="0">
                <a:solidFill>
                  <a:schemeClr val="tx2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describes mild cases of measles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occurring in persons with partial protection against measles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persons vaccinated before 12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months of age </a:t>
            </a:r>
            <a:br>
              <a:rPr lang="en-US" sz="4000" dirty="0">
                <a:solidFill>
                  <a:schemeClr val="tx1"/>
                </a:solidFill>
              </a:rPr>
            </a:br>
            <a:br>
              <a:rPr lang="en-US" sz="4000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persons receiving immunoglobulin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42664" y="578600"/>
            <a:ext cx="3906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Modified Measles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9317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41762" y="247453"/>
            <a:ext cx="8915400" cy="7171194"/>
          </a:xfrm>
        </p:spPr>
        <p:txBody>
          <a:bodyPr>
            <a:normAutofit/>
          </a:bodyPr>
          <a:lstStyle/>
          <a:p>
            <a:br>
              <a:rPr lang="en-US" sz="5400" b="1" spc="1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</a:br>
            <a:r>
              <a:rPr lang="en-US" sz="3600" u="heavy" dirty="0">
                <a:solidFill>
                  <a:schemeClr val="tx1"/>
                </a:solidFill>
                <a:uFill>
                  <a:solidFill>
                    <a:srgbClr val="44536A"/>
                  </a:solidFill>
                </a:uFill>
                <a:latin typeface="Calibri" panose="020F0502020204030204"/>
                <a:cs typeface="Calibri" panose="020F0502020204030204"/>
              </a:rPr>
              <a:t>- </a:t>
            </a:r>
            <a:r>
              <a:rPr lang="en-US" sz="3600" b="1" u="heavy" spc="5" dirty="0">
                <a:solidFill>
                  <a:schemeClr val="tx1"/>
                </a:solidFill>
                <a:uFill>
                  <a:solidFill>
                    <a:srgbClr val="44536A"/>
                  </a:solidFill>
                </a:uFill>
                <a:latin typeface="Calibri" panose="020F0502020204030204"/>
                <a:cs typeface="Calibri" panose="020F0502020204030204"/>
              </a:rPr>
              <a:t>Clinically</a:t>
            </a:r>
            <a:br>
              <a:rPr lang="en-US" sz="3600" b="1" u="heavy" spc="5" dirty="0">
                <a:solidFill>
                  <a:schemeClr val="tx1"/>
                </a:solidFill>
                <a:uFill>
                  <a:solidFill>
                    <a:srgbClr val="44536A"/>
                  </a:solidFill>
                </a:uFill>
                <a:latin typeface="Calibri" panose="020F0502020204030204"/>
                <a:cs typeface="Calibri" panose="020F0502020204030204"/>
              </a:rPr>
            </a:br>
            <a:br>
              <a:rPr lang="en-US" sz="3600" u="heavy" spc="5" dirty="0">
                <a:solidFill>
                  <a:schemeClr val="tx1"/>
                </a:solidFill>
                <a:uFill>
                  <a:solidFill>
                    <a:srgbClr val="44536A"/>
                  </a:solidFill>
                </a:uFill>
                <a:latin typeface="Calibri" panose="020F0502020204030204"/>
                <a:cs typeface="Calibri" panose="020F0502020204030204"/>
              </a:rPr>
            </a:br>
            <a:r>
              <a:rPr lang="en-US" sz="3600" u="heavy" dirty="0">
                <a:solidFill>
                  <a:schemeClr val="tx1"/>
                </a:solidFill>
                <a:uFill>
                  <a:solidFill>
                    <a:srgbClr val="44536A"/>
                  </a:solidFill>
                </a:uFill>
                <a:latin typeface="Calibri" panose="020F0502020204030204"/>
                <a:cs typeface="Calibri" panose="020F0502020204030204"/>
              </a:rPr>
              <a:t>- </a:t>
            </a:r>
            <a:r>
              <a:rPr lang="en-US" sz="3600" b="1" u="heavy" spc="-10" dirty="0">
                <a:solidFill>
                  <a:schemeClr val="tx1"/>
                </a:solidFill>
                <a:uFill>
                  <a:solidFill>
                    <a:srgbClr val="FBE5D6"/>
                  </a:solidFill>
                </a:uFill>
                <a:latin typeface="Calibri" panose="020F0502020204030204"/>
                <a:cs typeface="Calibri" panose="020F0502020204030204"/>
              </a:rPr>
              <a:t>Serology</a:t>
            </a:r>
            <a:br>
              <a:rPr lang="en-US" sz="3600" u="heavy" spc="-10" dirty="0">
                <a:solidFill>
                  <a:schemeClr val="tx1"/>
                </a:solidFill>
                <a:uFill>
                  <a:solidFill>
                    <a:srgbClr val="FBE5D6"/>
                  </a:solidFill>
                </a:uFill>
                <a:latin typeface="Calibri" panose="020F0502020204030204"/>
                <a:cs typeface="Calibri" panose="020F0502020204030204"/>
              </a:rPr>
            </a:br>
            <a:r>
              <a:rPr lang="en-US" sz="3600" dirty="0">
                <a:solidFill>
                  <a:schemeClr val="tx1"/>
                </a:solidFill>
              </a:rPr>
              <a:t>IgM antibodies (1 to 2 days of the rash and persist for 1 to 2 months)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PCR </a:t>
            </a:r>
            <a:r>
              <a:rPr lang="en-US" sz="3600" dirty="0">
                <a:solidFill>
                  <a:schemeClr val="accent4"/>
                </a:solidFill>
              </a:rPr>
              <a:t>not routinely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- LEUKOPENIA</a:t>
            </a:r>
            <a:br>
              <a:rPr lang="en-US" dirty="0">
                <a:latin typeface="Calibri" panose="020F0502020204030204"/>
                <a:cs typeface="Calibri" panose="020F0502020204030204"/>
              </a:rPr>
            </a:br>
            <a:br>
              <a:rPr lang="en-US" spc="1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41762" y="1022727"/>
            <a:ext cx="31478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Diagnosis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688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24949" y="433225"/>
            <a:ext cx="8686800" cy="7078861"/>
          </a:xfrm>
        </p:spPr>
        <p:txBody>
          <a:bodyPr>
            <a:normAutofit/>
          </a:bodyPr>
          <a:lstStyle/>
          <a:p>
            <a:br>
              <a:rPr lang="en-US" spc="-20" dirty="0">
                <a:solidFill>
                  <a:schemeClr val="tx2"/>
                </a:solidFill>
                <a:latin typeface="Calibri Light" panose="020F0302020204030204"/>
                <a:cs typeface="Calibri Light" panose="020F0302020204030204"/>
              </a:rPr>
            </a:br>
            <a:r>
              <a:rPr lang="en-US" b="1" spc="-20" dirty="0">
                <a:solidFill>
                  <a:schemeClr val="accent2"/>
                </a:solidFill>
                <a:latin typeface="Calibri Light" panose="020F0302020204030204"/>
                <a:cs typeface="Calibri Light" panose="020F0302020204030204"/>
              </a:rPr>
              <a:t>AGE RISK GROUP</a:t>
            </a:r>
            <a:br>
              <a:rPr lang="en-US" b="1" spc="-20" dirty="0">
                <a:solidFill>
                  <a:schemeClr val="accent2"/>
                </a:solidFill>
                <a:latin typeface="Calibri Light" panose="020F0302020204030204"/>
                <a:cs typeface="Calibri Light" panose="020F0302020204030204"/>
              </a:rPr>
            </a:br>
            <a:r>
              <a:rPr lang="en-US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1- </a:t>
            </a:r>
            <a:r>
              <a:rPr lang="en-US" spc="-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patients </a:t>
            </a:r>
            <a:r>
              <a:rPr lang="en-US" spc="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younger </a:t>
            </a:r>
            <a:r>
              <a:rPr lang="en-US" spc="-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than </a:t>
            </a:r>
            <a:r>
              <a:rPr lang="en-US" dirty="0">
                <a:solidFill>
                  <a:schemeClr val="tx2"/>
                </a:solidFill>
                <a:latin typeface="Calibri" panose="020F0502020204030204"/>
                <a:cs typeface="Calibri" panose="020F0502020204030204"/>
              </a:rPr>
              <a:t>5 </a:t>
            </a:r>
            <a:r>
              <a:rPr lang="en-US" spc="10" dirty="0" err="1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yr</a:t>
            </a:r>
            <a:r>
              <a:rPr lang="en-US" spc="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spc="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lang="en-US" spc="-2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age </a:t>
            </a:r>
            <a:r>
              <a:rPr lang="en-US" spc="-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(especially </a:t>
            </a:r>
            <a:r>
              <a:rPr lang="en-US" spc="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&lt;1 </a:t>
            </a:r>
            <a:r>
              <a:rPr lang="en-US" spc="10" dirty="0" err="1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yr</a:t>
            </a:r>
            <a:r>
              <a:rPr lang="en-US" spc="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spc="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lang="en-US" spc="-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age) </a:t>
            </a:r>
            <a:r>
              <a:rPr lang="en-US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lang="en-US" spc="-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older  </a:t>
            </a:r>
            <a:r>
              <a:rPr lang="en-US" spc="-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than </a:t>
            </a:r>
            <a:r>
              <a:rPr lang="en-US" spc="-10" dirty="0">
                <a:solidFill>
                  <a:schemeClr val="tx2"/>
                </a:solidFill>
                <a:latin typeface="Calibri" panose="020F0502020204030204"/>
                <a:cs typeface="Calibri" panose="020F0502020204030204"/>
              </a:rPr>
              <a:t>20</a:t>
            </a:r>
            <a:r>
              <a:rPr lang="en-US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spc="10" dirty="0" err="1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yr</a:t>
            </a:r>
            <a:r>
              <a:rPr lang="en-US" spc="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spc="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lang="en-US" spc="-3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age</a:t>
            </a:r>
            <a:br>
              <a:rPr lang="en-US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</a:br>
            <a:r>
              <a:rPr lang="en-US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2-</a:t>
            </a:r>
            <a:r>
              <a:rPr lang="en-US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pregnant</a:t>
            </a:r>
            <a:r>
              <a:rPr lang="en-US" spc="-14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women</a:t>
            </a:r>
            <a:br>
              <a:rPr lang="en-US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</a:br>
            <a:r>
              <a:rPr lang="en-US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3</a:t>
            </a:r>
            <a:r>
              <a:rPr lang="en-US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lang="en-US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spc="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Severe </a:t>
            </a:r>
            <a:r>
              <a:rPr lang="en-US" spc="-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malnutrition</a:t>
            </a:r>
            <a:r>
              <a:rPr lang="en-US" spc="2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br>
              <a:rPr lang="en-US" spc="2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</a:br>
            <a:r>
              <a:rPr lang="en-US" spc="2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4</a:t>
            </a:r>
            <a:r>
              <a:rPr lang="en-US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-immunocompromised</a:t>
            </a:r>
            <a:br>
              <a:rPr lang="en-US" dirty="0">
                <a:latin typeface="Calibri" panose="020F0502020204030204"/>
                <a:cs typeface="Calibri" panose="020F0502020204030204"/>
              </a:rPr>
            </a:br>
            <a:br>
              <a:rPr lang="en-US" spc="-20" dirty="0">
                <a:solidFill>
                  <a:schemeClr val="accent2"/>
                </a:solidFill>
                <a:latin typeface="Calibri Light" panose="020F0302020204030204"/>
                <a:cs typeface="Calibri Light" panose="020F0302020204030204"/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4949" y="636657"/>
            <a:ext cx="3125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Complications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4730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60994" y="674914"/>
            <a:ext cx="7315200" cy="5508171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- </a:t>
            </a:r>
            <a:r>
              <a:rPr lang="en-US" sz="3200" spc="-2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Otitis</a:t>
            </a:r>
            <a:r>
              <a:rPr lang="en-US" sz="3200" spc="5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sz="3200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media  (</a:t>
            </a:r>
            <a:r>
              <a:rPr lang="en-US" sz="3200" dirty="0">
                <a:solidFill>
                  <a:schemeClr val="tx2"/>
                </a:solidFill>
              </a:rPr>
              <a:t>most common complication ) </a:t>
            </a:r>
            <a:br>
              <a:rPr lang="en-US" sz="3200" dirty="0">
                <a:solidFill>
                  <a:schemeClr val="tx2"/>
                </a:solidFill>
              </a:rPr>
            </a:b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- </a:t>
            </a:r>
            <a:r>
              <a:rPr lang="en-US" sz="3200" spc="-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Pneumonia </a:t>
            </a:r>
            <a:br>
              <a:rPr lang="en-US" sz="3200" spc="-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</a:br>
            <a:br>
              <a:rPr lang="en-US" sz="3200" spc="-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</a:br>
            <a:r>
              <a:rPr lang="en-US" sz="320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- </a:t>
            </a:r>
            <a:r>
              <a:rPr lang="en-US" sz="3200" dirty="0">
                <a:solidFill>
                  <a:schemeClr val="tx1"/>
                </a:solidFill>
              </a:rPr>
              <a:t>Encephalomyelitis 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- </a:t>
            </a:r>
            <a:r>
              <a:rPr lang="en-US" sz="3200" spc="-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Diarrhea</a:t>
            </a:r>
            <a:br>
              <a:rPr lang="en-US" sz="3200" dirty="0">
                <a:latin typeface="Calibri" panose="020F0502020204030204"/>
                <a:cs typeface="Calibri" panose="020F0502020204030204"/>
              </a:rPr>
            </a:br>
            <a:br>
              <a:rPr lang="en-US" sz="3200" dirty="0">
                <a:solidFill>
                  <a:schemeClr val="tx2"/>
                </a:solidFill>
                <a:latin typeface="Calibri" panose="020F0502020204030204"/>
                <a:cs typeface="Calibri" panose="020F0502020204030204"/>
              </a:rPr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60052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1641" y="1918581"/>
            <a:ext cx="9036423" cy="4178000"/>
          </a:xfrm>
        </p:spPr>
        <p:txBody>
          <a:bodyPr>
            <a:normAutofit/>
          </a:bodyPr>
          <a:lstStyle/>
          <a:p>
            <a:pPr algn="l" rtl="0"/>
            <a:r>
              <a:rPr lang="en-US" sz="2800" dirty="0"/>
              <a:t>- Pneumonia is the most common fatal complication of measles in children</a:t>
            </a:r>
          </a:p>
          <a:p>
            <a:pPr algn="l" rtl="0"/>
            <a:r>
              <a:rPr lang="en-US" sz="2800" dirty="0"/>
              <a:t>-the most common complication overall in adults.</a:t>
            </a:r>
          </a:p>
          <a:p>
            <a:pPr algn="l" rtl="0"/>
            <a:r>
              <a:rPr lang="en-US" sz="2800" dirty="0"/>
              <a:t>-The most common bacterial pathogens are </a:t>
            </a:r>
            <a:r>
              <a:rPr lang="en-US" sz="2800" i="1" dirty="0"/>
              <a:t>Streptococcus </a:t>
            </a:r>
            <a:r>
              <a:rPr lang="en-US" sz="2800" i="1" dirty="0" err="1"/>
              <a:t>pneumoniae</a:t>
            </a:r>
            <a:r>
              <a:rPr lang="en-US" sz="2800" i="1" dirty="0"/>
              <a:t>, </a:t>
            </a:r>
            <a:r>
              <a:rPr lang="en-US" sz="2800" i="1" dirty="0" err="1"/>
              <a:t>Haemophilus</a:t>
            </a:r>
            <a:r>
              <a:rPr lang="en-US" sz="2800" i="1" dirty="0"/>
              <a:t> </a:t>
            </a:r>
            <a:r>
              <a:rPr lang="en-US" sz="2800" i="1" dirty="0" err="1"/>
              <a:t>influenzae</a:t>
            </a:r>
            <a:r>
              <a:rPr lang="en-US" sz="2800" i="1" dirty="0"/>
              <a:t>, and Staphylococcus </a:t>
            </a:r>
            <a:r>
              <a:rPr lang="en-US" sz="2800" i="1" dirty="0" err="1"/>
              <a:t>aureus</a:t>
            </a:r>
            <a:endParaRPr lang="ar-JO" sz="2800" dirty="0"/>
          </a:p>
        </p:txBody>
      </p:sp>
    </p:spTree>
    <p:extLst>
      <p:ext uri="{BB962C8B-B14F-4D97-AF65-F5344CB8AC3E}">
        <p14:creationId xmlns:p14="http://schemas.microsoft.com/office/powerpoint/2010/main" val="29801869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09485" y="1724013"/>
            <a:ext cx="8780695" cy="4208203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defTabSz="914400" rtl="1"/>
            <a:r>
              <a:rPr lang="en-US" sz="3200" dirty="0">
                <a:solidFill>
                  <a:srgbClr val="8064A2"/>
                </a:solidFill>
              </a:rPr>
              <a:t>supportive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</a:p>
          <a:p>
            <a:pPr defTabSz="914400" rtl="1"/>
            <a:r>
              <a:rPr lang="en-US" sz="3200" dirty="0">
                <a:solidFill>
                  <a:prstClr val="black"/>
                </a:solidFill>
              </a:rPr>
              <a:t>includes maintaining adequate hydration</a:t>
            </a:r>
          </a:p>
          <a:p>
            <a:pPr defTabSz="914400" rtl="1"/>
            <a:r>
              <a:rPr lang="en-US" sz="3200" dirty="0">
                <a:solidFill>
                  <a:prstClr val="black"/>
                </a:solidFill>
              </a:rPr>
              <a:t>and antipyretics</a:t>
            </a:r>
          </a:p>
          <a:p>
            <a:pPr defTabSz="914400" rtl="1"/>
            <a:endParaRPr lang="en-US" sz="3200" dirty="0">
              <a:solidFill>
                <a:prstClr val="black"/>
              </a:solidFill>
            </a:endParaRPr>
          </a:p>
          <a:p>
            <a:pPr defTabSz="914400" rtl="1"/>
            <a:r>
              <a:rPr lang="en-US" sz="3200" dirty="0">
                <a:solidFill>
                  <a:prstClr val="black"/>
                </a:solidFill>
              </a:rPr>
              <a:t>High-dose </a:t>
            </a:r>
            <a:r>
              <a:rPr lang="en-US" sz="3200" dirty="0">
                <a:solidFill>
                  <a:srgbClr val="8064A2"/>
                </a:solidFill>
              </a:rPr>
              <a:t>vitamin A</a:t>
            </a:r>
            <a:r>
              <a:rPr lang="en-US" sz="3200" dirty="0">
                <a:solidFill>
                  <a:prstClr val="black"/>
                </a:solidFill>
              </a:rPr>
              <a:t> supplementation</a:t>
            </a:r>
          </a:p>
          <a:p>
            <a:pPr defTabSz="914400" rtl="1"/>
            <a:endParaRPr lang="en-US" sz="4400" dirty="0">
              <a:solidFill>
                <a:prstClr val="black"/>
              </a:solidFill>
            </a:endParaRPr>
          </a:p>
          <a:p>
            <a:pPr defTabSz="914400" rtl="1"/>
            <a:r>
              <a:rPr lang="en-US" sz="3200" spc="-5" dirty="0">
                <a:solidFill>
                  <a:prstClr val="black"/>
                </a:solidFill>
                <a:cs typeface="Calibri" panose="020F0502020204030204"/>
              </a:rPr>
              <a:t>Uncomplicated measles is self limited, lasting for 10-12 days</a:t>
            </a:r>
            <a:endParaRPr sz="2100" dirty="0">
              <a:solidFill>
                <a:prstClr val="black"/>
              </a:solidFill>
              <a:cs typeface="Calibri" panose="020F0502020204030204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6669" y="581013"/>
            <a:ext cx="3776245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Treatment</a:t>
            </a:r>
            <a:r>
              <a:rPr lang="en-US" dirty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203206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asles-vaccination-10.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2643182"/>
            <a:ext cx="3810000" cy="40005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606" y="360007"/>
            <a:ext cx="9366325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PREVENTION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911" y="1771660"/>
            <a:ext cx="7402286" cy="4497165"/>
          </a:xfrm>
        </p:spPr>
        <p:txBody>
          <a:bodyPr>
            <a:normAutofit fontScale="77500" lnSpcReduction="20000"/>
          </a:bodyPr>
          <a:lstStyle/>
          <a:p>
            <a:pPr algn="l">
              <a:buNone/>
            </a:pPr>
            <a:r>
              <a:rPr lang="en-US" sz="3800" b="1" dirty="0">
                <a:solidFill>
                  <a:schemeClr val="tx2"/>
                </a:solidFill>
              </a:rPr>
              <a:t>Vaccination : </a:t>
            </a:r>
          </a:p>
          <a:p>
            <a:pPr algn="l">
              <a:buNone/>
            </a:pPr>
            <a:r>
              <a:rPr lang="en-US" sz="3800" b="1" dirty="0">
                <a:solidFill>
                  <a:schemeClr val="tx2"/>
                </a:solidFill>
              </a:rPr>
              <a:t>    MMR </a:t>
            </a:r>
          </a:p>
          <a:p>
            <a:pPr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Post exposure Prophylaxis</a:t>
            </a:r>
            <a:r>
              <a:rPr lang="en-US" sz="34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:</a:t>
            </a:r>
          </a:p>
          <a:p>
            <a:pPr algn="l">
              <a:buNone/>
            </a:pPr>
            <a:r>
              <a:rPr lang="en-US" b="1" u="sng" dirty="0">
                <a:solidFill>
                  <a:srgbClr val="FF0000"/>
                </a:solidFill>
              </a:rPr>
              <a:t>The vaccine </a:t>
            </a:r>
            <a:r>
              <a:rPr lang="en-US" b="1" dirty="0"/>
              <a:t>is effective in prevention or modification of measles if given within 72 hr of exposure.</a:t>
            </a:r>
          </a:p>
          <a:p>
            <a:pPr algn="l">
              <a:buNone/>
            </a:pPr>
            <a:endParaRPr lang="en-US" b="1" dirty="0"/>
          </a:p>
          <a:p>
            <a:pPr algn="l">
              <a:buNone/>
            </a:pPr>
            <a:r>
              <a:rPr lang="en-US" b="1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Immune globulin: </a:t>
            </a:r>
            <a:r>
              <a:rPr lang="en-US" b="1" dirty="0"/>
              <a:t>may be given up to 6 days after exposure to prevent or modify infection.</a:t>
            </a:r>
          </a:p>
          <a:p>
            <a:pPr algn="l">
              <a:buNone/>
            </a:pPr>
            <a:endParaRPr lang="en-US" b="1" dirty="0"/>
          </a:p>
          <a:p>
            <a:pPr algn="l">
              <a:buNone/>
            </a:pPr>
            <a:r>
              <a:rPr lang="en-US" b="1" dirty="0"/>
              <a:t>Immune globulin is indicated :</a:t>
            </a:r>
          </a:p>
          <a:p>
            <a:pPr algn="l">
              <a:buNone/>
            </a:pPr>
            <a:r>
              <a:rPr lang="en-US" b="1" dirty="0"/>
              <a:t>   - infants younger than 6 mo of age .</a:t>
            </a:r>
          </a:p>
          <a:p>
            <a:pPr algn="l">
              <a:buNone/>
            </a:pPr>
            <a:r>
              <a:rPr lang="en-US" b="1" dirty="0"/>
              <a:t>   - pregnant women .</a:t>
            </a:r>
          </a:p>
          <a:p>
            <a:pPr algn="l">
              <a:buNone/>
            </a:pPr>
            <a:r>
              <a:rPr lang="en-US" b="1" dirty="0"/>
              <a:t>   -  </a:t>
            </a:r>
            <a:r>
              <a:rPr lang="en-US" b="1" dirty="0" err="1"/>
              <a:t>immunocompromised</a:t>
            </a:r>
            <a:r>
              <a:rPr lang="en-US" b="1" dirty="0"/>
              <a:t> persons.</a:t>
            </a:r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9009" y="214291"/>
            <a:ext cx="35687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100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86991" y="435205"/>
            <a:ext cx="8610600" cy="598759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MMR Vaccine</a:t>
            </a:r>
            <a:br>
              <a:rPr lang="en-US" sz="3200" dirty="0">
                <a:solidFill>
                  <a:schemeClr val="tx2"/>
                </a:solidFill>
              </a:rPr>
            </a:br>
            <a:br>
              <a:rPr lang="en-US" sz="3200" dirty="0"/>
            </a:br>
            <a:r>
              <a:rPr lang="en-US" sz="3200" dirty="0">
                <a:solidFill>
                  <a:schemeClr val="tx1"/>
                </a:solidFill>
              </a:rPr>
              <a:t>Children receive 2 doses of MMR vaccine.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- 1st dose(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12-15 mon)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- 2nd dose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( 4-6 years).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Children not received the 2nd dose by time should receive it as soon as possible but no later than (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11-12 years</a:t>
            </a:r>
            <a:r>
              <a:rPr lang="en-US" sz="3200" dirty="0">
                <a:solidFill>
                  <a:schemeClr val="tx1"/>
                </a:solidFill>
              </a:rPr>
              <a:t>)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Women who receive the vaccine should be counseled not to become pregnant 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within 28 days </a:t>
            </a:r>
            <a:r>
              <a:rPr lang="en-US" sz="3200" dirty="0">
                <a:solidFill>
                  <a:schemeClr val="tx1"/>
                </a:solidFill>
              </a:rPr>
              <a:t>of vaccine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42559448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780" y="581043"/>
            <a:ext cx="7986634" cy="10818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</a:pPr>
            <a:r>
              <a:rPr lang="en-US" sz="4400" b="1" dirty="0">
                <a:latin typeface="Calibri Light" panose="020F0302020204030204"/>
                <a:cs typeface="Calibri Light" panose="020F0302020204030204"/>
              </a:rPr>
              <a:t>Rubella </a:t>
            </a:r>
            <a:br>
              <a:rPr lang="en-US" sz="4400" b="1" dirty="0">
                <a:latin typeface="Calibri Light" panose="020F0302020204030204"/>
                <a:cs typeface="Calibri Light" panose="020F0302020204030204"/>
              </a:rPr>
            </a:br>
            <a:r>
              <a:rPr lang="en-US" sz="4400" b="1" dirty="0">
                <a:latin typeface="Calibri Light" panose="020F0302020204030204"/>
                <a:cs typeface="Calibri Light" panose="020F0302020204030204"/>
              </a:rPr>
              <a:t>( German measles / 3 day measles )</a:t>
            </a:r>
            <a:endParaRPr sz="4400" b="1" dirty="0">
              <a:latin typeface="Calibri Light" panose="020F0302020204030204"/>
              <a:cs typeface="Calibri Light" panose="020F03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32780" y="2214967"/>
            <a:ext cx="7533005" cy="327012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0" algn="l" defTabSz="914400" rtl="1">
              <a:lnSpc>
                <a:spcPts val="2250"/>
              </a:lnSpc>
              <a:spcBef>
                <a:spcPts val="400"/>
              </a:spcBef>
              <a:buFont typeface="Arial" panose="020B0604020202020204"/>
              <a:buNone/>
              <a:tabLst>
                <a:tab pos="241300" algn="l"/>
                <a:tab pos="241935" algn="l"/>
              </a:tabLst>
            </a:pPr>
            <a:r>
              <a:rPr sz="160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	</a:t>
            </a:r>
            <a:r>
              <a:rPr sz="280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is a </a:t>
            </a:r>
            <a:r>
              <a:rPr sz="2800" spc="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mild, often exanthematous </a:t>
            </a:r>
            <a:r>
              <a:rPr sz="2800" spc="-1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disease </a:t>
            </a:r>
            <a:r>
              <a:rPr sz="2800" spc="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of </a:t>
            </a:r>
            <a:r>
              <a:rPr sz="2800" spc="-1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infants </a:t>
            </a:r>
            <a:r>
              <a:rPr sz="2800" spc="-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and </a:t>
            </a:r>
            <a:r>
              <a:rPr sz="280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children</a:t>
            </a:r>
            <a:endParaRPr lang="en-US" sz="2800" dirty="0">
              <a:solidFill>
                <a:prstClr val="black"/>
              </a:solidFill>
              <a:latin typeface="Arial Unicode MS" panose="020B0604020202020204" charset="-122"/>
              <a:ea typeface="Arial Unicode MS" panose="020B0604020202020204" charset="-122"/>
              <a:cs typeface="+mn-lt"/>
            </a:endParaRPr>
          </a:p>
          <a:p>
            <a:pPr marL="12700" marR="5080" indent="0" algn="l" defTabSz="914400" rtl="1">
              <a:lnSpc>
                <a:spcPts val="2250"/>
              </a:lnSpc>
              <a:spcBef>
                <a:spcPts val="400"/>
              </a:spcBef>
              <a:buFont typeface="Arial" panose="020B0604020202020204"/>
              <a:buNone/>
              <a:tabLst>
                <a:tab pos="241300" algn="l"/>
                <a:tab pos="241935" algn="l"/>
              </a:tabLst>
            </a:pPr>
            <a:endParaRPr lang="en-US" sz="2800" spc="-305" dirty="0">
              <a:solidFill>
                <a:prstClr val="black"/>
              </a:solidFill>
              <a:latin typeface="Arial Unicode MS" panose="020B0604020202020204" charset="-122"/>
              <a:ea typeface="Arial Unicode MS" panose="020B0604020202020204" charset="-122"/>
              <a:cs typeface="+mn-lt"/>
            </a:endParaRPr>
          </a:p>
          <a:p>
            <a:pPr marL="184150" marR="5080" indent="-171450" algn="l" defTabSz="914400" rtl="1">
              <a:lnSpc>
                <a:spcPts val="2250"/>
              </a:lnSpc>
              <a:spcBef>
                <a:spcPts val="400"/>
              </a:spcBef>
              <a:buFont typeface="Arial" panose="020B0604020202020204"/>
              <a:buChar char="•"/>
              <a:tabLst>
                <a:tab pos="241300" algn="l"/>
                <a:tab pos="241935" algn="l"/>
              </a:tabLst>
            </a:pPr>
            <a:r>
              <a:rPr sz="280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more </a:t>
            </a:r>
            <a:r>
              <a:rPr sz="2800" spc="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severe </a:t>
            </a:r>
            <a:r>
              <a:rPr sz="2800" spc="-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and </a:t>
            </a:r>
            <a:r>
              <a:rPr sz="2800" spc="-1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associated </a:t>
            </a:r>
            <a:r>
              <a:rPr sz="2800" spc="-2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with </a:t>
            </a:r>
            <a:r>
              <a:rPr sz="280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more </a:t>
            </a:r>
            <a:r>
              <a:rPr sz="2800" spc="-1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complications </a:t>
            </a:r>
            <a:r>
              <a:rPr sz="2800" spc="-2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in  </a:t>
            </a:r>
            <a:r>
              <a:rPr sz="2800" spc="-1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adults</a:t>
            </a:r>
            <a:endParaRPr lang="en-US" sz="2800" spc="-10" dirty="0">
              <a:solidFill>
                <a:prstClr val="black"/>
              </a:solidFill>
              <a:latin typeface="Arial Unicode MS" panose="020B0604020202020204" charset="-122"/>
              <a:ea typeface="Arial Unicode MS" panose="020B0604020202020204" charset="-122"/>
              <a:cs typeface="+mn-lt"/>
            </a:endParaRPr>
          </a:p>
          <a:p>
            <a:pPr marL="12700" marR="5080" indent="0" algn="l" defTabSz="914400" rtl="1">
              <a:lnSpc>
                <a:spcPts val="2250"/>
              </a:lnSpc>
              <a:spcBef>
                <a:spcPts val="400"/>
              </a:spcBef>
              <a:buFont typeface="Arial" panose="020B0604020202020204"/>
              <a:buNone/>
              <a:tabLst>
                <a:tab pos="241300" algn="l"/>
                <a:tab pos="241935" algn="l"/>
              </a:tabLst>
            </a:pPr>
            <a:endParaRPr sz="2800" dirty="0">
              <a:solidFill>
                <a:prstClr val="black"/>
              </a:solidFill>
              <a:latin typeface="Arial Unicode MS" panose="020B0604020202020204" charset="-122"/>
              <a:ea typeface="Arial Unicode MS" panose="020B0604020202020204" charset="-122"/>
              <a:cs typeface="+mn-lt"/>
            </a:endParaRPr>
          </a:p>
          <a:p>
            <a:pPr marL="241300" indent="-228600" algn="l" defTabSz="914400" rtl="1">
              <a:lnSpc>
                <a:spcPts val="2385"/>
              </a:lnSpc>
              <a:spcBef>
                <a:spcPts val="535"/>
              </a:spcBef>
              <a:buFont typeface="Arial" panose="020B0604020202020204"/>
              <a:buChar char="•"/>
              <a:tabLst>
                <a:tab pos="241300" algn="l"/>
                <a:tab pos="241935" algn="l"/>
              </a:tabLst>
            </a:pPr>
            <a:r>
              <a:rPr sz="2800" spc="-1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Its </a:t>
            </a:r>
            <a:r>
              <a:rPr sz="2800" spc="-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major </a:t>
            </a:r>
            <a:r>
              <a:rPr sz="2800" spc="-1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clinical </a:t>
            </a:r>
            <a:r>
              <a:rPr sz="2800" spc="-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significance the </a:t>
            </a:r>
            <a:r>
              <a:rPr sz="2800" spc="-1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transplacental </a:t>
            </a:r>
            <a:r>
              <a:rPr sz="2800" spc="-1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infection </a:t>
            </a:r>
            <a:r>
              <a:rPr sz="2800" spc="-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and</a:t>
            </a:r>
            <a:r>
              <a:rPr sz="2800" spc="32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 </a:t>
            </a:r>
            <a:r>
              <a:rPr sz="2800" spc="-2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fetal</a:t>
            </a:r>
            <a:endParaRPr sz="2800" dirty="0">
              <a:solidFill>
                <a:prstClr val="black"/>
              </a:solidFill>
              <a:latin typeface="Arial Unicode MS" panose="020B0604020202020204" charset="-122"/>
              <a:ea typeface="Arial Unicode MS" panose="020B0604020202020204" charset="-122"/>
              <a:cs typeface="+mn-lt"/>
            </a:endParaRPr>
          </a:p>
          <a:p>
            <a:pPr marL="184150" algn="l" defTabSz="914400" rtl="1">
              <a:lnSpc>
                <a:spcPts val="2385"/>
              </a:lnSpc>
            </a:pPr>
            <a:r>
              <a:rPr sz="2800" spc="-1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damage </a:t>
            </a:r>
            <a:r>
              <a:rPr sz="2800" spc="-2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as </a:t>
            </a:r>
            <a:r>
              <a:rPr sz="280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part </a:t>
            </a:r>
            <a:r>
              <a:rPr sz="2800" spc="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of </a:t>
            </a:r>
            <a:r>
              <a:rPr sz="2800" spc="-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the </a:t>
            </a:r>
            <a:r>
              <a:rPr sz="2800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congenital </a:t>
            </a:r>
            <a:r>
              <a:rPr sz="2800" spc="-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rubella syndrome</a:t>
            </a:r>
            <a:r>
              <a:rPr sz="2800" spc="-6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 </a:t>
            </a:r>
            <a:r>
              <a:rPr sz="2800" spc="5" dirty="0">
                <a:solidFill>
                  <a:prstClr val="black"/>
                </a:solidFill>
                <a:latin typeface="Arial Unicode MS" panose="020B0604020202020204" charset="-122"/>
                <a:ea typeface="Arial Unicode MS" panose="020B0604020202020204" charset="-122"/>
                <a:cs typeface="+mn-lt"/>
              </a:rPr>
              <a:t>(CRS).</a:t>
            </a:r>
          </a:p>
        </p:txBody>
      </p:sp>
    </p:spTree>
    <p:extLst>
      <p:ext uri="{BB962C8B-B14F-4D97-AF65-F5344CB8AC3E}">
        <p14:creationId xmlns:p14="http://schemas.microsoft.com/office/powerpoint/2010/main" val="7062010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29750" y="2370963"/>
            <a:ext cx="6049102" cy="2900794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84150" indent="-171450" defTabSz="914400">
              <a:spcBef>
                <a:spcPts val="660"/>
              </a:spcBef>
              <a:buFont typeface="Arial" panose="020B0604020202020204"/>
              <a:buChar char="•"/>
              <a:tabLst>
                <a:tab pos="184785" algn="l"/>
              </a:tabLst>
            </a:pP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Rubella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virus </a:t>
            </a:r>
            <a:r>
              <a:rPr sz="2800" spc="-20" dirty="0">
                <a:solidFill>
                  <a:prstClr val="black"/>
                </a:solidFill>
                <a:cs typeface="Calibri" panose="020F0502020204030204"/>
              </a:rPr>
              <a:t>is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a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member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of</a:t>
            </a:r>
            <a:r>
              <a:rPr sz="2800" spc="4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the</a:t>
            </a:r>
            <a:endParaRPr sz="2800" dirty="0">
              <a:solidFill>
                <a:prstClr val="black"/>
              </a:solidFill>
              <a:cs typeface="Calibri" panose="020F0502020204030204"/>
            </a:endParaRPr>
          </a:p>
          <a:p>
            <a:pPr marL="12700" defTabSz="914400">
              <a:spcBef>
                <a:spcPts val="560"/>
              </a:spcBef>
            </a:pPr>
            <a:r>
              <a:rPr sz="2800" spc="-35" dirty="0">
                <a:solidFill>
                  <a:prstClr val="black"/>
                </a:solidFill>
                <a:cs typeface="Calibri" panose="020F0502020204030204"/>
              </a:rPr>
              <a:t>Family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:</a:t>
            </a:r>
            <a:r>
              <a:rPr sz="2800" spc="-254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i="1" spc="-35" dirty="0" err="1">
                <a:solidFill>
                  <a:prstClr val="black"/>
                </a:solidFill>
                <a:cs typeface="Calibri" panose="020F0502020204030204"/>
              </a:rPr>
              <a:t>Togavirida</a:t>
            </a:r>
            <a:r>
              <a:rPr lang="en-US" sz="2800" i="1" spc="-35" dirty="0" err="1">
                <a:solidFill>
                  <a:prstClr val="black"/>
                </a:solidFill>
                <a:cs typeface="Calibri" panose="020F0502020204030204"/>
              </a:rPr>
              <a:t>e</a:t>
            </a:r>
            <a:endParaRPr sz="2800" dirty="0">
              <a:solidFill>
                <a:prstClr val="black"/>
              </a:solidFill>
              <a:cs typeface="Calibri" panose="020F0502020204030204"/>
            </a:endParaRPr>
          </a:p>
          <a:p>
            <a:pPr marL="12700" defTabSz="914400">
              <a:spcBef>
                <a:spcPts val="560"/>
              </a:spcBef>
            </a:pP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Genus</a:t>
            </a:r>
            <a:r>
              <a:rPr sz="2800" u="heavy" spc="1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 panose="020F0502020204030204"/>
              </a:rPr>
              <a:t> </a:t>
            </a:r>
            <a:r>
              <a:rPr sz="2800" i="1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 panose="020F0502020204030204"/>
              </a:rPr>
              <a:t>:</a:t>
            </a:r>
            <a:r>
              <a:rPr sz="2800" i="1" u="heavy" spc="-8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 panose="020F0502020204030204"/>
              </a:rPr>
              <a:t> </a:t>
            </a:r>
            <a:r>
              <a:rPr sz="2800" i="1" u="heavy" spc="-2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 panose="020F0502020204030204"/>
              </a:rPr>
              <a:t>Rubivirus</a:t>
            </a:r>
            <a:r>
              <a:rPr sz="2800" spc="-20" dirty="0">
                <a:solidFill>
                  <a:prstClr val="black"/>
                </a:solidFill>
                <a:cs typeface="Calibri" panose="020F0502020204030204"/>
              </a:rPr>
              <a:t>.</a:t>
            </a:r>
            <a:endParaRPr sz="2800" dirty="0">
              <a:solidFill>
                <a:prstClr val="black"/>
              </a:solidFill>
              <a:cs typeface="Calibri" panose="020F0502020204030204"/>
            </a:endParaRPr>
          </a:p>
          <a:p>
            <a:pPr marL="184150" indent="-171450" defTabSz="914400">
              <a:spcBef>
                <a:spcPts val="555"/>
              </a:spcBef>
              <a:buFont typeface="Arial" panose="020B0604020202020204"/>
              <a:buChar char="•"/>
              <a:tabLst>
                <a:tab pos="184785" algn="l"/>
              </a:tabLst>
            </a:pP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It </a:t>
            </a:r>
            <a:r>
              <a:rPr sz="2800" spc="-20" dirty="0">
                <a:solidFill>
                  <a:prstClr val="black"/>
                </a:solidFill>
                <a:cs typeface="Calibri" panose="020F0502020204030204"/>
              </a:rPr>
              <a:t>is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a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single-stranded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RNA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virus</a:t>
            </a:r>
            <a:r>
              <a:rPr sz="2800" spc="3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.</a:t>
            </a:r>
          </a:p>
          <a:p>
            <a:pPr defTabSz="914400">
              <a:buFont typeface="Arial" panose="020B0604020202020204"/>
              <a:buChar char="•"/>
            </a:pPr>
            <a:endParaRPr sz="28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84150" indent="-171450" defTabSz="914400">
              <a:buFont typeface="Arial" panose="020B0604020202020204"/>
              <a:buChar char="•"/>
              <a:tabLst>
                <a:tab pos="184785" algn="l"/>
              </a:tabLst>
            </a:pP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Humans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are the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only </a:t>
            </a: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known</a:t>
            </a:r>
            <a:r>
              <a:rPr sz="2800" spc="-9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host</a:t>
            </a:r>
            <a:r>
              <a:rPr sz="2100" dirty="0">
                <a:solidFill>
                  <a:prstClr val="black"/>
                </a:solidFill>
                <a:cs typeface="Calibri" panose="020F0502020204030204"/>
              </a:rPr>
              <a:t>.</a:t>
            </a:r>
          </a:p>
        </p:txBody>
      </p:sp>
      <p:pic>
        <p:nvPicPr>
          <p:cNvPr id="6" name="صورة 5" descr="صورة تحتوي على فاكهة&#10;&#10;تم إنشاء الوصف تلقائياً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15" y="3705225"/>
            <a:ext cx="2743200" cy="2743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29750" y="587048"/>
            <a:ext cx="19659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Etiology</a:t>
            </a:r>
            <a:r>
              <a:rPr lang="en-US" sz="4000" dirty="0">
                <a:solidFill>
                  <a:srgbClr val="94C600"/>
                </a:solidFill>
                <a:ea typeface="+mj-ea"/>
                <a:cs typeface="+mj-cs"/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756724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96571" y="1582056"/>
            <a:ext cx="8458200" cy="465908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epidemics occurring in cycles of every 6 to 9 years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unvaccinated populations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20 cases of rubella now occur annually in the United States.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Transplacental antibody is protective during the first 6 months of life.</a:t>
            </a:r>
          </a:p>
        </p:txBody>
      </p:sp>
      <p:sp>
        <p:nvSpPr>
          <p:cNvPr id="3" name="Rectangle 2"/>
          <p:cNvSpPr/>
          <p:nvPr/>
        </p:nvSpPr>
        <p:spPr>
          <a:xfrm>
            <a:off x="1473293" y="622143"/>
            <a:ext cx="31213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Epidemiology</a:t>
            </a:r>
            <a:r>
              <a:rPr lang="en-US" sz="4000" dirty="0">
                <a:solidFill>
                  <a:srgbClr val="94C600"/>
                </a:solidFill>
                <a:ea typeface="+mj-ea"/>
                <a:cs typeface="+mj-cs"/>
              </a:rPr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912358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2"/>
          <p:cNvSpPr>
            <a:spLocks noGrp="1"/>
          </p:cNvSpPr>
          <p:nvPr>
            <p:ph type="title"/>
          </p:nvPr>
        </p:nvSpPr>
        <p:spPr>
          <a:xfrm>
            <a:off x="1422401" y="2235200"/>
            <a:ext cx="9913256" cy="4394200"/>
          </a:xfrm>
        </p:spPr>
        <p:txBody>
          <a:bodyPr>
            <a:normAutofit fontScale="90000"/>
          </a:bodyPr>
          <a:lstStyle/>
          <a:p>
            <a:br>
              <a:rPr lang="en-US" sz="3600" spc="-5" dirty="0">
                <a:solidFill>
                  <a:schemeClr val="tx1"/>
                </a:solidFill>
                <a:latin typeface="Calibri Light" panose="020F0302020204030204"/>
                <a:cs typeface="Calibri Light" panose="020F0302020204030204"/>
              </a:rPr>
            </a:br>
            <a:r>
              <a:rPr lang="en-US" sz="3600" dirty="0">
                <a:solidFill>
                  <a:schemeClr val="tx1"/>
                </a:solidFill>
              </a:rPr>
              <a:t>Rubella virus invades the respiratory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epithelium and disseminates via a primary viremia </a:t>
            </a:r>
            <a:r>
              <a:rPr lang="en-US" sz="3600" spc="-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then  </a:t>
            </a:r>
            <a:r>
              <a:rPr lang="en-US" sz="360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spreads </a:t>
            </a:r>
            <a:r>
              <a:rPr lang="en-US" sz="3600" spc="-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to </a:t>
            </a:r>
            <a:r>
              <a:rPr lang="en-US" sz="3600" spc="-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regional lymph</a:t>
            </a:r>
            <a:r>
              <a:rPr lang="en-US" sz="3600" spc="-2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sz="3600" spc="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nodes</a:t>
            </a:r>
            <a:br>
              <a:rPr lang="en-US" sz="3600" spc="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</a:br>
            <a:br>
              <a:rPr lang="en-US" sz="3600" spc="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</a:br>
            <a:r>
              <a:rPr lang="en-US" sz="3600" dirty="0">
                <a:solidFill>
                  <a:schemeClr val="tx1"/>
                </a:solidFill>
              </a:rPr>
              <a:t>virus can be isolated from peripheral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blood monocytes, cerebrospinal fluid, and urine.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spc="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The </a:t>
            </a:r>
            <a:r>
              <a:rPr lang="en-US" sz="360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period </a:t>
            </a:r>
            <a:r>
              <a:rPr lang="en-US" sz="3600" spc="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lang="en-US" sz="3600" spc="-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highest </a:t>
            </a:r>
            <a:r>
              <a:rPr lang="en-US" sz="3600" spc="-15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communicability </a:t>
            </a:r>
            <a:r>
              <a:rPr lang="en-US" sz="3600" dirty="0">
                <a:solidFill>
                  <a:schemeClr val="tx1"/>
                </a:solidFill>
              </a:rPr>
              <a:t>2 days before until 5 to 7 days after rash onset.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749" y="636657"/>
            <a:ext cx="29250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Pathogenesis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2911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01487" y="1859196"/>
            <a:ext cx="9514114" cy="433452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4150" marR="114935" indent="-172085" defTabSz="914400">
              <a:lnSpc>
                <a:spcPts val="2250"/>
              </a:lnSpc>
              <a:spcBef>
                <a:spcPts val="400"/>
              </a:spcBef>
            </a:pPr>
            <a:r>
              <a:rPr sz="2400" b="1" spc="5" dirty="0">
                <a:solidFill>
                  <a:prstClr val="black"/>
                </a:solidFill>
                <a:cs typeface="Calibri" panose="020F0502020204030204"/>
              </a:rPr>
              <a:t>Postnatal infection with </a:t>
            </a:r>
            <a:r>
              <a:rPr sz="2400" b="1" spc="-5" dirty="0">
                <a:solidFill>
                  <a:prstClr val="black"/>
                </a:solidFill>
                <a:cs typeface="Calibri" panose="020F0502020204030204"/>
              </a:rPr>
              <a:t>rubella </a:t>
            </a:r>
            <a:r>
              <a:rPr sz="2400" b="1" dirty="0">
                <a:solidFill>
                  <a:prstClr val="black"/>
                </a:solidFill>
                <a:cs typeface="Calibri" panose="020F0502020204030204"/>
              </a:rPr>
              <a:t>is a </a:t>
            </a:r>
            <a:r>
              <a:rPr sz="2400" b="1" spc="5" dirty="0">
                <a:solidFill>
                  <a:prstClr val="black"/>
                </a:solidFill>
                <a:cs typeface="Calibri" panose="020F0502020204030204"/>
              </a:rPr>
              <a:t>mild  </a:t>
            </a:r>
            <a:r>
              <a:rPr sz="2400" b="1" spc="-5" dirty="0">
                <a:solidFill>
                  <a:prstClr val="black"/>
                </a:solidFill>
                <a:cs typeface="Calibri" panose="020F0502020204030204"/>
              </a:rPr>
              <a:t>disease </a:t>
            </a:r>
            <a:r>
              <a:rPr sz="2400" b="1" dirty="0">
                <a:solidFill>
                  <a:prstClr val="black"/>
                </a:solidFill>
                <a:cs typeface="Calibri" panose="020F0502020204030204"/>
              </a:rPr>
              <a:t>not easily discernible </a:t>
            </a:r>
            <a:r>
              <a:rPr sz="2400" spc="15" dirty="0">
                <a:solidFill>
                  <a:prstClr val="black"/>
                </a:solidFill>
                <a:cs typeface="Calibri" panose="020F0502020204030204"/>
              </a:rPr>
              <a:t>from</a:t>
            </a:r>
            <a:r>
              <a:rPr sz="2400" spc="-15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400" dirty="0">
                <a:solidFill>
                  <a:prstClr val="black"/>
                </a:solidFill>
                <a:cs typeface="Calibri" panose="020F0502020204030204"/>
              </a:rPr>
              <a:t>other  </a:t>
            </a:r>
            <a:r>
              <a:rPr sz="2400" spc="-25" dirty="0">
                <a:solidFill>
                  <a:prstClr val="black"/>
                </a:solidFill>
                <a:cs typeface="Calibri" panose="020F0502020204030204"/>
              </a:rPr>
              <a:t>viral </a:t>
            </a:r>
            <a:r>
              <a:rPr sz="2400" spc="-10" dirty="0">
                <a:solidFill>
                  <a:prstClr val="black"/>
                </a:solidFill>
                <a:cs typeface="Calibri" panose="020F0502020204030204"/>
              </a:rPr>
              <a:t>infections, especially </a:t>
            </a:r>
            <a:r>
              <a:rPr sz="2400" spc="-20" dirty="0">
                <a:solidFill>
                  <a:prstClr val="black"/>
                </a:solidFill>
                <a:cs typeface="Calibri" panose="020F0502020204030204"/>
              </a:rPr>
              <a:t>in</a:t>
            </a:r>
            <a:r>
              <a:rPr sz="2400" spc="26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400" dirty="0">
                <a:solidFill>
                  <a:prstClr val="black"/>
                </a:solidFill>
                <a:cs typeface="Calibri" panose="020F0502020204030204"/>
              </a:rPr>
              <a:t>children.</a:t>
            </a:r>
          </a:p>
          <a:p>
            <a:pPr marL="69850" defTabSz="914400">
              <a:spcBef>
                <a:spcPts val="5"/>
              </a:spcBef>
            </a:pPr>
            <a:endParaRPr lang="ar-SA" sz="24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69850" defTabSz="914400">
              <a:spcBef>
                <a:spcPts val="5"/>
              </a:spcBef>
            </a:pPr>
            <a:r>
              <a:rPr sz="2400" b="1" spc="5" dirty="0">
                <a:solidFill>
                  <a:srgbClr val="2E5496"/>
                </a:solidFill>
                <a:cs typeface="Calibri" panose="020F0502020204030204"/>
              </a:rPr>
              <a:t>incubation </a:t>
            </a:r>
            <a:r>
              <a:rPr sz="2400" b="1" dirty="0">
                <a:solidFill>
                  <a:srgbClr val="2E5496"/>
                </a:solidFill>
                <a:cs typeface="Calibri" panose="020F0502020204030204"/>
              </a:rPr>
              <a:t>period</a:t>
            </a:r>
            <a:r>
              <a:rPr lang="ar-SA" sz="2400" b="1" dirty="0">
                <a:solidFill>
                  <a:srgbClr val="2E5496"/>
                </a:solidFill>
                <a:cs typeface="Calibri" panose="020F0502020204030204"/>
              </a:rPr>
              <a:t>  </a:t>
            </a:r>
            <a:r>
              <a:rPr lang="en-US" sz="2400" b="1" dirty="0">
                <a:solidFill>
                  <a:srgbClr val="2E5496"/>
                </a:solidFill>
                <a:cs typeface="Calibri" panose="020F0502020204030204"/>
              </a:rPr>
              <a:t>14-21 days</a:t>
            </a:r>
            <a:r>
              <a:rPr sz="2400" dirty="0">
                <a:solidFill>
                  <a:prstClr val="black"/>
                </a:solidFill>
                <a:cs typeface="Calibri" panose="020F0502020204030204"/>
              </a:rPr>
              <a:t>.</a:t>
            </a:r>
          </a:p>
          <a:p>
            <a:pPr defTabSz="914400">
              <a:spcBef>
                <a:spcPts val="35"/>
              </a:spcBef>
            </a:pPr>
            <a:endParaRPr sz="24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defTabSz="914400"/>
            <a:r>
              <a:rPr lang="en-US" sz="2400" b="1" dirty="0">
                <a:solidFill>
                  <a:srgbClr val="1F497D"/>
                </a:solidFill>
              </a:rPr>
              <a:t>prodromal phase</a:t>
            </a:r>
            <a:r>
              <a:rPr sz="2400" b="1" dirty="0">
                <a:solidFill>
                  <a:srgbClr val="2E5496"/>
                </a:solidFill>
                <a:cs typeface="Calibri" panose="020F0502020204030204"/>
              </a:rPr>
              <a:t>:</a:t>
            </a:r>
            <a:endParaRPr lang="ar-SA" sz="2400" b="1" dirty="0">
              <a:solidFill>
                <a:srgbClr val="2E5496"/>
              </a:solidFill>
              <a:cs typeface="Calibri" panose="020F0502020204030204"/>
            </a:endParaRPr>
          </a:p>
          <a:p>
            <a:pPr defTabSz="914400"/>
            <a:r>
              <a:rPr sz="2400" b="1" dirty="0">
                <a:solidFill>
                  <a:srgbClr val="2E5496"/>
                </a:solidFill>
                <a:cs typeface="Calibri" panose="020F0502020204030204"/>
              </a:rPr>
              <a:t> </a:t>
            </a:r>
            <a:r>
              <a:rPr sz="2400" spc="-5" dirty="0">
                <a:solidFill>
                  <a:prstClr val="black"/>
                </a:solidFill>
                <a:cs typeface="Calibri" panose="020F0502020204030204"/>
              </a:rPr>
              <a:t>consisting </a:t>
            </a:r>
            <a:r>
              <a:rPr sz="2400" spc="5" dirty="0">
                <a:solidFill>
                  <a:prstClr val="black"/>
                </a:solidFill>
                <a:cs typeface="Calibri" panose="020F0502020204030204"/>
              </a:rPr>
              <a:t>of</a:t>
            </a:r>
            <a:r>
              <a:rPr sz="2400" spc="-11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400" spc="-10" dirty="0">
                <a:solidFill>
                  <a:prstClr val="black"/>
                </a:solidFill>
                <a:cs typeface="Calibri" panose="020F0502020204030204"/>
              </a:rPr>
              <a:t>low-grade  </a:t>
            </a:r>
            <a:r>
              <a:rPr sz="2400" dirty="0">
                <a:solidFill>
                  <a:prstClr val="black"/>
                </a:solidFill>
                <a:cs typeface="Calibri" panose="020F0502020204030204"/>
              </a:rPr>
              <a:t>fever( </a:t>
            </a:r>
            <a:r>
              <a:rPr sz="2400" spc="-10" dirty="0">
                <a:solidFill>
                  <a:prstClr val="black"/>
                </a:solidFill>
                <a:cs typeface="Calibri" panose="020F0502020204030204"/>
              </a:rPr>
              <a:t>usually </a:t>
            </a:r>
            <a:r>
              <a:rPr sz="2400" spc="10" dirty="0">
                <a:solidFill>
                  <a:prstClr val="black"/>
                </a:solidFill>
                <a:cs typeface="Calibri" panose="020F0502020204030204"/>
              </a:rPr>
              <a:t>not </a:t>
            </a:r>
            <a:r>
              <a:rPr sz="2400" spc="-5" dirty="0">
                <a:solidFill>
                  <a:prstClr val="black"/>
                </a:solidFill>
                <a:cs typeface="Calibri" panose="020F0502020204030204"/>
              </a:rPr>
              <a:t>higher </a:t>
            </a:r>
            <a:r>
              <a:rPr sz="2400" spc="-10" dirty="0">
                <a:solidFill>
                  <a:prstClr val="black"/>
                </a:solidFill>
                <a:cs typeface="Calibri" panose="020F0502020204030204"/>
              </a:rPr>
              <a:t>tha</a:t>
            </a:r>
            <a:r>
              <a:rPr lang="en-US" sz="2400" spc="-10" dirty="0">
                <a:solidFill>
                  <a:prstClr val="black"/>
                </a:solidFill>
                <a:cs typeface="Calibri" panose="020F0502020204030204"/>
              </a:rPr>
              <a:t>n38 C</a:t>
            </a:r>
            <a:r>
              <a:rPr sz="2400" spc="-10" dirty="0">
                <a:solidFill>
                  <a:prstClr val="black"/>
                </a:solidFill>
                <a:cs typeface="Calibri" panose="020F0502020204030204"/>
              </a:rPr>
              <a:t> </a:t>
            </a:r>
            <a:endParaRPr lang="ar-SA" sz="2400" spc="-10" dirty="0">
              <a:solidFill>
                <a:prstClr val="black"/>
              </a:solidFill>
              <a:cs typeface="Calibri" panose="020F0502020204030204"/>
            </a:endParaRPr>
          </a:p>
          <a:p>
            <a:pPr defTabSz="914400"/>
            <a:r>
              <a:rPr sz="2400" spc="5" dirty="0">
                <a:solidFill>
                  <a:prstClr val="black"/>
                </a:solidFill>
                <a:cs typeface="Calibri" panose="020F0502020204030204"/>
              </a:rPr>
              <a:t>sore </a:t>
            </a:r>
            <a:r>
              <a:rPr sz="2400" spc="-5" dirty="0">
                <a:solidFill>
                  <a:prstClr val="black"/>
                </a:solidFill>
                <a:cs typeface="Calibri" panose="020F0502020204030204"/>
              </a:rPr>
              <a:t>throat, </a:t>
            </a:r>
            <a:r>
              <a:rPr sz="2400" spc="5" dirty="0">
                <a:solidFill>
                  <a:prstClr val="black"/>
                </a:solidFill>
                <a:cs typeface="Calibri" panose="020F0502020204030204"/>
              </a:rPr>
              <a:t>red eyes </a:t>
            </a:r>
            <a:r>
              <a:rPr sz="2400" spc="-20" dirty="0">
                <a:solidFill>
                  <a:prstClr val="black"/>
                </a:solidFill>
                <a:cs typeface="Calibri" panose="020F0502020204030204"/>
              </a:rPr>
              <a:t>with </a:t>
            </a:r>
            <a:r>
              <a:rPr sz="2400" spc="5" dirty="0">
                <a:solidFill>
                  <a:prstClr val="black"/>
                </a:solidFill>
                <a:cs typeface="Calibri" panose="020F0502020204030204"/>
              </a:rPr>
              <a:t>or </a:t>
            </a:r>
            <a:r>
              <a:rPr sz="2400" spc="-5" dirty="0">
                <a:solidFill>
                  <a:prstClr val="black"/>
                </a:solidFill>
                <a:cs typeface="Calibri" panose="020F0502020204030204"/>
              </a:rPr>
              <a:t>without</a:t>
            </a:r>
            <a:r>
              <a:rPr sz="2400" spc="-13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400" spc="10" dirty="0">
                <a:solidFill>
                  <a:prstClr val="black"/>
                </a:solidFill>
                <a:cs typeface="Calibri" panose="020F0502020204030204"/>
              </a:rPr>
              <a:t>eye  </a:t>
            </a:r>
            <a:r>
              <a:rPr sz="2400" spc="-5" dirty="0">
                <a:solidFill>
                  <a:prstClr val="black"/>
                </a:solidFill>
                <a:cs typeface="Calibri" panose="020F0502020204030204"/>
              </a:rPr>
              <a:t>pain, </a:t>
            </a:r>
            <a:r>
              <a:rPr sz="2400" dirty="0">
                <a:solidFill>
                  <a:prstClr val="black"/>
                </a:solidFill>
                <a:cs typeface="Calibri" panose="020F0502020204030204"/>
              </a:rPr>
              <a:t>headache, </a:t>
            </a:r>
            <a:r>
              <a:rPr sz="2400" spc="-20" dirty="0">
                <a:solidFill>
                  <a:prstClr val="black"/>
                </a:solidFill>
                <a:cs typeface="Calibri" panose="020F0502020204030204"/>
              </a:rPr>
              <a:t>malaise, </a:t>
            </a:r>
            <a:r>
              <a:rPr sz="2400" spc="5" dirty="0">
                <a:solidFill>
                  <a:prstClr val="black"/>
                </a:solidFill>
                <a:cs typeface="Calibri" panose="020F0502020204030204"/>
              </a:rPr>
              <a:t>rhinorrhea </a:t>
            </a:r>
            <a:r>
              <a:rPr sz="2400" dirty="0">
                <a:solidFill>
                  <a:prstClr val="black"/>
                </a:solidFill>
                <a:cs typeface="Calibri" panose="020F0502020204030204"/>
              </a:rPr>
              <a:t>,  </a:t>
            </a:r>
            <a:r>
              <a:rPr sz="2400" spc="5" dirty="0">
                <a:solidFill>
                  <a:prstClr val="black"/>
                </a:solidFill>
                <a:cs typeface="Calibri" panose="020F0502020204030204"/>
              </a:rPr>
              <a:t>cough, </a:t>
            </a:r>
            <a:r>
              <a:rPr sz="2400" spc="-5" dirty="0">
                <a:solidFill>
                  <a:prstClr val="black"/>
                </a:solidFill>
                <a:cs typeface="Calibri" panose="020F0502020204030204"/>
              </a:rPr>
              <a:t>anorexia</a:t>
            </a:r>
            <a:endParaRPr lang="en-US" sz="2400" spc="-5" dirty="0">
              <a:solidFill>
                <a:prstClr val="black"/>
              </a:solidFill>
              <a:cs typeface="Calibri" panose="020F0502020204030204"/>
            </a:endParaRPr>
          </a:p>
          <a:p>
            <a:pPr defTabSz="914400"/>
            <a:endParaRPr lang="en-US" sz="2400" spc="-5" dirty="0">
              <a:solidFill>
                <a:prstClr val="black"/>
              </a:solidFill>
            </a:endParaRPr>
          </a:p>
          <a:p>
            <a:pPr defTabSz="914400"/>
            <a:r>
              <a:rPr lang="en-US" sz="2400" dirty="0">
                <a:solidFill>
                  <a:prstClr val="black"/>
                </a:solidFill>
              </a:rPr>
              <a:t>The characteristic signs of rubella are </a:t>
            </a:r>
            <a:r>
              <a:rPr lang="en-US" sz="2400" dirty="0" err="1">
                <a:solidFill>
                  <a:prstClr val="black"/>
                </a:solidFill>
              </a:rPr>
              <a:t>retroauricular</a:t>
            </a:r>
            <a:r>
              <a:rPr lang="en-US" sz="2400" dirty="0">
                <a:solidFill>
                  <a:prstClr val="black"/>
                </a:solidFill>
              </a:rPr>
              <a:t>, posterior cervical and posterior occipital lymphadenopathy</a:t>
            </a:r>
            <a:endParaRPr sz="2400" dirty="0">
              <a:solidFill>
                <a:prstClr val="black"/>
              </a:solidFill>
              <a:cs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948" y="418064"/>
            <a:ext cx="9366325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Clinical manifestation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297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5564" y="833135"/>
            <a:ext cx="3672840" cy="475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000" b="1" spc="-10" dirty="0">
                <a:solidFill>
                  <a:srgbClr val="2E5496"/>
                </a:solidFill>
                <a:latin typeface="Calibri" panose="020F0502020204030204"/>
                <a:cs typeface="Calibri" panose="020F0502020204030204"/>
              </a:rPr>
              <a:t>Exanthematous </a:t>
            </a:r>
            <a:r>
              <a:rPr sz="3000" b="1" spc="-15" dirty="0">
                <a:solidFill>
                  <a:srgbClr val="2E5496"/>
                </a:solidFill>
                <a:latin typeface="Calibri" panose="020F0502020204030204"/>
                <a:cs typeface="Calibri" panose="020F0502020204030204"/>
              </a:rPr>
              <a:t>phase</a:t>
            </a:r>
            <a:r>
              <a:rPr sz="3000" b="1" dirty="0">
                <a:solidFill>
                  <a:srgbClr val="2E5496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100" dirty="0">
                <a:solidFill>
                  <a:srgbClr val="000000"/>
                </a:solidFill>
                <a:latin typeface="Calibri" panose="020F0502020204030204"/>
                <a:cs typeface="Calibri" panose="020F0502020204030204"/>
              </a:rPr>
              <a:t>:</a:t>
            </a:r>
            <a:endParaRPr sz="21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2258" y="1948544"/>
            <a:ext cx="7320915" cy="2136226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39370" defTabSz="914400">
              <a:lnSpc>
                <a:spcPct val="90000"/>
              </a:lnSpc>
              <a:spcBef>
                <a:spcPts val="390"/>
              </a:spcBef>
            </a:pPr>
            <a:r>
              <a:rPr sz="2150" dirty="0">
                <a:solidFill>
                  <a:prstClr val="black"/>
                </a:solidFill>
                <a:cs typeface="Calibri" panose="020F0502020204030204"/>
              </a:rPr>
              <a:t>-</a:t>
            </a:r>
            <a:r>
              <a:rPr sz="24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Pruritic, </a:t>
            </a:r>
            <a:r>
              <a:rPr sz="2400" spc="-2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pink </a:t>
            </a:r>
            <a:r>
              <a:rPr sz="24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to </a:t>
            </a:r>
            <a:r>
              <a:rPr sz="2400" spc="-1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red </a:t>
            </a:r>
            <a:r>
              <a:rPr sz="2400" spc="-2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macules and </a:t>
            </a:r>
            <a:r>
              <a:rPr sz="2400" spc="-4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papules </a:t>
            </a:r>
            <a:r>
              <a:rPr sz="2400" spc="-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which </a:t>
            </a:r>
            <a:r>
              <a:rPr sz="2400" spc="-4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begin  </a:t>
            </a:r>
            <a:r>
              <a:rPr sz="2400" spc="-3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on </a:t>
            </a:r>
            <a:r>
              <a:rPr sz="2400" spc="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face </a:t>
            </a:r>
            <a:r>
              <a:rPr sz="2400" spc="-1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,neck </a:t>
            </a:r>
            <a:r>
              <a:rPr sz="2400" spc="-2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2400" spc="-3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spread </a:t>
            </a:r>
            <a:r>
              <a:rPr sz="24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to </a:t>
            </a:r>
            <a:r>
              <a:rPr sz="2400" spc="1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trunk </a:t>
            </a:r>
            <a:r>
              <a:rPr sz="24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&amp; </a:t>
            </a:r>
            <a:r>
              <a:rPr sz="2400" spc="-3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extremities </a:t>
            </a:r>
            <a:endParaRPr lang="ar-SA" sz="2400" spc="-3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  <a:p>
            <a:pPr marL="12700" marR="39370" defTabSz="914400">
              <a:lnSpc>
                <a:spcPct val="90000"/>
              </a:lnSpc>
              <a:spcBef>
                <a:spcPts val="390"/>
              </a:spcBef>
            </a:pPr>
            <a:r>
              <a:rPr lang="en-US" sz="2400" spc="-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W</a:t>
            </a:r>
            <a:r>
              <a:rPr sz="2400" spc="-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ithin</a:t>
            </a:r>
            <a:r>
              <a:rPr lang="ar-SA" sz="2400" spc="-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24 </a:t>
            </a:r>
            <a:r>
              <a:rPr lang="en-US" sz="2400" spc="-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hours  </a:t>
            </a:r>
            <a:r>
              <a:rPr lang="ar-SA" sz="2400" spc="-2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)</a:t>
            </a:r>
            <a:r>
              <a:rPr sz="2400" spc="-20" dirty="0" err="1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Cephalocauda</a:t>
            </a:r>
            <a:r>
              <a:rPr sz="2400" spc="-20" dirty="0" err="1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lang="ar-SA" sz="2400" spc="-2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(</a:t>
            </a:r>
          </a:p>
          <a:p>
            <a:pPr marL="12700" marR="39370" defTabSz="914400">
              <a:lnSpc>
                <a:spcPct val="90000"/>
              </a:lnSpc>
              <a:spcBef>
                <a:spcPts val="390"/>
              </a:spcBef>
            </a:pPr>
            <a:endParaRPr sz="24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  <a:p>
            <a:pPr marL="12700" defTabSz="914400">
              <a:lnSpc>
                <a:spcPts val="2425"/>
              </a:lnSpc>
            </a:pPr>
            <a:r>
              <a:rPr sz="2400" spc="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-It </a:t>
            </a:r>
            <a:r>
              <a:rPr sz="2400" spc="-1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then </a:t>
            </a:r>
            <a:r>
              <a:rPr sz="2400" spc="-3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begins </a:t>
            </a:r>
            <a:r>
              <a:rPr sz="24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to </a:t>
            </a:r>
            <a:r>
              <a:rPr sz="2400" spc="-1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fade </a:t>
            </a:r>
            <a:r>
              <a:rPr sz="2400" spc="-3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on </a:t>
            </a:r>
            <a:r>
              <a:rPr sz="2400" spc="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the face </a:t>
            </a:r>
            <a:r>
              <a:rPr sz="2400" spc="-3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on </a:t>
            </a:r>
            <a:r>
              <a:rPr sz="2400" spc="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2400" spc="1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2325" spc="22" baseline="270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nd </a:t>
            </a:r>
            <a:r>
              <a:rPr sz="2400" spc="-4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day</a:t>
            </a:r>
            <a:r>
              <a:rPr sz="2400" spc="-22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spc="-2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and</a:t>
            </a:r>
            <a:endParaRPr sz="24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  <a:p>
            <a:pPr marL="12700" defTabSz="914400">
              <a:lnSpc>
                <a:spcPts val="2680"/>
              </a:lnSpc>
            </a:pPr>
            <a:r>
              <a:rPr sz="2400" spc="-4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disappears </a:t>
            </a:r>
            <a:r>
              <a:rPr sz="2400" spc="-1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throughout </a:t>
            </a:r>
            <a:r>
              <a:rPr sz="2400" spc="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2400" spc="-4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body </a:t>
            </a:r>
            <a:r>
              <a:rPr sz="2400" spc="-3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by </a:t>
            </a:r>
            <a:r>
              <a:rPr sz="2400" spc="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2400" spc="-2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end </a:t>
            </a:r>
            <a:r>
              <a:rPr sz="2400" spc="-35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2400" spc="4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2325" spc="60" baseline="270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rd</a:t>
            </a:r>
            <a:r>
              <a:rPr sz="2325" spc="120" baseline="270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spc="-5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day</a:t>
            </a:r>
            <a:r>
              <a:rPr sz="2400" spc="-50" dirty="0">
                <a:solidFill>
                  <a:prstClr val="black"/>
                </a:solidFill>
                <a:cs typeface="Calibri" panose="020F0502020204030204"/>
              </a:rPr>
              <a:t>.</a:t>
            </a:r>
            <a:endParaRPr sz="2400" dirty="0">
              <a:solidFill>
                <a:prstClr val="black"/>
              </a:solidFill>
              <a:cs typeface="Calibri" panose="020F050202020403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03173" y="3048000"/>
            <a:ext cx="4088827" cy="3605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367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8357" y="415327"/>
            <a:ext cx="3922671" cy="3532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55886" y="3384220"/>
            <a:ext cx="7068457" cy="3105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658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7258" y="823686"/>
            <a:ext cx="4827905" cy="537480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4150" marR="5080" indent="-171450" defTabSz="914400">
              <a:lnSpc>
                <a:spcPts val="2250"/>
              </a:lnSpc>
              <a:spcBef>
                <a:spcPts val="400"/>
              </a:spcBef>
              <a:buFont typeface="Arial" panose="020B0604020202020204"/>
              <a:buChar char="•"/>
              <a:tabLst>
                <a:tab pos="184785" algn="l"/>
              </a:tabLst>
            </a:pP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Subclinical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infections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are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common,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and </a:t>
            </a:r>
            <a:r>
              <a:rPr sz="2800" spc="-20" dirty="0">
                <a:solidFill>
                  <a:prstClr val="black"/>
                </a:solidFill>
                <a:cs typeface="Calibri" panose="020F0502020204030204"/>
              </a:rPr>
              <a:t>25- 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40%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of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children </a:t>
            </a:r>
            <a:r>
              <a:rPr sz="2800" spc="-50" dirty="0">
                <a:solidFill>
                  <a:prstClr val="black"/>
                </a:solidFill>
                <a:cs typeface="Calibri" panose="020F0502020204030204"/>
              </a:rPr>
              <a:t>may </a:t>
            </a: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not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have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a</a:t>
            </a:r>
            <a:r>
              <a:rPr sz="2800" spc="-4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spc="-15" dirty="0">
                <a:solidFill>
                  <a:prstClr val="black"/>
                </a:solidFill>
                <a:cs typeface="Calibri" panose="020F0502020204030204"/>
              </a:rPr>
              <a:t>rash</a:t>
            </a:r>
            <a:r>
              <a:rPr sz="2100" spc="-15" dirty="0">
                <a:solidFill>
                  <a:prstClr val="black"/>
                </a:solidFill>
                <a:cs typeface="Calibri" panose="020F0502020204030204"/>
              </a:rPr>
              <a:t>.</a:t>
            </a:r>
            <a:endParaRPr sz="2100" dirty="0">
              <a:solidFill>
                <a:prstClr val="black"/>
              </a:solidFill>
              <a:cs typeface="Calibri" panose="020F0502020204030204"/>
            </a:endParaRPr>
          </a:p>
          <a:p>
            <a:pPr marL="184150" marR="33020" indent="-171450" defTabSz="914400">
              <a:lnSpc>
                <a:spcPct val="90000"/>
              </a:lnSpc>
              <a:spcBef>
                <a:spcPts val="785"/>
              </a:spcBef>
              <a:buFont typeface="Arial" panose="020B0604020202020204"/>
              <a:buChar char="•"/>
              <a:tabLst>
                <a:tab pos="241300" algn="l"/>
                <a:tab pos="241935" algn="l"/>
              </a:tabLst>
            </a:pPr>
            <a:r>
              <a:rPr dirty="0">
                <a:solidFill>
                  <a:prstClr val="black"/>
                </a:solidFill>
              </a:rPr>
              <a:t>	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About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2800" spc="-25" dirty="0">
                <a:solidFill>
                  <a:prstClr val="black"/>
                </a:solidFill>
                <a:cs typeface="Calibri" panose="020F0502020204030204"/>
              </a:rPr>
              <a:t>time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of onset of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2800" spc="-15" dirty="0">
                <a:solidFill>
                  <a:prstClr val="black"/>
                </a:solidFill>
                <a:cs typeface="Calibri" panose="020F0502020204030204"/>
              </a:rPr>
              <a:t>rash,  </a:t>
            </a:r>
            <a:r>
              <a:rPr sz="2800" spc="-25" dirty="0">
                <a:solidFill>
                  <a:prstClr val="black"/>
                </a:solidFill>
                <a:cs typeface="Calibri" panose="020F0502020204030204"/>
              </a:rPr>
              <a:t>examination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of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oropharynx </a:t>
            </a:r>
            <a:r>
              <a:rPr sz="2800" spc="-50" dirty="0">
                <a:solidFill>
                  <a:prstClr val="black"/>
                </a:solidFill>
                <a:cs typeface="Calibri" panose="020F0502020204030204"/>
              </a:rPr>
              <a:t>may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reveal  </a:t>
            </a:r>
            <a:r>
              <a:rPr sz="2800" spc="-50" dirty="0">
                <a:solidFill>
                  <a:prstClr val="black"/>
                </a:solidFill>
                <a:cs typeface="Calibri" panose="020F0502020204030204"/>
              </a:rPr>
              <a:t>tiny,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rose-colored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lesions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(</a:t>
            </a:r>
            <a:r>
              <a:rPr sz="2800" b="1" dirty="0">
                <a:solidFill>
                  <a:srgbClr val="2E5496"/>
                </a:solidFill>
                <a:cs typeface="Calibri" panose="020F0502020204030204"/>
              </a:rPr>
              <a:t>Forchheimer  </a:t>
            </a:r>
            <a:r>
              <a:rPr sz="2800" b="1" spc="-5" dirty="0">
                <a:solidFill>
                  <a:srgbClr val="2E5496"/>
                </a:solidFill>
                <a:cs typeface="Calibri" panose="020F0502020204030204"/>
              </a:rPr>
              <a:t>spots</a:t>
            </a:r>
            <a:r>
              <a:rPr sz="2800" b="1" spc="-5" dirty="0">
                <a:solidFill>
                  <a:prstClr val="black"/>
                </a:solidFill>
                <a:cs typeface="Calibri" panose="020F0502020204030204"/>
              </a:rPr>
              <a:t>)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or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petechial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hemorrhages </a:t>
            </a: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on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the  </a:t>
            </a: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soft</a:t>
            </a:r>
            <a:r>
              <a:rPr sz="2800" spc="-6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spc="-15" dirty="0">
                <a:solidFill>
                  <a:prstClr val="black"/>
                </a:solidFill>
                <a:cs typeface="Calibri" panose="020F0502020204030204"/>
              </a:rPr>
              <a:t>palate</a:t>
            </a:r>
            <a:r>
              <a:rPr sz="2100" spc="-15" dirty="0">
                <a:solidFill>
                  <a:prstClr val="black"/>
                </a:solidFill>
                <a:cs typeface="Calibri" panose="020F0502020204030204"/>
              </a:rPr>
              <a:t>.</a:t>
            </a:r>
            <a:endParaRPr sz="2800" dirty="0">
              <a:solidFill>
                <a:prstClr val="black"/>
              </a:solidFill>
              <a:cs typeface="Calibri" panose="020F0502020204030204"/>
            </a:endParaRPr>
          </a:p>
          <a:p>
            <a:pPr marL="184150" indent="-171450" defTabSz="914400">
              <a:spcBef>
                <a:spcPts val="555"/>
              </a:spcBef>
              <a:buFont typeface="Arial" panose="020B0604020202020204"/>
              <a:buChar char="•"/>
              <a:tabLst>
                <a:tab pos="184785" algn="l"/>
              </a:tabLst>
            </a:pPr>
            <a:r>
              <a:rPr sz="2800" dirty="0">
                <a:solidFill>
                  <a:srgbClr val="C0504D"/>
                </a:solidFill>
                <a:cs typeface="Calibri" panose="020F0502020204030204"/>
              </a:rPr>
              <a:t>It </a:t>
            </a:r>
            <a:r>
              <a:rPr sz="2800" spc="-20" dirty="0">
                <a:solidFill>
                  <a:srgbClr val="C0504D"/>
                </a:solidFill>
                <a:cs typeface="Calibri" panose="020F0502020204030204"/>
              </a:rPr>
              <a:t>last </a:t>
            </a:r>
            <a:r>
              <a:rPr sz="2800" spc="-10" dirty="0">
                <a:solidFill>
                  <a:srgbClr val="C0504D"/>
                </a:solidFill>
                <a:cs typeface="Calibri" panose="020F0502020204030204"/>
              </a:rPr>
              <a:t>for </a:t>
            </a:r>
            <a:r>
              <a:rPr sz="2800" dirty="0">
                <a:solidFill>
                  <a:srgbClr val="C0504D"/>
                </a:solidFill>
                <a:cs typeface="Calibri" panose="020F0502020204030204"/>
              </a:rPr>
              <a:t>3 </a:t>
            </a:r>
            <a:r>
              <a:rPr sz="2800" spc="-20" dirty="0">
                <a:solidFill>
                  <a:srgbClr val="C0504D"/>
                </a:solidFill>
                <a:cs typeface="Calibri" panose="020F0502020204030204"/>
              </a:rPr>
              <a:t>days </a:t>
            </a:r>
            <a:r>
              <a:rPr sz="2800" dirty="0">
                <a:solidFill>
                  <a:srgbClr val="C0504D"/>
                </a:solidFill>
                <a:cs typeface="Calibri" panose="020F0502020204030204"/>
              </a:rPr>
              <a:t>without </a:t>
            </a:r>
            <a:r>
              <a:rPr sz="2800" spc="-5" dirty="0">
                <a:solidFill>
                  <a:srgbClr val="C0504D"/>
                </a:solidFill>
                <a:cs typeface="Calibri" panose="020F0502020204030204"/>
              </a:rPr>
              <a:t>desquamation</a:t>
            </a:r>
            <a:r>
              <a:rPr sz="2800" spc="80" dirty="0">
                <a:solidFill>
                  <a:srgbClr val="C0504D"/>
                </a:solidFill>
                <a:cs typeface="Calibri" panose="020F0502020204030204"/>
              </a:rPr>
              <a:t>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.</a:t>
            </a:r>
          </a:p>
        </p:txBody>
      </p:sp>
      <p:sp>
        <p:nvSpPr>
          <p:cNvPr id="3" name="object 3"/>
          <p:cNvSpPr/>
          <p:nvPr/>
        </p:nvSpPr>
        <p:spPr>
          <a:xfrm>
            <a:off x="7032498" y="2571762"/>
            <a:ext cx="3635503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4891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25485" y="1693682"/>
            <a:ext cx="8153400" cy="4698722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defTabSz="914400" rtl="1">
              <a:spcBef>
                <a:spcPts val="660"/>
              </a:spcBef>
            </a:pPr>
            <a:r>
              <a:rPr sz="2800" spc="-15" dirty="0">
                <a:solidFill>
                  <a:srgbClr val="2E5496"/>
                </a:solidFill>
                <a:cs typeface="Calibri" panose="020F0502020204030204"/>
              </a:rPr>
              <a:t>Clinical</a:t>
            </a:r>
            <a:r>
              <a:rPr sz="2800" spc="85" dirty="0">
                <a:solidFill>
                  <a:srgbClr val="2E5496"/>
                </a:solidFill>
                <a:cs typeface="Calibri" panose="020F0502020204030204"/>
              </a:rPr>
              <a:t> </a:t>
            </a:r>
            <a:r>
              <a:rPr sz="2800" spc="-5" dirty="0">
                <a:solidFill>
                  <a:srgbClr val="2E5496"/>
                </a:solidFill>
                <a:cs typeface="Calibri" panose="020F0502020204030204"/>
              </a:rPr>
              <a:t>picture</a:t>
            </a:r>
            <a:endParaRPr sz="2800" dirty="0">
              <a:solidFill>
                <a:prstClr val="black"/>
              </a:solidFill>
              <a:cs typeface="Calibri" panose="020F0502020204030204"/>
            </a:endParaRPr>
          </a:p>
          <a:p>
            <a:pPr marL="12700" defTabSz="914400">
              <a:spcBef>
                <a:spcPts val="560"/>
              </a:spcBef>
            </a:pPr>
            <a:r>
              <a:rPr sz="2800" spc="-10" dirty="0">
                <a:solidFill>
                  <a:srgbClr val="2E5496"/>
                </a:solidFill>
                <a:cs typeface="Calibri" panose="020F0502020204030204"/>
              </a:rPr>
              <a:t>Laboratory tests</a:t>
            </a:r>
            <a:r>
              <a:rPr sz="2800" spc="-25" dirty="0">
                <a:solidFill>
                  <a:srgbClr val="2E5496"/>
                </a:solidFill>
                <a:cs typeface="Calibri" panose="020F0502020204030204"/>
              </a:rPr>
              <a:t> </a:t>
            </a:r>
            <a:r>
              <a:rPr sz="2800" dirty="0">
                <a:solidFill>
                  <a:srgbClr val="2E5496"/>
                </a:solidFill>
                <a:cs typeface="Calibri" panose="020F0502020204030204"/>
              </a:rPr>
              <a:t>:</a:t>
            </a:r>
          </a:p>
          <a:p>
            <a:pPr marL="12700" defTabSz="914400">
              <a:spcBef>
                <a:spcPts val="560"/>
              </a:spcBef>
            </a:pPr>
            <a:r>
              <a:rPr sz="3600" dirty="0">
                <a:solidFill>
                  <a:prstClr val="black"/>
                </a:solidFill>
                <a:cs typeface="Calibri" panose="020F0502020204030204"/>
              </a:rPr>
              <a:t>-</a:t>
            </a:r>
            <a:r>
              <a:rPr lang="en-US" sz="3200" dirty="0">
                <a:solidFill>
                  <a:prstClr val="black"/>
                </a:solidFill>
              </a:rPr>
              <a:t>The white blood cell count usually is normal</a:t>
            </a:r>
            <a:r>
              <a:rPr sz="210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750" spc="-5" dirty="0">
                <a:solidFill>
                  <a:prstClr val="black"/>
                </a:solidFill>
                <a:cs typeface="Calibri" panose="020F0502020204030204"/>
              </a:rPr>
              <a:t>Leukopenia, </a:t>
            </a:r>
            <a:r>
              <a:rPr sz="2750" spc="-15" dirty="0">
                <a:solidFill>
                  <a:prstClr val="black"/>
                </a:solidFill>
                <a:cs typeface="Calibri" panose="020F0502020204030204"/>
              </a:rPr>
              <a:t>neutropenia, </a:t>
            </a:r>
            <a:r>
              <a:rPr sz="2750" spc="5" dirty="0">
                <a:solidFill>
                  <a:prstClr val="black"/>
                </a:solidFill>
                <a:cs typeface="Calibri" panose="020F0502020204030204"/>
              </a:rPr>
              <a:t>and </a:t>
            </a:r>
            <a:r>
              <a:rPr sz="2750" spc="-5" dirty="0">
                <a:solidFill>
                  <a:prstClr val="black"/>
                </a:solidFill>
                <a:cs typeface="Calibri" panose="020F0502020204030204"/>
              </a:rPr>
              <a:t>mild </a:t>
            </a:r>
            <a:r>
              <a:rPr sz="2750" dirty="0">
                <a:solidFill>
                  <a:prstClr val="black"/>
                </a:solidFill>
                <a:cs typeface="Calibri" panose="020F0502020204030204"/>
              </a:rPr>
              <a:t>thrombocytopeni</a:t>
            </a:r>
            <a:r>
              <a:rPr lang="en-US" sz="2750" dirty="0">
                <a:solidFill>
                  <a:prstClr val="black"/>
                </a:solidFill>
                <a:cs typeface="Calibri" panose="020F0502020204030204"/>
              </a:rPr>
              <a:t>a can be found </a:t>
            </a:r>
            <a:r>
              <a:rPr sz="2750" spc="5" dirty="0">
                <a:solidFill>
                  <a:prstClr val="black"/>
                </a:solidFill>
                <a:cs typeface="Calibri" panose="020F0502020204030204"/>
              </a:rPr>
              <a:t>.</a:t>
            </a:r>
            <a:endParaRPr sz="2750" dirty="0">
              <a:solidFill>
                <a:prstClr val="black"/>
              </a:solidFill>
              <a:cs typeface="Calibri" panose="020F0502020204030204"/>
            </a:endParaRPr>
          </a:p>
          <a:p>
            <a:pPr marL="98425" marR="5080" indent="161925" defTabSz="914400">
              <a:lnSpc>
                <a:spcPts val="3000"/>
              </a:lnSpc>
              <a:spcBef>
                <a:spcPts val="815"/>
              </a:spcBef>
            </a:pPr>
            <a:r>
              <a:rPr sz="2750" spc="-5" dirty="0">
                <a:solidFill>
                  <a:prstClr val="black"/>
                </a:solidFill>
                <a:cs typeface="Calibri" panose="020F0502020204030204"/>
              </a:rPr>
              <a:t>-The </a:t>
            </a:r>
            <a:r>
              <a:rPr sz="2750" spc="-10" dirty="0">
                <a:solidFill>
                  <a:prstClr val="black"/>
                </a:solidFill>
                <a:cs typeface="Calibri" panose="020F0502020204030204"/>
              </a:rPr>
              <a:t>diagnostic </a:t>
            </a:r>
            <a:r>
              <a:rPr sz="2750" spc="-20" dirty="0">
                <a:solidFill>
                  <a:prstClr val="black"/>
                </a:solidFill>
                <a:cs typeface="Calibri" panose="020F0502020204030204"/>
              </a:rPr>
              <a:t>test </a:t>
            </a:r>
            <a:r>
              <a:rPr sz="2750" spc="-15" dirty="0">
                <a:solidFill>
                  <a:srgbClr val="FF0000"/>
                </a:solidFill>
                <a:cs typeface="Calibri" panose="020F0502020204030204"/>
              </a:rPr>
              <a:t>is Rubella </a:t>
            </a:r>
            <a:r>
              <a:rPr sz="2750" spc="-5" dirty="0">
                <a:solidFill>
                  <a:srgbClr val="FF0000"/>
                </a:solidFill>
                <a:cs typeface="Calibri" panose="020F0502020204030204"/>
              </a:rPr>
              <a:t>immunoglobulin  </a:t>
            </a:r>
            <a:r>
              <a:rPr sz="2750" spc="-10" dirty="0">
                <a:solidFill>
                  <a:prstClr val="black"/>
                </a:solidFill>
                <a:cs typeface="Calibri" panose="020F0502020204030204"/>
              </a:rPr>
              <a:t>(Ig)M </a:t>
            </a:r>
            <a:r>
              <a:rPr sz="2750" spc="10" dirty="0">
                <a:solidFill>
                  <a:prstClr val="black"/>
                </a:solidFill>
                <a:cs typeface="Calibri" panose="020F0502020204030204"/>
              </a:rPr>
              <a:t>enzyme </a:t>
            </a:r>
            <a:r>
              <a:rPr sz="2750" dirty="0">
                <a:solidFill>
                  <a:prstClr val="black"/>
                </a:solidFill>
                <a:cs typeface="Calibri" panose="020F0502020204030204"/>
              </a:rPr>
              <a:t>immunosorbent</a:t>
            </a:r>
            <a:r>
              <a:rPr sz="2750" spc="40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750" spc="-15" dirty="0">
                <a:solidFill>
                  <a:prstClr val="black"/>
                </a:solidFill>
                <a:cs typeface="Calibri" panose="020F0502020204030204"/>
              </a:rPr>
              <a:t>assay</a:t>
            </a:r>
            <a:endParaRPr lang="en-US" sz="2750" spc="-15" dirty="0">
              <a:solidFill>
                <a:prstClr val="black"/>
              </a:solidFill>
              <a:cs typeface="Calibri" panose="020F0502020204030204"/>
            </a:endParaRPr>
          </a:p>
          <a:p>
            <a:pPr marL="98425" marR="5080" indent="161925" defTabSz="914400">
              <a:lnSpc>
                <a:spcPts val="3000"/>
              </a:lnSpc>
              <a:spcBef>
                <a:spcPts val="815"/>
              </a:spcBef>
            </a:pPr>
            <a:endParaRPr sz="2750" dirty="0">
              <a:solidFill>
                <a:prstClr val="black"/>
              </a:solidFill>
              <a:cs typeface="Calibri" panose="020F0502020204030204"/>
            </a:endParaRPr>
          </a:p>
          <a:p>
            <a:pPr marL="174625" defTabSz="914400">
              <a:lnSpc>
                <a:spcPts val="2955"/>
              </a:lnSpc>
            </a:pPr>
            <a:r>
              <a:rPr lang="en-US" sz="3200" b="1" dirty="0">
                <a:solidFill>
                  <a:prstClr val="black"/>
                </a:solidFill>
              </a:rPr>
              <a:t>CRS </a:t>
            </a:r>
            <a:r>
              <a:rPr lang="en-US" sz="3200" dirty="0">
                <a:solidFill>
                  <a:prstClr val="black"/>
                </a:solidFill>
              </a:rPr>
              <a:t>cases can have detectable IgM until </a:t>
            </a:r>
            <a:r>
              <a:rPr lang="en-US" sz="3200" dirty="0">
                <a:solidFill>
                  <a:srgbClr val="C0504D"/>
                </a:solidFill>
              </a:rPr>
              <a:t>3 months of age</a:t>
            </a:r>
            <a:endParaRPr sz="3600" dirty="0">
              <a:solidFill>
                <a:srgbClr val="C0504D"/>
              </a:solidFill>
              <a:cs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25485" y="804095"/>
            <a:ext cx="21627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+mj-ea"/>
                <a:cs typeface="+mj-cs"/>
              </a:rPr>
              <a:t>Diagnosis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8813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99786" y="1636175"/>
            <a:ext cx="8077200" cy="297771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>
                <a:solidFill>
                  <a:schemeClr val="tx1"/>
                </a:solidFill>
              </a:rPr>
              <a:t>There is no specific therapy for rubella. Routine supportive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care includes maintaining adequate hydration and antipyretics.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9786" y="928289"/>
            <a:ext cx="23439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Treatment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3377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81643" y="2047457"/>
            <a:ext cx="8366354" cy="40479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defTabSz="914400">
              <a:lnSpc>
                <a:spcPts val="2390"/>
              </a:lnSpc>
              <a:spcBef>
                <a:spcPts val="105"/>
              </a:spcBef>
            </a:pP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Complications </a:t>
            </a:r>
            <a:r>
              <a:rPr sz="2800" spc="-15" dirty="0">
                <a:solidFill>
                  <a:prstClr val="black"/>
                </a:solidFill>
                <a:cs typeface="Calibri" panose="020F0502020204030204"/>
              </a:rPr>
              <a:t>following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postnatal </a:t>
            </a:r>
            <a:r>
              <a:rPr sz="2800" spc="-15" dirty="0">
                <a:solidFill>
                  <a:prstClr val="black"/>
                </a:solidFill>
                <a:cs typeface="Calibri" panose="020F0502020204030204"/>
              </a:rPr>
              <a:t>infection </a:t>
            </a:r>
            <a:r>
              <a:rPr sz="2800" spc="-20" dirty="0">
                <a:solidFill>
                  <a:prstClr val="black"/>
                </a:solidFill>
                <a:cs typeface="Calibri" panose="020F0502020204030204"/>
              </a:rPr>
              <a:t>with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rubella</a:t>
            </a:r>
            <a:r>
              <a:rPr sz="2800" spc="254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are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infrequent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and </a:t>
            </a:r>
            <a:r>
              <a:rPr sz="2800" spc="-20" dirty="0">
                <a:solidFill>
                  <a:prstClr val="black"/>
                </a:solidFill>
                <a:cs typeface="Calibri" panose="020F0502020204030204"/>
              </a:rPr>
              <a:t>generally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not</a:t>
            </a:r>
            <a:r>
              <a:rPr sz="2800" spc="-6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life-threatening.</a:t>
            </a:r>
            <a:endParaRPr sz="2800" dirty="0">
              <a:solidFill>
                <a:prstClr val="black"/>
              </a:solidFill>
              <a:cs typeface="Calibri" panose="020F0502020204030204"/>
            </a:endParaRPr>
          </a:p>
          <a:p>
            <a:pPr defTabSz="914400">
              <a:spcBef>
                <a:spcPts val="45"/>
              </a:spcBef>
            </a:pPr>
            <a:endParaRPr sz="32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700" defTabSz="914400">
              <a:spcBef>
                <a:spcPts val="5"/>
              </a:spcBef>
            </a:pPr>
            <a:r>
              <a:rPr sz="2800" b="1" dirty="0">
                <a:solidFill>
                  <a:srgbClr val="2E5496"/>
                </a:solidFill>
                <a:cs typeface="Calibri" panose="020F0502020204030204"/>
              </a:rPr>
              <a:t>Postinfectious</a:t>
            </a:r>
            <a:r>
              <a:rPr sz="2800" b="1" spc="-170" dirty="0">
                <a:solidFill>
                  <a:srgbClr val="2E5496"/>
                </a:solidFill>
                <a:cs typeface="Calibri" panose="020F0502020204030204"/>
              </a:rPr>
              <a:t> </a:t>
            </a:r>
            <a:r>
              <a:rPr sz="2800" b="1" dirty="0">
                <a:solidFill>
                  <a:srgbClr val="2E5496"/>
                </a:solidFill>
                <a:cs typeface="Calibri" panose="020F0502020204030204"/>
              </a:rPr>
              <a:t>thrombocytopenia</a:t>
            </a:r>
            <a:endParaRPr sz="2800" dirty="0">
              <a:solidFill>
                <a:prstClr val="black"/>
              </a:solidFill>
              <a:cs typeface="Calibri" panose="020F0502020204030204"/>
            </a:endParaRPr>
          </a:p>
          <a:p>
            <a:pPr marL="12700" defTabSz="914400">
              <a:lnSpc>
                <a:spcPts val="2290"/>
              </a:lnSpc>
              <a:spcBef>
                <a:spcPts val="585"/>
              </a:spcBef>
            </a:pPr>
            <a:r>
              <a:rPr sz="2800" spc="-15" dirty="0">
                <a:solidFill>
                  <a:prstClr val="black"/>
                </a:solidFill>
                <a:cs typeface="Calibri" panose="020F0502020204030204"/>
              </a:rPr>
              <a:t>occurs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in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approximately </a:t>
            </a: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1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in </a:t>
            </a:r>
            <a:r>
              <a:rPr sz="2800" spc="25" dirty="0">
                <a:solidFill>
                  <a:prstClr val="black"/>
                </a:solidFill>
                <a:cs typeface="Calibri" panose="020F0502020204030204"/>
              </a:rPr>
              <a:t>3,000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cases of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rubella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and </a:t>
            </a:r>
            <a:r>
              <a:rPr sz="2800" spc="-15" dirty="0">
                <a:solidFill>
                  <a:prstClr val="black"/>
                </a:solidFill>
                <a:cs typeface="Calibri" panose="020F0502020204030204"/>
              </a:rPr>
              <a:t>occurs</a:t>
            </a:r>
            <a:r>
              <a:rPr sz="2800" spc="-14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more</a:t>
            </a:r>
            <a:r>
              <a:rPr lang="ar-SA" sz="280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frequently </a:t>
            </a: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among </a:t>
            </a:r>
            <a:r>
              <a:rPr sz="2800" spc="-15" dirty="0">
                <a:solidFill>
                  <a:prstClr val="black"/>
                </a:solidFill>
                <a:cs typeface="Calibri" panose="020F0502020204030204"/>
              </a:rPr>
              <a:t>children </a:t>
            </a: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and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in</a:t>
            </a:r>
            <a:r>
              <a:rPr sz="2800" spc="-4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girls.</a:t>
            </a:r>
            <a:endParaRPr lang="en-US" sz="2800" spc="5" dirty="0">
              <a:solidFill>
                <a:prstClr val="black"/>
              </a:solidFill>
              <a:cs typeface="Calibri" panose="020F0502020204030204"/>
            </a:endParaRPr>
          </a:p>
          <a:p>
            <a:pPr marL="12700" defTabSz="914400">
              <a:lnSpc>
                <a:spcPts val="2290"/>
              </a:lnSpc>
              <a:spcBef>
                <a:spcPts val="585"/>
              </a:spcBef>
            </a:pPr>
            <a:endParaRPr sz="2800" dirty="0">
              <a:solidFill>
                <a:prstClr val="black"/>
              </a:solidFill>
              <a:cs typeface="Calibri" panose="020F0502020204030204"/>
            </a:endParaRPr>
          </a:p>
          <a:p>
            <a:pPr marL="183515" marR="5080" indent="-114300" defTabSz="914400">
              <a:lnSpc>
                <a:spcPts val="2180"/>
              </a:lnSpc>
              <a:spcBef>
                <a:spcPts val="785"/>
              </a:spcBef>
            </a:pP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It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manifests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about </a:t>
            </a:r>
            <a:r>
              <a:rPr sz="2800" spc="10" dirty="0">
                <a:solidFill>
                  <a:srgbClr val="C0504D"/>
                </a:solidFill>
                <a:cs typeface="Calibri" panose="020F0502020204030204"/>
              </a:rPr>
              <a:t>2 </a:t>
            </a:r>
            <a:r>
              <a:rPr sz="2800" dirty="0">
                <a:solidFill>
                  <a:srgbClr val="C0504D"/>
                </a:solidFill>
                <a:cs typeface="Calibri" panose="020F0502020204030204"/>
              </a:rPr>
              <a:t>wk </a:t>
            </a:r>
            <a:r>
              <a:rPr sz="2800" spc="-15" dirty="0">
                <a:solidFill>
                  <a:prstClr val="black"/>
                </a:solidFill>
                <a:cs typeface="Calibri" panose="020F0502020204030204"/>
              </a:rPr>
              <a:t>following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onset of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2800" spc="-10" dirty="0">
                <a:solidFill>
                  <a:prstClr val="black"/>
                </a:solidFill>
                <a:cs typeface="Calibri" panose="020F0502020204030204"/>
              </a:rPr>
              <a:t>rash </a:t>
            </a:r>
            <a:r>
              <a:rPr sz="2800" spc="10" dirty="0">
                <a:solidFill>
                  <a:srgbClr val="C0504D"/>
                </a:solidFill>
                <a:cs typeface="Calibri" panose="020F0502020204030204"/>
              </a:rPr>
              <a:t>as </a:t>
            </a:r>
            <a:r>
              <a:rPr sz="2800" spc="-10" dirty="0">
                <a:solidFill>
                  <a:srgbClr val="C0504D"/>
                </a:solidFill>
                <a:cs typeface="Calibri" panose="020F0502020204030204"/>
              </a:rPr>
              <a:t>petechiae,  </a:t>
            </a:r>
            <a:r>
              <a:rPr sz="2800" spc="10" dirty="0">
                <a:solidFill>
                  <a:srgbClr val="C0504D"/>
                </a:solidFill>
                <a:cs typeface="Calibri" panose="020F0502020204030204"/>
              </a:rPr>
              <a:t>epistaxis, </a:t>
            </a:r>
            <a:r>
              <a:rPr sz="2800" dirty="0">
                <a:solidFill>
                  <a:srgbClr val="C0504D"/>
                </a:solidFill>
                <a:cs typeface="Calibri" panose="020F0502020204030204"/>
              </a:rPr>
              <a:t>gastro-intestinal </a:t>
            </a:r>
            <a:r>
              <a:rPr sz="2800" spc="-5" dirty="0">
                <a:solidFill>
                  <a:srgbClr val="C0504D"/>
                </a:solidFill>
                <a:cs typeface="Calibri" panose="020F0502020204030204"/>
              </a:rPr>
              <a:t>bleeding </a:t>
            </a:r>
            <a:r>
              <a:rPr sz="2800" spc="5" dirty="0">
                <a:solidFill>
                  <a:srgbClr val="C0504D"/>
                </a:solidFill>
                <a:cs typeface="Calibri" panose="020F0502020204030204"/>
              </a:rPr>
              <a:t>and</a:t>
            </a:r>
            <a:r>
              <a:rPr lang="en-US" sz="2800" spc="-290" dirty="0">
                <a:solidFill>
                  <a:srgbClr val="C0504D"/>
                </a:solidFill>
                <a:cs typeface="Calibri" panose="020F0502020204030204"/>
              </a:rPr>
              <a:t> </a:t>
            </a:r>
            <a:r>
              <a:rPr sz="2800" dirty="0">
                <a:solidFill>
                  <a:srgbClr val="C0504D"/>
                </a:solidFill>
                <a:cs typeface="Calibri" panose="020F0502020204030204"/>
              </a:rPr>
              <a:t>hematuria</a:t>
            </a:r>
            <a:r>
              <a:rPr sz="2800" dirty="0">
                <a:solidFill>
                  <a:prstClr val="black"/>
                </a:solidFill>
                <a:cs typeface="Calibri" panose="020F0502020204030204"/>
              </a:rPr>
              <a:t>.</a:t>
            </a:r>
          </a:p>
          <a:p>
            <a:pPr marL="69215" defTabSz="914400" rtl="1">
              <a:spcBef>
                <a:spcPts val="565"/>
              </a:spcBef>
            </a:pPr>
            <a:r>
              <a:rPr sz="2800" spc="10" dirty="0">
                <a:solidFill>
                  <a:prstClr val="black"/>
                </a:solidFill>
                <a:cs typeface="Calibri" panose="020F0502020204030204"/>
              </a:rPr>
              <a:t>It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is </a:t>
            </a:r>
            <a:r>
              <a:rPr sz="2800" spc="5" dirty="0">
                <a:solidFill>
                  <a:prstClr val="black"/>
                </a:solidFill>
                <a:cs typeface="Calibri" panose="020F0502020204030204"/>
              </a:rPr>
              <a:t>usually</a:t>
            </a:r>
            <a:r>
              <a:rPr sz="2800" spc="-7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800" spc="-5" dirty="0">
                <a:solidFill>
                  <a:prstClr val="black"/>
                </a:solidFill>
                <a:cs typeface="Calibri" panose="020F0502020204030204"/>
              </a:rPr>
              <a:t>self-limited.</a:t>
            </a:r>
            <a:endParaRPr sz="2800" dirty="0">
              <a:solidFill>
                <a:prstClr val="black"/>
              </a:solidFill>
              <a:cs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7887" y="477000"/>
            <a:ext cx="3125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Complications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23461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32023" y="1743009"/>
            <a:ext cx="7585709" cy="4405693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69850" defTabSz="914400">
              <a:spcBef>
                <a:spcPts val="655"/>
              </a:spcBef>
            </a:pPr>
            <a:r>
              <a:rPr sz="3200" b="1" spc="5" dirty="0">
                <a:solidFill>
                  <a:srgbClr val="2E5496"/>
                </a:solidFill>
                <a:cs typeface="Calibri" panose="020F0502020204030204"/>
              </a:rPr>
              <a:t>Arthritis</a:t>
            </a:r>
            <a:endParaRPr sz="3200" dirty="0">
              <a:solidFill>
                <a:prstClr val="black"/>
              </a:solidFill>
              <a:cs typeface="Calibri" panose="020F0502020204030204"/>
            </a:endParaRPr>
          </a:p>
          <a:p>
            <a:pPr marL="12700" defTabSz="914400">
              <a:spcBef>
                <a:spcPts val="560"/>
              </a:spcBef>
            </a:pPr>
            <a:r>
              <a:rPr sz="3200" dirty="0">
                <a:solidFill>
                  <a:prstClr val="black"/>
                </a:solidFill>
                <a:cs typeface="Calibri" panose="020F0502020204030204"/>
              </a:rPr>
              <a:t>more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commonly among </a:t>
            </a:r>
            <a:r>
              <a:rPr sz="3200" spc="-10" dirty="0">
                <a:solidFill>
                  <a:prstClr val="black"/>
                </a:solidFill>
                <a:cs typeface="Calibri" panose="020F0502020204030204"/>
              </a:rPr>
              <a:t>adults ,especially</a:t>
            </a:r>
            <a:r>
              <a:rPr sz="3200" spc="14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3200" dirty="0">
                <a:solidFill>
                  <a:prstClr val="black"/>
                </a:solidFill>
                <a:cs typeface="Calibri" panose="020F0502020204030204"/>
              </a:rPr>
              <a:t>women.</a:t>
            </a:r>
            <a:endParaRPr lang="en-US" sz="3200" dirty="0">
              <a:solidFill>
                <a:prstClr val="black"/>
              </a:solidFill>
              <a:cs typeface="Calibri" panose="020F0502020204030204"/>
            </a:endParaRPr>
          </a:p>
          <a:p>
            <a:pPr marL="12700" defTabSz="914400">
              <a:spcBef>
                <a:spcPts val="560"/>
              </a:spcBef>
            </a:pPr>
            <a:endParaRPr sz="3200" dirty="0">
              <a:solidFill>
                <a:prstClr val="black"/>
              </a:solidFill>
              <a:cs typeface="Calibri" panose="020F0502020204030204"/>
            </a:endParaRPr>
          </a:p>
          <a:p>
            <a:pPr marL="184150" marR="5080" indent="-172085" defTabSz="914400">
              <a:lnSpc>
                <a:spcPts val="2260"/>
              </a:lnSpc>
              <a:spcBef>
                <a:spcPts val="850"/>
              </a:spcBef>
            </a:pPr>
            <a:r>
              <a:rPr sz="3200" dirty="0">
                <a:solidFill>
                  <a:prstClr val="black"/>
                </a:solidFill>
                <a:cs typeface="Calibri" panose="020F0502020204030204"/>
              </a:rPr>
              <a:t>It begins </a:t>
            </a: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within </a:t>
            </a:r>
            <a:r>
              <a:rPr sz="3200" dirty="0">
                <a:solidFill>
                  <a:prstClr val="black"/>
                </a:solidFill>
                <a:cs typeface="Calibri" panose="020F0502020204030204"/>
              </a:rPr>
              <a:t>1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wk </a:t>
            </a:r>
            <a:r>
              <a:rPr sz="3200" spc="5" dirty="0">
                <a:solidFill>
                  <a:prstClr val="black"/>
                </a:solidFill>
                <a:cs typeface="Calibri" panose="020F0502020204030204"/>
              </a:rPr>
              <a:t>of onset of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the</a:t>
            </a:r>
            <a:endParaRPr lang="en-US" sz="3200" spc="-5" dirty="0">
              <a:solidFill>
                <a:prstClr val="black"/>
              </a:solidFill>
              <a:cs typeface="Calibri" panose="020F0502020204030204"/>
            </a:endParaRPr>
          </a:p>
          <a:p>
            <a:pPr marL="184150" marR="5080" indent="-172085" defTabSz="914400">
              <a:lnSpc>
                <a:spcPts val="2260"/>
              </a:lnSpc>
              <a:spcBef>
                <a:spcPts val="850"/>
              </a:spcBef>
            </a:pP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exanthem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and </a:t>
            </a:r>
            <a:r>
              <a:rPr sz="3200" spc="-20" dirty="0">
                <a:solidFill>
                  <a:prstClr val="black"/>
                </a:solidFill>
                <a:cs typeface="Calibri" panose="020F0502020204030204"/>
              </a:rPr>
              <a:t>classically </a:t>
            </a:r>
            <a:r>
              <a:rPr sz="3200" dirty="0">
                <a:solidFill>
                  <a:prstClr val="black"/>
                </a:solidFill>
                <a:cs typeface="Calibri" panose="020F0502020204030204"/>
              </a:rPr>
              <a:t>involves 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3200" spc="-20" dirty="0">
                <a:solidFill>
                  <a:srgbClr val="FF0000"/>
                </a:solidFill>
                <a:cs typeface="Calibri" panose="020F0502020204030204"/>
              </a:rPr>
              <a:t>small</a:t>
            </a:r>
            <a:endParaRPr lang="en-US" sz="3200" spc="-20" dirty="0">
              <a:solidFill>
                <a:srgbClr val="FF0000"/>
              </a:solidFill>
              <a:cs typeface="Calibri" panose="020F0502020204030204"/>
            </a:endParaRPr>
          </a:p>
          <a:p>
            <a:pPr marL="184150" marR="5080" indent="-172085" defTabSz="914400">
              <a:lnSpc>
                <a:spcPts val="2260"/>
              </a:lnSpc>
              <a:spcBef>
                <a:spcPts val="850"/>
              </a:spcBef>
            </a:pPr>
            <a:r>
              <a:rPr sz="3200" spc="-5" dirty="0">
                <a:solidFill>
                  <a:srgbClr val="FF0000"/>
                </a:solidFill>
                <a:cs typeface="Calibri" panose="020F0502020204030204"/>
              </a:rPr>
              <a:t>joints </a:t>
            </a:r>
            <a:r>
              <a:rPr sz="3200" spc="5" dirty="0">
                <a:solidFill>
                  <a:srgbClr val="FF0000"/>
                </a:solidFill>
                <a:cs typeface="Calibri" panose="020F0502020204030204"/>
              </a:rPr>
              <a:t>of </a:t>
            </a:r>
            <a:r>
              <a:rPr sz="3200" spc="-5" dirty="0">
                <a:solidFill>
                  <a:srgbClr val="FF0000"/>
                </a:solidFill>
                <a:cs typeface="Calibri" panose="020F0502020204030204"/>
              </a:rPr>
              <a:t>the</a:t>
            </a:r>
            <a:r>
              <a:rPr sz="3200" spc="50" dirty="0">
                <a:solidFill>
                  <a:srgbClr val="FF0000"/>
                </a:solidFill>
                <a:cs typeface="Calibri" panose="020F0502020204030204"/>
              </a:rPr>
              <a:t> </a:t>
            </a:r>
            <a:r>
              <a:rPr sz="3200" spc="5" dirty="0">
                <a:solidFill>
                  <a:srgbClr val="FF0000"/>
                </a:solidFill>
                <a:cs typeface="Calibri" panose="020F0502020204030204"/>
              </a:rPr>
              <a:t>hands</a:t>
            </a:r>
            <a:r>
              <a:rPr sz="3200" spc="5" dirty="0">
                <a:solidFill>
                  <a:prstClr val="black"/>
                </a:solidFill>
                <a:cs typeface="Calibri" panose="020F0502020204030204"/>
              </a:rPr>
              <a:t>.</a:t>
            </a:r>
            <a:endParaRPr lang="en-US" sz="3200" spc="5" dirty="0">
              <a:solidFill>
                <a:prstClr val="black"/>
              </a:solidFill>
              <a:cs typeface="Calibri" panose="020F0502020204030204"/>
            </a:endParaRPr>
          </a:p>
          <a:p>
            <a:pPr marL="184150" marR="5080" indent="-172085" defTabSz="914400">
              <a:lnSpc>
                <a:spcPts val="2260"/>
              </a:lnSpc>
              <a:spcBef>
                <a:spcPts val="850"/>
              </a:spcBef>
            </a:pPr>
            <a:endParaRPr sz="3200" dirty="0">
              <a:solidFill>
                <a:prstClr val="black"/>
              </a:solidFill>
              <a:cs typeface="Calibri" panose="020F0502020204030204"/>
            </a:endParaRPr>
          </a:p>
          <a:p>
            <a:pPr marL="12700" defTabSz="914400">
              <a:spcBef>
                <a:spcPts val="520"/>
              </a:spcBef>
            </a:pPr>
            <a:r>
              <a:rPr sz="3200" dirty="0">
                <a:solidFill>
                  <a:prstClr val="black"/>
                </a:solidFill>
                <a:cs typeface="Calibri" panose="020F0502020204030204"/>
              </a:rPr>
              <a:t>It </a:t>
            </a:r>
            <a:r>
              <a:rPr sz="3200" spc="-20" dirty="0">
                <a:solidFill>
                  <a:prstClr val="black"/>
                </a:solidFill>
                <a:cs typeface="Calibri" panose="020F0502020204030204"/>
              </a:rPr>
              <a:t>also is</a:t>
            </a:r>
            <a:r>
              <a:rPr sz="3200" spc="8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self-limited</a:t>
            </a:r>
            <a:endParaRPr sz="3200" dirty="0">
              <a:solidFill>
                <a:prstClr val="black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903893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01372" y="0"/>
            <a:ext cx="8458200" cy="5170646"/>
          </a:xfrm>
        </p:spPr>
        <p:txBody>
          <a:bodyPr>
            <a:normAutofit/>
          </a:bodyPr>
          <a:lstStyle/>
          <a:p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is the most serious complication of postnatal rubella</a:t>
            </a:r>
            <a:r>
              <a:rPr lang="en-US" sz="2800" b="1" dirty="0">
                <a:solidFill>
                  <a:schemeClr val="tx1"/>
                </a:solidFill>
              </a:rPr>
              <a:t>.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It occurs in 2 forms: a postinfectious syndrome following acute rubella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accent2"/>
                </a:solidFill>
              </a:rPr>
              <a:t>Progressive rubella panencephalitis (PRP) is extremely rare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manifesting as neurodegenerative disorder years following rubella..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Other neurologic syndromes rarely reported include </a:t>
            </a:r>
            <a:r>
              <a:rPr lang="en-US" sz="2800" b="1" dirty="0">
                <a:solidFill>
                  <a:schemeClr val="tx1"/>
                </a:solidFill>
              </a:rPr>
              <a:t>Guillain-Barré syndrome and peripheral neuritis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1372" y="985080"/>
            <a:ext cx="23115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9850" lvl="0" defTabSz="914400" rtl="1">
              <a:spcBef>
                <a:spcPts val="655"/>
              </a:spcBef>
            </a:pPr>
            <a:r>
              <a:rPr lang="en-US" sz="3200" b="1" spc="5" dirty="0">
                <a:solidFill>
                  <a:srgbClr val="FF0000"/>
                </a:solidFill>
                <a:cs typeface="Calibri" panose="020F0502020204030204"/>
              </a:rPr>
              <a:t>Encephalitis</a:t>
            </a:r>
            <a:endParaRPr lang="en-US" sz="3200" dirty="0">
              <a:solidFill>
                <a:srgbClr val="FF0000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191236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9092" y="1805418"/>
            <a:ext cx="8090544" cy="430117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defTabSz="914400"/>
            <a:r>
              <a:rPr lang="en-US" sz="2800" dirty="0">
                <a:solidFill>
                  <a:prstClr val="black"/>
                </a:solidFill>
              </a:rPr>
              <a:t>congenital rubella is rare in developed countries</a:t>
            </a:r>
          </a:p>
          <a:p>
            <a:pPr defTabSz="914400"/>
            <a:endParaRPr lang="en-US" sz="2800" dirty="0">
              <a:solidFill>
                <a:prstClr val="black"/>
              </a:solidFill>
            </a:endParaRPr>
          </a:p>
          <a:p>
            <a:pPr defTabSz="914400"/>
            <a:r>
              <a:rPr sz="3200" spc="10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most </a:t>
            </a:r>
            <a:r>
              <a:rPr sz="3200" spc="-10" dirty="0">
                <a:solidFill>
                  <a:prstClr val="black"/>
                </a:solidFill>
                <a:cs typeface="Calibri" panose="020F0502020204030204"/>
              </a:rPr>
              <a:t>important risk </a:t>
            </a: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factor for </a:t>
            </a:r>
            <a:r>
              <a:rPr sz="3200" spc="5" dirty="0">
                <a:solidFill>
                  <a:prstClr val="black"/>
                </a:solidFill>
                <a:cs typeface="Calibri" panose="020F0502020204030204"/>
              </a:rPr>
              <a:t>severe </a:t>
            </a:r>
            <a:r>
              <a:rPr sz="3200" spc="-10" dirty="0">
                <a:solidFill>
                  <a:prstClr val="black"/>
                </a:solidFill>
                <a:cs typeface="Calibri" panose="020F0502020204030204"/>
              </a:rPr>
              <a:t>congenital defects </a:t>
            </a:r>
            <a:r>
              <a:rPr sz="3200" spc="-20" dirty="0">
                <a:solidFill>
                  <a:prstClr val="black"/>
                </a:solidFill>
                <a:cs typeface="Calibri" panose="020F0502020204030204"/>
              </a:rPr>
              <a:t>is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the  </a:t>
            </a:r>
            <a:r>
              <a:rPr sz="3200" spc="-20" dirty="0">
                <a:solidFill>
                  <a:srgbClr val="C0504D"/>
                </a:solidFill>
                <a:cs typeface="Calibri" panose="020F0502020204030204"/>
              </a:rPr>
              <a:t>stage </a:t>
            </a:r>
            <a:r>
              <a:rPr sz="3200" spc="5" dirty="0">
                <a:solidFill>
                  <a:srgbClr val="C0504D"/>
                </a:solidFill>
                <a:cs typeface="Calibri" panose="020F0502020204030204"/>
              </a:rPr>
              <a:t>of </a:t>
            </a:r>
            <a:r>
              <a:rPr sz="3200" spc="-15" dirty="0">
                <a:solidFill>
                  <a:srgbClr val="C0504D"/>
                </a:solidFill>
                <a:cs typeface="Calibri" panose="020F0502020204030204"/>
              </a:rPr>
              <a:t>gestation </a:t>
            </a:r>
            <a:r>
              <a:rPr sz="3200" spc="-20" dirty="0">
                <a:solidFill>
                  <a:prstClr val="black"/>
                </a:solidFill>
                <a:cs typeface="Calibri" panose="020F0502020204030204"/>
              </a:rPr>
              <a:t>at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3200" spc="-25" dirty="0">
                <a:solidFill>
                  <a:prstClr val="black"/>
                </a:solidFill>
                <a:cs typeface="Calibri" panose="020F0502020204030204"/>
              </a:rPr>
              <a:t>time </a:t>
            </a:r>
            <a:r>
              <a:rPr sz="3200" spc="5" dirty="0">
                <a:solidFill>
                  <a:prstClr val="black"/>
                </a:solidFill>
                <a:cs typeface="Calibri" panose="020F0502020204030204"/>
              </a:rPr>
              <a:t>of</a:t>
            </a:r>
            <a:r>
              <a:rPr sz="3200" spc="-285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3200" spc="-10" dirty="0">
                <a:solidFill>
                  <a:prstClr val="black"/>
                </a:solidFill>
                <a:cs typeface="Calibri" panose="020F0502020204030204"/>
              </a:rPr>
              <a:t>infection.</a:t>
            </a:r>
            <a:endParaRPr lang="en-US" sz="3200" spc="-10" dirty="0">
              <a:solidFill>
                <a:prstClr val="black"/>
              </a:solidFill>
              <a:cs typeface="Calibri" panose="020F0502020204030204"/>
            </a:endParaRPr>
          </a:p>
          <a:p>
            <a:pPr defTabSz="914400"/>
            <a:endParaRPr sz="3200" dirty="0">
              <a:solidFill>
                <a:prstClr val="black"/>
              </a:solidFill>
              <a:cs typeface="Calibri" panose="020F0502020204030204"/>
            </a:endParaRPr>
          </a:p>
          <a:p>
            <a:pPr marL="184150" marR="5080" indent="-171450" defTabSz="914400">
              <a:lnSpc>
                <a:spcPts val="2260"/>
              </a:lnSpc>
              <a:spcBef>
                <a:spcPts val="825"/>
              </a:spcBef>
              <a:buFont typeface="Arial" panose="020B0604020202020204"/>
              <a:buChar char="•"/>
              <a:tabLst>
                <a:tab pos="184150" algn="l"/>
              </a:tabLst>
            </a:pPr>
            <a:r>
              <a:rPr sz="3200" spc="-10" dirty="0">
                <a:solidFill>
                  <a:prstClr val="black"/>
                </a:solidFill>
                <a:cs typeface="Calibri" panose="020F0502020204030204"/>
              </a:rPr>
              <a:t>Maternal </a:t>
            </a: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infection </a:t>
            </a:r>
            <a:r>
              <a:rPr sz="3200" spc="5" dirty="0">
                <a:solidFill>
                  <a:prstClr val="black"/>
                </a:solidFill>
                <a:cs typeface="Calibri" panose="020F0502020204030204"/>
              </a:rPr>
              <a:t>during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3200" spc="-10" dirty="0">
                <a:solidFill>
                  <a:srgbClr val="C0504D"/>
                </a:solidFill>
                <a:cs typeface="Calibri" panose="020F0502020204030204"/>
              </a:rPr>
              <a:t>1st </a:t>
            </a:r>
            <a:r>
              <a:rPr sz="3200" dirty="0">
                <a:solidFill>
                  <a:srgbClr val="C0504D"/>
                </a:solidFill>
                <a:cs typeface="Calibri" panose="020F0502020204030204"/>
              </a:rPr>
              <a:t>8 wk </a:t>
            </a:r>
            <a:r>
              <a:rPr sz="3200" spc="5" dirty="0">
                <a:solidFill>
                  <a:prstClr val="black"/>
                </a:solidFill>
                <a:cs typeface="Calibri" panose="020F0502020204030204"/>
              </a:rPr>
              <a:t>of </a:t>
            </a:r>
            <a:r>
              <a:rPr sz="3200" spc="-15" dirty="0">
                <a:solidFill>
                  <a:prstClr val="black"/>
                </a:solidFill>
                <a:cs typeface="Calibri" panose="020F0502020204030204"/>
              </a:rPr>
              <a:t>gestation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results </a:t>
            </a:r>
            <a:r>
              <a:rPr sz="3200" spc="-20" dirty="0">
                <a:solidFill>
                  <a:prstClr val="black"/>
                </a:solidFill>
                <a:cs typeface="Calibri" panose="020F0502020204030204"/>
              </a:rPr>
              <a:t>in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the </a:t>
            </a:r>
            <a:r>
              <a:rPr sz="3200" spc="-10" dirty="0">
                <a:solidFill>
                  <a:prstClr val="black"/>
                </a:solidFill>
                <a:cs typeface="Calibri" panose="020F0502020204030204"/>
              </a:rPr>
              <a:t>most  </a:t>
            </a:r>
            <a:r>
              <a:rPr sz="3200" spc="5" dirty="0">
                <a:solidFill>
                  <a:prstClr val="black"/>
                </a:solidFill>
                <a:cs typeface="Calibri" panose="020F0502020204030204"/>
              </a:rPr>
              <a:t>severe </a:t>
            </a:r>
            <a:r>
              <a:rPr sz="3200" spc="-10" dirty="0">
                <a:solidFill>
                  <a:prstClr val="black"/>
                </a:solidFill>
                <a:cs typeface="Calibri" panose="020F0502020204030204"/>
              </a:rPr>
              <a:t>and </a:t>
            </a:r>
            <a:r>
              <a:rPr sz="3200" spc="-5" dirty="0">
                <a:solidFill>
                  <a:prstClr val="black"/>
                </a:solidFill>
                <a:cs typeface="Calibri" panose="020F0502020204030204"/>
              </a:rPr>
              <a:t>widespread</a:t>
            </a:r>
            <a:r>
              <a:rPr sz="3200" spc="-11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3200" spc="-10" dirty="0">
                <a:solidFill>
                  <a:prstClr val="black"/>
                </a:solidFill>
                <a:cs typeface="Calibri" panose="020F0502020204030204"/>
              </a:rPr>
              <a:t>defects.</a:t>
            </a:r>
            <a:endParaRPr sz="3200" dirty="0">
              <a:solidFill>
                <a:prstClr val="black"/>
              </a:solidFill>
              <a:cs typeface="Calibri" panose="020F0502020204030204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9092" y="492736"/>
            <a:ext cx="9366325" cy="1143000"/>
          </a:xfrm>
        </p:spPr>
        <p:txBody>
          <a:bodyPr/>
          <a:lstStyle/>
          <a:p>
            <a:r>
              <a:rPr lang="en-US" dirty="0"/>
              <a:t>Congenital Rubella Syndrome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6505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83796" y="2027193"/>
            <a:ext cx="8537531" cy="433452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4150" marR="229870" indent="-171450" defTabSz="914400">
              <a:lnSpc>
                <a:spcPts val="2250"/>
              </a:lnSpc>
              <a:spcBef>
                <a:spcPts val="400"/>
              </a:spcBef>
            </a:pPr>
            <a:r>
              <a:rPr sz="2400" spc="-15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  <a:t>Fetal infection </a:t>
            </a:r>
            <a:r>
              <a:rPr sz="2400" spc="5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  <a:t>occurs </a:t>
            </a:r>
            <a:r>
              <a:rPr sz="2400" spc="-2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  <a:t>transplacentally </a:t>
            </a:r>
            <a:r>
              <a:rPr sz="2400" spc="5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  <a:t>during </a:t>
            </a:r>
            <a:r>
              <a:rPr sz="2400" spc="-5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  <a:t>the </a:t>
            </a:r>
            <a:r>
              <a:rPr sz="2400" spc="-15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  <a:t>maternal </a:t>
            </a:r>
            <a:r>
              <a:rPr sz="2400" spc="-1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  <a:t>viremic  </a:t>
            </a:r>
            <a:r>
              <a:rPr sz="2400" spc="-5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/>
              </a:rPr>
              <a:t>phase.</a:t>
            </a:r>
            <a:endParaRPr sz="24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alibri" panose="020F0502020204030204"/>
            </a:endParaRPr>
          </a:p>
          <a:p>
            <a:pPr defTabSz="914400"/>
            <a:endParaRPr sz="24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cs typeface="Times New Roman" panose="02020603050405020304"/>
            </a:endParaRPr>
          </a:p>
          <a:p>
            <a:pPr defTabSz="914400"/>
            <a:r>
              <a:rPr lang="en-US" sz="24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occurrence of congenital defects approaches 85% if infection is acquired during the first 4 weeks of gestation; close to 40% spontaneously abort</a:t>
            </a:r>
          </a:p>
          <a:p>
            <a:pPr defTabSz="914400"/>
            <a:r>
              <a:rPr lang="en-US" sz="24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defTabSz="914400"/>
            <a:r>
              <a:rPr lang="en-US" sz="24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If infection occurs during weeks 13 to 16, 35% of infants can have abnormalities</a:t>
            </a:r>
          </a:p>
          <a:p>
            <a:pPr defTabSz="914400"/>
            <a:r>
              <a:rPr lang="en-US" sz="24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defTabSz="914400"/>
            <a:r>
              <a:rPr lang="en-US" sz="24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after 4 months’ gestation does not seem to cause disease.</a:t>
            </a:r>
            <a:endParaRPr lang="en-US" sz="24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3796" y="927391"/>
            <a:ext cx="35979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Pathophysiology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719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69879" y="1302433"/>
            <a:ext cx="8686800" cy="4470465"/>
          </a:xfrm>
        </p:spPr>
        <p:txBody>
          <a:bodyPr>
            <a:normAutofit/>
          </a:bodyPr>
          <a:lstStyle/>
          <a:p>
            <a:br>
              <a:rPr lang="en-US" sz="3600" b="1" spc="-2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cs typeface="Calibri Light" panose="020F0302020204030204"/>
              </a:rPr>
            </a:br>
            <a:r>
              <a:rPr lang="en-US" sz="3200" dirty="0">
                <a:solidFill>
                  <a:schemeClr val="tx1"/>
                </a:solidFill>
              </a:rPr>
              <a:t>the most common characteristic abnormalities associated with congenital rubella include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ophthalmologic</a:t>
            </a:r>
            <a:r>
              <a:rPr lang="en-US" sz="3200" dirty="0">
                <a:solidFill>
                  <a:schemeClr val="tx1"/>
                </a:solidFill>
              </a:rPr>
              <a:t> (</a:t>
            </a:r>
            <a:r>
              <a:rPr lang="en-US" sz="3200" dirty="0" err="1">
                <a:solidFill>
                  <a:schemeClr val="tx1"/>
                </a:solidFill>
              </a:rPr>
              <a:t>cataracts,retinopathy</a:t>
            </a:r>
            <a:r>
              <a:rPr lang="en-US" sz="3200" dirty="0">
                <a:solidFill>
                  <a:schemeClr val="tx1"/>
                </a:solidFill>
              </a:rPr>
              <a:t>, and glaucoma)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cardiac</a:t>
            </a:r>
            <a:r>
              <a:rPr lang="en-US" sz="3200" dirty="0">
                <a:solidFill>
                  <a:schemeClr val="tx1"/>
                </a:solidFill>
              </a:rPr>
              <a:t> (patent </a:t>
            </a:r>
            <a:r>
              <a:rPr lang="en-US" sz="3200" dirty="0" err="1">
                <a:solidFill>
                  <a:schemeClr val="tx1"/>
                </a:solidFill>
              </a:rPr>
              <a:t>ductus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arteriosus</a:t>
            </a:r>
            <a:r>
              <a:rPr lang="en-US" sz="3200" dirty="0">
                <a:solidFill>
                  <a:schemeClr val="tx1"/>
                </a:solidFill>
              </a:rPr>
              <a:t> and peripheral pulmonary artery stenosis)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auditory</a:t>
            </a:r>
            <a:r>
              <a:rPr lang="en-US" sz="3200" dirty="0">
                <a:solidFill>
                  <a:schemeClr val="tx1"/>
                </a:solidFill>
              </a:rPr>
              <a:t> (</a:t>
            </a:r>
            <a:r>
              <a:rPr lang="en-US" sz="3200" dirty="0" err="1">
                <a:solidFill>
                  <a:schemeClr val="tx1"/>
                </a:solidFill>
              </a:rPr>
              <a:t>sensorineural</a:t>
            </a:r>
            <a:r>
              <a:rPr lang="en-US" sz="3200" dirty="0">
                <a:solidFill>
                  <a:schemeClr val="tx1"/>
                </a:solidFill>
              </a:rPr>
              <a:t> hearing loss)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69879" y="948490"/>
            <a:ext cx="46681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Clinical Manifestation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153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0230" y="856343"/>
            <a:ext cx="10515938" cy="5471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433014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730074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26270" y="2080184"/>
            <a:ext cx="7169784" cy="2965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defTabSz="914400">
              <a:lnSpc>
                <a:spcPts val="2385"/>
              </a:lnSpc>
              <a:spcBef>
                <a:spcPts val="105"/>
              </a:spcBef>
            </a:pPr>
            <a:r>
              <a:rPr sz="2800" spc="1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There </a:t>
            </a:r>
            <a:r>
              <a:rPr sz="2800" spc="-2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is </a:t>
            </a:r>
            <a:r>
              <a:rPr sz="2800" spc="1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no </a:t>
            </a:r>
            <a:r>
              <a:rPr sz="2800" spc="-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specific </a:t>
            </a:r>
            <a:r>
              <a:rPr sz="2800" spc="-1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treatment </a:t>
            </a:r>
            <a:r>
              <a:rPr sz="2800" spc="-2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available </a:t>
            </a:r>
            <a:r>
              <a:rPr sz="2800" spc="-1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for either </a:t>
            </a:r>
            <a:r>
              <a:rPr sz="2800" spc="-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acquired</a:t>
            </a:r>
            <a:r>
              <a:rPr sz="2800" spc="15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 </a:t>
            </a:r>
            <a:r>
              <a:rPr sz="2800" spc="-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rubella</a:t>
            </a:r>
            <a:r>
              <a:rPr lang="en-US" sz="280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 </a:t>
            </a:r>
            <a:r>
              <a:rPr sz="2800" spc="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or</a:t>
            </a:r>
            <a:r>
              <a:rPr sz="2800" spc="-1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 </a:t>
            </a:r>
            <a:r>
              <a:rPr sz="2800" spc="-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CRS.</a:t>
            </a:r>
            <a:endParaRPr lang="en-US" sz="2800" spc="-5" dirty="0">
              <a:solidFill>
                <a:srgbClr val="C0504D">
                  <a:lumMod val="75000"/>
                </a:srgbClr>
              </a:solidFill>
              <a:cs typeface="Calibri" panose="020F0502020204030204"/>
            </a:endParaRPr>
          </a:p>
          <a:p>
            <a:pPr marL="12700" defTabSz="914400">
              <a:lnSpc>
                <a:spcPts val="2385"/>
              </a:lnSpc>
              <a:spcBef>
                <a:spcPts val="105"/>
              </a:spcBef>
            </a:pPr>
            <a:endParaRPr sz="2800" dirty="0">
              <a:solidFill>
                <a:srgbClr val="C0504D">
                  <a:lumMod val="75000"/>
                </a:srgbClr>
              </a:solidFill>
              <a:cs typeface="Calibri" panose="020F0502020204030204"/>
            </a:endParaRPr>
          </a:p>
          <a:p>
            <a:pPr marL="12700" defTabSz="914400">
              <a:spcBef>
                <a:spcPts val="555"/>
              </a:spcBef>
            </a:pPr>
            <a:r>
              <a:rPr sz="2800" spc="-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SUPPORTIVE</a:t>
            </a:r>
            <a:r>
              <a:rPr sz="2800" spc="1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 </a:t>
            </a:r>
            <a:r>
              <a:rPr sz="2800" spc="-1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CARE</a:t>
            </a:r>
            <a:endParaRPr lang="en-US" sz="2800" spc="-10" dirty="0">
              <a:solidFill>
                <a:srgbClr val="C0504D">
                  <a:lumMod val="75000"/>
                </a:srgbClr>
              </a:solidFill>
              <a:cs typeface="Calibri" panose="020F0502020204030204"/>
            </a:endParaRPr>
          </a:p>
          <a:p>
            <a:pPr marL="12700" defTabSz="914400">
              <a:spcBef>
                <a:spcPts val="555"/>
              </a:spcBef>
            </a:pPr>
            <a:endParaRPr sz="2800" dirty="0">
              <a:solidFill>
                <a:srgbClr val="C0504D">
                  <a:lumMod val="75000"/>
                </a:srgbClr>
              </a:solidFill>
              <a:cs typeface="Calibri" panose="020F0502020204030204"/>
            </a:endParaRPr>
          </a:p>
          <a:p>
            <a:pPr marL="184150" marR="24130" indent="-171450" defTabSz="914400">
              <a:lnSpc>
                <a:spcPts val="2250"/>
              </a:lnSpc>
              <a:spcBef>
                <a:spcPts val="860"/>
              </a:spcBef>
            </a:pPr>
            <a:r>
              <a:rPr sz="2800" spc="-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Intravenous </a:t>
            </a:r>
            <a:r>
              <a:rPr sz="2800" spc="-1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immunoglobulin </a:t>
            </a:r>
            <a:r>
              <a:rPr sz="2800" spc="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or </a:t>
            </a:r>
            <a:r>
              <a:rPr sz="2800" spc="-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corticosteroids </a:t>
            </a:r>
            <a:r>
              <a:rPr sz="2800" spc="-1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can </a:t>
            </a:r>
            <a:r>
              <a:rPr sz="2800" spc="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be </a:t>
            </a:r>
            <a:r>
              <a:rPr sz="280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considered  </a:t>
            </a:r>
            <a:r>
              <a:rPr sz="2800" spc="-1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for </a:t>
            </a:r>
            <a:r>
              <a:rPr sz="2800" spc="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severe, </a:t>
            </a:r>
            <a:r>
              <a:rPr sz="2800" spc="-1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nonremitting</a:t>
            </a:r>
            <a:r>
              <a:rPr sz="2800" spc="-105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 </a:t>
            </a:r>
            <a:r>
              <a:rPr sz="2800" dirty="0">
                <a:solidFill>
                  <a:srgbClr val="C0504D">
                    <a:lumMod val="75000"/>
                  </a:srgbClr>
                </a:solidFill>
                <a:cs typeface="Calibri" panose="020F0502020204030204"/>
              </a:rPr>
              <a:t>thrombocytopenia</a:t>
            </a:r>
          </a:p>
        </p:txBody>
      </p:sp>
      <p:sp>
        <p:nvSpPr>
          <p:cNvPr id="5" name="Rectangle 4"/>
          <p:cNvSpPr/>
          <p:nvPr/>
        </p:nvSpPr>
        <p:spPr>
          <a:xfrm>
            <a:off x="1226270" y="844398"/>
            <a:ext cx="23439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Treatment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482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97911" y="2015174"/>
            <a:ext cx="7593965" cy="148526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algn="l" defTabSz="914400" rtl="1">
              <a:spcBef>
                <a:spcPts val="655"/>
              </a:spcBef>
            </a:pPr>
            <a:r>
              <a:rPr sz="2100" b="1" spc="-25" dirty="0">
                <a:solidFill>
                  <a:srgbClr val="2E5496"/>
                </a:solidFill>
                <a:cs typeface="Calibri" panose="020F0502020204030204"/>
              </a:rPr>
              <a:t>ISOLATION</a:t>
            </a:r>
            <a:endParaRPr sz="2100" dirty="0">
              <a:solidFill>
                <a:prstClr val="black"/>
              </a:solidFill>
              <a:cs typeface="Calibri" panose="020F0502020204030204"/>
            </a:endParaRPr>
          </a:p>
          <a:p>
            <a:pPr marL="184150" marR="5080" indent="-47625" algn="l" defTabSz="914400" rtl="1">
              <a:lnSpc>
                <a:spcPts val="2250"/>
              </a:lnSpc>
              <a:spcBef>
                <a:spcPts val="860"/>
              </a:spcBef>
            </a:pPr>
            <a:r>
              <a:rPr sz="2100" spc="-5" dirty="0">
                <a:solidFill>
                  <a:prstClr val="black"/>
                </a:solidFill>
                <a:cs typeface="Calibri" panose="020F0502020204030204"/>
              </a:rPr>
              <a:t>Standard </a:t>
            </a:r>
            <a:r>
              <a:rPr sz="2100" dirty="0">
                <a:solidFill>
                  <a:prstClr val="black"/>
                </a:solidFill>
                <a:cs typeface="Calibri" panose="020F0502020204030204"/>
              </a:rPr>
              <a:t>plus </a:t>
            </a:r>
            <a:r>
              <a:rPr sz="2100" spc="5" dirty="0">
                <a:solidFill>
                  <a:prstClr val="black"/>
                </a:solidFill>
                <a:cs typeface="Calibri" panose="020F0502020204030204"/>
              </a:rPr>
              <a:t>droplet </a:t>
            </a:r>
            <a:r>
              <a:rPr sz="2100" dirty="0">
                <a:solidFill>
                  <a:prstClr val="black"/>
                </a:solidFill>
                <a:cs typeface="Calibri" panose="020F0502020204030204"/>
              </a:rPr>
              <a:t>precautions </a:t>
            </a:r>
            <a:r>
              <a:rPr sz="2100" spc="-5" dirty="0">
                <a:solidFill>
                  <a:prstClr val="black"/>
                </a:solidFill>
                <a:cs typeface="Calibri" panose="020F0502020204030204"/>
              </a:rPr>
              <a:t>are </a:t>
            </a:r>
            <a:r>
              <a:rPr sz="2100" dirty="0">
                <a:solidFill>
                  <a:prstClr val="black"/>
                </a:solidFill>
                <a:cs typeface="Calibri" panose="020F0502020204030204"/>
              </a:rPr>
              <a:t>recommended </a:t>
            </a:r>
            <a:r>
              <a:rPr sz="2100" spc="-10" dirty="0">
                <a:solidFill>
                  <a:prstClr val="black"/>
                </a:solidFill>
                <a:cs typeface="Calibri" panose="020F0502020204030204"/>
              </a:rPr>
              <a:t>for</a:t>
            </a:r>
            <a:r>
              <a:rPr sz="2100" spc="-280" dirty="0">
                <a:solidFill>
                  <a:prstClr val="black"/>
                </a:solidFill>
                <a:cs typeface="Calibri" panose="020F0502020204030204"/>
              </a:rPr>
              <a:t> </a:t>
            </a:r>
            <a:r>
              <a:rPr sz="2100" spc="-20" dirty="0">
                <a:solidFill>
                  <a:prstClr val="black"/>
                </a:solidFill>
                <a:cs typeface="Calibri" panose="020F0502020204030204"/>
              </a:rPr>
              <a:t>hospitalized  </a:t>
            </a:r>
            <a:r>
              <a:rPr sz="2100" spc="-10" dirty="0">
                <a:solidFill>
                  <a:prstClr val="black"/>
                </a:solidFill>
                <a:cs typeface="Calibri" panose="020F0502020204030204"/>
              </a:rPr>
              <a:t>patients.</a:t>
            </a:r>
            <a:endParaRPr sz="2100" dirty="0">
              <a:solidFill>
                <a:prstClr val="black"/>
              </a:solidFill>
              <a:cs typeface="Calibri" panose="020F0502020204030204"/>
            </a:endParaRPr>
          </a:p>
          <a:p>
            <a:pPr marL="12700" algn="l" defTabSz="914400" rtl="1">
              <a:spcBef>
                <a:spcPts val="535"/>
              </a:spcBef>
            </a:pPr>
            <a:r>
              <a:rPr sz="2100" b="1" spc="-25" dirty="0">
                <a:solidFill>
                  <a:srgbClr val="2E5496"/>
                </a:solidFill>
                <a:cs typeface="Calibri" panose="020F0502020204030204"/>
              </a:rPr>
              <a:t>VACCINATION</a:t>
            </a:r>
            <a:endParaRPr sz="2100" dirty="0">
              <a:solidFill>
                <a:prstClr val="black"/>
              </a:solidFill>
              <a:cs typeface="Calibri" panose="020F050202020403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1622" y="4076703"/>
            <a:ext cx="3033775" cy="1704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67501" y="788213"/>
            <a:ext cx="4355957" cy="14437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6667501" y="3500439"/>
            <a:ext cx="2857500" cy="2857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 defTabSz="914400" rtl="1"/>
            <a:endParaRPr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7191" y="802195"/>
            <a:ext cx="24499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Prevention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9088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2"/>
          <p:cNvSpPr>
            <a:spLocks noGrp="1"/>
          </p:cNvSpPr>
          <p:nvPr>
            <p:ph type="title"/>
          </p:nvPr>
        </p:nvSpPr>
        <p:spPr>
          <a:xfrm>
            <a:off x="1197431" y="1750943"/>
            <a:ext cx="8686800" cy="3135171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• The prognosis of postnatal rubella is good with full recovery, while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CRS may have a poor outcome with severe multiple-organ damage</a:t>
            </a:r>
          </a:p>
        </p:txBody>
      </p:sp>
      <p:sp>
        <p:nvSpPr>
          <p:cNvPr id="2" name="Rectangle 1"/>
          <p:cNvSpPr/>
          <p:nvPr/>
        </p:nvSpPr>
        <p:spPr>
          <a:xfrm>
            <a:off x="1197431" y="920508"/>
            <a:ext cx="21913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Prognosis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3024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gy.Medicine........MedComic : Egy_Medicine : Free Download, Borrow, and  Streaming : Internet Archive | Pediatric nursing, Nurse, Pediatric nurse  practitio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8" y="754743"/>
            <a:ext cx="10508342" cy="573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7370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582057" y="711199"/>
            <a:ext cx="8882743" cy="5442857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7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askerville Old Face" pitchFamily="18" charset="0"/>
              </a:rPr>
              <a:t>Thank You </a:t>
            </a:r>
            <a:endParaRPr lang="ar-SA" sz="72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DDF43E7D10CD44B083112C50F2CB5C" ma:contentTypeVersion="2" ma:contentTypeDescription="Create a new document." ma:contentTypeScope="" ma:versionID="2cb4de36ed19f079e3487a42e6d40f58">
  <xsd:schema xmlns:xsd="http://www.w3.org/2001/XMLSchema" xmlns:xs="http://www.w3.org/2001/XMLSchema" xmlns:p="http://schemas.microsoft.com/office/2006/metadata/properties" xmlns:ns2="68d9ba7e-61e2-401e-9e6a-d6c748aaeb11" targetNamespace="http://schemas.microsoft.com/office/2006/metadata/properties" ma:root="true" ma:fieldsID="dfc404be206eed683444b8d0ffc28b1b" ns2:_="">
    <xsd:import namespace="68d9ba7e-61e2-401e-9e6a-d6c748aaeb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d9ba7e-61e2-401e-9e6a-d6c748aaeb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542368-B0C8-4949-8281-F2D496DBB0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553C49-ED95-411B-974B-7BD6715DB174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B11F318-80D6-4DAA-8ACD-C916AF112AA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8d9ba7e-61e2-401e-9e6a-d6c748aaeb1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1830</TotalTime>
  <Words>2730</Words>
  <Application>Microsoft Office PowerPoint</Application>
  <PresentationFormat>Widescreen</PresentationFormat>
  <Paragraphs>315</Paragraphs>
  <Slides>85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3" baseType="lpstr">
      <vt:lpstr>Arial Unicode MS</vt:lpstr>
      <vt:lpstr>Arial</vt:lpstr>
      <vt:lpstr>Baskerville Old Face</vt:lpstr>
      <vt:lpstr>Calibri</vt:lpstr>
      <vt:lpstr>Calibri Light</vt:lpstr>
      <vt:lpstr>Open Sans</vt:lpstr>
      <vt:lpstr>Times New Roman</vt:lpstr>
      <vt:lpstr>Retrospect</vt:lpstr>
      <vt:lpstr>VIRAL EXANTHEMS </vt:lpstr>
      <vt:lpstr>Lecture outline:</vt:lpstr>
      <vt:lpstr>What are exanthems ?</vt:lpstr>
      <vt:lpstr>PowerPoint Presentation</vt:lpstr>
      <vt:lpstr>PowerPoint Presentation</vt:lpstr>
      <vt:lpstr>PowerPoint Presentation</vt:lpstr>
      <vt:lpstr>Erythema Infectiosum (Fifth disease)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Roseola infantum (sixth disease)  Xanthem Subitum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CHICKENPOX</vt:lpstr>
      <vt:lpstr>PowerPoint Presentation</vt:lpstr>
      <vt:lpstr>PowerPoint Presentation</vt:lpstr>
      <vt:lpstr>PowerPoint Presentation</vt:lpstr>
      <vt:lpstr>PowerPoint Presentation</vt:lpstr>
      <vt:lpstr>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Hand-foot-and-mouth  disease</vt:lpstr>
      <vt:lpstr>Etiology  is most frequently caused by coxsackie virus A16  entero virus 71but more severe  Clinical manifestation  fever, nausea, vomiting, feeling tired, generalized discomfort, loss of appetite, and irritability  </vt:lpstr>
      <vt:lpstr>The oropharynx is inflamed and contains scattered vesicles (These may ulcerate)  Maculopapular, vesicular, and/or pustular lesions may occur on the hands and fingers, feet, and buttocks and groin </vt:lpstr>
      <vt:lpstr>PowerPoint Presentation</vt:lpstr>
      <vt:lpstr>PowerPoint Presentation</vt:lpstr>
      <vt:lpstr>PowerPoint Presentation</vt:lpstr>
      <vt:lpstr>Coxsackievirus A6 is also responsible for atypical hand-foot-and-mouth disease (and herpangina), including fever, generalized rash , pain, dehydration</vt:lpstr>
      <vt:lpstr>Diagnosis  Clinically RT-PCR  Tx  No antiviral use supportive care is the mainstay of treatment. If fever occur , check if there any systemic illness and treat it if needed.  </vt:lpstr>
      <vt:lpstr>PowerPoint Presentation</vt:lpstr>
      <vt:lpstr> It is an acute viral infection   infects the upper respiratory tract and regional lymph nodes  final stage with maculopapular rash</vt:lpstr>
      <vt:lpstr>Etiology</vt:lpstr>
      <vt:lpstr> Measles remains endemic in regions of the world where measles vaccination is not available                     Most young infants are protected by transplacental maternal antibody until the end of their first year.</vt:lpstr>
      <vt:lpstr>Transmission  highly contagious   contact with droplets  1 to 2 days before onset of symptoms  5 days before to 4 days after the appearance of rash</vt:lpstr>
      <vt:lpstr>PowerPoint Presentation</vt:lpstr>
      <vt:lpstr>Measles consists of 4 phases  Incubation 8 to 12 days  Prodromal (catarrhal) 3-day  Exanthematous (rash) secondary viremia  Recovery  </vt:lpstr>
      <vt:lpstr>3-day prodromal period   cough, coryza, conjunctivitis (photophobia)  Koplik spots that last 12 to 24 hours  Stimson line (transverse line of inflammation along the eyelid margin)  </vt:lpstr>
      <vt:lpstr>PowerPoint Presentation</vt:lpstr>
      <vt:lpstr>Exanthematous phase   high fever  macular rash (cephalad to caudal)  black measles  Cervical lymphadenitis, splenomegaly, and mesenteric lymphadenopathy with abdominal pain (rarely) </vt:lpstr>
      <vt:lpstr> describes mild cases of measles occurring in persons with partial protection against measles  persons vaccinated before 12 months of age   persons receiving immunoglobulin </vt:lpstr>
      <vt:lpstr> - Clinically  - Serology IgM antibodies (1 to 2 days of the rash and persist for 1 to 2 months)  PCR not routinely  - LEUKOPENIA  </vt:lpstr>
      <vt:lpstr> AGE RISK GROUP 1- patients younger than 5 yr of age (especially &lt;1 yr of age) and older  than 20 yr of age 2- pregnant women 3- Severe malnutrition  4-immunocompromised  </vt:lpstr>
      <vt:lpstr>- Otitis media  (most common complication )   - Pneumonia   - Encephalomyelitis   - Diarrhea  </vt:lpstr>
      <vt:lpstr>PowerPoint Presentation</vt:lpstr>
      <vt:lpstr>Treatment </vt:lpstr>
      <vt:lpstr>PREVENTION </vt:lpstr>
      <vt:lpstr>MMR Vaccine  Children receive 2 doses of MMR vaccine. - 1st dose(12-15 mon). - 2nd dose( 4-6 years).  Children not received the 2nd dose by time should receive it as soon as possible but no later than (11-12 years)  Women who receive the vaccine should be counseled not to become pregnant within 28 days of vaccine administration</vt:lpstr>
      <vt:lpstr>Rubella  ( German measles / 3 day measles )</vt:lpstr>
      <vt:lpstr>PowerPoint Presentation</vt:lpstr>
      <vt:lpstr>epidemics occurring in cycles of every 6 to 9 years unvaccinated populations  20 cases of rubella now occur annually in the United States.  Transplacental antibody is protective during the first 6 months of life.</vt:lpstr>
      <vt:lpstr> Rubella virus invades the respiratory epithelium and disseminates via a primary viremia then  spreads to regional lymph nodes  virus can be isolated from peripheral blood monocytes, cerebrospinal fluid, and urine.   The period of highest communicability 2 days before until 5 to 7 days after rash onset. </vt:lpstr>
      <vt:lpstr>Clinical manifestation</vt:lpstr>
      <vt:lpstr>Exanthematous phase :</vt:lpstr>
      <vt:lpstr>PowerPoint Presentation</vt:lpstr>
      <vt:lpstr>PowerPoint Presentation</vt:lpstr>
      <vt:lpstr>PowerPoint Presentation</vt:lpstr>
      <vt:lpstr> There is no specific therapy for rubella. Routine supportive care includes maintaining adequate hydration and antipyretics.</vt:lpstr>
      <vt:lpstr>PowerPoint Presentation</vt:lpstr>
      <vt:lpstr>PowerPoint Presentation</vt:lpstr>
      <vt:lpstr> is the most serious complication of postnatal rubella. It occurs in 2 forms: a postinfectious syndrome following acute rubella Progressive rubella panencephalitis (PRP) is extremely rare manifesting as neurodegenerative disorder years following rubella.. Other neurologic syndromes rarely reported include Guillain-Barré syndrome and peripheral neuritis</vt:lpstr>
      <vt:lpstr>Congenital Rubella Syndrome</vt:lpstr>
      <vt:lpstr>PowerPoint Presentation</vt:lpstr>
      <vt:lpstr> the most common characteristic abnormalities associated with congenital rubella include ophthalmologic (cataracts,retinopathy, and glaucoma)   cardiac (patent ductus arteriosus and peripheral pulmonary artery stenosis)  auditory (sensorineural hearing loss)</vt:lpstr>
      <vt:lpstr>PowerPoint Presentation</vt:lpstr>
      <vt:lpstr>PowerPoint Presentation</vt:lpstr>
      <vt:lpstr>PowerPoint Presentation</vt:lpstr>
      <vt:lpstr>PowerPoint Presentation</vt:lpstr>
      <vt:lpstr> • The prognosis of postnatal rubella is good with full recovery, while CRS may have a poor outcome with severe multiple-organ damage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VIRAL EXANTHEMS</dc:title>
  <dc:creator>OMRAN MUSTAFA IBRAHIM ABABNEH</dc:creator>
  <cp:lastModifiedBy>ahmad khader</cp:lastModifiedBy>
  <cp:revision>104</cp:revision>
  <dcterms:created xsi:type="dcterms:W3CDTF">2021-01-27T18:05:00Z</dcterms:created>
  <dcterms:modified xsi:type="dcterms:W3CDTF">2021-10-01T15:45:00Z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1033-10.2.0.7636</vt:lpwstr>
  </property>
  <property fmtid="{D5CDD505-2E9C-101B-9397-08002B2CF9AE}" pid="3" name="ContentTypeId">
    <vt:lpwstr>0x01010010DDF43E7D10CD44B083112C50F2CB5C</vt:lpwstr>
  </property>
</Properties>
</file>