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0"/>
  </p:notesMasterIdLst>
  <p:sldIdLst>
    <p:sldId id="256" r:id="rId2"/>
    <p:sldId id="291" r:id="rId3"/>
    <p:sldId id="292" r:id="rId4"/>
    <p:sldId id="293" r:id="rId5"/>
    <p:sldId id="294" r:id="rId6"/>
    <p:sldId id="295" r:id="rId7"/>
    <p:sldId id="296" r:id="rId8"/>
    <p:sldId id="297" r:id="rId9"/>
    <p:sldId id="303" r:id="rId10"/>
    <p:sldId id="298" r:id="rId11"/>
    <p:sldId id="341" r:id="rId12"/>
    <p:sldId id="299" r:id="rId13"/>
    <p:sldId id="300" r:id="rId14"/>
    <p:sldId id="301" r:id="rId15"/>
    <p:sldId id="302" r:id="rId16"/>
    <p:sldId id="304" r:id="rId17"/>
    <p:sldId id="305" r:id="rId18"/>
    <p:sldId id="307" r:id="rId19"/>
    <p:sldId id="308" r:id="rId20"/>
    <p:sldId id="309" r:id="rId21"/>
    <p:sldId id="310" r:id="rId22"/>
    <p:sldId id="311" r:id="rId23"/>
    <p:sldId id="312" r:id="rId24"/>
    <p:sldId id="313" r:id="rId25"/>
    <p:sldId id="314" r:id="rId26"/>
    <p:sldId id="315" r:id="rId27"/>
    <p:sldId id="316" r:id="rId28"/>
    <p:sldId id="317" r:id="rId29"/>
    <p:sldId id="318" r:id="rId30"/>
    <p:sldId id="319" r:id="rId31"/>
    <p:sldId id="320" r:id="rId32"/>
    <p:sldId id="321" r:id="rId33"/>
    <p:sldId id="322" r:id="rId34"/>
    <p:sldId id="323" r:id="rId35"/>
    <p:sldId id="324" r:id="rId36"/>
    <p:sldId id="325" r:id="rId37"/>
    <p:sldId id="326" r:id="rId38"/>
    <p:sldId id="327" r:id="rId39"/>
    <p:sldId id="328" r:id="rId40"/>
    <p:sldId id="257" r:id="rId41"/>
    <p:sldId id="264" r:id="rId42"/>
    <p:sldId id="262" r:id="rId43"/>
    <p:sldId id="258" r:id="rId44"/>
    <p:sldId id="260" r:id="rId45"/>
    <p:sldId id="261" r:id="rId46"/>
    <p:sldId id="265" r:id="rId47"/>
    <p:sldId id="329" r:id="rId48"/>
    <p:sldId id="266" r:id="rId49"/>
    <p:sldId id="269" r:id="rId50"/>
    <p:sldId id="270" r:id="rId51"/>
    <p:sldId id="330" r:id="rId52"/>
    <p:sldId id="331" r:id="rId53"/>
    <p:sldId id="332" r:id="rId54"/>
    <p:sldId id="271" r:id="rId55"/>
    <p:sldId id="306" r:id="rId56"/>
    <p:sldId id="273" r:id="rId57"/>
    <p:sldId id="274" r:id="rId58"/>
    <p:sldId id="334" r:id="rId59"/>
    <p:sldId id="275" r:id="rId60"/>
    <p:sldId id="276" r:id="rId61"/>
    <p:sldId id="335" r:id="rId62"/>
    <p:sldId id="336" r:id="rId63"/>
    <p:sldId id="279" r:id="rId64"/>
    <p:sldId id="282" r:id="rId65"/>
    <p:sldId id="283" r:id="rId66"/>
    <p:sldId id="284" r:id="rId67"/>
    <p:sldId id="285" r:id="rId68"/>
    <p:sldId id="281" r:id="rId69"/>
    <p:sldId id="337" r:id="rId70"/>
    <p:sldId id="286" r:id="rId71"/>
    <p:sldId id="287" r:id="rId72"/>
    <p:sldId id="288" r:id="rId73"/>
    <p:sldId id="338" r:id="rId74"/>
    <p:sldId id="289" r:id="rId75"/>
    <p:sldId id="277" r:id="rId76"/>
    <p:sldId id="280" r:id="rId77"/>
    <p:sldId id="340" r:id="rId78"/>
    <p:sldId id="339" r:id="rId7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96610" autoAdjust="0"/>
  </p:normalViewPr>
  <p:slideViewPr>
    <p:cSldViewPr>
      <p:cViewPr varScale="1">
        <p:scale>
          <a:sx n="78" d="100"/>
          <a:sy n="78" d="100"/>
        </p:scale>
        <p:origin x="-924" y="-84"/>
      </p:cViewPr>
      <p:guideLst>
        <p:guide orient="horz" pos="2160"/>
        <p:guide pos="2880"/>
      </p:guideLst>
    </p:cSldViewPr>
  </p:slideViewPr>
  <p:notesTextViewPr>
    <p:cViewPr>
      <p:scale>
        <a:sx n="100" d="100"/>
        <a:sy n="100" d="100"/>
      </p:scale>
      <p:origin x="0" y="0"/>
    </p:cViewPr>
  </p:notesTextViewPr>
  <p:notesViewPr>
    <p:cSldViewPr>
      <p:cViewPr varScale="1">
        <p:scale>
          <a:sx n="59" d="100"/>
          <a:sy n="59" d="100"/>
        </p:scale>
        <p:origin x="-2508"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JO"/>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1A05611-89E3-4744-A966-20D67BD26381}" type="datetimeFigureOut">
              <a:rPr lang="ar-JO" smtClean="0"/>
              <a:t>27‏/2‏/1443</a:t>
            </a:fld>
            <a:endParaRPr lang="ar-J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JO"/>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JO"/>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77B97AFF-E32C-4A32-8CE7-5A039866DD59}" type="slidenum">
              <a:rPr lang="ar-JO" smtClean="0"/>
              <a:t>‹#›</a:t>
            </a:fld>
            <a:endParaRPr lang="ar-JO"/>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Periventricular leukomalacia (PVL) is a type of brain injury that affects premature infants. The condition involves the death of small areas of brain tissue around fluid-filled areas called ventricles. The damage creates "holes" in the brain. "</a:t>
            </a:r>
            <a:r>
              <a:rPr lang="en-US" dirty="0" err="1"/>
              <a:t>Leuko</a:t>
            </a:r>
            <a:r>
              <a:rPr lang="en-US" dirty="0"/>
              <a:t>" refers to the brain's white matter. "Periventricular" refers to the area around the ventricles.</a:t>
            </a:r>
          </a:p>
          <a:p>
            <a:endParaRPr lang="en-US" dirty="0"/>
          </a:p>
        </p:txBody>
      </p:sp>
      <p:sp>
        <p:nvSpPr>
          <p:cNvPr id="4" name="Slide Number Placeholder 3"/>
          <p:cNvSpPr>
            <a:spLocks noGrp="1"/>
          </p:cNvSpPr>
          <p:nvPr>
            <p:ph type="sldNum" sz="quarter" idx="5"/>
          </p:nvPr>
        </p:nvSpPr>
        <p:spPr/>
        <p:txBody>
          <a:bodyPr/>
          <a:lstStyle/>
          <a:p>
            <a:fld id="{80F95587-E9F1-4049-879B-3944513704C1}" type="slidenum">
              <a:rPr lang="en-US" smtClean="0"/>
              <a:pPr/>
              <a:t>8</a:t>
            </a:fld>
            <a:endParaRPr lang="en-US"/>
          </a:p>
        </p:txBody>
      </p:sp>
    </p:spTree>
    <p:extLst>
      <p:ext uri="{BB962C8B-B14F-4D97-AF65-F5344CB8AC3E}">
        <p14:creationId xmlns:p14="http://schemas.microsoft.com/office/powerpoint/2010/main" val="267903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JO"/>
          </a:p>
        </p:txBody>
      </p:sp>
      <p:sp>
        <p:nvSpPr>
          <p:cNvPr id="4" name="Slide Number Placeholder 3"/>
          <p:cNvSpPr>
            <a:spLocks noGrp="1"/>
          </p:cNvSpPr>
          <p:nvPr>
            <p:ph type="sldNum" sz="quarter" idx="10"/>
          </p:nvPr>
        </p:nvSpPr>
        <p:spPr/>
        <p:txBody>
          <a:bodyPr/>
          <a:lstStyle/>
          <a:p>
            <a:fld id="{77B97AFF-E32C-4A32-8CE7-5A039866DD59}" type="slidenum">
              <a:rPr lang="ar-JO" smtClean="0"/>
              <a:t>23</a:t>
            </a:fld>
            <a:endParaRPr lang="ar-J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1D8BD707-D9CF-40AE-B4C6-C98DA3205C09}" type="datetimeFigureOut">
              <a:rPr lang="en-US" smtClean="0"/>
              <a:pPr/>
              <a:t>10/4/21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10/4/21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10/4/21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1.jpeg"/><Relationship Id="rId7" Type="http://schemas.openxmlformats.org/officeDocument/2006/relationships/image" Target="../media/image18.jpeg"/><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media/image34.gif"/><Relationship Id="rId5" Type="http://schemas.openxmlformats.org/officeDocument/2006/relationships/image" Target="../media/image33.jpeg"/><Relationship Id="rId4" Type="http://schemas.openxmlformats.org/officeDocument/2006/relationships/image" Target="../media/image32.jpeg"/><Relationship Id="rId9" Type="http://schemas.openxmlformats.org/officeDocument/2006/relationships/image" Target="../media/image36.png"/></Relationships>
</file>

<file path=ppt/slides/_rels/slide4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5" Type="http://schemas.openxmlformats.org/officeDocument/2006/relationships/image" Target="../media/image48.jpeg"/><Relationship Id="rId4" Type="http://schemas.openxmlformats.org/officeDocument/2006/relationships/image" Target="../media/image47.jpeg"/></Relationships>
</file>

<file path=ppt/slides/_rels/slide6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gif"/><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l"/>
            <a:r>
              <a:rPr lang="en-US" dirty="0"/>
              <a:t>Cerebral Palsy</a:t>
            </a:r>
            <a:endParaRPr lang="ar-JO" dirty="0"/>
          </a:p>
        </p:txBody>
      </p:sp>
      <p:sp>
        <p:nvSpPr>
          <p:cNvPr id="3" name="Subtitle 2"/>
          <p:cNvSpPr>
            <a:spLocks noGrp="1"/>
          </p:cNvSpPr>
          <p:nvPr>
            <p:ph type="subTitle" idx="1"/>
          </p:nvPr>
        </p:nvSpPr>
        <p:spPr/>
        <p:txBody>
          <a:bodyPr/>
          <a:lstStyle/>
          <a:p>
            <a:pPr algn="l" rtl="0"/>
            <a:r>
              <a:rPr lang="en-US" dirty="0" err="1"/>
              <a:t>Esra’a</a:t>
            </a:r>
            <a:r>
              <a:rPr lang="en-US" dirty="0"/>
              <a:t> Omar, Saba </a:t>
            </a:r>
            <a:r>
              <a:rPr lang="en-US" dirty="0" err="1"/>
              <a:t>Alshurman</a:t>
            </a:r>
            <a:r>
              <a:rPr lang="en-US" dirty="0"/>
              <a:t>, </a:t>
            </a:r>
            <a:r>
              <a:rPr lang="en-US" dirty="0" err="1"/>
              <a:t>Rahaf</a:t>
            </a:r>
            <a:r>
              <a:rPr lang="en-US" dirty="0"/>
              <a:t> </a:t>
            </a:r>
            <a:r>
              <a:rPr lang="en-US" dirty="0" err="1"/>
              <a:t>Alkhateeb</a:t>
            </a:r>
            <a:endParaRPr lang="ar-JO"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AA752F-08A9-486E-A408-6D3CCE081C0D}"/>
              </a:ext>
            </a:extLst>
          </p:cNvPr>
          <p:cNvSpPr>
            <a:spLocks noGrp="1"/>
          </p:cNvSpPr>
          <p:nvPr>
            <p:ph idx="1"/>
          </p:nvPr>
        </p:nvSpPr>
        <p:spPr>
          <a:xfrm>
            <a:off x="152400" y="914400"/>
            <a:ext cx="8763000" cy="5943600"/>
          </a:xfrm>
        </p:spPr>
        <p:txBody>
          <a:bodyPr>
            <a:normAutofit fontScale="92500" lnSpcReduction="20000"/>
          </a:bodyPr>
          <a:lstStyle/>
          <a:p>
            <a:pPr algn="l" rtl="0"/>
            <a:r>
              <a:rPr lang="en-US" b="1" dirty="0">
                <a:solidFill>
                  <a:schemeClr val="accent3">
                    <a:lumMod val="75000"/>
                  </a:schemeClr>
                </a:solidFill>
                <a:latin typeface="+mj-lt"/>
              </a:rPr>
              <a:t>DEFENITION</a:t>
            </a:r>
            <a:r>
              <a:rPr lang="en-US" dirty="0">
                <a:latin typeface="+mj-lt"/>
              </a:rPr>
              <a:t>: CEREBRAL PALSY (CP) IS A HETEROGENOUS GROUP OF DISORDERS AFFECTING THE MUSCLE TONE AND THE DEVELOPMENT OF MOVEMENT AND POSTURE. CP RESULTS FROM A NON-PROGRESSIVE (IT IS STATIC , SYMPTOMS AND FUNCTIONAL ABILITY CONTINUE TO EVOLVE AS THE NERVOUS SYSTEM MATURES) DAMAGE TO MOTOR PATHWAYS IN THE DEVELOPING BRAIN ( SO PRESENT EARLY IN LIFE ) USUALLY THEY HAVE TRUNCAL HYPOTONIA AND EXTREMITY SPASTICITY. BASICALLY THEY HAVE MOTOR DISORDERS, AND THEY MAY OR MAY NOT HAVE OTHER SYMPTOMS:</a:t>
            </a:r>
          </a:p>
          <a:p>
            <a:pPr algn="l" rtl="0"/>
            <a:r>
              <a:rPr lang="en-US" dirty="0">
                <a:latin typeface="+mj-lt"/>
              </a:rPr>
              <a:t>LEARNING DIFFICULTIES 60% </a:t>
            </a:r>
          </a:p>
          <a:p>
            <a:pPr algn="l" rtl="0"/>
            <a:r>
              <a:rPr lang="en-US" dirty="0">
                <a:latin typeface="+mj-lt"/>
              </a:rPr>
              <a:t>EPILEPSY 30% </a:t>
            </a:r>
          </a:p>
          <a:p>
            <a:pPr algn="l" rtl="0"/>
            <a:r>
              <a:rPr lang="en-US" dirty="0">
                <a:latin typeface="+mj-lt"/>
              </a:rPr>
              <a:t>OPHTHALMOPLEGIA , SQUINT 30% </a:t>
            </a:r>
          </a:p>
          <a:p>
            <a:pPr algn="l" rtl="0"/>
            <a:r>
              <a:rPr lang="en-US" dirty="0">
                <a:latin typeface="+mj-lt"/>
              </a:rPr>
              <a:t>HEARING PROBLEMS 20% </a:t>
            </a:r>
          </a:p>
          <a:p>
            <a:pPr algn="l" rtl="0"/>
            <a:r>
              <a:rPr lang="en-US" dirty="0">
                <a:latin typeface="+mj-lt"/>
              </a:rPr>
              <a:t>SPEECH PROBLEMS PAIN 60% </a:t>
            </a:r>
          </a:p>
          <a:p>
            <a:pPr algn="l" rtl="0"/>
            <a:r>
              <a:rPr lang="en-US" dirty="0">
                <a:latin typeface="+mj-lt"/>
              </a:rPr>
              <a:t>BLADDER PROBLEMS 60% </a:t>
            </a:r>
          </a:p>
          <a:p>
            <a:pPr algn="l" rtl="0"/>
            <a:r>
              <a:rPr lang="en-US" dirty="0">
                <a:latin typeface="+mj-lt"/>
              </a:rPr>
              <a:t>SLEEPING DISORDER 20%</a:t>
            </a:r>
          </a:p>
        </p:txBody>
      </p:sp>
    </p:spTree>
    <p:extLst>
      <p:ext uri="{BB962C8B-B14F-4D97-AF65-F5344CB8AC3E}">
        <p14:creationId xmlns:p14="http://schemas.microsoft.com/office/powerpoint/2010/main" val="2872212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57E3FD-7B74-4732-B68E-30572F977950}"/>
              </a:ext>
            </a:extLst>
          </p:cNvPr>
          <p:cNvSpPr>
            <a:spLocks noGrp="1"/>
          </p:cNvSpPr>
          <p:nvPr>
            <p:ph idx="1"/>
          </p:nvPr>
        </p:nvSpPr>
        <p:spPr>
          <a:xfrm>
            <a:off x="228600" y="914400"/>
            <a:ext cx="8325852" cy="5943600"/>
          </a:xfrm>
        </p:spPr>
        <p:txBody>
          <a:bodyPr>
            <a:noAutofit/>
          </a:bodyPr>
          <a:lstStyle/>
          <a:p>
            <a:pPr marL="0" indent="0" algn="l" rtl="0">
              <a:buNone/>
            </a:pPr>
            <a:endParaRPr lang="en-US" sz="2000" cap="all" dirty="0"/>
          </a:p>
          <a:p>
            <a:pPr marL="0" indent="0" algn="l" rtl="0">
              <a:buNone/>
            </a:pPr>
            <a:r>
              <a:rPr lang="en-US" sz="2000" b="1" cap="all" dirty="0">
                <a:solidFill>
                  <a:schemeClr val="accent3">
                    <a:lumMod val="75000"/>
                  </a:schemeClr>
                </a:solidFill>
              </a:rPr>
              <a:t>EPIDEMOLOGY</a:t>
            </a:r>
            <a:r>
              <a:rPr lang="en-US" sz="2000" cap="all" dirty="0"/>
              <a:t> :</a:t>
            </a:r>
          </a:p>
          <a:p>
            <a:pPr algn="l" rtl="0"/>
            <a:r>
              <a:rPr lang="en-US" sz="2000" cap="all" dirty="0"/>
              <a:t>The timing of the injury may be prenatal or perinatal, or it may occur during the first few years of life. </a:t>
            </a:r>
          </a:p>
          <a:p>
            <a:pPr algn="l" rtl="0"/>
            <a:endParaRPr lang="en-US" sz="2000" cap="all" dirty="0"/>
          </a:p>
          <a:p>
            <a:pPr algn="l" rtl="0"/>
            <a:r>
              <a:rPr lang="en-US" sz="2000" cap="all" dirty="0"/>
              <a:t>Most common motor disability in children</a:t>
            </a:r>
          </a:p>
          <a:p>
            <a:pPr algn="l" rtl="0"/>
            <a:r>
              <a:rPr lang="en-US" sz="2000" cap="all" dirty="0"/>
              <a:t>Approx. 2/1000 live births in developed countries</a:t>
            </a:r>
          </a:p>
          <a:p>
            <a:pPr algn="l" rtl="0"/>
            <a:r>
              <a:rPr lang="en-US" sz="2000" cap="all" dirty="0"/>
              <a:t>The prevalence of CP is far higher in preterm compared with term infants and increases with decreasing gestational age (GA) and birth weight</a:t>
            </a:r>
          </a:p>
          <a:p>
            <a:pPr algn="l" rtl="0"/>
            <a:r>
              <a:rPr lang="en-US" sz="2000" cap="all" dirty="0"/>
              <a:t>Most children with CP, except in its mildest forms, are diagnosed in the first 18 months of life when they fail to attain motor milestones or show abnormalities such as asymmetric gross motor function, hypertonia, or </a:t>
            </a:r>
            <a:r>
              <a:rPr lang="en-US" sz="2000" cap="all" dirty="0" err="1"/>
              <a:t>hypotonia</a:t>
            </a:r>
            <a:endParaRPr lang="en-US" sz="2000" cap="all" dirty="0"/>
          </a:p>
        </p:txBody>
      </p:sp>
    </p:spTree>
    <p:extLst>
      <p:ext uri="{BB962C8B-B14F-4D97-AF65-F5344CB8AC3E}">
        <p14:creationId xmlns:p14="http://schemas.microsoft.com/office/powerpoint/2010/main" val="3319456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C089B4-5943-470B-9C1F-A9879FF7F6A3}"/>
              </a:ext>
            </a:extLst>
          </p:cNvPr>
          <p:cNvSpPr>
            <a:spLocks noGrp="1"/>
          </p:cNvSpPr>
          <p:nvPr>
            <p:ph idx="1"/>
          </p:nvPr>
        </p:nvSpPr>
        <p:spPr>
          <a:xfrm>
            <a:off x="228600" y="915748"/>
            <a:ext cx="8915400" cy="5942252"/>
          </a:xfrm>
        </p:spPr>
        <p:txBody>
          <a:bodyPr>
            <a:normAutofit lnSpcReduction="10000"/>
          </a:bodyPr>
          <a:lstStyle/>
          <a:p>
            <a:pPr algn="l" rtl="0">
              <a:buNone/>
            </a:pPr>
            <a:r>
              <a:rPr lang="en-US" b="1" dirty="0">
                <a:solidFill>
                  <a:schemeClr val="accent3">
                    <a:lumMod val="75000"/>
                  </a:schemeClr>
                </a:solidFill>
              </a:rPr>
              <a:t>ETIOLOGY</a:t>
            </a:r>
            <a:r>
              <a:rPr lang="en-US" dirty="0"/>
              <a:t> :</a:t>
            </a:r>
          </a:p>
          <a:p>
            <a:pPr marL="0" indent="0" algn="l" rtl="0">
              <a:buNone/>
            </a:pPr>
            <a:endParaRPr lang="en-US" dirty="0"/>
          </a:p>
          <a:p>
            <a:pPr algn="l" rtl="0"/>
            <a:r>
              <a:rPr lang="en-US" dirty="0"/>
              <a:t>The etiology of CP is often Multifactorial; CP results from static injury or lesions in the developing brain, occurring prenatally, perinatally, or postnatally.</a:t>
            </a:r>
            <a:br>
              <a:rPr lang="en-US" dirty="0"/>
            </a:br>
            <a:endParaRPr lang="en-US" dirty="0"/>
          </a:p>
          <a:p>
            <a:pPr algn="l" rtl="0"/>
            <a:r>
              <a:rPr lang="en-US" dirty="0"/>
              <a:t>Ten percent of children with CP have acquired CP, developing at later ages, Meningitis and head injury (accidental and nonaccidental) are the most common causes of acquired CP.</a:t>
            </a:r>
            <a:br>
              <a:rPr lang="en-US" dirty="0"/>
            </a:br>
            <a:endParaRPr lang="en-US" dirty="0"/>
          </a:p>
          <a:p>
            <a:pPr algn="l" rtl="0"/>
            <a:r>
              <a:rPr lang="en-US" dirty="0"/>
              <a:t> Nearly 50% of children with CP have no identifiable risk factors.</a:t>
            </a:r>
          </a:p>
          <a:p>
            <a:pPr algn="l" rtl="0"/>
            <a:r>
              <a:rPr lang="en-US" dirty="0"/>
              <a:t>CP is not inherited, but its causes might be inherited.</a:t>
            </a:r>
          </a:p>
          <a:p>
            <a:pPr algn="l" rtl="0"/>
            <a:endParaRPr lang="en-US" dirty="0"/>
          </a:p>
        </p:txBody>
      </p:sp>
    </p:spTree>
    <p:extLst>
      <p:ext uri="{BB962C8B-B14F-4D97-AF65-F5344CB8AC3E}">
        <p14:creationId xmlns:p14="http://schemas.microsoft.com/office/powerpoint/2010/main" val="2977191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6C212C4-43EB-476D-A64A-12BF7424EBFE}"/>
              </a:ext>
            </a:extLst>
          </p:cNvPr>
          <p:cNvSpPr>
            <a:spLocks noGrp="1"/>
          </p:cNvSpPr>
          <p:nvPr>
            <p:ph idx="1"/>
          </p:nvPr>
        </p:nvSpPr>
        <p:spPr>
          <a:xfrm>
            <a:off x="228600" y="1066800"/>
            <a:ext cx="8686800" cy="5410200"/>
          </a:xfrm>
        </p:spPr>
        <p:txBody>
          <a:bodyPr>
            <a:normAutofit fontScale="55000" lnSpcReduction="20000"/>
          </a:bodyPr>
          <a:lstStyle/>
          <a:p>
            <a:pPr algn="l" rtl="0">
              <a:buNone/>
            </a:pPr>
            <a:r>
              <a:rPr lang="en-US" sz="7200" dirty="0">
                <a:solidFill>
                  <a:schemeClr val="accent3">
                    <a:lumMod val="75000"/>
                  </a:schemeClr>
                </a:solidFill>
              </a:rPr>
              <a:t>RISK FACTORS :</a:t>
            </a:r>
          </a:p>
          <a:p>
            <a:pPr algn="l" rtl="0">
              <a:buNone/>
            </a:pPr>
            <a:r>
              <a:rPr lang="en-US" sz="4400" dirty="0"/>
              <a:t>1- Prematurity and LBW</a:t>
            </a:r>
          </a:p>
          <a:p>
            <a:pPr algn="l" rtl="0">
              <a:buNone/>
            </a:pPr>
            <a:r>
              <a:rPr lang="en-US" sz="4400" dirty="0"/>
              <a:t>2-TORCH infection” </a:t>
            </a:r>
          </a:p>
          <a:p>
            <a:pPr algn="l" rtl="0">
              <a:buNone/>
            </a:pPr>
            <a:r>
              <a:rPr lang="en-US" sz="4400" dirty="0"/>
              <a:t>3-Perinatal asphyxia </a:t>
            </a:r>
            <a:r>
              <a:rPr lang="en-US" sz="4400" dirty="0">
                <a:solidFill>
                  <a:schemeClr val="accent3">
                    <a:lumMod val="60000"/>
                    <a:lumOff val="40000"/>
                  </a:schemeClr>
                </a:solidFill>
              </a:rPr>
              <a:t>“ A lack of oxygen supply shortly before, during, or after delivery can result in hypoxic-ischemic encephalopathy, which is linked to the development of cerebral palsy “</a:t>
            </a:r>
          </a:p>
          <a:p>
            <a:pPr algn="l" rtl="0">
              <a:buNone/>
            </a:pPr>
            <a:r>
              <a:rPr lang="en-US" sz="4400" dirty="0"/>
              <a:t>4-Interaventricular hemorrhage </a:t>
            </a:r>
          </a:p>
          <a:p>
            <a:pPr algn="l" rtl="0">
              <a:buNone/>
            </a:pPr>
            <a:r>
              <a:rPr lang="en-US" sz="4400" dirty="0"/>
              <a:t>5-Structural abnormality of the brain</a:t>
            </a:r>
          </a:p>
          <a:p>
            <a:pPr algn="l" rtl="0">
              <a:buNone/>
            </a:pPr>
            <a:r>
              <a:rPr lang="en-US" sz="4400" dirty="0"/>
              <a:t>6-Neonatal seizures</a:t>
            </a:r>
          </a:p>
          <a:p>
            <a:pPr algn="l" rtl="0">
              <a:buNone/>
            </a:pPr>
            <a:r>
              <a:rPr lang="en-US" sz="4400" dirty="0"/>
              <a:t>7-Kernicterus</a:t>
            </a:r>
          </a:p>
          <a:p>
            <a:pPr algn="l" rtl="0">
              <a:buNone/>
            </a:pPr>
            <a:r>
              <a:rPr lang="en-US" sz="4400" dirty="0"/>
              <a:t>8-Postnatal infection </a:t>
            </a:r>
          </a:p>
          <a:p>
            <a:pPr algn="l" rtl="0">
              <a:buNone/>
            </a:pPr>
            <a:r>
              <a:rPr lang="en-US" sz="4400" dirty="0"/>
              <a:t>9- stroke </a:t>
            </a:r>
          </a:p>
          <a:p>
            <a:pPr algn="l" rtl="0">
              <a:buNone/>
            </a:pPr>
            <a:r>
              <a:rPr lang="en-US" sz="4400" dirty="0"/>
              <a:t>10 genetic susceptibility </a:t>
            </a:r>
          </a:p>
        </p:txBody>
      </p:sp>
    </p:spTree>
    <p:extLst>
      <p:ext uri="{BB962C8B-B14F-4D97-AF65-F5344CB8AC3E}">
        <p14:creationId xmlns:p14="http://schemas.microsoft.com/office/powerpoint/2010/main" val="1495646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CB5F582-E597-42F5-B5AF-EBA0D3955186}"/>
              </a:ext>
            </a:extLst>
          </p:cNvPr>
          <p:cNvPicPr>
            <a:picLocks noGrp="1" noChangeAspect="1"/>
          </p:cNvPicPr>
          <p:nvPr>
            <p:ph idx="1"/>
          </p:nvPr>
        </p:nvPicPr>
        <p:blipFill rotWithShape="1">
          <a:blip r:embed="rId2"/>
          <a:srcRect l="13283" t="11196" r="17492" b="11963"/>
          <a:stretch/>
        </p:blipFill>
        <p:spPr>
          <a:xfrm>
            <a:off x="1066800" y="304800"/>
            <a:ext cx="6874691" cy="6400800"/>
          </a:xfrm>
        </p:spPr>
      </p:pic>
    </p:spTree>
    <p:extLst>
      <p:ext uri="{BB962C8B-B14F-4D97-AF65-F5344CB8AC3E}">
        <p14:creationId xmlns:p14="http://schemas.microsoft.com/office/powerpoint/2010/main" val="191786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10;&#10;Description automatically generated">
            <a:extLst>
              <a:ext uri="{FF2B5EF4-FFF2-40B4-BE49-F238E27FC236}">
                <a16:creationId xmlns:a16="http://schemas.microsoft.com/office/drawing/2014/main" id="{19BF9A6A-1836-4B6B-964D-50D002F9C80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00606" y="0"/>
            <a:ext cx="6374324" cy="6858000"/>
          </a:xfrm>
        </p:spPr>
      </p:pic>
    </p:spTree>
    <p:extLst>
      <p:ext uri="{BB962C8B-B14F-4D97-AF65-F5344CB8AC3E}">
        <p14:creationId xmlns:p14="http://schemas.microsoft.com/office/powerpoint/2010/main" val="3696755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1C8C0F4-5C44-4C3F-B321-5CB3E2BABC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189359-5421-42DE-8E1A-06C35A6C264A}"/>
              </a:ext>
            </a:extLst>
          </p:cNvPr>
          <p:cNvSpPr>
            <a:spLocks noGrp="1"/>
          </p:cNvSpPr>
          <p:nvPr>
            <p:ph type="title"/>
          </p:nvPr>
        </p:nvSpPr>
        <p:spPr>
          <a:xfrm>
            <a:off x="228600" y="228600"/>
            <a:ext cx="8229600" cy="1143000"/>
          </a:xfrm>
        </p:spPr>
        <p:txBody>
          <a:bodyPr anchor="t">
            <a:normAutofit/>
          </a:bodyPr>
          <a:lstStyle/>
          <a:p>
            <a:r>
              <a:rPr lang="en-US" b="1" dirty="0">
                <a:solidFill>
                  <a:schemeClr val="accent3">
                    <a:lumMod val="75000"/>
                  </a:schemeClr>
                </a:solidFill>
              </a:rPr>
              <a:t>Prematurity :</a:t>
            </a:r>
          </a:p>
        </p:txBody>
      </p:sp>
      <p:sp>
        <p:nvSpPr>
          <p:cNvPr id="3" name="Content Placeholder 2">
            <a:extLst>
              <a:ext uri="{FF2B5EF4-FFF2-40B4-BE49-F238E27FC236}">
                <a16:creationId xmlns:a16="http://schemas.microsoft.com/office/drawing/2014/main" id="{BC00F4B8-5434-424D-93F9-C4BDC3D855CF}"/>
              </a:ext>
            </a:extLst>
          </p:cNvPr>
          <p:cNvSpPr>
            <a:spLocks noGrp="1"/>
          </p:cNvSpPr>
          <p:nvPr>
            <p:ph idx="1"/>
          </p:nvPr>
        </p:nvSpPr>
        <p:spPr>
          <a:xfrm>
            <a:off x="0" y="1066800"/>
            <a:ext cx="6858000" cy="5791200"/>
          </a:xfrm>
        </p:spPr>
        <p:txBody>
          <a:bodyPr anchor="t">
            <a:noAutofit/>
          </a:bodyPr>
          <a:lstStyle/>
          <a:p>
            <a:pPr algn="l" rtl="0">
              <a:lnSpc>
                <a:spcPct val="115000"/>
              </a:lnSpc>
            </a:pPr>
            <a:r>
              <a:rPr lang="en-US" sz="1600" dirty="0"/>
              <a:t>Conditions that affect preterm infant and may lead to CP :</a:t>
            </a:r>
          </a:p>
          <a:p>
            <a:pPr algn="l" rtl="0">
              <a:lnSpc>
                <a:spcPct val="115000"/>
              </a:lnSpc>
            </a:pPr>
            <a:r>
              <a:rPr lang="en-US" sz="1600" dirty="0"/>
              <a:t>Periventricular leukomalacia (PVL) – PVL refers to injury of cerebral white matter that occurs in a characteristic distribution and consists of periventricular focal necrosis, with subsequent cystic formation, and more diffuse cerebral white matter injury. </a:t>
            </a:r>
          </a:p>
          <a:p>
            <a:pPr algn="l" rtl="0">
              <a:lnSpc>
                <a:spcPct val="115000"/>
              </a:lnSpc>
            </a:pPr>
            <a:r>
              <a:rPr lang="en-US" sz="1600" dirty="0"/>
              <a:t>PVL is the major form of brain white matter injury that affects premature infants. </a:t>
            </a:r>
          </a:p>
          <a:p>
            <a:pPr algn="l" rtl="0">
              <a:lnSpc>
                <a:spcPct val="115000"/>
              </a:lnSpc>
            </a:pPr>
            <a:r>
              <a:rPr lang="en-US" sz="1600" dirty="0"/>
              <a:t>CP develops in approximately 5 to 15 percent of surviving preterm very low birth weight (VLBW; BW &lt;1500 g) infants, In this population, CP is often associated with PVL</a:t>
            </a:r>
          </a:p>
          <a:p>
            <a:pPr algn="l" rtl="0">
              <a:lnSpc>
                <a:spcPct val="115000"/>
              </a:lnSpc>
            </a:pPr>
            <a:r>
              <a:rPr lang="en-US" sz="1600" dirty="0"/>
              <a:t>Intraventricular hemorrhage (IVH) – Severe IVH, periventricular hemorrhagic infarction, and posthemorrhagic hydrocephalus (a potential complication of IVH) may lead to CP.</a:t>
            </a:r>
          </a:p>
          <a:p>
            <a:pPr algn="l" rtl="0">
              <a:lnSpc>
                <a:spcPct val="115000"/>
              </a:lnSpc>
            </a:pPr>
            <a:r>
              <a:rPr lang="en-US" sz="1600" dirty="0"/>
              <a:t>Bronchopulmonary dysplasia (BPD) – The risk of motor impairment is greater in preterm infants affected by BPD. The mechanism is not known but may involve the use of corticosteroids to improve lung disease.</a:t>
            </a:r>
          </a:p>
          <a:p>
            <a:pPr algn="l" rtl="0">
              <a:lnSpc>
                <a:spcPct val="115000"/>
              </a:lnSpc>
            </a:pPr>
            <a:endParaRPr lang="en-US" sz="1000" dirty="0"/>
          </a:p>
        </p:txBody>
      </p:sp>
      <p:pic>
        <p:nvPicPr>
          <p:cNvPr id="5" name="Picture 4" descr="A picture containing indoor&#10;&#10;Description automatically generated">
            <a:extLst>
              <a:ext uri="{FF2B5EF4-FFF2-40B4-BE49-F238E27FC236}">
                <a16:creationId xmlns:a16="http://schemas.microsoft.com/office/drawing/2014/main" id="{74528569-2CCB-4C06-9B11-8DA29D8053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5000" y="1981200"/>
            <a:ext cx="2319000" cy="2319000"/>
          </a:xfrm>
          <a:prstGeom prst="rect">
            <a:avLst/>
          </a:prstGeom>
        </p:spPr>
      </p:pic>
    </p:spTree>
    <p:extLst>
      <p:ext uri="{BB962C8B-B14F-4D97-AF65-F5344CB8AC3E}">
        <p14:creationId xmlns:p14="http://schemas.microsoft.com/office/powerpoint/2010/main" val="232383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B8B5E-58B8-452B-9883-DBCD07F22BCB}"/>
              </a:ext>
            </a:extLst>
          </p:cNvPr>
          <p:cNvSpPr>
            <a:spLocks noGrp="1"/>
          </p:cNvSpPr>
          <p:nvPr>
            <p:ph type="title"/>
          </p:nvPr>
        </p:nvSpPr>
        <p:spPr>
          <a:xfrm>
            <a:off x="304800" y="609600"/>
            <a:ext cx="8229600" cy="1143000"/>
          </a:xfrm>
        </p:spPr>
        <p:txBody>
          <a:bodyPr/>
          <a:lstStyle/>
          <a:p>
            <a:r>
              <a:rPr lang="en-US" b="1" dirty="0"/>
              <a:t>Intracranial hemorrhage (ICH) </a:t>
            </a:r>
          </a:p>
        </p:txBody>
      </p:sp>
      <p:sp>
        <p:nvSpPr>
          <p:cNvPr id="3" name="Content Placeholder 2">
            <a:extLst>
              <a:ext uri="{FF2B5EF4-FFF2-40B4-BE49-F238E27FC236}">
                <a16:creationId xmlns:a16="http://schemas.microsoft.com/office/drawing/2014/main" id="{0FA05687-5F7A-49A8-BADD-2C05C719BA43}"/>
              </a:ext>
            </a:extLst>
          </p:cNvPr>
          <p:cNvSpPr>
            <a:spLocks noGrp="1"/>
          </p:cNvSpPr>
          <p:nvPr>
            <p:ph idx="1"/>
          </p:nvPr>
        </p:nvSpPr>
        <p:spPr>
          <a:xfrm>
            <a:off x="304800" y="1905000"/>
            <a:ext cx="8229600" cy="4389120"/>
          </a:xfrm>
        </p:spPr>
        <p:txBody>
          <a:bodyPr/>
          <a:lstStyle/>
          <a:p>
            <a:pPr algn="l" rtl="0"/>
            <a:r>
              <a:rPr lang="en-US" dirty="0"/>
              <a:t>Intracranial hemorrhage (ICH) in term infants is unusual but frequently results in neuromotor abnormalities. </a:t>
            </a:r>
          </a:p>
          <a:p>
            <a:pPr algn="l" rtl="0"/>
            <a:r>
              <a:rPr lang="en-US" dirty="0"/>
              <a:t>Most are recognized because of the sudden and dramatic onset of symptoms, including seizures, abnormal movements, apnea, lethargy, irritability, vomiting, and bulging fontanelle.</a:t>
            </a:r>
          </a:p>
          <a:p>
            <a:pPr algn="l" rtl="0"/>
            <a:r>
              <a:rPr lang="en-US" dirty="0"/>
              <a:t> Diagnosis is made by cranial imaging</a:t>
            </a:r>
          </a:p>
        </p:txBody>
      </p:sp>
    </p:spTree>
    <p:extLst>
      <p:ext uri="{BB962C8B-B14F-4D97-AF65-F5344CB8AC3E}">
        <p14:creationId xmlns:p14="http://schemas.microsoft.com/office/powerpoint/2010/main" val="3854896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30119-863B-427A-B4A9-8A10E89F0F25}"/>
              </a:ext>
            </a:extLst>
          </p:cNvPr>
          <p:cNvSpPr>
            <a:spLocks noGrp="1"/>
          </p:cNvSpPr>
          <p:nvPr>
            <p:ph type="title"/>
          </p:nvPr>
        </p:nvSpPr>
        <p:spPr>
          <a:xfrm>
            <a:off x="301924" y="838200"/>
            <a:ext cx="8842076" cy="590300"/>
          </a:xfrm>
        </p:spPr>
        <p:txBody>
          <a:bodyPr>
            <a:normAutofit fontScale="90000"/>
          </a:bodyPr>
          <a:lstStyle/>
          <a:p>
            <a:pPr rtl="0"/>
            <a:r>
              <a:rPr lang="en-US" sz="3600" b="1" dirty="0">
                <a:latin typeface="+mn-lt"/>
              </a:rPr>
              <a:t>Perinatal hypoxic-ischemic encephalopathy </a:t>
            </a:r>
          </a:p>
        </p:txBody>
      </p:sp>
      <p:sp>
        <p:nvSpPr>
          <p:cNvPr id="3" name="Content Placeholder 2">
            <a:extLst>
              <a:ext uri="{FF2B5EF4-FFF2-40B4-BE49-F238E27FC236}">
                <a16:creationId xmlns:a16="http://schemas.microsoft.com/office/drawing/2014/main" id="{84A73D1E-3D80-4912-AAED-18083B6C2C17}"/>
              </a:ext>
            </a:extLst>
          </p:cNvPr>
          <p:cNvSpPr>
            <a:spLocks noGrp="1"/>
          </p:cNvSpPr>
          <p:nvPr>
            <p:ph idx="1"/>
          </p:nvPr>
        </p:nvSpPr>
        <p:spPr>
          <a:xfrm>
            <a:off x="304800" y="1524000"/>
            <a:ext cx="8839200" cy="4572000"/>
          </a:xfrm>
        </p:spPr>
        <p:txBody>
          <a:bodyPr>
            <a:normAutofit lnSpcReduction="10000"/>
          </a:bodyPr>
          <a:lstStyle/>
          <a:p>
            <a:pPr algn="l" rtl="0"/>
            <a:r>
              <a:rPr lang="en-US" dirty="0"/>
              <a:t>In the term infant, severe perinatal asphyxia can cause parasagittal cortical injury and infarction in the brainstem and basal ganglia and lead to the development of spastic quadriparesis.</a:t>
            </a:r>
          </a:p>
          <a:p>
            <a:pPr algn="l" rtl="0"/>
            <a:r>
              <a:rPr lang="en-US" dirty="0"/>
              <a:t>Neonates with severe intrapartum hypoxia-ischemia may have seizures, coma, hypotonia, dysfunction of other organ systems, a persistently low Apgar score, and evidence of profound metabolic acidosis. </a:t>
            </a:r>
          </a:p>
          <a:p>
            <a:pPr algn="l" rtl="0"/>
            <a:r>
              <a:rPr lang="en-US" dirty="0"/>
              <a:t>On magnetic resonance imaging (MRI), two main patterns of hypoxic-ischemic injury are seen: basal ganglia/thalamic-predominant pattern and a watershed-predominant pattern</a:t>
            </a:r>
          </a:p>
        </p:txBody>
      </p:sp>
    </p:spTree>
    <p:extLst>
      <p:ext uri="{BB962C8B-B14F-4D97-AF65-F5344CB8AC3E}">
        <p14:creationId xmlns:p14="http://schemas.microsoft.com/office/powerpoint/2010/main" val="1216782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242806050_595667201785570_8864734803239450125_n.jpg"/>
          <p:cNvPicPr>
            <a:picLocks noChangeAspect="1"/>
          </p:cNvPicPr>
          <p:nvPr/>
        </p:nvPicPr>
        <p:blipFill>
          <a:blip r:embed="rId2"/>
          <a:srcRect l="5833" t="16242" r="57500" b="8740"/>
          <a:stretch>
            <a:fillRect/>
          </a:stretch>
        </p:blipFill>
        <p:spPr>
          <a:xfrm>
            <a:off x="533400" y="533400"/>
            <a:ext cx="4358640" cy="5943600"/>
          </a:xfrm>
          <a:prstGeom prst="rect">
            <a:avLst/>
          </a:prstGeom>
        </p:spPr>
      </p:pic>
      <p:sp>
        <p:nvSpPr>
          <p:cNvPr id="5" name="Rectangle 4"/>
          <p:cNvSpPr/>
          <p:nvPr/>
        </p:nvSpPr>
        <p:spPr>
          <a:xfrm>
            <a:off x="4953000" y="838200"/>
            <a:ext cx="4191000" cy="5632311"/>
          </a:xfrm>
          <a:prstGeom prst="rect">
            <a:avLst/>
          </a:prstGeom>
        </p:spPr>
        <p:txBody>
          <a:bodyPr wrap="square">
            <a:spAutoFit/>
          </a:bodyPr>
          <a:lstStyle/>
          <a:p>
            <a:r>
              <a:rPr lang="en-US" sz="2400" dirty="0"/>
              <a:t>Patterns of brain injury in neonates with hypoxic-ischemic encephalopathy on T1-weighted, T2-weighted, and DWI. </a:t>
            </a:r>
          </a:p>
          <a:p>
            <a:r>
              <a:rPr lang="en-US" sz="2400" dirty="0"/>
              <a:t>MRI: magnetic resonance imaging; DWI: diffusion-weighted images; BGT: basal ganglia/thalamic-predominant injury; WS: watershed with cortical laminar necrosis and </a:t>
            </a:r>
            <a:r>
              <a:rPr lang="en-US" sz="2400" dirty="0" err="1"/>
              <a:t>subcortical</a:t>
            </a:r>
            <a:r>
              <a:rPr lang="en-US" sz="2400" dirty="0"/>
              <a:t> white matter injury; Global: global pattern with total cerebral injury</a:t>
            </a:r>
            <a:endParaRPr lang="ar-JO"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EBFC9-082A-4157-B15E-0BC56134B542}"/>
              </a:ext>
            </a:extLst>
          </p:cNvPr>
          <p:cNvSpPr>
            <a:spLocks noGrp="1"/>
          </p:cNvSpPr>
          <p:nvPr>
            <p:ph type="title"/>
          </p:nvPr>
        </p:nvSpPr>
        <p:spPr>
          <a:xfrm>
            <a:off x="381000" y="457200"/>
            <a:ext cx="8325851" cy="1156528"/>
          </a:xfrm>
        </p:spPr>
        <p:txBody>
          <a:bodyPr/>
          <a:lstStyle/>
          <a:p>
            <a:r>
              <a:rPr lang="en-US" b="1" dirty="0"/>
              <a:t>Genetic Susceptibility</a:t>
            </a:r>
          </a:p>
        </p:txBody>
      </p:sp>
      <p:sp>
        <p:nvSpPr>
          <p:cNvPr id="3" name="Content Placeholder 2">
            <a:extLst>
              <a:ext uri="{FF2B5EF4-FFF2-40B4-BE49-F238E27FC236}">
                <a16:creationId xmlns:a16="http://schemas.microsoft.com/office/drawing/2014/main" id="{88E49229-919E-4295-BBEE-6721C014CCAC}"/>
              </a:ext>
            </a:extLst>
          </p:cNvPr>
          <p:cNvSpPr>
            <a:spLocks noGrp="1"/>
          </p:cNvSpPr>
          <p:nvPr>
            <p:ph idx="1"/>
          </p:nvPr>
        </p:nvSpPr>
        <p:spPr>
          <a:xfrm>
            <a:off x="228600" y="1828800"/>
            <a:ext cx="8915400" cy="5029200"/>
          </a:xfrm>
        </p:spPr>
        <p:txBody>
          <a:bodyPr>
            <a:normAutofit fontScale="92500" lnSpcReduction="10000"/>
          </a:bodyPr>
          <a:lstStyle/>
          <a:p>
            <a:pPr algn="l" rtl="0"/>
            <a:r>
              <a:rPr lang="en-US" dirty="0"/>
              <a:t>Genetic disorders were historically thought to be uncommon causes of CP, but with the advent of next-generation genetic testing techniques, they are increasingly recognized as playing an important role in the etiology of CP.</a:t>
            </a:r>
          </a:p>
          <a:p>
            <a:pPr algn="l" rtl="0"/>
            <a:r>
              <a:rPr lang="en-US" dirty="0"/>
              <a:t>The aggregation of CP in groups with high consanguinity and observations of increased familial risk for CP suggests a genetic contribution to CP risk.</a:t>
            </a:r>
          </a:p>
          <a:p>
            <a:pPr algn="l" rtl="0"/>
            <a:r>
              <a:rPr lang="en-US" dirty="0"/>
              <a:t>Several genetic polymorphisms have been associated with susceptibility for CP, including apolipoprotein E , genes associated with thrombophilia (</a:t>
            </a:r>
            <a:r>
              <a:rPr lang="en-US" dirty="0" err="1"/>
              <a:t>eg</a:t>
            </a:r>
            <a:r>
              <a:rPr lang="en-US" dirty="0"/>
              <a:t>, prothrombin G20210A mutation), and genes involved with inflammation (</a:t>
            </a:r>
            <a:r>
              <a:rPr lang="en-US" dirty="0" err="1"/>
              <a:t>eg</a:t>
            </a:r>
            <a:r>
              <a:rPr lang="en-US" dirty="0"/>
              <a:t>, inducible nitric oxide synthetase, lymphotoxin alpha, and certain cytokines). However, only the association with prothrombin G20210A mutation was confirmed by a subsequent large study.</a:t>
            </a:r>
          </a:p>
          <a:p>
            <a:pPr algn="l" rtl="0"/>
            <a:endParaRPr lang="en-US" dirty="0"/>
          </a:p>
        </p:txBody>
      </p:sp>
    </p:spTree>
    <p:extLst>
      <p:ext uri="{BB962C8B-B14F-4D97-AF65-F5344CB8AC3E}">
        <p14:creationId xmlns:p14="http://schemas.microsoft.com/office/powerpoint/2010/main" val="3804732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004D3-48AD-43CF-8A3B-3E6A33188CAE}"/>
              </a:ext>
            </a:extLst>
          </p:cNvPr>
          <p:cNvSpPr>
            <a:spLocks noGrp="1"/>
          </p:cNvSpPr>
          <p:nvPr>
            <p:ph type="title"/>
          </p:nvPr>
        </p:nvSpPr>
        <p:spPr>
          <a:xfrm>
            <a:off x="457200" y="685800"/>
            <a:ext cx="8325851" cy="863230"/>
          </a:xfrm>
        </p:spPr>
        <p:txBody>
          <a:bodyPr>
            <a:normAutofit/>
          </a:bodyPr>
          <a:lstStyle/>
          <a:p>
            <a:r>
              <a:rPr lang="en-US" b="1" dirty="0"/>
              <a:t>Multiple Births</a:t>
            </a:r>
          </a:p>
        </p:txBody>
      </p:sp>
      <p:sp>
        <p:nvSpPr>
          <p:cNvPr id="3" name="Content Placeholder 2">
            <a:extLst>
              <a:ext uri="{FF2B5EF4-FFF2-40B4-BE49-F238E27FC236}">
                <a16:creationId xmlns:a16="http://schemas.microsoft.com/office/drawing/2014/main" id="{2DD95295-E3B6-4D25-BC22-AFF870911AED}"/>
              </a:ext>
            </a:extLst>
          </p:cNvPr>
          <p:cNvSpPr>
            <a:spLocks noGrp="1"/>
          </p:cNvSpPr>
          <p:nvPr>
            <p:ph idx="1"/>
          </p:nvPr>
        </p:nvSpPr>
        <p:spPr>
          <a:xfrm>
            <a:off x="304800" y="1600200"/>
            <a:ext cx="8325852" cy="4824981"/>
          </a:xfrm>
        </p:spPr>
        <p:txBody>
          <a:bodyPr/>
          <a:lstStyle/>
          <a:p>
            <a:pPr algn="l" rtl="0"/>
            <a:r>
              <a:rPr lang="en-US" dirty="0"/>
              <a:t>The risk of CP is increased among multiple births, Causes that may contribute to this risk include low BW, prematurity, congenital anomalies, cord entanglement, and abnormal vascular connections.</a:t>
            </a:r>
          </a:p>
          <a:p>
            <a:pPr algn="l" rtl="0"/>
            <a:r>
              <a:rPr lang="en-US" dirty="0"/>
              <a:t>Death of a co-twin greatly increases the risk of CP, The mechanism may include release of thromboplastin and emboli from the dead twin, causing injury to the survivor.</a:t>
            </a:r>
          </a:p>
          <a:p>
            <a:pPr algn="l" rtl="0"/>
            <a:r>
              <a:rPr lang="en-US" dirty="0"/>
              <a:t>Postnatal death also increases the risk of CP in the surviving co-twin, and </a:t>
            </a:r>
            <a:r>
              <a:rPr lang="en-US" dirty="0" err="1"/>
              <a:t>monozygosity</a:t>
            </a:r>
            <a:r>
              <a:rPr lang="en-US" dirty="0"/>
              <a:t> appears to influence this risk.</a:t>
            </a:r>
          </a:p>
          <a:p>
            <a:pPr algn="l" rtl="0"/>
            <a:endParaRPr lang="en-US" dirty="0"/>
          </a:p>
        </p:txBody>
      </p:sp>
    </p:spTree>
    <p:extLst>
      <p:ext uri="{BB962C8B-B14F-4D97-AF65-F5344CB8AC3E}">
        <p14:creationId xmlns:p14="http://schemas.microsoft.com/office/powerpoint/2010/main" val="2725735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54329-7EE2-4FA2-AD2A-917B779DAF7D}"/>
              </a:ext>
            </a:extLst>
          </p:cNvPr>
          <p:cNvSpPr>
            <a:spLocks noGrp="1"/>
          </p:cNvSpPr>
          <p:nvPr>
            <p:ph type="title"/>
          </p:nvPr>
        </p:nvSpPr>
        <p:spPr>
          <a:xfrm>
            <a:off x="304800" y="533400"/>
            <a:ext cx="8229600" cy="1143000"/>
          </a:xfrm>
        </p:spPr>
        <p:txBody>
          <a:bodyPr/>
          <a:lstStyle/>
          <a:p>
            <a:r>
              <a:rPr lang="en-US" b="1" dirty="0"/>
              <a:t>Brain malformations</a:t>
            </a:r>
          </a:p>
        </p:txBody>
      </p:sp>
      <p:sp>
        <p:nvSpPr>
          <p:cNvPr id="3" name="Content Placeholder 2">
            <a:extLst>
              <a:ext uri="{FF2B5EF4-FFF2-40B4-BE49-F238E27FC236}">
                <a16:creationId xmlns:a16="http://schemas.microsoft.com/office/drawing/2014/main" id="{F9C52155-D867-4944-B3E6-D68D504D03A2}"/>
              </a:ext>
            </a:extLst>
          </p:cNvPr>
          <p:cNvSpPr>
            <a:spLocks noGrp="1"/>
          </p:cNvSpPr>
          <p:nvPr>
            <p:ph idx="1"/>
          </p:nvPr>
        </p:nvSpPr>
        <p:spPr>
          <a:xfrm>
            <a:off x="381000" y="1905000"/>
            <a:ext cx="8229600" cy="4389120"/>
          </a:xfrm>
        </p:spPr>
        <p:txBody>
          <a:bodyPr/>
          <a:lstStyle/>
          <a:p>
            <a:pPr algn="l" rtl="0"/>
            <a:r>
              <a:rPr lang="en-US" dirty="0"/>
              <a:t>In some children, CP results from brain malformations. The biologic basis of most of these is unknown.</a:t>
            </a:r>
          </a:p>
          <a:p>
            <a:pPr algn="l" rtl="0"/>
            <a:endParaRPr lang="en-US" dirty="0"/>
          </a:p>
        </p:txBody>
      </p:sp>
    </p:spTree>
    <p:extLst>
      <p:ext uri="{BB962C8B-B14F-4D97-AF65-F5344CB8AC3E}">
        <p14:creationId xmlns:p14="http://schemas.microsoft.com/office/powerpoint/2010/main" val="82123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D3DA5-B196-41A5-9C78-12D935679C9C}"/>
              </a:ext>
            </a:extLst>
          </p:cNvPr>
          <p:cNvSpPr>
            <a:spLocks noGrp="1"/>
          </p:cNvSpPr>
          <p:nvPr>
            <p:ph type="title"/>
          </p:nvPr>
        </p:nvSpPr>
        <p:spPr>
          <a:xfrm>
            <a:off x="457200" y="533400"/>
            <a:ext cx="8229600" cy="1143000"/>
          </a:xfrm>
        </p:spPr>
        <p:txBody>
          <a:bodyPr/>
          <a:lstStyle/>
          <a:p>
            <a:r>
              <a:rPr lang="en-US" b="1" dirty="0"/>
              <a:t>Stroke</a:t>
            </a:r>
          </a:p>
        </p:txBody>
      </p:sp>
      <p:sp>
        <p:nvSpPr>
          <p:cNvPr id="3" name="Content Placeholder 2">
            <a:extLst>
              <a:ext uri="{FF2B5EF4-FFF2-40B4-BE49-F238E27FC236}">
                <a16:creationId xmlns:a16="http://schemas.microsoft.com/office/drawing/2014/main" id="{35EBFDF9-12B2-4680-922F-32FE64358AB1}"/>
              </a:ext>
            </a:extLst>
          </p:cNvPr>
          <p:cNvSpPr>
            <a:spLocks noGrp="1"/>
          </p:cNvSpPr>
          <p:nvPr>
            <p:ph idx="1"/>
          </p:nvPr>
        </p:nvSpPr>
        <p:spPr>
          <a:xfrm>
            <a:off x="381000" y="1828800"/>
            <a:ext cx="8229600" cy="4389120"/>
          </a:xfrm>
        </p:spPr>
        <p:txBody>
          <a:bodyPr>
            <a:normAutofit/>
          </a:bodyPr>
          <a:lstStyle/>
          <a:p>
            <a:pPr algn="l" rtl="0"/>
            <a:r>
              <a:rPr lang="en-US" dirty="0"/>
              <a:t>Stroke in the perinatal period contributes to CP, especially spastic hemiparesis.</a:t>
            </a:r>
          </a:p>
          <a:p>
            <a:pPr algn="l" rtl="0"/>
            <a:r>
              <a:rPr lang="en-US" dirty="0"/>
              <a:t>Thromboembolism and prothrombotic disorders contribute to the etiology of this disorder.</a:t>
            </a:r>
          </a:p>
          <a:p>
            <a:pPr algn="l" rtl="0"/>
            <a:r>
              <a:rPr lang="en-US" dirty="0"/>
              <a:t> Lesions typically are identified by cranial imaging studies following a neonatal seizure, However, some newborns with stroke are asymptomatic until hemiparesis or other abnormalities develop later in infancy or childhood.</a:t>
            </a:r>
          </a:p>
        </p:txBody>
      </p:sp>
    </p:spTree>
    <p:extLst>
      <p:ext uri="{BB962C8B-B14F-4D97-AF65-F5344CB8AC3E}">
        <p14:creationId xmlns:p14="http://schemas.microsoft.com/office/powerpoint/2010/main" val="2614250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D4AAC-5873-4896-9B59-6C75B912BC9B}"/>
              </a:ext>
            </a:extLst>
          </p:cNvPr>
          <p:cNvSpPr>
            <a:spLocks noGrp="1"/>
          </p:cNvSpPr>
          <p:nvPr>
            <p:ph type="title"/>
          </p:nvPr>
        </p:nvSpPr>
        <p:spPr>
          <a:xfrm>
            <a:off x="381000" y="533400"/>
            <a:ext cx="8229600" cy="1143000"/>
          </a:xfrm>
        </p:spPr>
        <p:txBody>
          <a:bodyPr/>
          <a:lstStyle/>
          <a:p>
            <a:r>
              <a:rPr lang="en-US" b="1" dirty="0"/>
              <a:t>Intrauterine infection </a:t>
            </a:r>
          </a:p>
        </p:txBody>
      </p:sp>
      <p:sp>
        <p:nvSpPr>
          <p:cNvPr id="3" name="Content Placeholder 2">
            <a:extLst>
              <a:ext uri="{FF2B5EF4-FFF2-40B4-BE49-F238E27FC236}">
                <a16:creationId xmlns:a16="http://schemas.microsoft.com/office/drawing/2014/main" id="{1A94929F-A407-46E3-ADDF-67C8DCE6F7CB}"/>
              </a:ext>
            </a:extLst>
          </p:cNvPr>
          <p:cNvSpPr>
            <a:spLocks noGrp="1"/>
          </p:cNvSpPr>
          <p:nvPr>
            <p:ph idx="1"/>
          </p:nvPr>
        </p:nvSpPr>
        <p:spPr/>
        <p:txBody>
          <a:bodyPr/>
          <a:lstStyle/>
          <a:p>
            <a:pPr algn="l" rtl="0"/>
            <a:r>
              <a:rPr lang="en-US" dirty="0"/>
              <a:t>Intrauterine infection is associated with an increased risk of CP. Congenital infections with organisms such as cytomegalovirus, syphilis, Zika virus, varicella virus, and toxoplasmosis play a role [TORCH infections].</a:t>
            </a:r>
            <a:br>
              <a:rPr lang="en-US" dirty="0"/>
            </a:br>
            <a:r>
              <a:rPr lang="en-US" dirty="0"/>
              <a:t> Bacterial infections are also associated with CP.</a:t>
            </a:r>
          </a:p>
          <a:p>
            <a:pPr algn="l" rtl="0"/>
            <a:r>
              <a:rPr lang="en-US" dirty="0"/>
              <a:t>Maternal chorioamnionitis is associated with an increased risk of CP in term infants.</a:t>
            </a:r>
          </a:p>
          <a:p>
            <a:pPr algn="l" rtl="0"/>
            <a:r>
              <a:rPr lang="en-US" dirty="0"/>
              <a:t>In preterm infants perinatal infection appears to play a key role in the pathogenesis of PVL and subsequent CP.</a:t>
            </a:r>
          </a:p>
          <a:p>
            <a:pPr algn="l" rtl="0"/>
            <a:endParaRPr lang="en-US" dirty="0"/>
          </a:p>
          <a:p>
            <a:pPr algn="l" rtl="0"/>
            <a:endParaRPr lang="en-US" dirty="0"/>
          </a:p>
        </p:txBody>
      </p:sp>
    </p:spTree>
    <p:extLst>
      <p:ext uri="{BB962C8B-B14F-4D97-AF65-F5344CB8AC3E}">
        <p14:creationId xmlns:p14="http://schemas.microsoft.com/office/powerpoint/2010/main" val="2327587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C8732-06EB-43D2-8D90-5B3A82ED00DC}"/>
              </a:ext>
            </a:extLst>
          </p:cNvPr>
          <p:cNvSpPr>
            <a:spLocks noGrp="1"/>
          </p:cNvSpPr>
          <p:nvPr>
            <p:ph type="title"/>
          </p:nvPr>
        </p:nvSpPr>
        <p:spPr>
          <a:xfrm>
            <a:off x="457200" y="457200"/>
            <a:ext cx="8229600" cy="1143000"/>
          </a:xfrm>
        </p:spPr>
        <p:txBody>
          <a:bodyPr/>
          <a:lstStyle/>
          <a:p>
            <a:r>
              <a:rPr lang="en-US" b="1" dirty="0"/>
              <a:t>Acquired postnatal causes</a:t>
            </a:r>
          </a:p>
        </p:txBody>
      </p:sp>
      <p:sp>
        <p:nvSpPr>
          <p:cNvPr id="3" name="Content Placeholder 2">
            <a:extLst>
              <a:ext uri="{FF2B5EF4-FFF2-40B4-BE49-F238E27FC236}">
                <a16:creationId xmlns:a16="http://schemas.microsoft.com/office/drawing/2014/main" id="{5668B766-64A2-4022-A3BB-23D817DF6DA1}"/>
              </a:ext>
            </a:extLst>
          </p:cNvPr>
          <p:cNvSpPr>
            <a:spLocks noGrp="1"/>
          </p:cNvSpPr>
          <p:nvPr>
            <p:ph idx="1"/>
          </p:nvPr>
        </p:nvSpPr>
        <p:spPr>
          <a:xfrm>
            <a:off x="457200" y="1828800"/>
            <a:ext cx="8229600" cy="4389120"/>
          </a:xfrm>
        </p:spPr>
        <p:txBody>
          <a:bodyPr>
            <a:normAutofit fontScale="92500" lnSpcReduction="10000"/>
          </a:bodyPr>
          <a:lstStyle/>
          <a:p>
            <a:pPr algn="l" rtl="0"/>
            <a:r>
              <a:rPr lang="en-US" dirty="0"/>
              <a:t>While most cases are due to prenatal or perinatal factors, CP can also result from insults to the developing brain acquired during infancy and early childhood. Approximately 10 to 18 percent of cases of CP are acquired after the neonatal period.  </a:t>
            </a:r>
            <a:br>
              <a:rPr lang="en-US" dirty="0"/>
            </a:br>
            <a:r>
              <a:rPr lang="en-US" dirty="0"/>
              <a:t>Most of these patients have spastic CP. </a:t>
            </a:r>
          </a:p>
          <a:p>
            <a:pPr algn="l" rtl="0"/>
            <a:r>
              <a:rPr lang="en-US" dirty="0"/>
              <a:t>Stroke </a:t>
            </a:r>
          </a:p>
          <a:p>
            <a:pPr algn="l" rtl="0"/>
            <a:r>
              <a:rPr lang="en-US" dirty="0"/>
              <a:t>Trauma </a:t>
            </a:r>
          </a:p>
          <a:p>
            <a:pPr algn="l" rtl="0"/>
            <a:r>
              <a:rPr lang="en-US" dirty="0"/>
              <a:t>Severe hypoxic events such as near-drowning.</a:t>
            </a:r>
          </a:p>
          <a:p>
            <a:pPr algn="l" rtl="0"/>
            <a:r>
              <a:rPr lang="en-US" dirty="0"/>
              <a:t> Sepsis or meningitis.</a:t>
            </a:r>
          </a:p>
          <a:p>
            <a:pPr algn="l" rtl="0"/>
            <a:r>
              <a:rPr lang="en-US" dirty="0"/>
              <a:t> Kernicterus </a:t>
            </a:r>
          </a:p>
          <a:p>
            <a:pPr algn="l" rtl="0"/>
            <a:endParaRPr lang="en-US" dirty="0"/>
          </a:p>
        </p:txBody>
      </p:sp>
    </p:spTree>
    <p:extLst>
      <p:ext uri="{BB962C8B-B14F-4D97-AF65-F5344CB8AC3E}">
        <p14:creationId xmlns:p14="http://schemas.microsoft.com/office/powerpoint/2010/main" val="1057620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C21F1-2B1D-48A6-881B-1C71E412A2AB}"/>
              </a:ext>
            </a:extLst>
          </p:cNvPr>
          <p:cNvSpPr>
            <a:spLocks noGrp="1"/>
          </p:cNvSpPr>
          <p:nvPr>
            <p:ph type="title"/>
          </p:nvPr>
        </p:nvSpPr>
        <p:spPr>
          <a:xfrm>
            <a:off x="533400" y="457200"/>
            <a:ext cx="8325851" cy="6400800"/>
          </a:xfrm>
        </p:spPr>
        <p:txBody>
          <a:bodyPr>
            <a:normAutofit fontScale="90000"/>
          </a:bodyPr>
          <a:lstStyle/>
          <a:p>
            <a:pPr rtl="0"/>
            <a:br>
              <a:rPr lang="ar-JO" b="1" dirty="0"/>
            </a:br>
            <a:r>
              <a:rPr lang="en-US" b="1" dirty="0"/>
              <a:t>EARLY SIGN :</a:t>
            </a:r>
            <a:br>
              <a:rPr lang="en-US" b="1" dirty="0"/>
            </a:br>
            <a:r>
              <a:rPr lang="en-US" sz="2200" dirty="0">
                <a:solidFill>
                  <a:schemeClr val="tx1"/>
                </a:solidFill>
              </a:rPr>
              <a:t>The diagnosis of CP is typically made between the age of 12 to 24 months, though earlier diagnosis is becoming increasingly common . Suggestive signs and symptoms may be present in infancy. Presentation generally points to a specific CP subtype, though there is substantial overlap in the clinical features of these subtypes </a:t>
            </a:r>
            <a:br>
              <a:rPr lang="en-US" sz="2200" dirty="0">
                <a:solidFill>
                  <a:schemeClr val="tx1"/>
                </a:solidFill>
              </a:rPr>
            </a:br>
            <a:r>
              <a:rPr lang="en-US" sz="2000" dirty="0">
                <a:solidFill>
                  <a:schemeClr val="tx1"/>
                </a:solidFill>
              </a:rPr>
              <a:t>Motor milestones: Not sitting by eight months, not walking by 18 months, early asymmetry of hand function (hand preference) before one year</a:t>
            </a:r>
            <a:br>
              <a:rPr lang="en-US" sz="2000" dirty="0">
                <a:solidFill>
                  <a:schemeClr val="tx1"/>
                </a:solidFill>
              </a:rPr>
            </a:br>
            <a:br>
              <a:rPr lang="en-US" sz="2000" dirty="0">
                <a:solidFill>
                  <a:schemeClr val="tx1"/>
                </a:solidFill>
              </a:rPr>
            </a:br>
            <a:r>
              <a:rPr lang="en-US" sz="2000" dirty="0">
                <a:solidFill>
                  <a:schemeClr val="tx1"/>
                </a:solidFill>
              </a:rPr>
              <a:t>-Definite hand preference before 1 year of age, suggests a one-sided muscle weakness and is a red flag for </a:t>
            </a:r>
            <a:r>
              <a:rPr lang="en-US" sz="2000" dirty="0" err="1">
                <a:solidFill>
                  <a:schemeClr val="tx1"/>
                </a:solidFill>
              </a:rPr>
              <a:t>hemiplegia</a:t>
            </a:r>
            <a:r>
              <a:rPr lang="en-US" sz="2000" dirty="0">
                <a:solidFill>
                  <a:schemeClr val="tx1"/>
                </a:solidFill>
              </a:rPr>
              <a:t>!</a:t>
            </a:r>
            <a:br>
              <a:rPr lang="en-US" sz="2000" dirty="0">
                <a:solidFill>
                  <a:schemeClr val="tx1"/>
                </a:solidFill>
              </a:rPr>
            </a:br>
            <a:br>
              <a:rPr lang="en-US" sz="2000" dirty="0">
                <a:solidFill>
                  <a:schemeClr val="tx1"/>
                </a:solidFill>
              </a:rPr>
            </a:br>
            <a:r>
              <a:rPr lang="en-US" sz="2000" dirty="0">
                <a:solidFill>
                  <a:schemeClr val="tx1"/>
                </a:solidFill>
              </a:rPr>
              <a:t>- Neurobehavioral signs: The baby often is irritable, sleeps poorly, vomits frequently.</a:t>
            </a:r>
            <a:br>
              <a:rPr lang="en-US" sz="2000" dirty="0">
                <a:solidFill>
                  <a:schemeClr val="tx1"/>
                </a:solidFill>
              </a:rPr>
            </a:br>
            <a:br>
              <a:rPr lang="en-US" sz="2000" dirty="0">
                <a:solidFill>
                  <a:schemeClr val="tx1"/>
                </a:solidFill>
              </a:rPr>
            </a:br>
            <a:r>
              <a:rPr lang="en-US" sz="2000" dirty="0">
                <a:solidFill>
                  <a:schemeClr val="tx1"/>
                </a:solidFill>
              </a:rPr>
              <a:t>- Developmental reflexes: delay in the disappearance or exaggeration of a developmental reflex may be an early indication of motor disability.</a:t>
            </a:r>
            <a:br>
              <a:rPr lang="en-US" sz="2000" dirty="0">
                <a:solidFill>
                  <a:schemeClr val="tx1"/>
                </a:solidFill>
              </a:rPr>
            </a:br>
            <a:br>
              <a:rPr lang="en-US" sz="2000" dirty="0">
                <a:solidFill>
                  <a:schemeClr val="tx1"/>
                </a:solidFill>
              </a:rPr>
            </a:br>
            <a:r>
              <a:rPr lang="en-US" sz="2000" dirty="0">
                <a:solidFill>
                  <a:schemeClr val="tx1"/>
                </a:solidFill>
              </a:rPr>
              <a:t>- Motor tone and posture: Persistent or asymmetric fisting may be present, poor head control, </a:t>
            </a:r>
            <a:br>
              <a:rPr lang="en-US" sz="2000" dirty="0">
                <a:solidFill>
                  <a:schemeClr val="tx1"/>
                </a:solidFill>
              </a:rPr>
            </a:br>
            <a:endParaRPr lang="en-US" sz="2200" dirty="0">
              <a:solidFill>
                <a:schemeClr val="tx1"/>
              </a:solidFill>
            </a:endParaRPr>
          </a:p>
        </p:txBody>
      </p:sp>
    </p:spTree>
    <p:extLst>
      <p:ext uri="{BB962C8B-B14F-4D97-AF65-F5344CB8AC3E}">
        <p14:creationId xmlns:p14="http://schemas.microsoft.com/office/powerpoint/2010/main" val="27993843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b="1" dirty="0"/>
              <a:t>CLASSIFICATION</a:t>
            </a:r>
          </a:p>
        </p:txBody>
      </p:sp>
      <p:sp>
        <p:nvSpPr>
          <p:cNvPr id="3" name="Content Placeholder 2"/>
          <p:cNvSpPr>
            <a:spLocks noGrp="1"/>
          </p:cNvSpPr>
          <p:nvPr>
            <p:ph idx="1"/>
          </p:nvPr>
        </p:nvSpPr>
        <p:spPr>
          <a:xfrm>
            <a:off x="457200" y="1752600"/>
            <a:ext cx="8229600" cy="4389120"/>
          </a:xfrm>
        </p:spPr>
        <p:txBody>
          <a:bodyPr>
            <a:normAutofit fontScale="92500" lnSpcReduction="10000"/>
          </a:bodyPr>
          <a:lstStyle/>
          <a:p>
            <a:pPr algn="l" rtl="0"/>
            <a:r>
              <a:rPr lang="en-US" dirty="0"/>
              <a:t>Spastic   75-80%</a:t>
            </a:r>
            <a:br>
              <a:rPr lang="en-US" dirty="0"/>
            </a:br>
            <a:r>
              <a:rPr lang="en-US" dirty="0"/>
              <a:t>1- MONOPLEGIA (Rare)</a:t>
            </a:r>
            <a:br>
              <a:rPr lang="en-US" dirty="0"/>
            </a:br>
            <a:r>
              <a:rPr lang="en-US" dirty="0"/>
              <a:t>2- DIPLEGIA                </a:t>
            </a:r>
            <a:br>
              <a:rPr lang="en-US" dirty="0"/>
            </a:br>
            <a:r>
              <a:rPr lang="en-US" dirty="0"/>
              <a:t>3- HEMIPLEGIA	         </a:t>
            </a:r>
            <a:br>
              <a:rPr lang="en-US" dirty="0"/>
            </a:br>
            <a:r>
              <a:rPr lang="en-US" dirty="0"/>
              <a:t>4- QUADRIPLEGIA </a:t>
            </a:r>
            <a:br>
              <a:rPr lang="en-US" dirty="0"/>
            </a:br>
            <a:endParaRPr lang="en-US" dirty="0"/>
          </a:p>
          <a:p>
            <a:pPr algn="l" rtl="0"/>
            <a:r>
              <a:rPr lang="en-US" dirty="0" err="1"/>
              <a:t>Dyskientic</a:t>
            </a:r>
            <a:r>
              <a:rPr lang="en-US" dirty="0"/>
              <a:t> 10-15%</a:t>
            </a:r>
            <a:br>
              <a:rPr lang="en-US" dirty="0"/>
            </a:br>
            <a:r>
              <a:rPr lang="en-US" dirty="0"/>
              <a:t>1- </a:t>
            </a:r>
            <a:r>
              <a:rPr lang="en-US" dirty="0" err="1"/>
              <a:t>Chorioathetoide</a:t>
            </a:r>
            <a:r>
              <a:rPr lang="en-US" dirty="0"/>
              <a:t>  </a:t>
            </a:r>
            <a:br>
              <a:rPr lang="en-US" dirty="0"/>
            </a:br>
            <a:r>
              <a:rPr lang="en-US" dirty="0"/>
              <a:t>2- </a:t>
            </a:r>
            <a:r>
              <a:rPr lang="en-US" dirty="0" err="1"/>
              <a:t>Athetoid</a:t>
            </a:r>
            <a:br>
              <a:rPr lang="en-US" dirty="0"/>
            </a:br>
            <a:r>
              <a:rPr lang="en-US" dirty="0"/>
              <a:t>3- Dystonic</a:t>
            </a:r>
          </a:p>
          <a:p>
            <a:pPr algn="l" rtl="0"/>
            <a:r>
              <a:rPr lang="en-US" dirty="0"/>
              <a:t>Ataxic  	1%</a:t>
            </a:r>
          </a:p>
          <a:p>
            <a:pPr algn="l" rtl="0"/>
            <a:r>
              <a:rPr lang="en-US" dirty="0"/>
              <a:t>Mixed 	10%</a:t>
            </a:r>
          </a:p>
        </p:txBody>
      </p:sp>
    </p:spTree>
    <p:extLst>
      <p:ext uri="{BB962C8B-B14F-4D97-AF65-F5344CB8AC3E}">
        <p14:creationId xmlns:p14="http://schemas.microsoft.com/office/powerpoint/2010/main" val="10706241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990600"/>
            <a:ext cx="8648916"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8985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a:bodyPr>
          <a:lstStyle/>
          <a:p>
            <a:pPr algn="l"/>
            <a:r>
              <a:rPr lang="en-US" b="1" dirty="0"/>
              <a:t>Spastic</a:t>
            </a:r>
          </a:p>
        </p:txBody>
      </p:sp>
      <p:sp>
        <p:nvSpPr>
          <p:cNvPr id="3" name="Content Placeholder 2"/>
          <p:cNvSpPr>
            <a:spLocks noGrp="1"/>
          </p:cNvSpPr>
          <p:nvPr>
            <p:ph idx="1"/>
          </p:nvPr>
        </p:nvSpPr>
        <p:spPr>
          <a:xfrm>
            <a:off x="381000" y="1752600"/>
            <a:ext cx="8229600" cy="4389120"/>
          </a:xfrm>
        </p:spPr>
        <p:txBody>
          <a:bodyPr/>
          <a:lstStyle/>
          <a:p>
            <a:pPr algn="l" rtl="0"/>
            <a:r>
              <a:rPr lang="en-US" dirty="0"/>
              <a:t>Most common type (80%)</a:t>
            </a:r>
          </a:p>
          <a:p>
            <a:pPr algn="l" rtl="0"/>
            <a:r>
              <a:rPr lang="en-US" dirty="0"/>
              <a:t> the problem in the cerebral cortex </a:t>
            </a:r>
          </a:p>
          <a:p>
            <a:pPr algn="l" rtl="0"/>
            <a:r>
              <a:rPr lang="en-US" dirty="0"/>
              <a:t> stiff and difficulty moving </a:t>
            </a:r>
          </a:p>
        </p:txBody>
      </p:sp>
    </p:spTree>
    <p:extLst>
      <p:ext uri="{BB962C8B-B14F-4D97-AF65-F5344CB8AC3E}">
        <p14:creationId xmlns:p14="http://schemas.microsoft.com/office/powerpoint/2010/main" val="18151472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052612"/>
            <a:ext cx="9144000" cy="5805388"/>
          </a:xfrm>
        </p:spPr>
      </p:pic>
    </p:spTree>
    <p:extLst>
      <p:ext uri="{BB962C8B-B14F-4D97-AF65-F5344CB8AC3E}">
        <p14:creationId xmlns:p14="http://schemas.microsoft.com/office/powerpoint/2010/main" val="8746408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33400"/>
            <a:ext cx="8229600" cy="1143000"/>
          </a:xfrm>
        </p:spPr>
        <p:txBody>
          <a:bodyPr/>
          <a:lstStyle/>
          <a:p>
            <a:pPr algn="l"/>
            <a:r>
              <a:rPr lang="en-US" b="1" dirty="0"/>
              <a:t>Spastic hemiplegia </a:t>
            </a:r>
          </a:p>
        </p:txBody>
      </p:sp>
      <p:sp>
        <p:nvSpPr>
          <p:cNvPr id="3" name="Content Placeholder 2"/>
          <p:cNvSpPr>
            <a:spLocks noGrp="1"/>
          </p:cNvSpPr>
          <p:nvPr>
            <p:ph idx="1"/>
          </p:nvPr>
        </p:nvSpPr>
        <p:spPr>
          <a:xfrm>
            <a:off x="304800" y="1905000"/>
            <a:ext cx="6324600" cy="4389120"/>
          </a:xfrm>
        </p:spPr>
        <p:txBody>
          <a:bodyPr>
            <a:normAutofit lnSpcReduction="10000"/>
          </a:bodyPr>
          <a:lstStyle/>
          <a:p>
            <a:pPr algn="l" rtl="0"/>
            <a:r>
              <a:rPr lang="en-US" sz="2000" dirty="0"/>
              <a:t>21 to 40% of CP cases.</a:t>
            </a:r>
          </a:p>
          <a:p>
            <a:pPr algn="l" rtl="0"/>
            <a:r>
              <a:rPr lang="en-US" sz="2000" dirty="0"/>
              <a:t>Typically affect term infants of normal birth weight.</a:t>
            </a:r>
          </a:p>
          <a:p>
            <a:pPr algn="l" rtl="0"/>
            <a:r>
              <a:rPr lang="en-US" sz="2000" dirty="0"/>
              <a:t>One side of the body is affected.</a:t>
            </a:r>
          </a:p>
          <a:p>
            <a:pPr algn="l" rtl="0"/>
            <a:r>
              <a:rPr lang="en-US" sz="2000" dirty="0"/>
              <a:t>The arm typically is more affected than the leg.</a:t>
            </a:r>
          </a:p>
          <a:p>
            <a:pPr algn="l" rtl="0"/>
            <a:r>
              <a:rPr lang="en-US" sz="2000" dirty="0"/>
              <a:t>Early (before age 12 months) hand dominance.</a:t>
            </a:r>
          </a:p>
          <a:p>
            <a:pPr algn="l" rtl="0"/>
            <a:r>
              <a:rPr lang="en-US" sz="2000" dirty="0"/>
              <a:t>The arm is adducted at the shoulder</a:t>
            </a:r>
          </a:p>
          <a:p>
            <a:pPr marL="0" indent="0" algn="l" rtl="0">
              <a:buNone/>
            </a:pPr>
            <a:r>
              <a:rPr lang="en-US" sz="2000" dirty="0"/>
              <a:t>  and flexed at the elbow, the forearm is pronated, </a:t>
            </a:r>
          </a:p>
          <a:p>
            <a:pPr marL="0" indent="0" algn="l" rtl="0">
              <a:buNone/>
            </a:pPr>
            <a:r>
              <a:rPr lang="en-US" sz="2000" dirty="0"/>
              <a:t> and the wrist and fingers are flexed with the hand closed.</a:t>
            </a:r>
          </a:p>
          <a:p>
            <a:pPr algn="l" rtl="0"/>
            <a:r>
              <a:rPr lang="en-US" sz="2000" dirty="0"/>
              <a:t> The hip is partially flexed and adducted,</a:t>
            </a:r>
          </a:p>
          <a:p>
            <a:pPr marL="0" indent="0" algn="l" rtl="0">
              <a:buNone/>
            </a:pPr>
            <a:r>
              <a:rPr lang="en-US" sz="2000" dirty="0"/>
              <a:t>  and the knee and ankle are flexed; </a:t>
            </a:r>
          </a:p>
          <a:p>
            <a:pPr marL="0" indent="0" algn="l" rtl="0">
              <a:buNone/>
            </a:pPr>
            <a:r>
              <a:rPr lang="en-US" sz="2000" dirty="0"/>
              <a:t>  the foot may remain in the equinovarus or</a:t>
            </a:r>
          </a:p>
          <a:p>
            <a:pPr marL="0" indent="0" algn="l" rtl="0">
              <a:buNone/>
            </a:pPr>
            <a:r>
              <a:rPr lang="en-US" sz="2000" dirty="0"/>
              <a:t> calcaneovalgus position.</a:t>
            </a:r>
          </a:p>
          <a:p>
            <a:pPr algn="l" rtl="0"/>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7195" y="1676400"/>
            <a:ext cx="2596805"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0884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14400"/>
            <a:ext cx="8229600" cy="4389120"/>
          </a:xfrm>
        </p:spPr>
        <p:txBody>
          <a:bodyPr>
            <a:normAutofit/>
          </a:bodyPr>
          <a:lstStyle/>
          <a:p>
            <a:pPr algn="l" rtl="0"/>
            <a:r>
              <a:rPr lang="en-US" sz="2000" dirty="0"/>
              <a:t>In mildly affected patients, postural abnormalities are more apparent during walking or running; however, unless severe intellectual disability is present, independent walking usually occurs at the appropriate age or is only slightly delayed.</a:t>
            </a:r>
          </a:p>
          <a:p>
            <a:pPr algn="l" rtl="0"/>
            <a:r>
              <a:rPr lang="en-US" sz="2000" dirty="0"/>
              <a:t>Delayed walk  18-24 months</a:t>
            </a:r>
          </a:p>
          <a:p>
            <a:pPr algn="l" rtl="0"/>
            <a:r>
              <a:rPr lang="en-US" sz="2000" dirty="0"/>
              <a:t>Circumductive gait</a:t>
            </a:r>
          </a:p>
          <a:p>
            <a:pPr algn="l" rtl="0"/>
            <a:r>
              <a:rPr lang="en-US" sz="2000" dirty="0"/>
              <a:t>Tip toe walk affected leg</a:t>
            </a:r>
          </a:p>
          <a:p>
            <a:pPr algn="l" rtl="0"/>
            <a:r>
              <a:rPr lang="en-US" sz="2000" dirty="0"/>
              <a:t>DTR exaggerated </a:t>
            </a:r>
          </a:p>
          <a:p>
            <a:pPr algn="l" rtl="0"/>
            <a:endParaRPr lang="en-US" sz="2000"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3962400"/>
            <a:ext cx="3528392"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667000"/>
            <a:ext cx="4159431" cy="3907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01202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129690"/>
            <a:ext cx="9144000" cy="5728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096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1143000"/>
          </a:xfrm>
        </p:spPr>
        <p:txBody>
          <a:bodyPr/>
          <a:lstStyle/>
          <a:p>
            <a:pPr algn="l"/>
            <a:r>
              <a:rPr lang="en-US" b="1" dirty="0"/>
              <a:t>Spastic </a:t>
            </a:r>
            <a:r>
              <a:rPr lang="en-US" b="1" dirty="0" err="1"/>
              <a:t>diplegia</a:t>
            </a:r>
            <a:endParaRPr lang="en-US" b="1" dirty="0"/>
          </a:p>
        </p:txBody>
      </p:sp>
      <p:sp>
        <p:nvSpPr>
          <p:cNvPr id="3" name="Content Placeholder 2"/>
          <p:cNvSpPr>
            <a:spLocks noGrp="1"/>
          </p:cNvSpPr>
          <p:nvPr>
            <p:ph idx="1"/>
          </p:nvPr>
        </p:nvSpPr>
        <p:spPr>
          <a:xfrm>
            <a:off x="381000" y="1600200"/>
            <a:ext cx="8229600" cy="5029200"/>
          </a:xfrm>
        </p:spPr>
        <p:txBody>
          <a:bodyPr>
            <a:normAutofit/>
          </a:bodyPr>
          <a:lstStyle/>
          <a:p>
            <a:pPr marL="0" indent="0" algn="l" rtl="0">
              <a:buNone/>
            </a:pPr>
            <a:endParaRPr lang="en-US" sz="2000" dirty="0"/>
          </a:p>
          <a:p>
            <a:pPr algn="l" rtl="0"/>
            <a:r>
              <a:rPr lang="en-US" sz="2000" dirty="0"/>
              <a:t> 13 to 25% of CP cases</a:t>
            </a:r>
          </a:p>
          <a:p>
            <a:pPr algn="l" rtl="0"/>
            <a:r>
              <a:rPr lang="en-US" sz="2000" dirty="0"/>
              <a:t>Preterm infants.</a:t>
            </a:r>
          </a:p>
          <a:p>
            <a:pPr algn="l" rtl="0"/>
            <a:r>
              <a:rPr lang="en-US" sz="2000" dirty="0"/>
              <a:t>Risk increases with decreasing gestational age</a:t>
            </a:r>
          </a:p>
          <a:p>
            <a:pPr algn="l" rtl="0"/>
            <a:r>
              <a:rPr lang="en-US" sz="2000" dirty="0"/>
              <a:t>First few months – </a:t>
            </a:r>
            <a:r>
              <a:rPr lang="en-US" sz="2000" dirty="0" err="1"/>
              <a:t>Hypotonia</a:t>
            </a:r>
            <a:r>
              <a:rPr lang="en-US" sz="2000" dirty="0"/>
              <a:t> of the lower limbs with delayed functional maturation.</a:t>
            </a:r>
          </a:p>
          <a:p>
            <a:pPr algn="l" rtl="0"/>
            <a:r>
              <a:rPr lang="en-US" sz="2000" dirty="0"/>
              <a:t>Crawling drag the legs behind</a:t>
            </a:r>
          </a:p>
          <a:p>
            <a:pPr algn="l" rtl="0"/>
            <a:r>
              <a:rPr lang="en-US" sz="2000" dirty="0"/>
              <a:t>Delayed walking tip toe walking</a:t>
            </a:r>
          </a:p>
          <a:p>
            <a:pPr algn="l" rtl="0"/>
            <a:r>
              <a:rPr lang="en-US" sz="2000" dirty="0"/>
              <a:t>Scissoring posture</a:t>
            </a:r>
          </a:p>
          <a:p>
            <a:pPr algn="l" rtl="0"/>
            <a:r>
              <a:rPr lang="en-US" sz="2000" dirty="0"/>
              <a:t>In Children &gt;5 years old:</a:t>
            </a:r>
          </a:p>
          <a:p>
            <a:pPr algn="l" rtl="0">
              <a:buFont typeface="Courier New" pitchFamily="49" charset="0"/>
              <a:buChar char="o"/>
            </a:pPr>
            <a:r>
              <a:rPr lang="en-US" sz="2000" dirty="0"/>
              <a:t> Lower limbs are more affected than the upper limbs</a:t>
            </a:r>
          </a:p>
          <a:p>
            <a:pPr algn="l" rtl="0">
              <a:buFont typeface="Courier New" pitchFamily="49" charset="0"/>
              <a:buChar char="o"/>
            </a:pPr>
            <a:r>
              <a:rPr lang="en-US" sz="2000" dirty="0"/>
              <a:t>Affected patients have flexion, adduction, and internal rotation of the hips with contractures of the hip flexors and hamstring muscles.</a:t>
            </a:r>
          </a:p>
          <a:p>
            <a:pPr algn="l" rtl="0">
              <a:buFont typeface="Courier New" pitchFamily="49" charset="0"/>
              <a:buChar char="o"/>
            </a:pPr>
            <a:r>
              <a:rPr lang="en-US" sz="2000" dirty="0"/>
              <a:t>Reduced limb length and muscle bulk in lower extremities</a:t>
            </a:r>
          </a:p>
        </p:txBody>
      </p:sp>
    </p:spTree>
    <p:extLst>
      <p:ext uri="{BB962C8B-B14F-4D97-AF65-F5344CB8AC3E}">
        <p14:creationId xmlns:p14="http://schemas.microsoft.com/office/powerpoint/2010/main" val="2470780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90600" y="1981200"/>
            <a:ext cx="3371380" cy="3785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5800" y="1981200"/>
            <a:ext cx="3104460" cy="3737770"/>
          </a:xfrm>
          <a:prstGeom prst="rect">
            <a:avLst/>
          </a:prstGeom>
        </p:spPr>
      </p:pic>
    </p:spTree>
    <p:extLst>
      <p:ext uri="{BB962C8B-B14F-4D97-AF65-F5344CB8AC3E}">
        <p14:creationId xmlns:p14="http://schemas.microsoft.com/office/powerpoint/2010/main" val="9592019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pPr algn="l"/>
            <a:r>
              <a:rPr lang="en-US" b="1" dirty="0"/>
              <a:t>SPASTIC QUARIPLEGIA</a:t>
            </a:r>
          </a:p>
        </p:txBody>
      </p:sp>
      <p:sp>
        <p:nvSpPr>
          <p:cNvPr id="4" name="Content Placeholder 3"/>
          <p:cNvSpPr>
            <a:spLocks noGrp="1"/>
          </p:cNvSpPr>
          <p:nvPr>
            <p:ph idx="1"/>
          </p:nvPr>
        </p:nvSpPr>
        <p:spPr>
          <a:xfrm>
            <a:off x="304800" y="1752600"/>
            <a:ext cx="6781800" cy="5257800"/>
          </a:xfrm>
        </p:spPr>
        <p:txBody>
          <a:bodyPr>
            <a:normAutofit fontScale="70000" lnSpcReduction="20000"/>
          </a:bodyPr>
          <a:lstStyle/>
          <a:p>
            <a:pPr algn="l" rtl="0"/>
            <a:r>
              <a:rPr lang="en-US" sz="2900" dirty="0"/>
              <a:t>20 to 43% of CP cases.</a:t>
            </a:r>
          </a:p>
          <a:p>
            <a:pPr algn="l" rtl="0"/>
            <a:r>
              <a:rPr lang="en-US" sz="2900" dirty="0"/>
              <a:t> The most severe form of CP</a:t>
            </a:r>
          </a:p>
          <a:p>
            <a:pPr algn="l" rtl="0"/>
            <a:r>
              <a:rPr lang="en-US" sz="2900" dirty="0"/>
              <a:t>Most commonly term SGA infants, </a:t>
            </a:r>
          </a:p>
          <a:p>
            <a:pPr marL="0" indent="0" algn="l" rtl="0">
              <a:buNone/>
            </a:pPr>
            <a:r>
              <a:rPr lang="en-US" sz="2900" dirty="0"/>
              <a:t>    but can also occur in preterm infants.</a:t>
            </a:r>
          </a:p>
          <a:p>
            <a:pPr algn="l" rtl="0"/>
            <a:r>
              <a:rPr lang="en-US" sz="2900" dirty="0"/>
              <a:t> All limbs are affected.</a:t>
            </a:r>
          </a:p>
          <a:p>
            <a:pPr algn="l" rtl="0"/>
            <a:r>
              <a:rPr lang="en-US" sz="2900" dirty="0"/>
              <a:t> Upper limbs may be equally or</a:t>
            </a:r>
          </a:p>
          <a:p>
            <a:pPr marL="0" indent="0" algn="l" rtl="0">
              <a:buNone/>
            </a:pPr>
            <a:r>
              <a:rPr lang="en-US" sz="2900" dirty="0"/>
              <a:t>     more involved than lower limbs.</a:t>
            </a:r>
          </a:p>
          <a:p>
            <a:pPr algn="l" rtl="0"/>
            <a:r>
              <a:rPr lang="en-US" sz="2900" dirty="0"/>
              <a:t> Moderate or severe psychomotor delay.</a:t>
            </a:r>
          </a:p>
          <a:p>
            <a:pPr algn="l" rtl="0"/>
            <a:r>
              <a:rPr lang="en-US" sz="2900" dirty="0"/>
              <a:t> Poor head control..</a:t>
            </a:r>
          </a:p>
          <a:p>
            <a:pPr algn="l" rtl="0"/>
            <a:r>
              <a:rPr lang="en-US" sz="2900" dirty="0"/>
              <a:t> Adduction of the thighs results in typical scissoring of the legs.</a:t>
            </a:r>
          </a:p>
          <a:p>
            <a:pPr algn="l" rtl="0"/>
            <a:r>
              <a:rPr lang="en-US" sz="2900" dirty="0"/>
              <a:t>By 9 to 10 months of age, infants when pulled to sitting </a:t>
            </a:r>
          </a:p>
          <a:p>
            <a:pPr marL="0" indent="0" algn="l" rtl="0">
              <a:buNone/>
            </a:pPr>
            <a:r>
              <a:rPr lang="en-US" sz="2900" dirty="0"/>
              <a:t>    are unable to flex the legs and have poor </a:t>
            </a:r>
            <a:r>
              <a:rPr lang="en-US" sz="2900" dirty="0" err="1"/>
              <a:t>truncal</a:t>
            </a:r>
            <a:r>
              <a:rPr lang="en-US" sz="2900" dirty="0"/>
              <a:t> balance.</a:t>
            </a:r>
          </a:p>
          <a:p>
            <a:pPr algn="l" rtl="0"/>
            <a:r>
              <a:rPr lang="en-US" sz="2900" dirty="0"/>
              <a:t> Children often are severely handicapped</a:t>
            </a:r>
          </a:p>
          <a:p>
            <a:pPr marL="0" indent="0" algn="l" rtl="0">
              <a:buNone/>
            </a:pPr>
            <a:endParaRPr lang="en-US" sz="2000" dirty="0"/>
          </a:p>
          <a:p>
            <a:pPr marL="0" indent="0" algn="l" rtl="0">
              <a:buNone/>
            </a:pPr>
            <a:endParaRPr lang="en-US" sz="2000" dirty="0"/>
          </a:p>
          <a:p>
            <a:pPr marL="0" indent="0" algn="l" rtl="0">
              <a:buNone/>
            </a:pPr>
            <a:r>
              <a:rPr lang="en-US" sz="2000" dirty="0"/>
              <a:t> </a:t>
            </a:r>
          </a:p>
          <a:p>
            <a:pPr algn="l" rtl="0"/>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92377" y="1676400"/>
            <a:ext cx="3951623" cy="2568555"/>
          </a:xfrm>
          <a:prstGeom prst="rect">
            <a:avLst/>
          </a:prstGeom>
        </p:spPr>
      </p:pic>
    </p:spTree>
    <p:extLst>
      <p:ext uri="{BB962C8B-B14F-4D97-AF65-F5344CB8AC3E}">
        <p14:creationId xmlns:p14="http://schemas.microsoft.com/office/powerpoint/2010/main" val="4294643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52600"/>
            <a:ext cx="8229600" cy="4389120"/>
          </a:xfrm>
        </p:spPr>
        <p:txBody>
          <a:bodyPr>
            <a:normAutofit/>
          </a:bodyPr>
          <a:lstStyle/>
          <a:p>
            <a:pPr algn="l" rtl="0"/>
            <a:r>
              <a:rPr lang="en-US" dirty="0"/>
              <a:t>Associated :</a:t>
            </a:r>
          </a:p>
          <a:p>
            <a:pPr marL="0" indent="0" algn="l" rtl="0">
              <a:buNone/>
            </a:pPr>
            <a:r>
              <a:rPr lang="en-US" dirty="0"/>
              <a:t> - Mental Retardation </a:t>
            </a:r>
          </a:p>
          <a:p>
            <a:pPr marL="0" indent="0" algn="l" rtl="0">
              <a:buNone/>
            </a:pPr>
            <a:r>
              <a:rPr lang="en-US" dirty="0"/>
              <a:t> -chronic respiratory insufficiency</a:t>
            </a:r>
          </a:p>
          <a:p>
            <a:pPr marL="0" indent="0" algn="l" rtl="0">
              <a:buNone/>
            </a:pPr>
            <a:r>
              <a:rPr lang="en-US" dirty="0"/>
              <a:t> - seizures</a:t>
            </a:r>
          </a:p>
          <a:p>
            <a:pPr marL="0" indent="0" algn="l" rtl="0">
              <a:buNone/>
            </a:pPr>
            <a:r>
              <a:rPr lang="en-US" dirty="0"/>
              <a:t> - swallowing difficulties </a:t>
            </a:r>
          </a:p>
          <a:p>
            <a:pPr marL="0" indent="0" algn="l" rtl="0">
              <a:buNone/>
            </a:pPr>
            <a:r>
              <a:rPr lang="en-US" dirty="0"/>
              <a:t> - aspiration pneumonia</a:t>
            </a:r>
          </a:p>
          <a:p>
            <a:pPr marL="0" indent="0" algn="l" rtl="0">
              <a:buNone/>
            </a:pPr>
            <a:r>
              <a:rPr lang="en-US" dirty="0"/>
              <a:t> - speech</a:t>
            </a:r>
          </a:p>
          <a:p>
            <a:pPr marL="0" indent="0" algn="l" rtl="0">
              <a:buNone/>
            </a:pPr>
            <a:r>
              <a:rPr lang="en-US" dirty="0"/>
              <a:t> - visual abnormalities</a:t>
            </a:r>
          </a:p>
          <a:p>
            <a:pPr algn="l" rtl="0"/>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1752600"/>
            <a:ext cx="3167063" cy="4816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00275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pPr algn="l"/>
            <a:r>
              <a:rPr lang="en-US" b="1" dirty="0"/>
              <a:t>Dyskinesia</a:t>
            </a:r>
          </a:p>
        </p:txBody>
      </p:sp>
      <p:sp>
        <p:nvSpPr>
          <p:cNvPr id="3" name="Content Placeholder 2"/>
          <p:cNvSpPr>
            <a:spLocks noGrp="1"/>
          </p:cNvSpPr>
          <p:nvPr>
            <p:ph idx="1"/>
          </p:nvPr>
        </p:nvSpPr>
        <p:spPr>
          <a:xfrm>
            <a:off x="381000" y="1676400"/>
            <a:ext cx="8229600" cy="4389120"/>
          </a:xfrm>
        </p:spPr>
        <p:txBody>
          <a:bodyPr>
            <a:normAutofit/>
          </a:bodyPr>
          <a:lstStyle/>
          <a:p>
            <a:pPr algn="l" rtl="0"/>
            <a:r>
              <a:rPr lang="en-US" sz="2400" dirty="0"/>
              <a:t>Most cases are caused by severe perinatal asphyxia resulting in injury to the thalamus, basal ganglia, hippocampus, reticular formation, and/or cerebellum.</a:t>
            </a:r>
          </a:p>
          <a:p>
            <a:pPr algn="l" rtl="0"/>
            <a:r>
              <a:rPr lang="en-US" sz="2400" dirty="0"/>
              <a:t> Predominantly term infants.</a:t>
            </a:r>
          </a:p>
          <a:p>
            <a:pPr algn="l" rtl="0"/>
            <a:r>
              <a:rPr lang="en-US" sz="2400" dirty="0"/>
              <a:t> In early infancy:</a:t>
            </a:r>
          </a:p>
          <a:p>
            <a:pPr algn="l" rtl="0">
              <a:buFont typeface="Wingdings" pitchFamily="2" charset="2"/>
              <a:buChar char="§"/>
            </a:pPr>
            <a:r>
              <a:rPr lang="en-US" sz="2400" dirty="0"/>
              <a:t> Reduced spontaneous movement.</a:t>
            </a:r>
          </a:p>
          <a:p>
            <a:pPr algn="l" rtl="0">
              <a:buFont typeface="Wingdings" pitchFamily="2" charset="2"/>
              <a:buChar char="§"/>
            </a:pPr>
            <a:r>
              <a:rPr lang="en-US" sz="2400" dirty="0"/>
              <a:t>Persistence of primitive reflexes</a:t>
            </a:r>
          </a:p>
          <a:p>
            <a:pPr algn="l" rtl="0">
              <a:buFont typeface="Wingdings" pitchFamily="2" charset="2"/>
              <a:buChar char="§"/>
            </a:pPr>
            <a:r>
              <a:rPr lang="en-US" sz="2400" dirty="0"/>
              <a:t>Involuntary grimacing</a:t>
            </a:r>
          </a:p>
          <a:p>
            <a:pPr algn="l" rtl="0">
              <a:buFont typeface="Wingdings" pitchFamily="2" charset="2"/>
              <a:buChar char="§"/>
            </a:pPr>
            <a:r>
              <a:rPr lang="en-US" sz="2400" dirty="0"/>
              <a:t>Drooling</a:t>
            </a:r>
          </a:p>
          <a:p>
            <a:pPr algn="l" rtl="0">
              <a:buFont typeface="Wingdings" pitchFamily="2" charset="2"/>
              <a:buChar char="§"/>
            </a:pPr>
            <a:r>
              <a:rPr lang="en-US" sz="2400" dirty="0"/>
              <a:t>Delayed psychomotor development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1174" y="3276600"/>
            <a:ext cx="3682826" cy="2820888"/>
          </a:xfrm>
          <a:prstGeom prst="rect">
            <a:avLst/>
          </a:prstGeom>
        </p:spPr>
      </p:pic>
    </p:spTree>
    <p:extLst>
      <p:ext uri="{BB962C8B-B14F-4D97-AF65-F5344CB8AC3E}">
        <p14:creationId xmlns:p14="http://schemas.microsoft.com/office/powerpoint/2010/main" val="28983339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752600"/>
            <a:ext cx="8229600" cy="4389120"/>
          </a:xfrm>
        </p:spPr>
        <p:txBody>
          <a:bodyPr>
            <a:normAutofit/>
          </a:bodyPr>
          <a:lstStyle/>
          <a:p>
            <a:pPr algn="l" rtl="0"/>
            <a:r>
              <a:rPr lang="en-US" sz="2000" dirty="0"/>
              <a:t>Age 2 to 3 years:</a:t>
            </a:r>
          </a:p>
          <a:p>
            <a:pPr algn="l" rtl="0">
              <a:buFont typeface="Wingdings" pitchFamily="2" charset="2"/>
              <a:buChar char="§"/>
            </a:pPr>
            <a:r>
              <a:rPr lang="en-US" sz="2000" dirty="0"/>
              <a:t> Involuntary movements are apparent</a:t>
            </a:r>
          </a:p>
          <a:p>
            <a:pPr algn="l" rtl="0">
              <a:buFont typeface="Wingdings" pitchFamily="2" charset="2"/>
              <a:buChar char="§"/>
            </a:pPr>
            <a:r>
              <a:rPr lang="en-US" sz="2000" dirty="0"/>
              <a:t>Abnormal posturing:</a:t>
            </a:r>
          </a:p>
          <a:p>
            <a:pPr algn="l" rtl="0">
              <a:buFont typeface="Wingdings" pitchFamily="2" charset="2"/>
              <a:buChar char="§"/>
            </a:pPr>
            <a:r>
              <a:rPr lang="en-US" sz="2000" dirty="0"/>
              <a:t>Extension patterns in the supine position</a:t>
            </a:r>
          </a:p>
          <a:p>
            <a:pPr algn="l" rtl="0">
              <a:buFont typeface="Wingdings" pitchFamily="2" charset="2"/>
              <a:buChar char="§"/>
            </a:pPr>
            <a:r>
              <a:rPr lang="en-US" sz="2000" dirty="0"/>
              <a:t>Flexion with shoulder retraction in the prone position</a:t>
            </a:r>
          </a:p>
          <a:p>
            <a:pPr algn="l" rtl="0">
              <a:buFont typeface="Wingdings" pitchFamily="2" charset="2"/>
              <a:buChar char="§"/>
            </a:pPr>
            <a:r>
              <a:rPr lang="en-US" sz="2000" dirty="0"/>
              <a:t>Head usually is persistently turned to one side</a:t>
            </a:r>
          </a:p>
          <a:p>
            <a:pPr algn="l" rtl="0">
              <a:buFont typeface="Wingdings" pitchFamily="2" charset="2"/>
              <a:buChar char="§"/>
            </a:pPr>
            <a:r>
              <a:rPr lang="en-US" sz="2000" dirty="0"/>
              <a:t>Variable degree of dysarthria and intellectual disability.</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2688" y="1600200"/>
            <a:ext cx="2211312"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descr="athetosis.jpg">
            <a:extLst>
              <a:ext uri="{FF2B5EF4-FFF2-40B4-BE49-F238E27FC236}">
                <a16:creationId xmlns:a16="http://schemas.microsoft.com/office/drawing/2014/main" id="{ECBE5BD2-DCB2-8744-B2D1-0E8AF77BFB7F}"/>
              </a:ext>
            </a:extLst>
          </p:cNvPr>
          <p:cNvPicPr>
            <a:picLocks noChangeAspect="1"/>
          </p:cNvPicPr>
          <p:nvPr/>
        </p:nvPicPr>
        <p:blipFill>
          <a:blip r:embed="rId3"/>
          <a:stretch>
            <a:fillRect/>
          </a:stretch>
        </p:blipFill>
        <p:spPr>
          <a:xfrm>
            <a:off x="2155505" y="4572000"/>
            <a:ext cx="3446231" cy="2286000"/>
          </a:xfrm>
          <a:prstGeom prst="rect">
            <a:avLst/>
          </a:prstGeom>
        </p:spPr>
      </p:pic>
    </p:spTree>
    <p:extLst>
      <p:ext uri="{BB962C8B-B14F-4D97-AF65-F5344CB8AC3E}">
        <p14:creationId xmlns:p14="http://schemas.microsoft.com/office/powerpoint/2010/main" val="8242256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pPr algn="l"/>
            <a:r>
              <a:rPr lang="en-US" b="1" dirty="0"/>
              <a:t>Choreoathetotic CP:</a:t>
            </a:r>
          </a:p>
        </p:txBody>
      </p:sp>
      <p:sp>
        <p:nvSpPr>
          <p:cNvPr id="3" name="Content Placeholder 2"/>
          <p:cNvSpPr>
            <a:spLocks noGrp="1"/>
          </p:cNvSpPr>
          <p:nvPr>
            <p:ph idx="1"/>
          </p:nvPr>
        </p:nvSpPr>
        <p:spPr>
          <a:xfrm>
            <a:off x="381000" y="1676400"/>
            <a:ext cx="6477000" cy="5029200"/>
          </a:xfrm>
        </p:spPr>
        <p:txBody>
          <a:bodyPr>
            <a:normAutofit lnSpcReduction="10000"/>
          </a:bodyPr>
          <a:lstStyle/>
          <a:p>
            <a:pPr algn="l" rtl="0"/>
            <a:r>
              <a:rPr lang="en-US" sz="2000" dirty="0"/>
              <a:t>Chorea consists of rapid, irregular, unpredictable contractions of individual muscles or small muscle groups that involve the face, bulbar muscles, proximal extremities, and fingers and toes.</a:t>
            </a:r>
          </a:p>
          <a:p>
            <a:pPr algn="l" rtl="0"/>
            <a:r>
              <a:rPr lang="en-US" sz="2000" dirty="0"/>
              <a:t> Athetosis consists of slow, smooth, writhing movements that involve distal muscles.</a:t>
            </a:r>
          </a:p>
          <a:p>
            <a:pPr algn="l" rtl="0"/>
            <a:r>
              <a:rPr lang="en-US" sz="2000" dirty="0"/>
              <a:t> Movements may be induced or accentuated by emotion or change in posture.</a:t>
            </a:r>
          </a:p>
          <a:p>
            <a:pPr algn="l" rtl="0"/>
            <a:r>
              <a:rPr lang="en-US" sz="2000" dirty="0"/>
              <a:t> Athetosis is most apparent during reaching</a:t>
            </a:r>
          </a:p>
          <a:p>
            <a:pPr algn="l" rtl="0"/>
            <a:r>
              <a:rPr lang="en-US" sz="2000" dirty="0"/>
              <a:t>Stress, excitement, or fever may exacerbate chorea</a:t>
            </a:r>
          </a:p>
          <a:p>
            <a:pPr algn="l" rtl="0"/>
            <a:r>
              <a:rPr lang="en-US" sz="2000" dirty="0"/>
              <a:t>Primitive reflexes often are retained</a:t>
            </a:r>
          </a:p>
          <a:p>
            <a:pPr algn="l" rtl="0"/>
            <a:r>
              <a:rPr lang="en-US" sz="2000" dirty="0"/>
              <a:t>Oropharyngeal difficulties occur commonly</a:t>
            </a:r>
          </a:p>
          <a:p>
            <a:pPr algn="l" rtl="0"/>
            <a:r>
              <a:rPr lang="en-US" sz="2000" dirty="0"/>
              <a:t>Speech affected</a:t>
            </a:r>
          </a:p>
          <a:p>
            <a:pPr algn="l" rtl="0"/>
            <a:r>
              <a:rPr lang="en-US" sz="2000" dirty="0"/>
              <a:t>Seizures are common</a:t>
            </a:r>
          </a:p>
          <a:p>
            <a:pPr algn="l" rtl="0"/>
            <a:r>
              <a:rPr lang="en-US" sz="2000" dirty="0"/>
              <a:t>ASSOCIATED; Asphyxia and  hyperbilirubinemia</a:t>
            </a:r>
          </a:p>
          <a:p>
            <a:pPr algn="l" rtl="0"/>
            <a:endParaRPr lang="en-US" sz="2000" dirty="0"/>
          </a:p>
          <a:p>
            <a:pPr algn="l" rtl="0"/>
            <a:endParaRPr lang="en-US" sz="2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1712" y="3124200"/>
            <a:ext cx="2592288" cy="3012527"/>
          </a:xfrm>
          <a:prstGeom prst="rect">
            <a:avLst/>
          </a:prstGeom>
        </p:spPr>
      </p:pic>
    </p:spTree>
    <p:extLst>
      <p:ext uri="{BB962C8B-B14F-4D97-AF65-F5344CB8AC3E}">
        <p14:creationId xmlns:p14="http://schemas.microsoft.com/office/powerpoint/2010/main" val="37705169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pPr algn="l"/>
            <a:r>
              <a:rPr lang="en-US" b="1" dirty="0" err="1"/>
              <a:t>Dyskinetics</a:t>
            </a:r>
            <a:r>
              <a:rPr lang="en-US" b="1" dirty="0"/>
              <a:t> (dystonia):</a:t>
            </a:r>
          </a:p>
        </p:txBody>
      </p:sp>
      <p:sp>
        <p:nvSpPr>
          <p:cNvPr id="3" name="Content Placeholder 2"/>
          <p:cNvSpPr>
            <a:spLocks noGrp="1"/>
          </p:cNvSpPr>
          <p:nvPr>
            <p:ph idx="1"/>
          </p:nvPr>
        </p:nvSpPr>
        <p:spPr>
          <a:xfrm>
            <a:off x="381000" y="1752600"/>
            <a:ext cx="5638800" cy="5105400"/>
          </a:xfrm>
        </p:spPr>
        <p:txBody>
          <a:bodyPr/>
          <a:lstStyle/>
          <a:p>
            <a:pPr algn="l" rtl="0"/>
            <a:r>
              <a:rPr lang="en-US" sz="1800" dirty="0"/>
              <a:t>Dystonia — The second category of </a:t>
            </a:r>
            <a:r>
              <a:rPr lang="en-US" sz="1800" dirty="0" err="1"/>
              <a:t>dyskinetic</a:t>
            </a:r>
            <a:r>
              <a:rPr lang="en-US" sz="1800" dirty="0"/>
              <a:t> CP is characterized by dystonia, although tension and persistent neonatal reflex patterns often occur.</a:t>
            </a:r>
          </a:p>
          <a:p>
            <a:pPr algn="l" rtl="0"/>
            <a:r>
              <a:rPr lang="en-US" sz="1800" dirty="0"/>
              <a:t> Repetitive, patterned, twisting, and sustained movements </a:t>
            </a:r>
          </a:p>
          <a:p>
            <a:pPr marL="0" indent="0" algn="l" rtl="0">
              <a:buNone/>
            </a:pPr>
            <a:r>
              <a:rPr lang="en-US" sz="1800" dirty="0"/>
              <a:t>     of the trunk and limbs that may be either slow or rapid.</a:t>
            </a:r>
          </a:p>
          <a:p>
            <a:pPr algn="l" rtl="0"/>
            <a:r>
              <a:rPr lang="en-US" sz="1800" dirty="0"/>
              <a:t>"Tension," a sudden involuntary increase in tone </a:t>
            </a:r>
          </a:p>
          <a:p>
            <a:pPr marL="0" indent="0" algn="l" rtl="0">
              <a:buNone/>
            </a:pPr>
            <a:r>
              <a:rPr lang="en-US" sz="1800" dirty="0"/>
              <a:t>   affecting both flexor and extensor muscles,</a:t>
            </a:r>
          </a:p>
          <a:p>
            <a:pPr marL="0" indent="0" algn="l" rtl="0">
              <a:buNone/>
            </a:pPr>
            <a:r>
              <a:rPr lang="en-US" sz="1800" dirty="0"/>
              <a:t> may occur during attempted movement or with emotion.</a:t>
            </a:r>
          </a:p>
          <a:p>
            <a:pPr algn="l" rtl="0"/>
            <a:r>
              <a:rPr lang="en-US" sz="1800" dirty="0"/>
              <a:t> Tendon reflexes are normal or may be difficult to elicit.</a:t>
            </a:r>
          </a:p>
          <a:p>
            <a:pPr algn="l" rtl="0"/>
            <a:r>
              <a:rPr lang="en-US" sz="1800" dirty="0"/>
              <a:t>Clonus and extensor plantar responses are absent.</a:t>
            </a:r>
          </a:p>
          <a:p>
            <a:pPr algn="l" rtl="0"/>
            <a:r>
              <a:rPr lang="en-US" sz="1800" dirty="0"/>
              <a:t>Affected patients usually are severely disabled in </a:t>
            </a:r>
          </a:p>
          <a:p>
            <a:pPr marL="0" indent="0" algn="l" rtl="0">
              <a:buNone/>
            </a:pPr>
            <a:r>
              <a:rPr lang="en-US" sz="1800" dirty="0"/>
              <a:t>  all four limbs, the trunk, and pharyngeal muscles.</a:t>
            </a:r>
          </a:p>
          <a:p>
            <a:pPr algn="l" rtl="0"/>
            <a:endParaRPr lang="en-US" sz="1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7400" y="2133600"/>
            <a:ext cx="3276600" cy="4282121"/>
          </a:xfrm>
          <a:prstGeom prst="rect">
            <a:avLst/>
          </a:prstGeom>
        </p:spPr>
      </p:pic>
    </p:spTree>
    <p:extLst>
      <p:ext uri="{BB962C8B-B14F-4D97-AF65-F5344CB8AC3E}">
        <p14:creationId xmlns:p14="http://schemas.microsoft.com/office/powerpoint/2010/main" val="7104765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pPr algn="l"/>
            <a:r>
              <a:rPr lang="en-US" b="1" dirty="0"/>
              <a:t>ATAXIC  CP </a:t>
            </a:r>
          </a:p>
        </p:txBody>
      </p:sp>
      <p:sp>
        <p:nvSpPr>
          <p:cNvPr id="3" name="Content Placeholder 2"/>
          <p:cNvSpPr>
            <a:spLocks noGrp="1"/>
          </p:cNvSpPr>
          <p:nvPr>
            <p:ph idx="1"/>
          </p:nvPr>
        </p:nvSpPr>
        <p:spPr>
          <a:xfrm>
            <a:off x="381000" y="1828800"/>
            <a:ext cx="5257800" cy="5029200"/>
          </a:xfrm>
        </p:spPr>
        <p:txBody>
          <a:bodyPr>
            <a:normAutofit fontScale="92500" lnSpcReduction="10000"/>
          </a:bodyPr>
          <a:lstStyle/>
          <a:p>
            <a:pPr algn="l" rtl="0"/>
            <a:r>
              <a:rPr lang="en-US" sz="2000" dirty="0"/>
              <a:t>4 to 13% of CP cases </a:t>
            </a:r>
          </a:p>
          <a:p>
            <a:pPr algn="l" rtl="0"/>
            <a:r>
              <a:rPr lang="en-US" sz="2000" dirty="0"/>
              <a:t> Most cases are caused by early prenatal events.</a:t>
            </a:r>
          </a:p>
          <a:p>
            <a:pPr algn="l" rtl="0"/>
            <a:r>
              <a:rPr lang="en-US" sz="2000" dirty="0"/>
              <a:t>Some cases have genetic causes, including:</a:t>
            </a:r>
          </a:p>
          <a:p>
            <a:pPr algn="l" rtl="0"/>
            <a:r>
              <a:rPr lang="en-US" sz="2000" dirty="0"/>
              <a:t> Cerebellar hypoplasia , Granule cell deficiency,</a:t>
            </a:r>
          </a:p>
          <a:p>
            <a:pPr marL="0" indent="0" algn="l" rtl="0">
              <a:buNone/>
            </a:pPr>
            <a:r>
              <a:rPr lang="en-US" sz="2000" dirty="0"/>
              <a:t>  </a:t>
            </a:r>
            <a:r>
              <a:rPr lang="en-US" sz="2000" dirty="0" err="1"/>
              <a:t>Joubert</a:t>
            </a:r>
            <a:r>
              <a:rPr lang="en-US" sz="2000" dirty="0"/>
              <a:t> syndrome.</a:t>
            </a:r>
          </a:p>
          <a:p>
            <a:pPr algn="l" rtl="0"/>
            <a:r>
              <a:rPr lang="en-US" sz="2000" dirty="0"/>
              <a:t> Acquired cases ---  hydrocephalus</a:t>
            </a:r>
          </a:p>
          <a:p>
            <a:pPr algn="l" rtl="0"/>
            <a:r>
              <a:rPr lang="en-US" sz="2000" dirty="0"/>
              <a:t> Term infants.</a:t>
            </a:r>
          </a:p>
          <a:p>
            <a:pPr algn="l" rtl="0"/>
            <a:r>
              <a:rPr lang="en-US" sz="2000" dirty="0"/>
              <a:t> </a:t>
            </a:r>
            <a:r>
              <a:rPr lang="en-US" sz="2000" dirty="0" err="1"/>
              <a:t>Hypotonia</a:t>
            </a:r>
            <a:r>
              <a:rPr lang="en-US" sz="2000" dirty="0"/>
              <a:t> and incoordination</a:t>
            </a:r>
          </a:p>
          <a:p>
            <a:pPr algn="l" rtl="0"/>
            <a:r>
              <a:rPr lang="en-US" sz="2000" dirty="0"/>
              <a:t>Motor milestones and language skills typically are delayed.</a:t>
            </a:r>
          </a:p>
          <a:p>
            <a:pPr algn="l" rtl="0"/>
            <a:r>
              <a:rPr lang="en-US" sz="2000" dirty="0"/>
              <a:t> Ataxic movements.</a:t>
            </a:r>
          </a:p>
          <a:p>
            <a:pPr algn="l" rtl="0"/>
            <a:r>
              <a:rPr lang="en-US" sz="2000" dirty="0"/>
              <a:t>Ataxia usually improves with time.</a:t>
            </a:r>
          </a:p>
          <a:p>
            <a:pPr algn="l" rtl="0"/>
            <a:r>
              <a:rPr lang="en-US" sz="2000" dirty="0"/>
              <a:t>Speech typically is slow, jerky, and explosive.</a:t>
            </a:r>
          </a:p>
          <a:p>
            <a:pPr algn="l" rtl="0"/>
            <a:r>
              <a:rPr lang="en-US" sz="2000" dirty="0"/>
              <a:t> Wide based gait.</a:t>
            </a:r>
          </a:p>
          <a:p>
            <a:pPr algn="l" rtl="0"/>
            <a:endParaRPr lang="en-US" sz="2000" dirty="0"/>
          </a:p>
          <a:p>
            <a:pPr algn="l" rtl="0"/>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8801" y="2130298"/>
            <a:ext cx="3505200" cy="207975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2269" y="4267200"/>
            <a:ext cx="3541731" cy="2191122"/>
          </a:xfrm>
          <a:prstGeom prst="rect">
            <a:avLst/>
          </a:prstGeom>
        </p:spPr>
      </p:pic>
    </p:spTree>
    <p:extLst>
      <p:ext uri="{BB962C8B-B14F-4D97-AF65-F5344CB8AC3E}">
        <p14:creationId xmlns:p14="http://schemas.microsoft.com/office/powerpoint/2010/main" val="7111165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600" y="1066800"/>
            <a:ext cx="8496944"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22491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pPr algn="l"/>
            <a:r>
              <a:rPr lang="en-US" b="1" dirty="0"/>
              <a:t>MIXED FORMS CP</a:t>
            </a:r>
          </a:p>
        </p:txBody>
      </p:sp>
      <p:sp>
        <p:nvSpPr>
          <p:cNvPr id="3" name="Content Placeholder 2"/>
          <p:cNvSpPr>
            <a:spLocks noGrp="1"/>
          </p:cNvSpPr>
          <p:nvPr>
            <p:ph idx="1"/>
          </p:nvPr>
        </p:nvSpPr>
        <p:spPr>
          <a:xfrm>
            <a:off x="381000" y="1676400"/>
            <a:ext cx="8229600" cy="4389120"/>
          </a:xfrm>
        </p:spPr>
        <p:txBody>
          <a:bodyPr/>
          <a:lstStyle/>
          <a:p>
            <a:pPr algn="l" rtl="0"/>
            <a:r>
              <a:rPr lang="en-US" dirty="0"/>
              <a:t>Presence of </a:t>
            </a:r>
            <a:r>
              <a:rPr lang="en-US" dirty="0" err="1"/>
              <a:t>athetoide</a:t>
            </a:r>
            <a:r>
              <a:rPr lang="en-US" dirty="0"/>
              <a:t> movement in one limb and hemiplegia in the other or presence of ataxia and spasticity.</a:t>
            </a:r>
          </a:p>
          <a:p>
            <a:pPr algn="l" rtl="0"/>
            <a:r>
              <a:rPr lang="en-US" dirty="0"/>
              <a:t>Functional analysis of individual patient is the bases of therapy.</a:t>
            </a:r>
          </a:p>
          <a:p>
            <a:pPr algn="l" rtl="0"/>
            <a:endParaRPr lang="en-US" dirty="0"/>
          </a:p>
        </p:txBody>
      </p:sp>
    </p:spTree>
    <p:extLst>
      <p:ext uri="{BB962C8B-B14F-4D97-AF65-F5344CB8AC3E}">
        <p14:creationId xmlns:p14="http://schemas.microsoft.com/office/powerpoint/2010/main" val="31145934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53282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90600"/>
            <a:ext cx="8229600" cy="1143000"/>
          </a:xfrm>
        </p:spPr>
        <p:txBody>
          <a:bodyPr>
            <a:normAutofit fontScale="90000"/>
          </a:bodyPr>
          <a:lstStyle/>
          <a:p>
            <a:r>
              <a:rPr lang="en-US" b="1" dirty="0"/>
              <a:t>The Gross Motor Function Classification System</a:t>
            </a:r>
          </a:p>
        </p:txBody>
      </p:sp>
      <p:sp>
        <p:nvSpPr>
          <p:cNvPr id="3" name="Content Placeholder 2"/>
          <p:cNvSpPr>
            <a:spLocks noGrp="1"/>
          </p:cNvSpPr>
          <p:nvPr>
            <p:ph idx="1"/>
          </p:nvPr>
        </p:nvSpPr>
        <p:spPr>
          <a:xfrm>
            <a:off x="304800" y="2209800"/>
            <a:ext cx="8229600" cy="4389120"/>
          </a:xfrm>
        </p:spPr>
        <p:txBody>
          <a:bodyPr>
            <a:normAutofit/>
          </a:bodyPr>
          <a:lstStyle/>
          <a:p>
            <a:pPr algn="l" rtl="0"/>
            <a:r>
              <a:rPr lang="en-US" sz="2000" dirty="0"/>
              <a:t>The Gross Motor Function Classification System (GMFCS) is used to categorize functional motor impairment in children with CP. Coupled with the child's CP subtype and cause, the GMFCS level allows providers to quickly grasp a global impression of a child's presentation.</a:t>
            </a:r>
          </a:p>
          <a:p>
            <a:pPr algn="l" rtl="0"/>
            <a:r>
              <a:rPr lang="en-US" sz="2000" dirty="0"/>
              <a:t> The Gross Motor Function Classification System (GMFCS) levels I to V are the following:</a:t>
            </a:r>
          </a:p>
          <a:p>
            <a:pPr algn="l" rtl="0"/>
            <a:r>
              <a:rPr lang="en-US" sz="2000" dirty="0"/>
              <a:t> LEVEL I - Walks without Limitations</a:t>
            </a:r>
          </a:p>
          <a:p>
            <a:pPr algn="l" rtl="0"/>
            <a:r>
              <a:rPr lang="en-US" sz="2000" dirty="0"/>
              <a:t>LEVEL II - Walks with Limitations</a:t>
            </a:r>
          </a:p>
          <a:p>
            <a:pPr algn="l" rtl="0"/>
            <a:r>
              <a:rPr lang="en-US" sz="2000" dirty="0"/>
              <a:t>LEVEL III - Walks Using a Hand-Held Mobility Device</a:t>
            </a:r>
          </a:p>
          <a:p>
            <a:pPr algn="l" rtl="0"/>
            <a:r>
              <a:rPr lang="en-US" sz="2000" dirty="0"/>
              <a:t>LEVEL IV - Self-Mobility with Limitations; May Use Powered Mobility</a:t>
            </a:r>
          </a:p>
          <a:p>
            <a:pPr algn="l" rtl="0"/>
            <a:r>
              <a:rPr lang="en-US" sz="2000" dirty="0"/>
              <a:t>LEVEL V - Transported in a Manual Wheelchair </a:t>
            </a:r>
          </a:p>
        </p:txBody>
      </p:sp>
    </p:spTree>
    <p:extLst>
      <p:ext uri="{BB962C8B-B14F-4D97-AF65-F5344CB8AC3E}">
        <p14:creationId xmlns:p14="http://schemas.microsoft.com/office/powerpoint/2010/main" val="42146448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 y="0"/>
            <a:ext cx="8839200" cy="6863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05208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2438400"/>
            <a:ext cx="7772400" cy="1362456"/>
          </a:xfrm>
        </p:spPr>
        <p:txBody>
          <a:bodyPr/>
          <a:lstStyle/>
          <a:p>
            <a:pPr algn="ctr"/>
            <a:r>
              <a:t>Approach and diagnosis</a:t>
            </a:r>
            <a:endParaRPr lang="ar-JO"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noFill/>
        </p:spPr>
        <p:txBody>
          <a:bodyPr/>
          <a:lstStyle/>
          <a:p>
            <a:pPr algn="l" rtl="0"/>
            <a:r>
              <a:rPr lang="en-US" dirty="0"/>
              <a:t>Diagnosis is primarily clinical supported by imaging.</a:t>
            </a:r>
          </a:p>
          <a:p>
            <a:pPr algn="l" rtl="0"/>
            <a:r>
              <a:rPr lang="en-US" dirty="0"/>
              <a:t>Examination includes assessment of active and passive range of motion, motor power, selective voluntary motor control, muscle tone, and sensation of the limbs.</a:t>
            </a:r>
          </a:p>
          <a:p>
            <a:pPr algn="l" rtl="0"/>
            <a:r>
              <a:rPr lang="en-US" dirty="0"/>
              <a:t>Further testing is individualized based on the history and examination findings.</a:t>
            </a:r>
          </a:p>
          <a:p>
            <a:pPr algn="l" rtl="0"/>
            <a:endParaRPr lang="ar-JO"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200" dirty="0"/>
              <a:t>The goals of the history and physical examination are to:</a:t>
            </a:r>
            <a:endParaRPr lang="ar-JO" sz="3200" dirty="0"/>
          </a:p>
        </p:txBody>
      </p:sp>
      <p:sp>
        <p:nvSpPr>
          <p:cNvPr id="5" name="Content Placeholder 4"/>
          <p:cNvSpPr>
            <a:spLocks noGrp="1"/>
          </p:cNvSpPr>
          <p:nvPr>
            <p:ph idx="1"/>
          </p:nvPr>
        </p:nvSpPr>
        <p:spPr/>
        <p:txBody>
          <a:bodyPr/>
          <a:lstStyle/>
          <a:p>
            <a:pPr algn="l" rtl="0"/>
            <a:r>
              <a:rPr lang="en-US" dirty="0"/>
              <a:t>Identify the clinical features and suspected classification of the type of CP, which may provide clues as to the underlying etiology and have implications regarding the likelihood of associated conditions.</a:t>
            </a:r>
          </a:p>
          <a:p>
            <a:pPr algn="l" rtl="0"/>
            <a:r>
              <a:rPr lang="en-US" dirty="0"/>
              <a:t>Rule out clinical suspicion of a progressive or neurodegenerative condition.</a:t>
            </a:r>
          </a:p>
          <a:p>
            <a:pPr algn="l" rtl="0"/>
            <a:r>
              <a:rPr lang="en-US" dirty="0"/>
              <a:t>Establish treatment goals and priorities.</a:t>
            </a:r>
          </a:p>
          <a:p>
            <a:pPr algn="l" rtl="0"/>
            <a:endParaRPr lang="ar-JO"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09600"/>
            <a:ext cx="8229600" cy="1143000"/>
          </a:xfrm>
        </p:spPr>
        <p:txBody>
          <a:bodyPr/>
          <a:lstStyle/>
          <a:p>
            <a:pPr rtl="0"/>
            <a:r>
              <a:rPr lang="en-US" dirty="0"/>
              <a:t>History</a:t>
            </a:r>
            <a:endParaRPr lang="ar-JO" dirty="0"/>
          </a:p>
        </p:txBody>
      </p:sp>
      <p:sp>
        <p:nvSpPr>
          <p:cNvPr id="5" name="Content Placeholder 4"/>
          <p:cNvSpPr>
            <a:spLocks noGrp="1"/>
          </p:cNvSpPr>
          <p:nvPr>
            <p:ph idx="1"/>
          </p:nvPr>
        </p:nvSpPr>
        <p:spPr>
          <a:xfrm>
            <a:off x="457200" y="1828800"/>
            <a:ext cx="8229600" cy="4389120"/>
          </a:xfrm>
        </p:spPr>
        <p:txBody>
          <a:bodyPr>
            <a:normAutofit/>
          </a:bodyPr>
          <a:lstStyle/>
          <a:p>
            <a:pPr marL="514350" indent="-514350" algn="l" rtl="0">
              <a:buFont typeface="+mj-lt"/>
              <a:buAutoNum type="arabicPeriod"/>
            </a:pPr>
            <a:r>
              <a:rPr lang="en-US" dirty="0"/>
              <a:t>Review of prenatal and birth history, which can identify risk factors for CP. Look for the risk factors mentioned earlier.</a:t>
            </a:r>
          </a:p>
          <a:p>
            <a:pPr marL="514350" indent="-514350" algn="l" rtl="0">
              <a:buFont typeface="+mj-lt"/>
              <a:buAutoNum type="arabicPeriod"/>
            </a:pPr>
            <a:r>
              <a:rPr lang="en-US" dirty="0"/>
              <a:t>Review of the newborn screening results, including newborn hearing test results and ophthalmologic evaluation if the child was in the NICU </a:t>
            </a:r>
          </a:p>
          <a:p>
            <a:pPr marL="514350" indent="-514350" algn="l" rtl="0">
              <a:buFont typeface="+mj-lt"/>
              <a:buAutoNum type="arabicPeriod"/>
            </a:pPr>
            <a:endParaRPr lang="en-US" dirty="0"/>
          </a:p>
          <a:p>
            <a:pPr marL="514350" indent="-514350" algn="l" rtl="0">
              <a:buNone/>
            </a:pPr>
            <a:endParaRPr lang="ar-JO" dirty="0"/>
          </a:p>
        </p:txBody>
      </p:sp>
      <p:pic>
        <p:nvPicPr>
          <p:cNvPr id="6" name="Picture 5" descr="oto_accuscreen_child_banner.jpg"/>
          <p:cNvPicPr>
            <a:picLocks noChangeAspect="1"/>
          </p:cNvPicPr>
          <p:nvPr/>
        </p:nvPicPr>
        <p:blipFill>
          <a:blip r:embed="rId2" cstate="print"/>
          <a:stretch>
            <a:fillRect/>
          </a:stretch>
        </p:blipFill>
        <p:spPr>
          <a:xfrm>
            <a:off x="2057400" y="4501661"/>
            <a:ext cx="5105400" cy="2356339"/>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524000"/>
            <a:ext cx="8305800" cy="5105400"/>
          </a:xfrm>
        </p:spPr>
        <p:txBody>
          <a:bodyPr>
            <a:normAutofit fontScale="92500"/>
          </a:bodyPr>
          <a:lstStyle/>
          <a:p>
            <a:pPr marL="514350" indent="-514350" algn="l" rtl="0">
              <a:buFont typeface="+mj-lt"/>
              <a:buAutoNum type="arabicPeriod" startAt="3"/>
            </a:pPr>
            <a:r>
              <a:rPr lang="en-US" dirty="0"/>
              <a:t>Review of the family history – Relatives with any of the following should raise suspicion for a genetic cause of CP :</a:t>
            </a:r>
          </a:p>
          <a:p>
            <a:pPr lvl="2" algn="l" rtl="0"/>
            <a:r>
              <a:rPr lang="en-US" dirty="0"/>
              <a:t>Intellectual disability/developmental disabilities</a:t>
            </a:r>
          </a:p>
          <a:p>
            <a:pPr lvl="2" algn="l" rtl="0"/>
            <a:r>
              <a:rPr lang="en-US" dirty="0"/>
              <a:t>Seizures</a:t>
            </a:r>
          </a:p>
          <a:p>
            <a:pPr lvl="2" algn="l" rtl="0"/>
            <a:r>
              <a:rPr lang="en-US" dirty="0"/>
              <a:t>CP</a:t>
            </a:r>
          </a:p>
          <a:p>
            <a:pPr lvl="2" algn="l" rtl="0"/>
            <a:r>
              <a:rPr lang="en-US" dirty="0" err="1"/>
              <a:t>Neuromotor</a:t>
            </a:r>
            <a:r>
              <a:rPr lang="en-US" dirty="0"/>
              <a:t>/movement disorders</a:t>
            </a:r>
          </a:p>
          <a:p>
            <a:pPr lvl="2" algn="l" rtl="0"/>
            <a:r>
              <a:rPr lang="en-US" dirty="0"/>
              <a:t>Neurobehavioral disorders</a:t>
            </a:r>
          </a:p>
          <a:p>
            <a:pPr lvl="2" algn="l" rtl="0"/>
            <a:r>
              <a:rPr lang="en-US" dirty="0"/>
              <a:t>Joint contractures/stiffness</a:t>
            </a:r>
          </a:p>
          <a:p>
            <a:pPr lvl="2" algn="l" rtl="0"/>
            <a:r>
              <a:rPr lang="en-US" dirty="0"/>
              <a:t>Thromboses/vascular accidents</a:t>
            </a:r>
          </a:p>
          <a:p>
            <a:pPr lvl="2" algn="l" rtl="0"/>
            <a:r>
              <a:rPr lang="en-US" dirty="0"/>
              <a:t>Congenital anomalies</a:t>
            </a:r>
          </a:p>
          <a:p>
            <a:pPr lvl="2" algn="l" rtl="0"/>
            <a:r>
              <a:rPr lang="en-US" dirty="0"/>
              <a:t>Infertility</a:t>
            </a:r>
          </a:p>
          <a:p>
            <a:pPr lvl="2" algn="l" rtl="0"/>
            <a:r>
              <a:rPr lang="en-US" dirty="0"/>
              <a:t>Recurrent miscarriages</a:t>
            </a:r>
          </a:p>
          <a:p>
            <a:pPr lvl="2" algn="l" rtl="0"/>
            <a:r>
              <a:rPr lang="en-US" dirty="0"/>
              <a:t>Stillbirths</a:t>
            </a:r>
          </a:p>
          <a:p>
            <a:pPr lvl="2" algn="l" rtl="0"/>
            <a:r>
              <a:rPr lang="en-US" dirty="0"/>
              <a:t>Adult-onset neurodegenerative conditions</a:t>
            </a:r>
            <a:endParaRPr lang="ar-JO"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229600" cy="3048000"/>
          </a:xfrm>
        </p:spPr>
        <p:txBody>
          <a:bodyPr>
            <a:normAutofit fontScale="85000" lnSpcReduction="10000"/>
          </a:bodyPr>
          <a:lstStyle/>
          <a:p>
            <a:pPr marL="514350" indent="-514350" algn="l" rtl="0">
              <a:buFont typeface="+mj-lt"/>
              <a:buAutoNum type="arabicPeriod" startAt="4"/>
            </a:pPr>
            <a:r>
              <a:rPr lang="en-US" dirty="0"/>
              <a:t>Assessment of </a:t>
            </a:r>
            <a:r>
              <a:rPr lang="en-US" b="1" dirty="0"/>
              <a:t>development</a:t>
            </a:r>
            <a:r>
              <a:rPr lang="en-US" dirty="0"/>
              <a:t> (delay in milestones)(motor, cognitive, primitive reflexes, speech) </a:t>
            </a:r>
            <a:r>
              <a:rPr lang="en-US" b="1" dirty="0"/>
              <a:t>(key diagnostic factor) </a:t>
            </a:r>
          </a:p>
          <a:p>
            <a:pPr marL="514350" indent="-514350" algn="l" rtl="0">
              <a:buFont typeface="+mj-lt"/>
              <a:buAutoNum type="arabicPeriod" startAt="4"/>
            </a:pPr>
            <a:r>
              <a:rPr lang="en-US" dirty="0"/>
              <a:t>Poor feeding/frequent vomiting.</a:t>
            </a:r>
          </a:p>
          <a:p>
            <a:pPr marL="514350" indent="-514350" algn="l" rtl="0">
              <a:buFont typeface="+mj-lt"/>
              <a:buAutoNum type="arabicPeriod" startAt="4"/>
            </a:pPr>
            <a:r>
              <a:rPr lang="en-US" dirty="0"/>
              <a:t>Irritability.</a:t>
            </a:r>
          </a:p>
          <a:p>
            <a:pPr marL="514350" indent="-514350" algn="l" rtl="0">
              <a:buFont typeface="+mj-lt"/>
              <a:buAutoNum type="arabicPeriod" startAt="4"/>
            </a:pPr>
            <a:r>
              <a:rPr lang="en-US" dirty="0"/>
              <a:t>Screening for attention, behavioral, communication, and/or cognitive concerns </a:t>
            </a:r>
          </a:p>
          <a:p>
            <a:pPr marL="514350" indent="-514350" algn="l" rtl="0">
              <a:buFont typeface="+mj-lt"/>
              <a:buAutoNum type="arabicPeriod" startAt="4"/>
            </a:pPr>
            <a:r>
              <a:rPr lang="en-US" dirty="0"/>
              <a:t>Assessment of growth</a:t>
            </a:r>
          </a:p>
          <a:p>
            <a:pPr marL="514350" indent="-514350" algn="l" rtl="0">
              <a:buFont typeface="+mj-lt"/>
              <a:buAutoNum type="arabicPeriod" startAt="4"/>
            </a:pPr>
            <a:r>
              <a:rPr lang="en-US" dirty="0"/>
              <a:t>Evaluation of motor tone, posture, and coordination</a:t>
            </a:r>
            <a:endParaRPr lang="ar-JO" dirty="0"/>
          </a:p>
        </p:txBody>
      </p:sp>
      <p:pic>
        <p:nvPicPr>
          <p:cNvPr id="4" name="Picture 3" descr="US_66-155314780_wide.jpg"/>
          <p:cNvPicPr>
            <a:picLocks noChangeAspect="1"/>
          </p:cNvPicPr>
          <p:nvPr/>
        </p:nvPicPr>
        <p:blipFill>
          <a:blip r:embed="rId2"/>
          <a:stretch>
            <a:fillRect/>
          </a:stretch>
        </p:blipFill>
        <p:spPr>
          <a:xfrm>
            <a:off x="5638800" y="5166360"/>
            <a:ext cx="3127248" cy="1691640"/>
          </a:xfrm>
          <a:prstGeom prst="rect">
            <a:avLst/>
          </a:prstGeom>
        </p:spPr>
      </p:pic>
      <p:pic>
        <p:nvPicPr>
          <p:cNvPr id="5" name="Picture 4" descr="epdmhsuwTOWGoWcDWaU7_Low_Muscle_Tone_vs._High_Muscle_Tone_2.jpg"/>
          <p:cNvPicPr>
            <a:picLocks noChangeAspect="1"/>
          </p:cNvPicPr>
          <p:nvPr/>
        </p:nvPicPr>
        <p:blipFill>
          <a:blip r:embed="rId3"/>
          <a:stretch>
            <a:fillRect/>
          </a:stretch>
        </p:blipFill>
        <p:spPr>
          <a:xfrm>
            <a:off x="609600" y="4157662"/>
            <a:ext cx="4800600" cy="2700338"/>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a:t>Physical examination</a:t>
            </a:r>
            <a:endParaRPr lang="ar-JO" dirty="0"/>
          </a:p>
        </p:txBody>
      </p:sp>
      <p:sp>
        <p:nvSpPr>
          <p:cNvPr id="3" name="Content Placeholder 2"/>
          <p:cNvSpPr>
            <a:spLocks noGrp="1"/>
          </p:cNvSpPr>
          <p:nvPr>
            <p:ph idx="1"/>
          </p:nvPr>
        </p:nvSpPr>
        <p:spPr>
          <a:xfrm>
            <a:off x="457200" y="1524000"/>
            <a:ext cx="8229600" cy="4389120"/>
          </a:xfrm>
        </p:spPr>
        <p:txBody>
          <a:bodyPr>
            <a:noAutofit/>
          </a:bodyPr>
          <a:lstStyle/>
          <a:p>
            <a:pPr marL="514350" indent="-514350" algn="l" rtl="0">
              <a:buFont typeface="+mj-lt"/>
              <a:buAutoNum type="arabicPeriod"/>
            </a:pPr>
            <a:r>
              <a:rPr lang="en-US" sz="1800" dirty="0"/>
              <a:t>Motor development exam ex. Poor head control after 3 months in cp patients</a:t>
            </a:r>
          </a:p>
          <a:p>
            <a:pPr marL="514350" indent="-514350" algn="l" rtl="0">
              <a:buFont typeface="+mj-lt"/>
              <a:buAutoNum type="arabicPeriod"/>
            </a:pPr>
            <a:r>
              <a:rPr lang="en-US" sz="1800" dirty="0"/>
              <a:t>Growth parameters (essential and may facilitate early identification of children with </a:t>
            </a:r>
            <a:r>
              <a:rPr lang="en-US" sz="1800" dirty="0" err="1"/>
              <a:t>microcephaly</a:t>
            </a:r>
            <a:r>
              <a:rPr lang="en-US" sz="1800" dirty="0"/>
              <a:t>, </a:t>
            </a:r>
            <a:r>
              <a:rPr lang="en-US" sz="1800" dirty="0" err="1"/>
              <a:t>macrocephaly</a:t>
            </a:r>
            <a:r>
              <a:rPr lang="en-US" sz="1800" dirty="0"/>
              <a:t>, and growth impairments)</a:t>
            </a:r>
          </a:p>
          <a:p>
            <a:pPr marL="514350" indent="-514350" algn="l" rtl="0">
              <a:buFont typeface="+mj-lt"/>
              <a:buAutoNum type="arabicPeriod"/>
            </a:pPr>
            <a:r>
              <a:rPr lang="en-US" sz="1800" dirty="0" err="1"/>
              <a:t>Neuromotor</a:t>
            </a:r>
            <a:r>
              <a:rPr lang="en-US" sz="1800" dirty="0"/>
              <a:t> exam : ventral suspension (c shape), using one side of the body or only arms to crawl, primitive reflexes, deep tendon reflexes</a:t>
            </a:r>
          </a:p>
          <a:p>
            <a:pPr algn="l" rtl="0">
              <a:buNone/>
            </a:pPr>
            <a:r>
              <a:rPr lang="en-US" sz="1800" dirty="0"/>
              <a:t> look for :</a:t>
            </a:r>
          </a:p>
          <a:p>
            <a:pPr algn="l" rtl="0"/>
            <a:r>
              <a:rPr lang="en-US" sz="1800" dirty="0"/>
              <a:t> spasticity/</a:t>
            </a:r>
            <a:r>
              <a:rPr lang="en-US" sz="1800" dirty="0" err="1"/>
              <a:t>clonus</a:t>
            </a:r>
            <a:r>
              <a:rPr lang="en-US" sz="1800" dirty="0"/>
              <a:t> </a:t>
            </a:r>
          </a:p>
          <a:p>
            <a:pPr algn="l" rtl="0"/>
            <a:r>
              <a:rPr lang="en-US" sz="1800" dirty="0"/>
              <a:t>Floppy</a:t>
            </a:r>
            <a:r>
              <a:rPr lang="en-US" sz="1800" dirty="0">
                <a:cs typeface="Times New Roman" panose="02020603050405020304" pitchFamily="18" charset="0"/>
              </a:rPr>
              <a:t> or limp body posture</a:t>
            </a:r>
            <a:endParaRPr lang="en-US" sz="1800" dirty="0"/>
          </a:p>
          <a:p>
            <a:pPr algn="l" rtl="0"/>
            <a:r>
              <a:rPr lang="en-US" sz="1800" dirty="0"/>
              <a:t>Toe walking</a:t>
            </a:r>
            <a:r>
              <a:rPr lang="en-US" sz="1800" dirty="0">
                <a:cs typeface="Times New Roman" panose="02020603050405020304" pitchFamily="18" charset="0"/>
              </a:rPr>
              <a:t>/knee hyperextension</a:t>
            </a:r>
          </a:p>
          <a:p>
            <a:pPr algn="l" rtl="0"/>
            <a:r>
              <a:rPr lang="en-US" sz="1800" dirty="0"/>
              <a:t>Scissoring</a:t>
            </a:r>
          </a:p>
          <a:p>
            <a:pPr algn="l" rtl="0"/>
            <a:r>
              <a:rPr lang="en-US" sz="1800" dirty="0">
                <a:solidFill>
                  <a:srgbClr val="000000"/>
                </a:solidFill>
                <a:cs typeface="Times New Roman" panose="02020603050405020304" pitchFamily="18" charset="0"/>
              </a:rPr>
              <a:t>Crouched gait: excessive </a:t>
            </a:r>
            <a:r>
              <a:rPr lang="en-US" sz="1800" dirty="0" err="1">
                <a:solidFill>
                  <a:srgbClr val="000000"/>
                </a:solidFill>
                <a:cs typeface="Times New Roman" panose="02020603050405020304" pitchFamily="18" charset="0"/>
              </a:rPr>
              <a:t>dorsiflexion</a:t>
            </a:r>
            <a:r>
              <a:rPr lang="en-US" sz="1800" dirty="0">
                <a:solidFill>
                  <a:srgbClr val="000000"/>
                </a:solidFill>
                <a:cs typeface="Times New Roman" panose="02020603050405020304" pitchFamily="18" charset="0"/>
              </a:rPr>
              <a:t> </a:t>
            </a:r>
          </a:p>
          <a:p>
            <a:pPr algn="l" rtl="0"/>
            <a:r>
              <a:rPr lang="en-US" sz="1800" dirty="0">
                <a:solidFill>
                  <a:srgbClr val="000000"/>
                </a:solidFill>
                <a:cs typeface="Times New Roman" panose="02020603050405020304" pitchFamily="18" charset="0"/>
              </a:rPr>
              <a:t>Contractures</a:t>
            </a:r>
          </a:p>
          <a:p>
            <a:pPr algn="l" rtl="0"/>
            <a:r>
              <a:rPr lang="en-US" sz="1800" dirty="0">
                <a:solidFill>
                  <a:srgbClr val="000000"/>
                </a:solidFill>
                <a:cs typeface="Times New Roman" panose="02020603050405020304" pitchFamily="18" charset="0"/>
              </a:rPr>
              <a:t>Muscle weakness</a:t>
            </a:r>
          </a:p>
          <a:p>
            <a:pPr algn="l" rtl="0"/>
            <a:r>
              <a:rPr lang="en-US" sz="1800" dirty="0">
                <a:solidFill>
                  <a:srgbClr val="000000"/>
                </a:solidFill>
                <a:cs typeface="Times New Roman" panose="02020603050405020304" pitchFamily="18" charset="0"/>
              </a:rPr>
              <a:t>Joint instability/dislocation</a:t>
            </a:r>
          </a:p>
          <a:p>
            <a:pPr algn="l" rtl="0"/>
            <a:r>
              <a:rPr lang="en-US" sz="1800" dirty="0">
                <a:solidFill>
                  <a:srgbClr val="000000"/>
                </a:solidFill>
                <a:cs typeface="Times New Roman" panose="02020603050405020304" pitchFamily="18" charset="0"/>
              </a:rPr>
              <a:t>Ataxia</a:t>
            </a:r>
          </a:p>
          <a:p>
            <a:pPr algn="l" rtl="0"/>
            <a:r>
              <a:rPr lang="en-US" sz="1800" dirty="0">
                <a:solidFill>
                  <a:srgbClr val="000000"/>
                </a:solidFill>
                <a:cs typeface="Times New Roman" panose="02020603050405020304" pitchFamily="18" charset="0"/>
              </a:rPr>
              <a:t>Chorea, </a:t>
            </a:r>
            <a:r>
              <a:rPr lang="en-US" sz="1800" dirty="0" err="1">
                <a:solidFill>
                  <a:srgbClr val="000000"/>
                </a:solidFill>
                <a:cs typeface="Times New Roman" panose="02020603050405020304" pitchFamily="18" charset="0"/>
              </a:rPr>
              <a:t>athetosis</a:t>
            </a:r>
            <a:endParaRPr lang="en-US" sz="1800" dirty="0">
              <a:solidFill>
                <a:srgbClr val="000000"/>
              </a:solidFill>
              <a:cs typeface="Times New Roman" panose="02020603050405020304" pitchFamily="18" charset="0"/>
            </a:endParaRPr>
          </a:p>
          <a:p>
            <a:pPr marL="514350" indent="-514350" algn="l" rtl="0">
              <a:buNone/>
            </a:pPr>
            <a:endParaRPr lang="en-US" sz="1800" dirty="0">
              <a:cs typeface="Times New Roman" panose="02020603050405020304" pitchFamily="18" charset="0"/>
            </a:endParaRPr>
          </a:p>
          <a:p>
            <a:pPr marL="514350" indent="-514350" algn="l" rtl="0">
              <a:buFont typeface="+mj-lt"/>
              <a:buAutoNum type="arabicPeriod"/>
            </a:pPr>
            <a:endParaRPr lang="en-US" sz="1800" dirty="0"/>
          </a:p>
          <a:p>
            <a:pPr marL="514350" indent="-514350" algn="l" rtl="0">
              <a:buNone/>
            </a:pPr>
            <a:endParaRPr lang="en-US" sz="1800" dirty="0"/>
          </a:p>
          <a:p>
            <a:pPr marL="514350" indent="-514350" algn="l" rtl="0">
              <a:buFont typeface="+mj-lt"/>
              <a:buAutoNum type="arabicPeriod"/>
            </a:pPr>
            <a:endParaRPr lang="ar-JO" sz="1800" dirty="0"/>
          </a:p>
        </p:txBody>
      </p:sp>
      <p:pic>
        <p:nvPicPr>
          <p:cNvPr id="4" name="Picture 3" descr="understanding-commando-crawling-in-infants-with-cerebral-palsy.jpg"/>
          <p:cNvPicPr>
            <a:picLocks noChangeAspect="1"/>
          </p:cNvPicPr>
          <p:nvPr/>
        </p:nvPicPr>
        <p:blipFill>
          <a:blip r:embed="rId2"/>
          <a:stretch>
            <a:fillRect/>
          </a:stretch>
        </p:blipFill>
        <p:spPr>
          <a:xfrm>
            <a:off x="4648200" y="3429000"/>
            <a:ext cx="4686300" cy="312420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rouch-gait-cerebral-palsy-e1566226634838-1.jpg"/>
          <p:cNvPicPr>
            <a:picLocks noChangeAspect="1"/>
          </p:cNvPicPr>
          <p:nvPr/>
        </p:nvPicPr>
        <p:blipFill>
          <a:blip r:embed="rId2"/>
          <a:stretch>
            <a:fillRect/>
          </a:stretch>
        </p:blipFill>
        <p:spPr>
          <a:xfrm>
            <a:off x="2094385" y="0"/>
            <a:ext cx="3297115" cy="2286000"/>
          </a:xfrm>
          <a:prstGeom prst="rect">
            <a:avLst/>
          </a:prstGeom>
        </p:spPr>
      </p:pic>
      <p:pic>
        <p:nvPicPr>
          <p:cNvPr id="8" name="Picture 7" descr="download (1).jpg"/>
          <p:cNvPicPr>
            <a:picLocks noChangeAspect="1"/>
          </p:cNvPicPr>
          <p:nvPr/>
        </p:nvPicPr>
        <p:blipFill>
          <a:blip r:embed="rId3"/>
          <a:stretch>
            <a:fillRect/>
          </a:stretch>
        </p:blipFill>
        <p:spPr>
          <a:xfrm>
            <a:off x="0" y="2286000"/>
            <a:ext cx="3479224" cy="2133600"/>
          </a:xfrm>
          <a:prstGeom prst="rect">
            <a:avLst/>
          </a:prstGeom>
        </p:spPr>
      </p:pic>
      <p:pic>
        <p:nvPicPr>
          <p:cNvPr id="9" name="Picture 8" descr="Example-of-Toe-Walking-Toddler-1024x1024.jpg"/>
          <p:cNvPicPr>
            <a:picLocks noChangeAspect="1"/>
          </p:cNvPicPr>
          <p:nvPr/>
        </p:nvPicPr>
        <p:blipFill>
          <a:blip r:embed="rId4" cstate="print"/>
          <a:stretch>
            <a:fillRect/>
          </a:stretch>
        </p:blipFill>
        <p:spPr>
          <a:xfrm>
            <a:off x="0" y="0"/>
            <a:ext cx="2209800" cy="2209800"/>
          </a:xfrm>
          <a:prstGeom prst="rect">
            <a:avLst/>
          </a:prstGeom>
        </p:spPr>
      </p:pic>
      <p:pic>
        <p:nvPicPr>
          <p:cNvPr id="10" name="Picture 9" descr="images (1).jpg"/>
          <p:cNvPicPr>
            <a:picLocks noChangeAspect="1"/>
          </p:cNvPicPr>
          <p:nvPr/>
        </p:nvPicPr>
        <p:blipFill>
          <a:blip r:embed="rId5"/>
          <a:stretch>
            <a:fillRect/>
          </a:stretch>
        </p:blipFill>
        <p:spPr>
          <a:xfrm>
            <a:off x="5334000" y="-1"/>
            <a:ext cx="3276600" cy="2340429"/>
          </a:xfrm>
          <a:prstGeom prst="rect">
            <a:avLst/>
          </a:prstGeom>
        </p:spPr>
      </p:pic>
      <p:pic>
        <p:nvPicPr>
          <p:cNvPr id="12" name="Picture 11" descr="unnamed.gif"/>
          <p:cNvPicPr>
            <a:picLocks noChangeAspect="1"/>
          </p:cNvPicPr>
          <p:nvPr/>
        </p:nvPicPr>
        <p:blipFill>
          <a:blip r:embed="rId6"/>
          <a:stretch>
            <a:fillRect/>
          </a:stretch>
        </p:blipFill>
        <p:spPr>
          <a:xfrm>
            <a:off x="3810000" y="2286000"/>
            <a:ext cx="1524000" cy="2171700"/>
          </a:xfrm>
          <a:prstGeom prst="rect">
            <a:avLst/>
          </a:prstGeom>
        </p:spPr>
      </p:pic>
      <p:pic>
        <p:nvPicPr>
          <p:cNvPr id="13" name="Picture 12" descr="athetosis.jpg"/>
          <p:cNvPicPr>
            <a:picLocks noChangeAspect="1"/>
          </p:cNvPicPr>
          <p:nvPr/>
        </p:nvPicPr>
        <p:blipFill>
          <a:blip r:embed="rId7"/>
          <a:stretch>
            <a:fillRect/>
          </a:stretch>
        </p:blipFill>
        <p:spPr>
          <a:xfrm>
            <a:off x="0" y="4572000"/>
            <a:ext cx="3446231" cy="2286000"/>
          </a:xfrm>
          <a:prstGeom prst="rect">
            <a:avLst/>
          </a:prstGeom>
        </p:spPr>
      </p:pic>
      <p:pic>
        <p:nvPicPr>
          <p:cNvPr id="14" name="Picture 13" descr="Capturej.PNG"/>
          <p:cNvPicPr>
            <a:picLocks noChangeAspect="1"/>
          </p:cNvPicPr>
          <p:nvPr/>
        </p:nvPicPr>
        <p:blipFill>
          <a:blip r:embed="rId8"/>
          <a:stretch>
            <a:fillRect/>
          </a:stretch>
        </p:blipFill>
        <p:spPr>
          <a:xfrm>
            <a:off x="5791201" y="2270759"/>
            <a:ext cx="3352800" cy="4587241"/>
          </a:xfrm>
          <a:prstGeom prst="rect">
            <a:avLst/>
          </a:prstGeom>
        </p:spPr>
      </p:pic>
      <p:pic>
        <p:nvPicPr>
          <p:cNvPr id="6" name="Picture 5" descr="C22-FF1-1.gif"/>
          <p:cNvPicPr>
            <a:picLocks noChangeAspect="1"/>
          </p:cNvPicPr>
          <p:nvPr/>
        </p:nvPicPr>
        <p:blipFill>
          <a:blip r:embed="rId9"/>
          <a:stretch>
            <a:fillRect/>
          </a:stretch>
        </p:blipFill>
        <p:spPr>
          <a:xfrm>
            <a:off x="3352800" y="4540910"/>
            <a:ext cx="3200400" cy="231709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978F540-AD68-402A-BB0C-DBB6BEF38492}"/>
              </a:ext>
            </a:extLst>
          </p:cNvPr>
          <p:cNvPicPr>
            <a:picLocks noGrp="1" noChangeAspect="1"/>
          </p:cNvPicPr>
          <p:nvPr>
            <p:ph idx="1"/>
          </p:nvPr>
        </p:nvPicPr>
        <p:blipFill>
          <a:blip r:embed="rId2"/>
          <a:stretch>
            <a:fillRect/>
          </a:stretch>
        </p:blipFill>
        <p:spPr>
          <a:xfrm>
            <a:off x="0" y="1142999"/>
            <a:ext cx="9194927" cy="5715001"/>
          </a:xfrm>
          <a:prstGeom prst="rect">
            <a:avLst/>
          </a:prstGeom>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a:t>Diagnostic tests</a:t>
            </a:r>
            <a:endParaRPr lang="ar-JO" dirty="0"/>
          </a:p>
        </p:txBody>
      </p:sp>
      <p:sp>
        <p:nvSpPr>
          <p:cNvPr id="3" name="Content Placeholder 2"/>
          <p:cNvSpPr>
            <a:spLocks noGrp="1"/>
          </p:cNvSpPr>
          <p:nvPr>
            <p:ph idx="1"/>
          </p:nvPr>
        </p:nvSpPr>
        <p:spPr>
          <a:xfrm>
            <a:off x="0" y="1600200"/>
            <a:ext cx="9144000" cy="5638800"/>
          </a:xfrm>
        </p:spPr>
        <p:txBody>
          <a:bodyPr>
            <a:normAutofit fontScale="85000" lnSpcReduction="20000"/>
          </a:bodyPr>
          <a:lstStyle/>
          <a:p>
            <a:pPr algn="l" rtl="0">
              <a:buNone/>
            </a:pPr>
            <a:r>
              <a:rPr lang="en-US" dirty="0"/>
              <a:t>  The diagnosis of CP is made clinically. No specific test confirms or excludes the diagnosis of CP. However, a diagnostic evaluation should be performed in all children with CP to identify the underlying cause of CP when possible and to exclude other conditions.</a:t>
            </a:r>
          </a:p>
          <a:p>
            <a:pPr algn="l" rtl="0"/>
            <a:r>
              <a:rPr lang="en-US" dirty="0" err="1"/>
              <a:t>Neuroimaging</a:t>
            </a:r>
            <a:r>
              <a:rPr lang="en-US" dirty="0"/>
              <a:t> MRI for all patients that suspected to have CP</a:t>
            </a:r>
          </a:p>
          <a:p>
            <a:pPr lvl="1" algn="l" rtl="0"/>
            <a:r>
              <a:rPr lang="en-US" dirty="0"/>
              <a:t>MRI findings in CP patients include evidence of hypoxic ischemia (</a:t>
            </a:r>
            <a:r>
              <a:rPr lang="en-US" dirty="0" err="1"/>
              <a:t>eg</a:t>
            </a:r>
            <a:r>
              <a:rPr lang="en-US" dirty="0"/>
              <a:t>, </a:t>
            </a:r>
            <a:r>
              <a:rPr lang="en-US" dirty="0" err="1"/>
              <a:t>periventricular</a:t>
            </a:r>
            <a:r>
              <a:rPr lang="en-US" dirty="0"/>
              <a:t> </a:t>
            </a:r>
            <a:r>
              <a:rPr lang="en-US" dirty="0" err="1"/>
              <a:t>leukomalacia</a:t>
            </a:r>
            <a:r>
              <a:rPr lang="en-US" dirty="0"/>
              <a:t>), cortical malformations, and lesions of the basal ganglia</a:t>
            </a:r>
          </a:p>
          <a:p>
            <a:pPr algn="l" rtl="0"/>
            <a:r>
              <a:rPr lang="en-US" dirty="0"/>
              <a:t>Other testing is dependent on clinical and historic concerns and may include:</a:t>
            </a:r>
          </a:p>
          <a:p>
            <a:pPr lvl="1" algn="l" rtl="0"/>
            <a:r>
              <a:rPr lang="en-US" dirty="0"/>
              <a:t>Metabolic and genetic testing if there are atypical symptoms, atypical MRI findings or if no etiology is identified by clinical history and </a:t>
            </a:r>
            <a:r>
              <a:rPr lang="en-US" dirty="0" err="1"/>
              <a:t>neuroimaging</a:t>
            </a:r>
            <a:r>
              <a:rPr lang="en-US" dirty="0"/>
              <a:t>. </a:t>
            </a:r>
          </a:p>
          <a:p>
            <a:pPr lvl="1" algn="l" rtl="0"/>
            <a:r>
              <a:rPr lang="en-US" dirty="0"/>
              <a:t>Electroencephalogram (EEG) if seizure activity is suspected.</a:t>
            </a:r>
          </a:p>
          <a:p>
            <a:pPr lvl="1" algn="l" rtl="0"/>
            <a:r>
              <a:rPr lang="en-US" dirty="0"/>
              <a:t>Infectious work-up (TORCH titers) if pre- or </a:t>
            </a:r>
            <a:r>
              <a:rPr lang="en-US" dirty="0" err="1"/>
              <a:t>perinatal</a:t>
            </a:r>
            <a:r>
              <a:rPr lang="en-US" dirty="0"/>
              <a:t> history is suggestive</a:t>
            </a:r>
          </a:p>
          <a:p>
            <a:pPr lvl="1" algn="l" rtl="0"/>
            <a:r>
              <a:rPr lang="en-US" dirty="0" err="1"/>
              <a:t>Thrombophilia</a:t>
            </a:r>
            <a:r>
              <a:rPr lang="en-US" dirty="0"/>
              <a:t> testing is </a:t>
            </a:r>
            <a:r>
              <a:rPr lang="en-US" b="1" dirty="0"/>
              <a:t>not </a:t>
            </a:r>
            <a:r>
              <a:rPr lang="en-US" dirty="0"/>
              <a:t>necessary for most patients with known or presumed </a:t>
            </a:r>
            <a:r>
              <a:rPr lang="en-US" dirty="0" err="1"/>
              <a:t>perinatal</a:t>
            </a:r>
            <a:r>
              <a:rPr lang="en-US" dirty="0"/>
              <a:t> stroke; however, testing may be warranted if there is a strong family history of thrombosis or if the stroke occurred outside of the </a:t>
            </a:r>
            <a:r>
              <a:rPr lang="en-US" dirty="0" err="1"/>
              <a:t>perinatal</a:t>
            </a:r>
            <a:r>
              <a:rPr lang="en-US" dirty="0"/>
              <a:t> period.</a:t>
            </a:r>
            <a:br>
              <a:rPr lang="en-US" dirty="0"/>
            </a:br>
            <a:endParaRPr lang="en-US" dirty="0"/>
          </a:p>
          <a:p>
            <a:pPr algn="l" rtl="0"/>
            <a:endParaRPr lang="ar-JO"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p:txBody>
          <a:bodyPr/>
          <a:lstStyle/>
          <a:p>
            <a:pPr algn="l" rtl="0"/>
            <a:r>
              <a:rPr lang="en-US" dirty="0"/>
              <a:t>Other imaging tests:</a:t>
            </a:r>
          </a:p>
          <a:p>
            <a:pPr algn="l" rtl="0"/>
            <a:r>
              <a:rPr lang="en-US" dirty="0"/>
              <a:t>Brain CT : can be helpful in urgent settings such as intracranial hemorrhage</a:t>
            </a:r>
          </a:p>
          <a:p>
            <a:pPr algn="l" rtl="0"/>
            <a:r>
              <a:rPr lang="en-US" dirty="0"/>
              <a:t>Cranial Ultrasound:  can be used in neonates and young infants who have an open anterior fontanel. </a:t>
            </a:r>
            <a:r>
              <a:rPr lang="en-US" dirty="0" err="1"/>
              <a:t>Ultrasonography</a:t>
            </a:r>
            <a:r>
              <a:rPr lang="en-US" dirty="0"/>
              <a:t> can identify hemorrhage, </a:t>
            </a:r>
            <a:r>
              <a:rPr lang="en-US" dirty="0" err="1"/>
              <a:t>periventricular</a:t>
            </a:r>
            <a:r>
              <a:rPr lang="en-US" dirty="0"/>
              <a:t> </a:t>
            </a:r>
            <a:r>
              <a:rPr lang="en-US" dirty="0" err="1"/>
              <a:t>leukomalacia</a:t>
            </a:r>
            <a:r>
              <a:rPr lang="en-US" dirty="0"/>
              <a:t>, and hydrocephalus, but it is not sensitive for white matter injury.</a:t>
            </a:r>
          </a:p>
          <a:p>
            <a:pPr algn="l" rtl="0"/>
            <a:r>
              <a:rPr lang="en-US" dirty="0"/>
              <a:t>Screening for associated conditions (see next slide)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90600" y="0"/>
            <a:ext cx="7010400" cy="68580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4BE5B9F-01C6-4FCD-878E-935D27F6723F}"/>
              </a:ext>
            </a:extLst>
          </p:cNvPr>
          <p:cNvPicPr>
            <a:picLocks noChangeAspect="1"/>
          </p:cNvPicPr>
          <p:nvPr/>
        </p:nvPicPr>
        <p:blipFill>
          <a:blip r:embed="rId2"/>
          <a:stretch>
            <a:fillRect/>
          </a:stretch>
        </p:blipFill>
        <p:spPr>
          <a:xfrm>
            <a:off x="0" y="457200"/>
            <a:ext cx="9144000" cy="6167794"/>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91FA90CA-4EA8-4192-8359-F7808BFD113C}"/>
              </a:ext>
            </a:extLst>
          </p:cNvPr>
          <p:cNvPicPr>
            <a:picLocks noGrp="1" noChangeAspect="1"/>
          </p:cNvPicPr>
          <p:nvPr>
            <p:ph idx="1"/>
          </p:nvPr>
        </p:nvPicPr>
        <p:blipFill>
          <a:blip r:embed="rId2"/>
          <a:stretch>
            <a:fillRect/>
          </a:stretch>
        </p:blipFill>
        <p:spPr>
          <a:xfrm>
            <a:off x="1143000" y="0"/>
            <a:ext cx="6858000" cy="685800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Associated conditions</a:t>
            </a:r>
            <a:endParaRPr lang="ar-JO" dirty="0"/>
          </a:p>
        </p:txBody>
      </p:sp>
      <p:sp>
        <p:nvSpPr>
          <p:cNvPr id="3" name="Content Placeholder 2"/>
          <p:cNvSpPr>
            <a:spLocks noGrp="1"/>
          </p:cNvSpPr>
          <p:nvPr>
            <p:ph idx="1"/>
          </p:nvPr>
        </p:nvSpPr>
        <p:spPr/>
        <p:txBody>
          <a:bodyPr/>
          <a:lstStyle/>
          <a:p>
            <a:pPr algn="l" rtl="0">
              <a:buNone/>
            </a:pPr>
            <a:r>
              <a:rPr lang="en-US" dirty="0"/>
              <a:t>Children with CP should be evaluated for other conditions that are commonly associated with CP.</a:t>
            </a:r>
          </a:p>
          <a:p>
            <a:pPr algn="l" rtl="0"/>
            <a:r>
              <a:rPr lang="en-US" dirty="0"/>
              <a:t>Intellectual disability</a:t>
            </a:r>
          </a:p>
          <a:p>
            <a:pPr algn="l" rtl="0"/>
            <a:r>
              <a:rPr lang="en-US" dirty="0"/>
              <a:t>Seizures</a:t>
            </a:r>
          </a:p>
          <a:p>
            <a:pPr algn="l" rtl="0"/>
            <a:r>
              <a:rPr lang="en-US" dirty="0"/>
              <a:t>Vision impairment </a:t>
            </a:r>
          </a:p>
          <a:p>
            <a:pPr algn="l" rtl="0"/>
            <a:r>
              <a:rPr lang="en-US" dirty="0"/>
              <a:t>Hearing impairment </a:t>
            </a:r>
          </a:p>
          <a:p>
            <a:pPr algn="l" rtl="0"/>
            <a:r>
              <a:rPr lang="en-US" dirty="0"/>
              <a:t>Speech and language impairment</a:t>
            </a:r>
          </a:p>
          <a:p>
            <a:pPr algn="l" rtl="0"/>
            <a:r>
              <a:rPr lang="en-US" dirty="0"/>
              <a:t>Growth </a:t>
            </a:r>
            <a:r>
              <a:rPr lang="en-US" dirty="0" err="1"/>
              <a:t>faluire</a:t>
            </a:r>
            <a:endParaRPr lang="en-US" dirty="0"/>
          </a:p>
          <a:p>
            <a:pPr algn="l" rtl="0"/>
            <a:endParaRPr lang="en-US" dirty="0"/>
          </a:p>
          <a:p>
            <a:pPr algn="l" rtl="0"/>
            <a:endParaRPr lang="ar-JO"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8DAD8-4EF5-4EEB-9872-08EFE61C981B}"/>
              </a:ext>
            </a:extLst>
          </p:cNvPr>
          <p:cNvSpPr>
            <a:spLocks noGrp="1"/>
          </p:cNvSpPr>
          <p:nvPr>
            <p:ph type="title"/>
          </p:nvPr>
        </p:nvSpPr>
        <p:spPr>
          <a:xfrm>
            <a:off x="457200" y="533400"/>
            <a:ext cx="8229600" cy="1143000"/>
          </a:xfrm>
        </p:spPr>
        <p:txBody>
          <a:bodyPr/>
          <a:lstStyle/>
          <a:p>
            <a:r>
              <a:rPr lang="en-US" dirty="0"/>
              <a:t>Prevention :</a:t>
            </a:r>
          </a:p>
        </p:txBody>
      </p:sp>
      <p:sp>
        <p:nvSpPr>
          <p:cNvPr id="3" name="Content Placeholder 2">
            <a:extLst>
              <a:ext uri="{FF2B5EF4-FFF2-40B4-BE49-F238E27FC236}">
                <a16:creationId xmlns:a16="http://schemas.microsoft.com/office/drawing/2014/main" id="{B70E5634-58F8-40F9-9EDB-DAE1A2E57CFE}"/>
              </a:ext>
            </a:extLst>
          </p:cNvPr>
          <p:cNvSpPr>
            <a:spLocks noGrp="1"/>
          </p:cNvSpPr>
          <p:nvPr>
            <p:ph idx="1"/>
          </p:nvPr>
        </p:nvSpPr>
        <p:spPr>
          <a:xfrm>
            <a:off x="304800" y="1828800"/>
            <a:ext cx="8325852" cy="5029200"/>
          </a:xfrm>
        </p:spPr>
        <p:txBody>
          <a:bodyPr>
            <a:normAutofit fontScale="77500" lnSpcReduction="20000"/>
          </a:bodyPr>
          <a:lstStyle/>
          <a:p>
            <a:pPr algn="l" rtl="0"/>
            <a:r>
              <a:rPr lang="en-US" dirty="0"/>
              <a:t>There are no way to fully prevent CP , however there is ways can aid in preventing CP .</a:t>
            </a:r>
          </a:p>
          <a:p>
            <a:pPr algn="l" rtl="0"/>
            <a:r>
              <a:rPr lang="en-US" dirty="0"/>
              <a:t>Antenatal measures — Antenatal measures to reduce the likelihood of CP include provision of routine prenatal care, including measures to reduce the likelihood of preterm birth.  "Prenatal care: Initial assessment" and "Prenatal care: Second and third trimesters" and "Preterm birth:  assess of risk factors, interventions for risk reduction, and maternal prognosis".)</a:t>
            </a:r>
          </a:p>
          <a:p>
            <a:pPr algn="l" rtl="0"/>
            <a:r>
              <a:rPr lang="en-US" dirty="0"/>
              <a:t>Magnesium sulfate — There is increasing evidence from clinical trials that antenatal administration of magnesium sulfate to women at risk for preterm birth decreases the incidence and severity of CP in their offspring without affecting mortality. </a:t>
            </a:r>
          </a:p>
          <a:p>
            <a:pPr algn="l" rtl="0"/>
            <a:r>
              <a:rPr lang="en-US" dirty="0"/>
              <a:t>Intrapartum measures — Delaying umbilical cord clamping for at least 30 to 60 seconds after birth in vigorous infants has been shown to reduce the risk of intraventricular hemorrhage (IVH) in preterm infants and may be associated with improved neurodevelopmental outcomes.</a:t>
            </a:r>
          </a:p>
          <a:p>
            <a:pPr algn="l" rtl="0"/>
            <a:r>
              <a:rPr lang="en-US" dirty="0"/>
              <a:t>Postnatal measures : Supportive measures and Therapeutic hypothermia </a:t>
            </a:r>
          </a:p>
          <a:p>
            <a:pPr algn="l" rtl="0"/>
            <a:endParaRPr lang="en-US" dirty="0"/>
          </a:p>
          <a:p>
            <a:pPr algn="l" rtl="0"/>
            <a:endParaRPr lang="en-US" dirty="0"/>
          </a:p>
        </p:txBody>
      </p:sp>
    </p:spTree>
    <p:extLst>
      <p:ext uri="{BB962C8B-B14F-4D97-AF65-F5344CB8AC3E}">
        <p14:creationId xmlns:p14="http://schemas.microsoft.com/office/powerpoint/2010/main" val="7753103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a:t>Management </a:t>
            </a:r>
            <a:endParaRPr lang="ar-JO" dirty="0"/>
          </a:p>
        </p:txBody>
      </p:sp>
      <p:sp>
        <p:nvSpPr>
          <p:cNvPr id="3" name="Content Placeholder 2"/>
          <p:cNvSpPr>
            <a:spLocks noGrp="1"/>
          </p:cNvSpPr>
          <p:nvPr>
            <p:ph idx="1"/>
          </p:nvPr>
        </p:nvSpPr>
        <p:spPr>
          <a:xfrm>
            <a:off x="457200" y="1935480"/>
            <a:ext cx="8229600" cy="2560320"/>
          </a:xfrm>
        </p:spPr>
        <p:txBody>
          <a:bodyPr>
            <a:normAutofit fontScale="85000" lnSpcReduction="10000"/>
          </a:bodyPr>
          <a:lstStyle/>
          <a:p>
            <a:pPr algn="l" rtl="0"/>
            <a:r>
              <a:rPr lang="en-US" dirty="0">
                <a:solidFill>
                  <a:schemeClr val="accent3">
                    <a:lumMod val="75000"/>
                  </a:schemeClr>
                </a:solidFill>
              </a:rPr>
              <a:t>GOAL :</a:t>
            </a:r>
            <a:r>
              <a:rPr lang="en-US" dirty="0"/>
              <a:t> Interventions for CP focus on maximizing the child's functional abilities and independence while reducing the extent of disability. </a:t>
            </a:r>
            <a:r>
              <a:rPr lang="en-US" dirty="0" err="1"/>
              <a:t>Psychologic</a:t>
            </a:r>
            <a:r>
              <a:rPr lang="en-US" dirty="0"/>
              <a:t> development, communication, and education are also important priorities. Management includes interventions that specifically address the child's motor impairment (</a:t>
            </a:r>
            <a:r>
              <a:rPr lang="en-US" dirty="0" err="1"/>
              <a:t>eg</a:t>
            </a:r>
            <a:r>
              <a:rPr lang="en-US" dirty="0"/>
              <a:t>, spasticity treatments, orthotics, physical and occupational therapies, orthopedic surgery) and optimal treatment of medical </a:t>
            </a:r>
            <a:r>
              <a:rPr lang="en-US" dirty="0" err="1"/>
              <a:t>comorbidities</a:t>
            </a:r>
            <a:r>
              <a:rPr lang="en-US" dirty="0"/>
              <a:t>. </a:t>
            </a:r>
            <a:endParaRPr lang="ar-JO" dirty="0"/>
          </a:p>
        </p:txBody>
      </p:sp>
      <p:pic>
        <p:nvPicPr>
          <p:cNvPr id="4" name="Picture 3" descr="outdoor-gait-training.jpg"/>
          <p:cNvPicPr>
            <a:picLocks noChangeAspect="1"/>
          </p:cNvPicPr>
          <p:nvPr/>
        </p:nvPicPr>
        <p:blipFill>
          <a:blip r:embed="rId2"/>
          <a:stretch>
            <a:fillRect/>
          </a:stretch>
        </p:blipFill>
        <p:spPr>
          <a:xfrm>
            <a:off x="5334000" y="4160185"/>
            <a:ext cx="2857500" cy="2697815"/>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t>MANAGEMENT OF ALTERED MOTOR FUNCTION</a:t>
            </a:r>
            <a:endParaRPr lang="ar-JO" sz="3600" dirty="0"/>
          </a:p>
        </p:txBody>
      </p:sp>
      <p:sp>
        <p:nvSpPr>
          <p:cNvPr id="3" name="Content Placeholder 2"/>
          <p:cNvSpPr>
            <a:spLocks noGrp="1"/>
          </p:cNvSpPr>
          <p:nvPr>
            <p:ph idx="1"/>
          </p:nvPr>
        </p:nvSpPr>
        <p:spPr/>
        <p:txBody>
          <a:bodyPr>
            <a:normAutofit fontScale="92500" lnSpcReduction="20000"/>
          </a:bodyPr>
          <a:lstStyle/>
          <a:p>
            <a:pPr algn="l" rtl="0"/>
            <a:r>
              <a:rPr lang="en-US" b="1" dirty="0">
                <a:solidFill>
                  <a:schemeClr val="accent3">
                    <a:lumMod val="75000"/>
                  </a:schemeClr>
                </a:solidFill>
              </a:rPr>
              <a:t>Physical and occupational therapy</a:t>
            </a:r>
            <a:r>
              <a:rPr lang="en-US" dirty="0"/>
              <a:t> </a:t>
            </a:r>
          </a:p>
          <a:p>
            <a:pPr algn="l" rtl="0">
              <a:buNone/>
            </a:pPr>
            <a:r>
              <a:rPr lang="en-US" dirty="0"/>
              <a:t> Although its effectiveness in advancing physical function is uncertain, PT has an important role in promoting range of motion, strength, positioning, stamina, and coordination, all of which can directly impact mobility and, with more severe forms of CP, transfers. Occupational therapy (OT) is equally important and focuses on fine motor skill development and improving capacity for self-care or caregiver support of tasks of daily living. As such, targeted activities include skills such as feeding, toileting, dressing, personal hygiene, and fine motor tasks which are important for school success.</a:t>
            </a:r>
          </a:p>
          <a:p>
            <a:pPr algn="l" rtl="0">
              <a:buNone/>
            </a:pPr>
            <a:r>
              <a:rPr lang="en-US" dirty="0"/>
              <a:t>PT/OT are typically started early and continued by the parents or caregivers at home between sessions </a:t>
            </a:r>
            <a:endParaRPr lang="ar-JO"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ild-Rehab.jpg"/>
          <p:cNvPicPr>
            <a:picLocks noChangeAspect="1"/>
          </p:cNvPicPr>
          <p:nvPr/>
        </p:nvPicPr>
        <p:blipFill>
          <a:blip r:embed="rId2"/>
          <a:stretch>
            <a:fillRect/>
          </a:stretch>
        </p:blipFill>
        <p:spPr>
          <a:xfrm>
            <a:off x="2286000" y="152400"/>
            <a:ext cx="4572000" cy="3049524"/>
          </a:xfrm>
          <a:prstGeom prst="rect">
            <a:avLst/>
          </a:prstGeom>
        </p:spPr>
      </p:pic>
      <p:pic>
        <p:nvPicPr>
          <p:cNvPr id="5" name="Picture 4" descr="GettyImages-499629090-5887fb1e3df78c2ccdd1e244.jpg"/>
          <p:cNvPicPr>
            <a:picLocks noChangeAspect="1"/>
          </p:cNvPicPr>
          <p:nvPr/>
        </p:nvPicPr>
        <p:blipFill>
          <a:blip r:embed="rId3" cstate="print"/>
          <a:stretch>
            <a:fillRect/>
          </a:stretch>
        </p:blipFill>
        <p:spPr>
          <a:xfrm>
            <a:off x="457200" y="3352800"/>
            <a:ext cx="4007106" cy="2667000"/>
          </a:xfrm>
          <a:prstGeom prst="rect">
            <a:avLst/>
          </a:prstGeom>
        </p:spPr>
      </p:pic>
      <p:pic>
        <p:nvPicPr>
          <p:cNvPr id="6" name="Picture 5" descr="occupational-therapy-cerebral-palsy.jpg"/>
          <p:cNvPicPr>
            <a:picLocks noChangeAspect="1"/>
          </p:cNvPicPr>
          <p:nvPr/>
        </p:nvPicPr>
        <p:blipFill>
          <a:blip r:embed="rId4"/>
          <a:stretch>
            <a:fillRect/>
          </a:stretch>
        </p:blipFill>
        <p:spPr>
          <a:xfrm>
            <a:off x="4495800" y="3352800"/>
            <a:ext cx="4000500" cy="2667000"/>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a:bodyPr>
          <a:lstStyle/>
          <a:p>
            <a:r>
              <a:rPr lang="en-US" sz="4800" b="1" dirty="0"/>
              <a:t>Orthotics and other devices</a:t>
            </a:r>
            <a:endParaRPr lang="ar-JO" sz="4800" dirty="0"/>
          </a:p>
        </p:txBody>
      </p:sp>
      <p:sp>
        <p:nvSpPr>
          <p:cNvPr id="3" name="Content Placeholder 2"/>
          <p:cNvSpPr>
            <a:spLocks noGrp="1"/>
          </p:cNvSpPr>
          <p:nvPr>
            <p:ph idx="1"/>
          </p:nvPr>
        </p:nvSpPr>
        <p:spPr>
          <a:xfrm>
            <a:off x="0" y="1752600"/>
            <a:ext cx="9144000" cy="4922520"/>
          </a:xfrm>
        </p:spPr>
        <p:txBody>
          <a:bodyPr>
            <a:normAutofit fontScale="92500" lnSpcReduction="20000"/>
          </a:bodyPr>
          <a:lstStyle/>
          <a:p>
            <a:pPr algn="l" rtl="0"/>
            <a:r>
              <a:rPr lang="en-US" dirty="0"/>
              <a:t>These include braces, orthotics, standers, seating systems, and mobility devices.</a:t>
            </a:r>
          </a:p>
          <a:p>
            <a:pPr algn="l" rtl="0"/>
            <a:r>
              <a:rPr lang="en-US" dirty="0"/>
              <a:t> help promote function, mobility, and participation for children with CP.</a:t>
            </a:r>
          </a:p>
          <a:p>
            <a:pPr algn="l" rtl="0"/>
            <a:r>
              <a:rPr lang="en-US" dirty="0"/>
              <a:t>Many children with CP benefit from bracing to enhance musculoskeletal alignment, promote function, and delay or prevent joint contractures. </a:t>
            </a:r>
            <a:r>
              <a:rPr lang="en-US" b="1" dirty="0"/>
              <a:t>Ankle-foot orthotics </a:t>
            </a:r>
            <a:r>
              <a:rPr lang="en-US" dirty="0"/>
              <a:t>are the most commonly used devices, but orthotics for the knee, hip, and hands can also be useful. Some braces are intended to be worn with specific activities, such as walking, using a gait trainer, or weight bearing in a stander, while others are intended to be used in sleep to promote joint alignment. Devices that use functional electrical stimulation via foot drop stimulation (</a:t>
            </a:r>
            <a:r>
              <a:rPr lang="en-US" dirty="0" err="1"/>
              <a:t>eg</a:t>
            </a:r>
            <a:r>
              <a:rPr lang="en-US" dirty="0"/>
              <a:t>, </a:t>
            </a:r>
            <a:r>
              <a:rPr lang="en-US" dirty="0" err="1"/>
              <a:t>Bioness</a:t>
            </a:r>
            <a:r>
              <a:rPr lang="en-US" dirty="0"/>
              <a:t>, </a:t>
            </a:r>
            <a:r>
              <a:rPr lang="en-US" dirty="0" err="1"/>
              <a:t>Walkaide</a:t>
            </a:r>
            <a:r>
              <a:rPr lang="en-US" dirty="0"/>
              <a:t>) have been shown to improve gait performance in adult patients with </a:t>
            </a:r>
            <a:r>
              <a:rPr lang="en-US" dirty="0" err="1"/>
              <a:t>hemiplegia</a:t>
            </a:r>
            <a:r>
              <a:rPr lang="en-US" dirty="0"/>
              <a:t> secondary to stroke, and they may be helpful to children with hemiplegic CP</a:t>
            </a:r>
            <a:endParaRPr lang="ar-JO"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Mobility devices</a:t>
            </a:r>
            <a:endParaRPr lang="ar-JO" dirty="0"/>
          </a:p>
        </p:txBody>
      </p:sp>
      <p:sp>
        <p:nvSpPr>
          <p:cNvPr id="3" name="Content Placeholder 2"/>
          <p:cNvSpPr>
            <a:spLocks noGrp="1"/>
          </p:cNvSpPr>
          <p:nvPr>
            <p:ph idx="1"/>
          </p:nvPr>
        </p:nvSpPr>
        <p:spPr/>
        <p:txBody>
          <a:bodyPr>
            <a:normAutofit fontScale="92500" lnSpcReduction="20000"/>
          </a:bodyPr>
          <a:lstStyle/>
          <a:p>
            <a:pPr algn="l" rtl="0"/>
            <a:r>
              <a:rPr lang="en-US" dirty="0"/>
              <a:t> For the child who is unable to ambulate independently or for long distances, mobility devices are critical. Wheelchairs can be introduced as early as two or three years. Most children who need a wheelchair start with a manual chair that allows another person to push them. Over time, if the child has the cognitive, visual, and motor abilities to steer a chair independently, an electric version may be appropriate and provide the child with more autonomy. There are numerous adaptations which allow a child who might have motor difficulty manipulating a joy stick to steer, including knee and head controls. Lightweight adaptive strollers are less cumbersome than wheelchairs and are useful for quick transportation in the community and easier to accommodate in most vehicles.</a:t>
            </a:r>
            <a:endParaRPr lang="ar-JO"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00260f01_sussman_okoj_compressor.jpg"/>
          <p:cNvPicPr>
            <a:picLocks noGrp="1" noChangeAspect="1"/>
          </p:cNvPicPr>
          <p:nvPr>
            <p:ph idx="1"/>
          </p:nvPr>
        </p:nvPicPr>
        <p:blipFill>
          <a:blip r:embed="rId2"/>
          <a:stretch>
            <a:fillRect/>
          </a:stretch>
        </p:blipFill>
        <p:spPr>
          <a:xfrm>
            <a:off x="152400" y="3611278"/>
            <a:ext cx="4419600" cy="3246722"/>
          </a:xfrm>
        </p:spPr>
      </p:pic>
      <p:pic>
        <p:nvPicPr>
          <p:cNvPr id="6" name="Picture 5" descr="ankle-foot-orthotics-afos.jpg"/>
          <p:cNvPicPr>
            <a:picLocks noChangeAspect="1"/>
          </p:cNvPicPr>
          <p:nvPr/>
        </p:nvPicPr>
        <p:blipFill>
          <a:blip r:embed="rId3"/>
          <a:stretch>
            <a:fillRect/>
          </a:stretch>
        </p:blipFill>
        <p:spPr>
          <a:xfrm>
            <a:off x="4800600" y="228600"/>
            <a:ext cx="3733033" cy="2799775"/>
          </a:xfrm>
          <a:prstGeom prst="rect">
            <a:avLst/>
          </a:prstGeom>
        </p:spPr>
      </p:pic>
      <p:pic>
        <p:nvPicPr>
          <p:cNvPr id="10" name="Picture 9" descr="feat-brace2.jpg"/>
          <p:cNvPicPr>
            <a:picLocks noChangeAspect="1"/>
          </p:cNvPicPr>
          <p:nvPr/>
        </p:nvPicPr>
        <p:blipFill>
          <a:blip r:embed="rId4"/>
          <a:stretch>
            <a:fillRect/>
          </a:stretch>
        </p:blipFill>
        <p:spPr>
          <a:xfrm>
            <a:off x="304800" y="609600"/>
            <a:ext cx="4196458" cy="2362200"/>
          </a:xfrm>
          <a:prstGeom prst="rect">
            <a:avLst/>
          </a:prstGeom>
        </p:spPr>
      </p:pic>
      <p:pic>
        <p:nvPicPr>
          <p:cNvPr id="11" name="Picture 10" descr="fes-slider-2.jpg"/>
          <p:cNvPicPr>
            <a:picLocks noChangeAspect="1"/>
          </p:cNvPicPr>
          <p:nvPr/>
        </p:nvPicPr>
        <p:blipFill>
          <a:blip r:embed="rId5"/>
          <a:stretch>
            <a:fillRect/>
          </a:stretch>
        </p:blipFill>
        <p:spPr>
          <a:xfrm>
            <a:off x="4724400" y="3536139"/>
            <a:ext cx="4051940" cy="3321861"/>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a-4-standing.jpg"/>
          <p:cNvPicPr>
            <a:picLocks noChangeAspect="1"/>
          </p:cNvPicPr>
          <p:nvPr/>
        </p:nvPicPr>
        <p:blipFill>
          <a:blip r:embed="rId2"/>
          <a:stretch>
            <a:fillRect/>
          </a:stretch>
        </p:blipFill>
        <p:spPr>
          <a:xfrm>
            <a:off x="1143000" y="3276600"/>
            <a:ext cx="3018196" cy="3581400"/>
          </a:xfrm>
          <a:prstGeom prst="rect">
            <a:avLst/>
          </a:prstGeom>
        </p:spPr>
      </p:pic>
      <p:pic>
        <p:nvPicPr>
          <p:cNvPr id="5" name="Picture 4" descr="DayNews-Boy-With-Cerebral-Palsy-Walking.jpg"/>
          <p:cNvPicPr>
            <a:picLocks noChangeAspect="1"/>
          </p:cNvPicPr>
          <p:nvPr/>
        </p:nvPicPr>
        <p:blipFill>
          <a:blip r:embed="rId3"/>
          <a:stretch>
            <a:fillRect/>
          </a:stretch>
        </p:blipFill>
        <p:spPr>
          <a:xfrm>
            <a:off x="4419600" y="0"/>
            <a:ext cx="2240569" cy="3321408"/>
          </a:xfrm>
          <a:prstGeom prst="rect">
            <a:avLst/>
          </a:prstGeom>
        </p:spPr>
      </p:pic>
      <p:pic>
        <p:nvPicPr>
          <p:cNvPr id="6" name="Picture 5" descr="dynamicseatingsystemchildrencerebralpalsy.jpg"/>
          <p:cNvPicPr>
            <a:picLocks noChangeAspect="1"/>
          </p:cNvPicPr>
          <p:nvPr/>
        </p:nvPicPr>
        <p:blipFill>
          <a:blip r:embed="rId4"/>
          <a:stretch>
            <a:fillRect/>
          </a:stretch>
        </p:blipFill>
        <p:spPr>
          <a:xfrm>
            <a:off x="1143000" y="0"/>
            <a:ext cx="2730501" cy="3276600"/>
          </a:xfrm>
          <a:prstGeom prst="rect">
            <a:avLst/>
          </a:prstGeom>
        </p:spPr>
      </p:pic>
      <p:pic>
        <p:nvPicPr>
          <p:cNvPr id="7" name="Picture 6" descr="eng_pl_SWASH-Cerebral-Palsy-Brace-low-profile-II-Camp-Scandinavia-4950_1.jpg"/>
          <p:cNvPicPr>
            <a:picLocks noChangeAspect="1"/>
          </p:cNvPicPr>
          <p:nvPr/>
        </p:nvPicPr>
        <p:blipFill>
          <a:blip r:embed="rId5"/>
          <a:stretch>
            <a:fillRect/>
          </a:stretch>
        </p:blipFill>
        <p:spPr>
          <a:xfrm>
            <a:off x="4343400" y="3429000"/>
            <a:ext cx="2809248" cy="3122257"/>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Pharmacological</a:t>
            </a:r>
            <a:endParaRPr lang="ar-JO" dirty="0"/>
          </a:p>
        </p:txBody>
      </p:sp>
      <p:sp>
        <p:nvSpPr>
          <p:cNvPr id="3" name="Content Placeholder 2"/>
          <p:cNvSpPr>
            <a:spLocks noGrp="1"/>
          </p:cNvSpPr>
          <p:nvPr>
            <p:ph idx="1"/>
          </p:nvPr>
        </p:nvSpPr>
        <p:spPr>
          <a:xfrm>
            <a:off x="457200" y="1935480"/>
            <a:ext cx="8229600" cy="4922520"/>
          </a:xfrm>
        </p:spPr>
        <p:txBody>
          <a:bodyPr>
            <a:normAutofit fontScale="92500" lnSpcReduction="20000"/>
          </a:bodyPr>
          <a:lstStyle/>
          <a:p>
            <a:pPr algn="l" rtl="0">
              <a:buFont typeface="Wingdings" pitchFamily="2" charset="2"/>
              <a:buChar char="ü"/>
            </a:pPr>
            <a:r>
              <a:rPr lang="en-US" b="1" dirty="0" err="1"/>
              <a:t>Antispasticity</a:t>
            </a:r>
            <a:r>
              <a:rPr lang="en-US" b="1" dirty="0"/>
              <a:t> drugs: </a:t>
            </a:r>
            <a:r>
              <a:rPr lang="en-US" dirty="0"/>
              <a:t>First line agents to treat spasticity in children with CP.</a:t>
            </a:r>
          </a:p>
          <a:p>
            <a:pPr lvl="1" algn="l" rtl="0">
              <a:buFont typeface="Wingdings" pitchFamily="2" charset="2"/>
              <a:buChar char="ü"/>
            </a:pPr>
            <a:r>
              <a:rPr lang="en-US" b="1" dirty="0" err="1">
                <a:solidFill>
                  <a:schemeClr val="accent3">
                    <a:lumMod val="75000"/>
                  </a:schemeClr>
                </a:solidFill>
              </a:rPr>
              <a:t>Baclofen</a:t>
            </a:r>
            <a:r>
              <a:rPr lang="en-US" b="1" dirty="0">
                <a:solidFill>
                  <a:schemeClr val="accent3">
                    <a:lumMod val="75000"/>
                  </a:schemeClr>
                </a:solidFill>
              </a:rPr>
              <a:t>: </a:t>
            </a:r>
            <a:r>
              <a:rPr lang="en-US" dirty="0"/>
              <a:t>may potentiate seizures. </a:t>
            </a:r>
            <a:r>
              <a:rPr lang="en-US" dirty="0">
                <a:sym typeface="Wingdings" pitchFamily="2" charset="2"/>
              </a:rPr>
              <a:t>Given orally or </a:t>
            </a:r>
            <a:r>
              <a:rPr lang="en-US" dirty="0" err="1">
                <a:sym typeface="Wingdings" pitchFamily="2" charset="2"/>
              </a:rPr>
              <a:t>intrathecally</a:t>
            </a:r>
            <a:r>
              <a:rPr lang="en-US" dirty="0">
                <a:sym typeface="Wingdings" pitchFamily="2" charset="2"/>
              </a:rPr>
              <a:t> via pump, but it should be followed up, suitable for severe forms of </a:t>
            </a:r>
            <a:r>
              <a:rPr lang="en-US" dirty="0" err="1">
                <a:sym typeface="Wingdings" pitchFamily="2" charset="2"/>
              </a:rPr>
              <a:t>spacticity</a:t>
            </a:r>
            <a:r>
              <a:rPr lang="en-US" dirty="0">
                <a:sym typeface="Wingdings" pitchFamily="2" charset="2"/>
              </a:rPr>
              <a:t> (</a:t>
            </a:r>
            <a:r>
              <a:rPr lang="en-US" dirty="0" err="1">
                <a:sym typeface="Wingdings" pitchFamily="2" charset="2"/>
              </a:rPr>
              <a:t>eg</a:t>
            </a:r>
            <a:r>
              <a:rPr lang="en-US" dirty="0">
                <a:sym typeface="Wingdings" pitchFamily="2" charset="2"/>
              </a:rPr>
              <a:t>. quadriplegic cp) and reduces </a:t>
            </a:r>
            <a:r>
              <a:rPr lang="en-US" dirty="0" err="1">
                <a:sym typeface="Wingdings" pitchFamily="2" charset="2"/>
              </a:rPr>
              <a:t>clonus</a:t>
            </a:r>
            <a:endParaRPr lang="en-US" dirty="0">
              <a:sym typeface="Wingdings" pitchFamily="2" charset="2"/>
            </a:endParaRPr>
          </a:p>
          <a:p>
            <a:pPr lvl="1" algn="l" rtl="0">
              <a:buFont typeface="Wingdings" pitchFamily="2" charset="2"/>
              <a:buChar char="ü"/>
            </a:pPr>
            <a:r>
              <a:rPr lang="en-US" b="1" dirty="0">
                <a:solidFill>
                  <a:schemeClr val="accent3">
                    <a:lumMod val="75000"/>
                  </a:schemeClr>
                </a:solidFill>
              </a:rPr>
              <a:t>Diazepam</a:t>
            </a:r>
            <a:r>
              <a:rPr lang="en-US" dirty="0"/>
              <a:t>: good for transient use for acute spasms, post-surgery. The patient may develop dependence and it should be discontinued slowly.</a:t>
            </a:r>
          </a:p>
          <a:p>
            <a:pPr lvl="1" algn="l" rtl="0">
              <a:buFont typeface="Wingdings" pitchFamily="2" charset="2"/>
              <a:buChar char="ü"/>
            </a:pPr>
            <a:r>
              <a:rPr lang="en-US" b="1" dirty="0" err="1">
                <a:solidFill>
                  <a:schemeClr val="accent3">
                    <a:lumMod val="75000"/>
                  </a:schemeClr>
                </a:solidFill>
              </a:rPr>
              <a:t>Dantrolene</a:t>
            </a:r>
            <a:r>
              <a:rPr lang="en-US" dirty="0"/>
              <a:t>: acts peripherally on muscle fibers. The use of this drug is limited because of </a:t>
            </a:r>
            <a:r>
              <a:rPr lang="en-US" dirty="0" err="1"/>
              <a:t>hepatotoxicity</a:t>
            </a:r>
            <a:r>
              <a:rPr lang="en-US" dirty="0"/>
              <a:t> and fatal hepatitis (rare).</a:t>
            </a:r>
          </a:p>
          <a:p>
            <a:pPr lvl="1" algn="l" rtl="0">
              <a:buFont typeface="Wingdings" pitchFamily="2" charset="2"/>
              <a:buChar char="ü"/>
            </a:pPr>
            <a:r>
              <a:rPr lang="en-US" b="1" dirty="0" err="1">
                <a:solidFill>
                  <a:schemeClr val="accent3">
                    <a:lumMod val="75000"/>
                  </a:schemeClr>
                </a:solidFill>
              </a:rPr>
              <a:t>Tizanidine</a:t>
            </a:r>
            <a:r>
              <a:rPr lang="en-US" b="1" dirty="0"/>
              <a:t>: </a:t>
            </a:r>
            <a:r>
              <a:rPr lang="en-US" dirty="0"/>
              <a:t>alpha-2 adrenergic agonist agent which decreases spasticity by increasing </a:t>
            </a:r>
            <a:r>
              <a:rPr lang="en-US" dirty="0" err="1"/>
              <a:t>presynaptic</a:t>
            </a:r>
            <a:r>
              <a:rPr lang="en-US" dirty="0"/>
              <a:t> inhibition. Liver injury ranges from hepatitis to acute liver failure.</a:t>
            </a:r>
          </a:p>
          <a:p>
            <a:pPr lvl="1" algn="l" rtl="0">
              <a:buFont typeface="Wingdings" pitchFamily="2" charset="2"/>
              <a:buChar char="ü"/>
            </a:pPr>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922520"/>
          </a:xfrm>
        </p:spPr>
        <p:txBody>
          <a:bodyPr>
            <a:normAutofit fontScale="92500" lnSpcReduction="10000"/>
          </a:bodyPr>
          <a:lstStyle/>
          <a:p>
            <a:pPr lvl="1" algn="l" rtl="0">
              <a:buFont typeface="Wingdings" pitchFamily="2" charset="2"/>
              <a:buChar char="ü"/>
            </a:pPr>
            <a:r>
              <a:rPr lang="en-US" b="1" dirty="0" err="1">
                <a:solidFill>
                  <a:schemeClr val="accent3">
                    <a:lumMod val="75000"/>
                  </a:schemeClr>
                </a:solidFill>
              </a:rPr>
              <a:t>Botulinum</a:t>
            </a:r>
            <a:r>
              <a:rPr lang="en-US" b="1" dirty="0">
                <a:solidFill>
                  <a:schemeClr val="accent3">
                    <a:lumMod val="75000"/>
                  </a:schemeClr>
                </a:solidFill>
              </a:rPr>
              <a:t> toxin: </a:t>
            </a:r>
            <a:r>
              <a:rPr lang="en-US" dirty="0"/>
              <a:t>produced by the bacteria </a:t>
            </a:r>
            <a:r>
              <a:rPr lang="en-US" i="1" dirty="0"/>
              <a:t>Clostridium </a:t>
            </a:r>
            <a:r>
              <a:rPr lang="en-US" i="1" dirty="0" err="1"/>
              <a:t>botulinum</a:t>
            </a:r>
            <a:r>
              <a:rPr lang="en-US" i="1" dirty="0"/>
              <a:t>.</a:t>
            </a:r>
            <a:r>
              <a:rPr lang="en-US" dirty="0"/>
              <a:t> Injection of </a:t>
            </a:r>
            <a:r>
              <a:rPr lang="en-US" dirty="0" err="1"/>
              <a:t>BoNT</a:t>
            </a:r>
            <a:r>
              <a:rPr lang="en-US" dirty="0"/>
              <a:t> into affected muscles blocks the </a:t>
            </a:r>
            <a:r>
              <a:rPr lang="en-US" dirty="0" err="1"/>
              <a:t>presynaptic</a:t>
            </a:r>
            <a:r>
              <a:rPr lang="en-US" dirty="0"/>
              <a:t> release of acetylcholine from motor endplates of the lower motor neuron at the </a:t>
            </a:r>
            <a:r>
              <a:rPr lang="en-US" dirty="0" err="1"/>
              <a:t>myoneural</a:t>
            </a:r>
            <a:r>
              <a:rPr lang="en-US" dirty="0"/>
              <a:t> junction and decreases tone by limiting muscle contraction.</a:t>
            </a:r>
          </a:p>
          <a:p>
            <a:pPr lvl="1" algn="l" rtl="0">
              <a:buFont typeface="Wingdings" pitchFamily="2" charset="2"/>
              <a:buChar char="ü"/>
            </a:pPr>
            <a:r>
              <a:rPr lang="en-US" b="1" dirty="0">
                <a:solidFill>
                  <a:schemeClr val="accent3">
                    <a:lumMod val="75000"/>
                  </a:schemeClr>
                </a:solidFill>
              </a:rPr>
              <a:t>Phenol block:</a:t>
            </a:r>
            <a:r>
              <a:rPr lang="en-US" b="1" dirty="0"/>
              <a:t> </a:t>
            </a:r>
            <a:r>
              <a:rPr lang="en-US" dirty="0"/>
              <a:t>Phenol is a </a:t>
            </a:r>
            <a:r>
              <a:rPr lang="en-US" dirty="0" err="1"/>
              <a:t>neurolytic</a:t>
            </a:r>
            <a:r>
              <a:rPr lang="en-US" dirty="0"/>
              <a:t> agent that when given as a motor point injection provides temporary reduction in spasticity , it can be used in conjunction with </a:t>
            </a:r>
            <a:r>
              <a:rPr lang="en-US" dirty="0" err="1"/>
              <a:t>BoNT</a:t>
            </a:r>
            <a:r>
              <a:rPr lang="en-US" dirty="0"/>
              <a:t> injections since the combination may achieve better results and the effect may last longer than either treatment alone. Phenol blocks can also be used as an alternative for patients in whom </a:t>
            </a:r>
            <a:r>
              <a:rPr lang="en-US" dirty="0" err="1"/>
              <a:t>BoNT</a:t>
            </a:r>
            <a:r>
              <a:rPr lang="en-US" dirty="0"/>
              <a:t> is poorly tolerated or ineffective. </a:t>
            </a:r>
            <a:r>
              <a:rPr lang="en-US" dirty="0" err="1"/>
              <a:t>Neurolysis</a:t>
            </a:r>
            <a:r>
              <a:rPr lang="en-US" dirty="0"/>
              <a:t> is most often performed with ethanol and phenol.  It’s used specifically for nerves with only motor function to avoid the discomfort of </a:t>
            </a:r>
            <a:r>
              <a:rPr lang="en-US" dirty="0" err="1"/>
              <a:t>neurolysis</a:t>
            </a:r>
            <a:r>
              <a:rPr lang="en-US" dirty="0"/>
              <a:t> near sensory nerves.</a:t>
            </a:r>
            <a:endParaRPr lang="ar-JO" dirty="0">
              <a:solidFill>
                <a:schemeClr val="accent3">
                  <a:lumMod val="75000"/>
                </a:schemeClr>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14400"/>
            <a:ext cx="8686800" cy="5943600"/>
          </a:xfrm>
        </p:spPr>
        <p:txBody>
          <a:bodyPr>
            <a:normAutofit fontScale="85000" lnSpcReduction="20000"/>
          </a:bodyPr>
          <a:lstStyle/>
          <a:p>
            <a:pPr algn="l" rtl="0"/>
            <a:r>
              <a:rPr lang="en-US" sz="3600" b="1" u="sng" dirty="0" err="1">
                <a:solidFill>
                  <a:schemeClr val="accent3">
                    <a:lumMod val="75000"/>
                  </a:schemeClr>
                </a:solidFill>
              </a:rPr>
              <a:t>Intrathecal</a:t>
            </a:r>
            <a:r>
              <a:rPr lang="en-US" sz="3600" b="1" u="sng" dirty="0">
                <a:solidFill>
                  <a:schemeClr val="accent3">
                    <a:lumMod val="75000"/>
                  </a:schemeClr>
                </a:solidFill>
              </a:rPr>
              <a:t> </a:t>
            </a:r>
            <a:r>
              <a:rPr lang="en-US" sz="3600" b="1" u="sng" dirty="0" err="1">
                <a:solidFill>
                  <a:schemeClr val="accent3">
                    <a:lumMod val="75000"/>
                  </a:schemeClr>
                </a:solidFill>
              </a:rPr>
              <a:t>baclofen</a:t>
            </a:r>
            <a:r>
              <a:rPr lang="en-US" sz="3600" b="1" u="sng" dirty="0">
                <a:solidFill>
                  <a:schemeClr val="accent3">
                    <a:lumMod val="75000"/>
                  </a:schemeClr>
                </a:solidFill>
              </a:rPr>
              <a:t> (ITB):</a:t>
            </a:r>
            <a:r>
              <a:rPr lang="en-US" sz="3600" b="1" u="sng" dirty="0"/>
              <a:t> </a:t>
            </a:r>
            <a:r>
              <a:rPr lang="en-US" sz="2800" dirty="0"/>
              <a:t>An implanted, </a:t>
            </a:r>
            <a:r>
              <a:rPr lang="en-US" sz="2800" dirty="0" err="1"/>
              <a:t>titratable</a:t>
            </a:r>
            <a:r>
              <a:rPr lang="en-US" sz="2800" dirty="0"/>
              <a:t>, and programmable </a:t>
            </a:r>
            <a:r>
              <a:rPr lang="en-US" sz="2800" u="sng" dirty="0"/>
              <a:t>pump delivers </a:t>
            </a:r>
            <a:r>
              <a:rPr lang="en-US" sz="2800" u="sng" dirty="0" err="1"/>
              <a:t>baclofen</a:t>
            </a:r>
            <a:r>
              <a:rPr lang="en-US" sz="2800" u="sng" dirty="0"/>
              <a:t> to the spinal cord </a:t>
            </a:r>
            <a:r>
              <a:rPr lang="en-US" sz="2800" dirty="0"/>
              <a:t>via a </a:t>
            </a:r>
            <a:r>
              <a:rPr lang="en-US" sz="2800" u="sng" dirty="0"/>
              <a:t>catheter</a:t>
            </a:r>
            <a:r>
              <a:rPr lang="en-US" sz="2800" dirty="0"/>
              <a:t> within the </a:t>
            </a:r>
            <a:r>
              <a:rPr lang="en-US" sz="2800" u="sng" dirty="0" err="1"/>
              <a:t>thecal</a:t>
            </a:r>
            <a:r>
              <a:rPr lang="en-US" sz="2800" u="sng" dirty="0"/>
              <a:t> space</a:t>
            </a:r>
            <a:r>
              <a:rPr lang="en-US" sz="2800" dirty="0"/>
              <a:t>. ITB is more effective than oral </a:t>
            </a:r>
            <a:r>
              <a:rPr lang="en-US" sz="2800" dirty="0" err="1"/>
              <a:t>baclofen</a:t>
            </a:r>
            <a:r>
              <a:rPr lang="en-US" sz="2800" dirty="0"/>
              <a:t> with fewer systemic side effects, although risk of </a:t>
            </a:r>
            <a:r>
              <a:rPr lang="en-US" sz="2800" dirty="0" err="1"/>
              <a:t>baclofen</a:t>
            </a:r>
            <a:r>
              <a:rPr lang="en-US" sz="2800" dirty="0"/>
              <a:t> overdose and withdrawal exist. Location of catheter tip and a diffusion gradient with drug dilution at the brain level are important.</a:t>
            </a:r>
          </a:p>
          <a:p>
            <a:pPr algn="l" rtl="0"/>
            <a:endParaRPr lang="en-US" sz="2800" dirty="0"/>
          </a:p>
          <a:p>
            <a:pPr algn="l" rtl="0"/>
            <a:r>
              <a:rPr lang="en-US" sz="2800" dirty="0"/>
              <a:t>Recommended to decrease </a:t>
            </a:r>
            <a:r>
              <a:rPr lang="en-US" sz="2800" b="1" u="sng" dirty="0"/>
              <a:t>spasticity</a:t>
            </a:r>
            <a:r>
              <a:rPr lang="en-US" sz="2800" dirty="0"/>
              <a:t>, improve endurance, and reduce fatigue associated with spasticity.</a:t>
            </a:r>
          </a:p>
          <a:p>
            <a:pPr algn="l" rtl="0"/>
            <a:r>
              <a:rPr lang="en-US" sz="2800" dirty="0"/>
              <a:t>Before implantation, a </a:t>
            </a:r>
            <a:r>
              <a:rPr lang="en-US" sz="2800" u="sng" dirty="0"/>
              <a:t>trial dose </a:t>
            </a:r>
            <a:r>
              <a:rPr lang="en-US" sz="2800" dirty="0"/>
              <a:t>is administered via </a:t>
            </a:r>
            <a:r>
              <a:rPr lang="en-US" sz="2800" u="sng" dirty="0"/>
              <a:t>lumbar puncture </a:t>
            </a:r>
            <a:r>
              <a:rPr lang="en-US" sz="2800" dirty="0"/>
              <a:t>and if effective then you can start the treatment. </a:t>
            </a:r>
          </a:p>
          <a:p>
            <a:pPr algn="l" rtl="0"/>
            <a:r>
              <a:rPr lang="en-US" sz="2800" dirty="0" err="1"/>
              <a:t>Baclofen</a:t>
            </a:r>
            <a:r>
              <a:rPr lang="en-US" sz="2800" dirty="0"/>
              <a:t> withdrawal can be caused by </a:t>
            </a:r>
            <a:r>
              <a:rPr lang="en-US" sz="2800" u="sng" dirty="0"/>
              <a:t>failure of the pump </a:t>
            </a:r>
            <a:r>
              <a:rPr lang="en-US" sz="2800" dirty="0"/>
              <a:t>or </a:t>
            </a:r>
            <a:r>
              <a:rPr lang="en-US" sz="2800" u="sng" dirty="0"/>
              <a:t>battery</a:t>
            </a:r>
            <a:r>
              <a:rPr lang="en-US" sz="2800" dirty="0"/>
              <a:t>; </a:t>
            </a:r>
            <a:r>
              <a:rPr lang="en-US" sz="2800" u="sng" dirty="0"/>
              <a:t>failure to refill drug</a:t>
            </a:r>
            <a:r>
              <a:rPr lang="en-US" sz="2800" dirty="0"/>
              <a:t> before scheduled alarm date; or a </a:t>
            </a:r>
            <a:r>
              <a:rPr lang="en-US" sz="2800" u="sng" dirty="0"/>
              <a:t>leak</a:t>
            </a:r>
            <a:r>
              <a:rPr lang="en-US" sz="2800" dirty="0"/>
              <a:t>, a </a:t>
            </a:r>
            <a:r>
              <a:rPr lang="en-US" sz="2800" u="sng" dirty="0"/>
              <a:t>disconnection</a:t>
            </a:r>
            <a:r>
              <a:rPr lang="en-US" sz="2800" dirty="0"/>
              <a:t>, or </a:t>
            </a:r>
            <a:r>
              <a:rPr lang="en-US" sz="2800" u="sng" dirty="0"/>
              <a:t>breakage</a:t>
            </a:r>
            <a:r>
              <a:rPr lang="en-US" sz="2800" dirty="0"/>
              <a:t> in the catheter.</a:t>
            </a:r>
          </a:p>
          <a:p>
            <a:pPr algn="l" rtl="0"/>
            <a:r>
              <a:rPr lang="en-US" sz="2800" dirty="0"/>
              <a:t> Withdrawal can result in </a:t>
            </a:r>
            <a:r>
              <a:rPr lang="en-US" sz="2800" u="sng" dirty="0"/>
              <a:t>exaggerated rebound spasticity</a:t>
            </a:r>
            <a:r>
              <a:rPr lang="en-US" sz="2800" dirty="0"/>
              <a:t>, </a:t>
            </a:r>
            <a:r>
              <a:rPr lang="en-US" sz="2800" u="sng" dirty="0" err="1"/>
              <a:t>rhabdomyolysis</a:t>
            </a:r>
            <a:r>
              <a:rPr lang="en-US" sz="2800" dirty="0"/>
              <a:t>, and </a:t>
            </a:r>
            <a:r>
              <a:rPr lang="en-US" sz="2800" u="sng" dirty="0"/>
              <a:t>multiple organ failure</a:t>
            </a:r>
            <a:r>
              <a:rPr lang="en-US" sz="2800" dirty="0"/>
              <a:t>.</a:t>
            </a:r>
          </a:p>
          <a:p>
            <a:pPr algn="l" rtl="0"/>
            <a:endParaRPr lang="ar-JO"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Shot-2016-10-12-at-8.14.43-PM.png"/>
          <p:cNvPicPr>
            <a:picLocks noChangeAspect="1"/>
          </p:cNvPicPr>
          <p:nvPr/>
        </p:nvPicPr>
        <p:blipFill>
          <a:blip r:embed="rId2"/>
          <a:stretch>
            <a:fillRect/>
          </a:stretch>
        </p:blipFill>
        <p:spPr>
          <a:xfrm>
            <a:off x="990600" y="685800"/>
            <a:ext cx="7285529" cy="5638800"/>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a:t>Surgical management</a:t>
            </a:r>
            <a:endParaRPr lang="ar-JO" dirty="0"/>
          </a:p>
        </p:txBody>
      </p:sp>
      <p:sp>
        <p:nvSpPr>
          <p:cNvPr id="3" name="Content Placeholder 2"/>
          <p:cNvSpPr>
            <a:spLocks noGrp="1"/>
          </p:cNvSpPr>
          <p:nvPr>
            <p:ph idx="1"/>
          </p:nvPr>
        </p:nvSpPr>
        <p:spPr/>
        <p:txBody>
          <a:bodyPr>
            <a:normAutofit fontScale="92500" lnSpcReduction="10000"/>
          </a:bodyPr>
          <a:lstStyle/>
          <a:p>
            <a:pPr algn="l" rtl="0">
              <a:buNone/>
            </a:pPr>
            <a:r>
              <a:rPr lang="en-US" b="1" dirty="0">
                <a:solidFill>
                  <a:schemeClr val="accent3">
                    <a:lumMod val="75000"/>
                  </a:schemeClr>
                </a:solidFill>
              </a:rPr>
              <a:t>Selective posterior (dorsal) </a:t>
            </a:r>
            <a:r>
              <a:rPr lang="en-US" b="1" dirty="0" err="1">
                <a:solidFill>
                  <a:schemeClr val="accent3">
                    <a:lumMod val="75000"/>
                  </a:schemeClr>
                </a:solidFill>
              </a:rPr>
              <a:t>rhizotomy</a:t>
            </a:r>
            <a:r>
              <a:rPr lang="en-US" b="1" dirty="0">
                <a:solidFill>
                  <a:schemeClr val="accent3">
                    <a:lumMod val="75000"/>
                  </a:schemeClr>
                </a:solidFill>
              </a:rPr>
              <a:t> (SPR, SDR):</a:t>
            </a:r>
            <a:r>
              <a:rPr lang="en-US" dirty="0">
                <a:solidFill>
                  <a:schemeClr val="accent3">
                    <a:lumMod val="75000"/>
                  </a:schemeClr>
                </a:solidFill>
              </a:rPr>
              <a:t> </a:t>
            </a:r>
            <a:r>
              <a:rPr lang="en-US" sz="2800" dirty="0"/>
              <a:t>SPR is a one-time, </a:t>
            </a:r>
            <a:r>
              <a:rPr lang="en-US" sz="2800" u="sng" dirty="0"/>
              <a:t>irreversible</a:t>
            </a:r>
            <a:r>
              <a:rPr lang="en-US" sz="2800" dirty="0"/>
              <a:t> treatment to ameliorate spasticity. It is occasionally also used in severe refractory cases to enhance care and relieve pain. The principle of SPR is to balance the loss of inhibition from higher centers in the brain by decreasing sensory stimulation coming from the periphery. It should be</a:t>
            </a:r>
            <a:r>
              <a:rPr lang="en-US" sz="2800" dirty="0">
                <a:sym typeface="Wingdings" pitchFamily="2" charset="2"/>
              </a:rPr>
              <a:t> </a:t>
            </a:r>
            <a:r>
              <a:rPr lang="en-US" sz="2800" dirty="0" err="1">
                <a:sym typeface="Wingdings" pitchFamily="2" charset="2"/>
              </a:rPr>
              <a:t>combiened</a:t>
            </a:r>
            <a:r>
              <a:rPr lang="en-US" sz="2800" dirty="0">
                <a:sym typeface="Wingdings" pitchFamily="2" charset="2"/>
              </a:rPr>
              <a:t> with physiotherapy and the patient should have </a:t>
            </a:r>
            <a:r>
              <a:rPr lang="en-US" sz="2800" dirty="0" err="1">
                <a:sym typeface="Wingdings" pitchFamily="2" charset="2"/>
              </a:rPr>
              <a:t>neuro</a:t>
            </a:r>
            <a:r>
              <a:rPr lang="en-US" sz="2800" dirty="0">
                <a:sym typeface="Wingdings" pitchFamily="2" charset="2"/>
              </a:rPr>
              <a:t>-workup prior to operation because its permanent, and it requires a </a:t>
            </a:r>
            <a:r>
              <a:rPr lang="en-US" sz="2800" dirty="0" err="1">
                <a:sym typeface="Wingdings" pitchFamily="2" charset="2"/>
              </a:rPr>
              <a:t>multidiscplanrey</a:t>
            </a:r>
            <a:r>
              <a:rPr lang="en-US" sz="2800" dirty="0">
                <a:sym typeface="Wingdings" pitchFamily="2" charset="2"/>
              </a:rPr>
              <a:t> team. </a:t>
            </a:r>
            <a:br>
              <a:rPr lang="en-US" sz="2800" dirty="0"/>
            </a:br>
            <a:endParaRPr lang="en-US" sz="2800" dirty="0"/>
          </a:p>
          <a:p>
            <a:pPr algn="l" rtl="0">
              <a:buNone/>
            </a:pPr>
            <a:endParaRPr lang="ar-JO"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l" rtl="0"/>
            <a:r>
              <a:rPr lang="en-US" dirty="0"/>
              <a:t>SPR is done by dividing selected posterior nerve rootlets from </a:t>
            </a:r>
            <a:r>
              <a:rPr lang="en-US" b="1" dirty="0"/>
              <a:t>L2- S2 </a:t>
            </a:r>
            <a:r>
              <a:rPr lang="en-US" dirty="0"/>
              <a:t>within the </a:t>
            </a:r>
            <a:r>
              <a:rPr lang="en-US" dirty="0" err="1"/>
              <a:t>dural</a:t>
            </a:r>
            <a:r>
              <a:rPr lang="en-US" dirty="0"/>
              <a:t> sheath (25% to 60% are typically ablated); selection of rootlet is based upon abnormal </a:t>
            </a:r>
            <a:r>
              <a:rPr lang="en-US" dirty="0" err="1"/>
              <a:t>electromyogram</a:t>
            </a:r>
            <a:r>
              <a:rPr lang="en-US" dirty="0"/>
              <a:t> responses. </a:t>
            </a:r>
            <a:r>
              <a:rPr lang="en-US" b="1" dirty="0"/>
              <a:t>Postoperative weakness </a:t>
            </a:r>
            <a:r>
              <a:rPr lang="en-US" dirty="0"/>
              <a:t>is common and patients require </a:t>
            </a:r>
            <a:r>
              <a:rPr lang="en-US" b="1" dirty="0"/>
              <a:t>long-term, aggressive physiotherapy</a:t>
            </a:r>
            <a:r>
              <a:rPr lang="en-US" dirty="0"/>
              <a:t>. Ankle-foot </a:t>
            </a:r>
            <a:r>
              <a:rPr lang="en-US" dirty="0" err="1"/>
              <a:t>orthoses</a:t>
            </a:r>
            <a:r>
              <a:rPr lang="en-US" dirty="0"/>
              <a:t> are recommended postoperatively for at least 6 months to protect weak plantar flexor muscles from overstretch.</a:t>
            </a:r>
          </a:p>
          <a:p>
            <a:pPr algn="l" rtl="0"/>
            <a:endParaRPr lang="en-US" dirty="0"/>
          </a:p>
          <a:p>
            <a:pPr algn="l" rtl="0"/>
            <a:endParaRPr lang="ar-JO"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R_Procedure_.gif"/>
          <p:cNvPicPr>
            <a:picLocks noChangeAspect="1"/>
          </p:cNvPicPr>
          <p:nvPr/>
        </p:nvPicPr>
        <p:blipFill>
          <a:blip r:embed="rId2"/>
          <a:stretch>
            <a:fillRect/>
          </a:stretch>
        </p:blipFill>
        <p:spPr>
          <a:xfrm>
            <a:off x="0" y="1447800"/>
            <a:ext cx="4369148" cy="3657601"/>
          </a:xfrm>
          <a:prstGeom prst="rect">
            <a:avLst/>
          </a:prstGeom>
        </p:spPr>
      </p:pic>
      <p:pic>
        <p:nvPicPr>
          <p:cNvPr id="5" name="Picture 4" descr="sdr-illustrations_2.jpg"/>
          <p:cNvPicPr>
            <a:picLocks noChangeAspect="1"/>
          </p:cNvPicPr>
          <p:nvPr/>
        </p:nvPicPr>
        <p:blipFill>
          <a:blip r:embed="rId3"/>
          <a:stretch>
            <a:fillRect/>
          </a:stretch>
        </p:blipFill>
        <p:spPr>
          <a:xfrm>
            <a:off x="4419600" y="990600"/>
            <a:ext cx="4724400" cy="5015738"/>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600"/>
            <a:ext cx="3962400" cy="6019800"/>
          </a:xfrm>
        </p:spPr>
        <p:txBody>
          <a:bodyPr>
            <a:normAutofit fontScale="92500" lnSpcReduction="20000"/>
          </a:bodyPr>
          <a:lstStyle/>
          <a:p>
            <a:pPr algn="l" rtl="0"/>
            <a:r>
              <a:rPr lang="en-US" sz="2800" b="1" dirty="0">
                <a:solidFill>
                  <a:schemeClr val="accent3">
                    <a:lumMod val="75000"/>
                  </a:schemeClr>
                </a:solidFill>
              </a:rPr>
              <a:t>Deep Brain Stimulation (DBS):</a:t>
            </a:r>
            <a:r>
              <a:rPr lang="en-US" sz="2800" b="1" u="sng" dirty="0">
                <a:solidFill>
                  <a:schemeClr val="accent3">
                    <a:lumMod val="75000"/>
                  </a:schemeClr>
                </a:solidFill>
              </a:rPr>
              <a:t> </a:t>
            </a:r>
            <a:r>
              <a:rPr lang="en-US" sz="2800" dirty="0"/>
              <a:t>DBS is the use of electrical stimulation by electrodes placed in the </a:t>
            </a:r>
            <a:r>
              <a:rPr lang="en-US" sz="2800" dirty="0" err="1"/>
              <a:t>posteroventral</a:t>
            </a:r>
            <a:r>
              <a:rPr lang="en-US" sz="2800" dirty="0"/>
              <a:t> </a:t>
            </a:r>
            <a:r>
              <a:rPr lang="en-US" sz="2800" u="sng" dirty="0"/>
              <a:t>lateral </a:t>
            </a:r>
            <a:r>
              <a:rPr lang="en-US" sz="2800" u="sng" dirty="0" err="1"/>
              <a:t>Globus</a:t>
            </a:r>
            <a:r>
              <a:rPr lang="en-US" sz="2800" u="sng" dirty="0"/>
              <a:t> </a:t>
            </a:r>
            <a:r>
              <a:rPr lang="en-US" sz="2800" u="sng" dirty="0" err="1"/>
              <a:t>pallidus</a:t>
            </a:r>
            <a:r>
              <a:rPr lang="en-US" sz="2800" u="sng" dirty="0"/>
              <a:t> </a:t>
            </a:r>
            <a:r>
              <a:rPr lang="en-US" sz="2800" u="sng" dirty="0" err="1"/>
              <a:t>internus</a:t>
            </a:r>
            <a:r>
              <a:rPr lang="en-US" sz="2800" u="sng" dirty="0"/>
              <a:t> </a:t>
            </a:r>
            <a:r>
              <a:rPr lang="en-US" sz="2800" dirty="0"/>
              <a:t>to decrease </a:t>
            </a:r>
            <a:r>
              <a:rPr lang="en-US" sz="2800" dirty="0" err="1"/>
              <a:t>extrapyramidal</a:t>
            </a:r>
            <a:r>
              <a:rPr lang="en-US" sz="2800" dirty="0"/>
              <a:t> movement disorders. This treatment has been successful in patients with </a:t>
            </a:r>
            <a:r>
              <a:rPr lang="en-US" sz="2800" u="sng" dirty="0"/>
              <a:t>primary (or genetic) </a:t>
            </a:r>
            <a:r>
              <a:rPr lang="en-US" sz="2800" u="sng" dirty="0" err="1"/>
              <a:t>dystonia</a:t>
            </a:r>
            <a:r>
              <a:rPr lang="en-US" sz="2800" dirty="0"/>
              <a:t>, and some evidence suggests it may be successful in patients with </a:t>
            </a:r>
            <a:r>
              <a:rPr lang="en-US" sz="2800" u="sng" dirty="0"/>
              <a:t>secondary </a:t>
            </a:r>
            <a:r>
              <a:rPr lang="en-US" sz="2800" u="sng" dirty="0" err="1"/>
              <a:t>dystonia</a:t>
            </a:r>
            <a:r>
              <a:rPr lang="en-US" sz="2800" dirty="0"/>
              <a:t>.</a:t>
            </a:r>
          </a:p>
          <a:p>
            <a:pPr algn="l" rtl="0"/>
            <a:endParaRPr lang="ar-JO" dirty="0"/>
          </a:p>
        </p:txBody>
      </p:sp>
      <p:pic>
        <p:nvPicPr>
          <p:cNvPr id="4" name="Picture 3" descr="дбс1.jpg"/>
          <p:cNvPicPr>
            <a:picLocks noChangeAspect="1"/>
          </p:cNvPicPr>
          <p:nvPr/>
        </p:nvPicPr>
        <p:blipFill>
          <a:blip r:embed="rId2"/>
          <a:stretch>
            <a:fillRect/>
          </a:stretch>
        </p:blipFill>
        <p:spPr>
          <a:xfrm>
            <a:off x="3905250" y="1676400"/>
            <a:ext cx="5238750" cy="4116161"/>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2743200"/>
          </a:xfrm>
        </p:spPr>
        <p:txBody>
          <a:bodyPr>
            <a:normAutofit lnSpcReduction="10000"/>
          </a:bodyPr>
          <a:lstStyle/>
          <a:p>
            <a:pPr algn="l" rtl="0"/>
            <a:r>
              <a:rPr lang="en-US" b="1" dirty="0" err="1">
                <a:solidFill>
                  <a:schemeClr val="accent3">
                    <a:lumMod val="75000"/>
                  </a:schemeClr>
                </a:solidFill>
              </a:rPr>
              <a:t>Gastrotomy</a:t>
            </a:r>
            <a:r>
              <a:rPr lang="en-US" dirty="0"/>
              <a:t>: Sometimes a </a:t>
            </a:r>
            <a:r>
              <a:rPr lang="en-US" dirty="0" err="1"/>
              <a:t>gastrostomy</a:t>
            </a:r>
            <a:r>
              <a:rPr lang="en-US" dirty="0"/>
              <a:t> is used with children with </a:t>
            </a:r>
            <a:r>
              <a:rPr lang="en-US" b="1" dirty="0"/>
              <a:t>significant eating, drinking and swallowing difficulties </a:t>
            </a:r>
            <a:r>
              <a:rPr lang="en-US" dirty="0"/>
              <a:t>to ensure they receive enough food and drink.</a:t>
            </a:r>
            <a:r>
              <a:rPr lang="en-US" dirty="0">
                <a:sym typeface="Wingdings" pitchFamily="2" charset="2"/>
              </a:rPr>
              <a:t> An increased risk for aspiration pneumonia in cp + dehydration + poor weight gain ( due to inability to eat or drink), so </a:t>
            </a:r>
            <a:r>
              <a:rPr lang="en-US" dirty="0" err="1">
                <a:sym typeface="Wingdings" pitchFamily="2" charset="2"/>
              </a:rPr>
              <a:t>gastrostomy</a:t>
            </a:r>
            <a:r>
              <a:rPr lang="en-US" dirty="0">
                <a:sym typeface="Wingdings" pitchFamily="2" charset="2"/>
              </a:rPr>
              <a:t> is protective against it .</a:t>
            </a:r>
            <a:endParaRPr lang="en-US" dirty="0"/>
          </a:p>
          <a:p>
            <a:pPr algn="l" rtl="0"/>
            <a:endParaRPr lang="ar-JO" dirty="0"/>
          </a:p>
        </p:txBody>
      </p:sp>
      <p:pic>
        <p:nvPicPr>
          <p:cNvPr id="4" name="Picture 3" descr="800wm.jpg"/>
          <p:cNvPicPr>
            <a:picLocks noChangeAspect="1"/>
          </p:cNvPicPr>
          <p:nvPr/>
        </p:nvPicPr>
        <p:blipFill>
          <a:blip r:embed="rId2"/>
          <a:stretch>
            <a:fillRect/>
          </a:stretch>
        </p:blipFill>
        <p:spPr>
          <a:xfrm>
            <a:off x="762000" y="3823335"/>
            <a:ext cx="4572000" cy="3034665"/>
          </a:xfrm>
          <a:prstGeom prst="rect">
            <a:avLst/>
          </a:prstGeom>
        </p:spPr>
      </p:pic>
      <p:pic>
        <p:nvPicPr>
          <p:cNvPr id="5" name="Picture 4" descr="424700.jpg"/>
          <p:cNvPicPr>
            <a:picLocks noChangeAspect="1"/>
          </p:cNvPicPr>
          <p:nvPr/>
        </p:nvPicPr>
        <p:blipFill>
          <a:blip r:embed="rId3"/>
          <a:stretch>
            <a:fillRect/>
          </a:stretch>
        </p:blipFill>
        <p:spPr>
          <a:xfrm>
            <a:off x="5486400" y="3594477"/>
            <a:ext cx="2583180" cy="3263523"/>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Orthopedic Surgery</a:t>
            </a:r>
            <a:endParaRPr lang="ar-JO" dirty="0"/>
          </a:p>
        </p:txBody>
      </p:sp>
      <p:sp>
        <p:nvSpPr>
          <p:cNvPr id="3" name="Content Placeholder 2"/>
          <p:cNvSpPr>
            <a:spLocks noGrp="1"/>
          </p:cNvSpPr>
          <p:nvPr>
            <p:ph idx="1"/>
          </p:nvPr>
        </p:nvSpPr>
        <p:spPr/>
        <p:txBody>
          <a:bodyPr>
            <a:normAutofit fontScale="92500"/>
          </a:bodyPr>
          <a:lstStyle/>
          <a:p>
            <a:pPr algn="l" rtl="0"/>
            <a:r>
              <a:rPr lang="en-US" dirty="0"/>
              <a:t>The goals of surgery are to </a:t>
            </a:r>
            <a:r>
              <a:rPr lang="en-US" u="sng" dirty="0"/>
              <a:t>prevent progressive deformity</a:t>
            </a:r>
            <a:r>
              <a:rPr lang="en-US" dirty="0"/>
              <a:t> and </a:t>
            </a:r>
            <a:r>
              <a:rPr lang="en-US" u="sng" dirty="0"/>
              <a:t>remove mechanical or anatomic barriers to maximize mobility and function</a:t>
            </a:r>
            <a:r>
              <a:rPr lang="en-US" dirty="0"/>
              <a:t>. Single-event multilevel surgery to minimize total recovery time is recommended rather than 'birthday surgery' (a procedure nearly every year).</a:t>
            </a:r>
          </a:p>
          <a:p>
            <a:pPr algn="l" rtl="0"/>
            <a:r>
              <a:rPr lang="en-US" dirty="0"/>
              <a:t>The hips should be reduced with early (age 2-5 years) tendon releases.</a:t>
            </a:r>
          </a:p>
          <a:p>
            <a:pPr algn="l" rtl="0"/>
            <a:r>
              <a:rPr lang="en-US" dirty="0"/>
              <a:t>Example: Tendon transfers to improve wrist and finger/ thumb extension, along with first web-space release and flexion contracture release, can improve hand function.</a:t>
            </a:r>
          </a:p>
          <a:p>
            <a:pPr algn="l" rtl="0"/>
            <a:endParaRPr lang="ar-JO"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s2.0-S0972978X19301837-gr1.jpg"/>
          <p:cNvPicPr>
            <a:picLocks noGrp="1" noChangeAspect="1"/>
          </p:cNvPicPr>
          <p:nvPr>
            <p:ph idx="1"/>
          </p:nvPr>
        </p:nvPicPr>
        <p:blipFill>
          <a:blip r:embed="rId2"/>
          <a:stretch>
            <a:fillRect/>
          </a:stretch>
        </p:blipFill>
        <p:spPr>
          <a:xfrm>
            <a:off x="152400" y="1219200"/>
            <a:ext cx="4778118" cy="4770437"/>
          </a:xfrm>
        </p:spPr>
      </p:pic>
      <p:pic>
        <p:nvPicPr>
          <p:cNvPr id="5" name="Picture 4" descr="6-Figure5-1.png"/>
          <p:cNvPicPr>
            <a:picLocks noChangeAspect="1"/>
          </p:cNvPicPr>
          <p:nvPr/>
        </p:nvPicPr>
        <p:blipFill>
          <a:blip r:embed="rId3"/>
          <a:stretch>
            <a:fillRect/>
          </a:stretch>
        </p:blipFill>
        <p:spPr>
          <a:xfrm>
            <a:off x="4876800" y="0"/>
            <a:ext cx="4121727" cy="6858000"/>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Dystonia</a:t>
            </a:r>
            <a:endParaRPr lang="ar-JO" dirty="0"/>
          </a:p>
        </p:txBody>
      </p:sp>
      <p:sp>
        <p:nvSpPr>
          <p:cNvPr id="3" name="Content Placeholder 2"/>
          <p:cNvSpPr>
            <a:spLocks noGrp="1"/>
          </p:cNvSpPr>
          <p:nvPr>
            <p:ph idx="1"/>
          </p:nvPr>
        </p:nvSpPr>
        <p:spPr>
          <a:xfrm>
            <a:off x="457200" y="1905000"/>
            <a:ext cx="8229600" cy="4724400"/>
          </a:xfrm>
        </p:spPr>
        <p:txBody>
          <a:bodyPr>
            <a:normAutofit fontScale="92500" lnSpcReduction="20000"/>
          </a:bodyPr>
          <a:lstStyle/>
          <a:p>
            <a:pPr algn="l" rtl="0"/>
            <a:r>
              <a:rPr lang="en-US" b="1" dirty="0">
                <a:solidFill>
                  <a:schemeClr val="accent3">
                    <a:lumMod val="75000"/>
                  </a:schemeClr>
                </a:solidFill>
              </a:rPr>
              <a:t>Pharmacologic treatment: </a:t>
            </a:r>
          </a:p>
          <a:p>
            <a:pPr lvl="1" algn="l" rtl="0"/>
            <a:r>
              <a:rPr lang="en-US" dirty="0">
                <a:solidFill>
                  <a:schemeClr val="accent3">
                    <a:lumMod val="75000"/>
                  </a:schemeClr>
                </a:solidFill>
              </a:rPr>
              <a:t>Dopamine-responsive </a:t>
            </a:r>
            <a:r>
              <a:rPr lang="en-US" dirty="0" err="1">
                <a:solidFill>
                  <a:schemeClr val="accent3">
                    <a:lumMod val="75000"/>
                  </a:schemeClr>
                </a:solidFill>
              </a:rPr>
              <a:t>dystonia</a:t>
            </a:r>
            <a:r>
              <a:rPr lang="en-US" dirty="0">
                <a:solidFill>
                  <a:schemeClr val="accent3">
                    <a:lumMod val="75000"/>
                  </a:schemeClr>
                </a:solidFill>
              </a:rPr>
              <a:t> </a:t>
            </a:r>
            <a:r>
              <a:rPr lang="en-US" dirty="0"/>
              <a:t>is also know as </a:t>
            </a:r>
            <a:r>
              <a:rPr lang="en-US" b="1" u="sng" dirty="0" err="1"/>
              <a:t>Segawa's</a:t>
            </a:r>
            <a:r>
              <a:rPr lang="en-US" b="1" u="sng" dirty="0"/>
              <a:t> disease</a:t>
            </a:r>
            <a:r>
              <a:rPr lang="en-US" dirty="0"/>
              <a:t>. Diagnosis is not made by one definitive test, but by a series of clinical observations and specific biochemical assessments. Defining the exact cause may not be possible.  High-protein foods slow the absorption of this drug.</a:t>
            </a:r>
          </a:p>
          <a:p>
            <a:pPr lvl="1" algn="l" rtl="0"/>
            <a:r>
              <a:rPr lang="en-US" dirty="0" err="1">
                <a:solidFill>
                  <a:schemeClr val="accent3">
                    <a:lumMod val="75000"/>
                  </a:schemeClr>
                </a:solidFill>
              </a:rPr>
              <a:t>Levodopa</a:t>
            </a:r>
            <a:r>
              <a:rPr lang="en-US" dirty="0">
                <a:solidFill>
                  <a:schemeClr val="accent3">
                    <a:lumMod val="75000"/>
                  </a:schemeClr>
                </a:solidFill>
              </a:rPr>
              <a:t>/</a:t>
            </a:r>
            <a:r>
              <a:rPr lang="en-US" dirty="0" err="1">
                <a:solidFill>
                  <a:schemeClr val="accent3">
                    <a:lumMod val="75000"/>
                  </a:schemeClr>
                </a:solidFill>
              </a:rPr>
              <a:t>Carbidopa</a:t>
            </a:r>
            <a:r>
              <a:rPr lang="en-US" dirty="0">
                <a:solidFill>
                  <a:schemeClr val="accent3">
                    <a:lumMod val="75000"/>
                  </a:schemeClr>
                </a:solidFill>
              </a:rPr>
              <a:t> :</a:t>
            </a:r>
            <a:r>
              <a:rPr lang="en-US" dirty="0"/>
              <a:t> A trial of </a:t>
            </a:r>
            <a:r>
              <a:rPr lang="en-US" dirty="0" err="1"/>
              <a:t>carbidopa</a:t>
            </a:r>
            <a:r>
              <a:rPr lang="en-US" dirty="0"/>
              <a:t>/</a:t>
            </a:r>
            <a:r>
              <a:rPr lang="en-US" dirty="0" err="1"/>
              <a:t>levodopa</a:t>
            </a:r>
            <a:r>
              <a:rPr lang="en-US" dirty="0"/>
              <a:t> is often given to assess for </a:t>
            </a:r>
            <a:r>
              <a:rPr lang="en-US" dirty="0" err="1"/>
              <a:t>dystonia</a:t>
            </a:r>
            <a:r>
              <a:rPr lang="en-US" dirty="0"/>
              <a:t> due to an alternative diagnosis of dopamine-responsive </a:t>
            </a:r>
            <a:r>
              <a:rPr lang="en-US" dirty="0" err="1"/>
              <a:t>dystonia</a:t>
            </a:r>
            <a:r>
              <a:rPr lang="en-US" dirty="0"/>
              <a:t>, in which patients show a dramatic response. In many cases, </a:t>
            </a:r>
            <a:r>
              <a:rPr lang="en-US" u="sng" dirty="0"/>
              <a:t>full physical functionality</a:t>
            </a:r>
            <a:r>
              <a:rPr lang="en-US" dirty="0"/>
              <a:t> including walking, running, speaking, and writing is </a:t>
            </a:r>
            <a:r>
              <a:rPr lang="en-US" u="sng" dirty="0"/>
              <a:t>restored or preserved</a:t>
            </a:r>
            <a:r>
              <a:rPr lang="en-US" dirty="0"/>
              <a:t>.</a:t>
            </a:r>
          </a:p>
          <a:p>
            <a:pPr lvl="1" algn="l" rtl="0"/>
            <a:r>
              <a:rPr lang="en-US" dirty="0" err="1">
                <a:solidFill>
                  <a:schemeClr val="accent3">
                    <a:lumMod val="75000"/>
                  </a:schemeClr>
                </a:solidFill>
              </a:rPr>
              <a:t>Neuroleptic</a:t>
            </a:r>
            <a:r>
              <a:rPr lang="en-US" dirty="0">
                <a:solidFill>
                  <a:schemeClr val="accent3">
                    <a:lumMod val="75000"/>
                  </a:schemeClr>
                </a:solidFill>
              </a:rPr>
              <a:t> Therapy / With </a:t>
            </a:r>
            <a:r>
              <a:rPr lang="en-US" dirty="0" err="1">
                <a:solidFill>
                  <a:schemeClr val="accent3">
                    <a:lumMod val="75000"/>
                  </a:schemeClr>
                </a:solidFill>
              </a:rPr>
              <a:t>Athetosis</a:t>
            </a:r>
            <a:r>
              <a:rPr lang="en-US" dirty="0">
                <a:solidFill>
                  <a:schemeClr val="accent3">
                    <a:lumMod val="75000"/>
                  </a:schemeClr>
                </a:solidFill>
              </a:rPr>
              <a:t>: </a:t>
            </a:r>
            <a:r>
              <a:rPr lang="en-US" dirty="0"/>
              <a:t>Haloperidol,</a:t>
            </a:r>
            <a:r>
              <a:rPr lang="en-US" b="1" dirty="0"/>
              <a:t> </a:t>
            </a:r>
            <a:r>
              <a:rPr lang="en-US" dirty="0" err="1"/>
              <a:t>pimozide</a:t>
            </a:r>
            <a:r>
              <a:rPr lang="en-US" dirty="0"/>
              <a:t>, </a:t>
            </a:r>
            <a:r>
              <a:rPr lang="en-US" dirty="0" err="1"/>
              <a:t>tetrabenazine</a:t>
            </a:r>
            <a:endParaRPr lang="en-US" dirty="0"/>
          </a:p>
          <a:p>
            <a:pPr algn="l" rtl="0"/>
            <a:r>
              <a:rPr lang="en-US" b="1" dirty="0">
                <a:solidFill>
                  <a:schemeClr val="accent3">
                    <a:lumMod val="75000"/>
                  </a:schemeClr>
                </a:solidFill>
              </a:rPr>
              <a:t>Deep brain stimulation</a:t>
            </a:r>
          </a:p>
          <a:p>
            <a:pPr algn="l" rtl="0"/>
            <a:endParaRPr lang="ar-JO" dirty="0">
              <a:solidFill>
                <a:schemeClr val="accent3">
                  <a:lumMod val="75000"/>
                </a:schemeClr>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TONE MANAGEMENT</a:t>
            </a:r>
            <a:endParaRPr lang="ar-JO" dirty="0"/>
          </a:p>
        </p:txBody>
      </p:sp>
      <p:sp>
        <p:nvSpPr>
          <p:cNvPr id="3" name="Content Placeholder 2"/>
          <p:cNvSpPr>
            <a:spLocks noGrp="1"/>
          </p:cNvSpPr>
          <p:nvPr>
            <p:ph idx="1"/>
          </p:nvPr>
        </p:nvSpPr>
        <p:spPr>
          <a:xfrm>
            <a:off x="457200" y="1935480"/>
            <a:ext cx="8229600" cy="4922520"/>
          </a:xfrm>
        </p:spPr>
        <p:txBody>
          <a:bodyPr>
            <a:normAutofit fontScale="92500"/>
          </a:bodyPr>
          <a:lstStyle/>
          <a:p>
            <a:pPr algn="l" rtl="0"/>
            <a:r>
              <a:rPr lang="en-US" dirty="0"/>
              <a:t>Pharmacologic and/or surgical intervention may help to reduce the altered tone associated with CP, although they do not improve weakness or difficulties with coordination</a:t>
            </a:r>
          </a:p>
          <a:p>
            <a:pPr algn="l" rtl="0">
              <a:buFont typeface="Wingdings" pitchFamily="2" charset="2"/>
              <a:buChar char="Ø"/>
            </a:pPr>
            <a:r>
              <a:rPr lang="en-US" b="1" dirty="0">
                <a:solidFill>
                  <a:schemeClr val="accent3">
                    <a:lumMod val="75000"/>
                  </a:schemeClr>
                </a:solidFill>
              </a:rPr>
              <a:t>Spasticity:</a:t>
            </a:r>
          </a:p>
          <a:p>
            <a:pPr lvl="1" algn="l" rtl="0">
              <a:buFont typeface="Wingdings" pitchFamily="2" charset="2"/>
              <a:buChar char="Ø"/>
            </a:pPr>
            <a:r>
              <a:rPr lang="en-US" dirty="0"/>
              <a:t>For children with generalized spasticity, oral </a:t>
            </a:r>
            <a:r>
              <a:rPr lang="en-US" dirty="0" err="1"/>
              <a:t>antispasticity</a:t>
            </a:r>
            <a:r>
              <a:rPr lang="en-US" dirty="0"/>
              <a:t> drugs are usually the first-line treatment (</a:t>
            </a:r>
            <a:r>
              <a:rPr lang="en-US" dirty="0" err="1"/>
              <a:t>eg</a:t>
            </a:r>
            <a:r>
              <a:rPr lang="en-US" dirty="0"/>
              <a:t>, </a:t>
            </a:r>
            <a:r>
              <a:rPr lang="en-US" dirty="0" err="1"/>
              <a:t>baclofen</a:t>
            </a:r>
            <a:r>
              <a:rPr lang="en-US" dirty="0"/>
              <a:t> or benzodiazepines)</a:t>
            </a:r>
          </a:p>
          <a:p>
            <a:pPr lvl="1" algn="l" rtl="0">
              <a:buFont typeface="Wingdings" pitchFamily="2" charset="2"/>
              <a:buChar char="Ø"/>
            </a:pPr>
            <a:r>
              <a:rPr lang="en-US" dirty="0"/>
              <a:t>For treatment of localized or segmental spasticity, </a:t>
            </a:r>
            <a:r>
              <a:rPr lang="en-US" dirty="0" err="1"/>
              <a:t>botulinum</a:t>
            </a:r>
            <a:r>
              <a:rPr lang="en-US" dirty="0"/>
              <a:t> neurotoxin (</a:t>
            </a:r>
            <a:r>
              <a:rPr lang="en-US" dirty="0" err="1"/>
              <a:t>BoNT</a:t>
            </a:r>
            <a:r>
              <a:rPr lang="en-US" dirty="0"/>
              <a:t>) injections are appropriate. Phenol block can be used in conjunction with </a:t>
            </a:r>
            <a:r>
              <a:rPr lang="en-US" dirty="0" err="1"/>
              <a:t>BoNT</a:t>
            </a:r>
            <a:r>
              <a:rPr lang="en-US" dirty="0"/>
              <a:t> or as an alternative for patients who do not tolerate or respond to </a:t>
            </a:r>
            <a:r>
              <a:rPr lang="en-US" dirty="0" err="1"/>
              <a:t>BoNT</a:t>
            </a:r>
            <a:r>
              <a:rPr lang="en-US" dirty="0"/>
              <a:t>, but there is less evidence to support its use. </a:t>
            </a:r>
            <a:endParaRPr lang="en-US" b="1" dirty="0">
              <a:solidFill>
                <a:schemeClr val="accent3">
                  <a:lumMod val="75000"/>
                </a:schemeClr>
              </a:solidFill>
            </a:endParaRPr>
          </a:p>
          <a:p>
            <a:pPr algn="l" rtl="0">
              <a:buNone/>
            </a:pPr>
            <a:endParaRPr lang="ar-JO" dirty="0">
              <a:solidFill>
                <a:schemeClr val="accent3">
                  <a:lumMod val="75000"/>
                </a:schemeClr>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lvl="1" algn="l" rtl="0">
              <a:buFont typeface="Wingdings" pitchFamily="2" charset="2"/>
              <a:buChar char="Ø"/>
            </a:pPr>
            <a:r>
              <a:rPr lang="en-US" dirty="0"/>
              <a:t>For patients with spastic </a:t>
            </a:r>
            <a:r>
              <a:rPr lang="en-US" dirty="0" err="1"/>
              <a:t>diplegia</a:t>
            </a:r>
            <a:r>
              <a:rPr lang="en-US" dirty="0"/>
              <a:t> who have mild to moderate motor impairment, no significant weakness, and are cognitively able and willing to participate in post-surgery rehabilitation, selective dorsal </a:t>
            </a:r>
            <a:r>
              <a:rPr lang="en-US" dirty="0" err="1"/>
              <a:t>rhizotomy</a:t>
            </a:r>
            <a:r>
              <a:rPr lang="en-US" dirty="0"/>
              <a:t> (SDR) may be performed as an alternative to or along with </a:t>
            </a:r>
            <a:r>
              <a:rPr lang="en-US" dirty="0" err="1"/>
              <a:t>antispasticity</a:t>
            </a:r>
            <a:r>
              <a:rPr lang="en-US" dirty="0"/>
              <a:t> therapy to improve gait. </a:t>
            </a:r>
          </a:p>
          <a:p>
            <a:pPr lvl="1" algn="l" rtl="0">
              <a:buFont typeface="Wingdings" pitchFamily="2" charset="2"/>
              <a:buChar char="Ø"/>
            </a:pPr>
            <a:r>
              <a:rPr lang="en-US" dirty="0"/>
              <a:t>For severely affected children, who have significant side effects with oral </a:t>
            </a:r>
            <a:r>
              <a:rPr lang="en-US" dirty="0" err="1"/>
              <a:t>antispasticity</a:t>
            </a:r>
            <a:r>
              <a:rPr lang="en-US" dirty="0"/>
              <a:t> drugs or who do not achieve adequate response despite maximal dose, an </a:t>
            </a:r>
            <a:r>
              <a:rPr lang="en-US" dirty="0" err="1"/>
              <a:t>intrathecal</a:t>
            </a:r>
            <a:r>
              <a:rPr lang="en-US" dirty="0"/>
              <a:t> </a:t>
            </a:r>
            <a:r>
              <a:rPr lang="en-US" dirty="0" err="1"/>
              <a:t>baclofen</a:t>
            </a:r>
            <a:r>
              <a:rPr lang="en-US" dirty="0"/>
              <a:t> pump may achieve better control of spasticity. SDR is an alternative option for </a:t>
            </a:r>
            <a:r>
              <a:rPr lang="en-US" dirty="0" err="1"/>
              <a:t>nonambulatory</a:t>
            </a:r>
            <a:r>
              <a:rPr lang="en-US" dirty="0"/>
              <a:t> children to treat spasticity, provide comfort, and promote participation in activities of daily life</a:t>
            </a:r>
            <a:endParaRPr lang="ar-JO"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REFERANCE</a:t>
            </a:r>
            <a:endParaRPr lang="ar-JO" dirty="0"/>
          </a:p>
        </p:txBody>
      </p:sp>
      <p:sp>
        <p:nvSpPr>
          <p:cNvPr id="3" name="Content Placeholder 2"/>
          <p:cNvSpPr>
            <a:spLocks noGrp="1"/>
          </p:cNvSpPr>
          <p:nvPr>
            <p:ph idx="1"/>
          </p:nvPr>
        </p:nvSpPr>
        <p:spPr/>
        <p:txBody>
          <a:bodyPr/>
          <a:lstStyle/>
          <a:p>
            <a:pPr algn="l" rtl="0"/>
            <a:r>
              <a:rPr lang="en-US" dirty="0" err="1"/>
              <a:t>UpToDate</a:t>
            </a:r>
            <a:endParaRPr lang="en-US" dirty="0"/>
          </a:p>
          <a:p>
            <a:pPr algn="l" rtl="0"/>
            <a:r>
              <a:rPr lang="en-US" dirty="0"/>
              <a:t>Nelson textbook</a:t>
            </a:r>
          </a:p>
          <a:p>
            <a:pPr algn="l" rtl="0"/>
            <a:r>
              <a:rPr lang="en-US" dirty="0" err="1"/>
              <a:t>Amboss</a:t>
            </a:r>
            <a:endParaRPr lang="en-US" dirty="0"/>
          </a:p>
          <a:p>
            <a:pPr algn="l" rtl="0">
              <a:buNone/>
            </a:pPr>
            <a:r>
              <a:rPr lang="en-US" dirty="0"/>
              <a:t> </a:t>
            </a:r>
            <a:endParaRPr lang="ar-JO"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rot="426809">
            <a:off x="3217129" y="1674130"/>
            <a:ext cx="5075415" cy="3046988"/>
          </a:xfrm>
          <a:prstGeom prst="rect">
            <a:avLst/>
          </a:prstGeom>
          <a:noFill/>
        </p:spPr>
        <p:txBody>
          <a:bodyPr wrap="square" rtlCol="1">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9600" b="1" dirty="0">
                <a:ln/>
                <a:solidFill>
                  <a:schemeClr val="accent3"/>
                </a:solidFill>
              </a:rPr>
              <a:t>THANK YOU</a:t>
            </a:r>
            <a:endParaRPr lang="ar-JO" sz="9600" b="1" dirty="0">
              <a:ln/>
              <a:solidFill>
                <a:schemeClr val="accent3"/>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1088</TotalTime>
  <Words>3644</Words>
  <Application>Microsoft Office PowerPoint</Application>
  <PresentationFormat>On-screen Show (4:3)</PresentationFormat>
  <Paragraphs>337</Paragraphs>
  <Slides>78</Slides>
  <Notes>2</Notes>
  <HiddenSlides>0</HiddenSlides>
  <MMClips>0</MMClips>
  <ScaleCrop>false</ScaleCrop>
  <HeadingPairs>
    <vt:vector size="4" baseType="variant">
      <vt:variant>
        <vt:lpstr>Theme</vt:lpstr>
      </vt:variant>
      <vt:variant>
        <vt:i4>1</vt:i4>
      </vt:variant>
      <vt:variant>
        <vt:lpstr>Slide Titles</vt:lpstr>
      </vt:variant>
      <vt:variant>
        <vt:i4>78</vt:i4>
      </vt:variant>
    </vt:vector>
  </HeadingPairs>
  <TitlesOfParts>
    <vt:vector size="79" baseType="lpstr">
      <vt:lpstr>Flow</vt:lpstr>
      <vt:lpstr>Cerebral Palsy</vt:lpstr>
      <vt:lpstr>PowerPoint Presentation</vt:lpstr>
      <vt:lpstr>PowerPoint Presentation</vt:lpstr>
      <vt:lpstr>PowerPoint Presentation</vt:lpstr>
      <vt:lpstr>PowerPoint Presentation</vt:lpstr>
      <vt:lpstr>PowerPoint Presentation</vt:lpstr>
      <vt:lpstr>PowerPoint Presentation</vt:lpstr>
      <vt:lpstr>Prematurity :</vt:lpstr>
      <vt:lpstr>Intracranial hemorrhage (ICH) </vt:lpstr>
      <vt:lpstr>Perinatal hypoxic-ischemic encephalopathy </vt:lpstr>
      <vt:lpstr>PowerPoint Presentation</vt:lpstr>
      <vt:lpstr>Genetic Susceptibility</vt:lpstr>
      <vt:lpstr>Multiple Births</vt:lpstr>
      <vt:lpstr>Brain malformations</vt:lpstr>
      <vt:lpstr>Stroke</vt:lpstr>
      <vt:lpstr>Intrauterine infection </vt:lpstr>
      <vt:lpstr>Acquired postnatal causes</vt:lpstr>
      <vt:lpstr> EARLY SIGN : The diagnosis of CP is typically made between the age of 12 to 24 months, though earlier diagnosis is becoming increasingly common . Suggestive signs and symptoms may be present in infancy. Presentation generally points to a specific CP subtype, though there is substantial overlap in the clinical features of these subtypes  Motor milestones: Not sitting by eight months, not walking by 18 months, early asymmetry of hand function (hand preference) before one year  -Definite hand preference before 1 year of age, suggests a one-sided muscle weakness and is a red flag for hemiplegia!  - Neurobehavioral signs: The baby often is irritable, sleeps poorly, vomits frequently.  - Developmental reflexes: delay in the disappearance or exaggeration of a developmental reflex may be an early indication of motor disability.  - Motor tone and posture: Persistent or asymmetric fisting may be present, poor head control,  </vt:lpstr>
      <vt:lpstr>CLASSIFICATION</vt:lpstr>
      <vt:lpstr>PowerPoint Presentation</vt:lpstr>
      <vt:lpstr>Spastic</vt:lpstr>
      <vt:lpstr>PowerPoint Presentation</vt:lpstr>
      <vt:lpstr>Spastic hemiplegia </vt:lpstr>
      <vt:lpstr>PowerPoint Presentation</vt:lpstr>
      <vt:lpstr>PowerPoint Presentation</vt:lpstr>
      <vt:lpstr>Spastic diplegia</vt:lpstr>
      <vt:lpstr>PowerPoint Presentation</vt:lpstr>
      <vt:lpstr>SPASTIC QUARIPLEGIA</vt:lpstr>
      <vt:lpstr>PowerPoint Presentation</vt:lpstr>
      <vt:lpstr>Dyskinesia</vt:lpstr>
      <vt:lpstr>PowerPoint Presentation</vt:lpstr>
      <vt:lpstr>Choreoathetotic CP:</vt:lpstr>
      <vt:lpstr>Dyskinetics (dystonia):</vt:lpstr>
      <vt:lpstr>ATAXIC  CP </vt:lpstr>
      <vt:lpstr>PowerPoint Presentation</vt:lpstr>
      <vt:lpstr>MIXED FORMS CP</vt:lpstr>
      <vt:lpstr>PowerPoint Presentation</vt:lpstr>
      <vt:lpstr>The Gross Motor Function Classification System</vt:lpstr>
      <vt:lpstr>PowerPoint Presentation</vt:lpstr>
      <vt:lpstr>Approach and diagnosis</vt:lpstr>
      <vt:lpstr>PowerPoint Presentation</vt:lpstr>
      <vt:lpstr>The goals of the history and physical examination are to:</vt:lpstr>
      <vt:lpstr>History</vt:lpstr>
      <vt:lpstr>PowerPoint Presentation</vt:lpstr>
      <vt:lpstr>PowerPoint Presentation</vt:lpstr>
      <vt:lpstr>Physical examination</vt:lpstr>
      <vt:lpstr>PowerPoint Presentation</vt:lpstr>
      <vt:lpstr>PowerPoint Presentation</vt:lpstr>
      <vt:lpstr>Diagnostic tests</vt:lpstr>
      <vt:lpstr>PowerPoint Presentation</vt:lpstr>
      <vt:lpstr>PowerPoint Presentation</vt:lpstr>
      <vt:lpstr>PowerPoint Presentation</vt:lpstr>
      <vt:lpstr>PowerPoint Presentation</vt:lpstr>
      <vt:lpstr>Associated conditions</vt:lpstr>
      <vt:lpstr>Prevention :</vt:lpstr>
      <vt:lpstr>Management </vt:lpstr>
      <vt:lpstr>MANAGEMENT OF ALTERED MOTOR FUNCTION</vt:lpstr>
      <vt:lpstr>PowerPoint Presentation</vt:lpstr>
      <vt:lpstr>Orthotics and other devices</vt:lpstr>
      <vt:lpstr>Mobility devices</vt:lpstr>
      <vt:lpstr>PowerPoint Presentation</vt:lpstr>
      <vt:lpstr>PowerPoint Presentation</vt:lpstr>
      <vt:lpstr>Pharmacological</vt:lpstr>
      <vt:lpstr>PowerPoint Presentation</vt:lpstr>
      <vt:lpstr>PowerPoint Presentation</vt:lpstr>
      <vt:lpstr>PowerPoint Presentation</vt:lpstr>
      <vt:lpstr>Surgical management</vt:lpstr>
      <vt:lpstr>PowerPoint Presentation</vt:lpstr>
      <vt:lpstr>PowerPoint Presentation</vt:lpstr>
      <vt:lpstr>PowerPoint Presentation</vt:lpstr>
      <vt:lpstr>PowerPoint Presentation</vt:lpstr>
      <vt:lpstr>Orthopedic Surgery</vt:lpstr>
      <vt:lpstr>PowerPoint Presentation</vt:lpstr>
      <vt:lpstr>Dystonia</vt:lpstr>
      <vt:lpstr>TONE MANAGEMENT</vt:lpstr>
      <vt:lpstr>PowerPoint Presentation</vt:lpstr>
      <vt:lpstr>REFERANCE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Rahaf Alkhateeb</cp:lastModifiedBy>
  <cp:revision>92</cp:revision>
  <dcterms:created xsi:type="dcterms:W3CDTF">2006-08-16T00:00:00Z</dcterms:created>
  <dcterms:modified xsi:type="dcterms:W3CDTF">2021-10-04T11:16:16Z</dcterms:modified>
</cp:coreProperties>
</file>