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4" r:id="rId7"/>
    <p:sldId id="263" r:id="rId8"/>
    <p:sldId id="260" r:id="rId9"/>
    <p:sldId id="261" r:id="rId10"/>
    <p:sldId id="265" r:id="rId11"/>
    <p:sldId id="268" r:id="rId12"/>
    <p:sldId id="269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4FE4B-FDB6-4ABB-B277-523EEA7786F0}" type="datetimeFigureOut">
              <a:rPr lang="ar-JO" smtClean="0"/>
              <a:t>1442-08-18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6A01E-6658-4CD4-A0EA-3F9A7F477DF2}" type="slidenum">
              <a:rPr lang="ar-JO" smtClean="0"/>
              <a:t>‹#›</a:t>
            </a:fld>
            <a:endParaRPr lang="ar-J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Septic work up</a:t>
            </a:r>
            <a:endParaRPr lang="ar-J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Dr. Dhikra Nabil</a:t>
            </a:r>
            <a:endParaRPr lang="ar-JO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Cerebrospinal fluid</a:t>
            </a:r>
            <a:br>
              <a:rPr lang="en-US" dirty="0" smtClean="0"/>
            </a:br>
            <a:r>
              <a:rPr lang="en-US" dirty="0" smtClean="0"/>
              <a:t>CSF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5400" b="1" i="1" dirty="0"/>
          </a:p>
          <a:p>
            <a:pPr algn="ctr">
              <a:buNone/>
            </a:pPr>
            <a:r>
              <a:rPr lang="en-US" sz="5400" b="1" i="1" dirty="0" smtClean="0"/>
              <a:t>Lumber puncture</a:t>
            </a:r>
            <a:endParaRPr lang="ar-JO" sz="5400" b="1" i="1" dirty="0" smtClean="0"/>
          </a:p>
          <a:p>
            <a:pPr algn="ctr">
              <a:buNone/>
            </a:pPr>
            <a:endParaRPr lang="en-US" sz="5400" b="1" i="1" dirty="0" smtClean="0"/>
          </a:p>
          <a:p>
            <a:pPr algn="ctr">
              <a:buNone/>
            </a:pPr>
            <a:endParaRPr lang="en-US" sz="5400" b="1" i="1" dirty="0"/>
          </a:p>
          <a:p>
            <a:pPr algn="ctr">
              <a:buNone/>
            </a:pPr>
            <a:endParaRPr lang="en-US" sz="5400" b="1" i="1" dirty="0" smtClean="0"/>
          </a:p>
          <a:p>
            <a:pPr algn="ctr">
              <a:buNone/>
            </a:pPr>
            <a:endParaRPr lang="ar-JO" sz="5400" b="1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Indications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dirty="0" smtClean="0"/>
              <a:t>-Diagnostic </a:t>
            </a:r>
          </a:p>
          <a:p>
            <a:pPr algn="l">
              <a:buNone/>
            </a:pPr>
            <a:r>
              <a:rPr lang="en-US" sz="2000" dirty="0" smtClean="0"/>
              <a:t>Infections</a:t>
            </a:r>
          </a:p>
          <a:p>
            <a:pPr algn="l">
              <a:buNone/>
            </a:pPr>
            <a:r>
              <a:rPr lang="en-US" sz="2000" dirty="0" smtClean="0"/>
              <a:t>Malignancies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-Therapeutic</a:t>
            </a:r>
          </a:p>
          <a:p>
            <a:pPr algn="l">
              <a:buNone/>
            </a:pPr>
            <a:r>
              <a:rPr lang="en-US" sz="2000" dirty="0" smtClean="0"/>
              <a:t>Relieve pressure</a:t>
            </a:r>
          </a:p>
          <a:p>
            <a:pPr algn="l">
              <a:buNone/>
            </a:pPr>
            <a:r>
              <a:rPr lang="en-US" sz="2000" dirty="0" smtClean="0"/>
              <a:t>Inject medications (antibiotics,chemotherapy,anethesia…) </a:t>
            </a:r>
            <a:endParaRPr lang="ar-JO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Contraindications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Increase intracranial pressure</a:t>
            </a:r>
          </a:p>
          <a:p>
            <a:pPr algn="l">
              <a:buNone/>
            </a:pPr>
            <a:r>
              <a:rPr lang="en-US" dirty="0" smtClean="0"/>
              <a:t>Skin lesions or deformity at site of puncture</a:t>
            </a:r>
          </a:p>
          <a:p>
            <a:pPr algn="l">
              <a:buNone/>
            </a:pPr>
            <a:r>
              <a:rPr lang="en-US" dirty="0" smtClean="0"/>
              <a:t>Cardiorespiratory instability</a:t>
            </a:r>
          </a:p>
          <a:p>
            <a:pPr algn="l">
              <a:buNone/>
            </a:pPr>
            <a:r>
              <a:rPr lang="en-US" dirty="0" smtClean="0"/>
              <a:t>Coagulopathy(absolute)</a:t>
            </a:r>
          </a:p>
          <a:p>
            <a:pPr algn="l">
              <a:buNone/>
            </a:pPr>
            <a:r>
              <a:rPr lang="en-US" dirty="0" smtClean="0"/>
              <a:t>Thrombocytopenia </a:t>
            </a:r>
            <a:r>
              <a:rPr lang="en-US" dirty="0"/>
              <a:t>(</a:t>
            </a:r>
            <a:r>
              <a:rPr lang="en-US" dirty="0" smtClean="0"/>
              <a:t>relative contraindication)</a:t>
            </a:r>
          </a:p>
          <a:p>
            <a:pPr algn="l">
              <a:buNone/>
            </a:pPr>
            <a:endParaRPr lang="ar-JO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</a:t>
            </a:r>
            <a:endParaRPr lang="ar-JO" dirty="0"/>
          </a:p>
        </p:txBody>
      </p:sp>
      <p:pic>
        <p:nvPicPr>
          <p:cNvPr id="2050" name="Picture 2" descr="C:\Users\user\Desktop\image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59"/>
            <a:ext cx="5286380" cy="2753677"/>
          </a:xfrm>
          <a:prstGeom prst="rect">
            <a:avLst/>
          </a:prstGeom>
          <a:noFill/>
        </p:spPr>
      </p:pic>
      <p:pic>
        <p:nvPicPr>
          <p:cNvPr id="2051" name="Picture 3" descr="C:\Users\user\Desktop\2-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643305" y="4071942"/>
            <a:ext cx="4952993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Conditions </a:t>
            </a:r>
            <a:endParaRPr lang="ar-JO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Sterile technique </a:t>
            </a:r>
            <a:endParaRPr lang="ar-JO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Examine first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Pressure</a:t>
            </a:r>
          </a:p>
          <a:p>
            <a:pPr algn="ctr">
              <a:buNone/>
            </a:pPr>
            <a:r>
              <a:rPr lang="en-US" dirty="0" smtClean="0"/>
              <a:t>Color</a:t>
            </a:r>
          </a:p>
          <a:p>
            <a:pPr algn="ctr">
              <a:buNone/>
            </a:pPr>
            <a:r>
              <a:rPr lang="en-US" dirty="0" smtClean="0"/>
              <a:t>Turbidity </a:t>
            </a:r>
            <a:endParaRPr lang="ar-JO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Samples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Cytology</a:t>
            </a:r>
          </a:p>
          <a:p>
            <a:pPr algn="l">
              <a:buNone/>
            </a:pPr>
            <a:r>
              <a:rPr lang="en-US" dirty="0" smtClean="0"/>
              <a:t>Biochemistry</a:t>
            </a:r>
          </a:p>
          <a:p>
            <a:pPr algn="l">
              <a:buNone/>
            </a:pPr>
            <a:r>
              <a:rPr lang="en-US" dirty="0" smtClean="0"/>
              <a:t>Microbiology</a:t>
            </a:r>
          </a:p>
          <a:p>
            <a:pPr algn="l">
              <a:buNone/>
            </a:pPr>
            <a:r>
              <a:rPr lang="en-US" dirty="0" smtClean="0"/>
              <a:t>Serology</a:t>
            </a:r>
          </a:p>
          <a:p>
            <a:pPr algn="l">
              <a:buNone/>
            </a:pPr>
            <a:r>
              <a:rPr lang="en-US" dirty="0" smtClean="0"/>
              <a:t>Others </a:t>
            </a:r>
            <a:endParaRPr lang="ar-JO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Cytology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-WCC (count ,Diffx)</a:t>
            </a:r>
          </a:p>
          <a:p>
            <a:pPr algn="l">
              <a:buNone/>
            </a:pPr>
            <a:r>
              <a:rPr lang="en-US" sz="2000" dirty="0" smtClean="0"/>
              <a:t>Do </a:t>
            </a:r>
            <a:r>
              <a:rPr lang="en-US" sz="2000" dirty="0" smtClean="0"/>
              <a:t>correction of WCC if needed</a:t>
            </a:r>
            <a:endParaRPr lang="en-US" sz="2000" dirty="0" smtClean="0"/>
          </a:p>
          <a:p>
            <a:pPr algn="l">
              <a:buNone/>
            </a:pPr>
            <a:r>
              <a:rPr lang="en-US" dirty="0" smtClean="0"/>
              <a:t>-RCC ,if positive…</a:t>
            </a:r>
          </a:p>
          <a:p>
            <a:pPr algn="l">
              <a:buNone/>
            </a:pPr>
            <a:r>
              <a:rPr lang="en-US" sz="2000" dirty="0" smtClean="0"/>
              <a:t>Traumatic</a:t>
            </a:r>
          </a:p>
          <a:p>
            <a:pPr algn="l">
              <a:buNone/>
            </a:pPr>
            <a:r>
              <a:rPr lang="en-US" sz="2000" dirty="0" smtClean="0"/>
              <a:t>Infection</a:t>
            </a:r>
          </a:p>
          <a:p>
            <a:pPr algn="l">
              <a:buNone/>
            </a:pPr>
            <a:r>
              <a:rPr lang="en-US" sz="2000" dirty="0" smtClean="0"/>
              <a:t>Malignancy</a:t>
            </a:r>
          </a:p>
          <a:p>
            <a:pPr algn="l">
              <a:buNone/>
            </a:pPr>
            <a:r>
              <a:rPr lang="en-US" sz="2000" dirty="0" smtClean="0"/>
              <a:t>hemorrhage</a:t>
            </a:r>
            <a:endParaRPr lang="ar-JO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Biochemistry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Protein</a:t>
            </a:r>
          </a:p>
          <a:p>
            <a:pPr algn="l">
              <a:buNone/>
            </a:pPr>
            <a:r>
              <a:rPr lang="en-US" dirty="0" smtClean="0"/>
              <a:t>Glucose </a:t>
            </a:r>
            <a:endParaRPr lang="ar-JO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Microbiology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Gram stain</a:t>
            </a:r>
          </a:p>
          <a:p>
            <a:pPr algn="l">
              <a:buNone/>
            </a:pPr>
            <a:r>
              <a:rPr lang="en-US" dirty="0" smtClean="0"/>
              <a:t>Culture( 2 days) </a:t>
            </a:r>
          </a:p>
          <a:p>
            <a:pPr algn="l">
              <a:buNone/>
            </a:pPr>
            <a:endParaRPr lang="en-US" dirty="0"/>
          </a:p>
          <a:p>
            <a:pPr algn="l">
              <a:buNone/>
            </a:pPr>
            <a:r>
              <a:rPr lang="en-US" dirty="0" smtClean="0"/>
              <a:t>Latex test (capsulated microorganisms)</a:t>
            </a:r>
            <a:endParaRPr lang="ar-JO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Blood</a:t>
            </a:r>
          </a:p>
          <a:p>
            <a:pPr algn="l">
              <a:buNone/>
            </a:pPr>
            <a:r>
              <a:rPr lang="en-US" dirty="0" smtClean="0"/>
              <a:t>Urine</a:t>
            </a:r>
          </a:p>
          <a:p>
            <a:pPr algn="l">
              <a:buNone/>
            </a:pPr>
            <a:r>
              <a:rPr lang="en-US" dirty="0" smtClean="0"/>
              <a:t>Cerebrospinal fluid</a:t>
            </a:r>
          </a:p>
          <a:p>
            <a:pPr algn="l">
              <a:buNone/>
            </a:pPr>
            <a:r>
              <a:rPr lang="en-US" dirty="0" smtClean="0"/>
              <a:t>Chest X-Ray</a:t>
            </a:r>
          </a:p>
          <a:p>
            <a:pPr algn="l">
              <a:buNone/>
            </a:pPr>
            <a:r>
              <a:rPr lang="en-US" dirty="0" smtClean="0"/>
              <a:t>?? stool, pus….</a:t>
            </a:r>
            <a:endParaRPr lang="ar-JO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Serology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Herpes simplex PCR</a:t>
            </a:r>
          </a:p>
          <a:p>
            <a:pPr algn="l">
              <a:buNone/>
            </a:pPr>
            <a:r>
              <a:rPr lang="en-US" dirty="0" smtClean="0"/>
              <a:t>Enterovirus PCR</a:t>
            </a:r>
            <a:endParaRPr lang="ar-J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Blood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CBC</a:t>
            </a:r>
          </a:p>
          <a:p>
            <a:pPr algn="l">
              <a:buNone/>
            </a:pPr>
            <a:r>
              <a:rPr lang="en-US" dirty="0" smtClean="0"/>
              <a:t>CRP</a:t>
            </a:r>
          </a:p>
          <a:p>
            <a:pPr algn="l">
              <a:buNone/>
            </a:pPr>
            <a:r>
              <a:rPr lang="en-US" dirty="0" smtClean="0"/>
              <a:t>Blood culture</a:t>
            </a:r>
            <a:endParaRPr lang="ar-JO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CBC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-WBC: count (leukocytosis vs. Leukopenia )plus differentials </a:t>
            </a:r>
          </a:p>
          <a:p>
            <a:pPr algn="l">
              <a:buNone/>
            </a:pPr>
            <a:r>
              <a:rPr lang="en-US" dirty="0" smtClean="0"/>
              <a:t>-Platelets</a:t>
            </a:r>
          </a:p>
          <a:p>
            <a:pPr algn="l">
              <a:buNone/>
            </a:pPr>
            <a:r>
              <a:rPr lang="en-US" dirty="0" smtClean="0"/>
              <a:t>-</a:t>
            </a:r>
            <a:r>
              <a:rPr lang="en-US" dirty="0" err="1" smtClean="0"/>
              <a:t>Hb</a:t>
            </a:r>
            <a:endParaRPr lang="ar-JO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Urine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400" b="1" i="1" dirty="0" smtClean="0"/>
          </a:p>
          <a:p>
            <a:pPr algn="ctr">
              <a:buNone/>
            </a:pPr>
            <a:endParaRPr lang="en-US" sz="4400" b="1" i="1" dirty="0" smtClean="0"/>
          </a:p>
          <a:p>
            <a:pPr algn="ctr">
              <a:buNone/>
            </a:pPr>
            <a:r>
              <a:rPr lang="en-US" sz="4400" b="1" i="1" dirty="0" smtClean="0"/>
              <a:t>Ways of collecting the samples</a:t>
            </a:r>
          </a:p>
          <a:p>
            <a:pPr algn="ctr">
              <a:buNone/>
            </a:pPr>
            <a:endParaRPr lang="en-US" sz="4400" b="1" i="1" dirty="0"/>
          </a:p>
          <a:p>
            <a:pPr algn="ctr">
              <a:buNone/>
            </a:pPr>
            <a:endParaRPr lang="ar-JO" sz="4400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Suprapubic</a:t>
            </a:r>
          </a:p>
          <a:p>
            <a:pPr algn="l">
              <a:buNone/>
            </a:pPr>
            <a:r>
              <a:rPr lang="en-US" dirty="0" smtClean="0"/>
              <a:t>Foley’s catheter</a:t>
            </a:r>
          </a:p>
          <a:p>
            <a:pPr algn="l">
              <a:buNone/>
            </a:pPr>
            <a:r>
              <a:rPr lang="en-US" dirty="0" smtClean="0"/>
              <a:t>Mid stream clean catch</a:t>
            </a:r>
          </a:p>
          <a:p>
            <a:pPr algn="l">
              <a:buNone/>
            </a:pPr>
            <a:r>
              <a:rPr lang="en-US" dirty="0" smtClean="0"/>
              <a:t>Urine bag</a:t>
            </a:r>
            <a:endParaRPr lang="ar-JO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suprapubic</a:t>
            </a:r>
            <a:endParaRPr lang="ar-JO" dirty="0"/>
          </a:p>
        </p:txBody>
      </p:sp>
      <p:pic>
        <p:nvPicPr>
          <p:cNvPr id="1026" name="Picture 2" descr="C:\Users\user\Desktop\downlo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20352"/>
            <a:ext cx="5500726" cy="5237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Urine 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Urine analysis (UA)</a:t>
            </a:r>
          </a:p>
          <a:p>
            <a:pPr algn="l">
              <a:buNone/>
            </a:pPr>
            <a:r>
              <a:rPr lang="en-US" dirty="0" smtClean="0"/>
              <a:t>Urine culture (</a:t>
            </a:r>
            <a:r>
              <a:rPr lang="en-US" dirty="0" err="1" smtClean="0"/>
              <a:t>Ucx</a:t>
            </a:r>
            <a:r>
              <a:rPr lang="en-US" dirty="0" smtClean="0"/>
              <a:t>) (2 days)</a:t>
            </a:r>
            <a:endParaRPr lang="ar-JO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Urine analysis</a:t>
            </a:r>
            <a:endParaRPr lang="ar-J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dirty="0" smtClean="0"/>
              <a:t>PH</a:t>
            </a:r>
          </a:p>
          <a:p>
            <a:pPr algn="l">
              <a:buNone/>
            </a:pPr>
            <a:r>
              <a:rPr lang="en-US" dirty="0" smtClean="0"/>
              <a:t>WCC</a:t>
            </a:r>
          </a:p>
          <a:p>
            <a:pPr algn="l">
              <a:buNone/>
            </a:pPr>
            <a:r>
              <a:rPr lang="en-US" dirty="0" smtClean="0"/>
              <a:t>RCC</a:t>
            </a:r>
          </a:p>
          <a:p>
            <a:pPr algn="l">
              <a:buNone/>
            </a:pPr>
            <a:r>
              <a:rPr lang="en-US" dirty="0" smtClean="0"/>
              <a:t>Protein</a:t>
            </a:r>
          </a:p>
          <a:p>
            <a:pPr algn="l">
              <a:buNone/>
            </a:pPr>
            <a:r>
              <a:rPr lang="en-US" dirty="0" smtClean="0"/>
              <a:t>Glucose</a:t>
            </a:r>
          </a:p>
          <a:p>
            <a:pPr algn="l">
              <a:buNone/>
            </a:pPr>
            <a:r>
              <a:rPr lang="en-US" dirty="0" smtClean="0"/>
              <a:t>Specific gravity</a:t>
            </a:r>
          </a:p>
          <a:p>
            <a:pPr algn="l">
              <a:buNone/>
            </a:pPr>
            <a:r>
              <a:rPr lang="en-US" dirty="0" smtClean="0"/>
              <a:t>Crystals, casts, epithelial cells</a:t>
            </a:r>
          </a:p>
          <a:p>
            <a:pPr algn="l">
              <a:buNone/>
            </a:pPr>
            <a:r>
              <a:rPr lang="en-US" dirty="0" smtClean="0"/>
              <a:t>Visible microbes</a:t>
            </a:r>
            <a:endParaRPr lang="ar-J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DDF43E7D10CD44B083112C50F2CB5C" ma:contentTypeVersion="4" ma:contentTypeDescription="Create a new document." ma:contentTypeScope="" ma:versionID="8023218d094a3c1a065b1558e41d5d23">
  <xsd:schema xmlns:xsd="http://www.w3.org/2001/XMLSchema" xmlns:xs="http://www.w3.org/2001/XMLSchema" xmlns:p="http://schemas.microsoft.com/office/2006/metadata/properties" xmlns:ns2="68d9ba7e-61e2-401e-9e6a-d6c748aaeb11" targetNamespace="http://schemas.microsoft.com/office/2006/metadata/properties" ma:root="true" ma:fieldsID="f1ad9251e76cf6c0a6892c299ff42e87" ns2:_="">
    <xsd:import namespace="68d9ba7e-61e2-401e-9e6a-d6c748aaeb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d9ba7e-61e2-401e-9e6a-d6c748aaeb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0FE7478-D42E-4BF6-8680-1125D15DBF00}"/>
</file>

<file path=customXml/itemProps2.xml><?xml version="1.0" encoding="utf-8"?>
<ds:datastoreItem xmlns:ds="http://schemas.openxmlformats.org/officeDocument/2006/customXml" ds:itemID="{FBB6294A-9977-4CDC-B537-D74373D12126}"/>
</file>

<file path=customXml/itemProps3.xml><?xml version="1.0" encoding="utf-8"?>
<ds:datastoreItem xmlns:ds="http://schemas.openxmlformats.org/officeDocument/2006/customXml" ds:itemID="{4193FA1E-F9B8-4D88-8180-1455547341D5}"/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189</Words>
  <Application>Microsoft Office PowerPoint</Application>
  <PresentationFormat>On-screen Show (4:3)</PresentationFormat>
  <Paragraphs>87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Septic work up</vt:lpstr>
      <vt:lpstr>Slide 2</vt:lpstr>
      <vt:lpstr>Blood </vt:lpstr>
      <vt:lpstr>CBC</vt:lpstr>
      <vt:lpstr>Urine </vt:lpstr>
      <vt:lpstr>Slide 6</vt:lpstr>
      <vt:lpstr>suprapubic</vt:lpstr>
      <vt:lpstr>Urine </vt:lpstr>
      <vt:lpstr>Urine analysis</vt:lpstr>
      <vt:lpstr>Cerebrospinal fluid CSF</vt:lpstr>
      <vt:lpstr>Indications </vt:lpstr>
      <vt:lpstr>Contraindications </vt:lpstr>
      <vt:lpstr>POSITION</vt:lpstr>
      <vt:lpstr>Conditions </vt:lpstr>
      <vt:lpstr>Examine first</vt:lpstr>
      <vt:lpstr>Samples </vt:lpstr>
      <vt:lpstr>Cytology </vt:lpstr>
      <vt:lpstr>Biochemistry </vt:lpstr>
      <vt:lpstr>Microbiology </vt:lpstr>
      <vt:lpstr>Serology </vt:lpstr>
    </vt:vector>
  </TitlesOfParts>
  <Company>SCM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Septic work up</dc:title>
  <dc:creator>Windows User</dc:creator>
  <cp:lastModifiedBy>Windows User</cp:lastModifiedBy>
  <cp:revision>4</cp:revision>
  <dcterms:created xsi:type="dcterms:W3CDTF">2021-03-31T19:04:34Z</dcterms:created>
  <dcterms:modified xsi:type="dcterms:W3CDTF">2021-03-31T19:36:17Z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0x01010010DDF43E7D10CD44B083112C50F2CB5C</vt:lpwstr>
  </property>
</Properties>
</file>