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31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15" r:id="rId4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9"/>
  </p:normalViewPr>
  <p:slideViewPr>
    <p:cSldViewPr>
      <p:cViewPr varScale="1">
        <p:scale>
          <a:sx n="104" d="100"/>
          <a:sy n="104" d="100"/>
        </p:scale>
        <p:origin x="680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11/6/21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95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11/6/21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step2.medbullets.com/endocrine/120106/primary-adrenal-insufficiency#104984" TargetMode="Externa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800600"/>
            <a:ext cx="6400800" cy="1371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 dirty="0" err="1">
                <a:solidFill>
                  <a:schemeClr val="tx1"/>
                </a:solidFill>
              </a:rPr>
              <a:t>Louy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Alsurkhi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800" b="1" dirty="0" err="1">
                <a:solidFill>
                  <a:schemeClr val="tx1"/>
                </a:solidFill>
              </a:rPr>
              <a:t>Loulwa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Alothman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1800" b="1" dirty="0">
                <a:solidFill>
                  <a:schemeClr val="tx1"/>
                </a:solidFill>
              </a:rPr>
              <a:t>Rand </a:t>
            </a:r>
            <a:r>
              <a:rPr lang="en-US" sz="1800" b="1">
                <a:solidFill>
                  <a:schemeClr val="tx1"/>
                </a:solidFill>
              </a:rPr>
              <a:t>Dawoud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066800"/>
            <a:ext cx="8458200" cy="2362200"/>
          </a:xfrm>
        </p:spPr>
        <p:txBody>
          <a:bodyPr/>
          <a:lstStyle/>
          <a:p>
            <a:pPr algn="ctr"/>
            <a:r>
              <a:rPr lang="en-US" sz="4800" b="1" i="1" dirty="0"/>
              <a:t>Non- diabetic </a:t>
            </a:r>
            <a:br>
              <a:rPr lang="en-US" sz="4800" b="1" i="1" dirty="0"/>
            </a:br>
            <a:r>
              <a:rPr lang="en-US" sz="4800" b="1" i="1" dirty="0"/>
              <a:t>Endocrine Emergencies</a:t>
            </a:r>
          </a:p>
        </p:txBody>
      </p:sp>
    </p:spTree>
    <p:extLst>
      <p:ext uri="{BB962C8B-B14F-4D97-AF65-F5344CB8AC3E}">
        <p14:creationId xmlns:p14="http://schemas.microsoft.com/office/powerpoint/2010/main" val="2888237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599" y="304800"/>
            <a:ext cx="7818933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spc="105" dirty="0"/>
              <a:t>Management </a:t>
            </a:r>
            <a:r>
              <a:rPr b="1" spc="20" dirty="0"/>
              <a:t>of</a:t>
            </a:r>
            <a:r>
              <a:rPr lang="en-US" b="1" spc="20" dirty="0"/>
              <a:t> </a:t>
            </a:r>
            <a:r>
              <a:rPr b="1" spc="-760" dirty="0"/>
              <a:t> </a:t>
            </a:r>
            <a:r>
              <a:rPr lang="en-US" b="1" spc="-760" dirty="0"/>
              <a:t> </a:t>
            </a:r>
            <a:r>
              <a:rPr b="1" spc="-220" dirty="0"/>
              <a:t>Thyroid</a:t>
            </a:r>
            <a:r>
              <a:rPr lang="en-US" b="1" spc="-220" dirty="0"/>
              <a:t> Storm</a:t>
            </a:r>
            <a:endParaRPr b="1" spc="-220" dirty="0"/>
          </a:p>
        </p:txBody>
      </p:sp>
      <p:sp>
        <p:nvSpPr>
          <p:cNvPr id="4" name="object 4"/>
          <p:cNvSpPr txBox="1"/>
          <p:nvPr/>
        </p:nvSpPr>
        <p:spPr>
          <a:xfrm>
            <a:off x="201460" y="1610208"/>
            <a:ext cx="8763000" cy="342978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Clr>
                <a:srgbClr val="89D0D5"/>
              </a:buClr>
              <a:buSzPct val="77500"/>
              <a:buFont typeface="Wingdings" pitchFamily="2" charset="2"/>
              <a:buChar char="Ø"/>
              <a:tabLst>
                <a:tab pos="37655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Supportive care</a:t>
            </a:r>
            <a:endParaRPr sz="2000" dirty="0">
              <a:latin typeface="Verdana"/>
              <a:cs typeface="Verdana"/>
            </a:endParaRPr>
          </a:p>
          <a:p>
            <a:pPr marL="721360" marR="655320" indent="-342900">
              <a:lnSpc>
                <a:spcPts val="3890"/>
              </a:lnSpc>
              <a:spcBef>
                <a:spcPts val="1070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Fluids, containing Glucose and  thiamine</a:t>
            </a:r>
            <a:endParaRPr lang="en-US" sz="2000" dirty="0">
              <a:latin typeface="Verdana"/>
              <a:cs typeface="Verdana"/>
            </a:endParaRPr>
          </a:p>
          <a:p>
            <a:pPr marL="721360" marR="655320" indent="-342900">
              <a:lnSpc>
                <a:spcPts val="3890"/>
              </a:lnSpc>
              <a:spcBef>
                <a:spcPts val="1070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Oxygen</a:t>
            </a:r>
            <a:endParaRPr sz="2000" dirty="0">
              <a:latin typeface="Verdana"/>
              <a:cs typeface="Verdana"/>
            </a:endParaRPr>
          </a:p>
          <a:p>
            <a:pPr marL="721360" indent="-342900">
              <a:lnSpc>
                <a:spcPts val="4195"/>
              </a:lnSpc>
              <a:spcBef>
                <a:spcPts val="565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Cooling, acetaminophens</a:t>
            </a:r>
            <a:endParaRPr sz="2000" dirty="0">
              <a:latin typeface="Verdana"/>
              <a:cs typeface="Verdana"/>
            </a:endParaRPr>
          </a:p>
          <a:p>
            <a:pPr marL="652780" marR="5080" indent="83820">
              <a:lnSpc>
                <a:spcPts val="2590"/>
              </a:lnSpc>
              <a:spcBef>
                <a:spcPts val="204"/>
              </a:spcBef>
            </a:pPr>
            <a:r>
              <a:rPr dirty="0">
                <a:solidFill>
                  <a:srgbClr val="CC0000"/>
                </a:solidFill>
                <a:latin typeface="Verdana"/>
                <a:cs typeface="Verdana"/>
              </a:rPr>
              <a:t>Avoid Aspirin </a:t>
            </a:r>
            <a:r>
              <a:rPr dirty="0">
                <a:latin typeface="Verdana"/>
                <a:cs typeface="Verdana"/>
              </a:rPr>
              <a:t>(can displace thyroid hormones from  binding proteins)</a:t>
            </a:r>
          </a:p>
          <a:p>
            <a:pPr marL="721360" indent="-342900">
              <a:lnSpc>
                <a:spcPct val="100000"/>
              </a:lnSpc>
              <a:spcBef>
                <a:spcPts val="555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Phenobarbital</a:t>
            </a:r>
            <a:endParaRPr sz="2000" dirty="0">
              <a:latin typeface="Verdana"/>
              <a:cs typeface="Verdana"/>
            </a:endParaRPr>
          </a:p>
          <a:p>
            <a:pPr marL="721360" indent="-342900">
              <a:lnSpc>
                <a:spcPct val="100000"/>
              </a:lnSpc>
              <a:spcBef>
                <a:spcPts val="560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Digoxin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2531" y="304800"/>
            <a:ext cx="8258937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b="1" dirty="0"/>
              <a:t>Treatment of Thyroid Storm </a:t>
            </a:r>
          </a:p>
        </p:txBody>
      </p:sp>
      <p:sp>
        <p:nvSpPr>
          <p:cNvPr id="3" name="object 3"/>
          <p:cNvSpPr/>
          <p:nvPr/>
        </p:nvSpPr>
        <p:spPr>
          <a:xfrm>
            <a:off x="2290804" y="2362200"/>
            <a:ext cx="2209800" cy="2057400"/>
          </a:xfrm>
          <a:custGeom>
            <a:avLst/>
            <a:gdLst/>
            <a:ahLst/>
            <a:cxnLst/>
            <a:rect l="l" t="t" r="r" b="b"/>
            <a:pathLst>
              <a:path w="2209800" h="2057400">
                <a:moveTo>
                  <a:pt x="2209800" y="0"/>
                </a:moveTo>
                <a:lnTo>
                  <a:pt x="0" y="2057400"/>
                </a:lnTo>
              </a:path>
            </a:pathLst>
          </a:custGeom>
          <a:ln w="76200">
            <a:solidFill>
              <a:srgbClr val="840F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00604" y="2375770"/>
            <a:ext cx="2286000" cy="2057400"/>
          </a:xfrm>
          <a:custGeom>
            <a:avLst/>
            <a:gdLst/>
            <a:ahLst/>
            <a:cxnLst/>
            <a:rect l="l" t="t" r="r" b="b"/>
            <a:pathLst>
              <a:path w="2286000" h="2057400">
                <a:moveTo>
                  <a:pt x="0" y="0"/>
                </a:moveTo>
                <a:lnTo>
                  <a:pt x="2286000" y="2057400"/>
                </a:lnTo>
              </a:path>
            </a:pathLst>
          </a:custGeom>
          <a:ln w="76200">
            <a:solidFill>
              <a:srgbClr val="840F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52704" y="4433170"/>
            <a:ext cx="4495800" cy="0"/>
          </a:xfrm>
          <a:custGeom>
            <a:avLst/>
            <a:gdLst/>
            <a:ahLst/>
            <a:cxnLst/>
            <a:rect l="l" t="t" r="r" b="b"/>
            <a:pathLst>
              <a:path w="4495800">
                <a:moveTo>
                  <a:pt x="0" y="0"/>
                </a:moveTo>
                <a:lnTo>
                  <a:pt x="4495800" y="0"/>
                </a:lnTo>
              </a:path>
            </a:pathLst>
          </a:custGeom>
          <a:ln w="76200">
            <a:solidFill>
              <a:srgbClr val="840F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2400" y="2836055"/>
            <a:ext cx="2293620" cy="1343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66040" algn="ctr">
              <a:lnSpc>
                <a:spcPct val="120000"/>
              </a:lnSpc>
              <a:spcBef>
                <a:spcPts val="105"/>
              </a:spcBef>
            </a:pPr>
            <a:r>
              <a:rPr sz="2400" spc="-5" dirty="0">
                <a:latin typeface="Symbol"/>
                <a:cs typeface="Symbol"/>
              </a:rPr>
              <a:t></a:t>
            </a:r>
            <a:r>
              <a:rPr sz="2400" b="1" spc="-5" dirty="0">
                <a:latin typeface="Times New Roman"/>
                <a:cs typeface="Times New Roman"/>
              </a:rPr>
              <a:t>Production and  </a:t>
            </a:r>
            <a:r>
              <a:rPr sz="2400" b="1" spc="-10" dirty="0">
                <a:latin typeface="Times New Roman"/>
                <a:cs typeface="Times New Roman"/>
              </a:rPr>
              <a:t>release </a:t>
            </a:r>
            <a:r>
              <a:rPr sz="2400" b="1" dirty="0">
                <a:latin typeface="Times New Roman"/>
                <a:cs typeface="Times New Roman"/>
              </a:rPr>
              <a:t>of</a:t>
            </a:r>
            <a:r>
              <a:rPr sz="2400" b="1" spc="-6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thyroid  </a:t>
            </a:r>
            <a:r>
              <a:rPr sz="2400" b="1" spc="-5" dirty="0">
                <a:latin typeface="Times New Roman"/>
                <a:cs typeface="Times New Roman"/>
              </a:rPr>
              <a:t>hormone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88479" y="2971800"/>
            <a:ext cx="1600200" cy="1344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4615" marR="5080" indent="-82550" algn="just">
              <a:lnSpc>
                <a:spcPct val="120300"/>
              </a:lnSpc>
              <a:spcBef>
                <a:spcPts val="95"/>
              </a:spcBef>
            </a:pPr>
            <a:r>
              <a:rPr sz="2400" dirty="0">
                <a:latin typeface="Symbol"/>
                <a:cs typeface="Symbol"/>
              </a:rPr>
              <a:t></a:t>
            </a:r>
            <a:r>
              <a:rPr sz="2400" b="1" dirty="0">
                <a:latin typeface="Times New Roman"/>
                <a:cs typeface="Times New Roman"/>
              </a:rPr>
              <a:t>Peripheral  conversion  </a:t>
            </a:r>
            <a:r>
              <a:rPr sz="2400" b="1" spc="-5" dirty="0">
                <a:latin typeface="Times New Roman"/>
                <a:cs typeface="Times New Roman"/>
              </a:rPr>
              <a:t>(T4 </a:t>
            </a:r>
            <a:r>
              <a:rPr sz="2400" b="1" spc="-5" dirty="0">
                <a:latin typeface="Symbol"/>
                <a:cs typeface="Symbol"/>
              </a:rPr>
              <a:t></a:t>
            </a:r>
            <a:r>
              <a:rPr sz="2400" b="1" spc="-8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T3)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16833" y="1219200"/>
            <a:ext cx="1913255" cy="294386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400" dirty="0">
                <a:latin typeface="Symbol"/>
                <a:cs typeface="Symbol"/>
              </a:rPr>
              <a:t>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Sympathetic</a:t>
            </a:r>
            <a:endParaRPr sz="2400" dirty="0">
              <a:latin typeface="Times New Roman"/>
              <a:cs typeface="Times New Roman"/>
            </a:endParaRPr>
          </a:p>
          <a:p>
            <a:pPr marL="502920">
              <a:lnSpc>
                <a:spcPct val="100000"/>
              </a:lnSpc>
              <a:spcBef>
                <a:spcPts val="580"/>
              </a:spcBef>
            </a:pPr>
            <a:r>
              <a:rPr sz="2400" b="1" spc="-5" dirty="0">
                <a:latin typeface="Times New Roman"/>
                <a:cs typeface="Times New Roman"/>
              </a:rPr>
              <a:t>outflow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800" dirty="0">
              <a:latin typeface="Times New Roman"/>
              <a:cs typeface="Times New Roman"/>
            </a:endParaRPr>
          </a:p>
          <a:p>
            <a:pPr marL="370205">
              <a:lnSpc>
                <a:spcPct val="100000"/>
              </a:lnSpc>
            </a:pPr>
            <a:r>
              <a:rPr sz="2400" b="1" spc="-25" dirty="0">
                <a:solidFill>
                  <a:srgbClr val="AFAFAF"/>
                </a:solidFill>
                <a:latin typeface="Times New Roman"/>
                <a:cs typeface="Times New Roman"/>
              </a:rPr>
              <a:t>Triangle</a:t>
            </a:r>
            <a:endParaRPr sz="2400" dirty="0">
              <a:latin typeface="Times New Roman"/>
              <a:cs typeface="Times New Roman"/>
            </a:endParaRPr>
          </a:p>
          <a:p>
            <a:pPr marL="274320" marR="270510" indent="-76200" algn="ctr">
              <a:lnSpc>
                <a:spcPct val="120000"/>
              </a:lnSpc>
            </a:pPr>
            <a:r>
              <a:rPr sz="2400" b="1" dirty="0">
                <a:solidFill>
                  <a:srgbClr val="AFAFAF"/>
                </a:solidFill>
                <a:latin typeface="Times New Roman"/>
                <a:cs typeface="Times New Roman"/>
              </a:rPr>
              <a:t>of      </a:t>
            </a:r>
            <a:r>
              <a:rPr sz="2400" b="1" spc="-185" dirty="0">
                <a:solidFill>
                  <a:srgbClr val="AFAFAF"/>
                </a:solidFill>
                <a:latin typeface="Times New Roman"/>
                <a:cs typeface="Times New Roman"/>
              </a:rPr>
              <a:t>T</a:t>
            </a:r>
            <a:r>
              <a:rPr sz="2400" b="1" spc="-50" dirty="0">
                <a:solidFill>
                  <a:srgbClr val="AFAFAF"/>
                </a:solidFill>
                <a:latin typeface="Times New Roman"/>
                <a:cs typeface="Times New Roman"/>
              </a:rPr>
              <a:t>r</a:t>
            </a:r>
            <a:r>
              <a:rPr sz="2400" b="1" dirty="0">
                <a:solidFill>
                  <a:srgbClr val="AFAFAF"/>
                </a:solidFill>
                <a:latin typeface="Times New Roman"/>
                <a:cs typeface="Times New Roman"/>
              </a:rPr>
              <a:t>ea</a:t>
            </a:r>
            <a:r>
              <a:rPr sz="2400" b="1" spc="5" dirty="0">
                <a:solidFill>
                  <a:srgbClr val="AFAFAF"/>
                </a:solidFill>
                <a:latin typeface="Times New Roman"/>
                <a:cs typeface="Times New Roman"/>
              </a:rPr>
              <a:t>t</a:t>
            </a:r>
            <a:r>
              <a:rPr sz="2400" b="1" dirty="0">
                <a:solidFill>
                  <a:srgbClr val="AFAFAF"/>
                </a:solidFill>
                <a:latin typeface="Times New Roman"/>
                <a:cs typeface="Times New Roman"/>
              </a:rPr>
              <a:t>me</a:t>
            </a:r>
            <a:r>
              <a:rPr sz="2400" b="1" spc="-5" dirty="0">
                <a:solidFill>
                  <a:srgbClr val="AFAFAF"/>
                </a:solidFill>
                <a:latin typeface="Times New Roman"/>
                <a:cs typeface="Times New Roman"/>
              </a:rPr>
              <a:t>nt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5767" y="483030"/>
            <a:ext cx="6236970" cy="1294130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sz="4200" spc="105" dirty="0">
                <a:solidFill>
                  <a:srgbClr val="EBEBEB"/>
                </a:solidFill>
                <a:latin typeface="Verdana"/>
                <a:cs typeface="Verdana"/>
              </a:rPr>
              <a:t>Management </a:t>
            </a:r>
            <a:r>
              <a:rPr sz="4200" spc="20" dirty="0">
                <a:solidFill>
                  <a:srgbClr val="EBEBEB"/>
                </a:solidFill>
                <a:latin typeface="Verdana"/>
                <a:cs typeface="Verdana"/>
              </a:rPr>
              <a:t>of</a:t>
            </a:r>
            <a:r>
              <a:rPr sz="4200" spc="-76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200" spc="-220" dirty="0">
                <a:solidFill>
                  <a:srgbClr val="EBEBEB"/>
                </a:solidFill>
                <a:latin typeface="Verdana"/>
                <a:cs typeface="Verdana"/>
              </a:rPr>
              <a:t>Thyroid  </a:t>
            </a:r>
            <a:r>
              <a:rPr sz="4200" spc="-300" dirty="0">
                <a:solidFill>
                  <a:srgbClr val="EBEBEB"/>
                </a:solidFill>
                <a:latin typeface="Verdana"/>
                <a:cs typeface="Verdana"/>
              </a:rPr>
              <a:t>Storm</a:t>
            </a:r>
            <a:r>
              <a:rPr sz="4200" spc="-33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200" spc="-360" dirty="0">
                <a:solidFill>
                  <a:srgbClr val="EBEBEB"/>
                </a:solidFill>
                <a:latin typeface="Verdana"/>
                <a:cs typeface="Verdana"/>
              </a:rPr>
              <a:t>(2)</a:t>
            </a:r>
            <a:endParaRPr sz="4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5720" y="381000"/>
            <a:ext cx="74692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800" b="1" spc="-45" dirty="0"/>
              <a:t>Pro</a:t>
            </a:r>
            <a:r>
              <a:rPr sz="4800" b="1" spc="-70" dirty="0"/>
              <a:t>g</a:t>
            </a:r>
            <a:r>
              <a:rPr sz="4800" b="1" spc="-265" dirty="0"/>
              <a:t>nosis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4351" y="2209800"/>
            <a:ext cx="7629525" cy="1191993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  <a:tabLst>
                <a:tab pos="354965" algn="l"/>
              </a:tabLst>
            </a:pPr>
            <a:r>
              <a:rPr sz="2000" spc="270" dirty="0">
                <a:solidFill>
                  <a:srgbClr val="89D0D5"/>
                </a:solidFill>
                <a:latin typeface="Arial"/>
                <a:cs typeface="Arial"/>
              </a:rPr>
              <a:t>	</a:t>
            </a:r>
            <a:r>
              <a:rPr sz="2000" spc="-55" dirty="0">
                <a:solidFill>
                  <a:srgbClr val="FFFFFF"/>
                </a:solidFill>
                <a:latin typeface="Verdana"/>
                <a:cs typeface="Verdana"/>
              </a:rPr>
              <a:t>Mortality</a:t>
            </a:r>
            <a:r>
              <a:rPr sz="2000" spc="-1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60" dirty="0">
                <a:solidFill>
                  <a:srgbClr val="FFFFFF"/>
                </a:solidFill>
                <a:latin typeface="Verdana"/>
                <a:cs typeface="Verdana"/>
              </a:rPr>
              <a:t>dropped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Verdana"/>
                <a:cs typeface="Verdana"/>
              </a:rPr>
              <a:t>since</a:t>
            </a:r>
            <a:r>
              <a:rPr sz="20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sz="2000" spc="-1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25" dirty="0">
                <a:solidFill>
                  <a:srgbClr val="FFFFFF"/>
                </a:solidFill>
                <a:latin typeface="Verdana"/>
                <a:cs typeface="Verdana"/>
              </a:rPr>
              <a:t>1920’s</a:t>
            </a:r>
            <a:r>
              <a:rPr sz="20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80" dirty="0">
                <a:solidFill>
                  <a:srgbClr val="FFFFFF"/>
                </a:solidFill>
                <a:latin typeface="Verdana"/>
                <a:cs typeface="Verdana"/>
              </a:rPr>
              <a:t>from</a:t>
            </a:r>
            <a:r>
              <a:rPr sz="20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275" dirty="0">
                <a:solidFill>
                  <a:srgbClr val="FFFFFF"/>
                </a:solidFill>
                <a:latin typeface="Verdana"/>
                <a:cs typeface="Verdana"/>
              </a:rPr>
              <a:t>100%</a:t>
            </a:r>
            <a:r>
              <a:rPr sz="20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to</a:t>
            </a:r>
            <a:r>
              <a:rPr sz="2000" spc="-1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20</a:t>
            </a:r>
            <a:r>
              <a:rPr sz="20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270" dirty="0">
                <a:solidFill>
                  <a:srgbClr val="FFFFFF"/>
                </a:solidFill>
                <a:latin typeface="Verdana"/>
                <a:cs typeface="Verdana"/>
              </a:rPr>
              <a:t>–</a:t>
            </a:r>
            <a:r>
              <a:rPr sz="2000" spc="-1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05" dirty="0">
                <a:solidFill>
                  <a:srgbClr val="FFFFFF"/>
                </a:solidFill>
                <a:latin typeface="Verdana"/>
                <a:cs typeface="Verdana"/>
              </a:rPr>
              <a:t>30%</a:t>
            </a:r>
            <a:endParaRPr sz="20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r>
              <a:rPr sz="2000" spc="270" dirty="0">
                <a:solidFill>
                  <a:srgbClr val="89D0D5"/>
                </a:solidFill>
                <a:latin typeface="Arial"/>
                <a:cs typeface="Arial"/>
              </a:rPr>
              <a:t>	</a:t>
            </a:r>
            <a:r>
              <a:rPr sz="2000" spc="-55" dirty="0">
                <a:solidFill>
                  <a:srgbClr val="FFFFFF"/>
                </a:solidFill>
                <a:latin typeface="Verdana"/>
                <a:cs typeface="Verdana"/>
              </a:rPr>
              <a:t>Mortality</a:t>
            </a:r>
            <a:r>
              <a:rPr sz="2000" spc="-1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FFFFFF"/>
                </a:solidFill>
                <a:latin typeface="Verdana"/>
                <a:cs typeface="Verdana"/>
              </a:rPr>
              <a:t>most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FFFFFF"/>
                </a:solidFill>
                <a:latin typeface="Verdana"/>
                <a:cs typeface="Verdana"/>
              </a:rPr>
              <a:t>frequently</a:t>
            </a:r>
            <a:r>
              <a:rPr sz="2000" spc="-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associated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FFFFFF"/>
                </a:solidFill>
                <a:latin typeface="Verdana"/>
                <a:cs typeface="Verdana"/>
              </a:rPr>
              <a:t>with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14" dirty="0">
                <a:solidFill>
                  <a:srgbClr val="FFFFFF"/>
                </a:solidFill>
                <a:latin typeface="Verdana"/>
                <a:cs typeface="Verdana"/>
              </a:rPr>
              <a:t>serious</a:t>
            </a:r>
            <a:r>
              <a:rPr sz="20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underlyin</a:t>
            </a:r>
            <a:r>
              <a:rPr lang="en-US" sz="2000" spc="-50" dirty="0">
                <a:solidFill>
                  <a:srgbClr val="FFFFFF"/>
                </a:solidFill>
                <a:latin typeface="Verdana"/>
                <a:cs typeface="Verdana"/>
              </a:rPr>
              <a:t>g </a:t>
            </a:r>
            <a:r>
              <a:rPr sz="2000" spc="40" dirty="0">
                <a:solidFill>
                  <a:srgbClr val="FFFFFF"/>
                </a:solidFill>
                <a:latin typeface="Verdana"/>
                <a:cs typeface="Verdana"/>
              </a:rPr>
              <a:t>medical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Verdana"/>
                <a:cs typeface="Verdana"/>
              </a:rPr>
              <a:t>conditions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0362" y="304800"/>
            <a:ext cx="79248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7200" b="1" spc="100" dirty="0"/>
              <a:t>Myxedema  </a:t>
            </a:r>
            <a:r>
              <a:rPr sz="7200" b="1" spc="375" dirty="0"/>
              <a:t>Coma</a:t>
            </a:r>
            <a:endParaRPr sz="7200" b="1" dirty="0"/>
          </a:p>
        </p:txBody>
      </p:sp>
      <p:sp>
        <p:nvSpPr>
          <p:cNvPr id="3" name="object 3"/>
          <p:cNvSpPr/>
          <p:nvPr/>
        </p:nvSpPr>
        <p:spPr>
          <a:xfrm>
            <a:off x="2895600" y="1981200"/>
            <a:ext cx="3276600" cy="3733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8363" y="2438400"/>
            <a:ext cx="6934199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5400" b="1" spc="65" dirty="0">
                <a:solidFill>
                  <a:srgbClr val="EBEBEB"/>
                </a:solidFill>
                <a:latin typeface="Verdana"/>
                <a:cs typeface="Verdana"/>
              </a:rPr>
              <a:t>Myxedema</a:t>
            </a:r>
            <a:r>
              <a:rPr sz="5400" b="1" spc="-409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5400" b="1" spc="220" dirty="0">
                <a:solidFill>
                  <a:srgbClr val="EBEBEB"/>
                </a:solidFill>
                <a:latin typeface="Verdana"/>
                <a:cs typeface="Verdana"/>
              </a:rPr>
              <a:t>Coma</a:t>
            </a:r>
            <a:endParaRPr sz="5400" b="1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-32359" y="4140579"/>
            <a:ext cx="9372599" cy="733406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065" marR="5080" algn="ctr">
              <a:lnSpc>
                <a:spcPct val="90000"/>
              </a:lnSpc>
              <a:spcBef>
                <a:spcPts val="535"/>
              </a:spcBef>
            </a:pPr>
            <a:r>
              <a:rPr sz="2400" b="1" dirty="0">
                <a:solidFill>
                  <a:srgbClr val="FFFFFF"/>
                </a:solidFill>
                <a:latin typeface="Verdana"/>
                <a:cs typeface="Verdana"/>
              </a:rPr>
              <a:t>End stage of untreated or  insufficiently treated  hypothyroidism</a:t>
            </a:r>
            <a:endParaRPr sz="2400" b="1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399" y="304800"/>
            <a:ext cx="7514133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spc="-45" dirty="0"/>
              <a:t>Precipitating</a:t>
            </a:r>
            <a:r>
              <a:rPr b="1" spc="-345" dirty="0"/>
              <a:t> </a:t>
            </a:r>
            <a:r>
              <a:rPr b="1" spc="-210" dirty="0"/>
              <a:t>Events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" y="1524000"/>
            <a:ext cx="8534400" cy="3783087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0"/>
              </a:spcBef>
              <a:buFont typeface="Wingdings" pitchFamily="2" charset="2"/>
              <a:buChar char="v"/>
              <a:tabLst>
                <a:tab pos="354965" algn="l"/>
              </a:tabLst>
            </a:pPr>
            <a:r>
              <a:rPr sz="2400" spc="-55" dirty="0">
                <a:solidFill>
                  <a:srgbClr val="FFFFFF"/>
                </a:solidFill>
                <a:latin typeface="Verdana"/>
                <a:cs typeface="Verdana"/>
              </a:rPr>
              <a:t>CVI</a:t>
            </a:r>
            <a:endParaRPr sz="24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Wingdings" pitchFamily="2" charset="2"/>
              <a:buChar char="v"/>
              <a:tabLst>
                <a:tab pos="354965" algn="l"/>
              </a:tabLst>
            </a:pPr>
            <a:r>
              <a:rPr sz="2400" spc="-25" dirty="0">
                <a:solidFill>
                  <a:srgbClr val="FFFFFF"/>
                </a:solidFill>
                <a:latin typeface="Verdana"/>
                <a:cs typeface="Verdana"/>
              </a:rPr>
              <a:t>trauma</a:t>
            </a:r>
            <a:endParaRPr sz="24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Wingdings" pitchFamily="2" charset="2"/>
              <a:buChar char="v"/>
              <a:tabLst>
                <a:tab pos="354965" algn="l"/>
              </a:tabLst>
            </a:pPr>
            <a:r>
              <a:rPr sz="2400" spc="-40" dirty="0">
                <a:solidFill>
                  <a:srgbClr val="FFFFFF"/>
                </a:solidFill>
                <a:latin typeface="Verdana"/>
                <a:cs typeface="Verdana"/>
              </a:rPr>
              <a:t>Infection</a:t>
            </a:r>
            <a:endParaRPr sz="24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790"/>
              </a:spcBef>
              <a:buFont typeface="Arial" pitchFamily="34" charset="0"/>
              <a:buChar char="•"/>
            </a:pPr>
            <a:r>
              <a:rPr sz="2400" spc="-295" dirty="0">
                <a:solidFill>
                  <a:srgbClr val="FFFFFF"/>
                </a:solidFill>
                <a:latin typeface="Verdana"/>
                <a:cs typeface="Verdana"/>
              </a:rPr>
              <a:t>UTI</a:t>
            </a:r>
            <a:endParaRPr sz="24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780"/>
              </a:spcBef>
              <a:buFont typeface="Arial" pitchFamily="34" charset="0"/>
              <a:buChar char="•"/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Pneumonia</a:t>
            </a:r>
            <a:endParaRPr sz="24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Wingdings" pitchFamily="2" charset="2"/>
              <a:buChar char="v"/>
              <a:tabLst>
                <a:tab pos="354965" algn="l"/>
              </a:tabLst>
            </a:pPr>
            <a:r>
              <a:rPr sz="2400" spc="-130" dirty="0">
                <a:solidFill>
                  <a:srgbClr val="FFFFFF"/>
                </a:solidFill>
                <a:latin typeface="Verdana"/>
                <a:cs typeface="Verdana"/>
              </a:rPr>
              <a:t>MI</a:t>
            </a:r>
            <a:endParaRPr sz="24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Wingdings" pitchFamily="2" charset="2"/>
              <a:buChar char="v"/>
              <a:tabLst>
                <a:tab pos="354965" algn="l"/>
              </a:tabLst>
            </a:pPr>
            <a:r>
              <a:rPr sz="2400" spc="75" dirty="0">
                <a:solidFill>
                  <a:srgbClr val="FFFFFF"/>
                </a:solidFill>
                <a:latin typeface="Verdana"/>
                <a:cs typeface="Verdana"/>
              </a:rPr>
              <a:t>Cold</a:t>
            </a:r>
            <a:r>
              <a:rPr sz="2400" spc="-1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45" dirty="0">
                <a:solidFill>
                  <a:srgbClr val="FFFFFF"/>
                </a:solidFill>
                <a:latin typeface="Verdana"/>
                <a:cs typeface="Verdana"/>
              </a:rPr>
              <a:t>exposure</a:t>
            </a:r>
            <a:endParaRPr sz="24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Font typeface="Wingdings" pitchFamily="2" charset="2"/>
              <a:buChar char="v"/>
              <a:tabLst>
                <a:tab pos="354965" algn="l"/>
              </a:tabLst>
            </a:pPr>
            <a:r>
              <a:rPr sz="2400" spc="-65" dirty="0">
                <a:solidFill>
                  <a:srgbClr val="FFFFFF"/>
                </a:solidFill>
                <a:latin typeface="Verdana"/>
                <a:cs typeface="Verdana"/>
              </a:rPr>
              <a:t>Administration</a:t>
            </a:r>
            <a:r>
              <a:rPr sz="2400" spc="-1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1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4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30" dirty="0">
                <a:solidFill>
                  <a:srgbClr val="FFFFFF"/>
                </a:solidFill>
                <a:latin typeface="Verdana"/>
                <a:cs typeface="Verdana"/>
              </a:rPr>
              <a:t>sedative,</a:t>
            </a:r>
            <a:r>
              <a:rPr sz="2400" spc="-20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25" dirty="0">
                <a:solidFill>
                  <a:srgbClr val="FFFFFF"/>
                </a:solidFill>
                <a:latin typeface="Verdana"/>
                <a:cs typeface="Verdana"/>
              </a:rPr>
              <a:t>narcotic</a:t>
            </a:r>
            <a:r>
              <a:rPr sz="24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80" dirty="0">
                <a:solidFill>
                  <a:srgbClr val="FFFFFF"/>
                </a:solidFill>
                <a:latin typeface="Verdana"/>
                <a:cs typeface="Verdana"/>
              </a:rPr>
              <a:t>or</a:t>
            </a:r>
            <a:r>
              <a:rPr sz="24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10" dirty="0">
                <a:solidFill>
                  <a:srgbClr val="FFFFFF"/>
                </a:solidFill>
                <a:latin typeface="Verdana"/>
                <a:cs typeface="Verdana"/>
              </a:rPr>
              <a:t>potent</a:t>
            </a:r>
            <a:r>
              <a:rPr sz="2400" spc="-1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5" dirty="0">
                <a:solidFill>
                  <a:srgbClr val="FFFFFF"/>
                </a:solidFill>
                <a:latin typeface="Verdana"/>
                <a:cs typeface="Verdana"/>
              </a:rPr>
              <a:t>diuretics</a:t>
            </a:r>
            <a:endParaRPr sz="2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600" y="1475150"/>
            <a:ext cx="8686800" cy="3668953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10"/>
              </a:spcBef>
              <a:buClr>
                <a:srgbClr val="C56951"/>
              </a:buClr>
              <a:buSzPct val="80357"/>
              <a:buFont typeface="Wingdings" pitchFamily="2" charset="2"/>
              <a:buChar char="Ø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Elderly obese female has a history of</a:t>
            </a:r>
            <a:endParaRPr lang="en-US"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10"/>
              </a:spcBef>
              <a:buClr>
                <a:srgbClr val="C56951"/>
              </a:buClr>
              <a:buSzPct val="80357"/>
              <a:buFont typeface="Wingdings" pitchFamily="2" charset="2"/>
              <a:buChar char="Ø"/>
              <a:tabLst>
                <a:tab pos="287020" algn="l"/>
              </a:tabLst>
            </a:pPr>
            <a:endParaRPr lang="en-US" sz="20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  <a:buClr>
                <a:srgbClr val="C56951"/>
              </a:buClr>
              <a:buSzPct val="80357"/>
              <a:tabLst>
                <a:tab pos="287020" algn="l"/>
              </a:tabLst>
            </a:pP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439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Hypothyroidism</a:t>
            </a:r>
          </a:p>
          <a:p>
            <a:pPr marL="469900" indent="-457200">
              <a:lnSpc>
                <a:spcPct val="100000"/>
              </a:lnSpc>
              <a:spcBef>
                <a:spcPts val="420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Previous thyroid surgery</a:t>
            </a:r>
          </a:p>
          <a:p>
            <a:pPr marL="469900" indent="-457200">
              <a:lnSpc>
                <a:spcPct val="100000"/>
              </a:lnSpc>
              <a:spcBef>
                <a:spcPts val="430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Radioiodine therapy</a:t>
            </a:r>
            <a:endParaRPr lang="en-US" sz="20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430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Depressed state of consciousness, seizures,  COMA</a:t>
            </a:r>
            <a:endParaRPr lang="en-US"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430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Profound hypothermia (24-32.2 C)</a:t>
            </a:r>
            <a:endParaRPr lang="en-US"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430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dirty="0">
                <a:latin typeface="Verdana"/>
                <a:cs typeface="Verdana"/>
              </a:rPr>
              <a:t>Respiratory depression with CO2 retention</a:t>
            </a:r>
            <a:endParaRPr lang="en-US"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430"/>
              </a:spcBef>
              <a:buClr>
                <a:srgbClr val="C56951"/>
              </a:buClr>
              <a:buSzPct val="79166"/>
              <a:buFont typeface="+mj-lt"/>
              <a:buAutoNum type="arabicPeriod"/>
              <a:tabLst>
                <a:tab pos="287020" algn="l"/>
              </a:tabLst>
            </a:pPr>
            <a:r>
              <a:rPr sz="2000" b="1" dirty="0">
                <a:latin typeface="Verdana"/>
                <a:cs typeface="Verdana"/>
              </a:rPr>
              <a:t>+ Signs and symptoms of</a:t>
            </a:r>
            <a:r>
              <a:rPr lang="en-US" sz="2000" b="1" dirty="0">
                <a:latin typeface="Verdana"/>
                <a:cs typeface="Verdana"/>
              </a:rPr>
              <a:t> </a:t>
            </a:r>
            <a:r>
              <a:rPr sz="2000" b="1" dirty="0">
                <a:latin typeface="Verdana"/>
                <a:cs typeface="Verdana"/>
              </a:rPr>
              <a:t>Hypothyroidism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152400"/>
            <a:ext cx="7653376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b="1" spc="-204" dirty="0">
                <a:latin typeface="Arial"/>
                <a:cs typeface="Arial"/>
              </a:rPr>
              <a:t>Clinical</a:t>
            </a:r>
            <a:r>
              <a:rPr sz="4400" b="1" spc="-75" dirty="0">
                <a:latin typeface="Arial"/>
                <a:cs typeface="Arial"/>
              </a:rPr>
              <a:t> </a:t>
            </a:r>
            <a:r>
              <a:rPr sz="4400" b="1" spc="-204" dirty="0">
                <a:latin typeface="Arial"/>
                <a:cs typeface="Arial"/>
              </a:rPr>
              <a:t>picture:</a:t>
            </a:r>
            <a:endParaRPr sz="44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09244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b="1" spc="-65" dirty="0"/>
              <a:t>Pathogenesis</a:t>
            </a:r>
            <a:r>
              <a:rPr b="1" spc="-355" dirty="0"/>
              <a:t> </a:t>
            </a:r>
            <a:r>
              <a:rPr b="1" spc="20" dirty="0"/>
              <a:t>of  </a:t>
            </a:r>
            <a:r>
              <a:rPr b="1" spc="65" dirty="0"/>
              <a:t>Myxedema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" y="1066800"/>
            <a:ext cx="8839200" cy="5419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8544" y="411656"/>
            <a:ext cx="4260215" cy="654050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sz="4200" spc="-90" dirty="0">
                <a:solidFill>
                  <a:srgbClr val="EBEBEB"/>
                </a:solidFill>
                <a:latin typeface="Verdana"/>
                <a:cs typeface="Verdana"/>
              </a:rPr>
              <a:t>Physical</a:t>
            </a:r>
            <a:r>
              <a:rPr sz="4200" spc="-35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4200" spc="-165" dirty="0">
                <a:solidFill>
                  <a:srgbClr val="EBEBEB"/>
                </a:solidFill>
                <a:latin typeface="Verdana"/>
                <a:cs typeface="Verdana"/>
              </a:rPr>
              <a:t>Findings</a:t>
            </a:r>
            <a:endParaRPr sz="4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857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505599"/>
            <a:ext cx="7590333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5400" b="1" dirty="0"/>
              <a:t>Lab Tests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800" y="1905000"/>
            <a:ext cx="8610600" cy="2064027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95"/>
              </a:spcBef>
              <a:buFont typeface="Wingdings" pitchFamily="2" charset="2"/>
              <a:buChar char="q"/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Free T4 low and TSH high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4"/>
              </a:spcBef>
              <a:buFont typeface="Wingdings" pitchFamily="2" charset="2"/>
              <a:buChar char="q"/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If the T4 is low and TSH low normal conside</a:t>
            </a:r>
            <a:r>
              <a:rPr lang="en-US" sz="2000" dirty="0">
                <a:solidFill>
                  <a:srgbClr val="FFFFFF"/>
                </a:solidFill>
                <a:latin typeface="Verdana"/>
                <a:cs typeface="Verdana"/>
              </a:rPr>
              <a:t>r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pituitary hypothyroidism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1010"/>
              </a:spcBef>
              <a:buFont typeface="Wingdings" pitchFamily="2" charset="2"/>
              <a:buChar char="q"/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Blood gasses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4"/>
              </a:spcBef>
              <a:buFont typeface="Wingdings" pitchFamily="2" charset="2"/>
              <a:buChar char="q"/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Electrolytes and creatinine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723" y="228600"/>
            <a:ext cx="8143677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b="1" dirty="0"/>
              <a:t>ECG in Patient with  Myxedema Coma</a:t>
            </a:r>
          </a:p>
        </p:txBody>
      </p:sp>
      <p:sp>
        <p:nvSpPr>
          <p:cNvPr id="3" name="object 3"/>
          <p:cNvSpPr/>
          <p:nvPr/>
        </p:nvSpPr>
        <p:spPr>
          <a:xfrm>
            <a:off x="76200" y="1143000"/>
            <a:ext cx="8991599" cy="56083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1561" y="304800"/>
            <a:ext cx="789513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b="1" dirty="0"/>
              <a:t>Management of</a:t>
            </a:r>
            <a:r>
              <a:rPr lang="en-US" sz="4400" b="1" dirty="0"/>
              <a:t> Myxedema</a:t>
            </a:r>
            <a:endParaRPr sz="4400" b="1" dirty="0"/>
          </a:p>
        </p:txBody>
      </p:sp>
      <p:sp>
        <p:nvSpPr>
          <p:cNvPr id="5" name="object 5"/>
          <p:cNvSpPr txBox="1"/>
          <p:nvPr/>
        </p:nvSpPr>
        <p:spPr>
          <a:xfrm>
            <a:off x="441707" y="1143000"/>
            <a:ext cx="8091209" cy="4433265"/>
          </a:xfrm>
          <a:prstGeom prst="rect">
            <a:avLst/>
          </a:prstGeom>
        </p:spPr>
        <p:txBody>
          <a:bodyPr vert="horz" wrap="square" lIns="0" tIns="118110" rIns="0" bIns="0" rtlCol="0">
            <a:spAutoFit/>
          </a:bodyPr>
          <a:lstStyle/>
          <a:p>
            <a:pPr marL="355600" indent="-342900">
              <a:spcBef>
                <a:spcPts val="930"/>
              </a:spcBef>
              <a:buClr>
                <a:srgbClr val="89D0D5"/>
              </a:buClr>
              <a:buSzPct val="80000"/>
              <a:buFont typeface="Wingdings" pitchFamily="2" charset="2"/>
              <a:buChar char="v"/>
              <a:tabLst>
                <a:tab pos="332105" algn="l"/>
                <a:tab pos="332740" algn="l"/>
              </a:tabLst>
            </a:pPr>
            <a:r>
              <a:rPr lang="en-US" sz="1400" b="1" spc="-60" dirty="0">
                <a:solidFill>
                  <a:srgbClr val="FFFFFF"/>
                </a:solidFill>
                <a:latin typeface="Verdana"/>
                <a:cs typeface="Verdana"/>
              </a:rPr>
              <a:t>Supportive</a:t>
            </a:r>
            <a:r>
              <a:rPr lang="en-US" sz="1400" b="1" spc="-2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1400" b="1" spc="-15" dirty="0">
                <a:solidFill>
                  <a:srgbClr val="FFFFFF"/>
                </a:solidFill>
                <a:latin typeface="Verdana"/>
                <a:cs typeface="Verdana"/>
              </a:rPr>
              <a:t>care:</a:t>
            </a:r>
            <a:endParaRPr lang="en-US" sz="1400" b="1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30"/>
              </a:spcBef>
              <a:buClr>
                <a:srgbClr val="89D0D5"/>
              </a:buClr>
              <a:buSzPct val="80000"/>
              <a:tabLst>
                <a:tab pos="332105" algn="l"/>
                <a:tab pos="332740" algn="l"/>
              </a:tabLst>
            </a:pPr>
            <a:endParaRPr lang="en-US" sz="1400" b="1" spc="-35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30"/>
              </a:spcBef>
              <a:buClr>
                <a:srgbClr val="89D0D5"/>
              </a:buClr>
              <a:buSzPct val="80000"/>
              <a:buFont typeface="Wingdings" pitchFamily="2" charset="2"/>
              <a:buChar char="v"/>
              <a:tabLst>
                <a:tab pos="332105" algn="l"/>
                <a:tab pos="332740" algn="l"/>
              </a:tabLst>
            </a:pPr>
            <a:r>
              <a:rPr sz="1400" b="1" spc="-35" dirty="0">
                <a:solidFill>
                  <a:srgbClr val="FFFFFF"/>
                </a:solidFill>
                <a:latin typeface="Verdana"/>
                <a:cs typeface="Verdana"/>
              </a:rPr>
              <a:t>Body </a:t>
            </a:r>
            <a:r>
              <a:rPr sz="1400" b="1" spc="-25" dirty="0">
                <a:solidFill>
                  <a:srgbClr val="FFFFFF"/>
                </a:solidFill>
                <a:latin typeface="Verdana"/>
                <a:cs typeface="Verdana"/>
              </a:rPr>
              <a:t>temperature</a:t>
            </a:r>
            <a:r>
              <a:rPr sz="1400" b="1" spc="-3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55" dirty="0">
                <a:solidFill>
                  <a:srgbClr val="FFFFFF"/>
                </a:solidFill>
                <a:latin typeface="Verdana"/>
                <a:cs typeface="Verdana"/>
              </a:rPr>
              <a:t>support</a:t>
            </a:r>
            <a:endParaRPr sz="1400" b="1" dirty="0">
              <a:latin typeface="Verdana"/>
              <a:cs typeface="Verdana"/>
            </a:endParaRPr>
          </a:p>
          <a:p>
            <a:pPr marL="721360" lvl="1" indent="-342900">
              <a:lnSpc>
                <a:spcPct val="100000"/>
              </a:lnSpc>
              <a:spcBef>
                <a:spcPts val="990"/>
              </a:spcBef>
              <a:buClr>
                <a:srgbClr val="89D0D5"/>
              </a:buClr>
              <a:buSzPct val="79166"/>
              <a:buFont typeface="Arial" pitchFamily="34" charset="0"/>
              <a:buChar char="•"/>
              <a:tabLst>
                <a:tab pos="652780" algn="l"/>
              </a:tabLst>
            </a:pPr>
            <a:r>
              <a:rPr lang="en-US" sz="1400" b="1" spc="-40" dirty="0">
                <a:solidFill>
                  <a:srgbClr val="FFFFFF"/>
                </a:solidFill>
                <a:latin typeface="Verdana"/>
                <a:cs typeface="Verdana"/>
              </a:rPr>
              <a:t>W</a:t>
            </a:r>
            <a:r>
              <a:rPr sz="1400" b="1" spc="-40" dirty="0">
                <a:solidFill>
                  <a:srgbClr val="FFFFFF"/>
                </a:solidFill>
                <a:latin typeface="Verdana"/>
                <a:cs typeface="Verdana"/>
              </a:rPr>
              <a:t>arming</a:t>
            </a:r>
            <a:endParaRPr lang="en-US" sz="1400" b="1" spc="-4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378460" lvl="1">
              <a:lnSpc>
                <a:spcPct val="100000"/>
              </a:lnSpc>
              <a:spcBef>
                <a:spcPts val="990"/>
              </a:spcBef>
              <a:buClr>
                <a:srgbClr val="89D0D5"/>
              </a:buClr>
              <a:buSzPct val="79166"/>
              <a:tabLst>
                <a:tab pos="652780" algn="l"/>
              </a:tabLst>
            </a:pPr>
            <a:endParaRPr sz="1400" b="1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15"/>
              </a:spcBef>
              <a:buClr>
                <a:srgbClr val="89D0D5"/>
              </a:buClr>
              <a:buSzPct val="80000"/>
              <a:buFont typeface="Wingdings" pitchFamily="2" charset="2"/>
              <a:buChar char="v"/>
              <a:tabLst>
                <a:tab pos="332105" algn="l"/>
                <a:tab pos="332740" algn="l"/>
              </a:tabLst>
            </a:pPr>
            <a:r>
              <a:rPr sz="1400" b="1" spc="-75" dirty="0">
                <a:solidFill>
                  <a:srgbClr val="FFFFFF"/>
                </a:solidFill>
                <a:latin typeface="Verdana"/>
                <a:cs typeface="Verdana"/>
              </a:rPr>
              <a:t>Respiratory</a:t>
            </a:r>
            <a:r>
              <a:rPr sz="1400" b="1" spc="-20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55" dirty="0">
                <a:solidFill>
                  <a:srgbClr val="FFFFFF"/>
                </a:solidFill>
                <a:latin typeface="Verdana"/>
                <a:cs typeface="Verdana"/>
              </a:rPr>
              <a:t>support</a:t>
            </a:r>
            <a:endParaRPr sz="1400" b="1" dirty="0">
              <a:latin typeface="Verdana"/>
              <a:cs typeface="Verdana"/>
            </a:endParaRPr>
          </a:p>
          <a:p>
            <a:pPr marL="721360" lvl="1" indent="-342900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79166"/>
              <a:buFont typeface="Arial" pitchFamily="34" charset="0"/>
              <a:buChar char="•"/>
              <a:tabLst>
                <a:tab pos="652780" algn="l"/>
              </a:tabLst>
            </a:pPr>
            <a:r>
              <a:rPr sz="1400" b="1" spc="-65" dirty="0">
                <a:solidFill>
                  <a:srgbClr val="FFFFFF"/>
                </a:solidFill>
                <a:latin typeface="Verdana"/>
                <a:cs typeface="Verdana"/>
              </a:rPr>
              <a:t>Intubation </a:t>
            </a:r>
            <a:r>
              <a:rPr sz="1400" b="1" spc="-5" dirty="0">
                <a:solidFill>
                  <a:srgbClr val="FFFFFF"/>
                </a:solidFill>
                <a:latin typeface="Verdana"/>
                <a:cs typeface="Verdana"/>
              </a:rPr>
              <a:t>may </a:t>
            </a:r>
            <a:r>
              <a:rPr sz="1400" b="1" spc="130" dirty="0">
                <a:solidFill>
                  <a:srgbClr val="FFFFFF"/>
                </a:solidFill>
                <a:latin typeface="Verdana"/>
                <a:cs typeface="Verdana"/>
              </a:rPr>
              <a:t>be</a:t>
            </a:r>
            <a:r>
              <a:rPr sz="1400" b="1" spc="-5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35" dirty="0">
                <a:solidFill>
                  <a:srgbClr val="FFFFFF"/>
                </a:solidFill>
                <a:latin typeface="Verdana"/>
                <a:cs typeface="Verdana"/>
              </a:rPr>
              <a:t>needed</a:t>
            </a:r>
            <a:endParaRPr lang="en-US" sz="1400" b="1" spc="35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378460" lvl="1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79166"/>
              <a:tabLst>
                <a:tab pos="652780" algn="l"/>
              </a:tabLst>
            </a:pPr>
            <a:endParaRPr sz="1400" b="1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Clr>
                <a:srgbClr val="89D0D5"/>
              </a:buClr>
              <a:buSzPct val="80000"/>
              <a:buFont typeface="Wingdings" pitchFamily="2" charset="2"/>
              <a:buChar char="v"/>
              <a:tabLst>
                <a:tab pos="332105" algn="l"/>
                <a:tab pos="332740" algn="l"/>
              </a:tabLst>
            </a:pPr>
            <a:r>
              <a:rPr sz="1400" b="1" dirty="0">
                <a:solidFill>
                  <a:srgbClr val="FFFFFF"/>
                </a:solidFill>
                <a:latin typeface="Verdana"/>
                <a:cs typeface="Verdana"/>
              </a:rPr>
              <a:t>Cardiovascular</a:t>
            </a:r>
            <a:r>
              <a:rPr sz="1400" b="1" spc="-1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55" dirty="0">
                <a:solidFill>
                  <a:srgbClr val="FFFFFF"/>
                </a:solidFill>
                <a:latin typeface="Verdana"/>
                <a:cs typeface="Verdana"/>
              </a:rPr>
              <a:t>support</a:t>
            </a:r>
            <a:endParaRPr sz="1400" b="1" dirty="0">
              <a:latin typeface="Verdana"/>
              <a:cs typeface="Verdana"/>
            </a:endParaRPr>
          </a:p>
          <a:p>
            <a:pPr marL="721360" lvl="1" indent="-342900">
              <a:lnSpc>
                <a:spcPct val="100000"/>
              </a:lnSpc>
              <a:spcBef>
                <a:spcPts val="1005"/>
              </a:spcBef>
              <a:buClr>
                <a:srgbClr val="89D0D5"/>
              </a:buClr>
              <a:buSzPct val="80555"/>
              <a:buFont typeface="Arial" pitchFamily="34" charset="0"/>
              <a:buChar char="•"/>
              <a:tabLst>
                <a:tab pos="652780" algn="l"/>
              </a:tabLst>
            </a:pPr>
            <a:r>
              <a:rPr sz="1400" b="1" spc="-70" dirty="0">
                <a:solidFill>
                  <a:srgbClr val="FFFFFF"/>
                </a:solidFill>
                <a:latin typeface="Verdana"/>
                <a:cs typeface="Verdana"/>
              </a:rPr>
              <a:t>Fall </a:t>
            </a:r>
            <a:r>
              <a:rPr sz="1400" b="1" spc="-8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1400" b="1" spc="50" dirty="0">
                <a:solidFill>
                  <a:srgbClr val="FFFFFF"/>
                </a:solidFill>
                <a:latin typeface="Verdana"/>
                <a:cs typeface="Verdana"/>
              </a:rPr>
              <a:t>blood 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pressure</a:t>
            </a:r>
            <a:r>
              <a:rPr sz="1400" b="1" spc="-4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180" dirty="0">
                <a:solidFill>
                  <a:srgbClr val="FFFFFF"/>
                </a:solidFill>
                <a:latin typeface="Verdana"/>
                <a:cs typeface="Verdana"/>
              </a:rPr>
              <a:t>is </a:t>
            </a:r>
            <a:r>
              <a:rPr sz="1400" b="1" spc="-50" dirty="0">
                <a:solidFill>
                  <a:srgbClr val="FFFFFF"/>
                </a:solidFill>
                <a:latin typeface="Verdana"/>
                <a:cs typeface="Verdana"/>
              </a:rPr>
              <a:t>ominous</a:t>
            </a:r>
            <a:endParaRPr lang="en-US" sz="1400" b="1" spc="-5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378460" lvl="1">
              <a:lnSpc>
                <a:spcPct val="100000"/>
              </a:lnSpc>
              <a:spcBef>
                <a:spcPts val="1005"/>
              </a:spcBef>
              <a:buClr>
                <a:srgbClr val="89D0D5"/>
              </a:buClr>
              <a:buSzPct val="80555"/>
              <a:tabLst>
                <a:tab pos="652780" algn="l"/>
              </a:tabLst>
            </a:pPr>
            <a:endParaRPr sz="1400" b="1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80"/>
              </a:spcBef>
              <a:buClr>
                <a:srgbClr val="89D0D5"/>
              </a:buClr>
              <a:buSzPct val="80357"/>
              <a:buFont typeface="Wingdings" pitchFamily="2" charset="2"/>
              <a:buChar char="v"/>
              <a:tabLst>
                <a:tab pos="332740" algn="l"/>
              </a:tabLst>
            </a:pPr>
            <a:r>
              <a:rPr sz="1400" b="1" spc="30" dirty="0">
                <a:latin typeface="Verdana"/>
                <a:cs typeface="Verdana"/>
              </a:rPr>
              <a:t>Avoid </a:t>
            </a:r>
            <a:r>
              <a:rPr sz="1400" b="1" spc="-85" dirty="0">
                <a:latin typeface="Verdana"/>
                <a:cs typeface="Verdana"/>
              </a:rPr>
              <a:t>fluid</a:t>
            </a:r>
            <a:r>
              <a:rPr sz="1400" b="1" spc="-500" dirty="0">
                <a:latin typeface="Verdana"/>
                <a:cs typeface="Verdana"/>
              </a:rPr>
              <a:t> </a:t>
            </a:r>
            <a:r>
              <a:rPr sz="1400" b="1" spc="15" dirty="0">
                <a:latin typeface="Verdana"/>
                <a:cs typeface="Verdana"/>
              </a:rPr>
              <a:t>overload</a:t>
            </a:r>
            <a:endParaRPr lang="en-US" sz="1400" b="1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80"/>
              </a:spcBef>
              <a:buClr>
                <a:srgbClr val="89D0D5"/>
              </a:buClr>
              <a:buSzPct val="80357"/>
              <a:buFont typeface="Wingdings" pitchFamily="2" charset="2"/>
              <a:buChar char="v"/>
              <a:tabLst>
                <a:tab pos="332740" algn="l"/>
              </a:tabLst>
            </a:pPr>
            <a:r>
              <a:rPr sz="1400" b="1" spc="30" dirty="0">
                <a:latin typeface="Verdana"/>
                <a:cs typeface="Verdana"/>
              </a:rPr>
              <a:t>Avoid</a:t>
            </a:r>
            <a:r>
              <a:rPr sz="1400" b="1" spc="-220" dirty="0">
                <a:latin typeface="Verdana"/>
                <a:cs typeface="Verdana"/>
              </a:rPr>
              <a:t> </a:t>
            </a:r>
            <a:r>
              <a:rPr sz="1400" b="1" spc="-20" dirty="0">
                <a:latin typeface="Verdana"/>
                <a:cs typeface="Verdana"/>
              </a:rPr>
              <a:t>sedation</a:t>
            </a:r>
            <a:endParaRPr sz="1400" b="1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152400"/>
            <a:ext cx="795528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b="1" spc="105" dirty="0"/>
              <a:t>Management</a:t>
            </a:r>
            <a:r>
              <a:rPr b="1" spc="-370" dirty="0"/>
              <a:t> </a:t>
            </a:r>
            <a:r>
              <a:rPr b="1" spc="20" dirty="0"/>
              <a:t>of  </a:t>
            </a:r>
            <a:r>
              <a:rPr b="1" spc="65" dirty="0"/>
              <a:t>Myxedema</a:t>
            </a:r>
            <a:r>
              <a:rPr b="1" spc="-350" dirty="0"/>
              <a:t> </a:t>
            </a:r>
            <a:endParaRPr b="1" spc="-360" dirty="0"/>
          </a:p>
        </p:txBody>
      </p:sp>
      <p:sp>
        <p:nvSpPr>
          <p:cNvPr id="3" name="object 3"/>
          <p:cNvSpPr txBox="1">
            <a:spLocks noGrp="1"/>
          </p:cNvSpPr>
          <p:nvPr>
            <p:ph sz="quarter" idx="13"/>
          </p:nvPr>
        </p:nvSpPr>
        <p:spPr>
          <a:xfrm>
            <a:off x="228600" y="1447800"/>
            <a:ext cx="7955280" cy="3658053"/>
          </a:xfrm>
          <a:prstGeom prst="rect">
            <a:avLst/>
          </a:prstGeom>
        </p:spPr>
        <p:txBody>
          <a:bodyPr vert="horz" wrap="square" lIns="0" tIns="2444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925"/>
              </a:spcBef>
              <a:buFont typeface="Wingdings" pitchFamily="2" charset="2"/>
              <a:buChar char="Ø"/>
            </a:pPr>
            <a:r>
              <a:rPr sz="2000" spc="-45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Parenteral</a:t>
            </a:r>
            <a:r>
              <a:rPr sz="2000" spc="-260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-130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thyroxine</a:t>
            </a:r>
            <a:r>
              <a:rPr sz="2000" spc="-235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-114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(levothyroxine)</a:t>
            </a:r>
            <a:endParaRPr lang="en-US" sz="2000" dirty="0">
              <a:solidFill>
                <a:srgbClr val="FFC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1925"/>
              </a:spcBef>
              <a:buNone/>
            </a:pPr>
            <a:r>
              <a:rPr sz="2000" spc="10" dirty="0">
                <a:latin typeface="Verdana" pitchFamily="34" charset="0"/>
                <a:ea typeface="Verdana" pitchFamily="34" charset="0"/>
                <a:cs typeface="Verdana" pitchFamily="34" charset="0"/>
              </a:rPr>
              <a:t>Loading dose of </a:t>
            </a:r>
            <a:r>
              <a:rPr sz="2000" spc="-150" dirty="0">
                <a:latin typeface="Verdana" pitchFamily="34" charset="0"/>
                <a:ea typeface="Verdana" pitchFamily="34" charset="0"/>
                <a:cs typeface="Verdana" pitchFamily="34" charset="0"/>
              </a:rPr>
              <a:t>300 </a:t>
            </a:r>
            <a:r>
              <a:rPr sz="2000" spc="-245" dirty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sz="2000" spc="-150" dirty="0">
                <a:latin typeface="Verdana" pitchFamily="34" charset="0"/>
                <a:ea typeface="Verdana" pitchFamily="34" charset="0"/>
                <a:cs typeface="Verdana" pitchFamily="34" charset="0"/>
              </a:rPr>
              <a:t>400</a:t>
            </a:r>
            <a:r>
              <a:rPr sz="2000" spc="-9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1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μg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-95" dirty="0">
                <a:latin typeface="Verdana" pitchFamily="34" charset="0"/>
                <a:ea typeface="Verdana" pitchFamily="34" charset="0"/>
                <a:cs typeface="Verdana" pitchFamily="34" charset="0"/>
              </a:rPr>
              <a:t>Then </a:t>
            </a:r>
            <a:r>
              <a:rPr sz="2000" spc="-165" dirty="0">
                <a:latin typeface="Verdana" pitchFamily="34" charset="0"/>
                <a:ea typeface="Verdana" pitchFamily="34" charset="0"/>
                <a:cs typeface="Verdana" pitchFamily="34" charset="0"/>
              </a:rPr>
              <a:t>50-100 </a:t>
            </a:r>
            <a:r>
              <a:rPr sz="2000" spc="1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μg</a:t>
            </a:r>
            <a:r>
              <a:rPr sz="2000" spc="-395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-20" dirty="0">
                <a:latin typeface="Verdana" pitchFamily="34" charset="0"/>
                <a:ea typeface="Verdana" pitchFamily="34" charset="0"/>
                <a:cs typeface="Verdana" pitchFamily="34" charset="0"/>
              </a:rPr>
              <a:t>daily</a:t>
            </a:r>
            <a:endParaRPr lang="en-US" sz="2000" spc="-2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1925"/>
              </a:spcBef>
              <a:buNone/>
            </a:pPr>
            <a:endParaRPr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00000"/>
              </a:lnSpc>
              <a:spcBef>
                <a:spcPts val="975"/>
              </a:spcBef>
              <a:buFont typeface="Wingdings" pitchFamily="2" charset="2"/>
              <a:buChar char="Ø"/>
            </a:pPr>
            <a:r>
              <a:rPr sz="2000" spc="25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Glucocorticoids</a:t>
            </a:r>
            <a:endParaRPr lang="en-US" sz="2000" dirty="0">
              <a:solidFill>
                <a:srgbClr val="FFC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975"/>
              </a:spcBef>
              <a:buNone/>
            </a:pPr>
            <a:r>
              <a:rPr sz="2000" spc="-4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Controversial </a:t>
            </a:r>
            <a:r>
              <a:rPr sz="2000" spc="-2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but </a:t>
            </a:r>
            <a:r>
              <a:rPr sz="2000" spc="-4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necessary </a:t>
            </a:r>
            <a:r>
              <a:rPr sz="2000" spc="-8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</a:t>
            </a:r>
            <a:r>
              <a:rPr sz="2000" spc="-6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hypopituitarism </a:t>
            </a:r>
            <a:r>
              <a:rPr sz="2000" spc="-7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or </a:t>
            </a:r>
            <a:r>
              <a:rPr sz="2000" spc="-5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multiple</a:t>
            </a:r>
            <a:r>
              <a:rPr sz="2000" spc="-28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-2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endocrine  </a:t>
            </a:r>
            <a:r>
              <a:rPr sz="2000" spc="-5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failure</a:t>
            </a:r>
            <a:endParaRPr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7000" indent="0">
              <a:lnSpc>
                <a:spcPct val="100000"/>
              </a:lnSpc>
              <a:spcBef>
                <a:spcPts val="994"/>
              </a:spcBef>
              <a:buNone/>
            </a:pPr>
            <a:r>
              <a:rPr sz="2000" u="sng" spc="-9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Dose: </a:t>
            </a:r>
            <a:r>
              <a:rPr sz="2000" spc="-4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Hydrocortisone </a:t>
            </a:r>
            <a:r>
              <a:rPr sz="2000" spc="-15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40 </a:t>
            </a:r>
            <a:r>
              <a:rPr sz="2000" spc="-24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sz="2000" spc="-15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100 </a:t>
            </a:r>
            <a:r>
              <a:rPr sz="2000" spc="1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mg </a:t>
            </a:r>
            <a:r>
              <a:rPr sz="2000" spc="-15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 </a:t>
            </a:r>
            <a:r>
              <a:rPr sz="2000" spc="-9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hly </a:t>
            </a:r>
            <a:r>
              <a:rPr sz="2000" spc="-7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</a:t>
            </a:r>
            <a:r>
              <a:rPr sz="2000" spc="-15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</a:t>
            </a:r>
            <a:r>
              <a:rPr sz="2000" spc="-30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week, then</a:t>
            </a:r>
            <a:r>
              <a:rPr sz="2000" spc="-1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taper</a:t>
            </a:r>
            <a:endParaRPr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1751" y="2438400"/>
            <a:ext cx="80772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800" b="1" spc="-170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Prognosis </a:t>
            </a:r>
            <a:r>
              <a:rPr sz="4800" b="1" spc="20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of</a:t>
            </a:r>
            <a:r>
              <a:rPr sz="4800" b="1" spc="-520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 </a:t>
            </a:r>
            <a:r>
              <a:rPr sz="4800" b="1" spc="65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Myxedema</a:t>
            </a:r>
            <a:endParaRPr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4946" y="3885043"/>
            <a:ext cx="86106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4839" marR="5080" indent="-1882775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Verdana"/>
                <a:cs typeface="Verdana"/>
              </a:rPr>
              <a:t>Mortality is ~50% ,</a:t>
            </a:r>
            <a:r>
              <a:rPr lang="en-US" sz="2000" b="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FFFFFF"/>
                </a:solidFill>
                <a:latin typeface="Verdana"/>
                <a:cs typeface="Verdana"/>
              </a:rPr>
              <a:t>even with  treatment!</a:t>
            </a:r>
            <a:endParaRPr sz="2000" b="1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4191000"/>
            <a:ext cx="7788758" cy="8444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5400" b="1" spc="20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 </a:t>
            </a:r>
            <a:r>
              <a:rPr sz="5400" b="1" spc="17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Hypocalcaemia</a:t>
            </a:r>
            <a:endParaRPr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4921" y="304800"/>
            <a:ext cx="797133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5080" indent="379730" algn="ctr" rtl="1">
              <a:lnSpc>
                <a:spcPct val="100000"/>
              </a:lnSpc>
              <a:spcBef>
                <a:spcPts val="100"/>
              </a:spcBef>
            </a:pPr>
            <a:r>
              <a:rPr sz="3200" b="1" spc="-30" dirty="0"/>
              <a:t>Causes </a:t>
            </a:r>
            <a:r>
              <a:rPr sz="3200" b="1" spc="20" dirty="0"/>
              <a:t>of </a:t>
            </a:r>
            <a:r>
              <a:rPr sz="3200" b="1" spc="130" dirty="0"/>
              <a:t>Acute</a:t>
            </a:r>
            <a:r>
              <a:rPr lang="en-US" sz="3200" b="1" spc="130" dirty="0"/>
              <a:t> </a:t>
            </a:r>
            <a:r>
              <a:rPr sz="3200" b="1" spc="110" dirty="0"/>
              <a:t>Hypocalcaemia</a:t>
            </a:r>
            <a:endParaRPr sz="3200" b="1" spc="-360" dirty="0"/>
          </a:p>
        </p:txBody>
      </p:sp>
      <p:sp>
        <p:nvSpPr>
          <p:cNvPr id="3" name="object 3"/>
          <p:cNvSpPr txBox="1"/>
          <p:nvPr/>
        </p:nvSpPr>
        <p:spPr>
          <a:xfrm>
            <a:off x="76200" y="1371600"/>
            <a:ext cx="8872164" cy="3824124"/>
          </a:xfrm>
          <a:prstGeom prst="rect">
            <a:avLst/>
          </a:prstGeom>
        </p:spPr>
        <p:txBody>
          <a:bodyPr vert="horz" wrap="square" lIns="0" tIns="15494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220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-85" dirty="0" err="1">
                <a:solidFill>
                  <a:srgbClr val="FFFFFF"/>
                </a:solidFill>
                <a:latin typeface="Verdana"/>
                <a:cs typeface="Verdana"/>
              </a:rPr>
              <a:t>Hypoparathyroidism</a:t>
            </a:r>
            <a:r>
              <a:rPr lang="en-US" sz="2000" spc="-85" dirty="0">
                <a:solidFill>
                  <a:srgbClr val="FFFFFF"/>
                </a:solidFill>
                <a:latin typeface="Verdana"/>
                <a:cs typeface="Verdana"/>
              </a:rPr>
              <a:t> :</a:t>
            </a:r>
            <a:endParaRPr sz="20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1005"/>
              </a:spcBef>
              <a:buFont typeface="Arial" pitchFamily="34" charset="0"/>
              <a:buChar char="•"/>
            </a:pP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Destruction 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000" spc="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45" dirty="0" err="1">
                <a:solidFill>
                  <a:srgbClr val="FFFFFF"/>
                </a:solidFill>
                <a:latin typeface="Verdana"/>
                <a:cs typeface="Verdana"/>
              </a:rPr>
              <a:t>parathyroids</a:t>
            </a:r>
            <a:r>
              <a:rPr lang="en-US" sz="2000" dirty="0">
                <a:latin typeface="Verdana"/>
                <a:cs typeface="Verdana"/>
              </a:rPr>
              <a:t> (</a:t>
            </a:r>
            <a:r>
              <a:rPr lang="en-US" sz="2000" spc="-30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r>
              <a:rPr sz="2000" spc="-30" dirty="0">
                <a:solidFill>
                  <a:srgbClr val="FFFFFF"/>
                </a:solidFill>
                <a:latin typeface="Verdana"/>
                <a:cs typeface="Verdana"/>
              </a:rPr>
              <a:t>ost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commonly </a:t>
            </a:r>
            <a:r>
              <a:rPr sz="2000" spc="-40" dirty="0">
                <a:solidFill>
                  <a:srgbClr val="FFFFFF"/>
                </a:solidFill>
                <a:latin typeface="Verdana"/>
                <a:cs typeface="Verdana"/>
              </a:rPr>
              <a:t>surgical </a:t>
            </a:r>
            <a:r>
              <a:rPr sz="2000" spc="-22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000" spc="-25" dirty="0">
                <a:solidFill>
                  <a:srgbClr val="FFFFFF"/>
                </a:solidFill>
                <a:latin typeface="Verdana"/>
                <a:cs typeface="Verdana"/>
              </a:rPr>
              <a:t>parathyroid </a:t>
            </a:r>
            <a:r>
              <a:rPr sz="2000" spc="-30" dirty="0">
                <a:solidFill>
                  <a:srgbClr val="FFFFFF"/>
                </a:solidFill>
                <a:latin typeface="Verdana"/>
                <a:cs typeface="Verdana"/>
              </a:rPr>
              <a:t>resection </a:t>
            </a:r>
            <a:r>
              <a:rPr sz="2000" spc="-65" dirty="0">
                <a:solidFill>
                  <a:srgbClr val="FFFFFF"/>
                </a:solidFill>
                <a:latin typeface="Verdana"/>
                <a:cs typeface="Verdana"/>
              </a:rPr>
              <a:t>or</a:t>
            </a:r>
            <a:r>
              <a:rPr sz="2000" spc="-3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Verdana"/>
                <a:cs typeface="Verdana"/>
              </a:rPr>
              <a:t>accidental</a:t>
            </a:r>
            <a:r>
              <a:rPr lang="en-US" sz="2000" spc="40" dirty="0">
                <a:solidFill>
                  <a:srgbClr val="FFFFFF"/>
                </a:solidFill>
                <a:latin typeface="Verdana"/>
                <a:cs typeface="Verdana"/>
              </a:rPr>
              <a:t>)</a:t>
            </a:r>
          </a:p>
          <a:p>
            <a:pPr marL="812800" indent="-342900">
              <a:lnSpc>
                <a:spcPct val="100000"/>
              </a:lnSpc>
              <a:spcBef>
                <a:spcPts val="1005"/>
              </a:spcBef>
              <a:buFont typeface="Arial" pitchFamily="34" charset="0"/>
              <a:buChar char="•"/>
            </a:pPr>
            <a:r>
              <a:rPr sz="2000" spc="55" dirty="0">
                <a:solidFill>
                  <a:srgbClr val="FFFFFF"/>
                </a:solidFill>
                <a:latin typeface="Verdana"/>
                <a:cs typeface="Verdana"/>
              </a:rPr>
              <a:t>Acute </a:t>
            </a:r>
            <a:r>
              <a:rPr sz="2000" spc="-10" dirty="0">
                <a:solidFill>
                  <a:srgbClr val="FFFFFF"/>
                </a:solidFill>
                <a:latin typeface="Verdana"/>
                <a:cs typeface="Verdana"/>
              </a:rPr>
              <a:t>hypomagnesaemia: </a:t>
            </a:r>
            <a:r>
              <a:rPr sz="2000" spc="-114" dirty="0">
                <a:solidFill>
                  <a:srgbClr val="FFFFFF"/>
                </a:solidFill>
                <a:latin typeface="Verdana"/>
                <a:cs typeface="Verdana"/>
              </a:rPr>
              <a:t>result </a:t>
            </a:r>
            <a:r>
              <a:rPr sz="2000" spc="-8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000" spc="30" dirty="0">
                <a:solidFill>
                  <a:srgbClr val="FFFFFF"/>
                </a:solidFill>
                <a:latin typeface="Verdana"/>
                <a:cs typeface="Verdana"/>
              </a:rPr>
              <a:t>decrease 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PTH</a:t>
            </a:r>
            <a:r>
              <a:rPr sz="2000" spc="-2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FFFFFF"/>
                </a:solidFill>
                <a:latin typeface="Verdana"/>
                <a:cs typeface="Verdana"/>
              </a:rPr>
              <a:t>secretion</a:t>
            </a:r>
            <a:endParaRPr lang="en-US" sz="2000" spc="-6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469900">
              <a:lnSpc>
                <a:spcPct val="100000"/>
              </a:lnSpc>
              <a:spcBef>
                <a:spcPts val="1005"/>
              </a:spcBef>
            </a:pP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5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70" dirty="0">
                <a:solidFill>
                  <a:srgbClr val="FFFFFF"/>
                </a:solidFill>
                <a:latin typeface="Verdana"/>
                <a:cs typeface="Verdana"/>
              </a:rPr>
              <a:t>Reduced </a:t>
            </a:r>
            <a:r>
              <a:rPr sz="2000" spc="-125" dirty="0">
                <a:solidFill>
                  <a:srgbClr val="FFFFFF"/>
                </a:solidFill>
                <a:latin typeface="Verdana"/>
                <a:cs typeface="Verdana"/>
              </a:rPr>
              <a:t>1,25(OH)</a:t>
            </a:r>
            <a:r>
              <a:rPr sz="2000" spc="-125" dirty="0" err="1">
                <a:solidFill>
                  <a:srgbClr val="FFFFFF"/>
                </a:solidFill>
                <a:latin typeface="Verdana"/>
                <a:cs typeface="Verdana"/>
              </a:rPr>
              <a:t>vit</a:t>
            </a:r>
            <a:r>
              <a:rPr sz="2000" spc="-3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endParaRPr lang="en-US"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5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Chronic </a:t>
            </a:r>
            <a:r>
              <a:rPr sz="2000" spc="-40" dirty="0">
                <a:solidFill>
                  <a:srgbClr val="FFFFFF"/>
                </a:solidFill>
                <a:latin typeface="Verdana"/>
                <a:cs typeface="Verdana"/>
              </a:rPr>
              <a:t>renal</a:t>
            </a:r>
            <a:r>
              <a:rPr sz="2000" spc="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FFFFFF"/>
                </a:solidFill>
                <a:latin typeface="Verdana"/>
                <a:cs typeface="Verdana"/>
              </a:rPr>
              <a:t>insufficiency</a:t>
            </a:r>
            <a:endParaRPr lang="en-US"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5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55" dirty="0">
                <a:solidFill>
                  <a:srgbClr val="FFFFFF"/>
                </a:solidFill>
                <a:latin typeface="Verdana"/>
                <a:cs typeface="Verdana"/>
              </a:rPr>
              <a:t>Acute </a:t>
            </a:r>
            <a:r>
              <a:rPr sz="2000" spc="-75" dirty="0">
                <a:solidFill>
                  <a:srgbClr val="FFFFFF"/>
                </a:solidFill>
                <a:latin typeface="Verdana"/>
                <a:cs typeface="Verdana"/>
              </a:rPr>
              <a:t>systemic</a:t>
            </a:r>
            <a:r>
              <a:rPr sz="2000" spc="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20" dirty="0">
                <a:solidFill>
                  <a:srgbClr val="FFFFFF"/>
                </a:solidFill>
                <a:latin typeface="Verdana"/>
                <a:cs typeface="Verdana"/>
              </a:rPr>
              <a:t>illness</a:t>
            </a:r>
            <a:endParaRPr lang="en-US"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5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-140" dirty="0">
                <a:solidFill>
                  <a:srgbClr val="FFFFFF"/>
                </a:solidFill>
                <a:latin typeface="Verdana"/>
                <a:cs typeface="Verdana"/>
              </a:rPr>
              <a:t>Drugs: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ketoconazole, </a:t>
            </a:r>
            <a:r>
              <a:rPr sz="2000" spc="-30" dirty="0">
                <a:solidFill>
                  <a:srgbClr val="FFFFFF"/>
                </a:solidFill>
                <a:latin typeface="Verdana"/>
                <a:cs typeface="Verdana"/>
              </a:rPr>
              <a:t>doxorubicin,</a:t>
            </a:r>
            <a:r>
              <a:rPr sz="2000" spc="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cytarabine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81337" y="228600"/>
            <a:ext cx="86106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5080" indent="379730" algn="ctr">
              <a:lnSpc>
                <a:spcPct val="100000"/>
              </a:lnSpc>
              <a:spcBef>
                <a:spcPts val="100"/>
              </a:spcBef>
            </a:pPr>
            <a:r>
              <a:rPr sz="3200" b="1" spc="-30" dirty="0"/>
              <a:t>Causes </a:t>
            </a:r>
            <a:r>
              <a:rPr sz="3200" b="1" spc="20" dirty="0"/>
              <a:t>of </a:t>
            </a:r>
            <a:r>
              <a:rPr sz="3200" b="1" spc="130" dirty="0"/>
              <a:t>Acute  </a:t>
            </a:r>
            <a:r>
              <a:rPr sz="3200" b="1" spc="110" dirty="0"/>
              <a:t>Hypocalcaemia</a:t>
            </a:r>
            <a:endParaRPr sz="3200" b="1" spc="-360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1143000"/>
            <a:ext cx="7857033" cy="3516347"/>
          </a:xfrm>
          <a:prstGeom prst="rect">
            <a:avLst/>
          </a:prstGeom>
        </p:spPr>
        <p:txBody>
          <a:bodyPr vert="horz" wrap="square" lIns="0" tIns="15494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20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-20" dirty="0">
                <a:latin typeface="Verdana"/>
                <a:cs typeface="Verdana"/>
              </a:rPr>
              <a:t>Increased</a:t>
            </a:r>
            <a:r>
              <a:rPr sz="2000" spc="-200" dirty="0">
                <a:latin typeface="Verdana"/>
                <a:cs typeface="Verdana"/>
              </a:rPr>
              <a:t> </a:t>
            </a:r>
            <a:r>
              <a:rPr sz="2000" spc="5" dirty="0">
                <a:latin typeface="Verdana"/>
                <a:cs typeface="Verdana"/>
              </a:rPr>
              <a:t>uptake</a:t>
            </a:r>
            <a:r>
              <a:rPr sz="2000" spc="-195" dirty="0">
                <a:latin typeface="Verdana"/>
                <a:cs typeface="Verdana"/>
              </a:rPr>
              <a:t> </a:t>
            </a:r>
            <a:r>
              <a:rPr sz="2000" spc="10" dirty="0">
                <a:latin typeface="Verdana"/>
                <a:cs typeface="Verdana"/>
              </a:rPr>
              <a:t>of</a:t>
            </a:r>
            <a:r>
              <a:rPr sz="2000" spc="-160" dirty="0">
                <a:latin typeface="Verdana"/>
                <a:cs typeface="Verdana"/>
              </a:rPr>
              <a:t> </a:t>
            </a:r>
            <a:r>
              <a:rPr sz="2000" spc="200" dirty="0">
                <a:latin typeface="Verdana"/>
                <a:cs typeface="Verdana"/>
              </a:rPr>
              <a:t>Ca</a:t>
            </a:r>
            <a:r>
              <a:rPr sz="2000" spc="-170" dirty="0">
                <a:latin typeface="Verdana"/>
                <a:cs typeface="Verdana"/>
              </a:rPr>
              <a:t> </a:t>
            </a:r>
            <a:r>
              <a:rPr sz="2000" spc="-100" dirty="0">
                <a:latin typeface="Verdana"/>
                <a:cs typeface="Verdana"/>
              </a:rPr>
              <a:t>in</a:t>
            </a:r>
            <a:r>
              <a:rPr sz="2000" spc="-155" dirty="0">
                <a:latin typeface="Verdana"/>
                <a:cs typeface="Verdana"/>
              </a:rPr>
              <a:t> </a:t>
            </a:r>
            <a:r>
              <a:rPr sz="2000" spc="65" dirty="0">
                <a:latin typeface="Verdana"/>
                <a:cs typeface="Verdana"/>
              </a:rPr>
              <a:t>bone</a:t>
            </a:r>
            <a:endParaRPr sz="2000" dirty="0">
              <a:latin typeface="Verdana"/>
              <a:cs typeface="Verdana"/>
            </a:endParaRPr>
          </a:p>
          <a:p>
            <a:pPr marL="755650" indent="-285750">
              <a:lnSpc>
                <a:spcPct val="100000"/>
              </a:lnSpc>
              <a:spcBef>
                <a:spcPts val="1005"/>
              </a:spcBef>
              <a:buFont typeface="Arial" pitchFamily="34" charset="0"/>
              <a:buChar char="•"/>
            </a:pPr>
            <a:r>
              <a:rPr sz="2000" spc="235" dirty="0">
                <a:latin typeface="Arial"/>
                <a:cs typeface="Arial"/>
              </a:rPr>
              <a:t> </a:t>
            </a:r>
            <a:r>
              <a:rPr sz="2000" spc="-15" dirty="0">
                <a:latin typeface="Verdana"/>
                <a:cs typeface="Verdana"/>
              </a:rPr>
              <a:t>Osteoblastic</a:t>
            </a:r>
            <a:r>
              <a:rPr sz="2000" spc="-415" dirty="0">
                <a:latin typeface="Verdana"/>
                <a:cs typeface="Verdana"/>
              </a:rPr>
              <a:t> </a:t>
            </a:r>
            <a:r>
              <a:rPr sz="2000" spc="-60" dirty="0">
                <a:latin typeface="Verdana"/>
                <a:cs typeface="Verdana"/>
              </a:rPr>
              <a:t>metastases</a:t>
            </a:r>
            <a:endParaRPr sz="2000" dirty="0">
              <a:latin typeface="Verdana"/>
              <a:cs typeface="Verdana"/>
            </a:endParaRPr>
          </a:p>
          <a:p>
            <a:pPr marL="755650" indent="-28575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</a:pPr>
            <a:r>
              <a:rPr sz="2000" spc="240" dirty="0">
                <a:latin typeface="Arial"/>
                <a:cs typeface="Arial"/>
              </a:rPr>
              <a:t> </a:t>
            </a:r>
            <a:r>
              <a:rPr sz="2000" spc="-80" dirty="0">
                <a:latin typeface="Verdana"/>
                <a:cs typeface="Verdana"/>
              </a:rPr>
              <a:t>Hungry </a:t>
            </a:r>
            <a:r>
              <a:rPr sz="2000" spc="55" dirty="0">
                <a:latin typeface="Verdana"/>
                <a:cs typeface="Verdana"/>
              </a:rPr>
              <a:t>bone</a:t>
            </a:r>
            <a:r>
              <a:rPr sz="2000" spc="155" dirty="0">
                <a:latin typeface="Verdana"/>
                <a:cs typeface="Verdana"/>
              </a:rPr>
              <a:t> </a:t>
            </a:r>
            <a:r>
              <a:rPr sz="2000" spc="-55" dirty="0">
                <a:latin typeface="Verdana"/>
                <a:cs typeface="Verdana"/>
              </a:rPr>
              <a:t>syndrome</a:t>
            </a:r>
            <a:endParaRPr lang="en-US" sz="2000" spc="-55" dirty="0">
              <a:latin typeface="Verdana"/>
              <a:cs typeface="Verdana"/>
            </a:endParaRPr>
          </a:p>
          <a:p>
            <a:pPr marL="469900">
              <a:lnSpc>
                <a:spcPct val="100000"/>
              </a:lnSpc>
              <a:spcBef>
                <a:spcPts val="994"/>
              </a:spcBef>
            </a:pP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dirty="0" err="1">
                <a:latin typeface="Verdana"/>
                <a:cs typeface="Verdana"/>
              </a:rPr>
              <a:t>Complexing</a:t>
            </a:r>
            <a:r>
              <a:rPr sz="2000" spc="-180" dirty="0">
                <a:latin typeface="Verdana"/>
                <a:cs typeface="Verdana"/>
              </a:rPr>
              <a:t> </a:t>
            </a:r>
            <a:r>
              <a:rPr sz="2000" spc="10" dirty="0">
                <a:latin typeface="Verdana"/>
                <a:cs typeface="Verdana"/>
              </a:rPr>
              <a:t>of</a:t>
            </a:r>
            <a:r>
              <a:rPr sz="2000" spc="-155" dirty="0">
                <a:latin typeface="Verdana"/>
                <a:cs typeface="Verdana"/>
              </a:rPr>
              <a:t> </a:t>
            </a:r>
            <a:r>
              <a:rPr sz="2000" spc="200" dirty="0">
                <a:latin typeface="Verdana"/>
                <a:cs typeface="Verdana"/>
              </a:rPr>
              <a:t>Ca</a:t>
            </a:r>
            <a:r>
              <a:rPr sz="2000" spc="-175" dirty="0">
                <a:latin typeface="Verdana"/>
                <a:cs typeface="Verdana"/>
              </a:rPr>
              <a:t> </a:t>
            </a:r>
            <a:r>
              <a:rPr sz="2000" spc="-80" dirty="0">
                <a:latin typeface="Verdana"/>
                <a:cs typeface="Verdana"/>
              </a:rPr>
              <a:t>from</a:t>
            </a:r>
            <a:r>
              <a:rPr sz="2000" spc="-150" dirty="0">
                <a:latin typeface="Verdana"/>
                <a:cs typeface="Verdana"/>
              </a:rPr>
              <a:t> </a:t>
            </a:r>
            <a:r>
              <a:rPr sz="2000" spc="-15" dirty="0">
                <a:latin typeface="Verdana"/>
                <a:cs typeface="Verdana"/>
              </a:rPr>
              <a:t>the</a:t>
            </a:r>
            <a:r>
              <a:rPr sz="2000" spc="-185" dirty="0">
                <a:latin typeface="Verdana"/>
                <a:cs typeface="Verdana"/>
              </a:rPr>
              <a:t> </a:t>
            </a:r>
            <a:r>
              <a:rPr sz="2000" spc="-15" dirty="0">
                <a:latin typeface="Verdana"/>
                <a:cs typeface="Verdana"/>
              </a:rPr>
              <a:t>circulation</a:t>
            </a:r>
            <a:endParaRPr sz="20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1005"/>
              </a:spcBef>
              <a:buFont typeface="Arial" pitchFamily="34" charset="0"/>
              <a:buChar char="•"/>
            </a:pPr>
            <a:r>
              <a:rPr sz="2000" spc="235" dirty="0">
                <a:latin typeface="Arial"/>
                <a:cs typeface="Arial"/>
              </a:rPr>
              <a:t> </a:t>
            </a:r>
            <a:r>
              <a:rPr sz="2000" dirty="0">
                <a:latin typeface="Symbol"/>
                <a:cs typeface="Symbol"/>
              </a:rPr>
              <a:t>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Verdana"/>
                <a:cs typeface="Verdana"/>
              </a:rPr>
              <a:t>albumin </a:t>
            </a:r>
            <a:r>
              <a:rPr sz="2000" spc="-5" dirty="0">
                <a:latin typeface="Verdana"/>
                <a:cs typeface="Verdana"/>
              </a:rPr>
              <a:t>binding </a:t>
            </a:r>
            <a:r>
              <a:rPr sz="2000" spc="-80" dirty="0">
                <a:latin typeface="Verdana"/>
                <a:cs typeface="Verdana"/>
              </a:rPr>
              <a:t>in</a:t>
            </a:r>
            <a:r>
              <a:rPr sz="2000" spc="-40" dirty="0">
                <a:latin typeface="Verdana"/>
                <a:cs typeface="Verdana"/>
              </a:rPr>
              <a:t> </a:t>
            </a:r>
            <a:r>
              <a:rPr sz="2000" spc="-75" dirty="0">
                <a:latin typeface="Verdana"/>
                <a:cs typeface="Verdana"/>
              </a:rPr>
              <a:t>alkalosis</a:t>
            </a:r>
            <a:endParaRPr sz="20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</a:pPr>
            <a:r>
              <a:rPr sz="2000" spc="235" dirty="0">
                <a:latin typeface="Arial"/>
                <a:cs typeface="Arial"/>
              </a:rPr>
              <a:t> </a:t>
            </a:r>
            <a:r>
              <a:rPr sz="2000" spc="55" dirty="0">
                <a:latin typeface="Verdana"/>
                <a:cs typeface="Verdana"/>
              </a:rPr>
              <a:t>Acute </a:t>
            </a:r>
            <a:r>
              <a:rPr sz="2000" spc="-25" dirty="0">
                <a:latin typeface="Verdana"/>
                <a:cs typeface="Verdana"/>
              </a:rPr>
              <a:t>pancreatitis </a:t>
            </a:r>
            <a:r>
              <a:rPr sz="2000" spc="-70" dirty="0">
                <a:latin typeface="Verdana"/>
                <a:cs typeface="Verdana"/>
              </a:rPr>
              <a:t>with </a:t>
            </a:r>
            <a:r>
              <a:rPr sz="2000" spc="-40" dirty="0">
                <a:latin typeface="Verdana"/>
                <a:cs typeface="Verdana"/>
              </a:rPr>
              <a:t>formation </a:t>
            </a:r>
            <a:r>
              <a:rPr sz="2000" spc="5" dirty="0">
                <a:latin typeface="Verdana"/>
                <a:cs typeface="Verdana"/>
              </a:rPr>
              <a:t>of </a:t>
            </a:r>
            <a:r>
              <a:rPr sz="2000" spc="175" dirty="0">
                <a:latin typeface="Verdana"/>
                <a:cs typeface="Verdana"/>
              </a:rPr>
              <a:t>Ca  </a:t>
            </a:r>
            <a:r>
              <a:rPr sz="2000" spc="-85" dirty="0">
                <a:latin typeface="Verdana"/>
                <a:cs typeface="Verdana"/>
              </a:rPr>
              <a:t>soaps</a:t>
            </a:r>
            <a:endParaRPr sz="20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1010"/>
              </a:spcBef>
              <a:buFont typeface="Arial" pitchFamily="34" charset="0"/>
              <a:buChar char="•"/>
            </a:pPr>
            <a:r>
              <a:rPr sz="2000" spc="240" dirty="0">
                <a:latin typeface="Arial"/>
                <a:cs typeface="Arial"/>
              </a:rPr>
              <a:t> </a:t>
            </a:r>
            <a:r>
              <a:rPr sz="2000" spc="-110" dirty="0">
                <a:latin typeface="Verdana"/>
                <a:cs typeface="Verdana"/>
              </a:rPr>
              <a:t>Transfusion </a:t>
            </a:r>
            <a:r>
              <a:rPr sz="2000" spc="-10" dirty="0">
                <a:latin typeface="Verdana"/>
                <a:cs typeface="Verdana"/>
              </a:rPr>
              <a:t>related </a:t>
            </a:r>
            <a:r>
              <a:rPr sz="2000" spc="-15" dirty="0">
                <a:latin typeface="Verdana"/>
                <a:cs typeface="Verdana"/>
              </a:rPr>
              <a:t>citrate</a:t>
            </a:r>
            <a:r>
              <a:rPr sz="2000" spc="80" dirty="0">
                <a:latin typeface="Verdana"/>
                <a:cs typeface="Verdana"/>
              </a:rPr>
              <a:t> </a:t>
            </a:r>
            <a:r>
              <a:rPr sz="2000" dirty="0">
                <a:latin typeface="Verdana"/>
                <a:cs typeface="Verdana"/>
              </a:rPr>
              <a:t>complexing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sz="quarter" idx="13"/>
          </p:nvPr>
        </p:nvSpPr>
        <p:spPr>
          <a:xfrm>
            <a:off x="152400" y="1524000"/>
            <a:ext cx="6019800" cy="33111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6" marR="942975" indent="0">
              <a:lnSpc>
                <a:spcPct val="100000"/>
              </a:lnSpc>
              <a:spcBef>
                <a:spcPts val="100"/>
              </a:spcBef>
              <a:buNone/>
              <a:tabLst>
                <a:tab pos="354965" algn="l"/>
              </a:tabLst>
            </a:pPr>
            <a:r>
              <a:rPr sz="2400" b="1" u="sng" spc="-120" dirty="0"/>
              <a:t>Symptoms:</a:t>
            </a:r>
            <a:endParaRPr lang="en-US" sz="2400" b="1" u="sng" spc="-120" dirty="0"/>
          </a:p>
          <a:p>
            <a:pPr marL="12066" marR="942975" indent="0">
              <a:lnSpc>
                <a:spcPct val="100000"/>
              </a:lnSpc>
              <a:spcBef>
                <a:spcPts val="100"/>
              </a:spcBef>
              <a:buNone/>
              <a:tabLst>
                <a:tab pos="354965" algn="l"/>
              </a:tabLst>
            </a:pPr>
            <a:endParaRPr lang="en-US" sz="1600" b="1" u="sng" spc="-120" dirty="0"/>
          </a:p>
          <a:p>
            <a:pPr marL="297816" marR="942975" indent="-285750">
              <a:spcBef>
                <a:spcPts val="100"/>
              </a:spcBef>
              <a:tabLst>
                <a:tab pos="354965" algn="l"/>
              </a:tabLst>
            </a:pPr>
            <a:r>
              <a:rPr sz="1600" spc="-120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sz="1600" spc="135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sz="1600" spc="-165" dirty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sz="1600" spc="-195" dirty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sz="1600" spc="-25" dirty="0">
                <a:latin typeface="Verdana" pitchFamily="34" charset="0"/>
                <a:ea typeface="Verdana" pitchFamily="34" charset="0"/>
                <a:cs typeface="Verdana" pitchFamily="34" charset="0"/>
              </a:rPr>
              <a:t>mp</a:t>
            </a:r>
            <a:r>
              <a:rPr sz="1600" spc="-30" dirty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sz="1600" spc="20" dirty="0">
                <a:latin typeface="Verdana" pitchFamily="34" charset="0"/>
                <a:ea typeface="Verdana" pitchFamily="34" charset="0"/>
                <a:cs typeface="Verdana" pitchFamily="34" charset="0"/>
              </a:rPr>
              <a:t>oma</a:t>
            </a:r>
            <a:r>
              <a:rPr sz="1600" spc="-5" dirty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sz="1600" spc="-114" dirty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sz="1600" spc="225" dirty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994"/>
              </a:spcBef>
              <a:tabLst>
                <a:tab pos="354965" algn="l"/>
              </a:tabLst>
            </a:pPr>
            <a:r>
              <a:rPr lang="en-US" sz="1600" spc="24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600" spc="-40" dirty="0">
                <a:latin typeface="Verdana" pitchFamily="34" charset="0"/>
                <a:ea typeface="Verdana" pitchFamily="34" charset="0"/>
                <a:cs typeface="Verdana" pitchFamily="34" charset="0"/>
              </a:rPr>
              <a:t>Increase</a:t>
            </a:r>
            <a:r>
              <a:rPr sz="1600" spc="-17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600" spc="-45" dirty="0">
                <a:latin typeface="Verdana" pitchFamily="34" charset="0"/>
                <a:ea typeface="Verdana" pitchFamily="34" charset="0"/>
                <a:cs typeface="Verdana" pitchFamily="34" charset="0"/>
              </a:rPr>
              <a:t>neuromuscular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600" spc="-95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irritabilty</a:t>
            </a:r>
            <a:endParaRPr lang="en-US" sz="1600" spc="-9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994"/>
              </a:spcBef>
              <a:buNone/>
              <a:tabLst>
                <a:tab pos="354965" algn="l"/>
              </a:tabLst>
            </a:pPr>
            <a:r>
              <a:rPr lang="en-US" sz="1600" spc="-95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spc="-80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sz="1400" spc="-80" dirty="0">
                <a:latin typeface="Verdana" pitchFamily="34" charset="0"/>
                <a:ea typeface="Verdana" pitchFamily="34" charset="0"/>
                <a:cs typeface="Verdana" pitchFamily="34" charset="0"/>
              </a:rPr>
              <a:t>Tingling </a:t>
            </a:r>
            <a:r>
              <a:rPr sz="1400" spc="55" dirty="0">
                <a:latin typeface="Verdana" pitchFamily="34" charset="0"/>
                <a:ea typeface="Verdana" pitchFamily="34" charset="0"/>
                <a:cs typeface="Verdana" pitchFamily="34" charset="0"/>
              </a:rPr>
              <a:t>and</a:t>
            </a:r>
            <a:r>
              <a:rPr sz="1400" spc="-16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400" spc="-60" dirty="0">
                <a:latin typeface="Verdana" pitchFamily="34" charset="0"/>
                <a:ea typeface="Verdana" pitchFamily="34" charset="0"/>
                <a:cs typeface="Verdana" pitchFamily="34" charset="0"/>
              </a:rPr>
              <a:t>numbness </a:t>
            </a:r>
            <a:r>
              <a:rPr sz="1400" spc="-10" dirty="0">
                <a:latin typeface="Verdana" pitchFamily="34" charset="0"/>
                <a:ea typeface="Verdana" pitchFamily="34" charset="0"/>
                <a:cs typeface="Verdana" pitchFamily="34" charset="0"/>
              </a:rPr>
              <a:t>especially </a:t>
            </a:r>
            <a:r>
              <a:rPr sz="1400" spc="-50" dirty="0">
                <a:latin typeface="Verdana" pitchFamily="34" charset="0"/>
                <a:ea typeface="Verdana" pitchFamily="34" charset="0"/>
                <a:cs typeface="Verdana" pitchFamily="34" charset="0"/>
              </a:rPr>
              <a:t>perioral, </a:t>
            </a:r>
            <a:r>
              <a:rPr sz="1400" spc="-70" dirty="0">
                <a:latin typeface="Verdana" pitchFamily="34" charset="0"/>
                <a:ea typeface="Verdana" pitchFamily="34" charset="0"/>
                <a:cs typeface="Verdana" pitchFamily="34" charset="0"/>
              </a:rPr>
              <a:t>fingers </a:t>
            </a:r>
            <a:r>
              <a:rPr sz="1400" spc="55" dirty="0">
                <a:latin typeface="Verdana" pitchFamily="34" charset="0"/>
                <a:ea typeface="Verdana" pitchFamily="34" charset="0"/>
                <a:cs typeface="Verdana" pitchFamily="34" charset="0"/>
              </a:rPr>
              <a:t>and</a:t>
            </a:r>
            <a:r>
              <a:rPr sz="1400" spc="-175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400" spc="-45" dirty="0">
                <a:latin typeface="Verdana" pitchFamily="34" charset="0"/>
                <a:ea typeface="Verdana" pitchFamily="34" charset="0"/>
                <a:cs typeface="Verdana" pitchFamily="34" charset="0"/>
              </a:rPr>
              <a:t>toes</a:t>
            </a:r>
            <a:r>
              <a:rPr lang="en-US" sz="1600" spc="-45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412750" indent="-285750">
              <a:spcBef>
                <a:spcPts val="994"/>
              </a:spcBef>
              <a:tabLst>
                <a:tab pos="756285" algn="l"/>
              </a:tabLst>
            </a:pPr>
            <a:r>
              <a:rPr sz="1600" spc="5" dirty="0">
                <a:latin typeface="Verdana" pitchFamily="34" charset="0"/>
                <a:ea typeface="Verdana" pitchFamily="34" charset="0"/>
                <a:cs typeface="Verdana" pitchFamily="34" charset="0"/>
              </a:rPr>
              <a:t>Muscle</a:t>
            </a:r>
            <a:r>
              <a:rPr sz="1600" spc="-125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600" spc="-10" dirty="0">
                <a:latin typeface="Verdana" pitchFamily="34" charset="0"/>
                <a:ea typeface="Verdana" pitchFamily="34" charset="0"/>
                <a:cs typeface="Verdana" pitchFamily="34" charset="0"/>
              </a:rPr>
              <a:t>cramps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412750" indent="-285750">
              <a:spcBef>
                <a:spcPts val="994"/>
              </a:spcBef>
              <a:tabLst>
                <a:tab pos="756285" algn="l"/>
              </a:tabLst>
            </a:pPr>
            <a:r>
              <a:rPr sz="1600" spc="-30" dirty="0">
                <a:latin typeface="Verdana" pitchFamily="34" charset="0"/>
                <a:ea typeface="Verdana" pitchFamily="34" charset="0"/>
                <a:cs typeface="Verdana" pitchFamily="34" charset="0"/>
              </a:rPr>
              <a:t>Tetanic</a:t>
            </a:r>
            <a:r>
              <a:rPr sz="1600" spc="-145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600" spc="-15" dirty="0">
                <a:latin typeface="Verdana" pitchFamily="34" charset="0"/>
                <a:ea typeface="Verdana" pitchFamily="34" charset="0"/>
                <a:cs typeface="Verdana" pitchFamily="34" charset="0"/>
              </a:rPr>
              <a:t>contractions </a:t>
            </a:r>
            <a:r>
              <a:rPr sz="1600" spc="-50" dirty="0">
                <a:latin typeface="Verdana" pitchFamily="34" charset="0"/>
                <a:ea typeface="Verdana" pitchFamily="34" charset="0"/>
                <a:cs typeface="Verdana" pitchFamily="34" charset="0"/>
              </a:rPr>
              <a:t>(may </a:t>
            </a:r>
            <a:r>
              <a:rPr sz="1600" spc="5" dirty="0">
                <a:latin typeface="Verdana" pitchFamily="34" charset="0"/>
                <a:ea typeface="Verdana" pitchFamily="34" charset="0"/>
                <a:cs typeface="Verdana" pitchFamily="34" charset="0"/>
              </a:rPr>
              <a:t>include</a:t>
            </a:r>
            <a:r>
              <a:rPr lang="en-US" sz="1600" spc="5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1600" spc="-45" dirty="0">
                <a:latin typeface="Verdana" pitchFamily="34" charset="0"/>
                <a:ea typeface="Verdana" pitchFamily="34" charset="0"/>
                <a:cs typeface="Verdana" pitchFamily="34" charset="0"/>
              </a:rPr>
              <a:t>laryngospasm)</a:t>
            </a:r>
            <a:endParaRPr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412750" indent="-285750">
              <a:spcBef>
                <a:spcPts val="995"/>
              </a:spcBef>
              <a:tabLst>
                <a:tab pos="756285" algn="l"/>
              </a:tabLst>
            </a:pPr>
            <a:r>
              <a:rPr sz="1600" spc="-114" dirty="0">
                <a:latin typeface="Verdana" pitchFamily="34" charset="0"/>
                <a:ea typeface="Verdana" pitchFamily="34" charset="0"/>
                <a:cs typeface="Verdana" pitchFamily="34" charset="0"/>
              </a:rPr>
              <a:t>Seizures</a:t>
            </a:r>
            <a:endParaRPr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822" y="304800"/>
            <a:ext cx="8861298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</a:t>
            </a:r>
            <a:r>
              <a:rPr sz="3200" b="1" spc="-7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 </a:t>
            </a:r>
            <a:r>
              <a:rPr sz="32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en-US" sz="32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200" b="1" spc="-9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200" b="1" spc="1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 </a:t>
            </a:r>
            <a:r>
              <a:rPr sz="3200" b="1" spc="10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Hypocalcaemia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91228" y="1600199"/>
            <a:ext cx="26890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Clr>
                <a:srgbClr val="89D0D5"/>
              </a:buClr>
              <a:buSzPct val="80555"/>
              <a:tabLst>
                <a:tab pos="332105" algn="l"/>
                <a:tab pos="332740" algn="l"/>
              </a:tabLst>
            </a:pPr>
            <a:r>
              <a:rPr sz="2000" b="1" u="sng" dirty="0">
                <a:solidFill>
                  <a:srgbClr val="FFFFFF"/>
                </a:solidFill>
                <a:latin typeface="Verdana"/>
                <a:cs typeface="Verdana"/>
              </a:rPr>
              <a:t>Signs</a:t>
            </a:r>
            <a:r>
              <a:rPr lang="en-US" sz="2000" b="1" u="sng" dirty="0">
                <a:solidFill>
                  <a:srgbClr val="FFFFFF"/>
                </a:solidFill>
                <a:latin typeface="Verdana"/>
                <a:cs typeface="Verdana"/>
              </a:rPr>
              <a:t>:</a:t>
            </a:r>
            <a:endParaRPr sz="2000" b="1" u="sng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24600" y="2057400"/>
            <a:ext cx="2755726" cy="2258952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095"/>
              </a:spcBef>
              <a:buClr>
                <a:srgbClr val="89D0D5"/>
              </a:buClr>
              <a:buSzPct val="78125"/>
              <a:buFont typeface="Arial" pitchFamily="34" charset="0"/>
              <a:buChar char="•"/>
              <a:tabLst>
                <a:tab pos="286385" algn="l"/>
                <a:tab pos="287020" algn="l"/>
              </a:tabLst>
            </a:pPr>
            <a:r>
              <a:rPr sz="1600" spc="-50" dirty="0">
                <a:solidFill>
                  <a:srgbClr val="FFFFFF"/>
                </a:solidFill>
                <a:latin typeface="Verdana"/>
                <a:cs typeface="Verdana"/>
              </a:rPr>
              <a:t>Hyperreflexia</a:t>
            </a:r>
            <a:endParaRPr sz="1600" dirty="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78125"/>
              <a:buFont typeface="Arial" pitchFamily="34" charset="0"/>
              <a:buChar char="•"/>
              <a:tabLst>
                <a:tab pos="286385" algn="l"/>
                <a:tab pos="287020" algn="l"/>
              </a:tabLst>
            </a:pPr>
            <a:r>
              <a:rPr sz="1600" spc="-30" dirty="0">
                <a:solidFill>
                  <a:srgbClr val="FFFFFF"/>
                </a:solidFill>
                <a:latin typeface="Verdana"/>
                <a:cs typeface="Verdana"/>
              </a:rPr>
              <a:t>Chvostek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sign</a:t>
            </a:r>
            <a:endParaRPr sz="1600" dirty="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78125"/>
              <a:buFont typeface="Arial" pitchFamily="34" charset="0"/>
              <a:buChar char="•"/>
              <a:tabLst>
                <a:tab pos="286385" algn="l"/>
                <a:tab pos="287020" algn="l"/>
              </a:tabLst>
            </a:pPr>
            <a:r>
              <a:rPr sz="1600" spc="-85" dirty="0">
                <a:solidFill>
                  <a:srgbClr val="FFFFFF"/>
                </a:solidFill>
                <a:latin typeface="Verdana"/>
                <a:cs typeface="Verdana"/>
              </a:rPr>
              <a:t>Trousseau</a:t>
            </a:r>
            <a:r>
              <a:rPr sz="1600" spc="-80" dirty="0">
                <a:solidFill>
                  <a:srgbClr val="FFFFFF"/>
                </a:solidFill>
                <a:latin typeface="Verdana"/>
                <a:cs typeface="Verdana"/>
              </a:rPr>
              <a:t> sign</a:t>
            </a:r>
            <a:endParaRPr sz="1600" dirty="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1010"/>
              </a:spcBef>
              <a:buClr>
                <a:srgbClr val="89D0D5"/>
              </a:buClr>
              <a:buSzPct val="78125"/>
              <a:buFont typeface="Arial" pitchFamily="34" charset="0"/>
              <a:buChar char="•"/>
              <a:tabLst>
                <a:tab pos="286385" algn="l"/>
                <a:tab pos="287020" algn="l"/>
              </a:tabLst>
            </a:pPr>
            <a:r>
              <a:rPr sz="1600" spc="-40" dirty="0">
                <a:solidFill>
                  <a:srgbClr val="FFFFFF"/>
                </a:solidFill>
                <a:latin typeface="Verdana"/>
                <a:cs typeface="Verdana"/>
              </a:rPr>
              <a:t>Hypotension</a:t>
            </a:r>
            <a:endParaRPr sz="1600" dirty="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1000"/>
              </a:spcBef>
              <a:buClr>
                <a:srgbClr val="89D0D5"/>
              </a:buClr>
              <a:buSzPct val="78125"/>
              <a:buFont typeface="Arial" pitchFamily="34" charset="0"/>
              <a:buChar char="•"/>
              <a:tabLst>
                <a:tab pos="286385" algn="l"/>
                <a:tab pos="287020" algn="l"/>
              </a:tabLst>
            </a:pPr>
            <a:r>
              <a:rPr sz="1600" spc="-5" dirty="0">
                <a:solidFill>
                  <a:srgbClr val="FFFFFF"/>
                </a:solidFill>
                <a:latin typeface="Verdana"/>
                <a:cs typeface="Verdana"/>
              </a:rPr>
              <a:t>Bradycardia</a:t>
            </a:r>
            <a:endParaRPr sz="1600" dirty="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78125"/>
              <a:buFont typeface="Arial" pitchFamily="34" charset="0"/>
              <a:buChar char="•"/>
              <a:tabLst>
                <a:tab pos="286385" algn="l"/>
                <a:tab pos="287020" algn="l"/>
              </a:tabLst>
            </a:pPr>
            <a:r>
              <a:rPr sz="1600" dirty="0">
                <a:solidFill>
                  <a:srgbClr val="FFFFFF"/>
                </a:solidFill>
                <a:latin typeface="Verdana"/>
                <a:cs typeface="Verdana"/>
              </a:rPr>
              <a:t>Prolonged </a:t>
            </a:r>
            <a:r>
              <a:rPr sz="1600" spc="-95" dirty="0">
                <a:solidFill>
                  <a:srgbClr val="FFFFFF"/>
                </a:solidFill>
                <a:latin typeface="Verdana"/>
                <a:cs typeface="Verdana"/>
              </a:rPr>
              <a:t>QT</a:t>
            </a:r>
            <a:r>
              <a:rPr sz="1600" spc="-2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Verdana"/>
                <a:cs typeface="Verdana"/>
              </a:rPr>
              <a:t>interval</a:t>
            </a:r>
            <a:endParaRPr sz="1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76400" y="459969"/>
            <a:ext cx="611632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200" b="1" spc="-65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Chvostek</a:t>
            </a:r>
            <a:r>
              <a:rPr sz="4200" b="1" spc="-385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 </a:t>
            </a:r>
            <a:r>
              <a:rPr sz="4200" b="1" spc="-200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sign</a:t>
            </a:r>
            <a:endParaRPr sz="4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000" y="1325671"/>
            <a:ext cx="853440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000" spc="35" dirty="0">
                <a:solidFill>
                  <a:srgbClr val="EBEBEB"/>
                </a:solidFill>
                <a:latin typeface="Verdana"/>
                <a:cs typeface="Verdana"/>
              </a:rPr>
              <a:t>tapping</a:t>
            </a:r>
            <a:r>
              <a:rPr sz="2000" spc="-19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2000" spc="45" dirty="0">
                <a:solidFill>
                  <a:srgbClr val="EBEBEB"/>
                </a:solidFill>
                <a:latin typeface="Verdana"/>
                <a:cs typeface="Verdana"/>
              </a:rPr>
              <a:t>facial</a:t>
            </a:r>
            <a:r>
              <a:rPr lang="en-US" sz="2000" spc="45" dirty="0">
                <a:solidFill>
                  <a:srgbClr val="EBEBEB"/>
                </a:solidFill>
                <a:latin typeface="Verdana"/>
                <a:cs typeface="Verdana"/>
              </a:rPr>
              <a:t> nerve</a:t>
            </a:r>
            <a:r>
              <a:rPr sz="2000" spc="-210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2000" spc="-15" dirty="0">
                <a:solidFill>
                  <a:srgbClr val="EBEBEB"/>
                </a:solidFill>
                <a:latin typeface="Verdana"/>
                <a:cs typeface="Verdana"/>
              </a:rPr>
              <a:t>leads</a:t>
            </a:r>
            <a:r>
              <a:rPr sz="2000" spc="-19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2000" spc="-15" dirty="0">
                <a:solidFill>
                  <a:srgbClr val="EBEBEB"/>
                </a:solidFill>
                <a:latin typeface="Verdana"/>
                <a:cs typeface="Verdana"/>
              </a:rPr>
              <a:t>to</a:t>
            </a:r>
            <a:r>
              <a:rPr sz="2000" spc="-204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2000" spc="15" dirty="0">
                <a:solidFill>
                  <a:srgbClr val="EBEBEB"/>
                </a:solidFill>
                <a:latin typeface="Verdana"/>
                <a:cs typeface="Verdana"/>
              </a:rPr>
              <a:t>contraction </a:t>
            </a:r>
            <a:r>
              <a:rPr sz="2000" spc="-75" dirty="0">
                <a:solidFill>
                  <a:srgbClr val="EBEBEB"/>
                </a:solidFill>
                <a:latin typeface="Verdana"/>
                <a:cs typeface="Verdana"/>
              </a:rPr>
              <a:t>(twitching) </a:t>
            </a:r>
            <a:r>
              <a:rPr sz="2000" spc="10" dirty="0">
                <a:solidFill>
                  <a:srgbClr val="EBEBEB"/>
                </a:solidFill>
                <a:latin typeface="Verdana"/>
                <a:cs typeface="Verdana"/>
              </a:rPr>
              <a:t>of </a:t>
            </a:r>
            <a:r>
              <a:rPr sz="2000" spc="45" dirty="0">
                <a:solidFill>
                  <a:srgbClr val="EBEBEB"/>
                </a:solidFill>
                <a:latin typeface="Verdana"/>
                <a:cs typeface="Verdana"/>
              </a:rPr>
              <a:t>facial</a:t>
            </a:r>
            <a:r>
              <a:rPr sz="2000" spc="-585" dirty="0">
                <a:solidFill>
                  <a:srgbClr val="EBEBEB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EBEBEB"/>
                </a:solidFill>
                <a:latin typeface="Verdana"/>
                <a:cs typeface="Verdana"/>
              </a:rPr>
              <a:t>muscle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28800" y="2350516"/>
            <a:ext cx="5638800" cy="43312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28999" y="5943600"/>
            <a:ext cx="626700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spc="-370" dirty="0"/>
              <a:t>Thyroid</a:t>
            </a:r>
            <a:r>
              <a:rPr sz="4400" spc="-625" dirty="0"/>
              <a:t> </a:t>
            </a:r>
            <a:r>
              <a:rPr lang="en-US" sz="4400" spc="-625" dirty="0"/>
              <a:t>  </a:t>
            </a:r>
            <a:r>
              <a:rPr sz="4400" spc="-515" dirty="0"/>
              <a:t>Storm</a:t>
            </a:r>
            <a:endParaRPr sz="4400" dirty="0"/>
          </a:p>
        </p:txBody>
      </p:sp>
      <p:sp>
        <p:nvSpPr>
          <p:cNvPr id="3" name="object 3"/>
          <p:cNvSpPr/>
          <p:nvPr/>
        </p:nvSpPr>
        <p:spPr>
          <a:xfrm>
            <a:off x="1828801" y="1219200"/>
            <a:ext cx="5867400" cy="4340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" y="139492"/>
            <a:ext cx="7742733" cy="20569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Trousseau sign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2700" marR="5080" algn="ctr">
              <a:lnSpc>
                <a:spcPct val="100000"/>
              </a:lnSpc>
              <a:spcBef>
                <a:spcPts val="50"/>
              </a:spcBef>
            </a:pPr>
            <a:r>
              <a:rPr sz="2000" b="1" dirty="0"/>
              <a:t>inflate BP cuff to a pressure higher than the pt systolic  BP for 3 min (occludes blood flow in forearm). This elicts  carpal spasm</a:t>
            </a:r>
          </a:p>
        </p:txBody>
      </p:sp>
      <p:sp>
        <p:nvSpPr>
          <p:cNvPr id="3" name="object 3"/>
          <p:cNvSpPr/>
          <p:nvPr/>
        </p:nvSpPr>
        <p:spPr>
          <a:xfrm>
            <a:off x="32003" y="2564892"/>
            <a:ext cx="9037320" cy="4293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" y="228600"/>
            <a:ext cx="812373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ECG in Hypocalcemia</a:t>
            </a:r>
          </a:p>
        </p:txBody>
      </p:sp>
      <p:sp>
        <p:nvSpPr>
          <p:cNvPr id="3" name="object 3"/>
          <p:cNvSpPr/>
          <p:nvPr/>
        </p:nvSpPr>
        <p:spPr>
          <a:xfrm>
            <a:off x="990600" y="1371600"/>
            <a:ext cx="7086600" cy="49834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381000"/>
            <a:ext cx="7971333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Biochemical Workup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1000" y="1676400"/>
            <a:ext cx="8305800" cy="3082254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469900" marR="5080" indent="-457200">
              <a:lnSpc>
                <a:spcPct val="75000"/>
              </a:lnSpc>
              <a:spcBef>
                <a:spcPts val="935"/>
              </a:spcBef>
              <a:buFont typeface="Arial" pitchFamily="34" charset="0"/>
              <a:buChar char="•"/>
            </a:pPr>
            <a:r>
              <a:rPr sz="2000" dirty="0">
                <a:latin typeface="Verdana"/>
                <a:cs typeface="Verdana"/>
              </a:rPr>
              <a:t>Total Ca</a:t>
            </a:r>
            <a:r>
              <a:rPr sz="2000" baseline="25525" dirty="0">
                <a:latin typeface="Verdana"/>
                <a:cs typeface="Verdana"/>
              </a:rPr>
              <a:t>++</a:t>
            </a:r>
            <a:r>
              <a:rPr sz="2000" dirty="0">
                <a:latin typeface="Verdana"/>
                <a:cs typeface="Verdana"/>
              </a:rPr>
              <a:t>, Albumin and  Ionized </a:t>
            </a:r>
          </a:p>
          <a:p>
            <a:pPr marL="469900" indent="-457200">
              <a:lnSpc>
                <a:spcPct val="100000"/>
              </a:lnSpc>
              <a:spcBef>
                <a:spcPts val="1850"/>
              </a:spcBef>
              <a:buFont typeface="Arial" pitchFamily="34" charset="0"/>
              <a:buChar char="•"/>
            </a:pPr>
            <a:r>
              <a:rPr sz="2000" dirty="0">
                <a:latin typeface="Verdana"/>
                <a:cs typeface="Verdana"/>
              </a:rPr>
              <a:t>Phosphate</a:t>
            </a:r>
          </a:p>
          <a:p>
            <a:pPr marL="469900" indent="-4572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</a:pPr>
            <a:r>
              <a:rPr sz="2000" dirty="0">
                <a:latin typeface="Verdana"/>
                <a:cs typeface="Verdana"/>
              </a:rPr>
              <a:t>Magnesium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</a:pPr>
            <a:r>
              <a:rPr sz="2000" dirty="0">
                <a:latin typeface="Arial"/>
                <a:cs typeface="Arial"/>
              </a:rPr>
              <a:t> </a:t>
            </a:r>
            <a:r>
              <a:rPr sz="2000" dirty="0">
                <a:latin typeface="Verdana"/>
                <a:cs typeface="Verdana"/>
              </a:rPr>
              <a:t>Plasma PTH</a:t>
            </a: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Font typeface="Arial" pitchFamily="34" charset="0"/>
              <a:buChar char="•"/>
            </a:pPr>
            <a:r>
              <a:rPr sz="2000" dirty="0">
                <a:latin typeface="Arial"/>
                <a:cs typeface="Arial"/>
              </a:rPr>
              <a:t> </a:t>
            </a:r>
            <a:r>
              <a:rPr sz="2000" dirty="0">
                <a:latin typeface="Verdana"/>
                <a:cs typeface="Verdana"/>
              </a:rPr>
              <a:t>ECG</a:t>
            </a:r>
          </a:p>
          <a:p>
            <a:pPr marL="469900" indent="-457200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sz="2000" dirty="0">
                <a:latin typeface="Verdana"/>
                <a:cs typeface="Verdana"/>
              </a:rPr>
              <a:t>25(OH)D</a:t>
            </a:r>
            <a:r>
              <a:rPr sz="2000" baseline="-21021" dirty="0">
                <a:latin typeface="Verdana"/>
                <a:cs typeface="Verdana"/>
              </a:rPr>
              <a:t>3 </a:t>
            </a:r>
            <a:r>
              <a:rPr sz="2000" dirty="0">
                <a:latin typeface="Verdana"/>
                <a:cs typeface="Verdana"/>
              </a:rPr>
              <a:t>and 1,25 (OH)D</a:t>
            </a:r>
            <a:r>
              <a:rPr sz="2000" baseline="-21021" dirty="0">
                <a:latin typeface="Verdana"/>
                <a:cs typeface="Verdana"/>
              </a:rPr>
              <a:t>3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</a:pPr>
            <a:r>
              <a:rPr sz="2000" dirty="0">
                <a:latin typeface="Arial"/>
                <a:cs typeface="Arial"/>
              </a:rPr>
              <a:t> </a:t>
            </a:r>
            <a:r>
              <a:rPr sz="2000" dirty="0">
                <a:latin typeface="Verdana"/>
                <a:cs typeface="Verdana"/>
              </a:rPr>
              <a:t>Serum Amylase and Lipase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97366" y="1649260"/>
            <a:ext cx="8867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rgbClr val="FFFFFF"/>
                </a:solidFill>
                <a:latin typeface="Verdana"/>
                <a:cs typeface="Verdana"/>
              </a:rPr>
              <a:t>Ca</a:t>
            </a:r>
            <a:r>
              <a:rPr lang="en-US" sz="2000" baseline="25525" dirty="0">
                <a:solidFill>
                  <a:srgbClr val="FFFFFF"/>
                </a:solidFill>
                <a:latin typeface="Verdana"/>
                <a:cs typeface="Verdana"/>
              </a:rPr>
              <a:t>++</a:t>
            </a:r>
            <a:r>
              <a:rPr lang="en-US" sz="2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049" y="304800"/>
            <a:ext cx="812373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4400" b="1" spc="-1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</a:t>
            </a:r>
            <a:r>
              <a:rPr sz="44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 </a:t>
            </a:r>
            <a:r>
              <a:rPr sz="4200" b="1" spc="125" dirty="0"/>
              <a:t>Hypocal</a:t>
            </a:r>
            <a:r>
              <a:rPr sz="4200" b="1" spc="95" dirty="0"/>
              <a:t>c</a:t>
            </a:r>
            <a:r>
              <a:rPr sz="4200" b="1" spc="30" dirty="0"/>
              <a:t>e</a:t>
            </a:r>
            <a:r>
              <a:rPr sz="4200" b="1" spc="35" dirty="0"/>
              <a:t>m</a:t>
            </a:r>
            <a:r>
              <a:rPr sz="4200" b="1" spc="10" dirty="0"/>
              <a:t>ia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1000" y="1600200"/>
            <a:ext cx="8610600" cy="2718052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195" dirty="0">
                <a:solidFill>
                  <a:srgbClr val="FFFFFF"/>
                </a:solidFill>
                <a:latin typeface="Verdana"/>
                <a:cs typeface="Verdana"/>
              </a:rPr>
              <a:t>First 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correct </a:t>
            </a:r>
            <a:r>
              <a:rPr sz="2000" spc="-10" dirty="0">
                <a:solidFill>
                  <a:srgbClr val="FFFFFF"/>
                </a:solidFill>
                <a:latin typeface="Verdana"/>
                <a:cs typeface="Verdana"/>
              </a:rPr>
              <a:t>low</a:t>
            </a:r>
            <a:r>
              <a:rPr sz="2000" spc="-3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5" dirty="0">
                <a:solidFill>
                  <a:srgbClr val="FFFFFF"/>
                </a:solidFill>
                <a:latin typeface="Verdana"/>
                <a:cs typeface="Verdana"/>
              </a:rPr>
              <a:t>Mg</a:t>
            </a:r>
            <a:r>
              <a:rPr sz="2000" spc="-82" baseline="25641" dirty="0">
                <a:solidFill>
                  <a:srgbClr val="FFFFFF"/>
                </a:solidFill>
                <a:latin typeface="Verdana"/>
                <a:cs typeface="Verdana"/>
              </a:rPr>
              <a:t>++</a:t>
            </a:r>
            <a:endParaRPr lang="en-US" sz="2000" spc="-82" baseline="25641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95"/>
              </a:spcBef>
              <a:buFont typeface="Arial" pitchFamily="34" charset="0"/>
              <a:buChar char="•"/>
              <a:tabLst>
                <a:tab pos="354965" algn="l"/>
              </a:tabLst>
            </a:pPr>
            <a:endParaRPr sz="2000" baseline="25641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35" dirty="0">
                <a:solidFill>
                  <a:srgbClr val="FFFFFF"/>
                </a:solidFill>
                <a:latin typeface="Verdana"/>
                <a:cs typeface="Verdana"/>
              </a:rPr>
              <a:t>Calcium</a:t>
            </a:r>
            <a:r>
              <a:rPr sz="2000" spc="-1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Verdana"/>
                <a:cs typeface="Verdana"/>
              </a:rPr>
              <a:t>gluconate</a:t>
            </a:r>
            <a:r>
              <a:rPr sz="2000" spc="-1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10</a:t>
            </a:r>
            <a:r>
              <a:rPr sz="2000" spc="-1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10" dirty="0">
                <a:solidFill>
                  <a:srgbClr val="FFFFFF"/>
                </a:solidFill>
                <a:latin typeface="Verdana"/>
                <a:cs typeface="Verdana"/>
              </a:rPr>
              <a:t>ml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0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10" dirty="0">
                <a:solidFill>
                  <a:srgbClr val="FFFFFF"/>
                </a:solidFill>
                <a:latin typeface="Verdana"/>
                <a:cs typeface="Verdana"/>
              </a:rPr>
              <a:t>10%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FFFFFF"/>
                </a:solidFill>
                <a:latin typeface="Verdana"/>
                <a:cs typeface="Verdana"/>
              </a:rPr>
              <a:t>solution</a:t>
            </a:r>
            <a:r>
              <a:rPr sz="2000" spc="-1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IV</a:t>
            </a:r>
            <a:r>
              <a:rPr lang="en-US" sz="2000" dirty="0">
                <a:latin typeface="Verdana"/>
                <a:cs typeface="Verdana"/>
              </a:rPr>
              <a:t> </a:t>
            </a:r>
            <a:r>
              <a:rPr lang="en-US" sz="2000" spc="-270" dirty="0">
                <a:solidFill>
                  <a:srgbClr val="FFFFFF"/>
                </a:solidFill>
                <a:latin typeface="Verdana"/>
                <a:cs typeface="Verdana"/>
              </a:rPr>
              <a:t>Over 5 </a:t>
            </a:r>
            <a:r>
              <a:rPr sz="2000" spc="-270" dirty="0">
                <a:solidFill>
                  <a:srgbClr val="FFFFFF"/>
                </a:solidFill>
                <a:latin typeface="Verdana"/>
                <a:cs typeface="Verdana"/>
              </a:rPr>
              <a:t>–</a:t>
            </a:r>
            <a:r>
              <a:rPr sz="20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10</a:t>
            </a:r>
            <a:r>
              <a:rPr sz="20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FFFFFF"/>
                </a:solidFill>
                <a:latin typeface="Verdana"/>
                <a:cs typeface="Verdana"/>
              </a:rPr>
              <a:t>min</a:t>
            </a:r>
            <a:r>
              <a:rPr sz="2000" spc="-1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80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sz="20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20" dirty="0">
                <a:solidFill>
                  <a:srgbClr val="FFFFFF"/>
                </a:solidFill>
                <a:latin typeface="Verdana"/>
                <a:cs typeface="Verdana"/>
              </a:rPr>
              <a:t>repeat</a:t>
            </a:r>
            <a:r>
              <a:rPr sz="2000" spc="-1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as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FFFFFF"/>
                </a:solidFill>
                <a:latin typeface="Verdana"/>
                <a:cs typeface="Verdana"/>
              </a:rPr>
              <a:t>necessary</a:t>
            </a:r>
            <a:r>
              <a:rPr sz="2000" spc="-1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00" dirty="0">
                <a:solidFill>
                  <a:srgbClr val="FFFFFF"/>
                </a:solidFill>
                <a:latin typeface="Verdana"/>
                <a:cs typeface="Verdana"/>
              </a:rPr>
              <a:t>in</a:t>
            </a:r>
            <a:r>
              <a:rPr sz="2000" spc="-1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cases</a:t>
            </a:r>
            <a:r>
              <a:rPr sz="2000" spc="-1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FFFFFF"/>
                </a:solidFill>
                <a:latin typeface="Verdana"/>
                <a:cs typeface="Verdana"/>
              </a:rPr>
              <a:t>with</a:t>
            </a:r>
            <a:r>
              <a:rPr lang="en-US" sz="2000" dirty="0">
                <a:latin typeface="Verdana"/>
                <a:cs typeface="Verdana"/>
              </a:rPr>
              <a:t> </a:t>
            </a:r>
            <a:r>
              <a:rPr sz="2000" spc="-80" dirty="0">
                <a:solidFill>
                  <a:srgbClr val="FFFFFF"/>
                </a:solidFill>
                <a:latin typeface="Verdana"/>
                <a:cs typeface="Verdana"/>
              </a:rPr>
              <a:t>frank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generalized</a:t>
            </a:r>
            <a:r>
              <a:rPr sz="2000" spc="-2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20" dirty="0" err="1">
                <a:solidFill>
                  <a:srgbClr val="FFFFFF"/>
                </a:solidFill>
                <a:latin typeface="Verdana"/>
                <a:cs typeface="Verdana"/>
              </a:rPr>
              <a:t>tetany</a:t>
            </a:r>
            <a:endParaRPr lang="en-US" sz="2000" spc="-2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endParaRPr lang="en-US"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95" dirty="0">
                <a:solidFill>
                  <a:srgbClr val="FFFFFF"/>
                </a:solidFill>
                <a:latin typeface="Verdana"/>
                <a:cs typeface="Verdana"/>
              </a:rPr>
              <a:t>Slower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FFFFFF"/>
                </a:solidFill>
                <a:latin typeface="Verdana"/>
                <a:cs typeface="Verdana"/>
              </a:rPr>
              <a:t>continuous</a:t>
            </a:r>
            <a:r>
              <a:rPr sz="2000" spc="-1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FFFFFF"/>
                </a:solidFill>
                <a:latin typeface="Verdana"/>
                <a:cs typeface="Verdana"/>
              </a:rPr>
              <a:t>infusion</a:t>
            </a:r>
            <a:r>
              <a:rPr sz="2000" spc="-1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000" spc="-1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35" dirty="0">
                <a:solidFill>
                  <a:srgbClr val="FFFFFF"/>
                </a:solidFill>
                <a:latin typeface="Verdana"/>
                <a:cs typeface="Verdana"/>
              </a:rPr>
              <a:t>Calcium</a:t>
            </a:r>
            <a:r>
              <a:rPr sz="2000" spc="-1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40" dirty="0" err="1">
                <a:solidFill>
                  <a:srgbClr val="FFFFFF"/>
                </a:solidFill>
                <a:latin typeface="Verdana"/>
                <a:cs typeface="Verdana"/>
              </a:rPr>
              <a:t>gluconate</a:t>
            </a:r>
            <a:r>
              <a:rPr sz="2000" spc="40" dirty="0">
                <a:solidFill>
                  <a:srgbClr val="FFFFFF"/>
                </a:solidFill>
                <a:latin typeface="Verdana"/>
                <a:cs typeface="Verdana"/>
              </a:rPr>
              <a:t>  </a:t>
            </a:r>
            <a:r>
              <a:rPr sz="2000" spc="-10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000" spc="-140" dirty="0">
                <a:solidFill>
                  <a:srgbClr val="FFFFFF"/>
                </a:solidFill>
                <a:latin typeface="Verdana"/>
                <a:cs typeface="Verdana"/>
              </a:rPr>
              <a:t>less </a:t>
            </a:r>
            <a:r>
              <a:rPr sz="2000" spc="75" dirty="0">
                <a:solidFill>
                  <a:srgbClr val="FFFFFF"/>
                </a:solidFill>
                <a:latin typeface="Verdana"/>
                <a:cs typeface="Verdana"/>
              </a:rPr>
              <a:t>acute</a:t>
            </a:r>
            <a:r>
              <a:rPr sz="2000" spc="-2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cases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1981200"/>
            <a:ext cx="8046009" cy="8444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5400" b="1" spc="204" dirty="0"/>
              <a:t>Acute  </a:t>
            </a:r>
            <a:r>
              <a:rPr sz="5400" b="1" spc="105" dirty="0"/>
              <a:t>Hypercalcaemia</a:t>
            </a:r>
            <a:endParaRPr sz="54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797133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b="1" spc="-7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</a:t>
            </a:r>
            <a:r>
              <a:rPr sz="4400" b="1" spc="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</a:t>
            </a:r>
            <a:r>
              <a:rPr sz="4400" b="1" spc="-6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</a:t>
            </a:r>
            <a:r>
              <a:rPr lang="en-US" sz="4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</a:t>
            </a:r>
            <a:endParaRPr sz="4400" b="1" spc="-3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2400" y="1981200"/>
            <a:ext cx="5226610" cy="3479158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130"/>
              </a:spcBef>
              <a:buFont typeface="Wingdings" pitchFamily="2" charset="2"/>
              <a:buChar char="Ø"/>
            </a:pPr>
            <a:r>
              <a:rPr sz="3200" spc="-75" dirty="0">
                <a:latin typeface="Verdana"/>
                <a:cs typeface="Verdana"/>
              </a:rPr>
              <a:t>Endocrine:</a:t>
            </a:r>
            <a:endParaRPr sz="3200" dirty="0">
              <a:latin typeface="Verdana"/>
              <a:cs typeface="Verdana"/>
            </a:endParaRPr>
          </a:p>
          <a:p>
            <a:pPr marL="1270000" indent="-342900">
              <a:lnSpc>
                <a:spcPct val="100000"/>
              </a:lnSpc>
              <a:spcBef>
                <a:spcPts val="755"/>
              </a:spcBef>
              <a:buFont typeface="Arial" pitchFamily="34" charset="0"/>
              <a:buChar char="•"/>
            </a:pPr>
            <a:r>
              <a:rPr sz="2400" spc="-85" dirty="0">
                <a:latin typeface="Verdana"/>
                <a:cs typeface="Verdana"/>
              </a:rPr>
              <a:t>Hyperparathyroidism</a:t>
            </a:r>
            <a:endParaRPr sz="2400" dirty="0">
              <a:latin typeface="Verdana"/>
              <a:cs typeface="Verdana"/>
            </a:endParaRPr>
          </a:p>
          <a:p>
            <a:pPr marL="1270000" indent="-342900">
              <a:lnSpc>
                <a:spcPct val="100000"/>
              </a:lnSpc>
              <a:spcBef>
                <a:spcPts val="730"/>
              </a:spcBef>
              <a:buFont typeface="Arial" pitchFamily="34" charset="0"/>
              <a:buChar char="•"/>
            </a:pPr>
            <a:r>
              <a:rPr sz="2400" spc="-160" dirty="0" err="1">
                <a:latin typeface="Verdana"/>
                <a:cs typeface="Verdana"/>
              </a:rPr>
              <a:t>PTHrp</a:t>
            </a:r>
            <a:r>
              <a:rPr sz="2400" spc="-160" dirty="0">
                <a:latin typeface="Verdana"/>
                <a:cs typeface="Verdana"/>
              </a:rPr>
              <a:t> </a:t>
            </a:r>
            <a:r>
              <a:rPr sz="2400" spc="-5" dirty="0">
                <a:latin typeface="Verdana"/>
                <a:cs typeface="Verdana"/>
              </a:rPr>
              <a:t>by </a:t>
            </a:r>
            <a:r>
              <a:rPr sz="2400" spc="-80" dirty="0">
                <a:latin typeface="Verdana"/>
                <a:cs typeface="Verdana"/>
              </a:rPr>
              <a:t>solid  </a:t>
            </a:r>
            <a:r>
              <a:rPr sz="2400" spc="-150" dirty="0">
                <a:latin typeface="Verdana"/>
                <a:cs typeface="Verdana"/>
              </a:rPr>
              <a:t>tumors</a:t>
            </a:r>
            <a:endParaRPr lang="en-US" sz="2400" spc="-150" dirty="0">
              <a:latin typeface="Verdana"/>
              <a:cs typeface="Verdana"/>
            </a:endParaRPr>
          </a:p>
          <a:p>
            <a:pPr marL="927100">
              <a:lnSpc>
                <a:spcPct val="100000"/>
              </a:lnSpc>
              <a:spcBef>
                <a:spcPts val="730"/>
              </a:spcBef>
            </a:pPr>
            <a:endParaRPr sz="24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630"/>
              </a:spcBef>
              <a:buFont typeface="Wingdings" pitchFamily="2" charset="2"/>
              <a:buChar char="Ø"/>
            </a:pPr>
            <a:r>
              <a:rPr sz="3200" spc="-45" dirty="0">
                <a:latin typeface="Verdana"/>
                <a:cs typeface="Verdana"/>
              </a:rPr>
              <a:t>Neoplastic:</a:t>
            </a:r>
            <a:endParaRPr sz="3200" dirty="0">
              <a:latin typeface="Verdana"/>
              <a:cs typeface="Verdana"/>
            </a:endParaRPr>
          </a:p>
          <a:p>
            <a:pPr marL="1212850" indent="-285750">
              <a:lnSpc>
                <a:spcPts val="2510"/>
              </a:lnSpc>
              <a:spcBef>
                <a:spcPts val="750"/>
              </a:spcBef>
              <a:buFont typeface="Arial" pitchFamily="34" charset="0"/>
              <a:buChar char="•"/>
            </a:pPr>
            <a:r>
              <a:rPr spc="-245" dirty="0">
                <a:latin typeface="Arial"/>
                <a:cs typeface="Arial"/>
              </a:rPr>
              <a:t> </a:t>
            </a:r>
            <a:r>
              <a:rPr sz="2400" spc="210" dirty="0">
                <a:latin typeface="Verdana"/>
                <a:cs typeface="Verdana"/>
              </a:rPr>
              <a:t>Ca</a:t>
            </a:r>
            <a:r>
              <a:rPr sz="2400" spc="-165" dirty="0">
                <a:latin typeface="Verdana"/>
                <a:cs typeface="Verdana"/>
              </a:rPr>
              <a:t> </a:t>
            </a:r>
            <a:r>
              <a:rPr sz="2400" spc="-75" dirty="0">
                <a:latin typeface="Verdana"/>
                <a:cs typeface="Verdana"/>
              </a:rPr>
              <a:t>with</a:t>
            </a:r>
            <a:r>
              <a:rPr sz="2400" spc="-185" dirty="0">
                <a:latin typeface="Verdana"/>
                <a:cs typeface="Verdana"/>
              </a:rPr>
              <a:t> </a:t>
            </a:r>
            <a:r>
              <a:rPr sz="2400" spc="70" dirty="0">
                <a:latin typeface="Verdana"/>
                <a:cs typeface="Verdana"/>
              </a:rPr>
              <a:t>bone</a:t>
            </a:r>
            <a:r>
              <a:rPr lang="en-US" sz="2400" dirty="0">
                <a:latin typeface="Verdana"/>
                <a:cs typeface="Verdana"/>
              </a:rPr>
              <a:t> </a:t>
            </a:r>
            <a:r>
              <a:rPr sz="2400" spc="-65" dirty="0">
                <a:latin typeface="Verdana"/>
                <a:cs typeface="Verdana"/>
              </a:rPr>
              <a:t>metastases</a:t>
            </a:r>
            <a:endParaRPr sz="2400" dirty="0">
              <a:latin typeface="Verdana"/>
              <a:cs typeface="Verdana"/>
            </a:endParaRPr>
          </a:p>
          <a:p>
            <a:pPr marL="1212850" indent="-285750">
              <a:lnSpc>
                <a:spcPct val="100000"/>
              </a:lnSpc>
              <a:spcBef>
                <a:spcPts val="735"/>
              </a:spcBef>
              <a:buFont typeface="Arial" pitchFamily="34" charset="0"/>
              <a:buChar char="•"/>
            </a:pPr>
            <a:r>
              <a:rPr spc="-245" dirty="0">
                <a:latin typeface="Arial"/>
                <a:cs typeface="Arial"/>
              </a:rPr>
              <a:t> </a:t>
            </a:r>
            <a:r>
              <a:rPr sz="2400" spc="25" dirty="0">
                <a:latin typeface="Verdana"/>
                <a:cs typeface="Verdana"/>
              </a:rPr>
              <a:t>Myeloma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34416" y="2114249"/>
            <a:ext cx="4179952" cy="3213059"/>
          </a:xfrm>
          <a:prstGeom prst="rect">
            <a:avLst/>
          </a:prstGeom>
        </p:spPr>
        <p:txBody>
          <a:bodyPr vert="horz" wrap="square" lIns="0" tIns="141605" rIns="0" bIns="0" rtlCol="0">
            <a:spAutoFit/>
          </a:bodyPr>
          <a:lstStyle/>
          <a:p>
            <a:pPr marL="584200" indent="-571500">
              <a:lnSpc>
                <a:spcPct val="100000"/>
              </a:lnSpc>
              <a:spcBef>
                <a:spcPts val="1115"/>
              </a:spcBef>
              <a:buClr>
                <a:srgbClr val="BE964D"/>
              </a:buClr>
              <a:buSzPct val="59375"/>
              <a:buFont typeface="Wingdings" pitchFamily="2" charset="2"/>
              <a:buChar char="Ø"/>
              <a:tabLst>
                <a:tab pos="332740" algn="l"/>
              </a:tabLst>
            </a:pPr>
            <a:r>
              <a:rPr sz="3600" spc="-240" dirty="0">
                <a:latin typeface="Arial"/>
                <a:cs typeface="Arial"/>
              </a:rPr>
              <a:t>Drugs:</a:t>
            </a:r>
            <a:endParaRPr sz="3600" dirty="0">
              <a:latin typeface="Arial"/>
              <a:cs typeface="Arial"/>
            </a:endParaRPr>
          </a:p>
          <a:p>
            <a:pPr marL="1041400" lvl="1" indent="-342900">
              <a:lnSpc>
                <a:spcPct val="100000"/>
              </a:lnSpc>
              <a:spcBef>
                <a:spcPts val="570"/>
              </a:spcBef>
              <a:buClr>
                <a:srgbClr val="BE964D"/>
              </a:buClr>
              <a:buSzPct val="75000"/>
              <a:buFont typeface="Arial" pitchFamily="34" charset="0"/>
              <a:buChar char="•"/>
              <a:tabLst>
                <a:tab pos="927735" algn="l"/>
              </a:tabLst>
            </a:pPr>
            <a:r>
              <a:rPr sz="2000" spc="-95" dirty="0">
                <a:latin typeface="Arial"/>
                <a:cs typeface="Arial"/>
              </a:rPr>
              <a:t>Thiazide</a:t>
            </a:r>
            <a:endParaRPr sz="2000" dirty="0">
              <a:latin typeface="Arial"/>
              <a:cs typeface="Arial"/>
            </a:endParaRPr>
          </a:p>
          <a:p>
            <a:pPr marL="1041400" lvl="1" indent="-342900">
              <a:lnSpc>
                <a:spcPct val="100000"/>
              </a:lnSpc>
              <a:spcBef>
                <a:spcPts val="509"/>
              </a:spcBef>
              <a:buClr>
                <a:srgbClr val="BE964D"/>
              </a:buClr>
              <a:buSzPct val="75000"/>
              <a:buFont typeface="Arial" pitchFamily="34" charset="0"/>
              <a:buChar char="•"/>
              <a:tabLst>
                <a:tab pos="927735" algn="l"/>
              </a:tabLst>
            </a:pPr>
            <a:r>
              <a:rPr lang="en-US" sz="2000" spc="-110" dirty="0">
                <a:latin typeface="Arial"/>
                <a:cs typeface="Arial"/>
              </a:rPr>
              <a:t>L</a:t>
            </a:r>
            <a:r>
              <a:rPr sz="2000" spc="-110" dirty="0">
                <a:latin typeface="Arial"/>
                <a:cs typeface="Arial"/>
              </a:rPr>
              <a:t>ithium</a:t>
            </a:r>
            <a:endParaRPr lang="en-US" sz="2000" spc="-110" dirty="0">
              <a:latin typeface="Arial"/>
              <a:cs typeface="Arial"/>
            </a:endParaRPr>
          </a:p>
          <a:p>
            <a:pPr marL="698500" lvl="1">
              <a:lnSpc>
                <a:spcPct val="100000"/>
              </a:lnSpc>
              <a:spcBef>
                <a:spcPts val="509"/>
              </a:spcBef>
              <a:buClr>
                <a:srgbClr val="BE964D"/>
              </a:buClr>
              <a:buSzPct val="75000"/>
              <a:tabLst>
                <a:tab pos="927735" algn="l"/>
              </a:tabLst>
            </a:pPr>
            <a:endParaRPr sz="2000" dirty="0">
              <a:latin typeface="Arial"/>
              <a:cs typeface="Arial"/>
            </a:endParaRPr>
          </a:p>
          <a:p>
            <a:pPr marL="584200" indent="-571500">
              <a:lnSpc>
                <a:spcPct val="100000"/>
              </a:lnSpc>
              <a:spcBef>
                <a:spcPts val="615"/>
              </a:spcBef>
              <a:buClr>
                <a:srgbClr val="BE964D"/>
              </a:buClr>
              <a:buSzPct val="59375"/>
              <a:buFont typeface="Wingdings" pitchFamily="2" charset="2"/>
              <a:buChar char="Ø"/>
              <a:tabLst>
                <a:tab pos="332740" algn="l"/>
              </a:tabLst>
            </a:pPr>
            <a:r>
              <a:rPr sz="3600" spc="-15" dirty="0">
                <a:latin typeface="Arial"/>
                <a:cs typeface="Arial"/>
              </a:rPr>
              <a:t>G</a:t>
            </a:r>
            <a:r>
              <a:rPr sz="3600" spc="-45" dirty="0">
                <a:latin typeface="Arial"/>
                <a:cs typeface="Arial"/>
              </a:rPr>
              <a:t>r</a:t>
            </a:r>
            <a:r>
              <a:rPr sz="3600" spc="-185" dirty="0">
                <a:latin typeface="Arial"/>
                <a:cs typeface="Arial"/>
              </a:rPr>
              <a:t>anul</a:t>
            </a:r>
            <a:r>
              <a:rPr sz="3600" spc="-210" dirty="0">
                <a:latin typeface="Arial"/>
                <a:cs typeface="Arial"/>
              </a:rPr>
              <a:t>o</a:t>
            </a:r>
            <a:r>
              <a:rPr sz="3600" spc="-280" dirty="0">
                <a:latin typeface="Arial"/>
                <a:cs typeface="Arial"/>
              </a:rPr>
              <a:t>matou</a:t>
            </a:r>
            <a:r>
              <a:rPr sz="3600" spc="-275" dirty="0">
                <a:latin typeface="Arial"/>
                <a:cs typeface="Arial"/>
              </a:rPr>
              <a:t>s</a:t>
            </a:r>
            <a:r>
              <a:rPr sz="3600" spc="-190" dirty="0">
                <a:latin typeface="Arial"/>
                <a:cs typeface="Arial"/>
              </a:rPr>
              <a:t>:</a:t>
            </a:r>
            <a:endParaRPr sz="3600" dirty="0">
              <a:latin typeface="Arial"/>
              <a:cs typeface="Arial"/>
            </a:endParaRPr>
          </a:p>
          <a:p>
            <a:pPr marL="1041400" lvl="1" indent="-342900">
              <a:lnSpc>
                <a:spcPct val="100000"/>
              </a:lnSpc>
              <a:spcBef>
                <a:spcPts val="585"/>
              </a:spcBef>
              <a:buClr>
                <a:srgbClr val="BE964D"/>
              </a:buClr>
              <a:buSzPct val="75000"/>
              <a:buFont typeface="Arial" pitchFamily="34" charset="0"/>
              <a:buChar char="•"/>
              <a:tabLst>
                <a:tab pos="927735" algn="l"/>
              </a:tabLst>
            </a:pPr>
            <a:r>
              <a:rPr sz="2000" spc="-125" dirty="0">
                <a:latin typeface="Arial"/>
                <a:cs typeface="Arial"/>
              </a:rPr>
              <a:t>Sarcoidosis</a:t>
            </a:r>
            <a:endParaRPr sz="2000" dirty="0">
              <a:latin typeface="Arial"/>
              <a:cs typeface="Arial"/>
            </a:endParaRPr>
          </a:p>
          <a:p>
            <a:pPr marL="1041400" lvl="1" indent="-342900">
              <a:lnSpc>
                <a:spcPct val="100000"/>
              </a:lnSpc>
              <a:spcBef>
                <a:spcPts val="500"/>
              </a:spcBef>
              <a:buClr>
                <a:srgbClr val="BE964D"/>
              </a:buClr>
              <a:buSzPct val="75000"/>
              <a:buFont typeface="Arial" pitchFamily="34" charset="0"/>
              <a:buChar char="•"/>
              <a:tabLst>
                <a:tab pos="927735" algn="l"/>
              </a:tabLst>
            </a:pPr>
            <a:r>
              <a:rPr sz="2000" spc="-155" dirty="0">
                <a:latin typeface="Arial"/>
                <a:cs typeface="Arial"/>
              </a:rPr>
              <a:t>Tuberculosis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489466"/>
            <a:ext cx="7666533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200" b="1" dirty="0"/>
              <a:t>Clinical</a:t>
            </a:r>
            <a:r>
              <a:rPr sz="4200" b="1" spc="-370" dirty="0"/>
              <a:t> </a:t>
            </a:r>
            <a:r>
              <a:rPr sz="4200" b="1" spc="-130" dirty="0"/>
              <a:t>Features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800" y="1980565"/>
            <a:ext cx="8458199" cy="3064300"/>
          </a:xfrm>
          <a:prstGeom prst="rect">
            <a:avLst/>
          </a:prstGeom>
          <a:noFill/>
        </p:spPr>
        <p:txBody>
          <a:bodyPr vert="horz" wrap="square" lIns="0" tIns="139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95"/>
              </a:spcBef>
              <a:buClr>
                <a:srgbClr val="89D0D5"/>
              </a:buClr>
              <a:buSzPct val="80000"/>
              <a:buFont typeface="Courier New" pitchFamily="49" charset="0"/>
              <a:buChar char="o"/>
              <a:tabLst>
                <a:tab pos="332105" algn="l"/>
                <a:tab pos="332740" algn="l"/>
              </a:tabLst>
            </a:pPr>
            <a:r>
              <a:rPr sz="2000" spc="-30" dirty="0">
                <a:latin typeface="Verdana"/>
                <a:cs typeface="Verdana"/>
              </a:rPr>
              <a:t>Dehydration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80000"/>
              <a:buFont typeface="Courier New" pitchFamily="49" charset="0"/>
              <a:buChar char="o"/>
              <a:tabLst>
                <a:tab pos="332105" algn="l"/>
                <a:tab pos="332740" algn="l"/>
              </a:tabLst>
            </a:pPr>
            <a:r>
              <a:rPr sz="2000" spc="-20" dirty="0">
                <a:latin typeface="Verdana"/>
                <a:cs typeface="Verdana"/>
              </a:rPr>
              <a:t>Bone</a:t>
            </a:r>
            <a:r>
              <a:rPr sz="2000" spc="-240" dirty="0">
                <a:latin typeface="Verdana"/>
                <a:cs typeface="Verdana"/>
              </a:rPr>
              <a:t> </a:t>
            </a:r>
            <a:r>
              <a:rPr sz="2000" spc="15" dirty="0">
                <a:latin typeface="Verdana"/>
                <a:cs typeface="Verdana"/>
              </a:rPr>
              <a:t>pain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1010"/>
              </a:spcBef>
              <a:buClr>
                <a:srgbClr val="89D0D5"/>
              </a:buClr>
              <a:buSzPct val="80000"/>
              <a:buFont typeface="Courier New" pitchFamily="49" charset="0"/>
              <a:buChar char="o"/>
              <a:tabLst>
                <a:tab pos="332105" algn="l"/>
                <a:tab pos="332740" algn="l"/>
              </a:tabLst>
            </a:pPr>
            <a:r>
              <a:rPr sz="2000" spc="-25" dirty="0">
                <a:latin typeface="Verdana"/>
                <a:cs typeface="Verdana"/>
              </a:rPr>
              <a:t>Confusion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994"/>
              </a:spcBef>
              <a:buClr>
                <a:srgbClr val="89D0D5"/>
              </a:buClr>
              <a:buSzPct val="80000"/>
              <a:buFont typeface="Courier New" pitchFamily="49" charset="0"/>
              <a:buChar char="o"/>
              <a:tabLst>
                <a:tab pos="332105" algn="l"/>
                <a:tab pos="332740" algn="l"/>
              </a:tabLst>
            </a:pPr>
            <a:r>
              <a:rPr sz="2000" spc="-25" dirty="0">
                <a:latin typeface="Verdana"/>
                <a:cs typeface="Verdana"/>
              </a:rPr>
              <a:t>Anorexia</a:t>
            </a:r>
            <a:endParaRPr sz="2000" dirty="0">
              <a:latin typeface="Verdana"/>
              <a:cs typeface="Verdana"/>
            </a:endParaRPr>
          </a:p>
          <a:p>
            <a:pPr marL="469900" indent="-457200">
              <a:lnSpc>
                <a:spcPct val="100000"/>
              </a:lnSpc>
              <a:spcBef>
                <a:spcPts val="1000"/>
              </a:spcBef>
              <a:buClr>
                <a:srgbClr val="89D0D5"/>
              </a:buClr>
              <a:buSzPct val="80000"/>
              <a:buFont typeface="Courier New" pitchFamily="49" charset="0"/>
              <a:buChar char="o"/>
              <a:tabLst>
                <a:tab pos="332105" algn="l"/>
                <a:tab pos="332740" algn="l"/>
              </a:tabLst>
            </a:pPr>
            <a:r>
              <a:rPr sz="2000" spc="-15" dirty="0">
                <a:latin typeface="Verdana"/>
                <a:cs typeface="Verdana"/>
              </a:rPr>
              <a:t>Constipation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05"/>
              </a:spcBef>
              <a:buClr>
                <a:srgbClr val="BE964D"/>
              </a:buClr>
              <a:buSzPct val="80000"/>
              <a:buFont typeface="Courier New" pitchFamily="49" charset="0"/>
              <a:buChar char="o"/>
              <a:tabLst>
                <a:tab pos="332105" algn="l"/>
                <a:tab pos="332740" algn="l"/>
              </a:tabLst>
            </a:pPr>
            <a:r>
              <a:rPr sz="2000" spc="-135" dirty="0">
                <a:latin typeface="Verdana"/>
                <a:cs typeface="Verdana"/>
              </a:rPr>
              <a:t>History </a:t>
            </a:r>
            <a:r>
              <a:rPr sz="2000" spc="10" dirty="0">
                <a:latin typeface="Verdana"/>
                <a:cs typeface="Verdana"/>
              </a:rPr>
              <a:t>of </a:t>
            </a:r>
            <a:r>
              <a:rPr sz="2000" spc="-45" dirty="0">
                <a:latin typeface="Verdana"/>
                <a:cs typeface="Verdana"/>
              </a:rPr>
              <a:t>polyuria </a:t>
            </a:r>
            <a:r>
              <a:rPr sz="2000" spc="80" dirty="0">
                <a:latin typeface="Verdana"/>
                <a:cs typeface="Verdana"/>
              </a:rPr>
              <a:t>and</a:t>
            </a:r>
            <a:r>
              <a:rPr sz="2000" spc="-525" dirty="0">
                <a:latin typeface="Verdana"/>
                <a:cs typeface="Verdana"/>
              </a:rPr>
              <a:t> </a:t>
            </a:r>
            <a:r>
              <a:rPr sz="2000" spc="-25" dirty="0">
                <a:latin typeface="Verdana"/>
                <a:cs typeface="Verdana"/>
              </a:rPr>
              <a:t>polydipsia</a:t>
            </a:r>
            <a:endParaRPr sz="2000" dirty="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1000"/>
              </a:spcBef>
            </a:pPr>
            <a:r>
              <a:rPr sz="2000" spc="-50" dirty="0">
                <a:latin typeface="Verdana"/>
                <a:cs typeface="Verdana"/>
              </a:rPr>
              <a:t>(Renal</a:t>
            </a:r>
            <a:r>
              <a:rPr sz="2000" spc="-125" dirty="0">
                <a:latin typeface="Verdana"/>
                <a:cs typeface="Verdana"/>
              </a:rPr>
              <a:t> </a:t>
            </a:r>
            <a:r>
              <a:rPr sz="2000" spc="-95" dirty="0">
                <a:latin typeface="Verdana"/>
                <a:cs typeface="Verdana"/>
              </a:rPr>
              <a:t>stones,</a:t>
            </a:r>
            <a:r>
              <a:rPr sz="2000" spc="-190" dirty="0">
                <a:latin typeface="Verdana"/>
                <a:cs typeface="Verdana"/>
              </a:rPr>
              <a:t> </a:t>
            </a:r>
            <a:r>
              <a:rPr sz="2000" spc="-50" dirty="0">
                <a:latin typeface="Verdana"/>
                <a:cs typeface="Verdana"/>
              </a:rPr>
              <a:t>Painful</a:t>
            </a:r>
            <a:r>
              <a:rPr sz="2000" spc="-170" dirty="0">
                <a:latin typeface="Verdana"/>
                <a:cs typeface="Verdana"/>
              </a:rPr>
              <a:t> </a:t>
            </a:r>
            <a:r>
              <a:rPr sz="2000" spc="-30" dirty="0">
                <a:latin typeface="Verdana"/>
                <a:cs typeface="Verdana"/>
              </a:rPr>
              <a:t>bones,</a:t>
            </a:r>
            <a:r>
              <a:rPr sz="2000" spc="-175" dirty="0">
                <a:latin typeface="Verdana"/>
                <a:cs typeface="Verdana"/>
              </a:rPr>
              <a:t> </a:t>
            </a:r>
            <a:r>
              <a:rPr sz="2000" spc="-25" dirty="0">
                <a:latin typeface="Verdana"/>
                <a:cs typeface="Verdana"/>
              </a:rPr>
              <a:t>Groans</a:t>
            </a:r>
            <a:r>
              <a:rPr sz="2000" spc="-150" dirty="0">
                <a:latin typeface="Verdana"/>
                <a:cs typeface="Verdana"/>
              </a:rPr>
              <a:t> </a:t>
            </a:r>
            <a:r>
              <a:rPr sz="2000" spc="80" dirty="0">
                <a:latin typeface="Verdana"/>
                <a:cs typeface="Verdana"/>
              </a:rPr>
              <a:t>and</a:t>
            </a:r>
            <a:r>
              <a:rPr sz="2000" spc="-155" dirty="0">
                <a:latin typeface="Verdana"/>
                <a:cs typeface="Verdana"/>
              </a:rPr>
              <a:t> </a:t>
            </a:r>
            <a:r>
              <a:rPr sz="2000" spc="-30" dirty="0">
                <a:latin typeface="Verdana"/>
                <a:cs typeface="Verdana"/>
              </a:rPr>
              <a:t>psychiatric  </a:t>
            </a:r>
            <a:r>
              <a:rPr sz="2000" spc="-50" dirty="0">
                <a:latin typeface="Verdana"/>
                <a:cs typeface="Verdana"/>
              </a:rPr>
              <a:t>overtones)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842" y="228600"/>
            <a:ext cx="87630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600" b="1" spc="155" dirty="0"/>
              <a:t>ECG </a:t>
            </a:r>
            <a:r>
              <a:rPr sz="3600" b="1" spc="40" dirty="0" err="1"/>
              <a:t>Hypercalcemia</a:t>
            </a:r>
            <a:endParaRPr sz="3600" b="1" spc="-140" dirty="0"/>
          </a:p>
        </p:txBody>
      </p:sp>
      <p:sp>
        <p:nvSpPr>
          <p:cNvPr id="3" name="object 3"/>
          <p:cNvSpPr/>
          <p:nvPr/>
        </p:nvSpPr>
        <p:spPr>
          <a:xfrm>
            <a:off x="685800" y="1654791"/>
            <a:ext cx="7924800" cy="48112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438400" y="844856"/>
            <a:ext cx="449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pc="-75" dirty="0"/>
              <a:t>shortened </a:t>
            </a:r>
            <a:r>
              <a:rPr lang="en-US" sz="2800" b="1" spc="-225" dirty="0"/>
              <a:t>Q – T </a:t>
            </a:r>
            <a:r>
              <a:rPr lang="en-US" sz="2800" b="1" spc="-590" dirty="0"/>
              <a:t> </a:t>
            </a:r>
            <a:r>
              <a:rPr lang="en-US" sz="2800" b="1" spc="-140" dirty="0"/>
              <a:t>interval</a:t>
            </a:r>
            <a:endParaRPr lang="en-US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6800" y="188336"/>
            <a:ext cx="681736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0054" y="1600200"/>
            <a:ext cx="8458200" cy="289310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0"/>
              </a:spcBef>
              <a:buFont typeface="Arial" pitchFamily="34" charset="0"/>
              <a:buChar char="•"/>
              <a:tabLst>
                <a:tab pos="227965" algn="l"/>
              </a:tabLst>
            </a:pPr>
            <a:r>
              <a:rPr sz="2400" spc="-45" dirty="0">
                <a:latin typeface="Verdana"/>
                <a:cs typeface="Verdana"/>
              </a:rPr>
              <a:t>Plasma </a:t>
            </a:r>
            <a:r>
              <a:rPr sz="2400" spc="45" dirty="0">
                <a:latin typeface="Verdana"/>
                <a:cs typeface="Verdana"/>
              </a:rPr>
              <a:t>Calcium </a:t>
            </a:r>
            <a:r>
              <a:rPr sz="2400" spc="20" dirty="0">
                <a:latin typeface="Verdana"/>
                <a:cs typeface="Verdana"/>
              </a:rPr>
              <a:t>(corrected</a:t>
            </a:r>
            <a:r>
              <a:rPr sz="2400" spc="-685" dirty="0">
                <a:latin typeface="Verdana"/>
                <a:cs typeface="Verdana"/>
              </a:rPr>
              <a:t> </a:t>
            </a:r>
            <a:r>
              <a:rPr sz="2400" spc="-110" dirty="0">
                <a:latin typeface="Verdana"/>
                <a:cs typeface="Verdana"/>
              </a:rPr>
              <a:t>for  </a:t>
            </a:r>
            <a:r>
              <a:rPr sz="2400" spc="-65" dirty="0">
                <a:latin typeface="Verdana"/>
                <a:cs typeface="Verdana"/>
              </a:rPr>
              <a:t>albumin)</a:t>
            </a:r>
            <a:endParaRPr sz="2400" dirty="0">
              <a:latin typeface="Verdana"/>
              <a:cs typeface="Verdana"/>
            </a:endParaRPr>
          </a:p>
          <a:p>
            <a:pPr marL="402590" indent="-342900">
              <a:lnSpc>
                <a:spcPct val="100000"/>
              </a:lnSpc>
              <a:spcBef>
                <a:spcPts val="295"/>
              </a:spcBef>
              <a:buFont typeface="Arial" pitchFamily="34" charset="0"/>
              <a:buChar char="•"/>
              <a:tabLst>
                <a:tab pos="276860" algn="l"/>
              </a:tabLst>
            </a:pPr>
            <a:r>
              <a:rPr sz="2400" spc="-30" dirty="0">
                <a:latin typeface="Verdana"/>
                <a:cs typeface="Verdana"/>
              </a:rPr>
              <a:t>Phosphate,</a:t>
            </a:r>
            <a:r>
              <a:rPr sz="2400" spc="-160" dirty="0">
                <a:latin typeface="Verdana"/>
                <a:cs typeface="Verdana"/>
              </a:rPr>
              <a:t> </a:t>
            </a:r>
            <a:r>
              <a:rPr sz="2400" spc="-15" dirty="0">
                <a:latin typeface="Verdana"/>
                <a:cs typeface="Verdana"/>
              </a:rPr>
              <a:t>Magnesium</a:t>
            </a:r>
            <a:endParaRPr sz="2400" dirty="0">
              <a:latin typeface="Verdana"/>
              <a:cs typeface="Verdana"/>
            </a:endParaRPr>
          </a:p>
          <a:p>
            <a:pPr marL="402590" indent="-342900">
              <a:lnSpc>
                <a:spcPct val="100000"/>
              </a:lnSpc>
              <a:spcBef>
                <a:spcPts val="335"/>
              </a:spcBef>
              <a:buFont typeface="Arial" pitchFamily="34" charset="0"/>
              <a:buChar char="•"/>
              <a:tabLst>
                <a:tab pos="276860" algn="l"/>
              </a:tabLst>
            </a:pPr>
            <a:r>
              <a:rPr sz="2400" spc="-220" dirty="0">
                <a:latin typeface="Verdana"/>
                <a:cs typeface="Verdana"/>
              </a:rPr>
              <a:t>U </a:t>
            </a:r>
            <a:r>
              <a:rPr sz="2400" spc="105" dirty="0">
                <a:latin typeface="Verdana"/>
                <a:cs typeface="Verdana"/>
              </a:rPr>
              <a:t>and</a:t>
            </a:r>
            <a:r>
              <a:rPr sz="2400" spc="-210" dirty="0">
                <a:latin typeface="Verdana"/>
                <a:cs typeface="Verdana"/>
              </a:rPr>
              <a:t> </a:t>
            </a:r>
            <a:r>
              <a:rPr sz="2400" spc="-140" dirty="0">
                <a:latin typeface="Verdana"/>
                <a:cs typeface="Verdana"/>
              </a:rPr>
              <a:t>E’s</a:t>
            </a:r>
            <a:endParaRPr sz="2400" dirty="0">
              <a:latin typeface="Verdana"/>
              <a:cs typeface="Verdana"/>
            </a:endParaRPr>
          </a:p>
          <a:p>
            <a:pPr marL="402590" indent="-342900">
              <a:lnSpc>
                <a:spcPct val="100000"/>
              </a:lnSpc>
              <a:spcBef>
                <a:spcPts val="340"/>
              </a:spcBef>
              <a:buFont typeface="Arial" pitchFamily="34" charset="0"/>
              <a:buChar char="•"/>
              <a:tabLst>
                <a:tab pos="276860" algn="l"/>
              </a:tabLst>
            </a:pPr>
            <a:r>
              <a:rPr sz="2400" spc="-240" dirty="0">
                <a:latin typeface="Verdana"/>
                <a:cs typeface="Verdana"/>
              </a:rPr>
              <a:t>LFT’s</a:t>
            </a:r>
            <a:endParaRPr sz="2400" dirty="0">
              <a:latin typeface="Verdana"/>
              <a:cs typeface="Verdana"/>
            </a:endParaRPr>
          </a:p>
          <a:p>
            <a:pPr marL="402590" indent="-342900">
              <a:lnSpc>
                <a:spcPct val="100000"/>
              </a:lnSpc>
              <a:spcBef>
                <a:spcPts val="335"/>
              </a:spcBef>
              <a:buFont typeface="Arial" pitchFamily="34" charset="0"/>
              <a:buChar char="•"/>
              <a:tabLst>
                <a:tab pos="276860" algn="l"/>
              </a:tabLst>
            </a:pPr>
            <a:r>
              <a:rPr sz="2400" spc="-254" dirty="0">
                <a:latin typeface="Verdana"/>
                <a:cs typeface="Verdana"/>
              </a:rPr>
              <a:t>PTH</a:t>
            </a:r>
            <a:endParaRPr sz="2400" dirty="0">
              <a:latin typeface="Verdana"/>
              <a:cs typeface="Verdana"/>
            </a:endParaRPr>
          </a:p>
          <a:p>
            <a:pPr marL="402590" indent="-342900">
              <a:lnSpc>
                <a:spcPct val="100000"/>
              </a:lnSpc>
              <a:spcBef>
                <a:spcPts val="340"/>
              </a:spcBef>
              <a:buFont typeface="Arial" pitchFamily="34" charset="0"/>
              <a:buChar char="•"/>
              <a:tabLst>
                <a:tab pos="276860" algn="l"/>
              </a:tabLst>
            </a:pPr>
            <a:r>
              <a:rPr sz="2400" spc="-235" dirty="0">
                <a:latin typeface="Verdana"/>
                <a:cs typeface="Verdana"/>
              </a:rPr>
              <a:t>24 </a:t>
            </a:r>
            <a:r>
              <a:rPr sz="2400" spc="-215" dirty="0">
                <a:latin typeface="Verdana"/>
                <a:cs typeface="Verdana"/>
              </a:rPr>
              <a:t>hr </a:t>
            </a:r>
            <a:r>
              <a:rPr sz="2400" spc="-110" dirty="0">
                <a:latin typeface="Verdana"/>
                <a:cs typeface="Verdana"/>
              </a:rPr>
              <a:t>urine</a:t>
            </a:r>
            <a:r>
              <a:rPr sz="2400" spc="-210" dirty="0">
                <a:latin typeface="Verdana"/>
                <a:cs typeface="Verdana"/>
              </a:rPr>
              <a:t> </a:t>
            </a:r>
            <a:r>
              <a:rPr sz="2400" spc="45" dirty="0">
                <a:latin typeface="Verdana"/>
                <a:cs typeface="Verdana"/>
              </a:rPr>
              <a:t>Calcium</a:t>
            </a:r>
            <a:endParaRPr sz="2400" dirty="0">
              <a:latin typeface="Verdana"/>
              <a:cs typeface="Verdana"/>
            </a:endParaRPr>
          </a:p>
          <a:p>
            <a:pPr marL="452755" indent="-342900">
              <a:lnSpc>
                <a:spcPct val="100000"/>
              </a:lnSpc>
              <a:spcBef>
                <a:spcPts val="335"/>
              </a:spcBef>
              <a:buFont typeface="Arial" pitchFamily="34" charset="0"/>
              <a:buChar char="•"/>
              <a:tabLst>
                <a:tab pos="327025" algn="l"/>
              </a:tabLst>
            </a:pPr>
            <a:r>
              <a:rPr sz="2400" spc="95" dirty="0">
                <a:latin typeface="Verdana"/>
                <a:cs typeface="Verdana"/>
              </a:rPr>
              <a:t>ECG</a:t>
            </a:r>
            <a:endParaRPr sz="2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3593" y="381000"/>
            <a:ext cx="833764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4400" b="1" spc="-140" dirty="0"/>
              <a:t>Treatment </a:t>
            </a:r>
            <a:r>
              <a:rPr sz="4400" b="1" spc="20" dirty="0"/>
              <a:t>of  </a:t>
            </a:r>
            <a:r>
              <a:rPr sz="4400" b="1" spc="-15" dirty="0"/>
              <a:t>Hyper</a:t>
            </a:r>
            <a:r>
              <a:rPr sz="4400" b="1" spc="-30" dirty="0"/>
              <a:t>c</a:t>
            </a:r>
            <a:r>
              <a:rPr sz="4400" b="1" spc="215" dirty="0"/>
              <a:t>alca</a:t>
            </a:r>
            <a:r>
              <a:rPr sz="4400" b="1" spc="235" dirty="0"/>
              <a:t>e</a:t>
            </a:r>
            <a:r>
              <a:rPr sz="4400" b="1" spc="-40" dirty="0"/>
              <a:t>mia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7805" y="1676400"/>
            <a:ext cx="7933233" cy="357277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80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-10" dirty="0">
                <a:solidFill>
                  <a:srgbClr val="FFFFFF"/>
                </a:solidFill>
                <a:latin typeface="Verdana"/>
                <a:cs typeface="Verdana"/>
              </a:rPr>
              <a:t>Volume </a:t>
            </a:r>
            <a:r>
              <a:rPr sz="2000" spc="-35" dirty="0">
                <a:solidFill>
                  <a:srgbClr val="FFFFFF"/>
                </a:solidFill>
                <a:latin typeface="Verdana"/>
                <a:cs typeface="Verdana"/>
              </a:rPr>
              <a:t>repletion </a:t>
            </a:r>
            <a:r>
              <a:rPr sz="2000" spc="80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000" spc="-80" dirty="0">
                <a:solidFill>
                  <a:srgbClr val="FFFFFF"/>
                </a:solidFill>
                <a:latin typeface="Verdana"/>
                <a:cs typeface="Verdana"/>
              </a:rPr>
              <a:t>diureses</a:t>
            </a:r>
            <a:r>
              <a:rPr sz="2000" spc="-4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45" dirty="0">
                <a:solidFill>
                  <a:srgbClr val="FFFFFF"/>
                </a:solidFill>
                <a:latin typeface="Verdana"/>
                <a:cs typeface="Verdana"/>
              </a:rPr>
              <a:t>(1</a:t>
            </a:r>
            <a:r>
              <a:rPr sz="2000" spc="-217" baseline="25641" dirty="0">
                <a:solidFill>
                  <a:srgbClr val="FFFFFF"/>
                </a:solidFill>
                <a:latin typeface="Verdana"/>
                <a:cs typeface="Verdana"/>
              </a:rPr>
              <a:t>st </a:t>
            </a:r>
            <a:r>
              <a:rPr sz="2000" spc="-60" dirty="0">
                <a:solidFill>
                  <a:srgbClr val="FFFFFF"/>
                </a:solidFill>
                <a:latin typeface="Verdana"/>
                <a:cs typeface="Verdana"/>
              </a:rPr>
              <a:t>step)</a:t>
            </a:r>
            <a:endParaRPr sz="20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785"/>
              </a:spcBef>
              <a:buFont typeface="Arial" pitchFamily="34" charset="0"/>
              <a:buChar char="•"/>
            </a:pPr>
            <a:r>
              <a:rPr sz="2000" spc="50" dirty="0" err="1">
                <a:solidFill>
                  <a:srgbClr val="FFFFFF"/>
                </a:solidFill>
                <a:latin typeface="Verdana"/>
                <a:cs typeface="Verdana"/>
              </a:rPr>
              <a:t>NaCl</a:t>
            </a:r>
            <a:r>
              <a:rPr sz="2000" spc="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260" dirty="0">
                <a:solidFill>
                  <a:srgbClr val="FFFFFF"/>
                </a:solidFill>
                <a:latin typeface="Verdana"/>
                <a:cs typeface="Verdana"/>
              </a:rPr>
              <a:t>0.9% </a:t>
            </a:r>
            <a:r>
              <a:rPr sz="2000" spc="-150" dirty="0">
                <a:solidFill>
                  <a:srgbClr val="FFFFFF"/>
                </a:solidFill>
                <a:latin typeface="Verdana"/>
                <a:cs typeface="Verdana"/>
              </a:rPr>
              <a:t>4 </a:t>
            </a:r>
            <a:r>
              <a:rPr sz="2000" spc="-175" dirty="0">
                <a:solidFill>
                  <a:srgbClr val="FFFFFF"/>
                </a:solidFill>
                <a:latin typeface="Verdana"/>
                <a:cs typeface="Verdana"/>
              </a:rPr>
              <a:t>L </a:t>
            </a:r>
            <a:r>
              <a:rPr sz="2000" spc="-8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000" spc="-150" dirty="0">
                <a:solidFill>
                  <a:srgbClr val="FFFFFF"/>
                </a:solidFill>
                <a:latin typeface="Verdana"/>
                <a:cs typeface="Verdana"/>
              </a:rPr>
              <a:t>first 24</a:t>
            </a:r>
            <a:r>
              <a:rPr sz="2000" spc="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FFFFFF"/>
                </a:solidFill>
                <a:latin typeface="Verdana"/>
                <a:cs typeface="Verdana"/>
              </a:rPr>
              <a:t>h</a:t>
            </a:r>
            <a:endParaRPr sz="2000" dirty="0">
              <a:latin typeface="Verdana"/>
              <a:cs typeface="Verdana"/>
            </a:endParaRPr>
          </a:p>
          <a:p>
            <a:pPr marL="812800" indent="-342900">
              <a:lnSpc>
                <a:spcPct val="100000"/>
              </a:lnSpc>
              <a:spcBef>
                <a:spcPts val="780"/>
              </a:spcBef>
              <a:buFont typeface="Arial" pitchFamily="34" charset="0"/>
              <a:buChar char="•"/>
            </a:pPr>
            <a:r>
              <a:rPr sz="2000" spc="240" dirty="0">
                <a:solidFill>
                  <a:srgbClr val="89D0D5"/>
                </a:solidFill>
                <a:latin typeface="Arial"/>
                <a:cs typeface="Arial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Verdana"/>
                <a:cs typeface="Verdana"/>
              </a:rPr>
              <a:t>Loop </a:t>
            </a: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diuretics </a:t>
            </a:r>
            <a:r>
              <a:rPr sz="2000" spc="-155" dirty="0">
                <a:solidFill>
                  <a:srgbClr val="FFFFFF"/>
                </a:solidFill>
                <a:latin typeface="Verdana"/>
                <a:cs typeface="Verdana"/>
              </a:rPr>
              <a:t>( </a:t>
            </a:r>
            <a:r>
              <a:rPr sz="2000" spc="-40" dirty="0">
                <a:solidFill>
                  <a:srgbClr val="FFFFFF"/>
                </a:solidFill>
                <a:latin typeface="Verdana"/>
                <a:cs typeface="Verdana"/>
              </a:rPr>
              <a:t>furosemide </a:t>
            </a: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has 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calciuretic</a:t>
            </a:r>
            <a:r>
              <a:rPr sz="2000" spc="-229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FFFFFF"/>
                </a:solidFill>
                <a:latin typeface="Verdana"/>
                <a:cs typeface="Verdana"/>
              </a:rPr>
              <a:t>effects)</a:t>
            </a:r>
            <a:endParaRPr lang="en-US" sz="2000" spc="-35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469900">
              <a:lnSpc>
                <a:spcPct val="100000"/>
              </a:lnSpc>
              <a:spcBef>
                <a:spcPts val="780"/>
              </a:spcBef>
            </a:pP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Bisphosphonates 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IV</a:t>
            </a:r>
            <a:r>
              <a:rPr sz="2000" spc="-3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FFFFFF"/>
                </a:solidFill>
                <a:latin typeface="Verdana"/>
                <a:cs typeface="Verdana"/>
              </a:rPr>
              <a:t>(</a:t>
            </a:r>
            <a:r>
              <a:rPr sz="2000" spc="-30" dirty="0" err="1">
                <a:solidFill>
                  <a:srgbClr val="FFFFFF"/>
                </a:solidFill>
                <a:latin typeface="Verdana"/>
                <a:cs typeface="Verdana"/>
              </a:rPr>
              <a:t>Pamidronate</a:t>
            </a:r>
            <a:r>
              <a:rPr sz="2000" spc="-30" dirty="0">
                <a:solidFill>
                  <a:srgbClr val="FFFFFF"/>
                </a:solidFill>
                <a:latin typeface="Verdana"/>
                <a:cs typeface="Verdana"/>
              </a:rPr>
              <a:t>)</a:t>
            </a:r>
            <a:endParaRPr lang="en-US" sz="2000" spc="-3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  <a:tabLst>
                <a:tab pos="354965" algn="l"/>
              </a:tabLst>
            </a:pPr>
            <a:endParaRPr sz="2000" dirty="0">
              <a:latin typeface="Verdana"/>
              <a:cs typeface="Verdana"/>
            </a:endParaRPr>
          </a:p>
          <a:p>
            <a:pPr marL="355600" marR="5080" indent="-342900">
              <a:lnSpc>
                <a:spcPct val="90000"/>
              </a:lnSpc>
              <a:spcBef>
                <a:spcPts val="990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spc="-40" dirty="0">
                <a:solidFill>
                  <a:srgbClr val="FFFFFF"/>
                </a:solidFill>
                <a:latin typeface="Verdana"/>
                <a:cs typeface="Verdana"/>
              </a:rPr>
              <a:t>Corticosteroids (prednisone 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30 </a:t>
            </a:r>
            <a:r>
              <a:rPr sz="2000" spc="-27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60 </a:t>
            </a:r>
            <a:r>
              <a:rPr sz="2000" spc="15" dirty="0">
                <a:solidFill>
                  <a:srgbClr val="FFFFFF"/>
                </a:solidFill>
                <a:latin typeface="Verdana"/>
                <a:cs typeface="Verdana"/>
              </a:rPr>
              <a:t>mg </a:t>
            </a:r>
            <a:r>
              <a:rPr sz="2000" spc="-55" dirty="0">
                <a:solidFill>
                  <a:srgbClr val="FFFFFF"/>
                </a:solidFill>
                <a:latin typeface="Verdana"/>
                <a:cs typeface="Verdana"/>
              </a:rPr>
              <a:t>daily)</a:t>
            </a:r>
            <a:r>
              <a:rPr lang="en-US" sz="2000" spc="-55" dirty="0">
                <a:solidFill>
                  <a:srgbClr val="FFFFFF"/>
                </a:solidFill>
                <a:latin typeface="Verdana"/>
                <a:cs typeface="Verdana"/>
              </a:rPr>
              <a:t>:</a:t>
            </a:r>
          </a:p>
          <a:p>
            <a:pPr marL="12700" marR="5080">
              <a:lnSpc>
                <a:spcPct val="90000"/>
              </a:lnSpc>
              <a:spcBef>
                <a:spcPts val="990"/>
              </a:spcBef>
              <a:tabLst>
                <a:tab pos="354965" algn="l"/>
              </a:tabLst>
            </a:pPr>
            <a:r>
              <a:rPr sz="2000" spc="-409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are  </a:t>
            </a:r>
            <a:r>
              <a:rPr sz="2000" spc="-25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000" spc="-105" dirty="0">
                <a:solidFill>
                  <a:srgbClr val="FFFFFF"/>
                </a:solidFill>
                <a:latin typeface="Verdana"/>
                <a:cs typeface="Verdana"/>
              </a:rPr>
              <a:t>drugs 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of </a:t>
            </a:r>
            <a:r>
              <a:rPr sz="2000" spc="120" dirty="0">
                <a:solidFill>
                  <a:srgbClr val="FFFFFF"/>
                </a:solidFill>
                <a:latin typeface="Verdana"/>
                <a:cs typeface="Verdana"/>
              </a:rPr>
              <a:t>choice </a:t>
            </a:r>
            <a:r>
              <a:rPr sz="2000" spc="-155" dirty="0">
                <a:solidFill>
                  <a:srgbClr val="FFFFFF"/>
                </a:solidFill>
                <a:latin typeface="Verdana"/>
                <a:cs typeface="Verdana"/>
              </a:rPr>
              <a:t>if  </a:t>
            </a:r>
            <a:r>
              <a:rPr sz="2000" spc="-45" dirty="0">
                <a:solidFill>
                  <a:srgbClr val="FFFFFF"/>
                </a:solidFill>
                <a:latin typeface="Verdana"/>
                <a:cs typeface="Verdana"/>
              </a:rPr>
              <a:t>granulomatous</a:t>
            </a:r>
            <a:r>
              <a:rPr sz="2000" spc="-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FFFFFF"/>
                </a:solidFill>
                <a:latin typeface="Verdana"/>
                <a:cs typeface="Verdana"/>
              </a:rPr>
              <a:t>disease</a:t>
            </a:r>
            <a:r>
              <a:rPr sz="2000" spc="-1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14" dirty="0">
                <a:solidFill>
                  <a:srgbClr val="FFFFFF"/>
                </a:solidFill>
                <a:latin typeface="Verdana"/>
                <a:cs typeface="Verdana"/>
              </a:rPr>
              <a:t>or</a:t>
            </a:r>
            <a:r>
              <a:rPr sz="20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60" dirty="0">
                <a:solidFill>
                  <a:srgbClr val="FFFFFF"/>
                </a:solidFill>
                <a:latin typeface="Verdana"/>
                <a:cs typeface="Verdana"/>
              </a:rPr>
              <a:t>vit</a:t>
            </a:r>
            <a:r>
              <a:rPr sz="20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15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2000" spc="-2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14" dirty="0">
                <a:solidFill>
                  <a:srgbClr val="FFFFFF"/>
                </a:solidFill>
                <a:latin typeface="Verdana"/>
                <a:cs typeface="Verdana"/>
              </a:rPr>
              <a:t>or</a:t>
            </a:r>
            <a:r>
              <a:rPr sz="2000" spc="-2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FFFFFF"/>
                </a:solidFill>
                <a:latin typeface="Verdana"/>
                <a:cs typeface="Verdana"/>
              </a:rPr>
              <a:t>D  </a:t>
            </a:r>
            <a:r>
              <a:rPr sz="2000" spc="-45" dirty="0">
                <a:solidFill>
                  <a:srgbClr val="FFFFFF"/>
                </a:solidFill>
                <a:latin typeface="Verdana"/>
                <a:cs typeface="Verdana"/>
              </a:rPr>
              <a:t>intoxication </a:t>
            </a:r>
            <a:r>
              <a:rPr sz="2000" spc="-290" dirty="0">
                <a:solidFill>
                  <a:srgbClr val="FFFFFF"/>
                </a:solidFill>
                <a:latin typeface="Verdana"/>
                <a:cs typeface="Verdana"/>
              </a:rPr>
              <a:t>is </a:t>
            </a:r>
            <a:r>
              <a:rPr sz="2000" spc="-25" dirty="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sz="2000" spc="-3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Verdana"/>
                <a:cs typeface="Verdana"/>
              </a:rPr>
              <a:t>cause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830" y="457200"/>
            <a:ext cx="8991600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3600" b="1" dirty="0">
                <a:solidFill>
                  <a:srgbClr val="FFFFFF"/>
                </a:solidFill>
              </a:rPr>
              <a:t>Acute life threatening  exacerbation of the  manifestations of  hyperthyroidism</a:t>
            </a:r>
            <a:endParaRPr sz="3600" b="1" dirty="0"/>
          </a:p>
        </p:txBody>
      </p:sp>
      <p:sp>
        <p:nvSpPr>
          <p:cNvPr id="3" name="object 3"/>
          <p:cNvSpPr txBox="1"/>
          <p:nvPr/>
        </p:nvSpPr>
        <p:spPr>
          <a:xfrm>
            <a:off x="682297" y="2895600"/>
            <a:ext cx="7995108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lr>
                <a:srgbClr val="BE964D"/>
              </a:buClr>
              <a:buSzPct val="75000"/>
              <a:buFont typeface="Wingdings" pitchFamily="2" charset="2"/>
              <a:buChar char="ü"/>
              <a:tabLst>
                <a:tab pos="194310" algn="l"/>
              </a:tabLst>
            </a:pPr>
            <a:r>
              <a:rPr sz="2000" spc="-25" dirty="0">
                <a:latin typeface="Verdana"/>
                <a:cs typeface="Verdana"/>
              </a:rPr>
              <a:t>Patient</a:t>
            </a:r>
            <a:r>
              <a:rPr sz="2000" spc="-185" dirty="0">
                <a:latin typeface="Verdana"/>
                <a:cs typeface="Verdana"/>
              </a:rPr>
              <a:t> </a:t>
            </a:r>
            <a:r>
              <a:rPr sz="2000" spc="-70" dirty="0">
                <a:latin typeface="Verdana"/>
                <a:cs typeface="Verdana"/>
              </a:rPr>
              <a:t>with</a:t>
            </a:r>
            <a:r>
              <a:rPr sz="2000" spc="-170" dirty="0">
                <a:latin typeface="Verdana"/>
                <a:cs typeface="Verdana"/>
              </a:rPr>
              <a:t> </a:t>
            </a:r>
            <a:r>
              <a:rPr sz="2000" spc="-20" dirty="0">
                <a:latin typeface="Verdana"/>
                <a:cs typeface="Verdana"/>
              </a:rPr>
              <a:t>Graves</a:t>
            </a:r>
            <a:r>
              <a:rPr sz="2000" spc="-190" dirty="0">
                <a:latin typeface="Verdana"/>
                <a:cs typeface="Verdana"/>
              </a:rPr>
              <a:t> </a:t>
            </a:r>
            <a:r>
              <a:rPr sz="2000" spc="-30" dirty="0">
                <a:latin typeface="Verdana"/>
                <a:cs typeface="Verdana"/>
              </a:rPr>
              <a:t>disease</a:t>
            </a:r>
            <a:r>
              <a:rPr sz="2000" spc="-155" dirty="0">
                <a:latin typeface="Verdana"/>
                <a:cs typeface="Verdana"/>
              </a:rPr>
              <a:t> </a:t>
            </a:r>
            <a:r>
              <a:rPr sz="2000" spc="-10" dirty="0">
                <a:latin typeface="Verdana"/>
                <a:cs typeface="Verdana"/>
              </a:rPr>
              <a:t>OR</a:t>
            </a:r>
            <a:r>
              <a:rPr sz="2000" spc="-165" dirty="0">
                <a:latin typeface="Verdana"/>
                <a:cs typeface="Verdana"/>
              </a:rPr>
              <a:t> </a:t>
            </a:r>
            <a:r>
              <a:rPr sz="2000" spc="-210" dirty="0">
                <a:latin typeface="Verdana"/>
                <a:cs typeface="Verdana"/>
              </a:rPr>
              <a:t>is</a:t>
            </a:r>
            <a:r>
              <a:rPr sz="2000" spc="-145" dirty="0">
                <a:latin typeface="Verdana"/>
                <a:cs typeface="Verdana"/>
              </a:rPr>
              <a:t> </a:t>
            </a:r>
            <a:r>
              <a:rPr sz="2000" spc="-75" dirty="0">
                <a:latin typeface="Verdana"/>
                <a:cs typeface="Verdana"/>
              </a:rPr>
              <a:t>previously</a:t>
            </a:r>
            <a:r>
              <a:rPr sz="2000" spc="-185" dirty="0">
                <a:latin typeface="Verdana"/>
                <a:cs typeface="Verdana"/>
              </a:rPr>
              <a:t> </a:t>
            </a:r>
            <a:r>
              <a:rPr sz="2000" spc="10" dirty="0">
                <a:latin typeface="Verdana"/>
                <a:cs typeface="Verdana"/>
              </a:rPr>
              <a:t>undiagnosed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C2E47-A808-3247-BC7B-490B38329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>
                <a:solidFill>
                  <a:srgbClr val="FFFFFF"/>
                </a:solidFill>
              </a:rPr>
              <a:t>Primary adrenal insufficieny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2EF75-86A5-284E-9300-4A84F62AC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373" y="1460500"/>
            <a:ext cx="4729502" cy="4184329"/>
          </a:xfrm>
        </p:spPr>
        <p:txBody>
          <a:bodyPr anchor="ctr">
            <a:normAutofit/>
          </a:bodyPr>
          <a:lstStyle/>
          <a:p>
            <a:r>
              <a:rPr lang="en-JO" sz="2100" dirty="0"/>
              <a:t>DEFINITION</a:t>
            </a:r>
            <a:r>
              <a:rPr lang="en-JO" sz="1950" dirty="0"/>
              <a:t>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disorder that involves the </a:t>
            </a:r>
            <a:r>
              <a:rPr lang="en-US" dirty="0">
                <a:solidFill>
                  <a:srgbClr val="00B0F0"/>
                </a:solidFill>
              </a:rPr>
              <a:t>loss of adrenal gland function </a:t>
            </a:r>
            <a:r>
              <a:rPr lang="en-US" dirty="0"/>
              <a:t>leading to the deficiency of </a:t>
            </a:r>
            <a:r>
              <a:rPr lang="en-US" dirty="0">
                <a:solidFill>
                  <a:srgbClr val="00B0F0"/>
                </a:solidFill>
              </a:rPr>
              <a:t>aldosterone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(mineralocorticoid) </a:t>
            </a:r>
            <a:r>
              <a:rPr lang="en-US" dirty="0"/>
              <a:t>and </a:t>
            </a:r>
            <a:r>
              <a:rPr lang="en-US" dirty="0">
                <a:solidFill>
                  <a:srgbClr val="00B0F0"/>
                </a:solidFill>
              </a:rPr>
              <a:t>cortisol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it can either be </a:t>
            </a:r>
            <a:r>
              <a:rPr lang="en-US" dirty="0">
                <a:solidFill>
                  <a:srgbClr val="00B0F0"/>
                </a:solidFill>
              </a:rPr>
              <a:t>acute</a:t>
            </a:r>
            <a:r>
              <a:rPr lang="en-US" dirty="0"/>
              <a:t> or </a:t>
            </a:r>
            <a:r>
              <a:rPr lang="en-US" dirty="0">
                <a:solidFill>
                  <a:srgbClr val="00B0F0"/>
                </a:solidFill>
              </a:rPr>
              <a:t>chronic</a:t>
            </a:r>
            <a:r>
              <a:rPr lang="en-US" dirty="0"/>
              <a:t> depending on the etiology</a:t>
            </a:r>
          </a:p>
          <a:p>
            <a:br>
              <a:rPr lang="en-US" dirty="0"/>
            </a:br>
            <a:endParaRPr lang="en-US" dirty="0"/>
          </a:p>
          <a:p>
            <a:endParaRPr lang="en-JO" dirty="0"/>
          </a:p>
        </p:txBody>
      </p:sp>
    </p:spTree>
    <p:extLst>
      <p:ext uri="{BB962C8B-B14F-4D97-AF65-F5344CB8AC3E}">
        <p14:creationId xmlns:p14="http://schemas.microsoft.com/office/powerpoint/2010/main" val="37366888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FE91E-1C69-AD44-B7D1-6653CB789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Primary adrenal insufficieny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591C1-44A5-B545-A555-B35739E0E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3287" y="1460500"/>
            <a:ext cx="4729502" cy="3937001"/>
          </a:xfrm>
        </p:spPr>
        <p:txBody>
          <a:bodyPr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JO" sz="2250" dirty="0"/>
              <a:t>CAUSES</a:t>
            </a:r>
            <a:r>
              <a:rPr lang="en-JO" dirty="0"/>
              <a:t>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B0F0"/>
                </a:solidFill>
              </a:rPr>
              <a:t>a</a:t>
            </a:r>
            <a:r>
              <a:rPr lang="en-JO" sz="1800" dirty="0">
                <a:solidFill>
                  <a:srgbClr val="00B0F0"/>
                </a:solidFill>
              </a:rPr>
              <a:t>utoimmune </a:t>
            </a:r>
            <a:r>
              <a:rPr lang="en-JO" sz="1800" dirty="0"/>
              <a:t>adrenalitis (Addison disease)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dirty="0"/>
              <a:t> most common cause in the industrialized world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B0F0"/>
                </a:solidFill>
              </a:rPr>
              <a:t>i</a:t>
            </a:r>
            <a:r>
              <a:rPr lang="en-JO" sz="1800" dirty="0">
                <a:solidFill>
                  <a:srgbClr val="00B0F0"/>
                </a:solidFill>
              </a:rPr>
              <a:t>nfectious </a:t>
            </a:r>
            <a:r>
              <a:rPr lang="en-JO" sz="1800" dirty="0"/>
              <a:t>adrenalitis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dirty="0"/>
              <a:t> e.g., tuberculosis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most common cause worldwide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B0F0"/>
                </a:solidFill>
              </a:rPr>
              <a:t>hemorrhagic </a:t>
            </a:r>
            <a:r>
              <a:rPr lang="en-US" sz="1800" dirty="0"/>
              <a:t>infarction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W</a:t>
            </a:r>
            <a:r>
              <a:rPr lang="en-US" dirty="0"/>
              <a:t>aterhouse-</a:t>
            </a:r>
            <a:r>
              <a:rPr lang="en-US" dirty="0" err="1"/>
              <a:t>Friderichsen</a:t>
            </a:r>
            <a:r>
              <a:rPr lang="en-US" dirty="0"/>
              <a:t> syndrome associated with meningococcemia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/>
              <a:t>anticoagulant/heparin therapy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B0F0"/>
                </a:solidFill>
              </a:rPr>
              <a:t>metastatic </a:t>
            </a:r>
            <a:r>
              <a:rPr lang="en-US" sz="1800" dirty="0"/>
              <a:t>disease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/>
              <a:t>from lung, breast or melanoma cancers </a:t>
            </a:r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</a:rPr>
              <a:t>iatrogenic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/>
              <a:t>e.g., bilateral adrenalectomy 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JO" dirty="0">
              <a:solidFill>
                <a:srgbClr val="00B0F0"/>
              </a:solidFill>
            </a:endParaRPr>
          </a:p>
        </p:txBody>
      </p:sp>
      <p:pic>
        <p:nvPicPr>
          <p:cNvPr id="1029" name="Picture 2">
            <a:hlinkClick r:id="rId2" tooltip="question"/>
            <a:extLst>
              <a:ext uri="{FF2B5EF4-FFF2-40B4-BE49-F238E27FC236}">
                <a16:creationId xmlns:a16="http://schemas.microsoft.com/office/drawing/2014/main" id="{2CD01327-6C16-D945-9C9D-DA4F618B5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22" y="-240506"/>
            <a:ext cx="133350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6307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63E46-846B-1947-9341-F9CC550D5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Primary adrenal insufficieny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3DCF5-A1A6-9747-AC60-A80FAC46B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0907" y="1981361"/>
            <a:ext cx="5453093" cy="4774637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JO" sz="2100" dirty="0"/>
              <a:t>CLINCAL FEATURES </a:t>
            </a:r>
          </a:p>
          <a:p>
            <a:pPr marL="0" indent="0">
              <a:buNone/>
            </a:pPr>
            <a:r>
              <a:rPr lang="en-US" sz="1800" i="1" dirty="0"/>
              <a:t>lack of </a:t>
            </a:r>
            <a:r>
              <a:rPr lang="en-US" sz="1800" i="1" dirty="0">
                <a:solidFill>
                  <a:srgbClr val="00B0F0"/>
                </a:solidFill>
              </a:rPr>
              <a:t>cortisol</a:t>
            </a:r>
            <a:r>
              <a:rPr lang="en-US" sz="1800" i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GI symptoms e.g., nausea, vomiting, abdominal pain, anorexia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mental symptoms e.g., confusion, psychosis, lethargy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hypoglycemia (cortisol is a </a:t>
            </a:r>
            <a:r>
              <a:rPr lang="en-US" dirty="0">
                <a:solidFill>
                  <a:srgbClr val="00B0F0"/>
                </a:solidFill>
              </a:rPr>
              <a:t>gluconeogenic</a:t>
            </a:r>
            <a:r>
              <a:rPr lang="en-US" dirty="0"/>
              <a:t> hormone)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hyperpigmentation (</a:t>
            </a:r>
            <a:r>
              <a:rPr lang="en-JO" b="1" dirty="0"/>
              <a:t>↓ </a:t>
            </a:r>
            <a:r>
              <a:rPr lang="en-JO" dirty="0"/>
              <a:t>cortisol stimulates ACTH&amp;MSH secretion)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1800" i="1" dirty="0"/>
              <a:t>low </a:t>
            </a:r>
            <a:r>
              <a:rPr lang="en-US" sz="1800" i="1" dirty="0">
                <a:solidFill>
                  <a:srgbClr val="00B0F0"/>
                </a:solidFill>
              </a:rPr>
              <a:t>aldosterone</a:t>
            </a:r>
            <a:r>
              <a:rPr lang="en-US" sz="1800" i="1" dirty="0"/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hyponatremia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hypovolemia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hypotension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hyperkalemia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shock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  <a:p>
            <a:pPr marL="0" indent="0">
              <a:buNone/>
            </a:pPr>
            <a:endParaRPr lang="en-JO" i="1" dirty="0"/>
          </a:p>
        </p:txBody>
      </p:sp>
    </p:spTree>
    <p:extLst>
      <p:ext uri="{BB962C8B-B14F-4D97-AF65-F5344CB8AC3E}">
        <p14:creationId xmlns:p14="http://schemas.microsoft.com/office/powerpoint/2010/main" val="4309158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98063-6633-454C-B91C-BF132E4D5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Primary adrenal insufficieny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E1510-4358-8542-95F6-0CD292EF5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2734" y="2150721"/>
            <a:ext cx="4729502" cy="3741597"/>
          </a:xfrm>
        </p:spPr>
        <p:txBody>
          <a:bodyPr anchor="ctr">
            <a:normAutofit fontScale="92500" lnSpcReduction="10000"/>
          </a:bodyPr>
          <a:lstStyle/>
          <a:p>
            <a:r>
              <a:rPr lang="en-JO" sz="2100" dirty="0"/>
              <a:t>DIAGNOSIS</a:t>
            </a:r>
          </a:p>
          <a:p>
            <a:r>
              <a:rPr lang="en-US" sz="1800" i="1" dirty="0"/>
              <a:t>serum cortisol concentration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i="1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low serum cortisol</a:t>
            </a:r>
          </a:p>
          <a:p>
            <a:pPr marL="0" indent="0">
              <a:buNone/>
            </a:pPr>
            <a:r>
              <a:rPr lang="en-US" sz="1800" i="1" dirty="0">
                <a:solidFill>
                  <a:srgbClr val="00B0F0"/>
                </a:solidFill>
              </a:rPr>
              <a:t> </a:t>
            </a:r>
            <a:r>
              <a:rPr lang="en-US" sz="1800" i="1" dirty="0"/>
              <a:t>plasma ACTH concentration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i="1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high plasma ACTH concentration </a:t>
            </a:r>
          </a:p>
          <a:p>
            <a:pPr marL="0" indent="0">
              <a:buNone/>
            </a:pPr>
            <a:r>
              <a:rPr lang="en-US" sz="1800" i="1" dirty="0">
                <a:solidFill>
                  <a:srgbClr val="00B0F0"/>
                </a:solidFill>
              </a:rPr>
              <a:t> </a:t>
            </a:r>
            <a:r>
              <a:rPr lang="en-US" sz="1800" i="1" dirty="0"/>
              <a:t>ACTH stimulation test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low response to ACTH stimulation </a:t>
            </a:r>
          </a:p>
          <a:p>
            <a:endParaRPr lang="en-JO" sz="1800" dirty="0"/>
          </a:p>
          <a:p>
            <a:endParaRPr lang="en-JO" sz="2100" dirty="0"/>
          </a:p>
          <a:p>
            <a:r>
              <a:rPr lang="en-JO" dirty="0"/>
              <a:t> </a:t>
            </a:r>
          </a:p>
          <a:p>
            <a:endParaRPr lang="en-JO" dirty="0"/>
          </a:p>
        </p:txBody>
      </p:sp>
    </p:spTree>
    <p:extLst>
      <p:ext uri="{BB962C8B-B14F-4D97-AF65-F5344CB8AC3E}">
        <p14:creationId xmlns:p14="http://schemas.microsoft.com/office/powerpoint/2010/main" val="12252006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96D64-1483-BB4C-BC13-AA4468B45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ADRENAL CRISIS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E28F9-4858-F74B-B751-44E84C737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3287" y="1460500"/>
            <a:ext cx="4729502" cy="393700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JO" sz="2100" i="1" dirty="0"/>
              <a:t>an acute and severely symptomatic stage of adrenal insufficieny that can inlucde: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sz="1800" dirty="0"/>
              <a:t> severe hypotension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sz="1800" dirty="0"/>
              <a:t> cardiovascular collapse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sz="1800" dirty="0"/>
              <a:t> abdominal pain (can mimic an acute abdomen)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sz="1800" dirty="0"/>
              <a:t> acute renal failure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/>
              <a:t> d</a:t>
            </a:r>
            <a:r>
              <a:rPr lang="en-JO" sz="1800" dirty="0"/>
              <a:t>eath</a:t>
            </a:r>
          </a:p>
          <a:p>
            <a:pPr marL="0" indent="0">
              <a:buNone/>
            </a:pPr>
            <a:r>
              <a:rPr lang="en-JO" sz="1800" dirty="0"/>
              <a:t> </a:t>
            </a:r>
            <a:r>
              <a:rPr lang="en-JO" sz="1800" i="1" dirty="0"/>
              <a:t>any stress (e.g., trauma, infection, surgery,</a:t>
            </a:r>
            <a:r>
              <a:rPr lang="en-US" dirty="0"/>
              <a:t> acute glucocorticoid withdrawal</a:t>
            </a:r>
            <a:r>
              <a:rPr lang="en-JO" sz="1800" i="1" dirty="0"/>
              <a:t>) can precipitate an adrenal crisis </a:t>
            </a:r>
            <a:endParaRPr lang="en-JO" sz="1800" dirty="0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64C54FC8-6E2E-7249-8163-810A83FFABAE}"/>
              </a:ext>
            </a:extLst>
          </p:cNvPr>
          <p:cNvSpPr/>
          <p:nvPr/>
        </p:nvSpPr>
        <p:spPr>
          <a:xfrm>
            <a:off x="8125255" y="4234163"/>
            <a:ext cx="295154" cy="2343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O" sz="1350"/>
          </a:p>
        </p:txBody>
      </p:sp>
    </p:spTree>
    <p:extLst>
      <p:ext uri="{BB962C8B-B14F-4D97-AF65-F5344CB8AC3E}">
        <p14:creationId xmlns:p14="http://schemas.microsoft.com/office/powerpoint/2010/main" val="15244984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B5B90-FEE7-E548-A16F-E7EF0B181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ADRENAL CRISIS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2C743-6AAB-9A4C-A3E0-7F7D1664A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3287" y="1460500"/>
            <a:ext cx="4729502" cy="3937001"/>
          </a:xfrm>
        </p:spPr>
        <p:txBody>
          <a:bodyPr anchor="ctr">
            <a:normAutofit lnSpcReduction="10000"/>
          </a:bodyPr>
          <a:lstStyle/>
          <a:p>
            <a:r>
              <a:rPr lang="en-JO" sz="2100" dirty="0"/>
              <a:t>TREATMENT</a:t>
            </a:r>
          </a:p>
          <a:p>
            <a:r>
              <a:rPr lang="en-JO" sz="1800" i="1" dirty="0">
                <a:solidFill>
                  <a:srgbClr val="00B0F0"/>
                </a:solidFill>
              </a:rPr>
              <a:t>IV fluids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volume replacement as patients are hypovolemic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1-3L of 0.9% saline</a:t>
            </a:r>
          </a:p>
          <a:p>
            <a:pPr marL="0" indent="0" algn="ctr">
              <a:buNone/>
            </a:pPr>
            <a:r>
              <a:rPr lang="en-US" dirty="0"/>
              <a:t>OR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5% dextrose in 0.9% saline within the first 12-24 hours</a:t>
            </a:r>
          </a:p>
          <a:p>
            <a:pPr marL="0" indent="0">
              <a:buNone/>
            </a:pPr>
            <a:r>
              <a:rPr lang="en-JO" sz="2100" i="1" dirty="0">
                <a:solidFill>
                  <a:srgbClr val="00B0F0"/>
                </a:solidFill>
              </a:rPr>
              <a:t> </a:t>
            </a:r>
            <a:r>
              <a:rPr lang="en-JO" sz="1800" i="1" dirty="0">
                <a:solidFill>
                  <a:srgbClr val="00B0F0"/>
                </a:solidFill>
              </a:rPr>
              <a:t>glucocorticoid replacement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i="1" dirty="0">
                <a:solidFill>
                  <a:srgbClr val="00B0F0"/>
                </a:solidFill>
              </a:rPr>
              <a:t> </a:t>
            </a:r>
            <a:r>
              <a:rPr lang="en-JO" dirty="0"/>
              <a:t>e.g., dexamethasone/hydrocortisone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JO" dirty="0">
                <a:solidFill>
                  <a:schemeClr val="tx1">
                    <a:lumMod val="95000"/>
                    <a:lumOff val="5000"/>
                  </a:schemeClr>
                </a:solidFill>
              </a:rPr>
              <a:t>give initial bolus then maintanence dose of 50 mg every 8 hours</a:t>
            </a:r>
            <a:endParaRPr lang="en-JO" i="1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JO" sz="2100" i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JO" sz="1800" dirty="0"/>
          </a:p>
        </p:txBody>
      </p:sp>
    </p:spTree>
    <p:extLst>
      <p:ext uri="{BB962C8B-B14F-4D97-AF65-F5344CB8AC3E}">
        <p14:creationId xmlns:p14="http://schemas.microsoft.com/office/powerpoint/2010/main" val="25806585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271C3-BFE8-9E43-976F-E80FE0C63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4742" y="1460500"/>
            <a:ext cx="3490722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pheochromocytoma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B7B84-1A46-FF4E-A97E-1248C6FB8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2251" y="1707989"/>
            <a:ext cx="4729502" cy="3937001"/>
          </a:xfrm>
        </p:spPr>
        <p:txBody>
          <a:bodyPr anchor="ctr">
            <a:normAutofit fontScale="77500" lnSpcReduction="20000"/>
          </a:bodyPr>
          <a:lstStyle/>
          <a:p>
            <a:r>
              <a:rPr lang="en-US" i="1" dirty="0"/>
              <a:t> </a:t>
            </a:r>
            <a:r>
              <a:rPr lang="en-US" sz="2100" i="1" dirty="0"/>
              <a:t>non-malignant tumor of the </a:t>
            </a:r>
            <a:r>
              <a:rPr lang="en-US" sz="2100" i="1" dirty="0">
                <a:solidFill>
                  <a:srgbClr val="00B0F0"/>
                </a:solidFill>
              </a:rPr>
              <a:t>adrenal medulla </a:t>
            </a:r>
            <a:r>
              <a:rPr lang="en-US" sz="2100" i="1" dirty="0"/>
              <a:t>that secretes </a:t>
            </a:r>
            <a:r>
              <a:rPr lang="en-US" sz="2100" i="1" dirty="0">
                <a:solidFill>
                  <a:srgbClr val="00B0F0"/>
                </a:solidFill>
              </a:rPr>
              <a:t>catecholamines</a:t>
            </a:r>
          </a:p>
          <a:p>
            <a:r>
              <a:rPr lang="en-US" sz="1950" dirty="0">
                <a:solidFill>
                  <a:srgbClr val="00B0F0"/>
                </a:solidFill>
              </a:rPr>
              <a:t> symptoms are episodic</a:t>
            </a:r>
            <a:endParaRPr lang="en-US" sz="1950" i="1" dirty="0">
              <a:solidFill>
                <a:srgbClr val="00B0F0"/>
              </a:solidFill>
            </a:endParaRPr>
          </a:p>
          <a:p>
            <a:r>
              <a:rPr lang="en-US" sz="1800" dirty="0">
                <a:solidFill>
                  <a:srgbClr val="00B0F0"/>
                </a:solidFill>
              </a:rPr>
              <a:t>5 P’s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 P</a:t>
            </a:r>
            <a:r>
              <a:rPr lang="en-US" sz="1800" dirty="0"/>
              <a:t>ressure (↑ BP)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 P</a:t>
            </a:r>
            <a:r>
              <a:rPr lang="en-US" sz="1800" dirty="0"/>
              <a:t>ain (headache)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 P</a:t>
            </a:r>
            <a:r>
              <a:rPr lang="en-US" sz="1800" dirty="0"/>
              <a:t>erspiration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 P</a:t>
            </a:r>
            <a:r>
              <a:rPr lang="en-US" sz="1800" dirty="0"/>
              <a:t>alpitations (tachycardia)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 P</a:t>
            </a:r>
            <a:r>
              <a:rPr lang="en-US" sz="1800" dirty="0"/>
              <a:t>allor</a:t>
            </a:r>
          </a:p>
          <a:p>
            <a:r>
              <a:rPr lang="en-US" sz="1800" dirty="0"/>
              <a:t>TREATMENT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surgical tumor resection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 </a:t>
            </a:r>
            <a:r>
              <a:rPr lang="el-GR" dirty="0"/>
              <a:t>α</a:t>
            </a:r>
            <a:r>
              <a:rPr lang="en-US" dirty="0"/>
              <a:t> blockade (</a:t>
            </a:r>
            <a:r>
              <a:rPr lang="en-US" dirty="0">
                <a:solidFill>
                  <a:srgbClr val="00B0F0"/>
                </a:solidFill>
              </a:rPr>
              <a:t>phenoxybenzamine)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for 10-14 days prior to surgery </a:t>
            </a:r>
            <a:r>
              <a:rPr lang="en-JO" dirty="0"/>
              <a:t>→ control BP 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l-GR" dirty="0"/>
              <a:t>β</a:t>
            </a:r>
            <a:r>
              <a:rPr lang="en-US" dirty="0"/>
              <a:t> blockade for 2-3 days prior to surgery </a:t>
            </a:r>
            <a:r>
              <a:rPr lang="en-JO" dirty="0"/>
              <a:t>→ </a:t>
            </a:r>
            <a:r>
              <a:rPr lang="en-JO" b="1" dirty="0"/>
              <a:t>↓ </a:t>
            </a:r>
            <a:r>
              <a:rPr lang="en-JO" dirty="0"/>
              <a:t>tachycardia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dirty="0">
              <a:solidFill>
                <a:srgbClr val="00B0F0"/>
              </a:solidFill>
            </a:endParaRPr>
          </a:p>
          <a:p>
            <a:pPr algn="ctr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D328560F-C83A-7648-A348-0E9A0E8049D8}"/>
              </a:ext>
            </a:extLst>
          </p:cNvPr>
          <p:cNvSpPr/>
          <p:nvPr/>
        </p:nvSpPr>
        <p:spPr>
          <a:xfrm>
            <a:off x="6085428" y="2100670"/>
            <a:ext cx="347241" cy="15625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O" sz="1350" dirty="0"/>
          </a:p>
        </p:txBody>
      </p:sp>
    </p:spTree>
    <p:extLst>
      <p:ext uri="{BB962C8B-B14F-4D97-AF65-F5344CB8AC3E}">
        <p14:creationId xmlns:p14="http://schemas.microsoft.com/office/powerpoint/2010/main" val="1673556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F2F73-86F9-324B-A488-9E18A97A6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1460500"/>
            <a:ext cx="2543925" cy="3937001"/>
          </a:xfrm>
        </p:spPr>
        <p:txBody>
          <a:bodyPr>
            <a:normAutofit/>
          </a:bodyPr>
          <a:lstStyle/>
          <a:p>
            <a:pPr algn="r"/>
            <a:r>
              <a:rPr lang="en-JO" dirty="0">
                <a:solidFill>
                  <a:srgbClr val="FFFFFF"/>
                </a:solidFill>
              </a:rPr>
              <a:t>Pituitary apoplexy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C0C99-7CA7-5A4E-8AEE-F50FCBC6E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3287" y="1460500"/>
            <a:ext cx="4729502" cy="3937001"/>
          </a:xfrm>
        </p:spPr>
        <p:txBody>
          <a:bodyPr anchor="ctr">
            <a:normAutofit fontScale="85000" lnSpcReduction="20000"/>
          </a:bodyPr>
          <a:lstStyle/>
          <a:p>
            <a:r>
              <a:rPr lang="en-JO" sz="2100" dirty="0"/>
              <a:t>DEFINITION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hemorrhage</a:t>
            </a:r>
            <a:r>
              <a:rPr lang="en-US" dirty="0"/>
              <a:t> or </a:t>
            </a:r>
            <a:r>
              <a:rPr lang="en-US" dirty="0">
                <a:solidFill>
                  <a:srgbClr val="00B0F0"/>
                </a:solidFill>
              </a:rPr>
              <a:t>infarction</a:t>
            </a:r>
            <a:r>
              <a:rPr lang="en-US" dirty="0"/>
              <a:t> of pituitary gland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/>
              <a:t> often in the setting of an </a:t>
            </a:r>
            <a:r>
              <a:rPr lang="en-US" dirty="0">
                <a:solidFill>
                  <a:srgbClr val="00B0F0"/>
                </a:solidFill>
              </a:rPr>
              <a:t>existing pituitary adenoma</a:t>
            </a:r>
          </a:p>
          <a:p>
            <a:pPr marL="0" indent="0" fontAlgn="base">
              <a:buNone/>
            </a:pP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SYMPTOMS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B0F0"/>
                </a:solidFill>
              </a:rPr>
              <a:t> sudden-onset severe headache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visual disturbance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e.g., bilateral hemianopia, diplopia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 altered mental status </a:t>
            </a:r>
          </a:p>
          <a:p>
            <a:pPr marL="0" indent="0" fontAlgn="base">
              <a:buNone/>
            </a:pPr>
            <a:r>
              <a:rPr lang="en-US" sz="2100" dirty="0">
                <a:solidFill>
                  <a:schemeClr val="tx1">
                    <a:lumMod val="95000"/>
                  </a:schemeClr>
                </a:solidFill>
              </a:rPr>
              <a:t> IMAGING 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 intrasellar mass with hemorrhage on CT </a:t>
            </a:r>
          </a:p>
          <a:p>
            <a:pPr marL="0" indent="0" fontAlgn="base">
              <a:buNone/>
            </a:pPr>
            <a:r>
              <a:rPr lang="en-US" sz="2100" dirty="0">
                <a:solidFill>
                  <a:schemeClr val="tx1">
                    <a:lumMod val="95000"/>
                  </a:schemeClr>
                </a:solidFill>
              </a:rPr>
              <a:t> TREATMENT </a:t>
            </a: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 corticosteroids 4 mg </a:t>
            </a:r>
            <a:r>
              <a:rPr lang="en-US" dirty="0" err="1">
                <a:solidFill>
                  <a:schemeClr val="tx1">
                    <a:lumMod val="95000"/>
                  </a:schemeClr>
                </a:solidFill>
              </a:rPr>
              <a:t>b.d</a:t>
            </a:r>
            <a:endParaRPr lang="en-US" dirty="0">
              <a:solidFill>
                <a:schemeClr val="tx1">
                  <a:lumMod val="95000"/>
                </a:schemeClr>
              </a:solidFill>
            </a:endParaRPr>
          </a:p>
          <a:p>
            <a:pPr fontAlgn="base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transsphenoidal pituitary decompression</a:t>
            </a:r>
          </a:p>
          <a:p>
            <a:pPr fontAlgn="base">
              <a:buFont typeface="Courier New" panose="02070309020205020404" pitchFamily="49" charset="0"/>
              <a:buChar char="o"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JO" sz="1800" dirty="0"/>
          </a:p>
        </p:txBody>
      </p:sp>
    </p:spTree>
    <p:extLst>
      <p:ext uri="{BB962C8B-B14F-4D97-AF65-F5344CB8AC3E}">
        <p14:creationId xmlns:p14="http://schemas.microsoft.com/office/powerpoint/2010/main" val="4345169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733800"/>
            <a:ext cx="7315200" cy="1825096"/>
          </a:xfrm>
        </p:spPr>
        <p:txBody>
          <a:bodyPr>
            <a:noAutofit/>
          </a:bodyPr>
          <a:lstStyle/>
          <a:p>
            <a:pPr algn="ctr"/>
            <a:r>
              <a:rPr lang="en-US" sz="11500" b="1" dirty="0">
                <a:latin typeface="Arial" pitchFamily="34" charset="0"/>
                <a:cs typeface="Arial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35352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7630" y="685800"/>
            <a:ext cx="520763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spc="-45" dirty="0"/>
              <a:t>Precipitating</a:t>
            </a:r>
            <a:r>
              <a:rPr lang="en-US" b="1" spc="-45" dirty="0"/>
              <a:t> </a:t>
            </a:r>
            <a:r>
              <a:rPr b="1" spc="-350" dirty="0"/>
              <a:t> </a:t>
            </a:r>
            <a:r>
              <a:rPr b="1" spc="-60" dirty="0"/>
              <a:t>factors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2400" y="1876260"/>
            <a:ext cx="4219048" cy="3064300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114" dirty="0">
                <a:latin typeface="Verdana"/>
                <a:cs typeface="Verdana"/>
              </a:rPr>
              <a:t>Surgery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70" dirty="0">
                <a:latin typeface="Verdana"/>
                <a:cs typeface="Verdana"/>
              </a:rPr>
              <a:t>Trauma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35" dirty="0">
                <a:solidFill>
                  <a:srgbClr val="FFFFFF"/>
                </a:solidFill>
                <a:latin typeface="Verdana"/>
                <a:cs typeface="Verdana"/>
              </a:rPr>
              <a:t>Withdrawal</a:t>
            </a:r>
            <a:r>
              <a:rPr sz="2000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lang="en-US" sz="2000" dirty="0">
                <a:latin typeface="Verdana"/>
                <a:cs typeface="Verdana"/>
              </a:rPr>
              <a:t> </a:t>
            </a:r>
            <a:r>
              <a:rPr sz="2000" spc="-55" dirty="0" err="1">
                <a:solidFill>
                  <a:srgbClr val="FFFFFF"/>
                </a:solidFill>
                <a:latin typeface="Verdana"/>
                <a:cs typeface="Verdana"/>
              </a:rPr>
              <a:t>antithyroid</a:t>
            </a:r>
            <a:r>
              <a:rPr sz="2000" spc="-1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FFFFFF"/>
                </a:solidFill>
                <a:latin typeface="Verdana"/>
                <a:cs typeface="Verdana"/>
              </a:rPr>
              <a:t>drugs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05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60" dirty="0">
                <a:solidFill>
                  <a:srgbClr val="FFFFFF"/>
                </a:solidFill>
                <a:latin typeface="Verdana"/>
                <a:cs typeface="Verdana"/>
              </a:rPr>
              <a:t>Severe</a:t>
            </a:r>
            <a:r>
              <a:rPr sz="2000" spc="-1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Verdana"/>
                <a:cs typeface="Verdana"/>
              </a:rPr>
              <a:t>infection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45" dirty="0">
                <a:solidFill>
                  <a:srgbClr val="FFFFFF"/>
                </a:solidFill>
                <a:latin typeface="Verdana"/>
                <a:cs typeface="Verdana"/>
              </a:rPr>
              <a:t>DKA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45" dirty="0">
                <a:solidFill>
                  <a:srgbClr val="FFFFFF"/>
                </a:solidFill>
                <a:latin typeface="Verdana"/>
                <a:cs typeface="Verdana"/>
              </a:rPr>
              <a:t>CVI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65" dirty="0">
                <a:solidFill>
                  <a:srgbClr val="FFFFFF"/>
                </a:solidFill>
                <a:latin typeface="Verdana"/>
                <a:cs typeface="Verdana"/>
              </a:rPr>
              <a:t>Cardiac</a:t>
            </a:r>
            <a:r>
              <a:rPr sz="2000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Verdana"/>
                <a:cs typeface="Verdana"/>
              </a:rPr>
              <a:t>failure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4400" y="1876260"/>
            <a:ext cx="4704080" cy="1320233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radioiodine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65" dirty="0">
                <a:solidFill>
                  <a:srgbClr val="FFFFFF"/>
                </a:solidFill>
                <a:latin typeface="Verdana"/>
                <a:cs typeface="Verdana"/>
              </a:rPr>
              <a:t>Drug</a:t>
            </a:r>
            <a:r>
              <a:rPr sz="20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reaction</a:t>
            </a:r>
            <a:endParaRPr sz="2000" dirty="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994"/>
              </a:spcBef>
              <a:buFont typeface="Arial" pitchFamily="34" charset="0"/>
              <a:buChar char="•"/>
              <a:tabLst>
                <a:tab pos="354965" algn="l"/>
              </a:tabLst>
            </a:pPr>
            <a:r>
              <a:rPr sz="2000" spc="-10" dirty="0">
                <a:solidFill>
                  <a:srgbClr val="FFFFFF"/>
                </a:solidFill>
                <a:latin typeface="Verdana"/>
                <a:cs typeface="Verdana"/>
              </a:rPr>
              <a:t>Iodinated</a:t>
            </a:r>
            <a:r>
              <a:rPr sz="2000" spc="-1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FFFFFF"/>
                </a:solidFill>
                <a:latin typeface="Verdana"/>
                <a:cs typeface="Verdana"/>
              </a:rPr>
              <a:t>contrast  </a:t>
            </a:r>
            <a:r>
              <a:rPr sz="2000" spc="-15" dirty="0">
                <a:solidFill>
                  <a:srgbClr val="FFFFFF"/>
                </a:solidFill>
                <a:latin typeface="Verdana"/>
                <a:cs typeface="Verdana"/>
              </a:rPr>
              <a:t>medium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3755" y="152400"/>
            <a:ext cx="7895133" cy="617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50000"/>
              </a:lnSpc>
              <a:spcBef>
                <a:spcPts val="100"/>
              </a:spcBef>
            </a:pPr>
            <a:r>
              <a:rPr b="1" dirty="0"/>
              <a:t>Clinical</a:t>
            </a:r>
            <a:r>
              <a:rPr b="1" spc="-390" dirty="0"/>
              <a:t> </a:t>
            </a:r>
            <a:r>
              <a:rPr lang="en-US" b="1" spc="-390" dirty="0"/>
              <a:t>   </a:t>
            </a:r>
            <a:r>
              <a:rPr b="1" spc="-30" dirty="0"/>
              <a:t>picture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1000" y="1143000"/>
            <a:ext cx="8246130" cy="3290644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860"/>
              </a:spcBef>
              <a:buClr>
                <a:srgbClr val="89D0D5"/>
              </a:buClr>
              <a:buSzPct val="80000"/>
              <a:tabLst>
                <a:tab pos="332105" algn="l"/>
                <a:tab pos="332740" algn="l"/>
              </a:tabLst>
            </a:pPr>
            <a:r>
              <a:rPr sz="2000" dirty="0">
                <a:latin typeface="Verdana"/>
                <a:cs typeface="Verdana"/>
              </a:rPr>
              <a:t>Hyperpyrexia ( &gt;40 </a:t>
            </a:r>
            <a:r>
              <a:rPr sz="2000" baseline="25641" dirty="0">
                <a:latin typeface="Verdana"/>
                <a:cs typeface="Verdana"/>
              </a:rPr>
              <a:t>0</a:t>
            </a:r>
            <a:r>
              <a:rPr sz="2000" dirty="0">
                <a:latin typeface="Verdana"/>
                <a:cs typeface="Verdana"/>
              </a:rPr>
              <a:t>C ), Sweating</a:t>
            </a:r>
          </a:p>
          <a:p>
            <a:pPr marL="12700">
              <a:lnSpc>
                <a:spcPct val="150000"/>
              </a:lnSpc>
              <a:spcBef>
                <a:spcPts val="770"/>
              </a:spcBef>
              <a:buClr>
                <a:srgbClr val="89D0D5"/>
              </a:buClr>
              <a:buSzPct val="80000"/>
              <a:tabLst>
                <a:tab pos="332105" algn="l"/>
                <a:tab pos="332740" algn="l"/>
              </a:tabLst>
            </a:pPr>
            <a:r>
              <a:rPr sz="2000" dirty="0">
                <a:latin typeface="Verdana"/>
                <a:cs typeface="Verdana"/>
              </a:rPr>
              <a:t>Cardiac symptoms:</a:t>
            </a:r>
          </a:p>
          <a:p>
            <a:pPr marL="12700">
              <a:lnSpc>
                <a:spcPct val="150000"/>
              </a:lnSpc>
              <a:spcBef>
                <a:spcPts val="760"/>
              </a:spcBef>
            </a:pPr>
            <a:r>
              <a:rPr sz="2000" dirty="0">
                <a:latin typeface="Verdana"/>
                <a:cs typeface="Verdana"/>
              </a:rPr>
              <a:t>Tachycardia with or without AF</a:t>
            </a:r>
          </a:p>
          <a:p>
            <a:pPr marL="12700">
              <a:lnSpc>
                <a:spcPct val="150000"/>
              </a:lnSpc>
              <a:spcBef>
                <a:spcPts val="765"/>
              </a:spcBef>
              <a:buClr>
                <a:srgbClr val="89D0D5"/>
              </a:buClr>
              <a:buSzPct val="80000"/>
              <a:tabLst>
                <a:tab pos="332105" algn="l"/>
                <a:tab pos="332740" algn="l"/>
              </a:tabLst>
            </a:pPr>
            <a:r>
              <a:rPr sz="2000" dirty="0">
                <a:latin typeface="Verdana"/>
                <a:cs typeface="Verdana"/>
              </a:rPr>
              <a:t>GI symptoms:</a:t>
            </a:r>
            <a:r>
              <a:rPr lang="en-US" sz="2000" dirty="0">
                <a:latin typeface="Verdana"/>
                <a:cs typeface="Verdana"/>
              </a:rPr>
              <a:t> </a:t>
            </a:r>
            <a:r>
              <a:rPr sz="2000" dirty="0">
                <a:latin typeface="Verdana"/>
                <a:cs typeface="Verdana"/>
              </a:rPr>
              <a:t>Nausea, vomiting and diarrhea</a:t>
            </a:r>
          </a:p>
          <a:p>
            <a:pPr marL="12700">
              <a:lnSpc>
                <a:spcPct val="150000"/>
              </a:lnSpc>
              <a:spcBef>
                <a:spcPts val="770"/>
              </a:spcBef>
              <a:buClr>
                <a:srgbClr val="89D0D5"/>
              </a:buClr>
              <a:buSzPct val="80000"/>
              <a:tabLst>
                <a:tab pos="332105" algn="l"/>
                <a:tab pos="332740" algn="l"/>
              </a:tabLst>
            </a:pPr>
            <a:r>
              <a:rPr sz="2000" dirty="0">
                <a:latin typeface="Verdana"/>
                <a:cs typeface="Verdana"/>
              </a:rPr>
              <a:t>CNS symptoms:</a:t>
            </a:r>
            <a:r>
              <a:rPr lang="en-US" sz="2000" dirty="0">
                <a:latin typeface="Verdana"/>
                <a:cs typeface="Verdana"/>
              </a:rPr>
              <a:t> </a:t>
            </a:r>
            <a:r>
              <a:rPr sz="2000" dirty="0">
                <a:latin typeface="Verdana"/>
                <a:cs typeface="Verdana"/>
              </a:rPr>
              <a:t>Psychosis, delirium, seizures or coma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50000"/>
              </a:lnSpc>
            </a:pPr>
            <a:r>
              <a:rPr sz="2000" dirty="0">
                <a:latin typeface="Verdana"/>
                <a:cs typeface="Verdana"/>
              </a:rPr>
              <a:t>+</a:t>
            </a:r>
            <a:r>
              <a:rPr lang="en-US" sz="2000" dirty="0">
                <a:latin typeface="Verdana"/>
                <a:cs typeface="Verdana"/>
              </a:rPr>
              <a:t> </a:t>
            </a:r>
            <a:r>
              <a:rPr sz="2000" dirty="0">
                <a:latin typeface="Verdana"/>
                <a:cs typeface="Verdana"/>
              </a:rPr>
              <a:t>symptoms and signs of hyperthyroidism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" y="16762"/>
            <a:ext cx="9128760" cy="68412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" y="304800"/>
            <a:ext cx="7971333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6000" b="1" dirty="0"/>
              <a:t>Diagnosis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3586" y="1981200"/>
            <a:ext cx="8001000" cy="2064027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Free T4, free T3 elevated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Font typeface="Wingdings" pitchFamily="2" charset="2"/>
              <a:buChar char="Ø"/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TSH suppressed</a:t>
            </a:r>
            <a:endParaRPr sz="2000" dirty="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Font typeface="Wingdings" pitchFamily="2" charset="2"/>
              <a:buChar char="Ø"/>
              <a:tabLst>
                <a:tab pos="354965" algn="l"/>
              </a:tabLst>
            </a:pPr>
            <a:endParaRPr lang="en-US" sz="2000" dirty="0">
              <a:solidFill>
                <a:srgbClr val="89D0D5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  <a:tabLst>
                <a:tab pos="354965" algn="l"/>
              </a:tabLst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Note that findings are not different than that o</a:t>
            </a:r>
            <a:r>
              <a:rPr lang="en-US" sz="2000" dirty="0">
                <a:solidFill>
                  <a:srgbClr val="FFFFFF"/>
                </a:solidFill>
                <a:latin typeface="Verdana"/>
                <a:cs typeface="Verdana"/>
              </a:rPr>
              <a:t>f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hyperthyroidism, but the difference is in the setting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96340"/>
            <a:ext cx="9144000" cy="47442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122</TotalTime>
  <Words>1260</Words>
  <Application>Microsoft Macintosh PowerPoint</Application>
  <PresentationFormat>On-screen Show (4:3)</PresentationFormat>
  <Paragraphs>294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Arial Narrow</vt:lpstr>
      <vt:lpstr>Courier New</vt:lpstr>
      <vt:lpstr>Symbol</vt:lpstr>
      <vt:lpstr>Times New Roman</vt:lpstr>
      <vt:lpstr>Verdana</vt:lpstr>
      <vt:lpstr>Wingdings</vt:lpstr>
      <vt:lpstr>Horizon</vt:lpstr>
      <vt:lpstr>Non- diabetic  Endocrine Emergencies</vt:lpstr>
      <vt:lpstr>PowerPoint Presentation</vt:lpstr>
      <vt:lpstr>Thyroid   Storm</vt:lpstr>
      <vt:lpstr>Acute life threatening  exacerbation of the  manifestations of  hyperthyroidism</vt:lpstr>
      <vt:lpstr>Precipitating  factors</vt:lpstr>
      <vt:lpstr>Clinical    picture</vt:lpstr>
      <vt:lpstr>PowerPoint Presentation</vt:lpstr>
      <vt:lpstr>Diagnosis</vt:lpstr>
      <vt:lpstr>PowerPoint Presentation</vt:lpstr>
      <vt:lpstr>Management of   Thyroid Storm</vt:lpstr>
      <vt:lpstr>Treatment of Thyroid Storm </vt:lpstr>
      <vt:lpstr>PowerPoint Presentation</vt:lpstr>
      <vt:lpstr>Prognosis</vt:lpstr>
      <vt:lpstr>Myxedema  Coma</vt:lpstr>
      <vt:lpstr>PowerPoint Presentation</vt:lpstr>
      <vt:lpstr>Precipitating Events</vt:lpstr>
      <vt:lpstr>Clinical picture:</vt:lpstr>
      <vt:lpstr>Pathogenesis of  Myxedema</vt:lpstr>
      <vt:lpstr>PowerPoint Presentation</vt:lpstr>
      <vt:lpstr>Lab Tests</vt:lpstr>
      <vt:lpstr>ECG in Patient with  Myxedema Coma</vt:lpstr>
      <vt:lpstr>Management of Myxedema</vt:lpstr>
      <vt:lpstr>Management of  Myxedema </vt:lpstr>
      <vt:lpstr>PowerPoint Presentation</vt:lpstr>
      <vt:lpstr>Acute  Hypocalcaemia</vt:lpstr>
      <vt:lpstr>Causes of Acute Hypocalcaemia</vt:lpstr>
      <vt:lpstr>Causes of Acute  Hypocalcaemia</vt:lpstr>
      <vt:lpstr>Clinical Picture of  Acute  Hypocalcaemia</vt:lpstr>
      <vt:lpstr>PowerPoint Presentation</vt:lpstr>
      <vt:lpstr>Trousseau sign  inflate BP cuff to a pressure higher than the pt systolic  BP for 3 min (occludes blood flow in forearm). This elicts  carpal spasm</vt:lpstr>
      <vt:lpstr>ECG in Hypocalcemia</vt:lpstr>
      <vt:lpstr>Biochemical Workup</vt:lpstr>
      <vt:lpstr>Treatment of  Hypocalcemia</vt:lpstr>
      <vt:lpstr>Acute  Hypercalcaemia</vt:lpstr>
      <vt:lpstr>Most Common Causes :</vt:lpstr>
      <vt:lpstr>Clinical Features</vt:lpstr>
      <vt:lpstr>ECG Hypercalcemia</vt:lpstr>
      <vt:lpstr>Workup</vt:lpstr>
      <vt:lpstr>Treatment of  Hypercalcaemia</vt:lpstr>
      <vt:lpstr>Primary adrenal insufficieny </vt:lpstr>
      <vt:lpstr>Primary adrenal insufficieny </vt:lpstr>
      <vt:lpstr>Primary adrenal insufficieny </vt:lpstr>
      <vt:lpstr>Primary adrenal insufficieny </vt:lpstr>
      <vt:lpstr>ADRENAL CRISIS</vt:lpstr>
      <vt:lpstr>ADRENAL CRISIS</vt:lpstr>
      <vt:lpstr>pheochromocytoma</vt:lpstr>
      <vt:lpstr>Pituitary apoplexy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Endocrine Emergencies</dc:title>
  <dc:creator>University of Pretoria</dc:creator>
  <cp:lastModifiedBy>RAND JAMAL MUSTAFA DAWOUD</cp:lastModifiedBy>
  <cp:revision>15</cp:revision>
  <dcterms:created xsi:type="dcterms:W3CDTF">2019-08-03T13:51:17Z</dcterms:created>
  <dcterms:modified xsi:type="dcterms:W3CDTF">2021-11-06T10:51:30Z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2018-09-13T00:00:00Z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2019-08-03T00:00:00Z</vt:filetime>
  </property>
</Properties>
</file>