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41" r:id="rId3"/>
    <p:sldId id="262" r:id="rId4"/>
    <p:sldId id="263" r:id="rId5"/>
    <p:sldId id="264" r:id="rId6"/>
    <p:sldId id="342" r:id="rId7"/>
    <p:sldId id="343" r:id="rId8"/>
    <p:sldId id="344" r:id="rId9"/>
    <p:sldId id="345" r:id="rId10"/>
    <p:sldId id="346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347" r:id="rId20"/>
    <p:sldId id="348" r:id="rId21"/>
    <p:sldId id="349" r:id="rId22"/>
    <p:sldId id="350" r:id="rId23"/>
    <p:sldId id="351" r:id="rId24"/>
    <p:sldId id="283" r:id="rId25"/>
    <p:sldId id="284" r:id="rId26"/>
    <p:sldId id="352" r:id="rId27"/>
    <p:sldId id="286" r:id="rId28"/>
    <p:sldId id="338" r:id="rId29"/>
    <p:sldId id="257" r:id="rId30"/>
    <p:sldId id="260" r:id="rId31"/>
    <p:sldId id="285" r:id="rId32"/>
    <p:sldId id="258" r:id="rId33"/>
    <p:sldId id="265" r:id="rId34"/>
    <p:sldId id="266" r:id="rId35"/>
    <p:sldId id="267" r:id="rId36"/>
    <p:sldId id="268" r:id="rId37"/>
    <p:sldId id="269" r:id="rId38"/>
    <p:sldId id="289" r:id="rId39"/>
    <p:sldId id="290" r:id="rId40"/>
    <p:sldId id="291" r:id="rId41"/>
    <p:sldId id="292" r:id="rId42"/>
    <p:sldId id="278" r:id="rId43"/>
    <p:sldId id="339" r:id="rId44"/>
    <p:sldId id="340" r:id="rId45"/>
    <p:sldId id="296" r:id="rId46"/>
    <p:sldId id="294" r:id="rId47"/>
    <p:sldId id="297" r:id="rId48"/>
    <p:sldId id="298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281" r:id="rId57"/>
    <p:sldId id="279" r:id="rId58"/>
    <p:sldId id="280" r:id="rId59"/>
    <p:sldId id="282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9" Type="http://schemas.openxmlformats.org/officeDocument/2006/relationships/slide" Target="slides/slide38.xml" /><Relationship Id="rId21" Type="http://schemas.openxmlformats.org/officeDocument/2006/relationships/slide" Target="slides/slide20.xml" /><Relationship Id="rId34" Type="http://schemas.openxmlformats.org/officeDocument/2006/relationships/slide" Target="slides/slide33.xml" /><Relationship Id="rId42" Type="http://schemas.openxmlformats.org/officeDocument/2006/relationships/slide" Target="slides/slide41.xml" /><Relationship Id="rId47" Type="http://schemas.openxmlformats.org/officeDocument/2006/relationships/slide" Target="slides/slide46.xml" /><Relationship Id="rId50" Type="http://schemas.openxmlformats.org/officeDocument/2006/relationships/slide" Target="slides/slide49.xml" /><Relationship Id="rId55" Type="http://schemas.openxmlformats.org/officeDocument/2006/relationships/slide" Target="slides/slide54.xml" /><Relationship Id="rId63" Type="http://schemas.openxmlformats.org/officeDocument/2006/relationships/theme" Target="theme/theme1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41" Type="http://schemas.openxmlformats.org/officeDocument/2006/relationships/slide" Target="slides/slide40.xml" /><Relationship Id="rId54" Type="http://schemas.openxmlformats.org/officeDocument/2006/relationships/slide" Target="slides/slide53.xml" /><Relationship Id="rId62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slide" Target="slides/slide36.xml" /><Relationship Id="rId40" Type="http://schemas.openxmlformats.org/officeDocument/2006/relationships/slide" Target="slides/slide39.xml" /><Relationship Id="rId45" Type="http://schemas.openxmlformats.org/officeDocument/2006/relationships/slide" Target="slides/slide44.xml" /><Relationship Id="rId53" Type="http://schemas.openxmlformats.org/officeDocument/2006/relationships/slide" Target="slides/slide52.xml" /><Relationship Id="rId58" Type="http://schemas.openxmlformats.org/officeDocument/2006/relationships/slide" Target="slides/slide57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slide" Target="slides/slide35.xml" /><Relationship Id="rId49" Type="http://schemas.openxmlformats.org/officeDocument/2006/relationships/slide" Target="slides/slide48.xml" /><Relationship Id="rId57" Type="http://schemas.openxmlformats.org/officeDocument/2006/relationships/slide" Target="slides/slide56.xml" /><Relationship Id="rId61" Type="http://schemas.openxmlformats.org/officeDocument/2006/relationships/presProps" Target="pres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4" Type="http://schemas.openxmlformats.org/officeDocument/2006/relationships/slide" Target="slides/slide43.xml" /><Relationship Id="rId52" Type="http://schemas.openxmlformats.org/officeDocument/2006/relationships/slide" Target="slides/slide51.xml" /><Relationship Id="rId60" Type="http://schemas.openxmlformats.org/officeDocument/2006/relationships/slide" Target="slides/slide5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slide" Target="slides/slide34.xml" /><Relationship Id="rId43" Type="http://schemas.openxmlformats.org/officeDocument/2006/relationships/slide" Target="slides/slide42.xml" /><Relationship Id="rId48" Type="http://schemas.openxmlformats.org/officeDocument/2006/relationships/slide" Target="slides/slide47.xml" /><Relationship Id="rId56" Type="http://schemas.openxmlformats.org/officeDocument/2006/relationships/slide" Target="slides/slide55.xml" /><Relationship Id="rId64" Type="http://schemas.openxmlformats.org/officeDocument/2006/relationships/tableStyles" Target="tableStyles.xml" /><Relationship Id="rId8" Type="http://schemas.openxmlformats.org/officeDocument/2006/relationships/slide" Target="slides/slide7.xml" /><Relationship Id="rId51" Type="http://schemas.openxmlformats.org/officeDocument/2006/relationships/slide" Target="slides/slide50.xml" /><Relationship Id="rId3" Type="http://schemas.openxmlformats.org/officeDocument/2006/relationships/slide" Target="slides/slide2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38" Type="http://schemas.openxmlformats.org/officeDocument/2006/relationships/slide" Target="slides/slide37.xml" /><Relationship Id="rId46" Type="http://schemas.openxmlformats.org/officeDocument/2006/relationships/slide" Target="slides/slide45.xml" /><Relationship Id="rId59" Type="http://schemas.openxmlformats.org/officeDocument/2006/relationships/slide" Target="slides/slide58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440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93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77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632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71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841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749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646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906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40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16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7990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2.xml" 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 /><Relationship Id="rId2" Type="http://schemas.openxmlformats.org/officeDocument/2006/relationships/image" Target="../media/image2.emf" /><Relationship Id="rId1" Type="http://schemas.openxmlformats.org/officeDocument/2006/relationships/slideLayout" Target="../slideLayouts/slideLayout7.xml" 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2.xml" 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 /><Relationship Id="rId1" Type="http://schemas.openxmlformats.org/officeDocument/2006/relationships/slideLayout" Target="../slideLayouts/slideLayout2.xml" 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 /><Relationship Id="rId1" Type="http://schemas.openxmlformats.org/officeDocument/2006/relationships/slideLayout" Target="../slideLayouts/slideLayout2.xml" 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2.xml" 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2.xml" 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Tetracyclines" TargetMode="External" /><Relationship Id="rId3" Type="http://schemas.openxmlformats.org/officeDocument/2006/relationships/hyperlink" Target="https://en.wikipedia.org/wiki/Prostatitis" TargetMode="External" /><Relationship Id="rId7" Type="http://schemas.openxmlformats.org/officeDocument/2006/relationships/hyperlink" Target="https://en.wikipedia.org/wiki/Salmonella" TargetMode="External" /><Relationship Id="rId2" Type="http://schemas.openxmlformats.org/officeDocument/2006/relationships/hyperlink" Target="https://en.wikipedia.org/wiki/Pyelonephritis" TargetMode="External" /><Relationship Id="rId1" Type="http://schemas.openxmlformats.org/officeDocument/2006/relationships/slideLayout" Target="../slideLayouts/slideLayout2.xml" /><Relationship Id="rId6" Type="http://schemas.openxmlformats.org/officeDocument/2006/relationships/hyperlink" Target="https://en.wikipedia.org/wiki/Osteomyelitis" TargetMode="External" /><Relationship Id="rId5" Type="http://schemas.openxmlformats.org/officeDocument/2006/relationships/hyperlink" Target="https://en.wikipedia.org/wiki/Sickle-cell_disease" TargetMode="External" /><Relationship Id="rId4" Type="http://schemas.openxmlformats.org/officeDocument/2006/relationships/hyperlink" Target="https://en.wikipedia.org/wiki/Quinolone_antibiotic#cite_note-Liu-2005-4" TargetMode="External" /><Relationship Id="rId9" Type="http://schemas.openxmlformats.org/officeDocument/2006/relationships/hyperlink" Target="https://en.wikipedia.org/wiki/Cytochrome_P450" TargetMode="External" 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2.xml" 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2.xml" 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Quinolone_antibiotic#cite_note-pmid9661020-61" TargetMode="External" /><Relationship Id="rId3" Type="http://schemas.openxmlformats.org/officeDocument/2006/relationships/hyperlink" Target="https://en.wikipedia.org/wiki/Pathogen" TargetMode="External" /><Relationship Id="rId7" Type="http://schemas.openxmlformats.org/officeDocument/2006/relationships/hyperlink" Target="https://en.wikipedia.org/wiki/Efflux_(microbiology)" TargetMode="External" /><Relationship Id="rId2" Type="http://schemas.openxmlformats.org/officeDocument/2006/relationships/hyperlink" Target="https://en.wikipedia.org/wiki/Antibiotic_resistance" TargetMode="External" /><Relationship Id="rId1" Type="http://schemas.openxmlformats.org/officeDocument/2006/relationships/slideLayout" Target="../slideLayouts/slideLayout2.xml" /><Relationship Id="rId6" Type="http://schemas.openxmlformats.org/officeDocument/2006/relationships/hyperlink" Target="https://en.wikipedia.org/wiki/Quinolone_antibiotic#cite_note-60" TargetMode="External" /><Relationship Id="rId11" Type="http://schemas.openxmlformats.org/officeDocument/2006/relationships/hyperlink" Target="https://en.wikipedia.org/wiki/Topoisomerase_IV" TargetMode="External" /><Relationship Id="rId5" Type="http://schemas.openxmlformats.org/officeDocument/2006/relationships/hyperlink" Target="https://en.wikipedia.org/wiki/Quinolone_antibiotic#cite_note-55" TargetMode="External" /><Relationship Id="rId10" Type="http://schemas.openxmlformats.org/officeDocument/2006/relationships/hyperlink" Target="https://en.wikipedia.org/wiki/Mutation" TargetMode="External" /><Relationship Id="rId4" Type="http://schemas.openxmlformats.org/officeDocument/2006/relationships/hyperlink" Target="https://en.wikipedia.org/wiki/Escherichia_coli" TargetMode="External" /><Relationship Id="rId9" Type="http://schemas.openxmlformats.org/officeDocument/2006/relationships/hyperlink" Target="https://en.wikipedia.org/wiki/DNA_gyrase" TargetMode="Externa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2.xml" 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2.xml" 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2.xml" 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 /><Relationship Id="rId1" Type="http://schemas.openxmlformats.org/officeDocument/2006/relationships/slideLayout" Target="../slideLayouts/slideLayout2.xml" 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2.xml" 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 /><Relationship Id="rId1" Type="http://schemas.openxmlformats.org/officeDocument/2006/relationships/slideLayout" Target="../slideLayouts/slideLayout2.xml" 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 /><Relationship Id="rId2" Type="http://schemas.openxmlformats.org/officeDocument/2006/relationships/image" Target="../media/image17.emf" /><Relationship Id="rId1" Type="http://schemas.openxmlformats.org/officeDocument/2006/relationships/slideLayout" Target="../slideLayouts/slideLayout7.xml" 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 /><Relationship Id="rId1" Type="http://schemas.openxmlformats.org/officeDocument/2006/relationships/slideLayout" Target="../slideLayouts/slideLayout7.xml" 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 /><Relationship Id="rId1" Type="http://schemas.openxmlformats.org/officeDocument/2006/relationships/slideLayout" Target="../slideLayouts/slideLayout7.xml" 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Antibiotic &amp; Prophylaxis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611" y="3476117"/>
            <a:ext cx="10993546" cy="2700011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Othman Badran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Saif AL-Sa’di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ar-SA">
                <a:solidFill>
                  <a:prstClr val="black">
                    <a:tint val="75000"/>
                  </a:prstClr>
                </a:solidFill>
                <a:latin typeface="Calibri"/>
              </a:rPr>
              <a:t>Ghaith Al-hadidi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547905-955E-1545-9E67-44D8658F09E5}"/>
              </a:ext>
            </a:extLst>
          </p:cNvPr>
          <p:cNvSpPr txBox="1"/>
          <p:nvPr/>
        </p:nvSpPr>
        <p:spPr>
          <a:xfrm>
            <a:off x="2880694" y="4641457"/>
            <a:ext cx="60953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en-US" sz="1800" b="0" i="0" u="none" strike="noStrike"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    Absorption:</a:t>
            </a:r>
          </a:p>
          <a:p>
            <a:pPr>
              <a:buNone/>
            </a:pPr>
            <a:r>
              <a:rPr lang="en-US" dirty="0"/>
              <a:t>Most drugs are incompletely absorbed orally and reach the intestine in sufficient amounts to affect the intestinal flora.</a:t>
            </a:r>
          </a:p>
          <a:p>
            <a:pPr>
              <a:buNone/>
            </a:pPr>
            <a:r>
              <a:rPr lang="en-US" dirty="0"/>
              <a:t>Must be administered on an empty stomach.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B-</a:t>
            </a:r>
            <a:r>
              <a:rPr lang="en-US" dirty="0" err="1"/>
              <a:t>lactam</a:t>
            </a:r>
            <a:r>
              <a:rPr lang="en-US" dirty="0"/>
              <a:t> antibiotics distribute well throughout the body.</a:t>
            </a:r>
          </a:p>
          <a:p>
            <a:endParaRPr lang="en-US" dirty="0"/>
          </a:p>
          <a:p>
            <a:r>
              <a:rPr lang="en-US" dirty="0"/>
              <a:t>All cross the placental barrier but no </a:t>
            </a:r>
            <a:r>
              <a:rPr lang="en-US" dirty="0" err="1"/>
              <a:t>teratogenic</a:t>
            </a:r>
            <a:r>
              <a:rPr lang="en-US" dirty="0"/>
              <a:t> effects have been shown.</a:t>
            </a:r>
          </a:p>
          <a:p>
            <a:endParaRPr lang="en-US" dirty="0"/>
          </a:p>
          <a:p>
            <a:r>
              <a:rPr lang="en-US" dirty="0"/>
              <a:t>Penetration into bone or CSF in insufficient for therapy unless inflamed.</a:t>
            </a:r>
          </a:p>
          <a:p>
            <a:r>
              <a:rPr lang="en-US" dirty="0"/>
              <a:t>Penicillin amounts in prostate are insufficient to be effective against infections.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Host metabolism of B-</a:t>
            </a:r>
            <a:r>
              <a:rPr lang="en-US" dirty="0" err="1"/>
              <a:t>lactam</a:t>
            </a:r>
            <a:r>
              <a:rPr lang="en-US" dirty="0"/>
              <a:t> antibiotics is usually </a:t>
            </a:r>
            <a:r>
              <a:rPr lang="en-US" dirty="0" err="1"/>
              <a:t>insignificant,but</a:t>
            </a:r>
            <a:r>
              <a:rPr lang="en-US" dirty="0"/>
              <a:t> some metabolism of penicillin G may occur in patients with impaired renal function.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         Excretion:</a:t>
            </a:r>
          </a:p>
          <a:p>
            <a:pPr>
              <a:buNone/>
            </a:pPr>
            <a:r>
              <a:rPr lang="en-US" dirty="0"/>
              <a:t>All excreted </a:t>
            </a:r>
            <a:r>
              <a:rPr lang="en-US" dirty="0" err="1"/>
              <a:t>renally</a:t>
            </a:r>
            <a:r>
              <a:rPr lang="en-US" dirty="0"/>
              <a:t> except </a:t>
            </a:r>
            <a:r>
              <a:rPr lang="en-US" dirty="0" err="1"/>
              <a:t>nafcillin</a:t>
            </a:r>
            <a:r>
              <a:rPr lang="en-US" dirty="0"/>
              <a:t> and </a:t>
            </a:r>
            <a:r>
              <a:rPr lang="en-US" dirty="0" err="1"/>
              <a:t>oxacillin</a:t>
            </a:r>
            <a:r>
              <a:rPr lang="en-US" dirty="0"/>
              <a:t>(metabolized in the liver).</a:t>
            </a:r>
          </a:p>
          <a:p>
            <a:pPr>
              <a:buNone/>
            </a:pPr>
            <a:r>
              <a:rPr lang="en-US" dirty="0"/>
              <a:t>They are also excreted in breast milk.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Adverse effects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Hypersensitivity</a:t>
            </a:r>
          </a:p>
          <a:p>
            <a:endParaRPr lang="en-US" dirty="0"/>
          </a:p>
          <a:p>
            <a:r>
              <a:rPr lang="en-US" dirty="0"/>
              <a:t>Diarrhea</a:t>
            </a:r>
          </a:p>
          <a:p>
            <a:endParaRPr lang="en-US" dirty="0"/>
          </a:p>
          <a:p>
            <a:r>
              <a:rPr lang="en-US" dirty="0"/>
              <a:t>Nephritis</a:t>
            </a:r>
          </a:p>
          <a:p>
            <a:endParaRPr lang="en-US" dirty="0"/>
          </a:p>
          <a:p>
            <a:r>
              <a:rPr lang="en-US" dirty="0"/>
              <a:t>Neurotoxicity</a:t>
            </a:r>
          </a:p>
          <a:p>
            <a:endParaRPr lang="en-US" dirty="0"/>
          </a:p>
          <a:p>
            <a:r>
              <a:rPr lang="en-US" dirty="0"/>
              <a:t>Hematologic toxicities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Cephalosporins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 </a:t>
            </a:r>
            <a:r>
              <a:rPr lang="en-US" dirty="0" err="1"/>
              <a:t>Cephalosporins</a:t>
            </a:r>
            <a:r>
              <a:rPr lang="en-US" dirty="0"/>
              <a:t> have the same mode of action as </a:t>
            </a:r>
            <a:r>
              <a:rPr lang="en-US" dirty="0" err="1"/>
              <a:t>penicillins,and</a:t>
            </a:r>
            <a:r>
              <a:rPr lang="en-US" dirty="0"/>
              <a:t> are affected by the same resistance mechanisms.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They are more resistant than </a:t>
            </a:r>
            <a:r>
              <a:rPr lang="en-US" dirty="0" err="1"/>
              <a:t>penicillins</a:t>
            </a:r>
            <a:r>
              <a:rPr lang="en-US" dirty="0"/>
              <a:t> to certain b-</a:t>
            </a:r>
            <a:r>
              <a:rPr lang="en-US" dirty="0" err="1"/>
              <a:t>lactamases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Antibacterial spectrum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 </a:t>
            </a:r>
            <a:r>
              <a:rPr lang="en-US" dirty="0" err="1"/>
              <a:t>Cephalosporins</a:t>
            </a:r>
            <a:r>
              <a:rPr lang="en-US" dirty="0"/>
              <a:t> have been classified into first, second, third, and fourth generation based on:</a:t>
            </a:r>
          </a:p>
          <a:p>
            <a:r>
              <a:rPr lang="en-US" dirty="0"/>
              <a:t>Bacterial </a:t>
            </a:r>
            <a:r>
              <a:rPr lang="en-US" dirty="0" err="1"/>
              <a:t>suspectability</a:t>
            </a:r>
            <a:r>
              <a:rPr lang="en-US" dirty="0"/>
              <a:t> patterns</a:t>
            </a:r>
          </a:p>
          <a:p>
            <a:endParaRPr lang="en-US" dirty="0"/>
          </a:p>
          <a:p>
            <a:r>
              <a:rPr lang="en-US" dirty="0"/>
              <a:t>Resistance to B-</a:t>
            </a:r>
            <a:r>
              <a:rPr lang="en-US" dirty="0" err="1"/>
              <a:t>lactamases</a:t>
            </a:r>
            <a:r>
              <a:rPr lang="en-US" dirty="0"/>
              <a:t>.</a:t>
            </a:r>
          </a:p>
          <a:p>
            <a:pPr>
              <a:buNone/>
            </a:pPr>
            <a:r>
              <a:rPr lang="en-US" dirty="0" err="1"/>
              <a:t>However,commercially</a:t>
            </a:r>
            <a:r>
              <a:rPr lang="en-US" dirty="0"/>
              <a:t> available </a:t>
            </a:r>
            <a:r>
              <a:rPr lang="en-US" dirty="0" err="1"/>
              <a:t>penicillins</a:t>
            </a:r>
            <a:r>
              <a:rPr lang="en-US" dirty="0"/>
              <a:t> are ineffective against </a:t>
            </a:r>
            <a:r>
              <a:rPr lang="en-US" dirty="0" err="1"/>
              <a:t>MRSA,L.monocytogenes,C.difficile</a:t>
            </a:r>
            <a:r>
              <a:rPr lang="en-US" dirty="0"/>
              <a:t> and the </a:t>
            </a:r>
            <a:r>
              <a:rPr lang="en-US" dirty="0" err="1"/>
              <a:t>enterococci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First generation</a:t>
            </a:r>
          </a:p>
          <a:p>
            <a:pPr>
              <a:buNone/>
            </a:pPr>
            <a:r>
              <a:rPr lang="en-US" dirty="0"/>
              <a:t>Cover MSSA, Proteus mirabilis, </a:t>
            </a:r>
            <a:r>
              <a:rPr lang="en-US" dirty="0" err="1"/>
              <a:t>E.coli</a:t>
            </a:r>
            <a:r>
              <a:rPr lang="en-US" dirty="0"/>
              <a:t>, and </a:t>
            </a:r>
            <a:r>
              <a:rPr lang="en-US" dirty="0" err="1"/>
              <a:t>K.pneumonia</a:t>
            </a:r>
            <a:r>
              <a:rPr lang="en-US" dirty="0"/>
              <a:t>.</a:t>
            </a:r>
          </a:p>
          <a:p>
            <a:r>
              <a:rPr lang="en-US" dirty="0"/>
              <a:t>Second generation</a:t>
            </a:r>
          </a:p>
          <a:p>
            <a:pPr>
              <a:buNone/>
            </a:pPr>
            <a:r>
              <a:rPr lang="en-US" dirty="0"/>
              <a:t>Greater activity against three additional gram-negative </a:t>
            </a:r>
            <a:r>
              <a:rPr lang="en-US" dirty="0" err="1"/>
              <a:t>organisms:H.influenza</a:t>
            </a:r>
            <a:r>
              <a:rPr lang="en-US" dirty="0"/>
              <a:t>, </a:t>
            </a:r>
            <a:r>
              <a:rPr lang="en-US" dirty="0" err="1"/>
              <a:t>Enterobacter</a:t>
            </a:r>
            <a:r>
              <a:rPr lang="en-US" dirty="0"/>
              <a:t> </a:t>
            </a:r>
            <a:r>
              <a:rPr lang="en-US" dirty="0" err="1"/>
              <a:t>aerogenes</a:t>
            </a:r>
            <a:r>
              <a:rPr lang="en-US" dirty="0"/>
              <a:t>, and some </a:t>
            </a:r>
            <a:r>
              <a:rPr lang="en-US" dirty="0" err="1"/>
              <a:t>Neisseria</a:t>
            </a:r>
            <a:r>
              <a:rPr lang="en-US" dirty="0"/>
              <a:t> </a:t>
            </a:r>
            <a:r>
              <a:rPr lang="en-US" dirty="0" err="1"/>
              <a:t>species,whereas</a:t>
            </a:r>
            <a:r>
              <a:rPr lang="en-US" dirty="0"/>
              <a:t> activity against gram-positive organisms is weaker.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Antimicrobial coverage of </a:t>
            </a:r>
            <a:r>
              <a:rPr lang="en-US" dirty="0" err="1"/>
              <a:t>cephamycins</a:t>
            </a:r>
            <a:r>
              <a:rPr lang="en-US" dirty="0"/>
              <a:t> and </a:t>
            </a:r>
            <a:r>
              <a:rPr lang="en-US" dirty="0" err="1"/>
              <a:t>ceftoxitin</a:t>
            </a:r>
            <a:r>
              <a:rPr lang="en-US" dirty="0"/>
              <a:t> also includes anaerobes.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Third generation</a:t>
            </a:r>
          </a:p>
          <a:p>
            <a:pPr>
              <a:buNone/>
            </a:pPr>
            <a:r>
              <a:rPr lang="en-US" dirty="0"/>
              <a:t>Less potent than first generation </a:t>
            </a:r>
            <a:r>
              <a:rPr lang="en-US" dirty="0" err="1"/>
              <a:t>cephalosporins</a:t>
            </a:r>
            <a:r>
              <a:rPr lang="en-US" dirty="0"/>
              <a:t> against MSSA.</a:t>
            </a:r>
          </a:p>
          <a:p>
            <a:pPr>
              <a:buNone/>
            </a:pPr>
            <a:r>
              <a:rPr lang="en-US" dirty="0"/>
              <a:t>Potent against gram negative </a:t>
            </a:r>
            <a:r>
              <a:rPr lang="en-US" dirty="0" err="1"/>
              <a:t>bacterias</a:t>
            </a:r>
            <a:r>
              <a:rPr lang="en-US" dirty="0"/>
              <a:t> mentioned above as well as </a:t>
            </a:r>
            <a:r>
              <a:rPr lang="en-US" dirty="0" err="1"/>
              <a:t>Serratia</a:t>
            </a:r>
            <a:r>
              <a:rPr lang="en-US" dirty="0"/>
              <a:t> </a:t>
            </a:r>
            <a:r>
              <a:rPr lang="en-US" dirty="0" err="1"/>
              <a:t>marcescens</a:t>
            </a:r>
            <a:r>
              <a:rPr lang="en-US" dirty="0"/>
              <a:t>.</a:t>
            </a:r>
          </a:p>
          <a:p>
            <a:pPr>
              <a:buNone/>
            </a:pPr>
            <a:r>
              <a:rPr lang="en-US" dirty="0" err="1"/>
              <a:t>Ceftazidime</a:t>
            </a:r>
            <a:r>
              <a:rPr lang="en-US" dirty="0"/>
              <a:t> is effective against </a:t>
            </a:r>
            <a:r>
              <a:rPr lang="en-US" dirty="0" err="1"/>
              <a:t>P.aeruginosa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 Fourth generation(</a:t>
            </a:r>
            <a:r>
              <a:rPr lang="en-US" dirty="0" err="1"/>
              <a:t>Cefepime</a:t>
            </a:r>
            <a:r>
              <a:rPr lang="en-US" dirty="0"/>
              <a:t>)</a:t>
            </a:r>
          </a:p>
          <a:p>
            <a:pPr>
              <a:buNone/>
            </a:pPr>
            <a:r>
              <a:rPr lang="en-US" dirty="0"/>
              <a:t>Effective against:</a:t>
            </a:r>
          </a:p>
          <a:p>
            <a:r>
              <a:rPr lang="en-US" dirty="0"/>
              <a:t>Streptococci and staphylococci</a:t>
            </a:r>
          </a:p>
          <a:p>
            <a:r>
              <a:rPr lang="en-US" dirty="0"/>
              <a:t>Aerobic gram negative organisms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Pharmacokinetics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Administration:</a:t>
            </a:r>
          </a:p>
          <a:p>
            <a:pPr>
              <a:buNone/>
            </a:pPr>
            <a:r>
              <a:rPr lang="en-US" dirty="0"/>
              <a:t>Many </a:t>
            </a:r>
            <a:r>
              <a:rPr lang="en-US" dirty="0" err="1"/>
              <a:t>cephalosporins</a:t>
            </a:r>
            <a:r>
              <a:rPr lang="en-US" dirty="0"/>
              <a:t> must be administered IV or IM due to their poor oral absorption. Exceptions are: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First generation: </a:t>
            </a:r>
            <a:r>
              <a:rPr lang="en-US" dirty="0" err="1"/>
              <a:t>Cephalexin</a:t>
            </a:r>
            <a:r>
              <a:rPr lang="en-US" dirty="0"/>
              <a:t>, </a:t>
            </a:r>
            <a:r>
              <a:rPr lang="en-US" dirty="0" err="1"/>
              <a:t>Cefadroxil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Second generation: </a:t>
            </a:r>
            <a:r>
              <a:rPr lang="en-US" dirty="0" err="1"/>
              <a:t>Cefuroxime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Third generation: </a:t>
            </a:r>
            <a:r>
              <a:rPr lang="en-US" dirty="0" err="1"/>
              <a:t>Cefdinir</a:t>
            </a:r>
            <a:r>
              <a:rPr lang="en-US" dirty="0"/>
              <a:t>, </a:t>
            </a:r>
            <a:r>
              <a:rPr lang="en-US" dirty="0" err="1"/>
              <a:t>cefixime</a:t>
            </a:r>
            <a:r>
              <a:rPr lang="en-US" dirty="0"/>
              <a:t>, </a:t>
            </a:r>
            <a:r>
              <a:rPr lang="en-US" dirty="0" err="1"/>
              <a:t>ceftibuten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Classification according to mechanism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Cell wall inhibitors:</a:t>
            </a:r>
          </a:p>
          <a:p>
            <a:r>
              <a:rPr lang="en-US" dirty="0"/>
              <a:t>Penicillin</a:t>
            </a:r>
          </a:p>
          <a:p>
            <a:r>
              <a:rPr lang="en-US" dirty="0" err="1"/>
              <a:t>Cephalosporins</a:t>
            </a:r>
            <a:endParaRPr lang="en-US" dirty="0"/>
          </a:p>
          <a:p>
            <a:r>
              <a:rPr lang="en-US" dirty="0" err="1"/>
              <a:t>Carbapenems</a:t>
            </a:r>
            <a:endParaRPr lang="en-US" dirty="0"/>
          </a:p>
          <a:p>
            <a:r>
              <a:rPr lang="en-US" dirty="0" err="1"/>
              <a:t>Vancomycin</a:t>
            </a: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Distribution:</a:t>
            </a:r>
          </a:p>
          <a:p>
            <a:pPr>
              <a:buNone/>
            </a:pPr>
            <a:r>
              <a:rPr lang="en-US" dirty="0"/>
              <a:t>All </a:t>
            </a:r>
            <a:r>
              <a:rPr lang="en-US" dirty="0" err="1"/>
              <a:t>cephalosporins</a:t>
            </a:r>
            <a:r>
              <a:rPr lang="en-US" dirty="0"/>
              <a:t> distribute very well in body </a:t>
            </a:r>
            <a:r>
              <a:rPr lang="en-US" dirty="0" err="1"/>
              <a:t>fluids.However,adequate</a:t>
            </a:r>
            <a:r>
              <a:rPr lang="en-US" dirty="0"/>
              <a:t> therapeutic levels in CSF are achieved with only a few </a:t>
            </a:r>
            <a:r>
              <a:rPr lang="en-US" dirty="0" err="1"/>
              <a:t>cephalosporins</a:t>
            </a:r>
            <a:r>
              <a:rPr lang="en-US" dirty="0"/>
              <a:t>. For example: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Ceftriaxone</a:t>
            </a:r>
            <a:r>
              <a:rPr lang="en-US" dirty="0"/>
              <a:t> and </a:t>
            </a:r>
            <a:r>
              <a:rPr lang="en-US" dirty="0" err="1"/>
              <a:t>cefotaxime</a:t>
            </a:r>
            <a:r>
              <a:rPr lang="en-US" dirty="0"/>
              <a:t> are effective to treat neonatal and child hood meningitis cause by </a:t>
            </a:r>
            <a:r>
              <a:rPr lang="en-US" dirty="0" err="1"/>
              <a:t>H.influenza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Cefazolin</a:t>
            </a:r>
            <a:r>
              <a:rPr lang="en-US" dirty="0"/>
              <a:t> is used as a single dose </a:t>
            </a:r>
            <a:r>
              <a:rPr lang="en-US" dirty="0" err="1"/>
              <a:t>porphylaxis</a:t>
            </a:r>
            <a:r>
              <a:rPr lang="en-US" dirty="0"/>
              <a:t> prior to </a:t>
            </a:r>
            <a:r>
              <a:rPr lang="en-US" dirty="0" err="1"/>
              <a:t>surgery.And</a:t>
            </a:r>
            <a:r>
              <a:rPr lang="en-US" dirty="0"/>
              <a:t> due to its ability to penetrate the bone, it is effective for most orthopedic surgeries.</a:t>
            </a:r>
          </a:p>
          <a:p>
            <a:pPr>
              <a:buNone/>
            </a:pPr>
            <a:r>
              <a:rPr lang="en-US" dirty="0"/>
              <a:t>All </a:t>
            </a:r>
            <a:r>
              <a:rPr lang="en-US" dirty="0" err="1"/>
              <a:t>cephalosporins</a:t>
            </a:r>
            <a:r>
              <a:rPr lang="en-US" dirty="0"/>
              <a:t> cross the placenta.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Elimination</a:t>
            </a:r>
          </a:p>
          <a:p>
            <a:pPr>
              <a:buNone/>
            </a:pPr>
            <a:r>
              <a:rPr lang="en-US" dirty="0" err="1"/>
              <a:t>Cephalosporins</a:t>
            </a:r>
            <a:r>
              <a:rPr lang="en-US" dirty="0"/>
              <a:t> are excreted </a:t>
            </a:r>
            <a:r>
              <a:rPr lang="en-US" dirty="0" err="1"/>
              <a:t>renally</a:t>
            </a:r>
            <a:r>
              <a:rPr lang="en-US" dirty="0"/>
              <a:t> except </a:t>
            </a:r>
            <a:r>
              <a:rPr lang="en-US" dirty="0" err="1"/>
              <a:t>ceftriaxone</a:t>
            </a:r>
            <a:r>
              <a:rPr lang="en-US" dirty="0"/>
              <a:t>.(It is excreted through the bile into the feces).</a:t>
            </a:r>
          </a:p>
          <a:p>
            <a:pPr>
              <a:buNone/>
            </a:pPr>
            <a:r>
              <a:rPr lang="en-US" dirty="0"/>
              <a:t>    </a:t>
            </a:r>
          </a:p>
          <a:p>
            <a:pPr>
              <a:buNone/>
            </a:pPr>
            <a:r>
              <a:rPr lang="en-US" dirty="0"/>
              <a:t>    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Adverse effects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err="1"/>
              <a:t>Cephalosporins</a:t>
            </a:r>
            <a:r>
              <a:rPr lang="en-US" dirty="0"/>
              <a:t> are well </a:t>
            </a:r>
            <a:r>
              <a:rPr lang="en-US" dirty="0" err="1"/>
              <a:t>tolerated,however</a:t>
            </a:r>
            <a:r>
              <a:rPr lang="en-US" dirty="0"/>
              <a:t> patients who has:</a:t>
            </a:r>
          </a:p>
          <a:p>
            <a:r>
              <a:rPr lang="en-US" dirty="0"/>
              <a:t>Allergic reactions</a:t>
            </a:r>
          </a:p>
          <a:p>
            <a:r>
              <a:rPr lang="en-US" dirty="0"/>
              <a:t>Steven-Johnson syndrome</a:t>
            </a:r>
          </a:p>
          <a:p>
            <a:r>
              <a:rPr lang="en-US" dirty="0"/>
              <a:t>Or toxic epidermal </a:t>
            </a:r>
            <a:r>
              <a:rPr lang="en-US" dirty="0" err="1"/>
              <a:t>necrolysis</a:t>
            </a:r>
            <a:r>
              <a:rPr lang="en-US" dirty="0"/>
              <a:t> to </a:t>
            </a:r>
            <a:r>
              <a:rPr lang="en-US" dirty="0" err="1"/>
              <a:t>penicillins</a:t>
            </a:r>
            <a:r>
              <a:rPr lang="en-US" dirty="0"/>
              <a:t> should not receive </a:t>
            </a:r>
            <a:r>
              <a:rPr lang="en-US" dirty="0" err="1"/>
              <a:t>cephalosporins</a:t>
            </a:r>
            <a:r>
              <a:rPr lang="en-US" dirty="0"/>
              <a:t>.</a:t>
            </a:r>
          </a:p>
          <a:p>
            <a:endParaRPr lang="en-US" dirty="0"/>
          </a:p>
          <a:p>
            <a:pPr>
              <a:buNone/>
            </a:pPr>
            <a:r>
              <a:rPr lang="en-US" dirty="0"/>
              <a:t>The highest allergic cross sensitivity is between penicillin and first generation </a:t>
            </a:r>
            <a:r>
              <a:rPr lang="en-US" dirty="0" err="1"/>
              <a:t>cephalosporins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Carbapenems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They are synthetic beta </a:t>
            </a:r>
            <a:r>
              <a:rPr lang="en-US" dirty="0" err="1"/>
              <a:t>lactams</a:t>
            </a:r>
            <a:r>
              <a:rPr lang="en-US" dirty="0"/>
              <a:t>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Drugs of this group are: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Imipenem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Meropenem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Doripenem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Ertapenem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Antibacterial spectrum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err="1"/>
              <a:t>Imipenem,meropenem</a:t>
            </a:r>
            <a:r>
              <a:rPr lang="en-US" dirty="0"/>
              <a:t> and </a:t>
            </a:r>
            <a:r>
              <a:rPr lang="en-US" dirty="0" err="1"/>
              <a:t>doripenem</a:t>
            </a:r>
            <a:r>
              <a:rPr lang="en-US" dirty="0"/>
              <a:t> is active against Beta-</a:t>
            </a:r>
            <a:r>
              <a:rPr lang="en-US" dirty="0" err="1"/>
              <a:t>lactamase</a:t>
            </a:r>
            <a:r>
              <a:rPr lang="en-US" dirty="0"/>
              <a:t> producing gram positive and gram negative </a:t>
            </a:r>
            <a:r>
              <a:rPr lang="en-US" dirty="0" err="1"/>
              <a:t>organisms,anaerobes</a:t>
            </a:r>
            <a:r>
              <a:rPr lang="en-US" dirty="0"/>
              <a:t> and </a:t>
            </a:r>
            <a:r>
              <a:rPr lang="en-US" dirty="0" err="1"/>
              <a:t>P.aeruginosa</a:t>
            </a:r>
            <a:r>
              <a:rPr lang="en-US" dirty="0"/>
              <a:t>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err="1"/>
              <a:t>Ertapenem</a:t>
            </a:r>
            <a:r>
              <a:rPr lang="en-US" dirty="0"/>
              <a:t> lacks coverage against </a:t>
            </a:r>
            <a:r>
              <a:rPr lang="en-US" dirty="0" err="1"/>
              <a:t>P.aeruginosa</a:t>
            </a:r>
            <a:r>
              <a:rPr lang="en-US" dirty="0"/>
              <a:t>, </a:t>
            </a:r>
            <a:r>
              <a:rPr lang="en-US" dirty="0" err="1"/>
              <a:t>Enterococcus</a:t>
            </a:r>
            <a:r>
              <a:rPr lang="en-US" dirty="0"/>
              <a:t> species, and </a:t>
            </a:r>
            <a:r>
              <a:rPr lang="en-US" dirty="0" err="1"/>
              <a:t>Acinetobacter</a:t>
            </a:r>
            <a:r>
              <a:rPr lang="en-US" dirty="0"/>
              <a:t> species.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Pharmacokinetics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/>
              <a:t>Imipenem</a:t>
            </a:r>
            <a:r>
              <a:rPr lang="en-US" dirty="0"/>
              <a:t> and </a:t>
            </a:r>
            <a:r>
              <a:rPr lang="en-US" dirty="0" err="1"/>
              <a:t>meropenem</a:t>
            </a:r>
            <a:r>
              <a:rPr lang="en-US" dirty="0"/>
              <a:t> are administered IV and excreted by </a:t>
            </a:r>
            <a:r>
              <a:rPr lang="en-US" dirty="0" err="1"/>
              <a:t>glomerular</a:t>
            </a:r>
            <a:r>
              <a:rPr lang="en-US" dirty="0"/>
              <a:t> filtration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Metabolism of </a:t>
            </a:r>
            <a:r>
              <a:rPr lang="en-US" dirty="0" err="1"/>
              <a:t>imipenem</a:t>
            </a:r>
            <a:r>
              <a:rPr lang="en-US" dirty="0"/>
              <a:t> in the proximal tubule produces an inactive metabolite that is </a:t>
            </a:r>
            <a:r>
              <a:rPr lang="en-US" dirty="0" err="1"/>
              <a:t>nephrotoxic</a:t>
            </a:r>
            <a:r>
              <a:rPr lang="en-US" dirty="0"/>
              <a:t>. Compounding it with </a:t>
            </a:r>
            <a:r>
              <a:rPr lang="en-US" dirty="0" err="1"/>
              <a:t>cilastatin</a:t>
            </a:r>
            <a:r>
              <a:rPr lang="en-US" dirty="0"/>
              <a:t> protects it and prevents the formation of this toxic metabolite.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/>
              <a:t>Ertapenem</a:t>
            </a:r>
            <a:r>
              <a:rPr lang="en-US" dirty="0"/>
              <a:t> can be </a:t>
            </a:r>
            <a:r>
              <a:rPr lang="en-US" dirty="0" err="1"/>
              <a:t>administed</a:t>
            </a:r>
            <a:r>
              <a:rPr lang="en-US" dirty="0"/>
              <a:t> IM or IV once daily.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     Adverse effects:</a:t>
            </a:r>
          </a:p>
          <a:p>
            <a:r>
              <a:rPr lang="en-US" dirty="0" err="1"/>
              <a:t>Nausea,vomiting</a:t>
            </a:r>
            <a:r>
              <a:rPr lang="en-US" dirty="0"/>
              <a:t> and diarrhea</a:t>
            </a:r>
          </a:p>
          <a:p>
            <a:r>
              <a:rPr lang="en-US" dirty="0" err="1"/>
              <a:t>Eosinophilia</a:t>
            </a:r>
            <a:r>
              <a:rPr lang="en-US" dirty="0"/>
              <a:t> and </a:t>
            </a:r>
            <a:r>
              <a:rPr lang="en-US" dirty="0" err="1"/>
              <a:t>neutopenia</a:t>
            </a:r>
            <a:r>
              <a:rPr lang="en-US" dirty="0"/>
              <a:t> (less common than other beta </a:t>
            </a:r>
            <a:r>
              <a:rPr lang="en-US" dirty="0" err="1"/>
              <a:t>lactams</a:t>
            </a:r>
            <a:r>
              <a:rPr lang="en-US" dirty="0"/>
              <a:t>)</a:t>
            </a:r>
          </a:p>
          <a:p>
            <a:r>
              <a:rPr lang="en-US" dirty="0"/>
              <a:t>High levels of </a:t>
            </a:r>
            <a:r>
              <a:rPr lang="en-US" dirty="0" err="1"/>
              <a:t>imipenem</a:t>
            </a:r>
            <a:r>
              <a:rPr lang="en-US" dirty="0"/>
              <a:t> may provoke seizures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Vancomycin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It is a </a:t>
            </a:r>
            <a:r>
              <a:rPr lang="en-US" dirty="0" err="1"/>
              <a:t>tricyclic</a:t>
            </a:r>
            <a:r>
              <a:rPr lang="en-US" dirty="0"/>
              <a:t> </a:t>
            </a:r>
            <a:r>
              <a:rPr lang="en-US" dirty="0" err="1"/>
              <a:t>glycopeptide</a:t>
            </a:r>
            <a:r>
              <a:rPr lang="en-US" dirty="0"/>
              <a:t> that is important to treat </a:t>
            </a:r>
            <a:r>
              <a:rPr lang="en-US" dirty="0" err="1"/>
              <a:t>methicillin</a:t>
            </a:r>
            <a:r>
              <a:rPr lang="en-US" dirty="0"/>
              <a:t>-resistant </a:t>
            </a:r>
            <a:r>
              <a:rPr lang="en-US" dirty="0" err="1"/>
              <a:t>S.epidermis</a:t>
            </a:r>
            <a:r>
              <a:rPr lang="en-US" dirty="0"/>
              <a:t> and MRSA </a:t>
            </a:r>
            <a:r>
              <a:rPr lang="en-US" dirty="0" err="1"/>
              <a:t>infections,as</a:t>
            </a:r>
            <a:r>
              <a:rPr lang="en-US" dirty="0"/>
              <a:t> well as </a:t>
            </a:r>
            <a:r>
              <a:rPr lang="en-US" dirty="0" err="1"/>
              <a:t>enterococcal</a:t>
            </a:r>
            <a:r>
              <a:rPr lang="en-US" dirty="0"/>
              <a:t> infections.</a:t>
            </a:r>
          </a:p>
          <a:p>
            <a:pPr>
              <a:buNone/>
            </a:pPr>
            <a:r>
              <a:rPr lang="en-US" dirty="0"/>
              <a:t>Usage: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B-</a:t>
            </a:r>
            <a:r>
              <a:rPr lang="en-US" dirty="0" err="1"/>
              <a:t>lactam</a:t>
            </a:r>
            <a:r>
              <a:rPr lang="en-US" dirty="0"/>
              <a:t> resistant gram positive organisms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Gram positive infections in people who have serious allergy to beta-</a:t>
            </a:r>
            <a:r>
              <a:rPr lang="en-US" dirty="0" err="1"/>
              <a:t>lactams</a:t>
            </a:r>
            <a:endParaRPr lang="en-US" dirty="0"/>
          </a:p>
          <a:p>
            <a:pPr marL="514350" indent="-514350">
              <a:buNone/>
            </a:pPr>
            <a:r>
              <a:rPr lang="en-US" dirty="0" err="1"/>
              <a:t>Vancomycin</a:t>
            </a:r>
            <a:r>
              <a:rPr lang="en-US" dirty="0"/>
              <a:t> is not absorbed </a:t>
            </a:r>
            <a:r>
              <a:rPr lang="en-US" dirty="0" err="1"/>
              <a:t>orally,so</a:t>
            </a:r>
            <a:r>
              <a:rPr lang="en-US" dirty="0"/>
              <a:t> the use of oral formulation is limited to the treatment of </a:t>
            </a:r>
            <a:r>
              <a:rPr lang="en-US" dirty="0" err="1"/>
              <a:t>pseudomembraneous</a:t>
            </a:r>
            <a:r>
              <a:rPr lang="en-US" dirty="0"/>
              <a:t> </a:t>
            </a:r>
            <a:r>
              <a:rPr lang="en-US" dirty="0" err="1"/>
              <a:t>collitis</a:t>
            </a:r>
            <a:r>
              <a:rPr lang="en-US" dirty="0"/>
              <a:t>.</a:t>
            </a:r>
          </a:p>
          <a:p>
            <a:pPr marL="514350" indent="-514350">
              <a:buNone/>
            </a:pPr>
            <a:r>
              <a:rPr lang="en-US" dirty="0" err="1"/>
              <a:t>Vacomycin</a:t>
            </a:r>
            <a:r>
              <a:rPr lang="en-US" dirty="0"/>
              <a:t> can cause red man syndrome when rapidly infused.(</a:t>
            </a:r>
            <a:r>
              <a:rPr lang="en-US" dirty="0" err="1"/>
              <a:t>Tachycardia,angioedema,flushing</a:t>
            </a:r>
            <a:r>
              <a:rPr lang="en-US" dirty="0"/>
              <a:t> and generalized </a:t>
            </a:r>
            <a:r>
              <a:rPr lang="en-US" dirty="0" err="1"/>
              <a:t>pruritis</a:t>
            </a:r>
            <a:r>
              <a:rPr lang="en-US" dirty="0"/>
              <a:t>).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CFDC9-DA00-4186-8016-FA32A9664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0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Bacteriostatic versus bactericidal drugs: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BD8A415-0EB0-43F2-A3FF-BDBB50574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346" y="2181225"/>
            <a:ext cx="7683307" cy="3678238"/>
          </a:xfrm>
        </p:spPr>
      </p:pic>
    </p:spTree>
    <p:extLst>
      <p:ext uri="{BB962C8B-B14F-4D97-AF65-F5344CB8AC3E}">
        <p14:creationId xmlns:p14="http://schemas.microsoft.com/office/powerpoint/2010/main" val="22826797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36B95-5F3D-4F4F-A30A-8A272DD7F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EADD0-CD2C-46C0-9B75-3ED25E0222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PROTEINS SYNTHESIS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Transcription</a:t>
            </a:r>
          </a:p>
          <a:p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Translation</a:t>
            </a:r>
          </a:p>
          <a:p>
            <a:endParaRPr lang="en-US" sz="2600" dirty="0">
              <a:solidFill>
                <a:prstClr val="black"/>
              </a:solidFill>
              <a:latin typeface="Calibri" panose="020F0502020204030204"/>
            </a:endParaRPr>
          </a:p>
          <a:p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Protein Synthesis</a:t>
            </a:r>
            <a:b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Inhibitors</a:t>
            </a:r>
          </a:p>
          <a:p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substance that stops or slows the growth or proliferation of cells by disrupting the processes that lead directly to the generation of new proteins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09453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wall inhibitors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A:Penicillins</a:t>
            </a:r>
          </a:p>
          <a:p>
            <a:pPr>
              <a:buNone/>
            </a:pPr>
            <a:r>
              <a:rPr lang="en-US" dirty="0"/>
              <a:t>Mechanism:</a:t>
            </a:r>
          </a:p>
          <a:p>
            <a:pPr>
              <a:buNone/>
            </a:pPr>
            <a:r>
              <a:rPr lang="en-US" dirty="0"/>
              <a:t>Binds to </a:t>
            </a:r>
            <a:r>
              <a:rPr lang="en-US" dirty="0" err="1"/>
              <a:t>transpeptidase</a:t>
            </a:r>
            <a:r>
              <a:rPr lang="en-US" dirty="0"/>
              <a:t> which interferes with cross-linkage of </a:t>
            </a:r>
            <a:r>
              <a:rPr lang="en-US" dirty="0" err="1"/>
              <a:t>peptidoglycan</a:t>
            </a:r>
            <a:r>
              <a:rPr lang="en-US" dirty="0"/>
              <a:t> cell wall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Antibacterial spectrum:</a:t>
            </a:r>
          </a:p>
          <a:p>
            <a:pPr>
              <a:buNone/>
            </a:pPr>
            <a:r>
              <a:rPr lang="en-US" dirty="0"/>
              <a:t>The antibacterial spectrum of </a:t>
            </a:r>
            <a:r>
              <a:rPr lang="en-US" dirty="0" err="1"/>
              <a:t>penicillins</a:t>
            </a:r>
            <a:r>
              <a:rPr lang="en-US" dirty="0"/>
              <a:t> is determined by their ability to cross the bacterial </a:t>
            </a:r>
            <a:r>
              <a:rPr lang="en-US" dirty="0" err="1"/>
              <a:t>peptidoglycan</a:t>
            </a:r>
            <a:r>
              <a:rPr lang="en-US" dirty="0"/>
              <a:t> cell wall to reach the penicillin binding proteins in the </a:t>
            </a:r>
            <a:r>
              <a:rPr lang="en-US" dirty="0" err="1"/>
              <a:t>periplasmic</a:t>
            </a:r>
            <a:r>
              <a:rPr lang="en-US" dirty="0"/>
              <a:t> space.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4B20508-CFAA-4352-A07B-7E29A718A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300038"/>
            <a:ext cx="4266069" cy="62007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DFC390-53C7-4468-B6E8-A9896A463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2984" y="500062"/>
            <a:ext cx="4075566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9874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JO" dirty="0"/>
              <a:t>:</a:t>
            </a:r>
            <a:r>
              <a:rPr lang="en-GB" b="1" u="sng" dirty="0"/>
              <a:t>Tetracycline</a:t>
            </a:r>
            <a:r>
              <a:rPr lang="ar-JO" b="1" u="sng" dirty="0"/>
              <a:t>s</a:t>
            </a:r>
            <a:r>
              <a:rPr lang="en-GB" dirty="0"/>
              <a:t> </a:t>
            </a:r>
            <a:br>
              <a:rPr lang="ar-JO" dirty="0"/>
            </a:br>
            <a:endParaRPr lang="ar-JO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265" y="2171419"/>
            <a:ext cx="10676535" cy="4538870"/>
          </a:xfrm>
        </p:spPr>
        <p:txBody>
          <a:bodyPr>
            <a:normAutofit fontScale="85000" lnSpcReduction="20000"/>
          </a:bodyPr>
          <a:lstStyle/>
          <a:p>
            <a:pPr marL="0" indent="0" rtl="1">
              <a:buNone/>
            </a:pPr>
            <a:r>
              <a:rPr lang="ar-JO" sz="2800" b="1" u="sng" dirty="0"/>
              <a:t>:</a:t>
            </a:r>
            <a:r>
              <a:rPr lang="en-US" sz="2800" b="1" u="sng" dirty="0"/>
              <a:t>MECHANISM</a:t>
            </a:r>
          </a:p>
          <a:p>
            <a:pPr marL="0" indent="0" rtl="1">
              <a:buNone/>
            </a:pPr>
            <a:r>
              <a:rPr lang="en-US" dirty="0"/>
              <a:t> </a:t>
            </a:r>
            <a:r>
              <a:rPr lang="en-US" sz="2000" dirty="0"/>
              <a:t>Bacteriostatic; bind to 30S and prevent attachment of aminoacyl-tRNA;</a:t>
            </a:r>
          </a:p>
          <a:p>
            <a:pPr marL="0" indent="0" rtl="1">
              <a:buNone/>
            </a:pPr>
            <a:r>
              <a:rPr lang="en-US" sz="2000" dirty="0"/>
              <a:t>--------------------------</a:t>
            </a:r>
          </a:p>
          <a:p>
            <a:pPr marL="0" indent="0" rtl="1">
              <a:buNone/>
            </a:pPr>
            <a:r>
              <a:rPr lang="en-US" sz="2000" dirty="0"/>
              <a:t> limited CNS penetration.</a:t>
            </a:r>
          </a:p>
          <a:p>
            <a:pPr marL="0" indent="0" rtl="1">
              <a:buNone/>
            </a:pPr>
            <a:r>
              <a:rPr lang="en-US" sz="2000" dirty="0"/>
              <a:t> Do not take tetracyclines with milk (Ca2+), antacids (Ca2+ or Mg2+), or iron-containing preparations because divalent cations inhibit drugs’ absorption in the gut.</a:t>
            </a:r>
          </a:p>
          <a:p>
            <a:pPr marL="0" indent="0" rtl="1">
              <a:buNone/>
            </a:pPr>
            <a:r>
              <a:rPr lang="en-US" sz="2000" dirty="0"/>
              <a:t> </a:t>
            </a:r>
            <a:r>
              <a:rPr lang="en-US" sz="2800" b="1" u="sng" dirty="0"/>
              <a:t>CLINICAL USE:</a:t>
            </a:r>
          </a:p>
          <a:p>
            <a:pPr marL="0" indent="0" rtl="1">
              <a:buNone/>
            </a:pPr>
            <a:r>
              <a:rPr lang="en-US" sz="2000" dirty="0"/>
              <a:t> </a:t>
            </a:r>
            <a:r>
              <a:rPr lang="en-US" sz="2000" dirty="0" err="1"/>
              <a:t>Borrelia</a:t>
            </a:r>
            <a:r>
              <a:rPr lang="en-US" sz="2000" dirty="0"/>
              <a:t> </a:t>
            </a:r>
            <a:r>
              <a:rPr lang="en-US" sz="2000" dirty="0" err="1"/>
              <a:t>burgdorferi</a:t>
            </a:r>
            <a:r>
              <a:rPr lang="en-US" sz="2000" dirty="0"/>
              <a:t>, M </a:t>
            </a:r>
            <a:r>
              <a:rPr lang="en-US" sz="2000" dirty="0" err="1"/>
              <a:t>pneumoniae</a:t>
            </a:r>
            <a:r>
              <a:rPr lang="en-US" sz="2000" dirty="0"/>
              <a:t>. Drugs’ ability to accumulate </a:t>
            </a:r>
            <a:r>
              <a:rPr lang="en-US" sz="2000" dirty="0" err="1"/>
              <a:t>intracellularly</a:t>
            </a:r>
            <a:r>
              <a:rPr lang="en-US" sz="2000" dirty="0"/>
              <a:t> makes them very effective against Rickettsia and Chlamydia. Also used to treat acne</a:t>
            </a:r>
          </a:p>
          <a:p>
            <a:pPr marL="0" indent="0" rtl="1">
              <a:buNone/>
            </a:pPr>
            <a:endParaRPr lang="en-US" sz="2000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Tw Cen MT" panose="020B0602020104020603" pitchFamily="34" charset="0"/>
              <a:buNone/>
              <a:tabLst/>
              <a:defRPr/>
            </a:pPr>
            <a:r>
              <a:rPr kumimoji="0" lang="en-US" sz="2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ADVERSE EFFECTS: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Tw Cen MT" panose="020B0602020104020603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GI distress, discoloration of teeth and inhibition of bone growth in children, photosensitivity.</a:t>
            </a:r>
            <a:r>
              <a:rPr lang="en-US" sz="2400" b="0" i="0" u="none" strike="noStrike" baseline="0" dirty="0">
                <a:latin typeface="Berkeley-Medium"/>
              </a:rPr>
              <a:t> Hepatotoxicity—may occur in pregnant women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 Contraindicated in pregnancy. </a:t>
            </a:r>
          </a:p>
          <a:p>
            <a:pPr marL="0" indent="0" rtl="1">
              <a:buNone/>
            </a:pPr>
            <a:endParaRPr lang="ar-JO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1377B3-96F1-44B4-81C9-8366C4981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71673"/>
            <a:ext cx="3383573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8420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1611C-878E-4559-B237-CDFC233DB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Glycylcyclines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921FF-9780-4DE0-A1C7-6345888A1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E1D19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derivatives of tetracycline</a:t>
            </a:r>
          </a:p>
          <a:p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E1D19"/>
              </a:solidFill>
              <a:effectLst/>
              <a:uLnTx/>
              <a:uFillTx/>
              <a:latin typeface="Fd6392-Identity-H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E1D19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 it is very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741B1D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broad-spectrum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E1D19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with activity against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E1D19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gram positive organisms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E1D19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(including VRE, MRSA),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E1D19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anaerobes, and gram-negative rods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1F20"/>
              </a:solidFill>
              <a:effectLst/>
              <a:uLnTx/>
              <a:uFillTx/>
              <a:latin typeface="Fd6392-Identity-H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F1F20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Tigecycline is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1F20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indicated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F1F20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 for complicated skin and soft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F1F20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tissue infections and intraabdominal infections.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1F20"/>
              </a:solidFill>
              <a:effectLst/>
              <a:uLnTx/>
              <a:uFillTx/>
              <a:latin typeface="Fd6392-Identity-H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F1F20"/>
                </a:solidFill>
                <a:effectLst/>
                <a:uLnTx/>
                <a:uFillTx/>
                <a:latin typeface="Fd6392-Identity-H"/>
                <a:ea typeface="+mn-ea"/>
                <a:cs typeface="+mn-cs"/>
              </a:rPr>
              <a:t>Nausea and vomiting are its main side effects</a:t>
            </a:r>
            <a:endParaRPr lang="en-US" sz="2000" dirty="0">
              <a:solidFill>
                <a:srgbClr val="1F1F20"/>
              </a:solidFill>
              <a:latin typeface="Fd6392-Identity-H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106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F4609-AE59-43F6-A6E7-613F21E62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Aminoglycosides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8CC99-643A-4F07-93F1-DE89381E52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2800" b="0" i="0" u="none" strike="noStrike" baseline="0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2800" b="0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Aminoglycosides are used for the treatment of serious infections due to aerobic gram-negative bacilli; however, their clinical utility is limited due to serious toxicities.</a:t>
            </a:r>
          </a:p>
          <a:p>
            <a:pPr algn="l"/>
            <a:endParaRPr lang="en-US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2800" b="0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 </a:t>
            </a:r>
            <a:r>
              <a:rPr lang="en-US" sz="2800" b="1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Mechanism of action</a:t>
            </a:r>
          </a:p>
          <a:p>
            <a:pPr algn="l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466078-1D60-4A27-88F1-97743F66C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4420" y="52754"/>
            <a:ext cx="2359380" cy="211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613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0EA26-B064-4D91-AE25-AAA679DC9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EF2AF-7C97-410D-BB24-2F89ADEB8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475057"/>
            <a:ext cx="10515600" cy="4814326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en-US" sz="2800" b="1" i="0" u="none" strike="noStrike" baseline="0" dirty="0">
                <a:latin typeface="Berkeley-Medium"/>
              </a:rPr>
              <a:t>Antimicrobial coverage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Treat gram-negative aerobes, such as </a:t>
            </a:r>
            <a:r>
              <a:rPr lang="en-US" sz="2800" b="0" i="1" u="none" strike="noStrike" baseline="0" dirty="0">
                <a:latin typeface="Berkeley-Italic"/>
              </a:rPr>
              <a:t>E. coli, Pseudomonas, Acinetobacter, </a:t>
            </a:r>
            <a:r>
              <a:rPr lang="en-US" sz="2800" b="0" i="0" u="none" strike="noStrike" baseline="0" dirty="0">
                <a:latin typeface="Berkeley-Medium"/>
              </a:rPr>
              <a:t>or</a:t>
            </a:r>
          </a:p>
          <a:p>
            <a:pPr algn="l"/>
            <a:r>
              <a:rPr lang="en-US" sz="2800" b="0" i="1" u="none" strike="noStrike" baseline="0" dirty="0">
                <a:latin typeface="Berkeley-Italic"/>
              </a:rPr>
              <a:t>Klebsiella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Sometimes used in combination with ampicillin for complicated UTIs, meningitis, or other serious infections .</a:t>
            </a:r>
          </a:p>
          <a:p>
            <a:pPr algn="l"/>
            <a:endParaRPr lang="en-US" sz="2800" b="0" i="0" u="none" strike="noStrike" baseline="0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2800" b="0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aminoglycosides are often combined with </a:t>
            </a:r>
            <a:r>
              <a:rPr lang="en-US" sz="2300" b="0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a </a:t>
            </a:r>
            <a:r>
              <a:rPr lang="en-US" sz="2300" b="0" i="0" u="none" strike="noStrike" baseline="0" dirty="0">
                <a:solidFill>
                  <a:srgbClr val="231F20"/>
                </a:solidFill>
                <a:latin typeface="HiddenHorzOCR"/>
              </a:rPr>
              <a:t>B-lactam </a:t>
            </a:r>
            <a:r>
              <a:rPr lang="en-US" sz="2800" b="0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antibiotic to employ a </a:t>
            </a:r>
          </a:p>
          <a:p>
            <a:pPr algn="l"/>
            <a:r>
              <a:rPr lang="en-US" sz="2800" b="0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synergistic effect, particularly in the treatment of Enterococcus faecalis and </a:t>
            </a:r>
          </a:p>
          <a:p>
            <a:pPr algn="l"/>
            <a:r>
              <a:rPr lang="en-US" sz="2800" b="0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Enterococcus faecium  infective endocarditis.</a:t>
            </a:r>
            <a:endParaRPr lang="en-US" sz="2800" b="0" i="0" u="none" strike="noStrike" baseline="0" dirty="0">
              <a:latin typeface="Berkeley-Medium"/>
            </a:endParaRP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 No activity against anaerobes</a:t>
            </a:r>
          </a:p>
          <a:p>
            <a:pPr algn="l"/>
            <a:endParaRPr lang="en-US" sz="2800" b="0" i="0" u="none" strike="noStrike" baseline="0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2800" b="1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 </a:t>
            </a:r>
            <a:endParaRPr lang="en-US" dirty="0">
              <a:latin typeface="Berkeley-Medium"/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111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30D094-AB4D-4918-AD1D-D102D7C0B3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105" y="2131786"/>
            <a:ext cx="11683790" cy="4000706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en-US" sz="2800" b="1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Elimination</a:t>
            </a:r>
          </a:p>
          <a:p>
            <a:endParaRPr lang="en-US" sz="2800" b="1" i="0" u="none" strike="noStrike" baseline="0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 Most are given </a:t>
            </a:r>
            <a:r>
              <a:rPr lang="en-US" sz="2800" b="1" i="0" u="none" strike="noStrike" baseline="0" dirty="0">
                <a:latin typeface="Berkeley-Medium"/>
              </a:rPr>
              <a:t>parenterally</a:t>
            </a:r>
            <a:r>
              <a:rPr lang="en-US" sz="2800" b="0" i="0" u="none" strike="noStrike" baseline="0" dirty="0">
                <a:latin typeface="Berkeley-Medium"/>
              </a:rPr>
              <a:t>.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</a:t>
            </a:r>
            <a:r>
              <a:rPr lang="en-US" sz="2800" b="1" i="0" u="none" strike="noStrike" baseline="0" dirty="0">
                <a:latin typeface="Berkeley-Medium"/>
              </a:rPr>
              <a:t>Adverse reactions: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</a:t>
            </a:r>
            <a:r>
              <a:rPr lang="en-US" sz="2800" b="1" i="0" u="none" strike="noStrike" baseline="0" dirty="0">
                <a:latin typeface="Berkeley-Bold"/>
              </a:rPr>
              <a:t>Ototoxicity</a:t>
            </a:r>
            <a:r>
              <a:rPr lang="en-US" sz="2800" b="0" i="0" u="none" strike="noStrike" baseline="0" dirty="0">
                <a:latin typeface="Berkeley-Medium"/>
              </a:rPr>
              <a:t>—</a:t>
            </a:r>
            <a:r>
              <a:rPr lang="en-US" sz="2800" b="1" i="0" u="none" strike="noStrike" baseline="0" dirty="0">
                <a:latin typeface="Berkeley-Bold"/>
              </a:rPr>
              <a:t>may cause irreversible hearing loss, </a:t>
            </a:r>
            <a:r>
              <a:rPr lang="en-US" sz="2800" b="0" i="0" u="none" strike="noStrike" baseline="0" dirty="0">
                <a:latin typeface="Berkeley-Medium"/>
              </a:rPr>
              <a:t>especially if infused too quickly. Baseline and follow-up hearing tests are required for patients on aminoglycosides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long term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</a:t>
            </a:r>
            <a:r>
              <a:rPr lang="en-US" sz="2800" b="1" i="0" u="none" strike="noStrike" baseline="0" dirty="0">
                <a:latin typeface="Berkeley-Bold"/>
              </a:rPr>
              <a:t>Nephrotoxicity</a:t>
            </a:r>
            <a:r>
              <a:rPr lang="en-US" sz="2800" b="0" i="0" u="none" strike="noStrike" baseline="0" dirty="0">
                <a:latin typeface="Berkeley-Medium"/>
              </a:rPr>
              <a:t>—may cause renal insufficiency or acute tubular necrosis Aminoglycoside toxicity is dose-related, so be sure to adjust dose for renal dysfunction</a:t>
            </a:r>
          </a:p>
          <a:p>
            <a:pPr algn="l"/>
            <a:r>
              <a:rPr lang="en-US" sz="2800" b="1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 Neuromuscular paralysis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b="1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Allergic reactions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Contact dermatitis is a common reaction to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topically applied neomycin</a:t>
            </a:r>
            <a:endParaRPr lang="en-US" sz="2800" b="0" i="0" u="none" strike="noStrike" baseline="0" dirty="0">
              <a:latin typeface="Berkeley-Medium"/>
            </a:endParaRPr>
          </a:p>
          <a:p>
            <a:pPr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rkeley-Medium"/>
                <a:ea typeface="+mn-ea"/>
                <a:cs typeface="+mn-cs"/>
              </a:rPr>
              <a:t>   Check peak and trough levels to avoid drug toxicities</a:t>
            </a:r>
          </a:p>
          <a:p>
            <a:pPr algn="l"/>
            <a:endParaRPr lang="en-US" sz="2800" b="1" i="0" u="none" strike="noStrike" baseline="0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2800" b="1" i="0" u="none" strike="noStrike" baseline="0" dirty="0" err="1">
                <a:solidFill>
                  <a:srgbClr val="231F20"/>
                </a:solidFill>
                <a:latin typeface="Arial" panose="020B0604020202020204" pitchFamily="34" charset="0"/>
              </a:rPr>
              <a:t>Contrindication</a:t>
            </a:r>
            <a:r>
              <a:rPr lang="en-US" sz="2800" b="1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 </a:t>
            </a:r>
          </a:p>
          <a:p>
            <a:pPr algn="l"/>
            <a:endParaRPr lang="en-US" sz="2800" b="1" i="0" u="none" strike="noStrike" baseline="0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endParaRPr lang="en-US" b="1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2239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7C084-F78F-471D-991A-9D40ECA3A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Macrolides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622ED-871A-458F-9876-32355C931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6"/>
            <a:ext cx="10515600" cy="4486277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en-US" sz="2800" b="1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Mechanism of action</a:t>
            </a:r>
            <a:r>
              <a:rPr lang="en-US" sz="2800" b="0" i="0" u="none" strike="noStrike" baseline="0" dirty="0">
                <a:latin typeface="Berkeley-Medium"/>
              </a:rPr>
              <a:t>•</a:t>
            </a:r>
          </a:p>
          <a:p>
            <a:pPr algn="l"/>
            <a:endParaRPr lang="en-US" dirty="0">
              <a:latin typeface="Berkeley-Medium"/>
            </a:endParaRPr>
          </a:p>
          <a:p>
            <a:pPr algn="l"/>
            <a:r>
              <a:rPr lang="en-US" sz="3800" b="1" i="0" u="none" strike="noStrike" baseline="0" dirty="0">
                <a:latin typeface="Berkeley-Medium"/>
              </a:rPr>
              <a:t>Antimicrobial coverage</a:t>
            </a:r>
            <a:r>
              <a:rPr lang="en-US" sz="2800" b="0" i="0" u="none" strike="noStrike" baseline="0" dirty="0">
                <a:latin typeface="Berkeley-Medium"/>
              </a:rPr>
              <a:t> :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 Good at treating intracellular pathogens, such as </a:t>
            </a:r>
            <a:r>
              <a:rPr lang="en-US" sz="2800" b="0" i="1" u="none" strike="noStrike" baseline="0" dirty="0">
                <a:latin typeface="Berkeley-Italic"/>
              </a:rPr>
              <a:t>Mycoplasma, Chlamydia, </a:t>
            </a:r>
            <a:r>
              <a:rPr lang="en-US" sz="2800" b="0" i="0" u="none" strike="noStrike" baseline="0" dirty="0">
                <a:latin typeface="Berkeley-Medium"/>
              </a:rPr>
              <a:t>and </a:t>
            </a:r>
            <a:r>
              <a:rPr lang="en-US" sz="2800" b="0" i="1" u="none" strike="noStrike" baseline="0" dirty="0">
                <a:latin typeface="Berkeley-Italic"/>
              </a:rPr>
              <a:t>Legionella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Erythromycin and clarithromycin have activity against staphylococci and Streptococci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 Clarithromycin is the treatment of choice for </a:t>
            </a:r>
            <a:r>
              <a:rPr lang="en-US" sz="2800" b="0" i="1" u="none" strike="noStrike" baseline="0" dirty="0">
                <a:latin typeface="Berkeley-Italic"/>
              </a:rPr>
              <a:t>Mycoplasma </a:t>
            </a:r>
            <a:r>
              <a:rPr lang="en-US" sz="2800" b="0" i="0" u="none" strike="noStrike" baseline="0" dirty="0">
                <a:latin typeface="Berkeley-Medium"/>
              </a:rPr>
              <a:t>pneumonia (“</a:t>
            </a:r>
            <a:r>
              <a:rPr lang="en-US" sz="2800" b="0" i="0" u="none" strike="noStrike" baseline="0" dirty="0" err="1">
                <a:latin typeface="Berkeley-Medium"/>
              </a:rPr>
              <a:t>walkingpneumonia</a:t>
            </a:r>
            <a:r>
              <a:rPr lang="en-US" sz="2800" b="0" i="0" u="none" strike="noStrike" baseline="0" dirty="0">
                <a:latin typeface="Berkeley-Medium"/>
              </a:rPr>
              <a:t>”) and </a:t>
            </a:r>
            <a:r>
              <a:rPr lang="en-US" sz="2800" b="0" i="1" u="none" strike="noStrike" baseline="0" dirty="0">
                <a:latin typeface="Berkeley-Italic"/>
              </a:rPr>
              <a:t>Legionella </a:t>
            </a:r>
            <a:r>
              <a:rPr lang="en-US" sz="2800" b="0" i="0" u="none" strike="noStrike" baseline="0" dirty="0">
                <a:latin typeface="Berkeley-Medium"/>
              </a:rPr>
              <a:t>spp.</a:t>
            </a:r>
          </a:p>
          <a:p>
            <a:pPr marL="0" indent="0" algn="l">
              <a:buNone/>
            </a:pPr>
            <a:endParaRPr lang="en-US" sz="2800" b="0" i="0" u="none" strike="noStrike" baseline="0" dirty="0">
              <a:latin typeface="Berkeley-Medium"/>
            </a:endParaRPr>
          </a:p>
          <a:p>
            <a:pPr marL="0" indent="0" algn="l">
              <a:buNone/>
            </a:pPr>
            <a:r>
              <a:rPr lang="en-US" sz="2800" b="0" i="0" u="none" strike="noStrike" baseline="0" dirty="0">
                <a:latin typeface="Berkeley-Medium"/>
              </a:rPr>
              <a:t>• Erythromycin is also appropriate as an alternative to penicillin G if there is a penicillin allergy (e.g., treatment of chlamydia in pregnancy, to avoid tetracycline)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Due to adverse events and frequent dosing, erythromycin is being used less often as an antibiotic. It is still regularly used as a GI stimulant however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Clarithromycin is one of the drugs used in therapy for eradication of </a:t>
            </a:r>
            <a:r>
              <a:rPr lang="en-US" sz="2800" b="0" i="1" u="none" strike="noStrike" baseline="0" dirty="0">
                <a:latin typeface="Berkeley-Italic"/>
              </a:rPr>
              <a:t>Helicobacter pylori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Azithromycin and clarithromycin have activity against </a:t>
            </a:r>
            <a:r>
              <a:rPr lang="en-US" sz="2800" b="0" i="1" u="none" strike="noStrike" baseline="0" dirty="0">
                <a:latin typeface="Berkeley-Italic"/>
              </a:rPr>
              <a:t>H. influenzae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Azithromycin also treats </a:t>
            </a:r>
            <a:r>
              <a:rPr lang="en-US" sz="2800" b="0" i="1" u="none" strike="noStrike" baseline="0" dirty="0">
                <a:latin typeface="Berkeley-Italic"/>
              </a:rPr>
              <a:t>Moraxella catarrhalis</a:t>
            </a:r>
            <a:endParaRPr lang="en-US" sz="2800" b="1" i="0" u="none" strike="noStrike" baseline="0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endParaRPr lang="en-US" b="1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endParaRPr lang="en-US" sz="2800" b="1" i="0" u="none" strike="noStrike" baseline="0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4D4308-EF00-4489-9AED-BC40F721C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3858" y="513547"/>
            <a:ext cx="2071526" cy="102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1545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18B63-4A12-41BE-9983-303E156431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51" y="2297773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2800" b="0" i="0" u="none" strike="noStrike" baseline="0" dirty="0">
                <a:latin typeface="Berkeley-Medium"/>
              </a:rPr>
              <a:t>Adverse effect :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GI side effects are the most common and include epigastric pain, nausea, and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vomiting (particularly with erythromycin)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Cholestasis</a:t>
            </a:r>
          </a:p>
          <a:p>
            <a:pPr algn="l"/>
            <a:r>
              <a:rPr lang="en-US" sz="2800" b="0" i="0" u="none" strike="noStrike" baseline="0" dirty="0">
                <a:latin typeface="Berkeley-Medium"/>
              </a:rPr>
              <a:t>• Prolongation of QT interval, especially with erythromycin</a:t>
            </a:r>
          </a:p>
          <a:p>
            <a:pPr algn="l"/>
            <a:r>
              <a:rPr lang="en-US" sz="2800" b="0" i="0" u="none" strike="noStrike" baseline="0" dirty="0">
                <a:solidFill>
                  <a:srgbClr val="231F20"/>
                </a:solidFill>
                <a:latin typeface="Arial" panose="020B0604020202020204" pitchFamily="34" charset="0"/>
              </a:rPr>
              <a:t>Ototoxicity</a:t>
            </a:r>
          </a:p>
          <a:p>
            <a:pPr algn="l"/>
            <a:endParaRPr lang="en-US" dirty="0">
              <a:solidFill>
                <a:srgbClr val="231F20"/>
              </a:solidFill>
              <a:latin typeface="Arial" panose="020B0604020202020204" pitchFamily="34" charset="0"/>
            </a:endParaRPr>
          </a:p>
          <a:p>
            <a:pPr algn="l"/>
            <a:r>
              <a:rPr lang="en-US" b="1" dirty="0">
                <a:solidFill>
                  <a:srgbClr val="231F20"/>
                </a:solidFill>
                <a:latin typeface="Arial" panose="020B0604020202020204" pitchFamily="34" charset="0"/>
              </a:rPr>
              <a:t>Containdication  </a:t>
            </a:r>
          </a:p>
          <a:p>
            <a:pPr algn="l"/>
            <a:r>
              <a:rPr lang="en-US" b="1" dirty="0">
                <a:solidFill>
                  <a:srgbClr val="231F20"/>
                </a:solidFill>
                <a:latin typeface="Arial" panose="020B0604020202020204" pitchFamily="34" charset="0"/>
              </a:rPr>
              <a:t>Drug interaction     digoxin</a:t>
            </a:r>
          </a:p>
          <a:p>
            <a:pPr algn="l"/>
            <a:endParaRPr lang="en-US" dirty="0">
              <a:solidFill>
                <a:srgbClr val="231F2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E876C-3BE3-4455-B981-308F488662FA}"/>
              </a:ext>
            </a:extLst>
          </p:cNvPr>
          <p:cNvSpPr txBox="1"/>
          <p:nvPr/>
        </p:nvSpPr>
        <p:spPr>
          <a:xfrm>
            <a:off x="4375940" y="6169968"/>
            <a:ext cx="512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fidaxomicin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AA1208-551A-4B19-805E-685FDDBFBCB3}"/>
              </a:ext>
            </a:extLst>
          </p:cNvPr>
          <p:cNvSpPr txBox="1"/>
          <p:nvPr/>
        </p:nvSpPr>
        <p:spPr>
          <a:xfrm>
            <a:off x="748399" y="5161654"/>
            <a:ext cx="6098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hepatic dysfunction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1544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/>
              <a:t>Chloramphenicol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rtl="1">
              <a:buNone/>
            </a:pPr>
            <a:r>
              <a:rPr lang="en-GB" b="1" u="sng" dirty="0"/>
              <a:t>MECHANISM:</a:t>
            </a:r>
          </a:p>
          <a:p>
            <a:pPr marL="0" indent="0" rtl="1">
              <a:buNone/>
            </a:pPr>
            <a:r>
              <a:rPr lang="en-GB" dirty="0"/>
              <a:t> Blocks </a:t>
            </a:r>
            <a:r>
              <a:rPr lang="en-GB" dirty="0" err="1"/>
              <a:t>peptidyltransferase</a:t>
            </a:r>
            <a:r>
              <a:rPr lang="en-GB" dirty="0"/>
              <a:t> at 50S ribosomal subunit. Bacteriostatic. </a:t>
            </a:r>
          </a:p>
          <a:p>
            <a:pPr marL="0" indent="0" rtl="1">
              <a:buNone/>
            </a:pPr>
            <a:r>
              <a:rPr lang="en-GB" b="1" u="sng" dirty="0"/>
              <a:t>CLINICAL USE:</a:t>
            </a:r>
          </a:p>
          <a:p>
            <a:pPr marL="0" indent="0" rtl="1">
              <a:buNone/>
            </a:pPr>
            <a:r>
              <a:rPr lang="en-GB" dirty="0"/>
              <a:t> Meningitis (</a:t>
            </a:r>
            <a:r>
              <a:rPr lang="en-GB" dirty="0" err="1"/>
              <a:t>Haemophilus</a:t>
            </a:r>
            <a:r>
              <a:rPr lang="en-GB" dirty="0"/>
              <a:t> </a:t>
            </a:r>
            <a:r>
              <a:rPr lang="en-GB" dirty="0" err="1"/>
              <a:t>influenzae</a:t>
            </a:r>
            <a:r>
              <a:rPr lang="en-GB" dirty="0"/>
              <a:t>, Neisseria </a:t>
            </a:r>
            <a:r>
              <a:rPr lang="en-GB" dirty="0" err="1"/>
              <a:t>meningitidis</a:t>
            </a:r>
            <a:r>
              <a:rPr lang="en-GB" dirty="0"/>
              <a:t>, Streptococcus </a:t>
            </a:r>
            <a:r>
              <a:rPr lang="en-GB" dirty="0" err="1"/>
              <a:t>pneumoniae</a:t>
            </a:r>
            <a:r>
              <a:rPr lang="en-GB" dirty="0"/>
              <a:t>) and Rocky Mountain spotted fever (Rickettsia </a:t>
            </a:r>
            <a:r>
              <a:rPr lang="en-GB" dirty="0" err="1"/>
              <a:t>rickettsii</a:t>
            </a:r>
            <a:r>
              <a:rPr lang="en-GB" dirty="0"/>
              <a:t>). Limited use owing to toxicities but often still used in developing countries because of low cost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val="2031108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412777"/>
            <a:ext cx="8229600" cy="4713387"/>
          </a:xfrm>
        </p:spPr>
        <p:txBody>
          <a:bodyPr/>
          <a:lstStyle/>
          <a:p>
            <a:pPr marL="0" indent="0" rtl="1">
              <a:buNone/>
            </a:pPr>
            <a:r>
              <a:rPr lang="en-GB" b="1" u="sng" dirty="0"/>
              <a:t>ADVERSE EFFECTS:</a:t>
            </a:r>
          </a:p>
          <a:p>
            <a:pPr marL="0" indent="0" rtl="1">
              <a:buNone/>
            </a:pPr>
            <a:r>
              <a:rPr lang="en-GB" dirty="0"/>
              <a:t> </a:t>
            </a:r>
            <a:r>
              <a:rPr lang="en-GB" dirty="0" err="1"/>
              <a:t>Anemia</a:t>
            </a:r>
            <a:r>
              <a:rPr lang="en-GB" dirty="0"/>
              <a:t> (dose dependent), aplastic </a:t>
            </a:r>
            <a:r>
              <a:rPr lang="en-GB" dirty="0" err="1"/>
              <a:t>anemia</a:t>
            </a:r>
            <a:r>
              <a:rPr lang="en-GB" dirty="0"/>
              <a:t> (dose independent), </a:t>
            </a:r>
            <a:r>
              <a:rPr lang="en-GB" dirty="0" err="1"/>
              <a:t>gray</a:t>
            </a:r>
            <a:r>
              <a:rPr lang="en-GB" dirty="0"/>
              <a:t> baby syndrome (in premature infants because they lack liver UDP-</a:t>
            </a:r>
            <a:r>
              <a:rPr lang="en-GB" dirty="0" err="1"/>
              <a:t>glucuronyl</a:t>
            </a:r>
            <a:r>
              <a:rPr lang="en-GB" dirty="0"/>
              <a:t> </a:t>
            </a:r>
            <a:r>
              <a:rPr lang="en-GB" dirty="0" err="1"/>
              <a:t>transferase</a:t>
            </a:r>
            <a:r>
              <a:rPr lang="en-GB" dirty="0"/>
              <a:t>).</a:t>
            </a:r>
          </a:p>
          <a:p>
            <a:pPr marL="0" indent="0" rtl="1">
              <a:buNone/>
            </a:pP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val="146143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Natural </a:t>
            </a:r>
            <a:r>
              <a:rPr lang="en-US" dirty="0" err="1"/>
              <a:t>penicillins</a:t>
            </a:r>
            <a:r>
              <a:rPr lang="en-US" dirty="0"/>
              <a:t> (Penicillin G and Penicillin V):</a:t>
            </a:r>
          </a:p>
          <a:p>
            <a:pPr>
              <a:buNone/>
            </a:pPr>
            <a:r>
              <a:rPr lang="en-US" dirty="0"/>
              <a:t>Penicillin G:</a:t>
            </a:r>
          </a:p>
          <a:p>
            <a:r>
              <a:rPr lang="en-US" dirty="0"/>
              <a:t>Gram + </a:t>
            </a:r>
            <a:r>
              <a:rPr lang="en-US" dirty="0" err="1"/>
              <a:t>cocci</a:t>
            </a:r>
            <a:endParaRPr lang="en-US" dirty="0"/>
          </a:p>
          <a:p>
            <a:r>
              <a:rPr lang="en-US" dirty="0"/>
              <a:t>Gram – </a:t>
            </a:r>
            <a:r>
              <a:rPr lang="en-US" dirty="0" err="1"/>
              <a:t>cocci</a:t>
            </a:r>
            <a:endParaRPr lang="en-US" dirty="0"/>
          </a:p>
          <a:p>
            <a:r>
              <a:rPr lang="en-US" dirty="0"/>
              <a:t>Gram positive bacilli</a:t>
            </a:r>
          </a:p>
          <a:p>
            <a:r>
              <a:rPr lang="en-US" dirty="0"/>
              <a:t>Spirochetes</a:t>
            </a:r>
          </a:p>
          <a:p>
            <a:pPr>
              <a:buNone/>
            </a:pPr>
            <a:r>
              <a:rPr lang="en-US" dirty="0"/>
              <a:t>Penicillin V:Same spectrum as Penicillin G but it is not used to treat </a:t>
            </a:r>
            <a:r>
              <a:rPr lang="en-US" dirty="0" err="1"/>
              <a:t>bacteremia</a:t>
            </a:r>
            <a:r>
              <a:rPr lang="en-US" dirty="0"/>
              <a:t> 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Clindamycin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rtl="1">
              <a:buNone/>
            </a:pPr>
            <a:r>
              <a:rPr lang="en-GB" b="1" u="sng" dirty="0"/>
              <a:t>MECHANISM</a:t>
            </a:r>
          </a:p>
          <a:p>
            <a:pPr marL="0" indent="0" rtl="1">
              <a:buNone/>
            </a:pPr>
            <a:r>
              <a:rPr lang="en-GB" dirty="0"/>
              <a:t> Blocks peptide transfer (translocation) at 50S ribosomal subunit. Bacteriostatic. </a:t>
            </a:r>
            <a:endParaRPr lang="ar-JO" dirty="0"/>
          </a:p>
          <a:p>
            <a:pPr marL="0" indent="0" rtl="1">
              <a:buNone/>
            </a:pPr>
            <a:endParaRPr lang="ar-JO" b="1" u="sng" dirty="0"/>
          </a:p>
          <a:p>
            <a:pPr marL="0" indent="0" rtl="1">
              <a:buNone/>
            </a:pPr>
            <a:r>
              <a:rPr lang="en-GB" b="1" u="sng" dirty="0"/>
              <a:t>CLINICAL USE</a:t>
            </a:r>
          </a:p>
          <a:p>
            <a:pPr marL="0" indent="0" rtl="1">
              <a:buNone/>
            </a:pPr>
            <a:r>
              <a:rPr lang="en-GB" dirty="0"/>
              <a:t> Anaerobic infections (</a:t>
            </a:r>
            <a:r>
              <a:rPr lang="en-GB" dirty="0" err="1"/>
              <a:t>eg</a:t>
            </a:r>
            <a:r>
              <a:rPr lang="en-GB" dirty="0"/>
              <a:t>, </a:t>
            </a:r>
            <a:r>
              <a:rPr lang="en-GB" dirty="0" err="1"/>
              <a:t>Bacteroides</a:t>
            </a:r>
            <a:r>
              <a:rPr lang="en-GB" dirty="0"/>
              <a:t> spp., Clostridium </a:t>
            </a:r>
            <a:r>
              <a:rPr lang="en-GB" dirty="0" err="1"/>
              <a:t>perfringens</a:t>
            </a:r>
            <a:r>
              <a:rPr lang="en-GB" dirty="0"/>
              <a:t>) in aspiration pneumonia, lung abscesses, and oral infections. Also effective against invasive group A streptococcal infection.</a:t>
            </a:r>
          </a:p>
          <a:p>
            <a:pPr marL="0" indent="0" rtl="1">
              <a:buNone/>
            </a:pPr>
            <a:endParaRPr lang="ar-JO" b="1" u="sng" dirty="0"/>
          </a:p>
          <a:p>
            <a:pPr marL="0" indent="0" rtl="1">
              <a:buNone/>
            </a:pPr>
            <a:r>
              <a:rPr lang="en-GB" b="1" u="sng" dirty="0"/>
              <a:t>ADVERSE EFFECTS</a:t>
            </a:r>
          </a:p>
          <a:p>
            <a:pPr marL="0" indent="0" rtl="1">
              <a:buNone/>
            </a:pPr>
            <a:r>
              <a:rPr lang="en-GB" dirty="0"/>
              <a:t> Pseudomembranous colitis (C </a:t>
            </a:r>
            <a:r>
              <a:rPr lang="en-GB" dirty="0" err="1"/>
              <a:t>difficile</a:t>
            </a:r>
            <a:r>
              <a:rPr lang="en-GB" dirty="0"/>
              <a:t> overgrowth), fever, </a:t>
            </a:r>
            <a:r>
              <a:rPr lang="en-GB" dirty="0" err="1"/>
              <a:t>diarrhea</a:t>
            </a:r>
            <a:r>
              <a:rPr lang="en-GB" dirty="0"/>
              <a:t>.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val="21893190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/>
              <a:t>Linezolid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083" y="2074126"/>
            <a:ext cx="8229600" cy="4525963"/>
          </a:xfrm>
        </p:spPr>
        <p:txBody>
          <a:bodyPr>
            <a:normAutofit/>
          </a:bodyPr>
          <a:lstStyle/>
          <a:p>
            <a:pPr marL="0" indent="0" rtl="1">
              <a:buNone/>
            </a:pPr>
            <a:r>
              <a:rPr lang="en-GB" sz="3300" b="1" u="sng" dirty="0"/>
              <a:t>MECHANIS</a:t>
            </a:r>
            <a:r>
              <a:rPr lang="ar-JO" sz="3300" b="1" u="sng" dirty="0"/>
              <a:t>M</a:t>
            </a:r>
          </a:p>
          <a:p>
            <a:pPr marL="0" indent="0" rtl="1">
              <a:buNone/>
            </a:pPr>
            <a:r>
              <a:rPr lang="en-GB" sz="2600" dirty="0"/>
              <a:t> Inhibit protein synthesis by binding to 50S subunit and preventing formation of the initiation complex. </a:t>
            </a:r>
            <a:endParaRPr lang="ar-JO" sz="2600" dirty="0"/>
          </a:p>
          <a:p>
            <a:pPr marL="0" indent="0" rtl="1">
              <a:buNone/>
            </a:pPr>
            <a:r>
              <a:rPr lang="en-GB" sz="3300" b="1" u="sng" dirty="0"/>
              <a:t>CLINICAL USE</a:t>
            </a:r>
            <a:endParaRPr lang="ar-JO" sz="3300" b="1" u="sng" dirty="0"/>
          </a:p>
          <a:p>
            <a:pPr marL="0" indent="0" rtl="1">
              <a:buNone/>
            </a:pPr>
            <a:r>
              <a:rPr lang="en-GB" sz="2600" dirty="0"/>
              <a:t> Gram ⊕ species including MRSA and VRE. </a:t>
            </a:r>
            <a:endParaRPr lang="ar-JO" sz="2600" dirty="0"/>
          </a:p>
          <a:p>
            <a:pPr marL="0" indent="0" rtl="1">
              <a:buNone/>
            </a:pPr>
            <a:r>
              <a:rPr lang="en-GB" sz="3300" b="1" u="sng" dirty="0"/>
              <a:t>ADVERSE EFFECTS</a:t>
            </a:r>
            <a:endParaRPr lang="ar-JO" sz="3300" b="1" u="sng" dirty="0"/>
          </a:p>
          <a:p>
            <a:pPr marL="0" indent="0" rtl="1">
              <a:buNone/>
            </a:pPr>
            <a:r>
              <a:rPr lang="en-GB" sz="2600" dirty="0"/>
              <a:t> Bone marrow suppression (especially thrombocytopenia), peripheral neuropathy, serotonin syndrome. </a:t>
            </a:r>
            <a:endParaRPr lang="ar-JO" sz="2600" dirty="0"/>
          </a:p>
          <a:p>
            <a:pPr marL="0" indent="0" rtl="1">
              <a:buNone/>
            </a:pPr>
            <a:endParaRPr lang="ar-JO" sz="2600" dirty="0"/>
          </a:p>
        </p:txBody>
      </p:sp>
    </p:spTree>
    <p:extLst>
      <p:ext uri="{BB962C8B-B14F-4D97-AF65-F5344CB8AC3E}">
        <p14:creationId xmlns:p14="http://schemas.microsoft.com/office/powerpoint/2010/main" val="23367772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77B98-1D6E-4DD9-BF75-F5BD27E1C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streptogramins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11CF5D-122C-4BEF-AF27-4F0E336D53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Quinupristin</a:t>
            </a:r>
            <a:r>
              <a:rPr lang="en-US" dirty="0"/>
              <a:t> and </a:t>
            </a:r>
            <a:r>
              <a:rPr lang="en-US" dirty="0" err="1"/>
              <a:t>dalfopristin</a:t>
            </a:r>
            <a:r>
              <a:rPr lang="en-US" dirty="0"/>
              <a:t> are streptogramins which are administrated as combination iv antibiotics </a:t>
            </a:r>
          </a:p>
          <a:p>
            <a:r>
              <a:rPr lang="en-US" dirty="0"/>
              <a:t>This compound has narrow spectrum against certain aerobic , gram positive organism – specifically vancomycin resistant </a:t>
            </a:r>
            <a:r>
              <a:rPr lang="en-US" dirty="0" err="1"/>
              <a:t>E.faecium</a:t>
            </a:r>
            <a:r>
              <a:rPr lang="en-US" dirty="0"/>
              <a:t> and MRSA and is used when these organisms are resistant to ,or </a:t>
            </a:r>
            <a:r>
              <a:rPr lang="en-US" dirty="0" err="1"/>
              <a:t>pateints</a:t>
            </a:r>
            <a:r>
              <a:rPr lang="en-US" dirty="0"/>
              <a:t> are intolerant to  , other agents</a:t>
            </a:r>
          </a:p>
          <a:p>
            <a:r>
              <a:rPr lang="en-US" dirty="0"/>
              <a:t>It is rarely used , given  availability of newer agents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1118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78AD90AD-9018-473F-8438-78543E727E67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2826696" y="2181225"/>
            <a:ext cx="6538608" cy="367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9283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Inhibition of nucleic synthesis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Quinolones are chemotherapeutic bactericidal drugs.</a:t>
            </a:r>
          </a:p>
          <a:p>
            <a:r>
              <a:rPr lang="en-US" dirty="0"/>
              <a:t>The majority of quinolones in clinical use are </a:t>
            </a:r>
            <a:r>
              <a:rPr lang="en-US" dirty="0" err="1"/>
              <a:t>fluoroquinolones</a:t>
            </a:r>
            <a:endParaRPr lang="en-US" dirty="0"/>
          </a:p>
          <a:p>
            <a:r>
              <a:rPr lang="en-US" dirty="0"/>
              <a:t>First and second generation quinolones are largely active against Gram-negative bacteria, whereas third and fourth generation quinolones have increased activity against Gram-positive and anaerobic bacteria</a:t>
            </a:r>
          </a:p>
        </p:txBody>
      </p:sp>
    </p:spTree>
    <p:extLst>
      <p:ext uri="{BB962C8B-B14F-4D97-AF65-F5344CB8AC3E}">
        <p14:creationId xmlns:p14="http://schemas.microsoft.com/office/powerpoint/2010/main" val="17934838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514B6BC9-5516-4554-9145-871F7D84EF1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6401" y="381000"/>
            <a:ext cx="8610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7513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Medical uses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 err="1"/>
              <a:t>Fluoroquinolones</a:t>
            </a:r>
            <a:r>
              <a:rPr lang="en-US" sz="2000" dirty="0"/>
              <a:t> are often used for genitourinary infections and are widely used in the treatment of hospital-acquired infections associated with urinary catheters. In community-acquired infections, they are recommended only when risk factors for multidrug resistance are present or after other antibiotic regimens have failed. However, for serious acute cases of </a:t>
            </a:r>
            <a:r>
              <a:rPr lang="en-US" sz="2000" u="sng" dirty="0">
                <a:hlinkClick r:id="rId2" tooltip="Pyelonephritis"/>
              </a:rPr>
              <a:t>pyelonephritis</a:t>
            </a:r>
            <a:r>
              <a:rPr lang="en-US" sz="2000" dirty="0"/>
              <a:t> or bacterial </a:t>
            </a:r>
            <a:r>
              <a:rPr lang="en-US" sz="2000" u="sng" dirty="0">
                <a:hlinkClick r:id="rId3" tooltip="Prostatitis"/>
              </a:rPr>
              <a:t>prostatitis</a:t>
            </a:r>
            <a:r>
              <a:rPr lang="en-US" sz="2000" dirty="0"/>
              <a:t> where the person may need to be </a:t>
            </a:r>
            <a:r>
              <a:rPr lang="en-US" sz="2000" dirty="0" err="1"/>
              <a:t>hospitalised</a:t>
            </a:r>
            <a:r>
              <a:rPr lang="en-US" sz="2000" dirty="0"/>
              <a:t>, </a:t>
            </a:r>
            <a:r>
              <a:rPr lang="en-US" sz="2000" dirty="0" err="1"/>
              <a:t>fluoroquinolones</a:t>
            </a:r>
            <a:r>
              <a:rPr lang="en-US" sz="2000" dirty="0"/>
              <a:t> are recommended as first-line therapy.</a:t>
            </a:r>
            <a:r>
              <a:rPr lang="en-US" sz="2000" u="sng" baseline="30000" dirty="0">
                <a:hlinkClick r:id="rId4"/>
              </a:rPr>
              <a:t>[4]</a:t>
            </a:r>
            <a:endParaRPr lang="en-US" sz="2000" dirty="0"/>
          </a:p>
          <a:p>
            <a:r>
              <a:rPr lang="en-US" sz="2000" dirty="0"/>
              <a:t>Due to people with </a:t>
            </a:r>
            <a:r>
              <a:rPr lang="en-US" sz="2000" u="sng" dirty="0">
                <a:hlinkClick r:id="rId5" tooltip="Sickle-cell disease"/>
              </a:rPr>
              <a:t>sickle-cell disease</a:t>
            </a:r>
            <a:r>
              <a:rPr lang="en-US" sz="2000" dirty="0"/>
              <a:t> being at increased risk for developing </a:t>
            </a:r>
            <a:r>
              <a:rPr lang="en-US" sz="2000" u="sng" dirty="0">
                <a:hlinkClick r:id="rId6" tooltip="Osteomyelitis"/>
              </a:rPr>
              <a:t>osteomyelitis</a:t>
            </a:r>
            <a:r>
              <a:rPr lang="en-US" sz="2000" dirty="0"/>
              <a:t> from the </a:t>
            </a:r>
            <a:r>
              <a:rPr lang="en-US" sz="2000" i="1" u="sng" dirty="0">
                <a:hlinkClick r:id="rId7" tooltip="Salmonella"/>
              </a:rPr>
              <a:t>Salmonella</a:t>
            </a:r>
            <a:r>
              <a:rPr lang="en-US" sz="2000" dirty="0"/>
              <a:t>, </a:t>
            </a:r>
            <a:r>
              <a:rPr lang="en-US" sz="2000" dirty="0" err="1"/>
              <a:t>fluoroquinolones</a:t>
            </a:r>
            <a:r>
              <a:rPr lang="en-US" sz="2000" dirty="0"/>
              <a:t> are the "drugs of choice" due to their ability to enter bone tissue without chelating it, as </a:t>
            </a:r>
            <a:r>
              <a:rPr lang="en-US" sz="2000" u="sng" dirty="0" err="1">
                <a:hlinkClick r:id="rId8" tooltip="Tetracyclines"/>
              </a:rPr>
              <a:t>tetracyclines</a:t>
            </a:r>
            <a:r>
              <a:rPr lang="en-US" sz="2000" dirty="0"/>
              <a:t> are known to do.</a:t>
            </a:r>
          </a:p>
          <a:p>
            <a:r>
              <a:rPr lang="en-US" sz="2000" dirty="0" err="1"/>
              <a:t>Fluoroquinolones</a:t>
            </a:r>
            <a:r>
              <a:rPr lang="en-US" sz="2000" dirty="0"/>
              <a:t> are featured prominently in guidelines for the treatment of hospital-acquired pneumonia</a:t>
            </a:r>
          </a:p>
          <a:p>
            <a:r>
              <a:rPr lang="en-US" sz="2000" dirty="0" err="1"/>
              <a:t>Fluoroquinolones</a:t>
            </a:r>
            <a:r>
              <a:rPr lang="en-US" sz="2000" dirty="0"/>
              <a:t> have varying specificity for </a:t>
            </a:r>
            <a:r>
              <a:rPr lang="en-US" sz="2000" u="sng" dirty="0">
                <a:hlinkClick r:id="rId9" tooltip="Cytochrome P450"/>
              </a:rPr>
              <a:t>cytochrome P450</a:t>
            </a:r>
            <a:r>
              <a:rPr lang="en-US" sz="2000" dirty="0"/>
              <a:t>, so may have interactions with drugs cleared by those enzymes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5247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34867D8E-6EB4-4BC5-AE77-06364352AF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1" r="8058" b="1547"/>
          <a:stretch/>
        </p:blipFill>
        <p:spPr>
          <a:xfrm>
            <a:off x="1981200" y="1447800"/>
            <a:ext cx="8001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718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Contraindications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15E61CD-47CA-420D-B369-3A4FEEA810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6508"/>
          <a:stretch/>
        </p:blipFill>
        <p:spPr>
          <a:xfrm>
            <a:off x="2133600" y="1066800"/>
            <a:ext cx="7543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472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bacterial resistances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>
                <a:hlinkClick r:id="rId2" tooltip="Antibiotic resistance"/>
              </a:rPr>
              <a:t>Resistance</a:t>
            </a:r>
            <a:r>
              <a:rPr lang="en-US" dirty="0"/>
              <a:t> to quinolones can evolve rapidly, even during a course of treatment. Numerous </a:t>
            </a:r>
            <a:r>
              <a:rPr lang="en-US" u="sng" dirty="0">
                <a:hlinkClick r:id="rId3" tooltip="Pathogen"/>
              </a:rPr>
              <a:t>pathogens</a:t>
            </a:r>
            <a:r>
              <a:rPr lang="en-US" dirty="0"/>
              <a:t>, including </a:t>
            </a:r>
            <a:r>
              <a:rPr lang="en-US" i="1" u="sng" dirty="0">
                <a:hlinkClick r:id="rId4" tooltip="Escherichia coli"/>
              </a:rPr>
              <a:t>Escherichia coli</a:t>
            </a:r>
            <a:r>
              <a:rPr lang="en-US" dirty="0"/>
              <a:t>, commonly exhibit resistance.</a:t>
            </a:r>
            <a:r>
              <a:rPr lang="en-US" u="sng" baseline="30000" dirty="0">
                <a:hlinkClick r:id="rId5"/>
              </a:rPr>
              <a:t>[55]</a:t>
            </a:r>
            <a:r>
              <a:rPr lang="en-US" dirty="0"/>
              <a:t> Widespread veterinary usage of quinolones, in particular in Europe, has been implicated</a:t>
            </a:r>
          </a:p>
          <a:p>
            <a:r>
              <a:rPr lang="en-US" dirty="0"/>
              <a:t>Three mechanisms of resistance are known.</a:t>
            </a:r>
            <a:r>
              <a:rPr lang="en-US" u="sng" baseline="30000" dirty="0">
                <a:hlinkClick r:id="rId6"/>
              </a:rPr>
              <a:t>[60]</a:t>
            </a:r>
            <a:r>
              <a:rPr lang="en-US" dirty="0"/>
              <a:t> Some types of </a:t>
            </a:r>
            <a:r>
              <a:rPr lang="en-US" u="sng" dirty="0">
                <a:hlinkClick r:id="rId7" tooltip="Efflux (microbiology)"/>
              </a:rPr>
              <a:t>efflux</a:t>
            </a:r>
            <a:r>
              <a:rPr lang="en-US" dirty="0"/>
              <a:t> pumps can act to decrease intracellular quinolone concentration.</a:t>
            </a:r>
            <a:r>
              <a:rPr lang="en-US" u="sng" baseline="30000" dirty="0">
                <a:hlinkClick r:id="rId8"/>
              </a:rPr>
              <a:t>[61]</a:t>
            </a:r>
            <a:r>
              <a:rPr lang="en-US" dirty="0"/>
              <a:t> In gram-negative bacteria, plasmid-mediated resistance genes produce proteins that can bind to </a:t>
            </a:r>
            <a:r>
              <a:rPr lang="en-US" u="sng" dirty="0">
                <a:hlinkClick r:id="rId9" tooltip="DNA gyrase"/>
              </a:rPr>
              <a:t>DNA </a:t>
            </a:r>
            <a:r>
              <a:rPr lang="en-US" u="sng" dirty="0" err="1">
                <a:hlinkClick r:id="rId9" tooltip="DNA gyrase"/>
              </a:rPr>
              <a:t>gyrase</a:t>
            </a:r>
            <a:r>
              <a:rPr lang="en-US" dirty="0"/>
              <a:t>, protecting it from the action of quinolones. Finally, </a:t>
            </a:r>
            <a:r>
              <a:rPr lang="en-US" u="sng" dirty="0">
                <a:hlinkClick r:id="rId10" tooltip="Mutation"/>
              </a:rPr>
              <a:t>mutations</a:t>
            </a:r>
            <a:r>
              <a:rPr lang="en-US" dirty="0"/>
              <a:t> at key sites in </a:t>
            </a:r>
            <a:r>
              <a:rPr lang="en-US" u="sng" dirty="0">
                <a:hlinkClick r:id="rId9" tooltip="DNA gyrase"/>
              </a:rPr>
              <a:t>DNA </a:t>
            </a:r>
            <a:r>
              <a:rPr lang="en-US" u="sng" dirty="0" err="1">
                <a:hlinkClick r:id="rId9" tooltip="DNA gyrase"/>
              </a:rPr>
              <a:t>gyrase</a:t>
            </a:r>
            <a:r>
              <a:rPr lang="en-US" dirty="0"/>
              <a:t> or </a:t>
            </a:r>
            <a:r>
              <a:rPr lang="en-US" u="sng" dirty="0">
                <a:hlinkClick r:id="rId11" tooltip="Topoisomerase IV"/>
              </a:rPr>
              <a:t>topoisomerase IV</a:t>
            </a:r>
            <a:r>
              <a:rPr lang="en-US" dirty="0"/>
              <a:t> can decrease their binding affinity to quinolones, decreasing the drugs' effectiveness.</a:t>
            </a:r>
          </a:p>
        </p:txBody>
      </p:sp>
    </p:spTree>
    <p:extLst>
      <p:ext uri="{BB962C8B-B14F-4D97-AF65-F5344CB8AC3E}">
        <p14:creationId xmlns:p14="http://schemas.microsoft.com/office/powerpoint/2010/main" val="518771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err="1"/>
              <a:t>Antistreptococcal</a:t>
            </a:r>
            <a:r>
              <a:rPr lang="en-US" dirty="0"/>
              <a:t> </a:t>
            </a:r>
            <a:r>
              <a:rPr lang="en-US" dirty="0" err="1"/>
              <a:t>penicillins</a:t>
            </a:r>
            <a:r>
              <a:rPr lang="en-US" dirty="0"/>
              <a:t>(</a:t>
            </a:r>
            <a:r>
              <a:rPr lang="en-US" dirty="0" err="1"/>
              <a:t>Methicillin</a:t>
            </a:r>
            <a:r>
              <a:rPr lang="en-US" dirty="0"/>
              <a:t>):</a:t>
            </a:r>
          </a:p>
          <a:p>
            <a:pPr>
              <a:buNone/>
            </a:pPr>
            <a:r>
              <a:rPr lang="en-US" dirty="0"/>
              <a:t>Used in </a:t>
            </a:r>
            <a:r>
              <a:rPr lang="en-US" dirty="0" err="1"/>
              <a:t>penicillinase</a:t>
            </a:r>
            <a:r>
              <a:rPr lang="en-US" dirty="0"/>
              <a:t> producing </a:t>
            </a:r>
            <a:r>
              <a:rPr lang="en-US" dirty="0" err="1"/>
              <a:t>staphylococci.Ex:Methicillin</a:t>
            </a:r>
            <a:r>
              <a:rPr lang="en-US" dirty="0"/>
              <a:t> sensitive </a:t>
            </a:r>
            <a:r>
              <a:rPr lang="en-US" dirty="0" err="1"/>
              <a:t>staph.aureus</a:t>
            </a: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Extended spectrum </a:t>
            </a:r>
            <a:r>
              <a:rPr lang="en-US" dirty="0" err="1"/>
              <a:t>penicillins</a:t>
            </a:r>
            <a:r>
              <a:rPr lang="en-US" dirty="0"/>
              <a:t> (</a:t>
            </a:r>
            <a:r>
              <a:rPr lang="en-US" dirty="0" err="1"/>
              <a:t>Ampicillin</a:t>
            </a:r>
            <a:r>
              <a:rPr lang="en-US" dirty="0"/>
              <a:t> and amoxicillin):</a:t>
            </a:r>
          </a:p>
          <a:p>
            <a:pPr>
              <a:buNone/>
            </a:pPr>
            <a:r>
              <a:rPr lang="en-US" dirty="0"/>
              <a:t>They have an antibacterial spectrum similar to that of penicillin G, except that they are more effective against gram negative bacilli.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Folic acid inhibitors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 descr="C:\Users\Dell\Desktop\CS5 fyinal\Screenshot_2021-07-23-17-10-20-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1256" y="2181225"/>
            <a:ext cx="5069488" cy="36782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66368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Dell\Desktop\m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95400"/>
            <a:ext cx="743585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6259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Dell\Desktop\m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00200"/>
            <a:ext cx="78486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21071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Dell\Desktop\m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219202"/>
            <a:ext cx="8153400" cy="472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8102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Dell\Desktop\m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143000"/>
            <a:ext cx="79248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553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Dell\Desktop\m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00200"/>
            <a:ext cx="7772400" cy="3997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59861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F1F21A-5303-4B14-9BBC-311999C88A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1" y="1174652"/>
            <a:ext cx="3824137" cy="56833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470715-23AD-46A9-A5EB-3B8B9F669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448" y="970670"/>
            <a:ext cx="4184419" cy="53879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611A10-A339-412E-98AE-718D588D52C4}"/>
              </a:ext>
            </a:extLst>
          </p:cNvPr>
          <p:cNvSpPr txBox="1"/>
          <p:nvPr/>
        </p:nvSpPr>
        <p:spPr>
          <a:xfrm>
            <a:off x="548640" y="0"/>
            <a:ext cx="38241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Prophylaxis: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208453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F6C3F2-C0BC-4B3F-9E55-E923FA6E2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76" y="0"/>
            <a:ext cx="120513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1559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0A0276-9C23-4A74-A2FC-254CE8454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1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77211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63DA2-ACAF-4F30-9B67-FE62EE514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7B4240-4EC3-4FC7-AEFF-7FE85578AB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Kumar and clarks clinical medicine -8</a:t>
            </a:r>
            <a:r>
              <a:rPr lang="en-US" baseline="30000" dirty="0"/>
              <a:t>th</a:t>
            </a:r>
            <a:r>
              <a:rPr lang="en-US" dirty="0"/>
              <a:t>  Edition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Medscape ,2020 </a:t>
            </a:r>
          </a:p>
          <a:p>
            <a:endParaRPr lang="en-US" dirty="0"/>
          </a:p>
          <a:p>
            <a:r>
              <a:rPr lang="en-US" dirty="0"/>
              <a:t>Step up to medicine ,5</a:t>
            </a:r>
            <a:r>
              <a:rPr lang="en-US" baseline="30000" dirty="0"/>
              <a:t>th  </a:t>
            </a:r>
            <a:r>
              <a:rPr lang="en-US" dirty="0"/>
              <a:t>Edition </a:t>
            </a:r>
          </a:p>
          <a:p>
            <a:endParaRPr lang="en-US" dirty="0"/>
          </a:p>
          <a:p>
            <a:r>
              <a:rPr lang="en-US" dirty="0"/>
              <a:t>Lippincott pharmacology 7</a:t>
            </a:r>
            <a:r>
              <a:rPr lang="en-US" baseline="30000" dirty="0"/>
              <a:t>th</a:t>
            </a:r>
            <a:r>
              <a:rPr lang="en-US" dirty="0"/>
              <a:t> Edition </a:t>
            </a:r>
          </a:p>
        </p:txBody>
      </p:sp>
    </p:spTree>
    <p:extLst>
      <p:ext uri="{BB962C8B-B14F-4D97-AF65-F5344CB8AC3E}">
        <p14:creationId xmlns:p14="http://schemas.microsoft.com/office/powerpoint/2010/main" val="211224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err="1"/>
              <a:t>Antipseudomonas</a:t>
            </a:r>
            <a:r>
              <a:rPr lang="en-US" dirty="0"/>
              <a:t> penicillin (</a:t>
            </a:r>
            <a:r>
              <a:rPr lang="en-US" dirty="0" err="1"/>
              <a:t>Piperacillin</a:t>
            </a:r>
            <a:r>
              <a:rPr lang="en-US" dirty="0"/>
              <a:t> and </a:t>
            </a:r>
            <a:r>
              <a:rPr lang="en-US" dirty="0" err="1"/>
              <a:t>ticarcillin</a:t>
            </a:r>
            <a:r>
              <a:rPr lang="en-US" dirty="0"/>
              <a:t>):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They are called </a:t>
            </a:r>
            <a:r>
              <a:rPr lang="en-US" dirty="0" err="1"/>
              <a:t>antipseudomonas</a:t>
            </a:r>
            <a:r>
              <a:rPr lang="en-US" dirty="0"/>
              <a:t> </a:t>
            </a:r>
            <a:r>
              <a:rPr lang="en-US" dirty="0" err="1"/>
              <a:t>penicillins</a:t>
            </a:r>
            <a:r>
              <a:rPr lang="en-US" dirty="0"/>
              <a:t> due to their activity against pseudomonas </a:t>
            </a:r>
            <a:r>
              <a:rPr lang="en-US" dirty="0" err="1"/>
              <a:t>aeruginosa</a:t>
            </a:r>
            <a:r>
              <a:rPr lang="en-US" dirty="0"/>
              <a:t>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They are effective against many gram negative bacilli but not against </a:t>
            </a:r>
            <a:r>
              <a:rPr lang="en-US" dirty="0" err="1"/>
              <a:t>klebsiella</a:t>
            </a:r>
            <a:r>
              <a:rPr lang="en-US" dirty="0"/>
              <a:t> because of its constitutive </a:t>
            </a:r>
            <a:r>
              <a:rPr lang="en-US" dirty="0" err="1"/>
              <a:t>penicillinase</a:t>
            </a:r>
            <a:r>
              <a:rPr lang="en-US" dirty="0"/>
              <a:t>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 Resistance: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Resistance to penicillin occurs due to:</a:t>
            </a:r>
          </a:p>
          <a:p>
            <a:r>
              <a:rPr lang="en-US" dirty="0"/>
              <a:t>Beta </a:t>
            </a:r>
            <a:r>
              <a:rPr lang="en-US" dirty="0" err="1"/>
              <a:t>lactamase</a:t>
            </a:r>
            <a:r>
              <a:rPr lang="en-US" dirty="0"/>
              <a:t> activity</a:t>
            </a:r>
          </a:p>
          <a:p>
            <a:r>
              <a:rPr lang="en-US" dirty="0"/>
              <a:t>Decreased </a:t>
            </a:r>
            <a:r>
              <a:rPr lang="en-US" dirty="0" err="1"/>
              <a:t>permability</a:t>
            </a:r>
            <a:r>
              <a:rPr lang="en-US" dirty="0"/>
              <a:t> of the drug</a:t>
            </a:r>
          </a:p>
          <a:p>
            <a:r>
              <a:rPr lang="en-US" dirty="0"/>
              <a:t>Altered penicillin binding protein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  Pharmacokinetics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The route of administration is determined by:</a:t>
            </a:r>
          </a:p>
          <a:p>
            <a:pPr>
              <a:buNone/>
            </a:pPr>
            <a:r>
              <a:rPr lang="en-US" dirty="0"/>
              <a:t>1-The stability of the drug to gastric acid</a:t>
            </a:r>
          </a:p>
          <a:p>
            <a:pPr>
              <a:buNone/>
            </a:pPr>
            <a:r>
              <a:rPr lang="en-US" dirty="0"/>
              <a:t>2-The severity of infection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     Route of administration:</a:t>
            </a:r>
          </a:p>
          <a:p>
            <a:r>
              <a:rPr lang="en-US" dirty="0"/>
              <a:t>Penicillin </a:t>
            </a:r>
            <a:r>
              <a:rPr lang="en-US" dirty="0" err="1"/>
              <a:t>V,amoxicillin,and</a:t>
            </a:r>
            <a:r>
              <a:rPr lang="en-US" dirty="0"/>
              <a:t> </a:t>
            </a:r>
            <a:r>
              <a:rPr lang="en-US" dirty="0" err="1"/>
              <a:t>dicloxacillin</a:t>
            </a:r>
            <a:r>
              <a:rPr lang="en-US" dirty="0"/>
              <a:t> are available as oral preparations only.</a:t>
            </a:r>
          </a:p>
          <a:p>
            <a:r>
              <a:rPr lang="en-US" dirty="0"/>
              <a:t>Others are effective as </a:t>
            </a:r>
            <a:r>
              <a:rPr lang="en-US" dirty="0" err="1"/>
              <a:t>oral,IV</a:t>
            </a:r>
            <a:r>
              <a:rPr lang="en-US" dirty="0"/>
              <a:t> or IM routes.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2199</Words>
  <Application>Microsoft Office PowerPoint</Application>
  <PresentationFormat>Widescreen</PresentationFormat>
  <Paragraphs>299</Paragraphs>
  <Slides>59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Dividend</vt:lpstr>
      <vt:lpstr>Antibiotic &amp; Prophylaxis</vt:lpstr>
      <vt:lpstr>Classification according to mechanism</vt:lpstr>
      <vt:lpstr>Cell wall inhibitors</vt:lpstr>
      <vt:lpstr>Cont.</vt:lpstr>
      <vt:lpstr>Cont.</vt:lpstr>
      <vt:lpstr>Cont.</vt:lpstr>
      <vt:lpstr>Cont.</vt:lpstr>
      <vt:lpstr>Cont.</vt:lpstr>
      <vt:lpstr>Cont.</vt:lpstr>
      <vt:lpstr>Cont.</vt:lpstr>
      <vt:lpstr>Distribution</vt:lpstr>
      <vt:lpstr>Metabolism</vt:lpstr>
      <vt:lpstr>Adverse effects</vt:lpstr>
      <vt:lpstr>Cephalosporins</vt:lpstr>
      <vt:lpstr>Antibacterial spectrum</vt:lpstr>
      <vt:lpstr>Cont.</vt:lpstr>
      <vt:lpstr>Cont.</vt:lpstr>
      <vt:lpstr>Cont.</vt:lpstr>
      <vt:lpstr>Pharmacokinetics</vt:lpstr>
      <vt:lpstr>Cont.</vt:lpstr>
      <vt:lpstr>Cont.</vt:lpstr>
      <vt:lpstr>Adverse effects</vt:lpstr>
      <vt:lpstr>Carbapenems</vt:lpstr>
      <vt:lpstr>Antibacterial spectrum</vt:lpstr>
      <vt:lpstr>Pharmacokinetics</vt:lpstr>
      <vt:lpstr>Cont.</vt:lpstr>
      <vt:lpstr>Vancomycin</vt:lpstr>
      <vt:lpstr>Bacteriostatic versus bactericidal drugs:</vt:lpstr>
      <vt:lpstr>PowerPoint Presentation</vt:lpstr>
      <vt:lpstr>PowerPoint Presentation</vt:lpstr>
      <vt:lpstr>:Tetracyclines  </vt:lpstr>
      <vt:lpstr>Glycylcyclines</vt:lpstr>
      <vt:lpstr>Aminoglycosides</vt:lpstr>
      <vt:lpstr>PowerPoint Presentation</vt:lpstr>
      <vt:lpstr>PowerPoint Presentation</vt:lpstr>
      <vt:lpstr>Macrolides</vt:lpstr>
      <vt:lpstr>PowerPoint Presentation</vt:lpstr>
      <vt:lpstr>Chloramphenicol</vt:lpstr>
      <vt:lpstr>PowerPoint Presentation</vt:lpstr>
      <vt:lpstr>Clindamycin</vt:lpstr>
      <vt:lpstr>Linezolid</vt:lpstr>
      <vt:lpstr>streptogramins</vt:lpstr>
      <vt:lpstr>PowerPoint Presentation</vt:lpstr>
      <vt:lpstr>Inhibition of nucleic synthesis  </vt:lpstr>
      <vt:lpstr>PowerPoint Presentation</vt:lpstr>
      <vt:lpstr>Medical uses </vt:lpstr>
      <vt:lpstr>PowerPoint Presentation</vt:lpstr>
      <vt:lpstr>Contraindications</vt:lpstr>
      <vt:lpstr>bacterial resistances </vt:lpstr>
      <vt:lpstr>Folic acid inhibitors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References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Sami Khaled Ayed AlTbeinat</dc:creator>
  <cp:lastModifiedBy>Othman Badran</cp:lastModifiedBy>
  <cp:revision>14</cp:revision>
  <dcterms:created xsi:type="dcterms:W3CDTF">2021-07-30T11:10:48Z</dcterms:created>
  <dcterms:modified xsi:type="dcterms:W3CDTF">2021-11-08T15:22:19Z</dcterms:modified>
</cp:coreProperties>
</file>