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311" r:id="rId2"/>
    <p:sldId id="257" r:id="rId3"/>
    <p:sldId id="259" r:id="rId4"/>
    <p:sldId id="285" r:id="rId5"/>
    <p:sldId id="261" r:id="rId6"/>
    <p:sldId id="262" r:id="rId7"/>
    <p:sldId id="263" r:id="rId8"/>
    <p:sldId id="299" r:id="rId9"/>
    <p:sldId id="264" r:id="rId10"/>
    <p:sldId id="265" r:id="rId11"/>
    <p:sldId id="303" r:id="rId12"/>
    <p:sldId id="266" r:id="rId13"/>
    <p:sldId id="268" r:id="rId14"/>
    <p:sldId id="269" r:id="rId15"/>
    <p:sldId id="270" r:id="rId16"/>
    <p:sldId id="314" r:id="rId17"/>
    <p:sldId id="313" r:id="rId18"/>
    <p:sldId id="258" r:id="rId19"/>
    <p:sldId id="297" r:id="rId20"/>
    <p:sldId id="283" r:id="rId21"/>
    <p:sldId id="278" r:id="rId22"/>
    <p:sldId id="302" r:id="rId23"/>
    <p:sldId id="273" r:id="rId24"/>
    <p:sldId id="274" r:id="rId25"/>
    <p:sldId id="275" r:id="rId26"/>
    <p:sldId id="276" r:id="rId27"/>
    <p:sldId id="279" r:id="rId28"/>
    <p:sldId id="280" r:id="rId29"/>
    <p:sldId id="277" r:id="rId30"/>
    <p:sldId id="281" r:id="rId31"/>
    <p:sldId id="298" r:id="rId32"/>
    <p:sldId id="286" r:id="rId33"/>
    <p:sldId id="287" r:id="rId34"/>
    <p:sldId id="288" r:id="rId35"/>
    <p:sldId id="305" r:id="rId36"/>
    <p:sldId id="289" r:id="rId37"/>
    <p:sldId id="290" r:id="rId38"/>
    <p:sldId id="291" r:id="rId39"/>
    <p:sldId id="293" r:id="rId40"/>
    <p:sldId id="294" r:id="rId41"/>
    <p:sldId id="304" r:id="rId42"/>
    <p:sldId id="309" r:id="rId43"/>
    <p:sldId id="295" r:id="rId44"/>
    <p:sldId id="312" r:id="rId45"/>
    <p:sldId id="310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469"/>
    <a:srgbClr val="003366"/>
    <a:srgbClr val="66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123" autoAdjust="0"/>
  </p:normalViewPr>
  <p:slideViewPr>
    <p:cSldViewPr snapToGrid="0">
      <p:cViewPr varScale="1">
        <p:scale>
          <a:sx n="66" d="100"/>
          <a:sy n="66" d="100"/>
        </p:scale>
        <p:origin x="-151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BD7DC-567D-41C1-AEDE-ABB499479CFC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1A41D-6DC4-4D05-9E0F-2021892DFE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3439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 A state of :</a:t>
            </a:r>
          </a:p>
          <a:p>
            <a:r>
              <a:rPr lang="en-US" sz="1200" dirty="0" smtClean="0">
                <a:solidFill>
                  <a:prstClr val="black"/>
                </a:solidFill>
              </a:rPr>
              <a:t>1• </a:t>
            </a:r>
            <a:r>
              <a:rPr lang="en-US" sz="1200" dirty="0" err="1" smtClean="0">
                <a:solidFill>
                  <a:prstClr val="black"/>
                </a:solidFill>
              </a:rPr>
              <a:t>hyperketonaemia</a:t>
            </a:r>
            <a:r>
              <a:rPr lang="en-US" sz="1200" dirty="0" smtClean="0">
                <a:solidFill>
                  <a:prstClr val="black"/>
                </a:solidFill>
              </a:rPr>
              <a:t> (≥ 3 </a:t>
            </a:r>
            <a:r>
              <a:rPr lang="en-US" sz="1200" dirty="0" err="1" smtClean="0">
                <a:solidFill>
                  <a:prstClr val="black"/>
                </a:solidFill>
              </a:rPr>
              <a:t>mmol</a:t>
            </a:r>
            <a:r>
              <a:rPr lang="en-US" sz="1200" dirty="0" smtClean="0">
                <a:solidFill>
                  <a:prstClr val="black"/>
                </a:solidFill>
              </a:rPr>
              <a:t>/L) and </a:t>
            </a:r>
            <a:r>
              <a:rPr lang="en-US" sz="1200" dirty="0" err="1" smtClean="0">
                <a:solidFill>
                  <a:prstClr val="black"/>
                </a:solidFill>
              </a:rPr>
              <a:t>ketonuria</a:t>
            </a:r>
            <a:r>
              <a:rPr lang="en-US" sz="1200" dirty="0" smtClean="0">
                <a:solidFill>
                  <a:prstClr val="black"/>
                </a:solidFill>
              </a:rPr>
              <a:t> (more than 2+ on standard urine sticks)</a:t>
            </a:r>
          </a:p>
          <a:p>
            <a:r>
              <a:rPr lang="en-US" sz="1200" dirty="0" smtClean="0">
                <a:solidFill>
                  <a:prstClr val="black"/>
                </a:solidFill>
              </a:rPr>
              <a:t>2• </a:t>
            </a:r>
            <a:r>
              <a:rPr lang="en-US" sz="1200" dirty="0" err="1" smtClean="0">
                <a:solidFill>
                  <a:prstClr val="black"/>
                </a:solidFill>
              </a:rPr>
              <a:t>hyperglycaemia</a:t>
            </a:r>
            <a:r>
              <a:rPr lang="en-US" sz="1200" dirty="0" smtClean="0">
                <a:solidFill>
                  <a:prstClr val="black"/>
                </a:solidFill>
              </a:rPr>
              <a:t> (blood glucose ≥ 11 </a:t>
            </a:r>
            <a:r>
              <a:rPr lang="en-US" sz="1200" dirty="0" err="1" smtClean="0">
                <a:solidFill>
                  <a:prstClr val="black"/>
                </a:solidFill>
              </a:rPr>
              <a:t>mmol</a:t>
            </a:r>
            <a:r>
              <a:rPr lang="en-US" sz="1200" dirty="0" smtClean="0">
                <a:solidFill>
                  <a:prstClr val="black"/>
                </a:solidFill>
              </a:rPr>
              <a:t>/L (~200 mg/</a:t>
            </a:r>
            <a:r>
              <a:rPr lang="en-US" sz="1200" dirty="0" err="1" smtClean="0">
                <a:solidFill>
                  <a:prstClr val="black"/>
                </a:solidFill>
              </a:rPr>
              <a:t>dL</a:t>
            </a:r>
            <a:r>
              <a:rPr lang="en-US" sz="1200" dirty="0" smtClean="0">
                <a:solidFill>
                  <a:prstClr val="black"/>
                </a:solidFill>
              </a:rPr>
              <a:t>))</a:t>
            </a:r>
          </a:p>
          <a:p>
            <a:r>
              <a:rPr lang="en-US" sz="1200" dirty="0" smtClean="0">
                <a:solidFill>
                  <a:prstClr val="black"/>
                </a:solidFill>
              </a:rPr>
              <a:t>3• metabolic acidosis (venous bicarbonate  &lt; 15 </a:t>
            </a:r>
            <a:r>
              <a:rPr lang="en-US" sz="1200" dirty="0" err="1" smtClean="0">
                <a:solidFill>
                  <a:prstClr val="black"/>
                </a:solidFill>
              </a:rPr>
              <a:t>mmol</a:t>
            </a:r>
            <a:r>
              <a:rPr lang="en-US" sz="1200" dirty="0" smtClean="0">
                <a:solidFill>
                  <a:prstClr val="black"/>
                </a:solidFill>
              </a:rPr>
              <a:t>/L and/or venous pH &lt; 7.3).</a:t>
            </a:r>
            <a:br>
              <a:rPr lang="en-US" sz="1200" dirty="0" smtClean="0">
                <a:solidFill>
                  <a:prstClr val="black"/>
                </a:solidFill>
              </a:rPr>
            </a:br>
            <a:r>
              <a:rPr lang="en-US" sz="1200" dirty="0" smtClean="0">
                <a:solidFill>
                  <a:prstClr val="black"/>
                </a:solidFill>
              </a:rPr>
              <a:t/>
            </a:r>
            <a:br>
              <a:rPr lang="en-US" sz="1200" dirty="0" smtClean="0">
                <a:solidFill>
                  <a:prstClr val="black"/>
                </a:solidFill>
              </a:rPr>
            </a:br>
            <a:r>
              <a:rPr lang="en-US" dirty="0" smtClean="0"/>
              <a:t>Majority of cases could have been prevented:</a:t>
            </a:r>
            <a:br>
              <a:rPr lang="en-US" dirty="0" smtClean="0"/>
            </a:br>
            <a:r>
              <a:rPr lang="en-US" dirty="0" smtClean="0"/>
              <a:t>- Earlier diagnosis.</a:t>
            </a:r>
            <a:br>
              <a:rPr lang="en-US" dirty="0" smtClean="0"/>
            </a:br>
            <a:r>
              <a:rPr lang="en-US" dirty="0" smtClean="0"/>
              <a:t>- Better communication between patient and doctor.</a:t>
            </a:r>
            <a:br>
              <a:rPr lang="en-US" dirty="0" smtClean="0"/>
            </a:br>
            <a:r>
              <a:rPr lang="en-US" dirty="0" smtClean="0"/>
              <a:t>- Better patient education.</a:t>
            </a:r>
          </a:p>
          <a:p>
            <a:r>
              <a:rPr lang="en-US" dirty="0" smtClean="0"/>
              <a:t>Most common error of management is omission or reduction of insulin by the patient (25%).</a:t>
            </a:r>
          </a:p>
          <a:p>
            <a:r>
              <a:rPr lang="en-US" dirty="0" smtClean="0"/>
              <a:t>Insulin may need adjusting up or down but never stopped.</a:t>
            </a:r>
          </a:p>
          <a:p>
            <a:endParaRPr lang="en-US" sz="1200" dirty="0" smtClean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1A41D-6DC4-4D05-9E0F-2021892DFE9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933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1A41D-6DC4-4D05-9E0F-2021892DFE9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0298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1A41D-6DC4-4D05-9E0F-2021892DFE9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3082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 &gt; Diabetic &gt;250</a:t>
            </a:r>
            <a:r>
              <a:rPr lang="en-US" baseline="0" dirty="0" smtClean="0"/>
              <a:t> (usually 500-800) </a:t>
            </a:r>
            <a:br>
              <a:rPr lang="en-US" baseline="0" dirty="0" smtClean="0"/>
            </a:br>
            <a:r>
              <a:rPr lang="en-US" baseline="0" dirty="0" smtClean="0"/>
              <a:t>K &gt; Ketones produced (</a:t>
            </a:r>
            <a:r>
              <a:rPr lang="en-US" baseline="0" dirty="0" err="1" smtClean="0"/>
              <a:t>ketonemia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ketouria</a:t>
            </a: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A &gt; Acidosis: increased anion gap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1A41D-6DC4-4D05-9E0F-2021892DFE9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6887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Hyponatremia</a:t>
            </a:r>
            <a:r>
              <a:rPr lang="en-US" dirty="0" smtClean="0"/>
              <a:t>: serum sodium decreases 1.6 </a:t>
            </a:r>
            <a:r>
              <a:rPr lang="en-US" dirty="0" err="1" smtClean="0"/>
              <a:t>mEq</a:t>
            </a:r>
            <a:r>
              <a:rPr lang="en-US" dirty="0" smtClean="0"/>
              <a:t>/L for every 100mg/</a:t>
            </a:r>
            <a:r>
              <a:rPr lang="en-US" dirty="0" err="1" smtClean="0"/>
              <a:t>dL</a:t>
            </a:r>
            <a:r>
              <a:rPr lang="en-US" baseline="0" dirty="0" smtClean="0"/>
              <a:t> increase in glucose </a:t>
            </a:r>
            <a:r>
              <a:rPr lang="en-US" baseline="0" dirty="0" err="1" smtClean="0"/>
              <a:t>leve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B207A-5465-46E4-8FCE-E27C1435C05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4368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Short-acting: regular, 30 min –</a:t>
            </a:r>
            <a:r>
              <a:rPr lang="en-US" baseline="0" dirty="0" smtClean="0"/>
              <a:t> 1 hour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1A41D-6DC4-4D05-9E0F-2021892DFE9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91018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prstClr val="black"/>
                </a:solidFill>
              </a:rPr>
              <a:t>Epidemiology:</a:t>
            </a:r>
          </a:p>
          <a:p>
            <a:r>
              <a:rPr lang="en-US" sz="1200" b="1" dirty="0" smtClean="0">
                <a:solidFill>
                  <a:prstClr val="black"/>
                </a:solidFill>
              </a:rPr>
              <a:t>DKA : seen in type 1, &lt;65 </a:t>
            </a:r>
            <a:r>
              <a:rPr lang="en-US" sz="1200" b="1" dirty="0" err="1" smtClean="0">
                <a:solidFill>
                  <a:prstClr val="black"/>
                </a:solidFill>
              </a:rPr>
              <a:t>yrs</a:t>
            </a:r>
            <a:r>
              <a:rPr lang="en-US" sz="1200" b="1" dirty="0" smtClean="0">
                <a:solidFill>
                  <a:prstClr val="black"/>
                </a:solidFill>
              </a:rPr>
              <a:t> old, </a:t>
            </a:r>
            <a:r>
              <a:rPr lang="en-US" sz="1200" b="1" dirty="0" err="1" smtClean="0">
                <a:solidFill>
                  <a:prstClr val="black"/>
                </a:solidFill>
              </a:rPr>
              <a:t>motality</a:t>
            </a:r>
            <a:r>
              <a:rPr lang="en-US" sz="1200" b="1" dirty="0" smtClean="0">
                <a:solidFill>
                  <a:prstClr val="black"/>
                </a:solidFill>
              </a:rPr>
              <a:t> rate &lt;1%</a:t>
            </a:r>
          </a:p>
          <a:p>
            <a:r>
              <a:rPr lang="en-US" sz="1200" b="1" dirty="0" smtClean="0">
                <a:solidFill>
                  <a:prstClr val="black"/>
                </a:solidFill>
              </a:rPr>
              <a:t>HHS :  seen in type 2, &gt;65 </a:t>
            </a:r>
            <a:r>
              <a:rPr lang="en-US" sz="1200" b="1" dirty="0" err="1" smtClean="0">
                <a:solidFill>
                  <a:prstClr val="black"/>
                </a:solidFill>
              </a:rPr>
              <a:t>yrs</a:t>
            </a:r>
            <a:r>
              <a:rPr lang="en-US" sz="1200" b="1" dirty="0" smtClean="0">
                <a:solidFill>
                  <a:prstClr val="black"/>
                </a:solidFill>
              </a:rPr>
              <a:t> old, </a:t>
            </a:r>
            <a:r>
              <a:rPr lang="en-US" sz="1200" b="1" dirty="0" err="1" smtClean="0">
                <a:solidFill>
                  <a:prstClr val="black"/>
                </a:solidFill>
              </a:rPr>
              <a:t>motality</a:t>
            </a:r>
            <a:r>
              <a:rPr lang="en-US" sz="1200" b="1" dirty="0" smtClean="0">
                <a:solidFill>
                  <a:prstClr val="black"/>
                </a:solidFill>
              </a:rPr>
              <a:t> rate 5-10%</a:t>
            </a:r>
            <a:br>
              <a:rPr lang="en-US" sz="1200" b="1" dirty="0" smtClean="0">
                <a:solidFill>
                  <a:prstClr val="black"/>
                </a:solidFill>
              </a:rPr>
            </a:br>
            <a:r>
              <a:rPr lang="en-US" sz="1200" b="1" dirty="0" smtClean="0">
                <a:solidFill>
                  <a:prstClr val="black"/>
                </a:solidFill>
              </a:rPr>
              <a:t/>
            </a:r>
            <a:br>
              <a:rPr lang="en-US" sz="1200" b="1" dirty="0" smtClean="0">
                <a:solidFill>
                  <a:prstClr val="black"/>
                </a:solidFill>
              </a:rPr>
            </a:br>
            <a:r>
              <a:rPr lang="en-US" sz="1200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HHNS has a higher mortality rate than DKA,</a:t>
            </a:r>
            <a:r>
              <a:rPr lang="en-US" sz="1200" dirty="0" smtClean="0">
                <a:latin typeface="Andalus" pitchFamily="18" charset="-78"/>
                <a:cs typeface="Andalus" pitchFamily="18" charset="-78"/>
              </a:rPr>
              <a:t> but it is</a:t>
            </a:r>
            <a:r>
              <a:rPr lang="en-US" sz="1200" baseline="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sz="1200" dirty="0" smtClean="0">
                <a:latin typeface="Andalus" pitchFamily="18" charset="-78"/>
                <a:cs typeface="Andalus" pitchFamily="18" charset="-78"/>
              </a:rPr>
              <a:t>less common than DKA</a:t>
            </a:r>
            <a:endParaRPr lang="en-US" sz="1200" b="1" dirty="0" smtClean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1A41D-6DC4-4D05-9E0F-2021892DFE9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3322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As with DKA ,Hyperglycemia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an osmotic diuresis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dehydration ( with loss of water, sodium, potassium and other electrolytes )</a:t>
            </a:r>
          </a:p>
          <a:p>
            <a:pPr algn="l" rtl="0"/>
            <a:r>
              <a:rPr lang="en-US" dirty="0" smtClean="0"/>
              <a:t>Hyperglycemia usually develops over a longer period (a few days to weeks), causing more profound </a:t>
            </a:r>
            <a:r>
              <a:rPr lang="en-US" dirty="0" err="1" smtClean="0"/>
              <a:t>hyperglycaemia</a:t>
            </a:r>
            <a:r>
              <a:rPr lang="en-US" dirty="0" smtClean="0"/>
              <a:t> and dehydration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1A41D-6DC4-4D05-9E0F-2021892DFE9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6536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905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0490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4153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291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9356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453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6046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665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090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1923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736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13636-F6D6-4F5D-B625-AD7A9CAB2286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218BA-A0F6-465B-BA2E-F8267CD7F3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771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5772" y="2747718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900" b="1" dirty="0" smtClean="0">
                <a:solidFill>
                  <a:schemeClr val="bg1"/>
                </a:solidFill>
                <a:latin typeface="+mn-lt"/>
              </a:rPr>
              <a:t>Diabetic Ketoacidosis (DKA) 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>Yazan Omar Alawneh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60320" y="4586068"/>
            <a:ext cx="4304714" cy="323557"/>
          </a:xfrm>
          <a:prstGeom prst="rect">
            <a:avLst/>
          </a:prstGeom>
          <a:solidFill>
            <a:srgbClr val="66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45143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SARA ALNAFISI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NOUF ALNAFISI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25415" y="2602523"/>
            <a:ext cx="3840480" cy="1688123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60662" y="2150457"/>
            <a:ext cx="384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Acute Complications of DM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51495" y="6049108"/>
            <a:ext cx="1012874" cy="295422"/>
          </a:xfrm>
          <a:prstGeom prst="rect">
            <a:avLst/>
          </a:prstGeom>
          <a:solidFill>
            <a:srgbClr val="FFD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653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5202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0070C0"/>
                </a:solidFill>
                <a:latin typeface="+mn-lt"/>
              </a:rPr>
              <a:t>Diagnosis</a:t>
            </a:r>
            <a:endParaRPr lang="en-US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55360"/>
            <a:ext cx="7886700" cy="435133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Features suggesting severe DKA</a:t>
            </a:r>
            <a:r>
              <a:rPr lang="en-US" sz="3200" dirty="0" smtClean="0"/>
              <a:t>:</a:t>
            </a:r>
            <a:br>
              <a:rPr lang="en-US" sz="3200" dirty="0" smtClean="0"/>
            </a:br>
            <a:r>
              <a:rPr lang="en-US" sz="3200" dirty="0" smtClean="0"/>
              <a:t>- Pulse &gt;100bpm or &lt;60bpm.</a:t>
            </a:r>
            <a:br>
              <a:rPr lang="en-US" sz="3200" dirty="0" smtClean="0"/>
            </a:br>
            <a:r>
              <a:rPr lang="en-US" sz="3200" dirty="0" smtClean="0"/>
              <a:t>- Systolic BP &lt;90mmHg.</a:t>
            </a:r>
            <a:br>
              <a:rPr lang="en-US" sz="3200" dirty="0" smtClean="0"/>
            </a:br>
            <a:r>
              <a:rPr lang="en-US" sz="3200" dirty="0" smtClean="0"/>
              <a:t>- Glasgow Coma Scale &lt;12.</a:t>
            </a:r>
            <a:br>
              <a:rPr lang="en-US" sz="3200" dirty="0" smtClean="0"/>
            </a:br>
            <a:r>
              <a:rPr lang="en-US" sz="3200" dirty="0" smtClean="0"/>
              <a:t>- O2 sat &lt;92% on air.</a:t>
            </a:r>
            <a:br>
              <a:rPr lang="en-US" sz="3200" dirty="0" smtClean="0"/>
            </a:br>
            <a:r>
              <a:rPr lang="en-US" sz="3200" dirty="0" smtClean="0"/>
              <a:t>- Blood ketones &gt;6mmol/L.</a:t>
            </a:r>
            <a:br>
              <a:rPr lang="en-US" sz="3200" dirty="0" smtClean="0"/>
            </a:br>
            <a:r>
              <a:rPr lang="en-US" sz="3200" dirty="0" smtClean="0"/>
              <a:t>- Bicarbonate &lt;12mmol/L.</a:t>
            </a:r>
            <a:br>
              <a:rPr lang="en-US" sz="3200" dirty="0" smtClean="0"/>
            </a:br>
            <a:r>
              <a:rPr lang="en-US" sz="3200" dirty="0" smtClean="0"/>
              <a:t>- pH &lt;7.1.</a:t>
            </a:r>
            <a:br>
              <a:rPr lang="en-US" sz="3200" dirty="0" smtClean="0"/>
            </a:br>
            <a:r>
              <a:rPr lang="en-US" sz="3200" dirty="0" smtClean="0"/>
              <a:t>- Hypokalemia on admission.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470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27" b="12202"/>
          <a:stretch/>
        </p:blipFill>
        <p:spPr>
          <a:xfrm>
            <a:off x="1143000" y="1485198"/>
            <a:ext cx="6858000" cy="5175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86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561" y="1417662"/>
            <a:ext cx="8598877" cy="5612667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Replace fluid losses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- With 0.9% saline. </a:t>
            </a:r>
            <a:r>
              <a:rPr lang="en-US" sz="2400" dirty="0" smtClean="0"/>
              <a:t>Average </a:t>
            </a:r>
            <a:r>
              <a:rPr lang="en-US" sz="2400" dirty="0" smtClean="0"/>
              <a:t>loss of water is 5-7L with a sodium loss of 500mmol.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Change to 5% glucose once blood glucose reaches 250 mg/</a:t>
            </a:r>
            <a:r>
              <a:rPr lang="en-US" dirty="0" err="1" smtClean="0"/>
              <a:t>dL</a:t>
            </a:r>
            <a:r>
              <a:rPr lang="en-US" dirty="0" smtClean="0"/>
              <a:t>.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Replace electrolytes losses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- Do not start insulin if K+ is less than 3.3.</a:t>
            </a:r>
            <a:br>
              <a:rPr lang="en-US" dirty="0" smtClean="0"/>
            </a:br>
            <a:r>
              <a:rPr lang="en-US" dirty="0" smtClean="0"/>
              <a:t>- Add </a:t>
            </a:r>
            <a:r>
              <a:rPr lang="en-US" dirty="0" err="1" smtClean="0"/>
              <a:t>KCl</a:t>
            </a:r>
            <a:r>
              <a:rPr lang="en-US" dirty="0" smtClean="0"/>
              <a:t> coverage 20-30 </a:t>
            </a:r>
            <a:r>
              <a:rPr lang="en-US" dirty="0" err="1" smtClean="0"/>
              <a:t>mEq</a:t>
            </a:r>
            <a:r>
              <a:rPr lang="en-US" dirty="0" smtClean="0"/>
              <a:t>/L.</a:t>
            </a:r>
            <a:br>
              <a:rPr lang="en-US" dirty="0" smtClean="0"/>
            </a:br>
            <a:r>
              <a:rPr lang="en-US" dirty="0" smtClean="0"/>
              <a:t>- Monitor urine output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Restore </a:t>
            </a:r>
            <a:r>
              <a:rPr lang="en-US" b="1" dirty="0">
                <a:solidFill>
                  <a:srgbClr val="0070C0"/>
                </a:solidFill>
              </a:rPr>
              <a:t>acid-base balance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- Once fluids are replaced, the patient will compensate for the acidosis if the kidneys were intact.</a:t>
            </a:r>
            <a:br>
              <a:rPr lang="en-US" dirty="0"/>
            </a:br>
            <a:r>
              <a:rPr lang="en-US" dirty="0"/>
              <a:t>- Bicarbonate is given only if pH is &lt;6.9.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136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015" y="1575582"/>
            <a:ext cx="8721969" cy="4351338"/>
          </a:xfrm>
        </p:spPr>
        <p:txBody>
          <a:bodyPr>
            <a:noAutofit/>
          </a:bodyPr>
          <a:lstStyle/>
          <a:p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Insulin</a:t>
            </a:r>
            <a:r>
              <a:rPr lang="en-US" sz="3200" dirty="0"/>
              <a:t>:</a:t>
            </a:r>
            <a:br>
              <a:rPr lang="en-US" sz="3200" dirty="0"/>
            </a:br>
            <a:r>
              <a:rPr lang="en-US" sz="3200" dirty="0"/>
              <a:t>- Short acting insulin as IV infusion.</a:t>
            </a:r>
            <a:br>
              <a:rPr lang="en-US" sz="3200" dirty="0"/>
            </a:br>
            <a:r>
              <a:rPr lang="en-US" sz="3200" dirty="0"/>
              <a:t>- Give 0.1 U/kg bolus then:</a:t>
            </a:r>
            <a:br>
              <a:rPr lang="en-US" sz="3200" dirty="0"/>
            </a:br>
            <a:r>
              <a:rPr lang="en-US" sz="3200" dirty="0"/>
              <a:t>- 0.1U/kg/hour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Find</a:t>
            </a: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and treat the underlying cause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/>
              <a:t>(infection, MI, bleeding, etc.):</a:t>
            </a:r>
            <a:br>
              <a:rPr lang="en-US" sz="3200" dirty="0" smtClean="0"/>
            </a:br>
            <a:r>
              <a:rPr lang="en-US" sz="3200" dirty="0" smtClean="0"/>
              <a:t>- CXR.</a:t>
            </a:r>
            <a:br>
              <a:rPr lang="en-US" sz="3200" dirty="0" smtClean="0"/>
            </a:br>
            <a:r>
              <a:rPr lang="en-US" sz="3200" dirty="0" smtClean="0"/>
              <a:t>- Urine and blood cultures.</a:t>
            </a:r>
            <a:br>
              <a:rPr lang="en-US" sz="3200" dirty="0" smtClean="0"/>
            </a:br>
            <a:r>
              <a:rPr lang="en-US" sz="3200" dirty="0" smtClean="0"/>
              <a:t>- ECG.</a:t>
            </a:r>
          </a:p>
          <a:p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Give</a:t>
            </a: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broad spectrum antibiotics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/>
              <a:t>if infection is suspected.</a:t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832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392384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Problems of Management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858307"/>
            <a:ext cx="7886700" cy="435133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Cerebral edema</a:t>
            </a:r>
            <a:r>
              <a:rPr lang="en-US" sz="3200" dirty="0" smtClean="0"/>
              <a:t>: excessive rehydration and hypertonic fluids may cause it.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Hypoglycemia</a:t>
            </a:r>
            <a:r>
              <a:rPr lang="en-US" sz="3200" dirty="0" smtClean="0"/>
              <a:t>.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Hypokalemia </a:t>
            </a:r>
            <a:r>
              <a:rPr lang="en-US" sz="3200" dirty="0" smtClean="0"/>
              <a:t>from potassium loss in the urine.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Pulmonary edema </a:t>
            </a:r>
            <a:r>
              <a:rPr lang="en-US" sz="3200" dirty="0" smtClean="0"/>
              <a:t>from excessive fluid replacement.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328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6284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0070C0"/>
                </a:solidFill>
                <a:latin typeface="+mn-lt"/>
              </a:rPr>
              <a:t>Prognosis</a:t>
            </a:r>
            <a:endParaRPr lang="en-US" sz="5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14868"/>
            <a:ext cx="7886700" cy="4351338"/>
          </a:xfrm>
        </p:spPr>
        <p:txBody>
          <a:bodyPr/>
          <a:lstStyle/>
          <a:p>
            <a:r>
              <a:rPr lang="en-US" dirty="0" smtClean="0"/>
              <a:t>IV glucose and insulin are continued until patient feels able to eat without vomiting.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Then changed into injection regimen.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Mortality of DKA is around 5% and increased in elderly.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Must advice patients as to how to avoid recurrence.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132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Glucose &gt; 250 mg/dl</a:t>
            </a:r>
          </a:p>
          <a:p>
            <a:r>
              <a:rPr lang="en-US" dirty="0" smtClean="0"/>
              <a:t>Ph &lt;7.3</a:t>
            </a:r>
          </a:p>
          <a:p>
            <a:r>
              <a:rPr lang="en-US" dirty="0" smtClean="0"/>
              <a:t>Hco3 serum  &lt; 15</a:t>
            </a:r>
          </a:p>
          <a:p>
            <a:r>
              <a:rPr lang="en-US" dirty="0" smtClean="0"/>
              <a:t>Serum </a:t>
            </a:r>
            <a:r>
              <a:rPr lang="en-US" dirty="0" err="1" smtClean="0"/>
              <a:t>ketones</a:t>
            </a:r>
            <a:r>
              <a:rPr lang="en-US" dirty="0" smtClean="0"/>
              <a:t>  +</a:t>
            </a:r>
            <a:r>
              <a:rPr lang="en-US" dirty="0" err="1" smtClean="0"/>
              <a:t>ve</a:t>
            </a:r>
            <a:r>
              <a:rPr lang="en-US" dirty="0" smtClean="0"/>
              <a:t> positive</a:t>
            </a:r>
          </a:p>
          <a:p>
            <a:r>
              <a:rPr lang="en-US" dirty="0" smtClean="0"/>
              <a:t> urine </a:t>
            </a:r>
            <a:r>
              <a:rPr lang="en-US" dirty="0" err="1" smtClean="0"/>
              <a:t>ketones</a:t>
            </a:r>
            <a:r>
              <a:rPr lang="en-US" dirty="0" smtClean="0"/>
              <a:t> positive +</a:t>
            </a:r>
            <a:r>
              <a:rPr lang="en-US" dirty="0" err="1" smtClean="0"/>
              <a:t>ve</a:t>
            </a:r>
            <a:endParaRPr lang="en-US" dirty="0" smtClean="0"/>
          </a:p>
          <a:p>
            <a:r>
              <a:rPr lang="en-US" dirty="0" smtClean="0"/>
              <a:t>beta </a:t>
            </a:r>
            <a:r>
              <a:rPr lang="en-US" dirty="0" err="1" smtClean="0"/>
              <a:t>hydroxybutyrate</a:t>
            </a:r>
            <a:r>
              <a:rPr lang="en-US" dirty="0" smtClean="0"/>
              <a:t> ELEVETED </a:t>
            </a:r>
          </a:p>
          <a:p>
            <a:r>
              <a:rPr lang="en-US" dirty="0" smtClean="0"/>
              <a:t>Anion gab &gt;12 (high)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KA Recognition and ED Management | Emergency Medicine Cas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2173" y="0"/>
            <a:ext cx="5715000" cy="1809751"/>
          </a:xfrm>
          <a:prstGeom prst="rect">
            <a:avLst/>
          </a:prstGeom>
          <a:noFill/>
        </p:spPr>
      </p:pic>
      <p:sp>
        <p:nvSpPr>
          <p:cNvPr id="1028" name="AutoShape 4" descr="Khalid on Twitter: &amp;quot;Diabetic ketoacidosis (DKA) VS Hypersmolar  Hyperglycemic nonketotic syndrome (HHS) . . . . . #EndocrineEmergency #EMS  #Paramedic… https://t.co/pMVEHnhhwu&amp;quot;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30" name="AutoShape 6" descr="Khalid on Twitter: &amp;quot;Diabetic ketoacidosis (DKA) VS Hypersmolar  Hyperglycemic nonketotic syndrome (HHS) . . . . . #EndocrineEmergency #EMS  #Paramedic… https://t.co/pMVEHnhhwu&amp;quot;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1" name="Picture 7" descr="C:\Users\sys\Desktop\EakkY_KWoAEs2n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826" y="1789794"/>
            <a:ext cx="7462389" cy="5068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08" y="1252025"/>
            <a:ext cx="9124784" cy="52803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04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5772" y="2747718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900" b="1" dirty="0" smtClean="0">
                <a:solidFill>
                  <a:schemeClr val="bg1"/>
                </a:solidFill>
                <a:latin typeface="+mn-lt"/>
              </a:rPr>
              <a:t>Diabetic Ketoacidosis (DKA) 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>Yazan Omar Alawneh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60320" y="4586068"/>
            <a:ext cx="4304714" cy="323557"/>
          </a:xfrm>
          <a:prstGeom prst="rect">
            <a:avLst/>
          </a:prstGeom>
          <a:solidFill>
            <a:srgbClr val="66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25415" y="2602523"/>
            <a:ext cx="3840480" cy="1688123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60662" y="2150457"/>
            <a:ext cx="384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Hyperosmolar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Hyperglycemic </a:t>
            </a:r>
            <a:r>
              <a:rPr lang="en-US" sz="3600" b="1" dirty="0" err="1" smtClean="0">
                <a:solidFill>
                  <a:schemeClr val="bg1"/>
                </a:solidFill>
              </a:rPr>
              <a:t>Nonketotic</a:t>
            </a:r>
            <a:r>
              <a:rPr lang="en-US" sz="3600" b="1" dirty="0" smtClean="0">
                <a:solidFill>
                  <a:schemeClr val="bg1"/>
                </a:solidFill>
              </a:rPr>
              <a:t> Syndrome (HHNS)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51495" y="6049108"/>
            <a:ext cx="1012874" cy="295422"/>
          </a:xfrm>
          <a:prstGeom prst="rect">
            <a:avLst/>
          </a:prstGeom>
          <a:solidFill>
            <a:srgbClr val="FFD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272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563" y="3762335"/>
            <a:ext cx="8306874" cy="2387600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4800" b="1" dirty="0" smtClean="0">
                <a:solidFill>
                  <a:srgbClr val="0070C0"/>
                </a:solidFill>
                <a:latin typeface="+mn-lt"/>
              </a:rPr>
              <a:t>Topics to cover: </a:t>
            </a:r>
            <a:r>
              <a:rPr lang="en-US" sz="4000" b="1" dirty="0" smtClean="0">
                <a:latin typeface="+mn-lt"/>
              </a:rPr>
              <a:t/>
            </a:r>
            <a:br>
              <a:rPr lang="en-US" sz="4000" b="1" dirty="0" smtClean="0">
                <a:latin typeface="+mn-lt"/>
              </a:rPr>
            </a:br>
            <a:r>
              <a:rPr lang="en-US" sz="4000" b="1" dirty="0">
                <a:latin typeface="+mn-lt"/>
              </a:rPr>
              <a:t/>
            </a:r>
            <a:br>
              <a:rPr lang="en-US" sz="4000" b="1" dirty="0">
                <a:latin typeface="+mn-lt"/>
              </a:rPr>
            </a:br>
            <a:r>
              <a:rPr lang="en-US" sz="4000" dirty="0">
                <a:latin typeface="+mn-lt"/>
              </a:rPr>
              <a:t>1) Diabetic </a:t>
            </a:r>
            <a:r>
              <a:rPr lang="en-US" sz="4000" dirty="0" smtClean="0">
                <a:latin typeface="+mn-lt"/>
              </a:rPr>
              <a:t>ketoacidosis (DKA)</a:t>
            </a:r>
            <a:br>
              <a:rPr lang="en-US" sz="4000" dirty="0" smtClean="0">
                <a:latin typeface="+mn-lt"/>
              </a:rPr>
            </a:br>
            <a:r>
              <a:rPr lang="en-US" sz="4000" dirty="0">
                <a:latin typeface="+mn-lt"/>
              </a:rPr>
              <a:t/>
            </a:r>
            <a:br>
              <a:rPr lang="en-US" sz="4000" dirty="0">
                <a:latin typeface="+mn-lt"/>
              </a:rPr>
            </a:br>
            <a:r>
              <a:rPr lang="en-US" sz="4000" dirty="0">
                <a:latin typeface="+mn-lt"/>
              </a:rPr>
              <a:t>2) </a:t>
            </a:r>
            <a:r>
              <a:rPr lang="en-US" sz="4000" dirty="0" smtClean="0">
                <a:latin typeface="+mn-lt"/>
              </a:rPr>
              <a:t>Hyperosmolar </a:t>
            </a:r>
            <a:r>
              <a:rPr lang="en-US" sz="4000" b="1" dirty="0" smtClean="0"/>
              <a:t>Hyperglycemic </a:t>
            </a:r>
            <a:r>
              <a:rPr lang="en-US" sz="4000" dirty="0" smtClean="0">
                <a:latin typeface="+mn-lt"/>
              </a:rPr>
              <a:t>Non-</a:t>
            </a:r>
            <a:r>
              <a:rPr lang="en-US" sz="4000" dirty="0" err="1" smtClean="0">
                <a:latin typeface="+mn-lt"/>
              </a:rPr>
              <a:t>ketotic</a:t>
            </a:r>
            <a:r>
              <a:rPr lang="en-US" sz="4000" dirty="0" smtClean="0">
                <a:latin typeface="+mn-lt"/>
              </a:rPr>
              <a:t> Syndrome (HHNS)</a:t>
            </a:r>
            <a:r>
              <a:rPr lang="en-US" sz="4000" dirty="0">
                <a:latin typeface="+mn-lt"/>
              </a:rPr>
              <a:t/>
            </a:r>
            <a:br>
              <a:rPr lang="en-US" sz="4000" dirty="0">
                <a:latin typeface="+mn-lt"/>
              </a:rPr>
            </a:br>
            <a:r>
              <a:rPr lang="en-US" sz="4000" dirty="0">
                <a:latin typeface="+mn-lt"/>
              </a:rPr>
              <a:t/>
            </a:r>
            <a:br>
              <a:rPr lang="en-US" sz="4000" dirty="0">
                <a:latin typeface="+mn-lt"/>
              </a:rPr>
            </a:br>
            <a:r>
              <a:rPr lang="en-US" sz="4000" dirty="0">
                <a:latin typeface="+mn-lt"/>
              </a:rPr>
              <a:t>3) </a:t>
            </a:r>
            <a:r>
              <a:rPr lang="en-US" sz="4000" dirty="0" smtClean="0">
                <a:latin typeface="+mn-lt"/>
              </a:rPr>
              <a:t>Hypoglycemia</a:t>
            </a:r>
            <a:endParaRPr lang="en-US" sz="40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085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8109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Hyperosmolar Hyperglycemic </a:t>
            </a:r>
            <a:r>
              <a:rPr lang="en-US" b="1" dirty="0" err="1" smtClean="0">
                <a:solidFill>
                  <a:srgbClr val="0070C0"/>
                </a:solidFill>
                <a:latin typeface="+mn-lt"/>
              </a:rPr>
              <a:t>Nonketotic</a:t>
            </a:r>
            <a:r>
              <a:rPr lang="en-US" b="1" dirty="0" smtClean="0">
                <a:solidFill>
                  <a:srgbClr val="0070C0"/>
                </a:solidFill>
                <a:latin typeface="+mn-lt"/>
              </a:rPr>
              <a:t> Syndrome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06662"/>
            <a:ext cx="7886700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Severe hyperglycemia without significant ketosis.</a:t>
            </a:r>
            <a:br>
              <a:rPr lang="en-US" sz="3200" dirty="0" smtClean="0"/>
            </a:br>
            <a:endParaRPr lang="en-US" sz="3200" dirty="0" smtClean="0"/>
          </a:p>
          <a:p>
            <a:r>
              <a:rPr lang="en-US" sz="3200" dirty="0" smtClean="0"/>
              <a:t>Typically seen in </a:t>
            </a:r>
            <a:r>
              <a:rPr lang="en-US" sz="3200" dirty="0" smtClean="0">
                <a:solidFill>
                  <a:srgbClr val="0070C0"/>
                </a:solidFill>
              </a:rPr>
              <a:t>type 2 DM</a:t>
            </a:r>
            <a:r>
              <a:rPr lang="en-US" sz="3200" dirty="0" smtClean="0"/>
              <a:t>, in the </a:t>
            </a:r>
            <a:r>
              <a:rPr lang="en-US" sz="3200" dirty="0" smtClean="0">
                <a:solidFill>
                  <a:srgbClr val="0070C0"/>
                </a:solidFill>
              </a:rPr>
              <a:t>elderly</a:t>
            </a:r>
            <a:r>
              <a:rPr lang="en-US" sz="3200" dirty="0" smtClean="0"/>
              <a:t>.</a:t>
            </a:r>
            <a:br>
              <a:rPr lang="en-US" sz="3200" dirty="0" smtClean="0"/>
            </a:br>
            <a:endParaRPr lang="en-US" sz="3200" dirty="0" smtClean="0"/>
          </a:p>
          <a:p>
            <a:r>
              <a:rPr lang="en-US" sz="3200" b="1" dirty="0" smtClean="0"/>
              <a:t>Usually </a:t>
            </a:r>
            <a:r>
              <a:rPr lang="en-US" sz="3200" b="1" dirty="0" smtClean="0"/>
              <a:t>caused by</a:t>
            </a:r>
            <a:r>
              <a:rPr lang="en-US" sz="3200" dirty="0" smtClean="0"/>
              <a:t>:</a:t>
            </a:r>
            <a:br>
              <a:rPr lang="en-US" sz="3200" dirty="0" smtClean="0"/>
            </a:br>
            <a:r>
              <a:rPr lang="en-US" sz="3200" dirty="0" smtClean="0"/>
              <a:t>- Ingestion of glucose-rich fluids.</a:t>
            </a:r>
            <a:br>
              <a:rPr lang="en-US" sz="3200" dirty="0" smtClean="0"/>
            </a:br>
            <a:r>
              <a:rPr lang="en-US" sz="3200" dirty="0" smtClean="0"/>
              <a:t>- </a:t>
            </a:r>
            <a:r>
              <a:rPr lang="en-US" sz="3200" dirty="0" smtClean="0"/>
              <a:t>medications </a:t>
            </a:r>
            <a:r>
              <a:rPr lang="en-US" sz="3200" dirty="0" smtClean="0"/>
              <a:t>(thiazide, steroids).</a:t>
            </a:r>
            <a:br>
              <a:rPr lang="en-US" sz="3200" dirty="0" smtClean="0"/>
            </a:br>
            <a:r>
              <a:rPr lang="en-US" sz="3200" dirty="0" smtClean="0"/>
              <a:t>- </a:t>
            </a:r>
            <a:r>
              <a:rPr lang="en-US" sz="3200" dirty="0" smtClean="0"/>
              <a:t>illness </a:t>
            </a:r>
            <a:r>
              <a:rPr lang="en-US" sz="3200" dirty="0" smtClean="0"/>
              <a:t>(infection, MI).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345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7803" y="1908729"/>
            <a:ext cx="9661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H</a:t>
            </a:r>
            <a:b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en-US" sz="6000" b="1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H</a:t>
            </a:r>
            <a: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N</a:t>
            </a:r>
            <a:b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en-US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</a:t>
            </a:r>
            <a:endParaRPr lang="en-US" sz="6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3957" y="2125160"/>
            <a:ext cx="7850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H</a:t>
            </a:r>
            <a:r>
              <a:rPr lang="en-US" sz="3200" dirty="0" smtClean="0"/>
              <a:t>yperosmolarity: Serum </a:t>
            </a:r>
            <a:r>
              <a:rPr lang="en-US" sz="3200" dirty="0" err="1" smtClean="0"/>
              <a:t>osmolarity</a:t>
            </a:r>
            <a:r>
              <a:rPr lang="en-US" sz="3200" dirty="0" smtClean="0"/>
              <a:t> &gt;320 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293958" y="3076322"/>
            <a:ext cx="7850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H</a:t>
            </a:r>
            <a:r>
              <a:rPr lang="en-US" sz="3200" dirty="0" smtClean="0"/>
              <a:t>yperglycemia: Glucose &gt; 900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293959" y="3915018"/>
            <a:ext cx="7850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</a:t>
            </a:r>
            <a:r>
              <a:rPr lang="en-US" sz="3200" dirty="0" smtClean="0"/>
              <a:t>o Ketosis: No Acidosis (pH &gt;7.3 / HCO3 &gt;15)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293959" y="4866179"/>
            <a:ext cx="7850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S</a:t>
            </a:r>
            <a:r>
              <a:rPr lang="en-US" sz="3200" dirty="0" smtClean="0"/>
              <a:t>evere Dehydration: CNS (lethargy, confusion)</a:t>
            </a:r>
            <a:endParaRPr lang="en-US" sz="3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-2" y="-207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69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7">
            <a:extLst>
              <a:ext uri="{FF2B5EF4-FFF2-40B4-BE49-F238E27FC236}">
                <a16:creationId xmlns="" xmlns:a16="http://schemas.microsoft.com/office/drawing/2014/main" id="{56E99DC3-AE9D-7549-BE49-0A95CADAF92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32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Mohammad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96240"/>
            <a:ext cx="9144000" cy="469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670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12240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Clinical Features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64265"/>
            <a:ext cx="7886700" cy="4351338"/>
          </a:xfrm>
        </p:spPr>
        <p:txBody>
          <a:bodyPr/>
          <a:lstStyle/>
          <a:p>
            <a:r>
              <a:rPr lang="en-US" dirty="0" smtClean="0"/>
              <a:t>Thirst, polyuria</a:t>
            </a:r>
          </a:p>
          <a:p>
            <a:r>
              <a:rPr lang="en-US" dirty="0" smtClean="0"/>
              <a:t>Signs of extreme dehydration</a:t>
            </a:r>
            <a:r>
              <a:rPr lang="en-US" dirty="0"/>
              <a:t> </a:t>
            </a:r>
            <a:r>
              <a:rPr lang="en-US" dirty="0" smtClean="0"/>
              <a:t>and volume depletion (hypotension and tachycardia)</a:t>
            </a:r>
          </a:p>
          <a:p>
            <a:r>
              <a:rPr lang="en-US" dirty="0" smtClean="0"/>
              <a:t>CNS findings and focal neurologic signs are common (seizures, Impairment of the LOC – 2ry to hyperosmolarity).</a:t>
            </a:r>
          </a:p>
          <a:p>
            <a:r>
              <a:rPr lang="en-US" dirty="0" smtClean="0"/>
              <a:t>Lethargy and confusion may develop, leading to convulsions and coma</a:t>
            </a:r>
          </a:p>
          <a:p>
            <a:r>
              <a:rPr lang="en-US" dirty="0" smtClean="0"/>
              <a:t>Evidence of underlying illness (pneumonia, UTI).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830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54443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Diagnosis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91385"/>
            <a:ext cx="7886700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Hyperglycemia (typically higher than DKA) &gt;600mg/</a:t>
            </a:r>
            <a:r>
              <a:rPr lang="en-US" sz="3200" dirty="0" err="1" smtClean="0"/>
              <a:t>dL</a:t>
            </a:r>
            <a:r>
              <a:rPr lang="en-US" sz="3200" dirty="0" smtClean="0"/>
              <a:t>. (frequently &gt;900mg/</a:t>
            </a:r>
            <a:r>
              <a:rPr lang="en-US" sz="3200" dirty="0" err="1" smtClean="0"/>
              <a:t>dL</a:t>
            </a:r>
            <a:r>
              <a:rPr lang="en-US" sz="3200" dirty="0" smtClean="0"/>
              <a:t>)</a:t>
            </a:r>
          </a:p>
          <a:p>
            <a:r>
              <a:rPr lang="en-US" sz="3200" dirty="0" smtClean="0"/>
              <a:t>Hyperosmolarity (2(Na</a:t>
            </a:r>
            <a:r>
              <a:rPr lang="en-US" sz="3200" baseline="30000" dirty="0"/>
              <a:t>+</a:t>
            </a:r>
            <a:r>
              <a:rPr lang="en-US" sz="3200" dirty="0"/>
              <a:t> + K</a:t>
            </a:r>
            <a:r>
              <a:rPr lang="en-US" sz="3200" baseline="30000" dirty="0"/>
              <a:t>+</a:t>
            </a:r>
            <a:r>
              <a:rPr lang="en-US" sz="3200" dirty="0"/>
              <a:t>) + glucose + urea</a:t>
            </a:r>
            <a:r>
              <a:rPr lang="en-US" sz="3200" dirty="0" smtClean="0"/>
              <a:t>) &gt;320mOsm/L.</a:t>
            </a:r>
          </a:p>
          <a:p>
            <a:r>
              <a:rPr lang="en-US" sz="3200" dirty="0" smtClean="0"/>
              <a:t>Serum pH &gt;7.3. (no acidosis)</a:t>
            </a:r>
          </a:p>
          <a:p>
            <a:r>
              <a:rPr lang="en-US" sz="3200" dirty="0" smtClean="0"/>
              <a:t>Serum HCO3 &gt;15mEq/L.</a:t>
            </a:r>
          </a:p>
          <a:p>
            <a:r>
              <a:rPr lang="en-US" sz="3200" dirty="0" smtClean="0"/>
              <a:t>BUN is usually elevated, Pre-renal azotemia is common</a:t>
            </a:r>
          </a:p>
          <a:p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359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11684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Management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6370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The main goals in HHNS treatment are:</a:t>
            </a:r>
            <a:br>
              <a:rPr lang="en-US" dirty="0" smtClean="0"/>
            </a:br>
            <a:r>
              <a:rPr lang="en-US" dirty="0" smtClean="0"/>
              <a:t>- To vigorously rehydrate the patient while maintaining electrolyte hemostasis.</a:t>
            </a:r>
            <a:br>
              <a:rPr lang="en-US" dirty="0" smtClean="0"/>
            </a:br>
            <a:r>
              <a:rPr lang="en-US" dirty="0" smtClean="0"/>
              <a:t>- To correct hyperglycemia.</a:t>
            </a:r>
            <a:br>
              <a:rPr lang="en-US" dirty="0" smtClean="0"/>
            </a:br>
            <a:r>
              <a:rPr lang="en-US" dirty="0" smtClean="0"/>
              <a:t>- To treat underlying diseases.</a:t>
            </a:r>
            <a:br>
              <a:rPr lang="en-US" dirty="0" smtClean="0"/>
            </a:br>
            <a:r>
              <a:rPr lang="en-US" dirty="0" smtClean="0"/>
              <a:t>- To monitor and assist cardiovascular, renal, and CNS function.</a:t>
            </a:r>
          </a:p>
          <a:p>
            <a:r>
              <a:rPr lang="en-US" dirty="0" smtClean="0"/>
              <a:t>Very rapid lowering of blood glucose can lead to cerebral edema in children (as in DKA)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501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189" y="1252025"/>
            <a:ext cx="836762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0070C0"/>
                </a:solidFill>
              </a:rPr>
              <a:t>A. Fluid replacement:</a:t>
            </a:r>
            <a:r>
              <a:rPr lang="en-US" sz="3200" b="1" dirty="0" smtClean="0"/>
              <a:t> </a:t>
            </a:r>
            <a:br>
              <a:rPr lang="en-US" sz="3200" b="1" dirty="0" smtClean="0"/>
            </a:br>
            <a:r>
              <a:rPr lang="en-US" sz="3200" b="1" dirty="0" smtClean="0"/>
              <a:t>- </a:t>
            </a:r>
            <a:r>
              <a:rPr lang="en-US" sz="3200" dirty="0" smtClean="0"/>
              <a:t>most important (normal saline): 1 </a:t>
            </a:r>
            <a:r>
              <a:rPr lang="en-US" sz="3200" dirty="0"/>
              <a:t>L in the first hour, another liter in the next 2 hours. Most patients respond well. Switch to half normal saline once the patient stabilizes(( Aim for positive fluid balance of 3–6 L by 12 </a:t>
            </a:r>
            <a:r>
              <a:rPr lang="en-US" sz="3200" dirty="0" err="1"/>
              <a:t>hrs</a:t>
            </a:r>
            <a:r>
              <a:rPr lang="en-US" sz="3200" dirty="0"/>
              <a:t>, and replacement of remaining estimated loss over next 12 </a:t>
            </a:r>
            <a:r>
              <a:rPr lang="en-US" sz="3200" dirty="0" err="1"/>
              <a:t>hrs</a:t>
            </a:r>
            <a:r>
              <a:rPr lang="en-US" sz="3200" dirty="0"/>
              <a:t> ))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- Glucose </a:t>
            </a:r>
            <a:r>
              <a:rPr lang="en-US" sz="3200" dirty="0"/>
              <a:t>levels are lowered as the patient is rehydrated (but the patient still requires insulin</a:t>
            </a:r>
            <a:r>
              <a:rPr lang="en-US" sz="3200" dirty="0" smtClean="0"/>
              <a:t>).</a:t>
            </a:r>
            <a:endParaRPr lang="en-US" sz="3200" dirty="0"/>
          </a:p>
          <a:p>
            <a:pPr marL="0" indent="0">
              <a:buNone/>
            </a:pPr>
            <a:r>
              <a:rPr lang="en-US" sz="3200" dirty="0" smtClean="0"/>
              <a:t>- When </a:t>
            </a:r>
            <a:r>
              <a:rPr lang="en-US" sz="3200" dirty="0"/>
              <a:t>glucose levels reach 250 mg/</a:t>
            </a:r>
            <a:r>
              <a:rPr lang="en-US" sz="3200" dirty="0" err="1"/>
              <a:t>dL</a:t>
            </a:r>
            <a:r>
              <a:rPr lang="en-US" sz="3200" dirty="0"/>
              <a:t>, add 5% glucose (D51/2NS) as in DKA.</a:t>
            </a:r>
            <a:endParaRPr lang="en-US" sz="3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267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309" y="1509233"/>
            <a:ext cx="8419381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0070C0"/>
                </a:solidFill>
              </a:rPr>
              <a:t>B</a:t>
            </a:r>
            <a:r>
              <a:rPr lang="en-US" sz="3600" b="1" dirty="0" smtClean="0">
                <a:solidFill>
                  <a:srgbClr val="0070C0"/>
                </a:solidFill>
              </a:rPr>
              <a:t>. </a:t>
            </a:r>
            <a:r>
              <a:rPr lang="en-US" sz="3600" b="1" dirty="0">
                <a:solidFill>
                  <a:srgbClr val="0070C0"/>
                </a:solidFill>
              </a:rPr>
              <a:t>Insulin: </a:t>
            </a:r>
            <a:r>
              <a:rPr lang="en-US" sz="3600" dirty="0"/>
              <a:t>An initial bolus of 5 to 10 units IV, followed by a continuous low-dose infusion ( 0.05 U/kg/</a:t>
            </a:r>
            <a:r>
              <a:rPr lang="en-US" sz="3600" dirty="0" err="1"/>
              <a:t>hr</a:t>
            </a:r>
            <a:r>
              <a:rPr lang="en-US" sz="3600" dirty="0"/>
              <a:t> = 2 to 4 units/</a:t>
            </a:r>
            <a:r>
              <a:rPr lang="en-US" sz="3600" dirty="0" err="1"/>
              <a:t>hr</a:t>
            </a:r>
            <a:r>
              <a:rPr lang="en-US" sz="3600" dirty="0"/>
              <a:t>)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- Reduce </a:t>
            </a:r>
            <a:r>
              <a:rPr lang="en-US" sz="3600" dirty="0"/>
              <a:t>blood glucose by no more than </a:t>
            </a:r>
            <a:r>
              <a:rPr lang="en-US" sz="3600" dirty="0" smtClean="0"/>
              <a:t>5 </a:t>
            </a:r>
            <a:r>
              <a:rPr lang="en-US" sz="3600" dirty="0" err="1" smtClean="0"/>
              <a:t>mmol</a:t>
            </a:r>
            <a:r>
              <a:rPr lang="en-US" sz="3600" dirty="0" smtClean="0"/>
              <a:t>/L/</a:t>
            </a:r>
            <a:r>
              <a:rPr lang="en-US" sz="3600" dirty="0" err="1" smtClean="0"/>
              <a:t>hr</a:t>
            </a:r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- Treat </a:t>
            </a:r>
            <a:r>
              <a:rPr lang="en-US" sz="3600" dirty="0"/>
              <a:t>coexisting conditions</a:t>
            </a:r>
          </a:p>
          <a:p>
            <a:pPr marL="0" indent="0">
              <a:buNone/>
            </a:pPr>
            <a:r>
              <a:rPr lang="en-US" sz="3600" dirty="0"/>
              <a:t>-</a:t>
            </a:r>
            <a:r>
              <a:rPr lang="en-US" sz="3600" dirty="0" smtClean="0"/>
              <a:t> </a:t>
            </a:r>
            <a:r>
              <a:rPr lang="en-US" sz="3600" dirty="0"/>
              <a:t>Give prophylactic anticoagulation</a:t>
            </a:r>
          </a:p>
          <a:p>
            <a:pPr marL="0" indent="0">
              <a:buNone/>
            </a:pPr>
            <a:r>
              <a:rPr lang="en-US" sz="3600" dirty="0"/>
              <a:t>-</a:t>
            </a:r>
            <a:r>
              <a:rPr lang="en-US" sz="3600" dirty="0" smtClean="0"/>
              <a:t> </a:t>
            </a:r>
            <a:r>
              <a:rPr lang="en-US" sz="3600" dirty="0"/>
              <a:t>Assume high risk of foot ulceration</a:t>
            </a:r>
            <a:endParaRPr lang="en-US" sz="36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94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24492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Prognosis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155" y="1984509"/>
            <a:ext cx="8781690" cy="4351338"/>
          </a:xfrm>
        </p:spPr>
        <p:txBody>
          <a:bodyPr>
            <a:noAutofit/>
          </a:bodyPr>
          <a:lstStyle/>
          <a:p>
            <a:r>
              <a:rPr lang="en-US" sz="2400" dirty="0" smtClean="0"/>
              <a:t>Higher mortality rate than DKA (20-30%);</a:t>
            </a:r>
          </a:p>
          <a:p>
            <a:r>
              <a:rPr lang="en-US" sz="2400" dirty="0" smtClean="0"/>
              <a:t>HHNS: not an absolute indication for subsequent insulin therapy like DKA.</a:t>
            </a:r>
          </a:p>
          <a:p>
            <a:r>
              <a:rPr lang="en-US" sz="2400" dirty="0" smtClean="0"/>
              <a:t>Survivors may do well on diet and oral agents.</a:t>
            </a:r>
            <a:endParaRPr lang="en-US" sz="2400" dirty="0"/>
          </a:p>
          <a:p>
            <a:r>
              <a:rPr lang="en-US" sz="2400" b="1" dirty="0">
                <a:solidFill>
                  <a:srgbClr val="0070C0"/>
                </a:solidFill>
              </a:rPr>
              <a:t>Poor prognostic signs </a:t>
            </a:r>
            <a:r>
              <a:rPr lang="en-US" sz="2400" b="1" dirty="0" smtClean="0">
                <a:solidFill>
                  <a:srgbClr val="0070C0"/>
                </a:solidFill>
              </a:rPr>
              <a:t>include</a:t>
            </a:r>
            <a:r>
              <a:rPr lang="en-US" sz="2400" dirty="0" smtClean="0"/>
              <a:t>: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hypothermia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hypotension (systolic blood pressure &lt; 90 mmHg),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/>
              <a:t>tachy</a:t>
            </a:r>
            <a:r>
              <a:rPr lang="en-US" sz="2400" dirty="0"/>
              <a:t>- or bradycardia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severe </a:t>
            </a:r>
            <a:r>
              <a:rPr lang="en-US" sz="2400" dirty="0" err="1"/>
              <a:t>hypernatraemia</a:t>
            </a:r>
            <a:r>
              <a:rPr lang="en-US" sz="2400" dirty="0"/>
              <a:t> (sodium160 </a:t>
            </a:r>
            <a:r>
              <a:rPr lang="en-US" sz="2400" dirty="0" err="1"/>
              <a:t>mmol</a:t>
            </a:r>
            <a:r>
              <a:rPr lang="en-US" sz="2400" dirty="0"/>
              <a:t>/L)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serum osmolality &gt; 360 </a:t>
            </a:r>
            <a:r>
              <a:rPr lang="en-US" sz="2400" dirty="0" err="1"/>
              <a:t>mOsm</a:t>
            </a:r>
            <a:r>
              <a:rPr lang="en-US" sz="2400" dirty="0"/>
              <a:t>/kg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the presence of other serious comorbidities.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740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5772" y="2747718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900" b="1" dirty="0" smtClean="0">
                <a:solidFill>
                  <a:schemeClr val="bg1"/>
                </a:solidFill>
                <a:latin typeface="+mn-lt"/>
              </a:rPr>
              <a:t>Diabetic Ketoacidosis (DKA) 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>Yazan Omar Alawneh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60320" y="4586068"/>
            <a:ext cx="4304714" cy="323557"/>
          </a:xfrm>
          <a:prstGeom prst="rect">
            <a:avLst/>
          </a:prstGeom>
          <a:solidFill>
            <a:srgbClr val="66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25415" y="2602523"/>
            <a:ext cx="3840480" cy="1688123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60662" y="2150457"/>
            <a:ext cx="384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Diabetic Ketoacidosis</a:t>
            </a:r>
            <a:br>
              <a:rPr lang="en-US" sz="4800" b="1" dirty="0" smtClean="0">
                <a:solidFill>
                  <a:schemeClr val="bg1"/>
                </a:solidFill>
              </a:rPr>
            </a:br>
            <a:r>
              <a:rPr lang="en-US" sz="4800" b="1" dirty="0" smtClean="0">
                <a:solidFill>
                  <a:schemeClr val="bg1"/>
                </a:solidFill>
              </a:rPr>
              <a:t>(DKA)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51495" y="6049108"/>
            <a:ext cx="1012874" cy="295422"/>
          </a:xfrm>
          <a:prstGeom prst="rect">
            <a:avLst/>
          </a:prstGeom>
          <a:solidFill>
            <a:srgbClr val="FFD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201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0513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70C0"/>
                </a:solidFill>
                <a:latin typeface="+mn-lt"/>
              </a:rPr>
              <a:t>Complications</a:t>
            </a:r>
            <a:endParaRPr lang="en-US" sz="4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883804"/>
            <a:ext cx="7886700" cy="4351338"/>
          </a:xfrm>
        </p:spPr>
        <p:txBody>
          <a:bodyPr>
            <a:noAutofit/>
          </a:bodyPr>
          <a:lstStyle/>
          <a:p>
            <a:r>
              <a:rPr lang="en-US" sz="3200" dirty="0" smtClean="0"/>
              <a:t>Thromboembolic </a:t>
            </a:r>
            <a:r>
              <a:rPr lang="en-US" sz="3200" dirty="0"/>
              <a:t>events (cerebral and MI, mesenteric thrombosis, pulmonary embolism, and disseminated intravascular coagulation</a:t>
            </a:r>
            <a:r>
              <a:rPr lang="en-US" sz="3200" dirty="0" smtClean="0"/>
              <a:t>),</a:t>
            </a:r>
            <a:endParaRPr lang="en-US" sz="3200" dirty="0"/>
          </a:p>
          <a:p>
            <a:r>
              <a:rPr lang="en-US" sz="3200" dirty="0" smtClean="0"/>
              <a:t>Cerebral edema</a:t>
            </a:r>
            <a:endParaRPr lang="en-US" sz="3200" dirty="0"/>
          </a:p>
          <a:p>
            <a:r>
              <a:rPr lang="en-US" sz="3200" dirty="0" smtClean="0"/>
              <a:t>Adult </a:t>
            </a:r>
            <a:r>
              <a:rPr lang="en-US" sz="3200" dirty="0"/>
              <a:t>respiratory distress </a:t>
            </a:r>
            <a:r>
              <a:rPr lang="en-US" sz="3200" dirty="0" smtClean="0"/>
              <a:t>syndrome</a:t>
            </a:r>
            <a:endParaRPr lang="en-US" sz="3200" dirty="0"/>
          </a:p>
          <a:p>
            <a:r>
              <a:rPr lang="en-US" sz="3200" dirty="0" smtClean="0"/>
              <a:t>Rhabdomyolysis</a:t>
            </a:r>
            <a:r>
              <a:rPr lang="en-US" sz="3200" dirty="0"/>
              <a:t>.</a:t>
            </a:r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535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5772" y="2747718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900" b="1" dirty="0" smtClean="0">
                <a:solidFill>
                  <a:schemeClr val="bg1"/>
                </a:solidFill>
                <a:latin typeface="+mn-lt"/>
              </a:rPr>
              <a:t>Diabetic Ketoacidosis (DKA) 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  <a:latin typeface="+mn-lt"/>
              </a:rPr>
              <a:t>Yazan Omar Alawneh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60320" y="4586068"/>
            <a:ext cx="4304714" cy="323557"/>
          </a:xfrm>
          <a:prstGeom prst="rect">
            <a:avLst/>
          </a:prstGeom>
          <a:solidFill>
            <a:srgbClr val="66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25415" y="2602523"/>
            <a:ext cx="3840480" cy="1688123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25415" y="2983103"/>
            <a:ext cx="3840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</a:rPr>
              <a:t>Hypoglycemia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51495" y="6049108"/>
            <a:ext cx="1012874" cy="295422"/>
          </a:xfrm>
          <a:prstGeom prst="rect">
            <a:avLst/>
          </a:prstGeom>
          <a:solidFill>
            <a:srgbClr val="FFD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006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45768" y="1252025"/>
            <a:ext cx="5600700" cy="85725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err="1">
                <a:solidFill>
                  <a:srgbClr val="0070C0"/>
                </a:solidFill>
                <a:latin typeface="+mn-lt"/>
              </a:rPr>
              <a:t>Hypoglycaemia</a:t>
            </a:r>
            <a:endParaRPr lang="ar-JO" sz="4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76043" y="2648352"/>
            <a:ext cx="8540151" cy="3693858"/>
          </a:xfrm>
        </p:spPr>
        <p:txBody>
          <a:bodyPr>
            <a:noAutofit/>
          </a:bodyPr>
          <a:lstStyle/>
          <a:p>
            <a:pPr algn="l" rtl="0">
              <a:buNone/>
            </a:pPr>
            <a:r>
              <a:rPr lang="en-US" sz="3600" b="1" dirty="0" smtClean="0">
                <a:cs typeface="Arial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Blood </a:t>
            </a:r>
            <a:r>
              <a:rPr lang="en-US" sz="3200" b="1" dirty="0">
                <a:solidFill>
                  <a:srgbClr val="0070C0"/>
                </a:solidFill>
              </a:rPr>
              <a:t>glucose &lt; </a:t>
            </a:r>
            <a:r>
              <a:rPr lang="en-US" sz="3200" b="1" dirty="0" smtClean="0">
                <a:solidFill>
                  <a:srgbClr val="0070C0"/>
                </a:solidFill>
              </a:rPr>
              <a:t>3.5 </a:t>
            </a:r>
            <a:r>
              <a:rPr lang="en-US" sz="3200" b="1" dirty="0" err="1">
                <a:solidFill>
                  <a:srgbClr val="0070C0"/>
                </a:solidFill>
              </a:rPr>
              <a:t>mmol</a:t>
            </a:r>
            <a:r>
              <a:rPr lang="en-US" sz="3200" b="1" dirty="0">
                <a:solidFill>
                  <a:srgbClr val="0070C0"/>
                </a:solidFill>
              </a:rPr>
              <a:t>/L </a:t>
            </a:r>
            <a:r>
              <a:rPr lang="en-US" sz="3200" b="1" dirty="0" smtClean="0">
                <a:solidFill>
                  <a:srgbClr val="0070C0"/>
                </a:solidFill>
              </a:rPr>
              <a:t>(63 </a:t>
            </a:r>
            <a:r>
              <a:rPr lang="en-US" sz="3200" b="1" dirty="0">
                <a:solidFill>
                  <a:srgbClr val="0070C0"/>
                </a:solidFill>
              </a:rPr>
              <a:t>mg/</a:t>
            </a:r>
            <a:r>
              <a:rPr lang="en-US" sz="3200" b="1" dirty="0" err="1">
                <a:solidFill>
                  <a:srgbClr val="0070C0"/>
                </a:solidFill>
              </a:rPr>
              <a:t>dL</a:t>
            </a:r>
            <a:r>
              <a:rPr lang="en-US" sz="3200" b="1" dirty="0">
                <a:solidFill>
                  <a:srgbClr val="0070C0"/>
                </a:solidFill>
              </a:rPr>
              <a:t>) 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rgbClr val="C00000"/>
              </a:solidFill>
            </a:endParaRPr>
          </a:p>
          <a:p>
            <a:pPr marL="257175" lvl="6" indent="-257175">
              <a:buSzPct val="70000"/>
              <a:buNone/>
            </a:pPr>
            <a:r>
              <a:rPr lang="en-US" sz="3200" dirty="0"/>
              <a:t>Hypoglycemia in diabetes result In </a:t>
            </a:r>
            <a:r>
              <a:rPr lang="en-US" sz="3200" dirty="0" smtClean="0"/>
              <a:t>most circumstances from: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 insulin </a:t>
            </a:r>
            <a:r>
              <a:rPr lang="en-US" sz="3200" dirty="0"/>
              <a:t>therapy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 less </a:t>
            </a:r>
            <a:r>
              <a:rPr lang="en-US" sz="3200" dirty="0"/>
              <a:t>frequently from use of oral insulin such as </a:t>
            </a:r>
            <a:r>
              <a:rPr lang="en-US" sz="3200" dirty="0" err="1"/>
              <a:t>sulphonylurea</a:t>
            </a:r>
            <a:r>
              <a:rPr lang="en-US" sz="3200" dirty="0"/>
              <a:t> drugs, and rarely with other anti-diabetic drugs.</a:t>
            </a:r>
          </a:p>
          <a:p>
            <a:pPr algn="l" rtl="0">
              <a:buNone/>
            </a:pPr>
            <a:endParaRPr lang="ar-JO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514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605" y="1382358"/>
            <a:ext cx="8429085" cy="6421229"/>
          </a:xfrm>
        </p:spPr>
        <p:txBody>
          <a:bodyPr>
            <a:noAutofit/>
          </a:bodyPr>
          <a:lstStyle/>
          <a:p>
            <a:r>
              <a:rPr lang="en-US" dirty="0" smtClean="0"/>
              <a:t>Hypoglycemia can be a frequent occurrence in the lives of people with </a:t>
            </a:r>
            <a:r>
              <a:rPr lang="en-US" b="1" dirty="0" smtClean="0">
                <a:solidFill>
                  <a:srgbClr val="0070C0"/>
                </a:solidFill>
              </a:rPr>
              <a:t>type 1 diabetes </a:t>
            </a:r>
            <a:r>
              <a:rPr lang="en-US" dirty="0" smtClean="0"/>
              <a:t>especially in those receiving intensive therapy,  Less commonly, hypoglycemia may also affect </a:t>
            </a:r>
            <a:r>
              <a:rPr lang="en-US" b="1" dirty="0" smtClean="0"/>
              <a:t>patients with type 2 diabetes </a:t>
            </a:r>
            <a:r>
              <a:rPr lang="en-US" dirty="0" smtClean="0"/>
              <a:t>who take a </a:t>
            </a:r>
            <a:r>
              <a:rPr lang="en-US" b="1" dirty="0" smtClean="0">
                <a:solidFill>
                  <a:srgbClr val="0070C0"/>
                </a:solidFill>
              </a:rPr>
              <a:t>sulfonylurea oral </a:t>
            </a:r>
            <a:r>
              <a:rPr lang="en-US" b="1" dirty="0" err="1" smtClean="0">
                <a:solidFill>
                  <a:srgbClr val="0070C0"/>
                </a:solidFill>
              </a:rPr>
              <a:t>meglitinide</a:t>
            </a:r>
            <a:r>
              <a:rPr lang="en-US" b="1" dirty="0" smtClean="0">
                <a:solidFill>
                  <a:srgbClr val="0070C0"/>
                </a:solidFill>
              </a:rPr>
              <a:t> or </a:t>
            </a:r>
            <a:r>
              <a:rPr lang="en-US" dirty="0" smtClean="0">
                <a:solidFill>
                  <a:srgbClr val="0070C0"/>
                </a:solidFill>
              </a:rPr>
              <a:t>who use </a:t>
            </a:r>
            <a:r>
              <a:rPr lang="en-US" b="1" dirty="0" smtClean="0">
                <a:solidFill>
                  <a:srgbClr val="0070C0"/>
                </a:solidFill>
              </a:rPr>
              <a:t>insulin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dirty="0" smtClean="0">
                <a:solidFill>
                  <a:srgbClr val="0070C0"/>
                </a:solidFill>
              </a:rPr>
              <a:t>Classifications: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Severe hypoglycemia</a:t>
            </a:r>
            <a:br>
              <a:rPr lang="en-US" dirty="0" smtClean="0"/>
            </a:br>
            <a:r>
              <a:rPr lang="en-US" dirty="0" smtClean="0"/>
              <a:t>- Documented symptomatic hypoglycemia</a:t>
            </a:r>
            <a:br>
              <a:rPr lang="en-US" dirty="0" smtClean="0"/>
            </a:br>
            <a:r>
              <a:rPr lang="en-US" dirty="0" smtClean="0"/>
              <a:t>- Asymptomatic hypoglycemia</a:t>
            </a:r>
            <a:br>
              <a:rPr lang="en-US" dirty="0" smtClean="0"/>
            </a:br>
            <a:r>
              <a:rPr lang="en-US" dirty="0" smtClean="0"/>
              <a:t>- Probable symptomatic hypoglycemia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err="1" smtClean="0"/>
              <a:t>Pseudohypoglycemia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414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45" y="1252025"/>
            <a:ext cx="8806375" cy="34575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solidFill>
                  <a:srgbClr val="0070C0"/>
                </a:solidFill>
              </a:rPr>
              <a:t>Counter-regulatory response to hypoglycemia</a:t>
            </a:r>
            <a:br>
              <a:rPr lang="en-US" sz="4000" b="1" dirty="0" smtClean="0">
                <a:solidFill>
                  <a:srgbClr val="0070C0"/>
                </a:solidFill>
              </a:rPr>
            </a:br>
            <a:endParaRPr lang="en-US" sz="2000" dirty="0"/>
          </a:p>
          <a:p>
            <a:pPr>
              <a:buNone/>
            </a:pPr>
            <a:r>
              <a:rPr lang="en-US" sz="2200" dirty="0"/>
              <a:t>1.  endogenous </a:t>
            </a:r>
            <a:r>
              <a:rPr lang="en-US" sz="2200" b="1" dirty="0">
                <a:solidFill>
                  <a:srgbClr val="0070C0"/>
                </a:solidFill>
              </a:rPr>
              <a:t>insulin</a:t>
            </a:r>
            <a:r>
              <a:rPr lang="en-US" sz="2200" dirty="0">
                <a:solidFill>
                  <a:srgbClr val="0070C0"/>
                </a:solidFill>
              </a:rPr>
              <a:t> </a:t>
            </a:r>
            <a:r>
              <a:rPr lang="en-US" sz="2200" dirty="0"/>
              <a:t>release from pancreatic β cells is </a:t>
            </a:r>
            <a:r>
              <a:rPr lang="en-US" sz="2200" dirty="0" smtClean="0"/>
              <a:t>suppressed (first line of defense)</a:t>
            </a:r>
            <a:endParaRPr lang="en-US" sz="2200" dirty="0"/>
          </a:p>
          <a:p>
            <a:pPr>
              <a:buNone/>
            </a:pPr>
            <a:r>
              <a:rPr lang="en-US" sz="2200" dirty="0"/>
              <a:t>2. release of </a:t>
            </a:r>
            <a:r>
              <a:rPr lang="en-US" sz="2200" b="1" dirty="0">
                <a:solidFill>
                  <a:srgbClr val="0070C0"/>
                </a:solidFill>
              </a:rPr>
              <a:t>glucagon</a:t>
            </a:r>
            <a:r>
              <a:rPr lang="en-US" sz="2200" dirty="0">
                <a:solidFill>
                  <a:srgbClr val="0070C0"/>
                </a:solidFill>
              </a:rPr>
              <a:t> </a:t>
            </a:r>
            <a:r>
              <a:rPr lang="en-US" sz="2200" dirty="0"/>
              <a:t>from pancreatic α cells is increased</a:t>
            </a:r>
          </a:p>
          <a:p>
            <a:pPr>
              <a:buNone/>
            </a:pPr>
            <a:r>
              <a:rPr lang="en-US" sz="2200" dirty="0"/>
              <a:t>3. the autonomic nervous system is activated, with release of </a:t>
            </a:r>
            <a:r>
              <a:rPr lang="en-US" sz="2200" b="1" dirty="0" err="1">
                <a:solidFill>
                  <a:srgbClr val="0070C0"/>
                </a:solidFill>
              </a:rPr>
              <a:t>catecholamines</a:t>
            </a:r>
            <a:r>
              <a:rPr lang="en-US" sz="2200" dirty="0">
                <a:solidFill>
                  <a:srgbClr val="0070C0"/>
                </a:solidFill>
              </a:rPr>
              <a:t> </a:t>
            </a:r>
            <a:r>
              <a:rPr lang="en-US" sz="2200" dirty="0" smtClean="0">
                <a:solidFill>
                  <a:srgbClr val="0070C0"/>
                </a:solidFill>
              </a:rPr>
              <a:t>(epinephrine) </a:t>
            </a:r>
            <a:r>
              <a:rPr lang="en-US" sz="2200" dirty="0" smtClean="0"/>
              <a:t>both </a:t>
            </a:r>
            <a:r>
              <a:rPr lang="en-US" sz="2200" dirty="0"/>
              <a:t>systemically and within the tissues</a:t>
            </a:r>
            <a:r>
              <a:rPr lang="en-US" sz="2200" dirty="0" smtClean="0"/>
              <a:t>.</a:t>
            </a:r>
            <a:endParaRPr lang="en-US" sz="2200" dirty="0"/>
          </a:p>
          <a:p>
            <a:r>
              <a:rPr lang="en-US" sz="2200" dirty="0"/>
              <a:t> In addition, stress hormones, such as cortisol and growth hormone, are increased in the blood. </a:t>
            </a:r>
          </a:p>
          <a:p>
            <a:r>
              <a:rPr lang="en-US" sz="2200" dirty="0"/>
              <a:t>These actions :-</a:t>
            </a:r>
          </a:p>
          <a:p>
            <a:pPr>
              <a:buNone/>
            </a:pPr>
            <a:r>
              <a:rPr lang="en-US" sz="2200" dirty="0" smtClean="0"/>
              <a:t>1. reduce </a:t>
            </a:r>
            <a:r>
              <a:rPr lang="en-US" sz="2200" dirty="0"/>
              <a:t>whole-body glucose uptake </a:t>
            </a:r>
          </a:p>
          <a:p>
            <a:pPr>
              <a:buNone/>
            </a:pPr>
            <a:r>
              <a:rPr lang="en-US" sz="2200" dirty="0"/>
              <a:t>2. increase hepatic glucose production maintaining a glucose supply to the brain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287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58195"/>
            <a:ext cx="9144000" cy="44167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730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0166" y="2067965"/>
            <a:ext cx="8643668" cy="4104456"/>
          </a:xfrm>
        </p:spPr>
        <p:txBody>
          <a:bodyPr>
            <a:noAutofit/>
          </a:bodyPr>
          <a:lstStyle/>
          <a:p>
            <a:pPr algn="l" rtl="0"/>
            <a:r>
              <a:rPr lang="en-US" dirty="0"/>
              <a:t>People with type 1 diabetes cannot regulate insulin once it is injected subcutaneously, and so it continues to act, despite developing </a:t>
            </a:r>
            <a:r>
              <a:rPr lang="en-US" dirty="0" err="1"/>
              <a:t>hypoglycaemia</a:t>
            </a:r>
            <a:r>
              <a:rPr lang="en-US" dirty="0"/>
              <a:t>. </a:t>
            </a:r>
          </a:p>
          <a:p>
            <a:pPr algn="l" rtl="0"/>
            <a:r>
              <a:rPr lang="en-US" dirty="0"/>
              <a:t>In addition, within 5 years of diagnosis, most patients will have lost their ability to release glucagon specifically during </a:t>
            </a:r>
            <a:r>
              <a:rPr lang="en-US" dirty="0" err="1"/>
              <a:t>hypoglycaemia</a:t>
            </a:r>
            <a:r>
              <a:rPr lang="en-US" dirty="0"/>
              <a:t>. This is thought to result mainly from loss of α-cell regulation by β cells. </a:t>
            </a:r>
          </a:p>
          <a:p>
            <a:pPr algn="l" rtl="0"/>
            <a:r>
              <a:rPr lang="en-US" dirty="0"/>
              <a:t>These two primary defects mean that </a:t>
            </a:r>
            <a:r>
              <a:rPr lang="en-US" dirty="0" err="1"/>
              <a:t>hypoglycaemia</a:t>
            </a:r>
            <a:r>
              <a:rPr lang="en-US" dirty="0"/>
              <a:t> occurs much more frequently in people with type 1 and longer duration type 2 diabetes.</a:t>
            </a:r>
            <a:endParaRPr lang="ar-J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59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28650" y="125202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solidFill>
                  <a:srgbClr val="0070C0"/>
                </a:solidFill>
                <a:latin typeface="+mn-lt"/>
              </a:rPr>
              <a:t>Causes of </a:t>
            </a:r>
            <a:r>
              <a:rPr lang="en-US" sz="4800" b="1" dirty="0" err="1">
                <a:solidFill>
                  <a:srgbClr val="0070C0"/>
                </a:solidFill>
                <a:latin typeface="+mn-lt"/>
              </a:rPr>
              <a:t>hypoglycaemia</a:t>
            </a:r>
            <a:r>
              <a:rPr lang="en-US" sz="4800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US" sz="4800" b="1" dirty="0">
                <a:solidFill>
                  <a:srgbClr val="0070C0"/>
                </a:solidFill>
                <a:latin typeface="+mn-lt"/>
              </a:rPr>
            </a:br>
            <a:endParaRPr lang="ar-JO" sz="4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14325" y="2022732"/>
            <a:ext cx="8515350" cy="39964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• Missed, delayed or inadequate meal</a:t>
            </a:r>
          </a:p>
          <a:p>
            <a:pPr marL="0" indent="0">
              <a:buNone/>
            </a:pPr>
            <a:r>
              <a:rPr lang="en-US" sz="2000" dirty="0"/>
              <a:t>• Unexpected or unusual exercise</a:t>
            </a:r>
          </a:p>
          <a:p>
            <a:pPr marL="0" indent="0">
              <a:buNone/>
            </a:pPr>
            <a:r>
              <a:rPr lang="en-US" sz="2000" dirty="0"/>
              <a:t>• Alcohol</a:t>
            </a:r>
          </a:p>
          <a:p>
            <a:pPr marL="0" indent="0">
              <a:buNone/>
            </a:pPr>
            <a:r>
              <a:rPr lang="en-US" sz="2000" dirty="0"/>
              <a:t>• Errors in oral anti-diabetic agent(s) or insulin dose/schedule/</a:t>
            </a:r>
          </a:p>
          <a:p>
            <a:pPr marL="0" indent="0">
              <a:buNone/>
            </a:pPr>
            <a:r>
              <a:rPr lang="en-US" sz="2000" dirty="0"/>
              <a:t>administration</a:t>
            </a:r>
          </a:p>
          <a:p>
            <a:pPr marL="0" indent="0">
              <a:buNone/>
            </a:pPr>
            <a:r>
              <a:rPr lang="en-US" sz="2000" dirty="0"/>
              <a:t>• Poorly designed insulin </a:t>
            </a:r>
            <a:r>
              <a:rPr lang="en-US" sz="2000" dirty="0" smtClean="0"/>
              <a:t>regimen</a:t>
            </a:r>
          </a:p>
          <a:p>
            <a:pPr marL="0" indent="0">
              <a:buNone/>
            </a:pPr>
            <a:r>
              <a:rPr lang="en-US" sz="2000" dirty="0" smtClean="0"/>
              <a:t>• </a:t>
            </a:r>
            <a:r>
              <a:rPr lang="en-US" sz="2000" dirty="0" err="1"/>
              <a:t>Lipohypertrophy</a:t>
            </a:r>
            <a:r>
              <a:rPr lang="en-US" sz="2000" dirty="0"/>
              <a:t> at injection sites causing variable insulin</a:t>
            </a:r>
          </a:p>
          <a:p>
            <a:pPr marL="0" indent="0">
              <a:buNone/>
            </a:pPr>
            <a:r>
              <a:rPr lang="en-US" sz="2000" dirty="0"/>
              <a:t>absorption</a:t>
            </a:r>
          </a:p>
          <a:p>
            <a:pPr marL="0" indent="0">
              <a:buNone/>
            </a:pPr>
            <a:r>
              <a:rPr lang="en-US" sz="2000" dirty="0"/>
              <a:t>• </a:t>
            </a:r>
            <a:r>
              <a:rPr lang="en-US" sz="2000" dirty="0" err="1"/>
              <a:t>Gastroparesis</a:t>
            </a:r>
            <a:r>
              <a:rPr lang="en-US" sz="2000" dirty="0"/>
              <a:t> due to autonomic neuropathy causing variable carbohydrate absorption</a:t>
            </a:r>
          </a:p>
          <a:p>
            <a:pPr marL="0" indent="0">
              <a:buNone/>
            </a:pPr>
            <a:r>
              <a:rPr lang="en-US" sz="2000" dirty="0"/>
              <a:t>• </a:t>
            </a:r>
            <a:r>
              <a:rPr lang="en-US" sz="2000" dirty="0" err="1"/>
              <a:t>Malabsorption</a:t>
            </a:r>
            <a:r>
              <a:rPr lang="en-US" sz="2000" dirty="0"/>
              <a:t>, e.g. coeliac disease</a:t>
            </a:r>
          </a:p>
          <a:p>
            <a:pPr marL="0" indent="0">
              <a:buNone/>
            </a:pPr>
            <a:r>
              <a:rPr lang="en-US" sz="2000" dirty="0"/>
              <a:t>• </a:t>
            </a:r>
            <a:r>
              <a:rPr lang="en-US" sz="2000" dirty="0" err="1"/>
              <a:t>Unrecognised</a:t>
            </a:r>
            <a:r>
              <a:rPr lang="en-US" sz="2000" dirty="0"/>
              <a:t> other endocrine disorder, e.g. </a:t>
            </a:r>
            <a:r>
              <a:rPr lang="en-US" sz="2000" dirty="0" smtClean="0"/>
              <a:t>Addison’s disease</a:t>
            </a:r>
            <a:endParaRPr lang="ar-JO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51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95478" y="1456036"/>
            <a:ext cx="8153041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  <a:latin typeface="+mn-lt"/>
              </a:rPr>
              <a:t>Risk factors for severe </a:t>
            </a:r>
            <a:r>
              <a:rPr lang="en-US" b="1" dirty="0" err="1">
                <a:solidFill>
                  <a:srgbClr val="0070C0"/>
                </a:solidFill>
                <a:latin typeface="+mn-lt"/>
              </a:rPr>
              <a:t>hypoglycaemia</a:t>
            </a:r>
            <a:r>
              <a:rPr lang="en-US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US" b="1" dirty="0">
                <a:solidFill>
                  <a:srgbClr val="0070C0"/>
                </a:solidFill>
                <a:latin typeface="+mn-lt"/>
              </a:rPr>
            </a:br>
            <a:endParaRPr lang="ar-JO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28649" y="2587711"/>
            <a:ext cx="7886700" cy="3849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• Strict </a:t>
            </a:r>
            <a:r>
              <a:rPr lang="en-US" sz="2400" dirty="0" err="1"/>
              <a:t>glycaemic</a:t>
            </a:r>
            <a:r>
              <a:rPr lang="en-US" sz="2400" dirty="0"/>
              <a:t> control</a:t>
            </a:r>
          </a:p>
          <a:p>
            <a:pPr marL="0" indent="0">
              <a:buNone/>
            </a:pPr>
            <a:r>
              <a:rPr lang="en-US" sz="2400" dirty="0"/>
              <a:t>• Impaired awareness of </a:t>
            </a:r>
            <a:r>
              <a:rPr lang="en-US" sz="2400" dirty="0" err="1"/>
              <a:t>hypoglycaemia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• Age (very young and elderly)</a:t>
            </a:r>
          </a:p>
          <a:p>
            <a:pPr marL="0" indent="0">
              <a:buNone/>
            </a:pPr>
            <a:r>
              <a:rPr lang="en-US" sz="2400" dirty="0"/>
              <a:t>• Long duration of diabetes</a:t>
            </a:r>
          </a:p>
          <a:p>
            <a:pPr marL="0" indent="0">
              <a:buNone/>
            </a:pPr>
            <a:r>
              <a:rPr lang="en-US" sz="2400" dirty="0"/>
              <a:t>• Sleep</a:t>
            </a:r>
          </a:p>
          <a:p>
            <a:pPr marL="0" indent="0">
              <a:buNone/>
            </a:pPr>
            <a:r>
              <a:rPr lang="en-US" sz="2400" dirty="0"/>
              <a:t>• C-peptide negativity (indicating complete insulin deficiency)</a:t>
            </a:r>
          </a:p>
          <a:p>
            <a:pPr marL="0" indent="0">
              <a:buNone/>
            </a:pPr>
            <a:r>
              <a:rPr lang="en-US" sz="2400" dirty="0"/>
              <a:t>• History of previous severe </a:t>
            </a:r>
            <a:r>
              <a:rPr lang="en-US" sz="2400" dirty="0" err="1"/>
              <a:t>hypoglycaemia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• Renal impairment</a:t>
            </a:r>
          </a:p>
          <a:p>
            <a:pPr marL="0" indent="0">
              <a:buNone/>
            </a:pPr>
            <a:r>
              <a:rPr lang="en-US" sz="2400" dirty="0"/>
              <a:t>• Genetic, e.g. angiotensin-converting enzyme (ACE) genotype</a:t>
            </a:r>
            <a:endParaRPr lang="ar-JO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859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28650" y="116284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>
                <a:solidFill>
                  <a:srgbClr val="0070C0"/>
                </a:solidFill>
                <a:latin typeface="+mn-lt"/>
              </a:rPr>
              <a:t>Symptoms</a:t>
            </a:r>
            <a:endParaRPr lang="ar-JO" sz="7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28650" y="2506662"/>
            <a:ext cx="7886700" cy="4351338"/>
          </a:xfrm>
        </p:spPr>
        <p:txBody>
          <a:bodyPr/>
          <a:lstStyle/>
          <a:p>
            <a:pPr algn="l" rtl="0"/>
            <a:r>
              <a:rPr lang="en-US" dirty="0"/>
              <a:t>Hypoglycemic symptoms may be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 adrenergic </a:t>
            </a:r>
            <a:r>
              <a:rPr lang="en-US" dirty="0"/>
              <a:t>due to sympathetic neural activation and epinephrine release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</a:rPr>
              <a:t>neuroglycopenic</a:t>
            </a:r>
            <a:r>
              <a:rPr lang="en-US" dirty="0"/>
              <a:t>, resulting from direct effects of hypoglycemia on the central nervous system.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algn="l" rtl="0"/>
            <a:r>
              <a:rPr lang="en-US" b="1" dirty="0">
                <a:cs typeface="Arial" charset="0"/>
              </a:rPr>
              <a:t>The severity of the </a:t>
            </a:r>
            <a:r>
              <a:rPr lang="en-US" b="1" dirty="0" err="1">
                <a:cs typeface="Arial" charset="0"/>
              </a:rPr>
              <a:t>neuroglycopenic</a:t>
            </a:r>
            <a:r>
              <a:rPr lang="en-US" b="1" dirty="0">
                <a:cs typeface="Arial" charset="0"/>
              </a:rPr>
              <a:t> symptoms increases with the severity of hypoglycemia </a:t>
            </a:r>
            <a:endParaRPr lang="ar-J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62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4870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70C0"/>
                </a:solidFill>
                <a:latin typeface="+mn-lt"/>
              </a:rPr>
              <a:t>Diabetic Ketoacidosis</a:t>
            </a:r>
            <a:endParaRPr lang="en-US" sz="4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430" y="2374265"/>
            <a:ext cx="847114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DKA is an acute life-threatening medical emergency that can occur in both DM type 1 and type 2, but </a:t>
            </a:r>
            <a:r>
              <a:rPr lang="en-US" b="1" dirty="0" smtClean="0">
                <a:solidFill>
                  <a:srgbClr val="0070C0"/>
                </a:solidFill>
              </a:rPr>
              <a:t>mostly in type 1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Secondary to insulin deficiency and glucagon excess.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Usually following:</a:t>
            </a:r>
            <a:br>
              <a:rPr lang="en-US" dirty="0" smtClean="0"/>
            </a:br>
            <a:r>
              <a:rPr lang="en-US" dirty="0" smtClean="0"/>
              <a:t>- Undiagnosed DM.</a:t>
            </a:r>
            <a:br>
              <a:rPr lang="en-US" dirty="0" smtClean="0"/>
            </a:br>
            <a:r>
              <a:rPr lang="en-US" dirty="0" smtClean="0"/>
              <a:t>- Interruption of insulin therapy.</a:t>
            </a:r>
            <a:br>
              <a:rPr lang="en-US" dirty="0" smtClean="0"/>
            </a:br>
            <a:r>
              <a:rPr lang="en-US" dirty="0" smtClean="0"/>
              <a:t>- Stress or illness.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47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1204471"/>
            <a:ext cx="9144000" cy="81009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+mn-lt"/>
              </a:rPr>
              <a:t>Most common </a:t>
            </a:r>
            <a:r>
              <a:rPr lang="en-US" sz="4000" b="1" dirty="0" smtClean="0">
                <a:solidFill>
                  <a:srgbClr val="0070C0"/>
                </a:solidFill>
                <a:latin typeface="+mn-lt"/>
              </a:rPr>
              <a:t>Sx of </a:t>
            </a:r>
            <a:r>
              <a:rPr lang="en-US" sz="4000" b="1" dirty="0" err="1">
                <a:solidFill>
                  <a:srgbClr val="0070C0"/>
                </a:solidFill>
                <a:latin typeface="+mn-lt"/>
              </a:rPr>
              <a:t>hypoglycaemia</a:t>
            </a:r>
            <a:endParaRPr lang="ar-JO" sz="4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10551" y="1916087"/>
            <a:ext cx="8522898" cy="40504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A . Autonomic</a:t>
            </a:r>
          </a:p>
          <a:p>
            <a:pPr marL="0" indent="0">
              <a:buNone/>
            </a:pPr>
            <a:r>
              <a:rPr lang="en-US" sz="2400" dirty="0"/>
              <a:t>• Sweating                        • Trembling</a:t>
            </a:r>
          </a:p>
          <a:p>
            <a:pPr marL="0" indent="0">
              <a:buNone/>
            </a:pPr>
            <a:r>
              <a:rPr lang="en-US" sz="2400" dirty="0"/>
              <a:t>• Pounding heart              • Hunger</a:t>
            </a:r>
          </a:p>
          <a:p>
            <a:pPr marL="0" indent="0">
              <a:buNone/>
            </a:pPr>
            <a:r>
              <a:rPr lang="en-US" sz="2400" dirty="0"/>
              <a:t>• </a:t>
            </a:r>
            <a:r>
              <a:rPr lang="en-US" sz="2400" dirty="0" smtClean="0"/>
              <a:t>Anxiety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B. </a:t>
            </a:r>
            <a:r>
              <a:rPr lang="en-US" sz="2400" b="1" dirty="0" err="1">
                <a:solidFill>
                  <a:srgbClr val="0070C0"/>
                </a:solidFill>
              </a:rPr>
              <a:t>Neuroglycopenic</a:t>
            </a: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400" dirty="0"/>
              <a:t>• Confusion                      • Drowsiness</a:t>
            </a:r>
          </a:p>
          <a:p>
            <a:pPr marL="0" indent="0">
              <a:buNone/>
            </a:pPr>
            <a:r>
              <a:rPr lang="en-US" sz="2400" dirty="0"/>
              <a:t>• Speech difficulty           • Inability to concentrate</a:t>
            </a:r>
          </a:p>
          <a:p>
            <a:pPr marL="0" indent="0">
              <a:buNone/>
            </a:pPr>
            <a:r>
              <a:rPr lang="en-US" sz="2400" dirty="0"/>
              <a:t>• Incoordination              • Irritability, </a:t>
            </a:r>
            <a:r>
              <a:rPr lang="en-US" sz="2400" dirty="0" smtClean="0"/>
              <a:t>anger </a:t>
            </a:r>
            <a:r>
              <a:rPr lang="en-US" sz="2400" dirty="0" smtClean="0">
                <a:cs typeface="Arial" charset="0"/>
              </a:rPr>
              <a:t>may </a:t>
            </a:r>
            <a:r>
              <a:rPr lang="en-US" sz="2400" dirty="0">
                <a:cs typeface="Arial" charset="0"/>
              </a:rPr>
              <a:t>even </a:t>
            </a:r>
            <a:r>
              <a:rPr lang="en-US" sz="2400" dirty="0" smtClean="0">
                <a:cs typeface="Arial" charset="0"/>
              </a:rPr>
              <a:t>have seizure </a:t>
            </a:r>
            <a:r>
              <a:rPr lang="en-US" sz="2400" dirty="0">
                <a:cs typeface="Arial" charset="0"/>
              </a:rPr>
              <a:t>or enter a coma</a:t>
            </a:r>
            <a:r>
              <a:rPr lang="en-US" sz="2400" dirty="0" smtClean="0">
                <a:cs typeface="Arial" charset="0"/>
              </a:rPr>
              <a:t>.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C. Non-specific</a:t>
            </a:r>
          </a:p>
          <a:p>
            <a:pPr marL="0" indent="0">
              <a:buNone/>
            </a:pPr>
            <a:r>
              <a:rPr lang="en-US" sz="2400" dirty="0"/>
              <a:t>• Nausea                          • </a:t>
            </a:r>
            <a:r>
              <a:rPr lang="en-US" sz="2400" dirty="0" smtClean="0"/>
              <a:t>Tiredness                • </a:t>
            </a:r>
            <a:r>
              <a:rPr lang="en-US" sz="2400" dirty="0"/>
              <a:t>Headache</a:t>
            </a:r>
            <a:endParaRPr lang="ar-JO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238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686"/>
            <a:ext cx="4569207" cy="46048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98859"/>
            <a:ext cx="4750525" cy="46139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6002" y="2153625"/>
            <a:ext cx="4677998" cy="4704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t="48769"/>
          <a:stretch/>
        </p:blipFill>
        <p:spPr>
          <a:xfrm>
            <a:off x="4572156" y="-183259"/>
            <a:ext cx="4569207" cy="235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382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28554" y="1456649"/>
            <a:ext cx="7467600" cy="86895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+mn-lt"/>
                <a:cs typeface="Arial" charset="0"/>
              </a:rPr>
              <a:t>Hypoglycemic </a:t>
            </a:r>
            <a:r>
              <a:rPr lang="en-US" sz="4000" b="1" dirty="0" smtClean="0">
                <a:solidFill>
                  <a:srgbClr val="0070C0"/>
                </a:solidFill>
                <a:latin typeface="+mn-lt"/>
                <a:cs typeface="Arial" charset="0"/>
              </a:rPr>
              <a:t>Unawareness</a:t>
            </a:r>
            <a:endParaRPr lang="ar-JO" sz="4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33173" y="2325607"/>
            <a:ext cx="8477653" cy="4320480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>
                <a:cs typeface="Arial" charset="0"/>
              </a:rPr>
              <a:t>In </a:t>
            </a:r>
            <a:r>
              <a:rPr lang="en-US" dirty="0">
                <a:cs typeface="Arial" charset="0"/>
              </a:rPr>
              <a:t>diabetic patients, if severe neuropathy is present, the autonomic response (epinephrine) to hypoglycemia is not activated. This leads to </a:t>
            </a:r>
            <a:r>
              <a:rPr lang="en-US" dirty="0" err="1">
                <a:cs typeface="Arial" charset="0"/>
              </a:rPr>
              <a:t>neuroglycopenic</a:t>
            </a:r>
            <a:r>
              <a:rPr lang="en-US" dirty="0">
                <a:cs typeface="Arial" charset="0"/>
              </a:rPr>
              <a:t> symptoms</a:t>
            </a:r>
            <a:r>
              <a:rPr lang="en-US" dirty="0" smtClean="0">
                <a:cs typeface="Arial" charset="0"/>
              </a:rPr>
              <a:t>.</a:t>
            </a:r>
            <a:br>
              <a:rPr lang="en-US" dirty="0" smtClean="0">
                <a:cs typeface="Arial" charset="0"/>
              </a:rPr>
            </a:br>
            <a:endParaRPr lang="en-US" dirty="0">
              <a:cs typeface="Arial" charset="0"/>
            </a:endParaRPr>
          </a:p>
          <a:p>
            <a:pPr algn="l" rtl="0"/>
            <a:r>
              <a:rPr lang="en-US" dirty="0" smtClean="0">
                <a:cs typeface="Arial" charset="0"/>
              </a:rPr>
              <a:t>This </a:t>
            </a:r>
            <a:r>
              <a:rPr lang="en-US" dirty="0">
                <a:cs typeface="Arial" charset="0"/>
              </a:rPr>
              <a:t>is more commonly seen in children with long duration of diabetes, and increases the risk of severe and/or recurrent </a:t>
            </a:r>
            <a:r>
              <a:rPr lang="en-US" dirty="0" smtClean="0">
                <a:cs typeface="Arial" charset="0"/>
              </a:rPr>
              <a:t>hypoglycemia.</a:t>
            </a:r>
          </a:p>
          <a:p>
            <a:pPr marL="0" indent="0" algn="l" rtl="0">
              <a:buNone/>
            </a:pPr>
            <a:endParaRPr lang="en-US" dirty="0" smtClean="0">
              <a:cs typeface="Arial" charset="0"/>
            </a:endParaRPr>
          </a:p>
          <a:p>
            <a:pPr algn="l" rtl="0"/>
            <a:r>
              <a:rPr lang="en-US" dirty="0" smtClean="0">
                <a:cs typeface="Arial" charset="0"/>
              </a:rPr>
              <a:t>Prevention </a:t>
            </a:r>
            <a:r>
              <a:rPr lang="en-US" dirty="0">
                <a:cs typeface="Arial" charset="0"/>
              </a:rPr>
              <a:t>of hypoglycemia for a few weeks can restore hypoglycemia awareness</a:t>
            </a:r>
            <a:r>
              <a:rPr lang="en-US" dirty="0" smtClean="0">
                <a:cs typeface="Arial" charset="0"/>
              </a:rPr>
              <a:t>..</a:t>
            </a:r>
            <a:endParaRPr lang="en-US" dirty="0">
              <a:cs typeface="Arial" charset="0"/>
            </a:endParaRPr>
          </a:p>
          <a:p>
            <a:pPr algn="l" rtl="0"/>
            <a:endParaRPr lang="ar-J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203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1764244"/>
            <a:ext cx="9144000" cy="597713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rgbClr val="0070C0"/>
                </a:solidFill>
                <a:latin typeface="+mn-lt"/>
              </a:rPr>
              <a:t>Treatment of </a:t>
            </a:r>
            <a:r>
              <a:rPr lang="en-US" sz="5400" b="1" dirty="0" err="1">
                <a:solidFill>
                  <a:srgbClr val="0070C0"/>
                </a:solidFill>
                <a:latin typeface="+mn-lt"/>
              </a:rPr>
              <a:t>hypoglycaemia</a:t>
            </a:r>
            <a:r>
              <a:rPr lang="en-US" sz="5400" b="1" dirty="0">
                <a:solidFill>
                  <a:srgbClr val="0070C0"/>
                </a:solidFill>
                <a:latin typeface="+mn-lt"/>
              </a:rPr>
              <a:t> </a:t>
            </a:r>
            <a:endParaRPr lang="ar-JO" sz="5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81155" y="2874176"/>
            <a:ext cx="8781690" cy="4428492"/>
          </a:xfrm>
        </p:spPr>
        <p:txBody>
          <a:bodyPr>
            <a:noAutofit/>
          </a:bodyPr>
          <a:lstStyle/>
          <a:p>
            <a:pPr algn="l" rtl="0"/>
            <a:r>
              <a:rPr lang="en-US" b="1" dirty="0"/>
              <a:t>Depends on its severity and on whether the patient is conscious and able to </a:t>
            </a:r>
            <a:r>
              <a:rPr lang="en-US" b="1" dirty="0" smtClean="0"/>
              <a:t>swallow</a:t>
            </a:r>
            <a:endParaRPr lang="en-US" b="1" dirty="0"/>
          </a:p>
          <a:p>
            <a:pPr algn="l" rtl="0"/>
            <a:r>
              <a:rPr lang="en-US" b="1" dirty="0">
                <a:solidFill>
                  <a:srgbClr val="0070C0"/>
                </a:solidFill>
              </a:rPr>
              <a:t>Mild (self-treated)</a:t>
            </a:r>
          </a:p>
          <a:p>
            <a:pPr marL="0" indent="0">
              <a:buNone/>
            </a:pPr>
            <a:r>
              <a:rPr lang="en-US" dirty="0"/>
              <a:t>• Oral fast-acting carbohydrate (10–15 g) is taken as glucose drink or tablets or confectionery</a:t>
            </a:r>
          </a:p>
          <a:p>
            <a:pPr marL="0" indent="0">
              <a:buNone/>
            </a:pPr>
            <a:r>
              <a:rPr lang="en-US" dirty="0"/>
              <a:t>• This should be followed with a snack containing complex </a:t>
            </a:r>
            <a:r>
              <a:rPr lang="en-US" dirty="0" smtClean="0"/>
              <a:t>carbohydrate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895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81155" y="1833494"/>
            <a:ext cx="8781690" cy="4428492"/>
          </a:xfrm>
        </p:spPr>
        <p:txBody>
          <a:bodyPr>
            <a:noAutofit/>
          </a:bodyPr>
          <a:lstStyle/>
          <a:p>
            <a:pPr algn="l" rtl="0"/>
            <a:r>
              <a:rPr lang="en-US" sz="3600" b="1" dirty="0" smtClean="0">
                <a:solidFill>
                  <a:srgbClr val="0070C0"/>
                </a:solidFill>
              </a:rPr>
              <a:t>Severe </a:t>
            </a:r>
            <a:r>
              <a:rPr lang="en-US" sz="3600" b="1" dirty="0">
                <a:solidFill>
                  <a:srgbClr val="0070C0"/>
                </a:solidFill>
              </a:rPr>
              <a:t>(external help required)</a:t>
            </a:r>
          </a:p>
          <a:p>
            <a:pPr marL="0" indent="0">
              <a:buNone/>
            </a:pPr>
            <a:r>
              <a:rPr lang="en-US" dirty="0"/>
              <a:t>• If patient is semiconscious or unconscious, parenteral treatment is required:</a:t>
            </a:r>
          </a:p>
          <a:p>
            <a:pPr marL="0" indent="0">
              <a:buNone/>
            </a:pPr>
            <a:r>
              <a:rPr lang="en-US" dirty="0"/>
              <a:t>IV 75 mL 20% dextrose (= 15 g; give 0.2 g/kg </a:t>
            </a:r>
            <a:r>
              <a:rPr lang="en-US" dirty="0" smtClean="0"/>
              <a:t>in children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Or IM glucagon (1 mg; 0.5 mg in children)</a:t>
            </a:r>
          </a:p>
          <a:p>
            <a:pPr marL="0" indent="0">
              <a:buNone/>
            </a:pPr>
            <a:r>
              <a:rPr lang="en-US" dirty="0"/>
              <a:t>• If patient is conscious and able to swallow:</a:t>
            </a:r>
          </a:p>
          <a:p>
            <a:pPr marL="0" indent="0">
              <a:buNone/>
            </a:pPr>
            <a:r>
              <a:rPr lang="en-US" dirty="0"/>
              <a:t>Give oral refined glucose as drink or sweets (= 25 g)</a:t>
            </a:r>
          </a:p>
          <a:p>
            <a:pPr marL="0" indent="0">
              <a:buNone/>
            </a:pPr>
            <a:r>
              <a:rPr lang="en-US" dirty="0"/>
              <a:t>Or Apply glucose gel or jam or honey to </a:t>
            </a:r>
            <a:r>
              <a:rPr lang="en-US" dirty="0" err="1"/>
              <a:t>buccal</a:t>
            </a:r>
            <a:r>
              <a:rPr lang="en-US" dirty="0"/>
              <a:t> mucosa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539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080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487"/>
            <a:ext cx="53340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Pathogenesis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552" y="2322511"/>
            <a:ext cx="7886700" cy="4351338"/>
          </a:xfrm>
        </p:spPr>
        <p:txBody>
          <a:bodyPr>
            <a:noAutofit/>
          </a:bodyPr>
          <a:lstStyle/>
          <a:p>
            <a:r>
              <a:rPr lang="en-US" sz="3200" dirty="0" smtClean="0"/>
              <a:t>Ketoacidosis associated</a:t>
            </a:r>
            <a:br>
              <a:rPr lang="en-US" sz="3200" dirty="0" smtClean="0"/>
            </a:br>
            <a:r>
              <a:rPr lang="en-US" sz="3200" dirty="0" smtClean="0"/>
              <a:t>with insulin deficiency.</a:t>
            </a:r>
          </a:p>
          <a:p>
            <a:r>
              <a:rPr lang="en-US" sz="3200" dirty="0" smtClean="0"/>
              <a:t>Counter-regulatory</a:t>
            </a:r>
            <a:br>
              <a:rPr lang="en-US" sz="3200" dirty="0" smtClean="0"/>
            </a:br>
            <a:r>
              <a:rPr lang="en-US" sz="3200" dirty="0" smtClean="0"/>
              <a:t>hormone excess and</a:t>
            </a:r>
            <a:br>
              <a:rPr lang="en-US" sz="3200" dirty="0" smtClean="0"/>
            </a:br>
            <a:r>
              <a:rPr lang="en-US" sz="3200" dirty="0" smtClean="0"/>
              <a:t>fluid depletion.</a:t>
            </a:r>
          </a:p>
          <a:p>
            <a:r>
              <a:rPr lang="en-US" sz="3200" dirty="0" smtClean="0"/>
              <a:t>Increased hepatic glucose</a:t>
            </a:r>
            <a:br>
              <a:rPr lang="en-US" sz="3200" dirty="0" smtClean="0"/>
            </a:br>
            <a:r>
              <a:rPr lang="en-US" sz="3200" dirty="0" smtClean="0"/>
              <a:t>production.</a:t>
            </a:r>
          </a:p>
          <a:p>
            <a:r>
              <a:rPr lang="en-US" sz="3200" dirty="0" smtClean="0"/>
              <a:t>Decreased tissue uptake of</a:t>
            </a:r>
            <a:br>
              <a:rPr lang="en-US" sz="3200" dirty="0" smtClean="0"/>
            </a:br>
            <a:r>
              <a:rPr lang="en-US" sz="3200" dirty="0" smtClean="0"/>
              <a:t>glucose.</a:t>
            </a:r>
          </a:p>
          <a:p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83847"/>
            <a:ext cx="3810000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912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80" y="1454760"/>
            <a:ext cx="7886700" cy="540324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Lipolysis occurs.</a:t>
            </a:r>
            <a:br>
              <a:rPr lang="en-US" sz="3200" dirty="0" smtClean="0"/>
            </a:br>
            <a:endParaRPr lang="en-US" sz="3200" dirty="0" smtClean="0"/>
          </a:p>
          <a:p>
            <a:r>
              <a:rPr lang="en-US" sz="3200" dirty="0" smtClean="0"/>
              <a:t>Free fatty acids are</a:t>
            </a:r>
            <a:br>
              <a:rPr lang="en-US" sz="3200" dirty="0" smtClean="0"/>
            </a:br>
            <a:r>
              <a:rPr lang="en-US" sz="3200" dirty="0" smtClean="0"/>
              <a:t>converted into ketones.</a:t>
            </a:r>
            <a:br>
              <a:rPr lang="en-US" sz="3200" dirty="0" smtClean="0"/>
            </a:br>
            <a:endParaRPr lang="en-US" sz="3200" dirty="0"/>
          </a:p>
          <a:p>
            <a:r>
              <a:rPr lang="en-US" sz="3200" dirty="0" smtClean="0"/>
              <a:t>Excess ketones excreted</a:t>
            </a:r>
            <a:br>
              <a:rPr lang="en-US" sz="3200" dirty="0" smtClean="0"/>
            </a:br>
            <a:r>
              <a:rPr lang="en-US" sz="3200" dirty="0" smtClean="0"/>
              <a:t>in urine and appear in the</a:t>
            </a:r>
            <a:br>
              <a:rPr lang="en-US" sz="3200" dirty="0" smtClean="0"/>
            </a:br>
            <a:r>
              <a:rPr lang="en-US" sz="3200" dirty="0" smtClean="0"/>
              <a:t>breath.</a:t>
            </a:r>
            <a:br>
              <a:rPr lang="en-US" sz="3200" dirty="0" smtClean="0"/>
            </a:br>
            <a:endParaRPr lang="en-US" sz="3200" dirty="0" smtClean="0"/>
          </a:p>
          <a:p>
            <a:r>
              <a:rPr lang="en-US" sz="3200" dirty="0" smtClean="0"/>
              <a:t>Hyperventilation to</a:t>
            </a:r>
            <a:br>
              <a:rPr lang="en-US" sz="3200" dirty="0" smtClean="0"/>
            </a:br>
            <a:r>
              <a:rPr lang="en-US" sz="3200" dirty="0" smtClean="0"/>
              <a:t>compensate for acidosis.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9766" y="1855298"/>
            <a:ext cx="3810000" cy="460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790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52025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Clinical Features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77588"/>
            <a:ext cx="7886700" cy="4351338"/>
          </a:xfrm>
        </p:spPr>
        <p:txBody>
          <a:bodyPr/>
          <a:lstStyle/>
          <a:p>
            <a:r>
              <a:rPr lang="en-US" dirty="0" smtClean="0"/>
              <a:t>Features of uncontrolled DM and acidosis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   -Dehydration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Hyperventilation (</a:t>
            </a:r>
            <a:r>
              <a:rPr lang="en-US" b="1" dirty="0" smtClean="0">
                <a:solidFill>
                  <a:srgbClr val="0070C0"/>
                </a:solidFill>
              </a:rPr>
              <a:t>Kussmaul breathing</a:t>
            </a:r>
            <a:r>
              <a:rPr lang="en-US" dirty="0" smtClean="0"/>
              <a:t>).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Nausea and vomiting.</a:t>
            </a:r>
            <a:br>
              <a:rPr lang="en-US" dirty="0" smtClean="0"/>
            </a:br>
            <a:r>
              <a:rPr lang="en-US" dirty="0" smtClean="0"/>
              <a:t>- Abdominal pain.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b="1" dirty="0" smtClean="0">
                <a:solidFill>
                  <a:srgbClr val="0070C0"/>
                </a:solidFill>
              </a:rPr>
              <a:t>Acetone fruity breath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err="1" smtClean="0"/>
              <a:t>Polydypsia</a:t>
            </a:r>
            <a:r>
              <a:rPr lang="en-US" dirty="0" smtClean="0"/>
              <a:t>, </a:t>
            </a:r>
            <a:r>
              <a:rPr lang="en-US" dirty="0" err="1" smtClean="0"/>
              <a:t>uria</a:t>
            </a:r>
            <a:r>
              <a:rPr lang="en-US" dirty="0" smtClean="0"/>
              <a:t>, and </a:t>
            </a:r>
            <a:r>
              <a:rPr lang="en-US" dirty="0" err="1" smtClean="0"/>
              <a:t>phagia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- Altered mental state, and even coma (5%).</a:t>
            </a:r>
            <a:br>
              <a:rPr lang="en-US" dirty="0" smtClean="0"/>
            </a:br>
            <a:r>
              <a:rPr lang="en-US" dirty="0" smtClean="0"/>
              <a:t>- Marked dehydration (orthostatic hypotension, tachycardia, dry skin).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460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8109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0070C0"/>
                </a:solidFill>
                <a:latin typeface="+mn-lt"/>
              </a:rPr>
              <a:t>Precipitating Factors</a:t>
            </a:r>
            <a:endParaRPr lang="en-US" sz="6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06662"/>
            <a:ext cx="7886700" cy="4351338"/>
          </a:xfrm>
        </p:spPr>
        <p:txBody>
          <a:bodyPr>
            <a:normAutofit fontScale="92500"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5 I’s</a:t>
            </a:r>
            <a:r>
              <a:rPr lang="en-US" sz="4400" dirty="0" smtClean="0"/>
              <a:t>: </a:t>
            </a:r>
            <a:br>
              <a:rPr lang="en-US" sz="4400" dirty="0" smtClean="0"/>
            </a:br>
            <a:r>
              <a:rPr lang="en-US" sz="4400" dirty="0" smtClean="0"/>
              <a:t>- </a:t>
            </a:r>
            <a:r>
              <a:rPr lang="en-US" sz="4400" b="1" dirty="0" smtClean="0">
                <a:solidFill>
                  <a:srgbClr val="0070C0"/>
                </a:solidFill>
              </a:rPr>
              <a:t>I</a:t>
            </a:r>
            <a:r>
              <a:rPr lang="en-US" sz="4400" dirty="0" smtClean="0"/>
              <a:t>nfection</a:t>
            </a:r>
            <a:br>
              <a:rPr lang="en-US" sz="4400" dirty="0" smtClean="0"/>
            </a:br>
            <a:r>
              <a:rPr lang="en-US" sz="4400" dirty="0" smtClean="0"/>
              <a:t>- </a:t>
            </a:r>
            <a:r>
              <a:rPr lang="en-US" sz="4400" b="1" dirty="0" smtClean="0">
                <a:solidFill>
                  <a:srgbClr val="0070C0"/>
                </a:solidFill>
              </a:rPr>
              <a:t>I</a:t>
            </a:r>
            <a:r>
              <a:rPr lang="en-US" sz="4400" dirty="0" smtClean="0"/>
              <a:t>nfarction, </a:t>
            </a:r>
            <a:r>
              <a:rPr lang="en-US" sz="4400" b="1" dirty="0" smtClean="0">
                <a:solidFill>
                  <a:srgbClr val="0070C0"/>
                </a:solidFill>
              </a:rPr>
              <a:t>I</a:t>
            </a:r>
            <a:r>
              <a:rPr lang="en-US" sz="4400" dirty="0" smtClean="0"/>
              <a:t>schemia</a:t>
            </a:r>
            <a:br>
              <a:rPr lang="en-US" sz="4400" dirty="0" smtClean="0"/>
            </a:br>
            <a:r>
              <a:rPr lang="en-US" sz="4400" dirty="0" smtClean="0"/>
              <a:t>- </a:t>
            </a:r>
            <a:r>
              <a:rPr lang="en-US" sz="4400" b="1" dirty="0" err="1" smtClean="0">
                <a:solidFill>
                  <a:srgbClr val="0070C0"/>
                </a:solidFill>
              </a:rPr>
              <a:t>I</a:t>
            </a:r>
            <a:r>
              <a:rPr lang="en-US" sz="4400" dirty="0" err="1" smtClean="0"/>
              <a:t>ntercurrent</a:t>
            </a:r>
            <a:r>
              <a:rPr lang="en-US" sz="4400" dirty="0" smtClean="0"/>
              <a:t> illness </a:t>
            </a:r>
            <a:br>
              <a:rPr lang="en-US" sz="4400" dirty="0" smtClean="0"/>
            </a:br>
            <a:r>
              <a:rPr lang="en-US" sz="4400" dirty="0" smtClean="0"/>
              <a:t>- </a:t>
            </a:r>
            <a:r>
              <a:rPr lang="en-US" sz="4400" b="1" dirty="0" err="1" smtClean="0">
                <a:solidFill>
                  <a:srgbClr val="0070C0"/>
                </a:solidFill>
              </a:rPr>
              <a:t>I</a:t>
            </a:r>
            <a:r>
              <a:rPr lang="en-US" sz="4400" dirty="0" err="1" smtClean="0"/>
              <a:t>nappopriate</a:t>
            </a:r>
            <a:r>
              <a:rPr lang="en-US" sz="4400" dirty="0" smtClean="0"/>
              <a:t> withdrawal of insulin (</a:t>
            </a:r>
            <a:r>
              <a:rPr lang="en-US" sz="4400" b="1" dirty="0" smtClean="0">
                <a:solidFill>
                  <a:srgbClr val="0070C0"/>
                </a:solidFill>
              </a:rPr>
              <a:t>I</a:t>
            </a:r>
            <a:r>
              <a:rPr lang="en-US" sz="4400" dirty="0" smtClean="0"/>
              <a:t>gnorance (poor control))</a:t>
            </a:r>
            <a:br>
              <a:rPr lang="en-US" sz="4400" dirty="0" smtClean="0"/>
            </a:br>
            <a:r>
              <a:rPr lang="en-US" sz="4400" dirty="0" smtClean="0"/>
              <a:t>- </a:t>
            </a:r>
            <a:r>
              <a:rPr lang="en-US" sz="4400" b="1" dirty="0" smtClean="0">
                <a:solidFill>
                  <a:srgbClr val="0070C0"/>
                </a:solidFill>
              </a:rPr>
              <a:t>I</a:t>
            </a:r>
            <a:r>
              <a:rPr lang="en-US" sz="4400" dirty="0" smtClean="0"/>
              <a:t>ntoxication (alcohol)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529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9817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/>
              <a:t>Diagnostic criteria</a:t>
            </a:r>
            <a:endParaRPr lang="en-US" sz="5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36640"/>
            <a:ext cx="7886700" cy="482136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D</a:t>
            </a:r>
            <a:r>
              <a:rPr lang="en-US" b="1" dirty="0" smtClean="0">
                <a:solidFill>
                  <a:srgbClr val="0070C0"/>
                </a:solidFill>
              </a:rPr>
              <a:t>iabetic - Hyperglycemia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- Blood glucose more than 250 mg/</a:t>
            </a:r>
            <a:r>
              <a:rPr lang="en-US" dirty="0" err="1" smtClean="0"/>
              <a:t>dL</a:t>
            </a:r>
            <a:r>
              <a:rPr lang="en-US" dirty="0"/>
              <a:t>.</a:t>
            </a:r>
            <a:br>
              <a:rPr lang="en-US" dirty="0"/>
            </a:br>
            <a:endParaRPr lang="en-US" dirty="0" smtClean="0"/>
          </a:p>
          <a:p>
            <a:r>
              <a:rPr lang="en-US" sz="4000" b="1" dirty="0" err="1" smtClean="0">
                <a:solidFill>
                  <a:srgbClr val="FF0000"/>
                </a:solidFill>
              </a:rPr>
              <a:t>K</a:t>
            </a:r>
            <a:r>
              <a:rPr lang="en-US" b="1" dirty="0" err="1" smtClean="0">
                <a:solidFill>
                  <a:srgbClr val="0070C0"/>
                </a:solidFill>
              </a:rPr>
              <a:t>etonemia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and/or</a:t>
            </a:r>
            <a:r>
              <a:rPr lang="en-US" b="1" dirty="0"/>
              <a:t> </a:t>
            </a:r>
            <a:r>
              <a:rPr lang="en-US" b="1" dirty="0" err="1">
                <a:solidFill>
                  <a:srgbClr val="0070C0"/>
                </a:solidFill>
              </a:rPr>
              <a:t>ketonuria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- Dipstick and blood centrifuging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r>
              <a:rPr lang="en-US" sz="4000" b="1" dirty="0" smtClean="0">
                <a:solidFill>
                  <a:srgbClr val="FF0000"/>
                </a:solidFill>
              </a:rPr>
              <a:t>A</a:t>
            </a:r>
            <a:r>
              <a:rPr lang="en-US" b="1" dirty="0" smtClean="0">
                <a:solidFill>
                  <a:srgbClr val="0070C0"/>
                </a:solidFill>
              </a:rPr>
              <a:t>cidosis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- pH &lt;7.3 or HCO3 &lt;15 </a:t>
            </a:r>
            <a:r>
              <a:rPr lang="en-US" dirty="0" err="1" smtClean="0"/>
              <a:t>mEq</a:t>
            </a:r>
            <a:r>
              <a:rPr lang="en-US" dirty="0" smtClean="0"/>
              <a:t>/L.</a:t>
            </a:r>
            <a:br>
              <a:rPr lang="en-US" dirty="0" smtClean="0"/>
            </a:br>
            <a:r>
              <a:rPr lang="en-US" dirty="0" smtClean="0"/>
              <a:t>- Increased anion gap.</a:t>
            </a:r>
            <a:br>
              <a:rPr lang="en-US" dirty="0" smtClean="0"/>
            </a:br>
            <a:r>
              <a:rPr lang="en-US" dirty="0" smtClean="0"/>
              <a:t>- ABGs.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44"/>
          <a:stretch/>
        </p:blipFill>
        <p:spPr>
          <a:xfrm>
            <a:off x="0" y="0"/>
            <a:ext cx="9144000" cy="125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44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292</TotalTime>
  <Words>1183</Words>
  <Application>Microsoft Office PowerPoint</Application>
  <PresentationFormat>On-screen Show (4:3)</PresentationFormat>
  <Paragraphs>202</Paragraphs>
  <Slides>45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Diabetic Ketoacidosis (DKA)    Yazan Omar Alawneh</vt:lpstr>
      <vt:lpstr>Topics to cover:   1) Diabetic ketoacidosis (DKA)  2) Hyperosmolar Hyperglycemic Non-ketotic Syndrome (HHNS)  3) Hypoglycemia</vt:lpstr>
      <vt:lpstr>Diabetic Ketoacidosis (DKA)    Yazan Omar Alawneh</vt:lpstr>
      <vt:lpstr>Diabetic Ketoacidosis</vt:lpstr>
      <vt:lpstr>Pathogenesis</vt:lpstr>
      <vt:lpstr>Slide 6</vt:lpstr>
      <vt:lpstr>Clinical Features</vt:lpstr>
      <vt:lpstr>Precipitating Factors</vt:lpstr>
      <vt:lpstr>Diagnostic criteria</vt:lpstr>
      <vt:lpstr>Diagnosis</vt:lpstr>
      <vt:lpstr>Slide 11</vt:lpstr>
      <vt:lpstr>Slide 12</vt:lpstr>
      <vt:lpstr>Slide 13</vt:lpstr>
      <vt:lpstr>Problems of Management</vt:lpstr>
      <vt:lpstr>Prognosis</vt:lpstr>
      <vt:lpstr>labs</vt:lpstr>
      <vt:lpstr>Slide 17</vt:lpstr>
      <vt:lpstr>Slide 18</vt:lpstr>
      <vt:lpstr>Diabetic Ketoacidosis (DKA)    Yazan Omar Alawneh</vt:lpstr>
      <vt:lpstr>Hyperosmolar Hyperglycemic Nonketotic Syndrome</vt:lpstr>
      <vt:lpstr>Slide 21</vt:lpstr>
      <vt:lpstr>Slide 22</vt:lpstr>
      <vt:lpstr>Slide 23</vt:lpstr>
      <vt:lpstr>Clinical Features</vt:lpstr>
      <vt:lpstr>Diagnosis</vt:lpstr>
      <vt:lpstr>Management</vt:lpstr>
      <vt:lpstr>Slide 27</vt:lpstr>
      <vt:lpstr>Slide 28</vt:lpstr>
      <vt:lpstr>Prognosis</vt:lpstr>
      <vt:lpstr>Complications</vt:lpstr>
      <vt:lpstr>Diabetic Ketoacidosis (DKA)    Yazan Omar Alawneh</vt:lpstr>
      <vt:lpstr>Hypoglycaemia</vt:lpstr>
      <vt:lpstr>Slide 33</vt:lpstr>
      <vt:lpstr>Slide 34</vt:lpstr>
      <vt:lpstr>Slide 35</vt:lpstr>
      <vt:lpstr>Slide 36</vt:lpstr>
      <vt:lpstr>Causes of hypoglycaemia </vt:lpstr>
      <vt:lpstr>Risk factors for severe hypoglycaemia </vt:lpstr>
      <vt:lpstr>Symptoms</vt:lpstr>
      <vt:lpstr>Most common Sx of hypoglycaemia</vt:lpstr>
      <vt:lpstr>Slide 41</vt:lpstr>
      <vt:lpstr>Hypoglycemic Unawareness</vt:lpstr>
      <vt:lpstr>Treatment of hypoglycaemia </vt:lpstr>
      <vt:lpstr>Slide 44</vt:lpstr>
      <vt:lpstr>Slide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Acute Complications of Diabetes Mellitus</dc:title>
  <dc:creator>Yazan Alawneh</dc:creator>
  <cp:lastModifiedBy>sys</cp:lastModifiedBy>
  <cp:revision>25</cp:revision>
  <dcterms:created xsi:type="dcterms:W3CDTF">2019-08-03T08:26:59Z</dcterms:created>
  <dcterms:modified xsi:type="dcterms:W3CDTF">2021-11-04T07:08:21Z</dcterms:modified>
</cp:coreProperties>
</file>