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5"/>
  </p:notesMasterIdLst>
  <p:sldIdLst>
    <p:sldId id="256" r:id="rId2"/>
    <p:sldId id="265" r:id="rId3"/>
    <p:sldId id="263" r:id="rId4"/>
    <p:sldId id="278" r:id="rId5"/>
    <p:sldId id="264" r:id="rId6"/>
    <p:sldId id="260" r:id="rId7"/>
    <p:sldId id="259" r:id="rId8"/>
    <p:sldId id="261" r:id="rId9"/>
    <p:sldId id="262" r:id="rId10"/>
    <p:sldId id="267" r:id="rId11"/>
    <p:sldId id="268" r:id="rId12"/>
    <p:sldId id="269" r:id="rId13"/>
    <p:sldId id="297" r:id="rId14"/>
    <p:sldId id="270" r:id="rId15"/>
    <p:sldId id="272" r:id="rId16"/>
    <p:sldId id="274" r:id="rId17"/>
    <p:sldId id="275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98" r:id="rId27"/>
    <p:sldId id="300" r:id="rId28"/>
    <p:sldId id="301" r:id="rId29"/>
    <p:sldId id="302" r:id="rId30"/>
    <p:sldId id="303" r:id="rId31"/>
    <p:sldId id="30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4660"/>
  </p:normalViewPr>
  <p:slideViewPr>
    <p:cSldViewPr>
      <p:cViewPr varScale="1">
        <p:scale>
          <a:sx n="61" d="100"/>
          <a:sy n="61" d="100"/>
        </p:scale>
        <p:origin x="595" y="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DF739-F3E4-4893-BA9F-6414B405B007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53F7B-EEC3-404B-8854-3C1629A3F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87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599F0-7A8B-49FA-82D8-A935E4974F48}" type="slidenum">
              <a:rPr lang="ar-SA" smtClean="0">
                <a:solidFill>
                  <a:prstClr val="black"/>
                </a:solidFill>
              </a:rPr>
              <a:pPr/>
              <a:t>38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54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1B00514-138C-42E1-B734-9E344AD0942C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4D5447E-A5F4-49FF-9A3C-19BF19BA73C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eb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sv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sv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838200"/>
            <a:ext cx="7162800" cy="1828800"/>
          </a:xfrm>
        </p:spPr>
        <p:txBody>
          <a:bodyPr/>
          <a:lstStyle/>
          <a:p>
            <a:pPr algn="r"/>
            <a:r>
              <a:rPr lang="en-GB" sz="7200" dirty="0">
                <a:solidFill>
                  <a:schemeClr val="bg1"/>
                </a:solidFill>
              </a:rPr>
              <a:t>DRUG POISONING &amp; OVERDOSE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5715000"/>
            <a:ext cx="8382000" cy="838200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latin typeface="+mj-lt"/>
              </a:rPr>
              <a:t>Under supervision : </a:t>
            </a:r>
            <a:r>
              <a:rPr lang="en-US" sz="3200" dirty="0" err="1">
                <a:latin typeface="+mj-lt"/>
              </a:rPr>
              <a:t>Dr.Mohammad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Althnaybat</a:t>
            </a:r>
            <a:r>
              <a:rPr lang="en-US" sz="3200" dirty="0">
                <a:latin typeface="+mj-lt"/>
              </a:rPr>
              <a:t> 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Presented by Mohammad </a:t>
            </a:r>
            <a:r>
              <a:rPr lang="en-US" sz="3200" dirty="0" err="1">
                <a:latin typeface="+mj-lt"/>
              </a:rPr>
              <a:t>Sanwar</a:t>
            </a:r>
            <a:endParaRPr lang="en-US" sz="3200" dirty="0">
              <a:latin typeface="+mj-lt"/>
            </a:endParaRPr>
          </a:p>
        </p:txBody>
      </p:sp>
      <p:pic>
        <p:nvPicPr>
          <p:cNvPr id="1026" name="Picture 2" descr="Drug Overdose: Back to the Basic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886" b="12265"/>
          <a:stretch/>
        </p:blipFill>
        <p:spPr bwMode="auto">
          <a:xfrm>
            <a:off x="1371600" y="3048000"/>
            <a:ext cx="6400800" cy="276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903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86000"/>
            <a:ext cx="8153400" cy="3886200"/>
          </a:xfrm>
        </p:spPr>
        <p:txBody>
          <a:bodyPr>
            <a:normAutofit/>
          </a:bodyPr>
          <a:lstStyle/>
          <a:p>
            <a:r>
              <a:rPr lang="en-US" dirty="0"/>
              <a:t>binds to hemoglobin, myoglobin, mitochondrial cytochrome oxidase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decreased oxygen delivery to the tissues.</a:t>
            </a:r>
            <a:endParaRPr lang="ar-JO" dirty="0"/>
          </a:p>
          <a:p>
            <a:pPr algn="l" rtl="0"/>
            <a:r>
              <a:rPr lang="en-US" dirty="0"/>
              <a:t>For hemoglobin, CO has </a:t>
            </a:r>
            <a:r>
              <a:rPr lang="en-US" b="1" u="sng" dirty="0"/>
              <a:t>250 times </a:t>
            </a:r>
            <a:r>
              <a:rPr lang="en-US" dirty="0"/>
              <a:t>greater affinity than that for oxygen.</a:t>
            </a:r>
          </a:p>
          <a:p>
            <a:r>
              <a:rPr lang="en-GB" dirty="0"/>
              <a:t>Labs : </a:t>
            </a:r>
            <a:r>
              <a:rPr lang="en-US" dirty="0">
                <a:latin typeface="Calibri"/>
                <a:cs typeface="Calibri"/>
              </a:rPr>
              <a:t>↑</a:t>
            </a:r>
            <a:r>
              <a:rPr lang="en-US" dirty="0" err="1">
                <a:solidFill>
                  <a:srgbClr val="C00000"/>
                </a:solidFill>
                <a:latin typeface="Calibri"/>
                <a:cs typeface="Calibri"/>
              </a:rPr>
              <a:t>HbCO</a:t>
            </a:r>
            <a:r>
              <a:rPr lang="en-US" dirty="0">
                <a:latin typeface="Calibri"/>
                <a:cs typeface="Calibri"/>
              </a:rPr>
              <a:t> (arterial or venous)</a:t>
            </a:r>
          </a:p>
          <a:p>
            <a:r>
              <a:rPr lang="en-US" b="1" dirty="0"/>
              <a:t>CT and MRI </a:t>
            </a:r>
            <a:r>
              <a:rPr lang="en-US" dirty="0"/>
              <a:t>&gt;&gt; cerebral edema.</a:t>
            </a:r>
          </a:p>
          <a:p>
            <a:r>
              <a:rPr lang="en-US" b="1" dirty="0"/>
              <a:t>Chest X-ray: </a:t>
            </a:r>
            <a:r>
              <a:rPr lang="en-US" dirty="0"/>
              <a:t>Ground-glass appearance , </a:t>
            </a:r>
            <a:r>
              <a:rPr lang="en-US" dirty="0" err="1"/>
              <a:t>Peribronchial</a:t>
            </a:r>
            <a:r>
              <a:rPr lang="en-US" dirty="0"/>
              <a:t> cuffing.</a:t>
            </a:r>
            <a:endParaRPr lang="ar-JO" dirty="0"/>
          </a:p>
        </p:txBody>
      </p:sp>
      <p:pic>
        <p:nvPicPr>
          <p:cNvPr id="11266" name="Picture 2" descr="Danger Carbon Monoxide Sig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301" y="381000"/>
            <a:ext cx="2494899" cy="180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99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arbon Monoxide Poisoning – The 'Silent Killer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57200"/>
            <a:ext cx="4648200" cy="608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492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00100" y="4846637"/>
            <a:ext cx="7886700" cy="1325563"/>
          </a:xfrm>
        </p:spPr>
        <p:txBody>
          <a:bodyPr/>
          <a:lstStyle/>
          <a:p>
            <a:r>
              <a:rPr lang="en-US" dirty="0"/>
              <a:t>management</a:t>
            </a:r>
            <a:endParaRPr lang="ar-JO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8650" y="990600"/>
            <a:ext cx="7886700" cy="4351338"/>
          </a:xfrm>
        </p:spPr>
        <p:txBody>
          <a:bodyPr/>
          <a:lstStyle/>
          <a:p>
            <a:pPr algn="l" rtl="0"/>
            <a:r>
              <a:rPr lang="en-US" dirty="0"/>
              <a:t>1- decontamination</a:t>
            </a:r>
          </a:p>
          <a:p>
            <a:pPr algn="l" rtl="0"/>
            <a:r>
              <a:rPr lang="en-US" dirty="0"/>
              <a:t>2- CPR (if unconscious)</a:t>
            </a:r>
          </a:p>
          <a:p>
            <a:pPr algn="l" rtl="0"/>
            <a:r>
              <a:rPr lang="en-US" dirty="0"/>
              <a:t>3- High-flow 100% FiO</a:t>
            </a:r>
            <a:r>
              <a:rPr lang="en-US" baseline="-25000" dirty="0"/>
              <a:t>2</a:t>
            </a:r>
            <a:r>
              <a:rPr lang="en-US" dirty="0"/>
              <a:t> or hyperbaric oxygen continued until </a:t>
            </a:r>
            <a:r>
              <a:rPr lang="en-US" dirty="0" err="1"/>
              <a:t>HbCO</a:t>
            </a:r>
            <a:r>
              <a:rPr lang="en-US" dirty="0"/>
              <a:t> levels have normalized.</a:t>
            </a:r>
          </a:p>
          <a:p>
            <a:pPr algn="l" rtl="0"/>
            <a:r>
              <a:rPr lang="en-US" dirty="0"/>
              <a:t>4- Admission (if there are any cardiac abnormalities)</a:t>
            </a:r>
          </a:p>
          <a:p>
            <a:pPr algn="l" rtl="0"/>
            <a:r>
              <a:rPr lang="en-US" dirty="0"/>
              <a:t>5- </a:t>
            </a:r>
            <a:r>
              <a:rPr lang="en-US" sz="4000" b="1" dirty="0"/>
              <a:t>Screen for any other victims</a:t>
            </a:r>
          </a:p>
          <a:p>
            <a:pPr algn="l" rtl="0"/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946382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DB87A51-DAA1-4492-BE14-E3EEB5F79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86000"/>
            <a:ext cx="8458200" cy="1600200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latin typeface="+mj-lt"/>
              </a:rPr>
              <a:t>Under supervision : </a:t>
            </a:r>
            <a:r>
              <a:rPr lang="en-US" sz="3200" dirty="0" err="1">
                <a:latin typeface="+mj-lt"/>
              </a:rPr>
              <a:t>Dr.Mohammad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Althnaybat</a:t>
            </a:r>
            <a:r>
              <a:rPr lang="en-US" sz="3200" dirty="0">
                <a:latin typeface="+mj-lt"/>
              </a:rPr>
              <a:t> 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Presented by </a:t>
            </a:r>
            <a:r>
              <a:rPr lang="en-US" sz="3200" dirty="0" err="1">
                <a:latin typeface="+mj-lt"/>
              </a:rPr>
              <a:t>Mu’ath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Abdeen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3494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153400" cy="3886200"/>
          </a:xfrm>
        </p:spPr>
        <p:txBody>
          <a:bodyPr>
            <a:noAutofit/>
          </a:bodyPr>
          <a:lstStyle/>
          <a:p>
            <a:r>
              <a:rPr lang="en-US" sz="2000" dirty="0"/>
              <a:t>2 main types:</a:t>
            </a:r>
          </a:p>
          <a:p>
            <a:pPr lvl="0">
              <a:buNone/>
            </a:pPr>
            <a:r>
              <a:rPr lang="en-US" sz="2000" dirty="0"/>
              <a:t>1- </a:t>
            </a:r>
            <a:r>
              <a:rPr lang="en-US" sz="2000" dirty="0">
                <a:solidFill>
                  <a:srgbClr val="C00000"/>
                </a:solidFill>
              </a:rPr>
              <a:t>Organophosphates (Ops) </a:t>
            </a:r>
            <a:r>
              <a:rPr lang="en-US" sz="2000" dirty="0"/>
              <a:t>:</a:t>
            </a:r>
            <a:r>
              <a:rPr lang="en-US" sz="2000" dirty="0" err="1"/>
              <a:t>eg</a:t>
            </a:r>
            <a:r>
              <a:rPr lang="en-US" sz="2000" dirty="0"/>
              <a:t>: </a:t>
            </a:r>
            <a:r>
              <a:rPr lang="en-GB" sz="2000" dirty="0"/>
              <a:t>Parathion , malathion .</a:t>
            </a:r>
            <a:endParaRPr lang="ar-JO" sz="2000" dirty="0"/>
          </a:p>
          <a:p>
            <a:pPr lvl="0">
              <a:buNone/>
            </a:pPr>
            <a:r>
              <a:rPr lang="en-US" sz="2000" dirty="0"/>
              <a:t>2- </a:t>
            </a:r>
            <a:r>
              <a:rPr lang="en-US" sz="2000" dirty="0">
                <a:solidFill>
                  <a:srgbClr val="C00000"/>
                </a:solidFill>
              </a:rPr>
              <a:t>Carbamates ( CMs) </a:t>
            </a:r>
            <a:r>
              <a:rPr lang="en-US" sz="2000" dirty="0"/>
              <a:t>:</a:t>
            </a:r>
            <a:r>
              <a:rPr lang="en-US" sz="2000" dirty="0" err="1"/>
              <a:t>eg</a:t>
            </a:r>
            <a:r>
              <a:rPr lang="en-US" sz="2000" dirty="0"/>
              <a:t>: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GB" sz="2000" dirty="0" err="1"/>
              <a:t>Aldicarb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Both  present identically. </a:t>
            </a:r>
          </a:p>
          <a:p>
            <a:r>
              <a:rPr lang="en-GB" sz="2000" b="1" dirty="0"/>
              <a:t>Organophosphates are more toxic </a:t>
            </a:r>
            <a:r>
              <a:rPr lang="en-GB" sz="2000" dirty="0"/>
              <a:t>than carbamates; they bind </a:t>
            </a:r>
            <a:r>
              <a:rPr lang="en-GB" sz="2000" dirty="0">
                <a:solidFill>
                  <a:srgbClr val="C00000"/>
                </a:solidFill>
              </a:rPr>
              <a:t>irreversibly</a:t>
            </a:r>
            <a:r>
              <a:rPr lang="en-GB" sz="2000" dirty="0"/>
              <a:t> to acetylcholinesterase, whereas the carbamate binding is reversible.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 This is reflected by a </a:t>
            </a:r>
            <a:r>
              <a:rPr lang="en-GB" sz="2000" b="1" dirty="0"/>
              <a:t>decrease in the level of RBC (not plasma!) acetylcholinesterase</a:t>
            </a:r>
            <a:r>
              <a:rPr lang="en-GB" sz="2000" dirty="0"/>
              <a:t> for several months after organophosphate poisoning, while it returns to normal within hours after carbamate poisoning.</a:t>
            </a:r>
            <a:endParaRPr lang="en-GB" sz="2000" dirty="0">
              <a:solidFill>
                <a:srgbClr val="C00000"/>
              </a:solidFill>
            </a:endParaRPr>
          </a:p>
          <a:p>
            <a:pPr algn="l" rtl="0"/>
            <a:endParaRPr lang="ar-JO" sz="2000" dirty="0"/>
          </a:p>
        </p:txBody>
      </p:sp>
      <p:pic>
        <p:nvPicPr>
          <p:cNvPr id="12290" name="Picture 2" descr="Pesticide poisoning - Wikip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2400"/>
            <a:ext cx="1752600" cy="168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640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organophosphate-poisoning-8-638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23373" b="15488"/>
          <a:stretch/>
        </p:blipFill>
        <p:spPr>
          <a:xfrm>
            <a:off x="971600" y="2438400"/>
            <a:ext cx="7272807" cy="2729553"/>
          </a:xfrm>
        </p:spPr>
      </p:pic>
      <p:sp>
        <p:nvSpPr>
          <p:cNvPr id="3" name="Rectangle 2"/>
          <p:cNvSpPr/>
          <p:nvPr/>
        </p:nvSpPr>
        <p:spPr>
          <a:xfrm>
            <a:off x="533400" y="381000"/>
            <a:ext cx="8153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</a:rPr>
              <a:t>excessive cholinergic activity </a:t>
            </a:r>
          </a:p>
          <a:p>
            <a:r>
              <a:rPr lang="en-US" sz="20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2000" dirty="0">
                <a:solidFill>
                  <a:schemeClr val="tx1"/>
                </a:solidFill>
              </a:rPr>
              <a:t>severe secretions and stimulation of smooth muscle. </a:t>
            </a:r>
          </a:p>
          <a:p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/>
              <a:buChar char="à"/>
            </a:pPr>
            <a:r>
              <a:rPr lang="en-US" sz="2000" dirty="0">
                <a:solidFill>
                  <a:schemeClr val="tx1"/>
                </a:solidFill>
              </a:rPr>
              <a:t>inhibit nerve transmission in skeletal muscle; this affects respiratory muscles and causes respiratory failure </a:t>
            </a:r>
            <a:r>
              <a:rPr lang="en-US" sz="2000" dirty="0">
                <a:solidFill>
                  <a:srgbClr val="C00000"/>
                </a:solidFill>
              </a:rPr>
              <a:t>(THE MOST COMMON CAUSE OF DEATH) .</a:t>
            </a: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</p:spPr>
        <p:txBody>
          <a:bodyPr/>
          <a:lstStyle/>
          <a:p>
            <a:pPr rtl="0"/>
            <a:r>
              <a:rPr lang="en-GB" dirty="0"/>
              <a:t>Symptoms 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1728069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management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route of the poison into the body is dermal absorption (especially organophosphates), so decontaminate by removing clothes and showering with soap. </a:t>
            </a:r>
          </a:p>
          <a:p>
            <a:r>
              <a:rPr lang="en-GB" dirty="0"/>
              <a:t>For moderate-to-severe symptoms, give atropine ( 1-2 mg IV, repeat q 5 min pm). </a:t>
            </a:r>
          </a:p>
          <a:p>
            <a:r>
              <a:rPr lang="en-GB" dirty="0"/>
              <a:t>Additionally, for organophosphates only (not carbamate), give 2-protopam (2-PAM) IV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1926141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1246287"/>
            <a:ext cx="8610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CLUES: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Patient's breath has an almond </a:t>
            </a:r>
            <a:r>
              <a:rPr lang="en-GB" sz="2400" dirty="0" err="1"/>
              <a:t>odor</a:t>
            </a:r>
            <a:r>
              <a:rPr lang="en-GB" sz="2400" dirty="0"/>
              <a:t>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lab draw shows bright red venous blood. </a:t>
            </a:r>
          </a:p>
          <a:p>
            <a:endParaRPr lang="en-GB" sz="2400" dirty="0"/>
          </a:p>
          <a:p>
            <a:r>
              <a:rPr lang="en-GB" sz="2400" b="1" dirty="0"/>
              <a:t>Symptoms</a:t>
            </a:r>
            <a:r>
              <a:rPr lang="en-GB" sz="2400" dirty="0"/>
              <a:t>: patients very quickly develop headache, tachycardia, and </a:t>
            </a:r>
            <a:r>
              <a:rPr lang="en-GB" sz="2400" dirty="0" err="1"/>
              <a:t>tachypnea</a:t>
            </a:r>
            <a:r>
              <a:rPr lang="en-GB" sz="2400" dirty="0"/>
              <a:t>. This may quickly progress to coma and various cardiac arrhythmias.</a:t>
            </a:r>
          </a:p>
          <a:p>
            <a:r>
              <a:rPr lang="en-GB" sz="2400" dirty="0"/>
              <a:t>Diagnosis is clinical, after excluding other causes of lactic acidosis and carbon monoxide poisoning.  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Consider in fire patients or who received sodium nitroprusside or amygdalin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Labs</a:t>
            </a:r>
            <a:r>
              <a:rPr lang="en-GB" sz="2400" dirty="0"/>
              <a:t> : significant lactic acidosis.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905000" y="381000"/>
            <a:ext cx="55915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Cyanide poisoning </a:t>
            </a:r>
            <a:endParaRPr lang="en-US" dirty="0"/>
          </a:p>
        </p:txBody>
      </p:sp>
      <p:pic>
        <p:nvPicPr>
          <p:cNvPr id="13314" name="Picture 2" descr="Cyanide in Common Foods: Should You Be Worried? – Eat Drink Be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25864"/>
            <a:ext cx="2044889" cy="141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788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153400" cy="3886200"/>
          </a:xfrm>
        </p:spPr>
        <p:txBody>
          <a:bodyPr>
            <a:noAutofit/>
          </a:bodyPr>
          <a:lstStyle/>
          <a:p>
            <a:r>
              <a:rPr lang="en-US" dirty="0"/>
              <a:t>Goal is to induce </a:t>
            </a:r>
            <a:r>
              <a:rPr lang="en-US" dirty="0" err="1">
                <a:solidFill>
                  <a:srgbClr val="C00000"/>
                </a:solidFill>
              </a:rPr>
              <a:t>methemoglobinemia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because cyanide preferentially binds methemoglobin and produces a less toxic reaction.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the 3-step cyanide antidote package : 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>
                <a:solidFill>
                  <a:srgbClr val="C00000"/>
                </a:solidFill>
              </a:rPr>
              <a:t>Step 1</a:t>
            </a:r>
            <a:r>
              <a:rPr lang="en-US" dirty="0"/>
              <a:t>: Hold </a:t>
            </a:r>
            <a:r>
              <a:rPr lang="en-US" b="1" dirty="0"/>
              <a:t>amyl nitrite </a:t>
            </a:r>
            <a:r>
              <a:rPr lang="en-US" dirty="0"/>
              <a:t>under the patient's nose for 30 sec. 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>
                <a:solidFill>
                  <a:srgbClr val="C00000"/>
                </a:solidFill>
              </a:rPr>
              <a:t>Step 2</a:t>
            </a:r>
            <a:r>
              <a:rPr lang="en-US" dirty="0"/>
              <a:t>: Administer 3% </a:t>
            </a:r>
            <a:r>
              <a:rPr lang="en-US" b="1" dirty="0"/>
              <a:t>sodium nitrite IV</a:t>
            </a:r>
            <a:r>
              <a:rPr lang="en-US" dirty="0"/>
              <a:t>. </a:t>
            </a:r>
          </a:p>
          <a:p>
            <a:pPr marL="0" indent="0">
              <a:buNone/>
            </a:pPr>
            <a:r>
              <a:rPr lang="en-US" dirty="0"/>
              <a:t>• </a:t>
            </a:r>
            <a:r>
              <a:rPr lang="en-US" dirty="0">
                <a:solidFill>
                  <a:srgbClr val="C00000"/>
                </a:solidFill>
              </a:rPr>
              <a:t>Step 3</a:t>
            </a:r>
            <a:r>
              <a:rPr lang="en-US" dirty="0"/>
              <a:t>: Administer </a:t>
            </a:r>
            <a:r>
              <a:rPr lang="en-US" b="1" dirty="0"/>
              <a:t>sodium thiosulfate IV</a:t>
            </a:r>
          </a:p>
        </p:txBody>
      </p:sp>
      <p:pic>
        <p:nvPicPr>
          <p:cNvPr id="4" name="Picture 4" descr="Discoloration of skin and urine after treatment with hydroxocobalamin for cyanide  poisoning | CMAJ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91"/>
          <a:stretch/>
        </p:blipFill>
        <p:spPr bwMode="auto">
          <a:xfrm>
            <a:off x="5486400" y="4236121"/>
            <a:ext cx="3618931" cy="244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775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483816"/>
            <a:ext cx="6629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Alcohol dehydrogenase breaks down ethylene glycol to its very toxic metabolites, especially </a:t>
            </a:r>
            <a:r>
              <a:rPr lang="en-US" sz="2400" dirty="0">
                <a:solidFill>
                  <a:srgbClr val="C00000"/>
                </a:solidFill>
              </a:rPr>
              <a:t>oxalate</a:t>
            </a:r>
            <a:r>
              <a:rPr lang="en-US" sz="24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calcium oxalate crystals in the urine and hypocalcemia (oxalate chelates calcium).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/>
              <a:t>Treat</a:t>
            </a:r>
            <a:r>
              <a:rPr lang="en-GB" sz="2400" dirty="0"/>
              <a:t> with </a:t>
            </a:r>
            <a:r>
              <a:rPr lang="en-GB" sz="2400" dirty="0" err="1"/>
              <a:t>fomepizole</a:t>
            </a:r>
            <a:r>
              <a:rPr lang="en-GB" sz="2400" dirty="0"/>
              <a:t>, bicarbonate for the acidosis, calcium pm, and immediate dialysis. </a:t>
            </a:r>
            <a:endParaRPr lang="en-US" sz="2400" dirty="0"/>
          </a:p>
        </p:txBody>
      </p:sp>
      <p:pic>
        <p:nvPicPr>
          <p:cNvPr id="14338" name="Picture 2" descr="Amsoil Antifree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400299"/>
            <a:ext cx="231457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3400" y="600670"/>
            <a:ext cx="8001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5400" b="1" dirty="0">
                <a:solidFill>
                  <a:prstClr val="black"/>
                </a:solidFill>
                <a:latin typeface="Impact"/>
              </a:rPr>
              <a:t>Ethylene glycol (antifreeze): </a:t>
            </a:r>
          </a:p>
        </p:txBody>
      </p:sp>
    </p:spTree>
    <p:extLst>
      <p:ext uri="{BB962C8B-B14F-4D97-AF65-F5344CB8AC3E}">
        <p14:creationId xmlns:p14="http://schemas.microsoft.com/office/powerpoint/2010/main" val="1410583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7" t="24231" r="35731" b="30037"/>
          <a:stretch/>
        </p:blipFill>
        <p:spPr bwMode="auto">
          <a:xfrm>
            <a:off x="279449" y="1447800"/>
            <a:ext cx="8712151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199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CB6C291-6CAF-46DF-ACFF-AADF0FD03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650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3C11A00-A2A3-417C-B33D-DC753ED7C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" t="3964" r="3964" b="3964"/>
          <a:stretch>
            <a:fillRect/>
          </a:stretch>
        </p:blipFill>
        <p:spPr>
          <a:xfrm>
            <a:off x="0" y="1"/>
            <a:ext cx="9144000" cy="6857998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10DD2-0134-D54F-AE50-FC90B8E78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827" y="2454519"/>
            <a:ext cx="5021173" cy="2955681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00"/>
                </a:solidFill>
              </a:rPr>
              <a:t>DRUG OVERDOSE AND ITS MANAGEMENT </a:t>
            </a:r>
          </a:p>
        </p:txBody>
      </p:sp>
    </p:spTree>
    <p:extLst>
      <p:ext uri="{BB962C8B-B14F-4D97-AF65-F5344CB8AC3E}">
        <p14:creationId xmlns:p14="http://schemas.microsoft.com/office/powerpoint/2010/main" val="2827277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B5DEE1B-92F0-824F-94FA-763155C4F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>
                <a:solidFill>
                  <a:srgbClr val="FFFFFF"/>
                </a:solidFill>
              </a:rPr>
              <a:t>General information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304" y="2806588"/>
            <a:ext cx="7375161" cy="4051412"/>
          </a:xfrm>
        </p:spPr>
        <p:txBody>
          <a:bodyPr>
            <a:norm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Opiates</a:t>
            </a:r>
            <a:r>
              <a:rPr lang="en-US" sz="2400">
                <a:solidFill>
                  <a:srgbClr val="000000"/>
                </a:solidFill>
              </a:rPr>
              <a:t>: Most common cause of drug overdose death</a:t>
            </a:r>
          </a:p>
          <a:p>
            <a:r>
              <a:rPr lang="en-US" sz="2400" b="1">
                <a:solidFill>
                  <a:srgbClr val="FF0000"/>
                </a:solidFill>
              </a:rPr>
              <a:t>Investigations</a:t>
            </a:r>
            <a:r>
              <a:rPr lang="en-US" sz="2400">
                <a:solidFill>
                  <a:srgbClr val="000000"/>
                </a:solidFill>
              </a:rPr>
              <a:t> to do :</a:t>
            </a:r>
          </a:p>
          <a:p>
            <a:pPr marL="0" indent="0">
              <a:buNone/>
            </a:pPr>
            <a:r>
              <a:rPr lang="en-US" sz="2400" dirty="0"/>
              <a:t>1. </a:t>
            </a:r>
            <a:r>
              <a:rPr lang="en-US" sz="2400" b="1" dirty="0"/>
              <a:t>Toxicological</a:t>
            </a:r>
            <a:r>
              <a:rPr lang="en-US" sz="2400" dirty="0">
                <a:solidFill>
                  <a:srgbClr val="FF0000"/>
                </a:solidFill>
              </a:rPr>
              <a:t>: Blood and urine drug screens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2. </a:t>
            </a:r>
            <a:r>
              <a:rPr lang="en-US" sz="2400" b="1" dirty="0"/>
              <a:t>Non-toxicological</a:t>
            </a:r>
            <a:r>
              <a:rPr lang="en-US" sz="2400" dirty="0">
                <a:solidFill>
                  <a:srgbClr val="FF0000"/>
                </a:solidFill>
              </a:rPr>
              <a:t>: ECG, radiology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Ways to manage and increase elimination:</a:t>
            </a:r>
          </a:p>
          <a:p>
            <a:pPr marL="457200" indent="-457200">
              <a:buAutoNum type="arabicPeriod"/>
            </a:pPr>
            <a:r>
              <a:rPr lang="en-US" sz="2400" dirty="0"/>
              <a:t>Multiple-dose </a:t>
            </a:r>
            <a:r>
              <a:rPr lang="en-US" sz="2400" b="1" dirty="0">
                <a:solidFill>
                  <a:srgbClr val="FF0000"/>
                </a:solidFill>
              </a:rPr>
              <a:t>activated charcoal </a:t>
            </a:r>
          </a:p>
          <a:p>
            <a:pPr marL="457200" indent="-457200">
              <a:buAutoNum type="arabicPeriod"/>
            </a:pPr>
            <a:r>
              <a:rPr lang="en-US" sz="2400" dirty="0"/>
              <a:t>Urine </a:t>
            </a:r>
            <a:r>
              <a:rPr lang="en-US" sz="2400" b="1" dirty="0">
                <a:solidFill>
                  <a:srgbClr val="FF0000"/>
                </a:solidFill>
              </a:rPr>
              <a:t>alkalization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rgbClr val="FF0000"/>
                </a:solidFill>
              </a:rPr>
              <a:t>Hemodialysis</a:t>
            </a:r>
            <a:r>
              <a:rPr lang="en-US" sz="2400" dirty="0"/>
              <a:t>/ </a:t>
            </a:r>
            <a:r>
              <a:rPr lang="en-US" sz="2400" dirty="0" err="1"/>
              <a:t>Hemodialfiltration</a:t>
            </a:r>
            <a:r>
              <a:rPr lang="en-US" sz="2400" dirty="0"/>
              <a:t> </a:t>
            </a: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40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7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704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>
                <a:solidFill>
                  <a:srgbClr val="FFFFFF"/>
                </a:solidFill>
              </a:rPr>
              <a:t>1) Analgesics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19" y="2649904"/>
            <a:ext cx="7375161" cy="3737670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Salicylates</a:t>
            </a:r>
            <a:r>
              <a:rPr lang="en-US" sz="1700">
                <a:solidFill>
                  <a:srgbClr val="000000"/>
                </a:solidFill>
              </a:rPr>
              <a:t> :</a:t>
            </a:r>
          </a:p>
          <a:p>
            <a:r>
              <a:rPr lang="en-GB" sz="2000">
                <a:solidFill>
                  <a:schemeClr val="bg1">
                    <a:lumMod val="10000"/>
                  </a:schemeClr>
                </a:solidFill>
              </a:rPr>
              <a:t>Salicylate</a:t>
            </a:r>
            <a:r>
              <a:rPr lang="en-US" sz="2000">
                <a:solidFill>
                  <a:schemeClr val="bg1">
                    <a:lumMod val="10000"/>
                  </a:schemeClr>
                </a:solidFill>
              </a:rPr>
              <a:t>s </a:t>
            </a:r>
            <a:r>
              <a:rPr lang="en-GB" sz="2000">
                <a:solidFill>
                  <a:schemeClr val="bg1">
                    <a:lumMod val="10000"/>
                  </a:schemeClr>
                </a:solidFill>
              </a:rPr>
              <a:t>metabolites accumulate in liver</a:t>
            </a:r>
            <a:r>
              <a:rPr lang="en-US" sz="200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2000">
                <a:solidFill>
                  <a:schemeClr val="bg1">
                    <a:lumMod val="10000"/>
                  </a:schemeClr>
                </a:solidFill>
              </a:rPr>
              <a:t>→ hepatic failure and metabolic acidosis</a:t>
            </a:r>
            <a:endParaRPr lang="en-US" sz="2000">
              <a:solidFill>
                <a:schemeClr val="bg1">
                  <a:lumMod val="10000"/>
                </a:schemeClr>
              </a:solidFill>
            </a:endParaRPr>
          </a:p>
          <a:p>
            <a:endParaRPr lang="en-US" sz="2000">
              <a:solidFill>
                <a:srgbClr val="000000"/>
              </a:solidFill>
            </a:endParaRPr>
          </a:p>
          <a:p>
            <a:r>
              <a:rPr lang="en-US" sz="2000">
                <a:solidFill>
                  <a:srgbClr val="000000"/>
                </a:solidFill>
              </a:rPr>
              <a:t>The classic </a:t>
            </a:r>
            <a:r>
              <a:rPr lang="en-US" sz="2000" b="1">
                <a:solidFill>
                  <a:srgbClr val="FF0000"/>
                </a:solidFill>
              </a:rPr>
              <a:t>presentation</a:t>
            </a:r>
            <a:r>
              <a:rPr lang="en-US" sz="2000">
                <a:solidFill>
                  <a:srgbClr val="000000"/>
                </a:solidFill>
              </a:rPr>
              <a:t>: tachypnea and a mixed acid-base disorder (HAGMA + respiratory alkalosis) and a history of having taken over-the-counter pain medicine,tinnitus, bleeding </a:t>
            </a:r>
          </a:p>
        </p:txBody>
      </p:sp>
    </p:spTree>
    <p:extLst>
      <p:ext uri="{BB962C8B-B14F-4D97-AF65-F5344CB8AC3E}">
        <p14:creationId xmlns:p14="http://schemas.microsoft.com/office/powerpoint/2010/main" val="2828782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2843" y="3726"/>
            <a:ext cx="421115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356" y="738620"/>
            <a:ext cx="3733184" cy="532235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rgbClr val="FF0000"/>
                </a:solidFill>
              </a:rPr>
              <a:t>Management:</a:t>
            </a:r>
          </a:p>
          <a:p>
            <a:r>
              <a:rPr lang="en-US" sz="2000" b="1">
                <a:solidFill>
                  <a:srgbClr val="FF0000"/>
                </a:solidFill>
              </a:rPr>
              <a:t>The antidotes are </a:t>
            </a:r>
            <a:r>
              <a:rPr lang="en-GB" sz="2000" b="1">
                <a:solidFill>
                  <a:srgbClr val="FF0000"/>
                </a:solidFill>
              </a:rPr>
              <a:t>Sodium bicarbonat</a:t>
            </a:r>
            <a:r>
              <a:rPr lang="en-US" sz="2000" b="1">
                <a:solidFill>
                  <a:srgbClr val="FF0000"/>
                </a:solidFill>
              </a:rPr>
              <a:t>e , </a:t>
            </a:r>
            <a:r>
              <a:rPr lang="en-GB" sz="2000" b="1">
                <a:solidFill>
                  <a:srgbClr val="FF0000"/>
                </a:solidFill>
              </a:rPr>
              <a:t>Activated charcoal</a:t>
            </a:r>
          </a:p>
          <a:p>
            <a:pPr marL="0" indent="0">
              <a:buNone/>
            </a:pPr>
            <a:endParaRPr lang="en-US" sz="2000">
              <a:solidFill>
                <a:srgbClr val="000000"/>
              </a:solidFill>
            </a:endParaRPr>
          </a:p>
          <a:p>
            <a:pPr indent="-342900">
              <a:buFontTx/>
              <a:buChar char="-"/>
            </a:pPr>
            <a:r>
              <a:rPr lang="en-US" sz="2000">
                <a:solidFill>
                  <a:srgbClr val="000000"/>
                </a:solidFill>
              </a:rPr>
              <a:t>If Mild: parenteral fluid and electrolyte (Potassium) replacement only. </a:t>
            </a:r>
          </a:p>
          <a:p>
            <a:pPr indent="-342900">
              <a:buFontTx/>
              <a:buChar char="-"/>
            </a:pPr>
            <a:r>
              <a:rPr lang="en-US" sz="2000" b="1">
                <a:solidFill>
                  <a:srgbClr val="FF0000"/>
                </a:solidFill>
              </a:rPr>
              <a:t>Hemodialysis</a:t>
            </a:r>
            <a:r>
              <a:rPr lang="en-US" sz="2000">
                <a:solidFill>
                  <a:srgbClr val="000000"/>
                </a:solidFill>
              </a:rPr>
              <a:t> is the treatment of choice for severely poisoned patients (plasma salicylate concentration &gt;700 mg/L)</a:t>
            </a:r>
            <a:endParaRPr lang="ar-JO" sz="2000">
              <a:solidFill>
                <a:srgbClr val="000000"/>
              </a:solidFill>
            </a:endParaRP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93671" y="738619"/>
            <a:ext cx="3750329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IV">
            <a:extLst>
              <a:ext uri="{FF2B5EF4-FFF2-40B4-BE49-F238E27FC236}">
                <a16:creationId xmlns:a16="http://schemas.microsoft.com/office/drawing/2014/main" id="{1BD5175F-30BC-4724-981F-49C52B584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3372" y="1863669"/>
            <a:ext cx="2948617" cy="294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10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 b="1">
                <a:solidFill>
                  <a:srgbClr val="FFFFFF"/>
                </a:solidFill>
              </a:rPr>
              <a:t>Acetaminophen:</a:t>
            </a:r>
            <a:br>
              <a:rPr lang="en-US" sz="3500" b="1">
                <a:solidFill>
                  <a:srgbClr val="FFFFFF"/>
                </a:solidFill>
              </a:rPr>
            </a:br>
            <a:endParaRPr lang="ar-JO" sz="3500" b="1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19" y="2600118"/>
            <a:ext cx="7375161" cy="3802486"/>
          </a:xfrm>
        </p:spPr>
        <p:txBody>
          <a:bodyPr>
            <a:normAutofit/>
          </a:bodyPr>
          <a:lstStyle/>
          <a:p>
            <a:r>
              <a:rPr lang="en-US" sz="1800">
                <a:solidFill>
                  <a:srgbClr val="000000"/>
                </a:solidFill>
              </a:rPr>
              <a:t>90% of this drug is metabolized in the liver , overdoses lead to formation of toxic metabolite NAPQ resulting in hepatotoxicity .</a:t>
            </a:r>
          </a:p>
          <a:p>
            <a:r>
              <a:rPr lang="en-US" sz="1800">
                <a:solidFill>
                  <a:srgbClr val="000000"/>
                </a:solidFill>
              </a:rPr>
              <a:t>only after 4 hrs level rise in plasma and 24-48 hours that liver toxicity ensues.</a:t>
            </a:r>
          </a:p>
          <a:p>
            <a:r>
              <a:rPr lang="en-US" sz="1800">
                <a:solidFill>
                  <a:srgbClr val="000000"/>
                </a:solidFill>
              </a:rPr>
              <a:t>It is standard to check acetaminophen levels regardless of the presentation(sx need 24 hr to appear )because untreated toxicity is potentially fatal.. </a:t>
            </a:r>
          </a:p>
          <a:p>
            <a:r>
              <a:rPr lang="en-US" sz="1800">
                <a:solidFill>
                  <a:srgbClr val="000000"/>
                </a:solidFill>
              </a:rPr>
              <a:t>The severity of paracetamol poisoning is dose related. </a:t>
            </a:r>
          </a:p>
          <a:p>
            <a:r>
              <a:rPr lang="en-US" sz="1800" dirty="0"/>
              <a:t>patients usually remain asymptomatic for the first 24 hours or at the most develop anorexia, nausea and vomiting. </a:t>
            </a:r>
          </a:p>
          <a:p>
            <a:r>
              <a:rPr lang="en-US" sz="1800" dirty="0"/>
              <a:t>Liver damage is not usually detectable by routine liver function tests until at least 18 hours after ingestion of the drug. </a:t>
            </a:r>
            <a:endParaRPr lang="en-US" sz="180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ar-JO" sz="1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470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2843" y="3726"/>
            <a:ext cx="421115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ED12A-E191-8C4E-95BA-82A7FB06B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011" y="1232426"/>
            <a:ext cx="4009529" cy="4828545"/>
          </a:xfrm>
        </p:spPr>
        <p:txBody>
          <a:bodyPr anchor="ctr">
            <a:norm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Management</a:t>
            </a:r>
          </a:p>
          <a:p>
            <a:r>
              <a:rPr lang="en-US" sz="2400" b="1">
                <a:solidFill>
                  <a:srgbClr val="FF0000"/>
                </a:solidFill>
              </a:rPr>
              <a:t> </a:t>
            </a:r>
            <a:r>
              <a:rPr lang="en-GB" sz="2400" b="1" u="sng">
                <a:solidFill>
                  <a:srgbClr val="FF0000"/>
                </a:solidFill>
              </a:rPr>
              <a:t>N-acetylcysteine</a:t>
            </a:r>
            <a:r>
              <a:rPr lang="en-US" sz="2400" b="1">
                <a:solidFill>
                  <a:srgbClr val="FF0000"/>
                </a:solidFill>
              </a:rPr>
              <a:t> is a very effective antidote</a:t>
            </a:r>
            <a:endParaRPr lang="en-GB" sz="2400" b="1">
              <a:solidFill>
                <a:srgbClr val="FF0000"/>
              </a:solidFill>
            </a:endParaRPr>
          </a:p>
          <a:p>
            <a:r>
              <a:rPr lang="en-GB" sz="2400" b="1" u="sng">
                <a:solidFill>
                  <a:srgbClr val="FF0000"/>
                </a:solidFill>
              </a:rPr>
              <a:t>Activated charcoal</a:t>
            </a:r>
          </a:p>
          <a:p>
            <a:endParaRPr lang="en-US" sz="1700">
              <a:solidFill>
                <a:srgbClr val="000000"/>
              </a:solidFill>
            </a:endParaRP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93671" y="738619"/>
            <a:ext cx="3750329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Graphic 4" descr="IV">
            <a:extLst>
              <a:ext uri="{FF2B5EF4-FFF2-40B4-BE49-F238E27FC236}">
                <a16:creationId xmlns:a16="http://schemas.microsoft.com/office/drawing/2014/main" id="{5D6B0E61-BD9B-6847-844F-E0FC78D4A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75615" y="2065912"/>
            <a:ext cx="2746374" cy="27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8729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CE7C10E7-4CF1-471E-B461-781315FC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14600"/>
            <a:ext cx="7924800" cy="1600200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latin typeface="+mj-lt"/>
              </a:rPr>
              <a:t>Under supervision : </a:t>
            </a:r>
            <a:r>
              <a:rPr lang="en-US" sz="3200" dirty="0" err="1">
                <a:latin typeface="+mj-lt"/>
              </a:rPr>
              <a:t>Dr.Mohammad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Althnaybat</a:t>
            </a:r>
            <a:r>
              <a:rPr lang="en-US" sz="3200" dirty="0">
                <a:latin typeface="+mj-lt"/>
              </a:rPr>
              <a:t> 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Presented by Seif Al-</a:t>
            </a:r>
            <a:r>
              <a:rPr lang="en-US" sz="3200" dirty="0" err="1">
                <a:latin typeface="+mj-lt"/>
              </a:rPr>
              <a:t>Dahabrh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21701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1B08E-AD6D-4ADE-94FD-5FBD84272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-16276"/>
            <a:ext cx="6781800" cy="1600200"/>
          </a:xfrm>
        </p:spPr>
        <p:txBody>
          <a:bodyPr/>
          <a:lstStyle/>
          <a:p>
            <a:r>
              <a:rPr lang="en-US" dirty="0"/>
              <a:t>Digoxin Toxicity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2F83B-50A8-460A-B696-E19109923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295400"/>
            <a:ext cx="8991600" cy="51816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Digitalis (digoxin)</a:t>
            </a:r>
          </a:p>
          <a:p>
            <a:r>
              <a:rPr lang="en-US" dirty="0"/>
              <a:t>Toxicity is more common with renal failure ? Why?</a:t>
            </a:r>
          </a:p>
          <a:p>
            <a:r>
              <a:rPr lang="en-US" dirty="0"/>
              <a:t>The most common precipitating cause of digitalis toxicity is …….? </a:t>
            </a:r>
          </a:p>
          <a:p>
            <a:r>
              <a:rPr lang="en-US" dirty="0"/>
              <a:t>Hypokalemia &gt;&gt;&gt;&gt;Digoxin toxicity </a:t>
            </a:r>
          </a:p>
          <a:p>
            <a:r>
              <a:rPr lang="en-US" dirty="0"/>
              <a:t>Digoxin toxicity &gt;&gt;&gt;&gt;Hyperkalemia </a:t>
            </a:r>
          </a:p>
          <a:p>
            <a:endParaRPr lang="en-US" dirty="0"/>
          </a:p>
          <a:p>
            <a:r>
              <a:rPr lang="en-US" dirty="0"/>
              <a:t>Toxicity presentation:</a:t>
            </a:r>
          </a:p>
          <a:p>
            <a:r>
              <a:rPr lang="en-US" b="1" u="sng" dirty="0"/>
              <a:t>GI symptoms (abdominal pain, nausea, vomiting, diarrhea) IS THE MOST COMMON</a:t>
            </a:r>
          </a:p>
          <a:p>
            <a:r>
              <a:rPr lang="en-US" dirty="0"/>
              <a:t>Anorexia, fatigue</a:t>
            </a:r>
          </a:p>
          <a:p>
            <a:r>
              <a:rPr lang="en-US" dirty="0"/>
              <a:t>Visual changes (diplopia, blindness, photophobia) </a:t>
            </a:r>
            <a:r>
              <a:rPr lang="en-US" b="1" dirty="0">
                <a:solidFill>
                  <a:srgbClr val="FFFF00"/>
                </a:solidFill>
                <a:latin typeface="Arial Black" panose="020B0A04020102020204" pitchFamily="34" charset="0"/>
              </a:rPr>
              <a:t>YELLOW HALOS AROUND OBJECT </a:t>
            </a:r>
          </a:p>
          <a:p>
            <a:r>
              <a:rPr lang="en-US" dirty="0"/>
              <a:t>CNS symptoms (confusion, weakness, hallucinations )</a:t>
            </a:r>
          </a:p>
          <a:p>
            <a:r>
              <a:rPr lang="en-US" dirty="0"/>
              <a:t>Bradycardia, any type of cardiac arrhythmia but </a:t>
            </a:r>
            <a:r>
              <a:rPr lang="en-US" b="1" u="sng" dirty="0"/>
              <a:t>atrial tachycardia with variable AV block is the most common digoxin toxic arrythmia </a:t>
            </a:r>
          </a:p>
          <a:p>
            <a:r>
              <a:rPr lang="en-US" dirty="0"/>
              <a:t>Hyperkalemia (due to inhibition of the Na+-K+-ATPase)</a:t>
            </a:r>
          </a:p>
          <a:p>
            <a:endParaRPr lang="en-US" dirty="0"/>
          </a:p>
          <a:p>
            <a:r>
              <a:rPr lang="en-US" dirty="0"/>
              <a:t>Diagnostic ? The most accurate test is digoxin level but the best initial tests are potassium level and a ECG</a:t>
            </a:r>
          </a:p>
          <a:p>
            <a:r>
              <a:rPr lang="en-US" dirty="0"/>
              <a:t>ECG? </a:t>
            </a:r>
          </a:p>
          <a:p>
            <a:r>
              <a:rPr lang="en-US" dirty="0"/>
              <a:t>Treatment : </a:t>
            </a:r>
          </a:p>
          <a:p>
            <a:r>
              <a:rPr lang="en-US" b="1" u="sng" dirty="0"/>
              <a:t>Control potassium </a:t>
            </a:r>
            <a:r>
              <a:rPr lang="en-US" b="1" dirty="0"/>
              <a:t>and</a:t>
            </a:r>
            <a:r>
              <a:rPr lang="en-US" b="1" u="sng" dirty="0"/>
              <a:t> give Digoxin-specific antibody </a:t>
            </a:r>
          </a:p>
          <a:p>
            <a:r>
              <a:rPr lang="en-US" dirty="0"/>
              <a:t>Antidote: Anti-digoxin Fab fragments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77E75C-C3AA-491F-BFED-00F633E5A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38100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152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0C50E-9DFF-41C5-8760-B329D01E0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F5247-197D-43E4-95DD-765DEA792A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52DA9D-37AF-4FF7-8B4F-8CCE2EB59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68" y="720421"/>
            <a:ext cx="7215337" cy="541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43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2A186-D1D7-4F33-8477-18A3D95C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-304800"/>
            <a:ext cx="6781800" cy="1600200"/>
          </a:xfrm>
        </p:spPr>
        <p:txBody>
          <a:bodyPr/>
          <a:lstStyle/>
          <a:p>
            <a:r>
              <a:rPr lang="en-US" dirty="0"/>
              <a:t>Iron Poisoning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4634B-37E4-4E84-8DED-15BA8CA05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76400"/>
            <a:ext cx="8372383" cy="4707015"/>
          </a:xfrm>
        </p:spPr>
        <p:txBody>
          <a:bodyPr>
            <a:noAutofit/>
          </a:bodyPr>
          <a:lstStyle/>
          <a:p>
            <a:r>
              <a:rPr lang="en-US" sz="2000" dirty="0"/>
              <a:t>It commonly occurs in children of pregnant women taking pre-natal vitamins because children often </a:t>
            </a:r>
          </a:p>
          <a:p>
            <a:pPr marL="0" indent="0">
              <a:buNone/>
            </a:pPr>
            <a:r>
              <a:rPr lang="en-US" sz="2000" dirty="0"/>
              <a:t>confuse brightly colored iron pills for candy.  </a:t>
            </a:r>
          </a:p>
          <a:p>
            <a:pPr marL="0" indent="0">
              <a:buNone/>
            </a:pPr>
            <a:r>
              <a:rPr lang="en-US" sz="2000" dirty="0"/>
              <a:t> </a:t>
            </a:r>
          </a:p>
          <a:p>
            <a:r>
              <a:rPr lang="en-US" sz="2000" dirty="0"/>
              <a:t>When ingested in large amounts, elemental iron is corrosive to the gastrointestinal mucosa, causing abdominal pain, nausea, vomiting, diarrhea, and hematemesis within 30 minutes to 6 hours of ingestion.  </a:t>
            </a:r>
          </a:p>
          <a:p>
            <a:pPr marL="0" indent="0">
              <a:buNone/>
            </a:pPr>
            <a:r>
              <a:rPr lang="en-US" sz="2000" dirty="0"/>
              <a:t> </a:t>
            </a:r>
          </a:p>
          <a:p>
            <a:r>
              <a:rPr lang="en-US" sz="2000" dirty="0"/>
              <a:t>▪ Patients are at risk of gastric scarring and pyloric stenosis within weeks of ingestion. </a:t>
            </a:r>
          </a:p>
          <a:p>
            <a:pPr marL="0" indent="0">
              <a:buNone/>
            </a:pPr>
            <a:r>
              <a:rPr lang="en-US" sz="2000" dirty="0"/>
              <a:t> </a:t>
            </a:r>
          </a:p>
          <a:p>
            <a:r>
              <a:rPr lang="en-US" sz="2000" dirty="0"/>
              <a:t> The mechanism of iron poisoning is free radical production and lipid peroxidation, which impairs  various cell processes, leading to systemic manifestations. </a:t>
            </a:r>
          </a:p>
          <a:p>
            <a:pPr marL="0" indent="0">
              <a:buNone/>
            </a:pP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1119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" t="23648" r="37351" b="27472"/>
          <a:stretch/>
        </p:blipFill>
        <p:spPr bwMode="auto">
          <a:xfrm>
            <a:off x="990600" y="3048000"/>
            <a:ext cx="7233313" cy="357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" t="24976" r="37016" b="28101"/>
          <a:stretch/>
        </p:blipFill>
        <p:spPr bwMode="auto">
          <a:xfrm>
            <a:off x="990600" y="0"/>
            <a:ext cx="7233313" cy="343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94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0B08B-4142-4D1F-B654-40780B1FBC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76800"/>
          </a:xfrm>
        </p:spPr>
        <p:txBody>
          <a:bodyPr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Severely affected patients develop hypotensive shock and anion-gap metabolic acidosis from poor perfusion and accumulation of lactic acid. These patients may become tachypneic and develop  respiratory alkalosis to compensate for the acidosis.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Other dangerous complications include liver necrosis, coagulopathy, seizures, and death.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The diagnosis is confirmed by measuring serum iron levels. Iron is radiopaque, and visualization of gastric tablets on abdominal x-ray further supports the diagnosis.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Treatment depends on the severity of the poisoning. Whole-bowel irrigation is sometimes instituted, but other methods of decontamination (activated charcoal, syrup of ipecac, gastric lavage) are not routinely recommended. Chelation therapy with intravenous 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deferoxamine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which binds ferric iron, allowing urinary excretion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1817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973C2-8DD2-4E87-BAFC-D717D8466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801115-CFAF-47B8-B8B8-C9141ED7D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r="14453"/>
          <a:stretch/>
        </p:blipFill>
        <p:spPr>
          <a:xfrm>
            <a:off x="1295400" y="438150"/>
            <a:ext cx="5981700" cy="5981700"/>
          </a:xfrm>
        </p:spPr>
      </p:pic>
    </p:spTree>
    <p:extLst>
      <p:ext uri="{BB962C8B-B14F-4D97-AF65-F5344CB8AC3E}">
        <p14:creationId xmlns:p14="http://schemas.microsoft.com/office/powerpoint/2010/main" val="6151365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 rtl="0"/>
            <a:r>
              <a:rPr lang="en-US" sz="35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Cocaine</a:t>
            </a:r>
            <a:endParaRPr lang="ar-JO" sz="35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884419" y="2615148"/>
            <a:ext cx="7375161" cy="424285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3800" b="1" dirty="0">
                <a:solidFill>
                  <a:srgbClr val="FF0000"/>
                </a:solidFill>
              </a:rPr>
              <a:t>A strong CNS stimulant.</a:t>
            </a:r>
          </a:p>
          <a:p>
            <a:pPr marL="0" indent="0">
              <a:buNone/>
            </a:pPr>
            <a:r>
              <a:rPr lang="en-US" sz="3800" b="1" dirty="0">
                <a:solidFill>
                  <a:srgbClr val="FF0000"/>
                </a:solidFill>
              </a:rPr>
              <a:t>Sympathetic activation :</a:t>
            </a:r>
          </a:p>
          <a:p>
            <a:pPr marL="0" indent="0">
              <a:buNone/>
            </a:pPr>
            <a:r>
              <a:rPr lang="en-US" sz="3800" dirty="0">
                <a:solidFill>
                  <a:srgbClr val="000000"/>
                </a:solidFill>
              </a:rPr>
              <a:t>Dilated pupil ,Increased energy , alertness, euphoria, </a:t>
            </a:r>
            <a:r>
              <a:rPr lang="en-US" sz="3800" b="1" u="sng" dirty="0">
                <a:solidFill>
                  <a:srgbClr val="000000"/>
                </a:solidFill>
              </a:rPr>
              <a:t>Hallucination tactile( bugs crawling on my skin ), </a:t>
            </a:r>
            <a:r>
              <a:rPr lang="en-US" sz="3800" dirty="0">
                <a:solidFill>
                  <a:srgbClr val="000000"/>
                </a:solidFill>
              </a:rPr>
              <a:t>Fever ,Anxiety Paranoia , chronic use may lead to perforated nasal septum due to vasoconstriction and resulting ischemic necrosis . </a:t>
            </a:r>
          </a:p>
          <a:p>
            <a:pPr marL="0" indent="0">
              <a:buNone/>
            </a:pPr>
            <a:r>
              <a:rPr lang="en-US" sz="3800" dirty="0">
                <a:solidFill>
                  <a:srgbClr val="000000"/>
                </a:solidFill>
              </a:rPr>
              <a:t>CNS :</a:t>
            </a:r>
            <a:r>
              <a:rPr lang="en-US" sz="3800" b="1" dirty="0">
                <a:solidFill>
                  <a:srgbClr val="FF0000"/>
                </a:solidFill>
              </a:rPr>
              <a:t>Seizures and stroke </a:t>
            </a:r>
            <a:r>
              <a:rPr lang="en-US" sz="3800" dirty="0">
                <a:solidFill>
                  <a:srgbClr val="000000"/>
                </a:solidFill>
              </a:rPr>
              <a:t>are also common with cocaine; consider it in patients with </a:t>
            </a:r>
            <a:r>
              <a:rPr lang="en-US" sz="3800" dirty="0" err="1">
                <a:solidFill>
                  <a:srgbClr val="000000"/>
                </a:solidFill>
              </a:rPr>
              <a:t>Ist</a:t>
            </a:r>
            <a:r>
              <a:rPr lang="en-US" sz="3800" dirty="0">
                <a:solidFill>
                  <a:srgbClr val="000000"/>
                </a:solidFill>
              </a:rPr>
              <a:t> time seizure.</a:t>
            </a:r>
          </a:p>
          <a:p>
            <a:pPr marL="0" indent="0">
              <a:buNone/>
            </a:pPr>
            <a:r>
              <a:rPr lang="en-US" sz="3800" dirty="0">
                <a:solidFill>
                  <a:srgbClr val="000000"/>
                </a:solidFill>
              </a:rPr>
              <a:t>CVS: </a:t>
            </a:r>
            <a:r>
              <a:rPr lang="en-US" sz="3800" b="1" dirty="0">
                <a:solidFill>
                  <a:srgbClr val="FF0000"/>
                </a:solidFill>
              </a:rPr>
              <a:t>Tachycardia</a:t>
            </a:r>
            <a:r>
              <a:rPr lang="en-US" sz="3800" dirty="0">
                <a:solidFill>
                  <a:srgbClr val="000000"/>
                </a:solidFill>
              </a:rPr>
              <a:t> Increase BP </a:t>
            </a:r>
          </a:p>
          <a:p>
            <a:r>
              <a:rPr lang="en-US" sz="3800" b="1" dirty="0">
                <a:solidFill>
                  <a:srgbClr val="FF0000"/>
                </a:solidFill>
              </a:rPr>
              <a:t>Cardiotoxicity</a:t>
            </a:r>
            <a:r>
              <a:rPr lang="en-US" sz="3800" dirty="0">
                <a:solidFill>
                  <a:srgbClr val="000000"/>
                </a:solidFill>
              </a:rPr>
              <a:t> can occur no matter what the route of use. </a:t>
            </a:r>
          </a:p>
          <a:p>
            <a:r>
              <a:rPr lang="en-US" sz="3800" b="1" dirty="0">
                <a:solidFill>
                  <a:srgbClr val="FF0000"/>
                </a:solidFill>
              </a:rPr>
              <a:t>rhythm disturbances</a:t>
            </a:r>
            <a:r>
              <a:rPr lang="en-US" sz="3800" dirty="0">
                <a:solidFill>
                  <a:srgbClr val="000000"/>
                </a:solidFill>
              </a:rPr>
              <a:t> (including V fib/tach)</a:t>
            </a:r>
          </a:p>
          <a:p>
            <a:r>
              <a:rPr lang="en-US" sz="3800" b="1" dirty="0">
                <a:solidFill>
                  <a:srgbClr val="FF0000"/>
                </a:solidFill>
              </a:rPr>
              <a:t>chest pain i</a:t>
            </a:r>
            <a:r>
              <a:rPr lang="en-US" sz="3800" dirty="0">
                <a:solidFill>
                  <a:srgbClr val="000000"/>
                </a:solidFill>
              </a:rPr>
              <a:t>s common complaint </a:t>
            </a:r>
          </a:p>
          <a:p>
            <a:r>
              <a:rPr lang="en-US" sz="3800" dirty="0">
                <a:solidFill>
                  <a:srgbClr val="000000"/>
                </a:solidFill>
              </a:rPr>
              <a:t>( increase demand Decrease supply ( coronary vasoconstriction 》angina. </a:t>
            </a:r>
          </a:p>
          <a:p>
            <a:r>
              <a:rPr lang="en-US" sz="3800" b="1" u="sng" dirty="0">
                <a:solidFill>
                  <a:srgbClr val="000000"/>
                </a:solidFill>
              </a:rPr>
              <a:t>(Suspect use in a young patient presenting with MI.)</a:t>
            </a:r>
          </a:p>
          <a:p>
            <a:endParaRPr lang="en-US" sz="3800" dirty="0">
              <a:solidFill>
                <a:srgbClr val="000000"/>
              </a:solidFill>
            </a:endParaRPr>
          </a:p>
          <a:p>
            <a:pPr marL="0" indent="0" eaLnBrk="1" hangingPunct="1">
              <a:buNone/>
            </a:pPr>
            <a:endParaRPr lang="ar-JO" sz="3800" dirty="0">
              <a:solidFill>
                <a:srgbClr val="000000"/>
              </a:solidFill>
            </a:endParaRPr>
          </a:p>
          <a:p>
            <a:pPr marL="0" indent="0" eaLnBrk="1" hangingPunct="1">
              <a:buNone/>
            </a:pPr>
            <a:endParaRPr lang="en-US" sz="9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476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2843" y="3726"/>
            <a:ext cx="421115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87628-CEA2-704A-AB36-3E5BF3DC9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74" y="1619454"/>
            <a:ext cx="3733184" cy="3639289"/>
          </a:xfrm>
        </p:spPr>
        <p:txBody>
          <a:bodyPr anchor="ctr">
            <a:normAutofit/>
          </a:bodyPr>
          <a:lstStyle/>
          <a:p>
            <a:r>
              <a:rPr lang="en-US" b="1">
                <a:solidFill>
                  <a:srgbClr val="FF0000"/>
                </a:solidFill>
              </a:rPr>
              <a:t>Management </a:t>
            </a:r>
          </a:p>
          <a:p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Benzodiazipines are 1st line mx </a:t>
            </a:r>
          </a:p>
          <a:p>
            <a:r>
              <a:rPr lang="en-US" b="1">
                <a:solidFill>
                  <a:srgbClr val="FF0000"/>
                </a:solidFill>
              </a:rPr>
              <a:t>Calcium channel blockers. </a:t>
            </a: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93671" y="738619"/>
            <a:ext cx="3750329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Graphic 4" descr="IV">
            <a:extLst>
              <a:ext uri="{FF2B5EF4-FFF2-40B4-BE49-F238E27FC236}">
                <a16:creationId xmlns:a16="http://schemas.microsoft.com/office/drawing/2014/main" id="{0E9EB75B-BC19-EC45-B9DD-092D2900B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75615" y="2065912"/>
            <a:ext cx="2746374" cy="27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461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500">
                <a:solidFill>
                  <a:srgbClr val="FFFFFF"/>
                </a:solidFill>
                <a:latin typeface="Algerian" pitchFamily="82" charset="0"/>
              </a:rPr>
              <a:t>Amphetamines</a:t>
            </a:r>
            <a:endParaRPr lang="ar-JO" sz="3500">
              <a:solidFill>
                <a:srgbClr val="FFFFFF"/>
              </a:solidFill>
              <a:latin typeface="Algerian" pitchFamily="82" charset="0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884304" y="2521846"/>
            <a:ext cx="7375161" cy="407614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endParaRPr lang="en-US" sz="1700" dirty="0">
              <a:solidFill>
                <a:srgbClr val="000000"/>
              </a:solidFill>
            </a:endParaRPr>
          </a:p>
          <a:p>
            <a:r>
              <a:rPr lang="en-US" sz="2000" dirty="0">
                <a:solidFill>
                  <a:srgbClr val="000000"/>
                </a:solidFill>
              </a:rPr>
              <a:t>Indirect Sympathomimetic increases the release of epinephrine, norepinephrine, serotonin, and dopamine</a:t>
            </a:r>
          </a:p>
          <a:p>
            <a:r>
              <a:rPr lang="en-US" sz="2000" dirty="0">
                <a:solidFill>
                  <a:srgbClr val="000000"/>
                </a:solidFill>
              </a:rPr>
              <a:t>Consider toxicity in the sweaty, </a:t>
            </a:r>
            <a:r>
              <a:rPr lang="en-US" sz="2000" b="1" dirty="0">
                <a:solidFill>
                  <a:srgbClr val="000000"/>
                </a:solidFill>
              </a:rPr>
              <a:t>severely agitated </a:t>
            </a:r>
            <a:r>
              <a:rPr lang="en-US" sz="2000" dirty="0">
                <a:solidFill>
                  <a:srgbClr val="000000"/>
                </a:solidFill>
              </a:rPr>
              <a:t>or psychotic patient with tachycardia, tachypnea  and hypertension</a:t>
            </a:r>
          </a:p>
          <a:p>
            <a:r>
              <a:rPr lang="en-US" sz="2000" dirty="0"/>
              <a:t>euphoria, extrovert behavior, a lack of desire to eat or sleep, tremor, dilated pupils, tachycardia and hypertension. </a:t>
            </a:r>
            <a:r>
              <a:rPr lang="en-US" sz="2000" dirty="0">
                <a:solidFill>
                  <a:srgbClr val="000000"/>
                </a:solidFill>
              </a:rPr>
              <a:t>  </a:t>
            </a:r>
          </a:p>
          <a:p>
            <a:pPr marL="0" indent="0" eaLnBrk="1" hangingPunct="1"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25426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2843" y="3726"/>
            <a:ext cx="421115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599830" y="1400930"/>
            <a:ext cx="3733184" cy="3639289"/>
          </a:xfrm>
        </p:spPr>
        <p:txBody>
          <a:bodyPr anchor="ctr">
            <a:norm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Management </a:t>
            </a:r>
          </a:p>
          <a:p>
            <a:r>
              <a:rPr lang="en-US" sz="2000" b="1">
                <a:solidFill>
                  <a:srgbClr val="FF0000"/>
                </a:solidFill>
              </a:rPr>
              <a:t>Acute treatment of the severely agitated patient is with IV benzodiazepines first and</a:t>
            </a:r>
          </a:p>
          <a:p>
            <a:r>
              <a:rPr lang="en-US" sz="2000" b="1">
                <a:solidFill>
                  <a:srgbClr val="FF0000"/>
                </a:solidFill>
              </a:rPr>
              <a:t> Then anti psychotics, such as haloperidol, if needed</a:t>
            </a:r>
          </a:p>
          <a:p>
            <a:pPr marL="0" indent="0" eaLnBrk="1" hangingPunct="1">
              <a:buNone/>
            </a:pPr>
            <a:endParaRPr lang="en-US" sz="1700">
              <a:solidFill>
                <a:srgbClr val="000000"/>
              </a:solidFill>
            </a:endParaRPr>
          </a:p>
        </p:txBody>
      </p:sp>
      <p:sp>
        <p:nvSpPr>
          <p:cNvPr id="75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93671" y="738619"/>
            <a:ext cx="3750329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 descr="IV">
            <a:extLst>
              <a:ext uri="{FF2B5EF4-FFF2-40B4-BE49-F238E27FC236}">
                <a16:creationId xmlns:a16="http://schemas.microsoft.com/office/drawing/2014/main" id="{64553B8F-06C2-E445-BC55-05B852481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75615" y="2065912"/>
            <a:ext cx="2746374" cy="27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8841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 b="1" dirty="0">
                <a:solidFill>
                  <a:srgbClr val="FFFFFF"/>
                </a:solidFill>
              </a:rPr>
              <a:t>Antidepressants: MAOIs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304" y="2753936"/>
            <a:ext cx="7375161" cy="3427301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Features after overdose may be delayed for 12–24 hours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Presentation</a:t>
            </a:r>
            <a:r>
              <a:rPr lang="en-US" sz="1800" b="1" dirty="0">
                <a:solidFill>
                  <a:srgbClr val="000000"/>
                </a:solidFill>
              </a:rPr>
              <a:t>: 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excitement, restlessness, hyperpyrexia, hyperreflexia, convulsions, opisthotonos, rhabdomyolysis and coma. Sinus tachycardia and either hypo- or hypertension have also been observed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Management</a:t>
            </a:r>
            <a:r>
              <a:rPr lang="en-US" sz="1800" b="1" dirty="0">
                <a:solidFill>
                  <a:srgbClr val="000000"/>
                </a:solidFill>
              </a:rPr>
              <a:t>:</a:t>
            </a:r>
            <a:br>
              <a:rPr lang="en-US" sz="1800" b="1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- Treatment is supportive.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- Diazepam 》 control of convulsions and marked excitement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- Dantrolene 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- Plasma expansion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- α-adrenoceptor blocker such as chlorpromazine </a:t>
            </a:r>
          </a:p>
          <a:p>
            <a:endParaRPr lang="en-US" sz="1800" b="1" dirty="0">
              <a:solidFill>
                <a:srgbClr val="000000"/>
              </a:solidFill>
            </a:endParaRPr>
          </a:p>
          <a:p>
            <a:endParaRPr lang="en-US" sz="1800" b="1" dirty="0">
              <a:solidFill>
                <a:srgbClr val="000000"/>
              </a:solidFill>
            </a:endParaRPr>
          </a:p>
          <a:p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3153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 b="1" dirty="0">
                <a:solidFill>
                  <a:srgbClr val="FFFFFF"/>
                </a:solidFill>
              </a:rPr>
              <a:t>Antidepressants: Tricyclics </a:t>
            </a:r>
            <a:br>
              <a:rPr lang="en-US" sz="3500" b="1" dirty="0">
                <a:solidFill>
                  <a:srgbClr val="FFFFFF"/>
                </a:solidFill>
              </a:rPr>
            </a:br>
            <a:endParaRPr lang="ar-JO" sz="35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304" y="2667000"/>
            <a:ext cx="7375161" cy="39076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Tricyclic antidepressants: </a:t>
            </a:r>
            <a:r>
              <a:rPr lang="en-US" sz="1600" dirty="0"/>
              <a:t>Amitriptyline</a:t>
            </a:r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000000"/>
                </a:solidFill>
              </a:rPr>
              <a:t>Tri-C’s: C</a:t>
            </a:r>
            <a:r>
              <a:rPr lang="en-US" sz="2000" dirty="0">
                <a:solidFill>
                  <a:srgbClr val="000000"/>
                </a:solidFill>
              </a:rPr>
              <a:t>onvulsions, </a:t>
            </a:r>
            <a:r>
              <a:rPr lang="en-US" sz="2000" b="1" dirty="0">
                <a:solidFill>
                  <a:srgbClr val="000000"/>
                </a:solidFill>
              </a:rPr>
              <a:t>C</a:t>
            </a:r>
            <a:r>
              <a:rPr lang="en-US" sz="2000" dirty="0">
                <a:solidFill>
                  <a:srgbClr val="000000"/>
                </a:solidFill>
              </a:rPr>
              <a:t>oma, </a:t>
            </a:r>
            <a:r>
              <a:rPr lang="en-US" sz="2000" b="1" dirty="0">
                <a:solidFill>
                  <a:srgbClr val="000000"/>
                </a:solidFill>
              </a:rPr>
              <a:t>C</a:t>
            </a:r>
            <a:r>
              <a:rPr lang="en-US" sz="2000" dirty="0">
                <a:solidFill>
                  <a:srgbClr val="000000"/>
                </a:solidFill>
              </a:rPr>
              <a:t>ardiotoxicity (arrhythmia due to Na+ channel inhibition);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en-US" sz="2000" dirty="0"/>
              <a:t>Toxicity presentation:</a:t>
            </a:r>
          </a:p>
          <a:p>
            <a:r>
              <a:rPr lang="en-US" sz="2000" dirty="0"/>
              <a:t>CNS symptoms (mental status changes, seizures)</a:t>
            </a:r>
          </a:p>
          <a:p>
            <a:r>
              <a:rPr lang="en-US" sz="2000" dirty="0"/>
              <a:t>Respiratory depression</a:t>
            </a:r>
          </a:p>
          <a:p>
            <a:r>
              <a:rPr lang="en-US" sz="2000" dirty="0"/>
              <a:t>Cardiovascular symptoms (tachycardia, hypotension, prolonged QT, arrhythmias)</a:t>
            </a:r>
            <a:r>
              <a:rPr lang="en-US" sz="2000" dirty="0">
                <a:solidFill>
                  <a:srgbClr val="000000"/>
                </a:solidFill>
              </a:rPr>
              <a:t> ECG will often show a wide QRS interval</a:t>
            </a:r>
          </a:p>
          <a:p>
            <a:endParaRPr lang="en-US" sz="2000" dirty="0"/>
          </a:p>
          <a:p>
            <a:r>
              <a:rPr lang="en-US" sz="2000" dirty="0"/>
              <a:t>Anticholinergic symptoms (dry mouth, blurred vision, dilated pupils, urinary retention, flushing, hyperthermia)</a:t>
            </a:r>
          </a:p>
          <a:p>
            <a:r>
              <a:rPr lang="en-US" sz="2000" dirty="0">
                <a:solidFill>
                  <a:srgbClr val="000000"/>
                </a:solidFill>
              </a:rPr>
              <a:t>Metabolic acidosis and cardio respiratory depression are observed in severe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7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772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2843" y="3726"/>
            <a:ext cx="421115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830" y="1609355"/>
            <a:ext cx="3733184" cy="36392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Antidotes: </a:t>
            </a:r>
          </a:p>
          <a:p>
            <a:r>
              <a:rPr lang="en-US" sz="1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O2</a:t>
            </a:r>
          </a:p>
          <a:p>
            <a:r>
              <a:rPr lang="en-US" sz="1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IV fluids</a:t>
            </a:r>
          </a:p>
          <a:p>
            <a:r>
              <a:rPr lang="en-US" sz="1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IV NaHCO3 for arrhythmias</a:t>
            </a:r>
          </a:p>
          <a:p>
            <a:r>
              <a:rPr lang="en-US" sz="1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Benzodiazepines for seizures</a:t>
            </a:r>
          </a:p>
          <a:p>
            <a:r>
              <a:rPr lang="en-US" sz="1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Decontamination with activated charcoal if ingestion was within 2 hours</a:t>
            </a:r>
          </a:p>
          <a:p>
            <a:pPr marL="0" indent="0">
              <a:buNone/>
            </a:pPr>
            <a:endParaRPr lang="ar-JO" sz="1700" dirty="0">
              <a:solidFill>
                <a:srgbClr val="000000"/>
              </a:solidFill>
            </a:endParaRPr>
          </a:p>
        </p:txBody>
      </p:sp>
      <p:sp>
        <p:nvSpPr>
          <p:cNvPr id="12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93671" y="738619"/>
            <a:ext cx="3750329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 descr="IV">
            <a:extLst>
              <a:ext uri="{FF2B5EF4-FFF2-40B4-BE49-F238E27FC236}">
                <a16:creationId xmlns:a16="http://schemas.microsoft.com/office/drawing/2014/main" id="{8F7205FC-CD46-FD4B-827F-2A78BA0705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75615" y="2065912"/>
            <a:ext cx="2746374" cy="27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238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 b="1" dirty="0">
                <a:solidFill>
                  <a:srgbClr val="FFFFFF"/>
                </a:solidFill>
              </a:rPr>
              <a:t>Benzodiazepines:</a:t>
            </a:r>
            <a:endParaRPr lang="ar-JO" sz="35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19" y="2753936"/>
            <a:ext cx="7375161" cy="3033010"/>
          </a:xfrm>
        </p:spPr>
        <p:txBody>
          <a:bodyPr>
            <a:normAutofit fontScale="77500" lnSpcReduction="20000"/>
          </a:bodyPr>
          <a:lstStyle/>
          <a:p>
            <a:pPr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</a:rPr>
              <a:t>Benzodiazepines are commonly taken in overdose but rarely produce severe poisoning except in the elderly or those with chronic respiratory disease.</a:t>
            </a:r>
          </a:p>
          <a:p>
            <a:pPr indent="-342900">
              <a:buFontTx/>
              <a:buChar char="-"/>
            </a:pPr>
            <a:endParaRPr lang="en-US" sz="2000" dirty="0">
              <a:solidFill>
                <a:srgbClr val="000000"/>
              </a:solidFill>
            </a:endParaRPr>
          </a:p>
          <a:p>
            <a:pPr indent="-342900">
              <a:buFontTx/>
              <a:buChar char="-"/>
            </a:pPr>
            <a:r>
              <a:rPr lang="en-US" sz="2000" b="1" dirty="0">
                <a:solidFill>
                  <a:srgbClr val="000000"/>
                </a:solidFill>
              </a:rPr>
              <a:t>Clinical features:</a:t>
            </a:r>
          </a:p>
          <a:p>
            <a:pPr indent="-342900">
              <a:buFontTx/>
              <a:buChar char="-"/>
            </a:pPr>
            <a:r>
              <a:rPr lang="en-US" sz="2000" b="1" dirty="0">
                <a:solidFill>
                  <a:srgbClr val="000000"/>
                </a:solidFill>
              </a:rPr>
              <a:t>Toxicity presentation:</a:t>
            </a:r>
          </a:p>
          <a:p>
            <a:pPr indent="-342900">
              <a:buFontTx/>
              <a:buChar char="-"/>
            </a:pPr>
            <a:r>
              <a:rPr lang="en-US" sz="2000" b="1" dirty="0">
                <a:solidFill>
                  <a:srgbClr val="000000"/>
                </a:solidFill>
              </a:rPr>
              <a:t>Slurred speech</a:t>
            </a:r>
          </a:p>
          <a:p>
            <a:pPr indent="-342900">
              <a:buFontTx/>
              <a:buChar char="-"/>
            </a:pPr>
            <a:r>
              <a:rPr lang="en-US" sz="2000" b="1" dirty="0">
                <a:solidFill>
                  <a:srgbClr val="000000"/>
                </a:solidFill>
              </a:rPr>
              <a:t>Unsteady gait</a:t>
            </a:r>
          </a:p>
          <a:p>
            <a:pPr indent="-342900">
              <a:buFontTx/>
              <a:buChar char="-"/>
            </a:pPr>
            <a:r>
              <a:rPr lang="en-US" sz="2000" b="1" dirty="0">
                <a:solidFill>
                  <a:srgbClr val="000000"/>
                </a:solidFill>
              </a:rPr>
              <a:t>Drowsiness</a:t>
            </a:r>
          </a:p>
          <a:p>
            <a:pPr indent="-342900">
              <a:buFontTx/>
              <a:buChar char="-"/>
            </a:pPr>
            <a:r>
              <a:rPr lang="en-US" sz="2000" b="1" dirty="0">
                <a:solidFill>
                  <a:srgbClr val="000000"/>
                </a:solidFill>
              </a:rPr>
              <a:t>Respiratory depression (When vital sign derangements or respiratory depression are seen , co-ingestion with other sedative-hypnotic should be suspected) </a:t>
            </a:r>
          </a:p>
          <a:p>
            <a:pPr indent="-342900">
              <a:buFontTx/>
              <a:buChar char="-"/>
            </a:pPr>
            <a:br>
              <a:rPr lang="en-US" sz="2000" b="1" dirty="0">
                <a:solidFill>
                  <a:srgbClr val="000000"/>
                </a:solidFill>
              </a:rPr>
            </a:br>
            <a:r>
              <a:rPr lang="en-US" sz="2000" dirty="0">
                <a:solidFill>
                  <a:srgbClr val="000000"/>
                </a:solidFill>
              </a:rPr>
              <a:t>Nausea,  vomiting,  Seizures can also be present. </a:t>
            </a:r>
          </a:p>
        </p:txBody>
      </p:sp>
    </p:spTree>
    <p:extLst>
      <p:ext uri="{BB962C8B-B14F-4D97-AF65-F5344CB8AC3E}">
        <p14:creationId xmlns:p14="http://schemas.microsoft.com/office/powerpoint/2010/main" val="109299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" t="6040" b="10448"/>
          <a:stretch/>
        </p:blipFill>
        <p:spPr bwMode="auto">
          <a:xfrm>
            <a:off x="228600" y="1066800"/>
            <a:ext cx="8798286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51428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2843" y="3726"/>
            <a:ext cx="4211157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356" y="2421682"/>
            <a:ext cx="3733184" cy="3639289"/>
          </a:xfrm>
        </p:spPr>
        <p:txBody>
          <a:bodyPr anchor="ctr">
            <a:normAutofit lnSpcReduction="10000"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Management: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Antidote: Flumazenil (competitive antagonist of benzodiazepine)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FF0000"/>
                </a:solidFill>
              </a:rPr>
              <a:t>IV atropine  </a:t>
            </a:r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2000" b="1" dirty="0">
                <a:solidFill>
                  <a:srgbClr val="FF0000"/>
                </a:solidFill>
              </a:rPr>
              <a:t>given for bradycardia and heart block. The initial dose can be repeated every 3–5 minutes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ar-JO" sz="1700" dirty="0">
              <a:solidFill>
                <a:srgbClr val="000000"/>
              </a:solidFill>
            </a:endParaRPr>
          </a:p>
        </p:txBody>
      </p:sp>
      <p:sp>
        <p:nvSpPr>
          <p:cNvPr id="12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93671" y="738619"/>
            <a:ext cx="3750329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 descr="IV">
            <a:extLst>
              <a:ext uri="{FF2B5EF4-FFF2-40B4-BE49-F238E27FC236}">
                <a16:creationId xmlns:a16="http://schemas.microsoft.com/office/drawing/2014/main" id="{C17738B2-D45F-CB4C-B08B-C0FBB3FA8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75615" y="2065912"/>
            <a:ext cx="2746374" cy="27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648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C54BD-63E7-E84F-A98B-67B4C9383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>
                <a:solidFill>
                  <a:srgbClr val="FFFFFF"/>
                </a:solidFill>
              </a:rPr>
              <a:t>Opioids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31B89-BC04-2947-8466-62737BAC0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419" y="2540000"/>
            <a:ext cx="7375161" cy="3246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Toxicity presentation: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CNS symptoms (euphoria, drowsiness, slurred speech, seizures,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pinpoint pupils</a:t>
            </a:r>
            <a:r>
              <a:rPr lang="en-US" sz="2400" dirty="0">
                <a:solidFill>
                  <a:srgbClr val="000000"/>
                </a:solidFill>
              </a:rPr>
              <a:t>)</a:t>
            </a:r>
          </a:p>
          <a:p>
            <a:r>
              <a:rPr lang="en-US" sz="2400" dirty="0">
                <a:solidFill>
                  <a:srgbClr val="000000"/>
                </a:solidFill>
              </a:rPr>
              <a:t>GI symptoms (nausea, vomiting,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constipation</a:t>
            </a:r>
            <a:r>
              <a:rPr lang="en-US" sz="2400" dirty="0">
                <a:solidFill>
                  <a:srgbClr val="000000"/>
                </a:solidFill>
              </a:rPr>
              <a:t>)</a:t>
            </a:r>
          </a:p>
          <a:p>
            <a:r>
              <a:rPr lang="en-US" sz="2400" dirty="0">
                <a:solidFill>
                  <a:srgbClr val="000000"/>
                </a:solidFill>
              </a:rPr>
              <a:t>Respiratory depression</a:t>
            </a:r>
          </a:p>
          <a:p>
            <a:r>
              <a:rPr lang="en-US" sz="2400" dirty="0">
                <a:solidFill>
                  <a:srgbClr val="000000"/>
                </a:solidFill>
              </a:rPr>
              <a:t>Antidote: </a:t>
            </a:r>
            <a:r>
              <a:rPr lang="en-US" sz="2400" b="1" dirty="0">
                <a:solidFill>
                  <a:srgbClr val="FF0000"/>
                </a:solidFill>
              </a:rPr>
              <a:t>Naloxone</a:t>
            </a:r>
          </a:p>
        </p:txBody>
      </p:sp>
    </p:spTree>
    <p:extLst>
      <p:ext uri="{BB962C8B-B14F-4D97-AF65-F5344CB8AC3E}">
        <p14:creationId xmlns:p14="http://schemas.microsoft.com/office/powerpoint/2010/main" val="5645768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pPr algn="ctr"/>
            <a:r>
              <a:rPr lang="en-US" sz="3500" b="1">
                <a:solidFill>
                  <a:srgbClr val="FFFFFF"/>
                </a:solidFill>
              </a:rPr>
              <a:t>Lithium:</a:t>
            </a:r>
            <a:endParaRPr lang="ar-JO" sz="3500" b="1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19" y="2753936"/>
            <a:ext cx="7375161" cy="30330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700">
              <a:solidFill>
                <a:srgbClr val="000000"/>
              </a:solidFill>
            </a:endParaRPr>
          </a:p>
          <a:p>
            <a:pPr indent="-342900">
              <a:buFontTx/>
              <a:buChar char="-"/>
            </a:pPr>
            <a:r>
              <a:rPr lang="en-US" sz="2400">
                <a:solidFill>
                  <a:srgbClr val="000000"/>
                </a:solidFill>
              </a:rPr>
              <a:t>Lithium toxicity is usually the result of therapeutic overdose .</a:t>
            </a:r>
          </a:p>
          <a:p>
            <a:pPr indent="-342900">
              <a:buFontTx/>
              <a:buChar char="-"/>
            </a:pPr>
            <a:r>
              <a:rPr lang="en-US" sz="2400">
                <a:solidFill>
                  <a:srgbClr val="000000"/>
                </a:solidFill>
              </a:rPr>
              <a:t>Narrow therapeutic index</a:t>
            </a:r>
          </a:p>
          <a:p>
            <a:pPr indent="-342900">
              <a:buFontTx/>
              <a:buChar char="-"/>
            </a:pPr>
            <a:r>
              <a:rPr lang="en-US" sz="2400">
                <a:solidFill>
                  <a:srgbClr val="000000"/>
                </a:solidFill>
              </a:rPr>
              <a:t>Renal excretion .RF for toxicity : renal insufficiency , volume depletion </a:t>
            </a:r>
          </a:p>
          <a:p>
            <a:pPr indent="-342900">
              <a:buFontTx/>
              <a:buChar char="-"/>
            </a:pPr>
            <a:r>
              <a:rPr lang="en-US" sz="2400" b="1">
                <a:solidFill>
                  <a:srgbClr val="FF0000"/>
                </a:solidFill>
              </a:rPr>
              <a:t>Management : Hemodyalysis </a:t>
            </a:r>
          </a:p>
        </p:txBody>
      </p:sp>
    </p:spTree>
    <p:extLst>
      <p:ext uri="{BB962C8B-B14F-4D97-AF65-F5344CB8AC3E}">
        <p14:creationId xmlns:p14="http://schemas.microsoft.com/office/powerpoint/2010/main" val="20772249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799" y="0"/>
            <a:ext cx="8109551" cy="1690689"/>
          </a:xfrm>
        </p:spPr>
        <p:txBody>
          <a:bodyPr/>
          <a:lstStyle/>
          <a:p>
            <a:r>
              <a:rPr lang="en-US" dirty="0"/>
              <a:t>Antidotes: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42582"/>
            <a:ext cx="9143999" cy="581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599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0" r="36077" b="18846"/>
          <a:stretch/>
        </p:blipFill>
        <p:spPr bwMode="auto">
          <a:xfrm>
            <a:off x="664698" y="1515794"/>
            <a:ext cx="7793502" cy="374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61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" t="25150" r="37576" b="30000"/>
          <a:stretch/>
        </p:blipFill>
        <p:spPr bwMode="auto">
          <a:xfrm>
            <a:off x="914400" y="224296"/>
            <a:ext cx="7315200" cy="328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30001" r="37115" b="25373"/>
          <a:stretch/>
        </p:blipFill>
        <p:spPr bwMode="auto">
          <a:xfrm>
            <a:off x="914400" y="3505200"/>
            <a:ext cx="7329268" cy="326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372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r="4692" b="9918"/>
          <a:stretch/>
        </p:blipFill>
        <p:spPr bwMode="auto">
          <a:xfrm>
            <a:off x="0" y="1066800"/>
            <a:ext cx="9108483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3133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2" t="29423" r="35961" b="19029"/>
          <a:stretch/>
        </p:blipFill>
        <p:spPr bwMode="auto">
          <a:xfrm>
            <a:off x="988325" y="35257"/>
            <a:ext cx="7165075" cy="377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29381" r="36231" b="29524"/>
          <a:stretch/>
        </p:blipFill>
        <p:spPr bwMode="auto">
          <a:xfrm>
            <a:off x="988325" y="3775600"/>
            <a:ext cx="7165075" cy="300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665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" t="29615" r="37231" b="18843"/>
          <a:stretch/>
        </p:blipFill>
        <p:spPr bwMode="auto">
          <a:xfrm>
            <a:off x="1066800" y="1219200"/>
            <a:ext cx="6752493" cy="377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3592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1616</TotalTime>
  <Words>1708</Words>
  <Application>Microsoft Office PowerPoint</Application>
  <PresentationFormat>On-screen Show (4:3)</PresentationFormat>
  <Paragraphs>205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Algerian</vt:lpstr>
      <vt:lpstr>Arial</vt:lpstr>
      <vt:lpstr>Arial Black</vt:lpstr>
      <vt:lpstr>Calibri</vt:lpstr>
      <vt:lpstr>Impact</vt:lpstr>
      <vt:lpstr>Times New Roman</vt:lpstr>
      <vt:lpstr>Wingdings</vt:lpstr>
      <vt:lpstr>NewsPrint</vt:lpstr>
      <vt:lpstr>DRUG POISONING &amp; OVERDOSE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management</vt:lpstr>
      <vt:lpstr>Under supervision : Dr.Mohammad Althnaybat  Presented by Mu’ath Abdeen</vt:lpstr>
      <vt:lpstr>PowerPoint Presentation</vt:lpstr>
      <vt:lpstr>Symptoms </vt:lpstr>
      <vt:lpstr>management</vt:lpstr>
      <vt:lpstr>PowerPoint Presentation</vt:lpstr>
      <vt:lpstr>management</vt:lpstr>
      <vt:lpstr>PowerPoint Presentation</vt:lpstr>
      <vt:lpstr>PowerPoint Presentation</vt:lpstr>
      <vt:lpstr>General information </vt:lpstr>
      <vt:lpstr>1) Analgesics</vt:lpstr>
      <vt:lpstr>PowerPoint Presentation</vt:lpstr>
      <vt:lpstr>Acetaminophen: </vt:lpstr>
      <vt:lpstr>PowerPoint Presentation</vt:lpstr>
      <vt:lpstr>Under supervision : Dr.Mohammad Althnaybat  Presented by Seif Al-Dahabrh</vt:lpstr>
      <vt:lpstr>Digoxin Toxicity </vt:lpstr>
      <vt:lpstr>PowerPoint Presentation</vt:lpstr>
      <vt:lpstr>Iron Poisoning </vt:lpstr>
      <vt:lpstr>PowerPoint Presentation</vt:lpstr>
      <vt:lpstr>PowerPoint Presentation</vt:lpstr>
      <vt:lpstr>Cocaine</vt:lpstr>
      <vt:lpstr>PowerPoint Presentation</vt:lpstr>
      <vt:lpstr>Amphetamines</vt:lpstr>
      <vt:lpstr>PowerPoint Presentation</vt:lpstr>
      <vt:lpstr>Antidepressants: MAOIs</vt:lpstr>
      <vt:lpstr>Antidepressants: Tricyclics  </vt:lpstr>
      <vt:lpstr>PowerPoint Presentation</vt:lpstr>
      <vt:lpstr>Benzodiazepines:</vt:lpstr>
      <vt:lpstr>PowerPoint Presentation</vt:lpstr>
      <vt:lpstr>Opioids</vt:lpstr>
      <vt:lpstr>Lithium:</vt:lpstr>
      <vt:lpstr>Antidotes: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 poisionong and overdose</dc:title>
  <dc:creator>Raneem Al-Faouri</dc:creator>
  <cp:lastModifiedBy>saif dahabreh</cp:lastModifiedBy>
  <cp:revision>34</cp:revision>
  <dcterms:created xsi:type="dcterms:W3CDTF">2021-01-04T19:16:44Z</dcterms:created>
  <dcterms:modified xsi:type="dcterms:W3CDTF">2021-11-17T16:26:22Z</dcterms:modified>
</cp:coreProperties>
</file>