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3"/>
  </p:notesMasterIdLst>
  <p:sldIdLst>
    <p:sldId id="407" r:id="rId5"/>
    <p:sldId id="390" r:id="rId6"/>
    <p:sldId id="391" r:id="rId7"/>
    <p:sldId id="392" r:id="rId8"/>
    <p:sldId id="393" r:id="rId9"/>
    <p:sldId id="394" r:id="rId10"/>
    <p:sldId id="395" r:id="rId11"/>
    <p:sldId id="396" r:id="rId12"/>
    <p:sldId id="397" r:id="rId13"/>
    <p:sldId id="398" r:id="rId14"/>
    <p:sldId id="399" r:id="rId15"/>
    <p:sldId id="400" r:id="rId16"/>
    <p:sldId id="401" r:id="rId17"/>
    <p:sldId id="402" r:id="rId18"/>
    <p:sldId id="403" r:id="rId19"/>
    <p:sldId id="404" r:id="rId20"/>
    <p:sldId id="405" r:id="rId21"/>
    <p:sldId id="406" r:id="rId22"/>
    <p:sldId id="260" r:id="rId23"/>
    <p:sldId id="261" r:id="rId24"/>
    <p:sldId id="262" r:id="rId25"/>
    <p:sldId id="263" r:id="rId26"/>
    <p:sldId id="264" r:id="rId27"/>
    <p:sldId id="265" r:id="rId28"/>
    <p:sldId id="266" r:id="rId29"/>
    <p:sldId id="267" r:id="rId30"/>
    <p:sldId id="268" r:id="rId31"/>
    <p:sldId id="269" r:id="rId32"/>
    <p:sldId id="270" r:id="rId33"/>
    <p:sldId id="271" r:id="rId34"/>
    <p:sldId id="273" r:id="rId35"/>
    <p:sldId id="272" r:id="rId36"/>
    <p:sldId id="274" r:id="rId37"/>
    <p:sldId id="282" r:id="rId38"/>
    <p:sldId id="256" r:id="rId39"/>
    <p:sldId id="257" r:id="rId40"/>
    <p:sldId id="258" r:id="rId41"/>
    <p:sldId id="259" r:id="rId42"/>
    <p:sldId id="275" r:id="rId43"/>
    <p:sldId id="279" r:id="rId44"/>
    <p:sldId id="276" r:id="rId45"/>
    <p:sldId id="277" r:id="rId46"/>
    <p:sldId id="278" r:id="rId47"/>
    <p:sldId id="280" r:id="rId48"/>
    <p:sldId id="353" r:id="rId49"/>
    <p:sldId id="359" r:id="rId50"/>
    <p:sldId id="360" r:id="rId51"/>
    <p:sldId id="362" r:id="rId52"/>
    <p:sldId id="363" r:id="rId53"/>
    <p:sldId id="365" r:id="rId54"/>
    <p:sldId id="367" r:id="rId55"/>
    <p:sldId id="368" r:id="rId56"/>
    <p:sldId id="366" r:id="rId57"/>
    <p:sldId id="370" r:id="rId58"/>
    <p:sldId id="372" r:id="rId59"/>
    <p:sldId id="374" r:id="rId60"/>
    <p:sldId id="373" r:id="rId61"/>
    <p:sldId id="371" r:id="rId62"/>
    <p:sldId id="377" r:id="rId63"/>
    <p:sldId id="379" r:id="rId64"/>
    <p:sldId id="382" r:id="rId65"/>
    <p:sldId id="302" r:id="rId66"/>
    <p:sldId id="381" r:id="rId67"/>
    <p:sldId id="383" r:id="rId68"/>
    <p:sldId id="380" r:id="rId69"/>
    <p:sldId id="384" r:id="rId70"/>
    <p:sldId id="386" r:id="rId71"/>
    <p:sldId id="388" r:id="rId72"/>
  </p:sldIdLst>
  <p:sldSz cx="12192000" cy="6858000"/>
  <p:notesSz cx="6858000" cy="9144000"/>
  <p:defaultTextStyle>
    <a:defPPr>
      <a:defRPr lang="en-J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 /><Relationship Id="rId18" Type="http://schemas.openxmlformats.org/officeDocument/2006/relationships/slide" Target="slides/slide14.xml" /><Relationship Id="rId26" Type="http://schemas.openxmlformats.org/officeDocument/2006/relationships/slide" Target="slides/slide22.xml" /><Relationship Id="rId39" Type="http://schemas.openxmlformats.org/officeDocument/2006/relationships/slide" Target="slides/slide35.xml" /><Relationship Id="rId21" Type="http://schemas.openxmlformats.org/officeDocument/2006/relationships/slide" Target="slides/slide17.xml" /><Relationship Id="rId34" Type="http://schemas.openxmlformats.org/officeDocument/2006/relationships/slide" Target="slides/slide30.xml" /><Relationship Id="rId42" Type="http://schemas.openxmlformats.org/officeDocument/2006/relationships/slide" Target="slides/slide38.xml" /><Relationship Id="rId47" Type="http://schemas.openxmlformats.org/officeDocument/2006/relationships/slide" Target="slides/slide43.xml" /><Relationship Id="rId50" Type="http://schemas.openxmlformats.org/officeDocument/2006/relationships/slide" Target="slides/slide46.xml" /><Relationship Id="rId55" Type="http://schemas.openxmlformats.org/officeDocument/2006/relationships/slide" Target="slides/slide51.xml" /><Relationship Id="rId63" Type="http://schemas.openxmlformats.org/officeDocument/2006/relationships/slide" Target="slides/slide59.xml" /><Relationship Id="rId68" Type="http://schemas.openxmlformats.org/officeDocument/2006/relationships/slide" Target="slides/slide64.xml" /><Relationship Id="rId76" Type="http://schemas.openxmlformats.org/officeDocument/2006/relationships/theme" Target="theme/theme1.xml" /><Relationship Id="rId7" Type="http://schemas.openxmlformats.org/officeDocument/2006/relationships/slide" Target="slides/slide3.xml" /><Relationship Id="rId71" Type="http://schemas.openxmlformats.org/officeDocument/2006/relationships/slide" Target="slides/slide67.xml" /><Relationship Id="rId2" Type="http://schemas.openxmlformats.org/officeDocument/2006/relationships/customXml" Target="../customXml/item2.xml" /><Relationship Id="rId16" Type="http://schemas.openxmlformats.org/officeDocument/2006/relationships/slide" Target="slides/slide12.xml" /><Relationship Id="rId29" Type="http://schemas.openxmlformats.org/officeDocument/2006/relationships/slide" Target="slides/slide25.xml" /><Relationship Id="rId11" Type="http://schemas.openxmlformats.org/officeDocument/2006/relationships/slide" Target="slides/slide7.xml" /><Relationship Id="rId24" Type="http://schemas.openxmlformats.org/officeDocument/2006/relationships/slide" Target="slides/slide20.xml" /><Relationship Id="rId32" Type="http://schemas.openxmlformats.org/officeDocument/2006/relationships/slide" Target="slides/slide28.xml" /><Relationship Id="rId37" Type="http://schemas.openxmlformats.org/officeDocument/2006/relationships/slide" Target="slides/slide33.xml" /><Relationship Id="rId40" Type="http://schemas.openxmlformats.org/officeDocument/2006/relationships/slide" Target="slides/slide36.xml" /><Relationship Id="rId45" Type="http://schemas.openxmlformats.org/officeDocument/2006/relationships/slide" Target="slides/slide41.xml" /><Relationship Id="rId53" Type="http://schemas.openxmlformats.org/officeDocument/2006/relationships/slide" Target="slides/slide49.xml" /><Relationship Id="rId58" Type="http://schemas.openxmlformats.org/officeDocument/2006/relationships/slide" Target="slides/slide54.xml" /><Relationship Id="rId66" Type="http://schemas.openxmlformats.org/officeDocument/2006/relationships/slide" Target="slides/slide62.xml" /><Relationship Id="rId74" Type="http://schemas.openxmlformats.org/officeDocument/2006/relationships/presProps" Target="presProps.xml" /><Relationship Id="rId5" Type="http://schemas.openxmlformats.org/officeDocument/2006/relationships/slide" Target="slides/slide1.xml" /><Relationship Id="rId15" Type="http://schemas.openxmlformats.org/officeDocument/2006/relationships/slide" Target="slides/slide11.xml" /><Relationship Id="rId23" Type="http://schemas.openxmlformats.org/officeDocument/2006/relationships/slide" Target="slides/slide19.xml" /><Relationship Id="rId28" Type="http://schemas.openxmlformats.org/officeDocument/2006/relationships/slide" Target="slides/slide24.xml" /><Relationship Id="rId36" Type="http://schemas.openxmlformats.org/officeDocument/2006/relationships/slide" Target="slides/slide32.xml" /><Relationship Id="rId49" Type="http://schemas.openxmlformats.org/officeDocument/2006/relationships/slide" Target="slides/slide45.xml" /><Relationship Id="rId57" Type="http://schemas.openxmlformats.org/officeDocument/2006/relationships/slide" Target="slides/slide53.xml" /><Relationship Id="rId61" Type="http://schemas.openxmlformats.org/officeDocument/2006/relationships/slide" Target="slides/slide57.xml" /><Relationship Id="rId10" Type="http://schemas.openxmlformats.org/officeDocument/2006/relationships/slide" Target="slides/slide6.xml" /><Relationship Id="rId19" Type="http://schemas.openxmlformats.org/officeDocument/2006/relationships/slide" Target="slides/slide15.xml" /><Relationship Id="rId31" Type="http://schemas.openxmlformats.org/officeDocument/2006/relationships/slide" Target="slides/slide27.xml" /><Relationship Id="rId44" Type="http://schemas.openxmlformats.org/officeDocument/2006/relationships/slide" Target="slides/slide40.xml" /><Relationship Id="rId52" Type="http://schemas.openxmlformats.org/officeDocument/2006/relationships/slide" Target="slides/slide48.xml" /><Relationship Id="rId60" Type="http://schemas.openxmlformats.org/officeDocument/2006/relationships/slide" Target="slides/slide56.xml" /><Relationship Id="rId65" Type="http://schemas.openxmlformats.org/officeDocument/2006/relationships/slide" Target="slides/slide61.xml" /><Relationship Id="rId73" Type="http://schemas.openxmlformats.org/officeDocument/2006/relationships/notesMaster" Target="notesMasters/notesMaster1.xml" /><Relationship Id="rId4" Type="http://schemas.openxmlformats.org/officeDocument/2006/relationships/slideMaster" Target="slideMasters/slideMaster1.xml" /><Relationship Id="rId9" Type="http://schemas.openxmlformats.org/officeDocument/2006/relationships/slide" Target="slides/slide5.xml" /><Relationship Id="rId14" Type="http://schemas.openxmlformats.org/officeDocument/2006/relationships/slide" Target="slides/slide10.xml" /><Relationship Id="rId22" Type="http://schemas.openxmlformats.org/officeDocument/2006/relationships/slide" Target="slides/slide18.xml" /><Relationship Id="rId27" Type="http://schemas.openxmlformats.org/officeDocument/2006/relationships/slide" Target="slides/slide23.xml" /><Relationship Id="rId30" Type="http://schemas.openxmlformats.org/officeDocument/2006/relationships/slide" Target="slides/slide26.xml" /><Relationship Id="rId35" Type="http://schemas.openxmlformats.org/officeDocument/2006/relationships/slide" Target="slides/slide31.xml" /><Relationship Id="rId43" Type="http://schemas.openxmlformats.org/officeDocument/2006/relationships/slide" Target="slides/slide39.xml" /><Relationship Id="rId48" Type="http://schemas.openxmlformats.org/officeDocument/2006/relationships/slide" Target="slides/slide44.xml" /><Relationship Id="rId56" Type="http://schemas.openxmlformats.org/officeDocument/2006/relationships/slide" Target="slides/slide52.xml" /><Relationship Id="rId64" Type="http://schemas.openxmlformats.org/officeDocument/2006/relationships/slide" Target="slides/slide60.xml" /><Relationship Id="rId69" Type="http://schemas.openxmlformats.org/officeDocument/2006/relationships/slide" Target="slides/slide65.xml" /><Relationship Id="rId77" Type="http://schemas.openxmlformats.org/officeDocument/2006/relationships/tableStyles" Target="tableStyles.xml" /><Relationship Id="rId8" Type="http://schemas.openxmlformats.org/officeDocument/2006/relationships/slide" Target="slides/slide4.xml" /><Relationship Id="rId51" Type="http://schemas.openxmlformats.org/officeDocument/2006/relationships/slide" Target="slides/slide47.xml" /><Relationship Id="rId72" Type="http://schemas.openxmlformats.org/officeDocument/2006/relationships/slide" Target="slides/slide68.xml" /><Relationship Id="rId3" Type="http://schemas.openxmlformats.org/officeDocument/2006/relationships/customXml" Target="../customXml/item3.xml" /><Relationship Id="rId12" Type="http://schemas.openxmlformats.org/officeDocument/2006/relationships/slide" Target="slides/slide8.xml" /><Relationship Id="rId17" Type="http://schemas.openxmlformats.org/officeDocument/2006/relationships/slide" Target="slides/slide13.xml" /><Relationship Id="rId25" Type="http://schemas.openxmlformats.org/officeDocument/2006/relationships/slide" Target="slides/slide21.xml" /><Relationship Id="rId33" Type="http://schemas.openxmlformats.org/officeDocument/2006/relationships/slide" Target="slides/slide29.xml" /><Relationship Id="rId38" Type="http://schemas.openxmlformats.org/officeDocument/2006/relationships/slide" Target="slides/slide34.xml" /><Relationship Id="rId46" Type="http://schemas.openxmlformats.org/officeDocument/2006/relationships/slide" Target="slides/slide42.xml" /><Relationship Id="rId59" Type="http://schemas.openxmlformats.org/officeDocument/2006/relationships/slide" Target="slides/slide55.xml" /><Relationship Id="rId67" Type="http://schemas.openxmlformats.org/officeDocument/2006/relationships/slide" Target="slides/slide63.xml" /><Relationship Id="rId20" Type="http://schemas.openxmlformats.org/officeDocument/2006/relationships/slide" Target="slides/slide16.xml" /><Relationship Id="rId41" Type="http://schemas.openxmlformats.org/officeDocument/2006/relationships/slide" Target="slides/slide37.xml" /><Relationship Id="rId54" Type="http://schemas.openxmlformats.org/officeDocument/2006/relationships/slide" Target="slides/slide50.xml" /><Relationship Id="rId62" Type="http://schemas.openxmlformats.org/officeDocument/2006/relationships/slide" Target="slides/slide58.xml" /><Relationship Id="rId70" Type="http://schemas.openxmlformats.org/officeDocument/2006/relationships/slide" Target="slides/slide66.xml" /><Relationship Id="rId75" Type="http://schemas.openxmlformats.org/officeDocument/2006/relationships/viewProps" Target="viewProps.xml" /><Relationship Id="rId1" Type="http://schemas.openxmlformats.org/officeDocument/2006/relationships/customXml" Target="../customXml/item1.xml" /><Relationship Id="rId6" Type="http://schemas.openxmlformats.org/officeDocument/2006/relationships/slide" Target="slides/slide2.xml"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B052D-33EC-4584-BFCB-141261499CF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D54C6F33-65F6-43EB-A1D8-8A45504A1307}">
      <dgm:prSet phldrT="[Text]"/>
      <dgm:spPr/>
      <dgm:t>
        <a:bodyPr/>
        <a:lstStyle/>
        <a:p>
          <a:r>
            <a:rPr lang="en-US" dirty="0"/>
            <a:t>Types of peritoneal dialysis</a:t>
          </a:r>
        </a:p>
      </dgm:t>
    </dgm:pt>
    <dgm:pt modelId="{9CDFC221-E480-40F5-8FE4-553CB03A8EB6}" type="parTrans" cxnId="{488F1092-508F-4AD8-A6CF-269C32798B42}">
      <dgm:prSet/>
      <dgm:spPr/>
      <dgm:t>
        <a:bodyPr/>
        <a:lstStyle/>
        <a:p>
          <a:endParaRPr lang="en-US"/>
        </a:p>
      </dgm:t>
    </dgm:pt>
    <dgm:pt modelId="{7AE863E5-7900-4B3F-B291-60CEB9C74078}" type="sibTrans" cxnId="{488F1092-508F-4AD8-A6CF-269C32798B42}">
      <dgm:prSet/>
      <dgm:spPr/>
      <dgm:t>
        <a:bodyPr/>
        <a:lstStyle/>
        <a:p>
          <a:endParaRPr lang="en-US"/>
        </a:p>
      </dgm:t>
    </dgm:pt>
    <dgm:pt modelId="{7DF16712-1AF3-4D7E-A4D5-A79518306782}">
      <dgm:prSet phldrT="[Text]"/>
      <dgm:spPr/>
      <dgm:t>
        <a:bodyPr/>
        <a:lstStyle/>
        <a:p>
          <a:r>
            <a:rPr lang="en-US" dirty="0"/>
            <a:t>Continuous</a:t>
          </a:r>
        </a:p>
      </dgm:t>
    </dgm:pt>
    <dgm:pt modelId="{6E1740A4-6FED-4A19-912B-2737F50EE2BE}" type="parTrans" cxnId="{04C0AC63-B688-4276-9488-35D489156B9E}">
      <dgm:prSet/>
      <dgm:spPr/>
      <dgm:t>
        <a:bodyPr/>
        <a:lstStyle/>
        <a:p>
          <a:endParaRPr lang="en-US"/>
        </a:p>
      </dgm:t>
    </dgm:pt>
    <dgm:pt modelId="{D7E0BD00-14E8-47FA-A9C9-6147E4B83541}" type="sibTrans" cxnId="{04C0AC63-B688-4276-9488-35D489156B9E}">
      <dgm:prSet/>
      <dgm:spPr/>
      <dgm:t>
        <a:bodyPr/>
        <a:lstStyle/>
        <a:p>
          <a:endParaRPr lang="en-US"/>
        </a:p>
      </dgm:t>
    </dgm:pt>
    <dgm:pt modelId="{6B7D3639-E7A7-43DC-85E4-4431C13F0548}">
      <dgm:prSet phldrT="[Text]"/>
      <dgm:spPr/>
      <dgm:t>
        <a:bodyPr/>
        <a:lstStyle/>
        <a:p>
          <a:r>
            <a:rPr lang="en-US" dirty="0"/>
            <a:t>Intermittent</a:t>
          </a:r>
        </a:p>
      </dgm:t>
    </dgm:pt>
    <dgm:pt modelId="{DDC9053A-AF8A-4A5D-879E-71305BA84F5B}" type="parTrans" cxnId="{093C2785-3845-49E0-8BA9-66C01D68B395}">
      <dgm:prSet/>
      <dgm:spPr/>
      <dgm:t>
        <a:bodyPr/>
        <a:lstStyle/>
        <a:p>
          <a:endParaRPr lang="en-US"/>
        </a:p>
      </dgm:t>
    </dgm:pt>
    <dgm:pt modelId="{D88582CF-C025-41D3-9595-8D7C2223C48E}" type="sibTrans" cxnId="{093C2785-3845-49E0-8BA9-66C01D68B395}">
      <dgm:prSet/>
      <dgm:spPr/>
      <dgm:t>
        <a:bodyPr/>
        <a:lstStyle/>
        <a:p>
          <a:endParaRPr lang="en-US"/>
        </a:p>
      </dgm:t>
    </dgm:pt>
    <dgm:pt modelId="{6AA9D7F2-4E9D-4CB7-BC41-81C6A9707DB6}">
      <dgm:prSet/>
      <dgm:spPr/>
      <dgm:t>
        <a:bodyPr/>
        <a:lstStyle/>
        <a:p>
          <a:r>
            <a:rPr lang="en-US" dirty="0"/>
            <a:t>DAPD</a:t>
          </a:r>
        </a:p>
        <a:p>
          <a:r>
            <a:rPr lang="en-US" dirty="0"/>
            <a:t>Daytime ambulatory PD</a:t>
          </a:r>
        </a:p>
      </dgm:t>
    </dgm:pt>
    <dgm:pt modelId="{F8335163-3A62-416F-A48C-A15CC8E37F21}" type="parTrans" cxnId="{931DA558-5777-42DD-BDB3-C0D0A76A3308}">
      <dgm:prSet/>
      <dgm:spPr/>
      <dgm:t>
        <a:bodyPr/>
        <a:lstStyle/>
        <a:p>
          <a:endParaRPr lang="en-US"/>
        </a:p>
      </dgm:t>
    </dgm:pt>
    <dgm:pt modelId="{C6896723-675F-4AC6-98D6-1ABE9BF796AB}" type="sibTrans" cxnId="{931DA558-5777-42DD-BDB3-C0D0A76A3308}">
      <dgm:prSet/>
      <dgm:spPr/>
      <dgm:t>
        <a:bodyPr/>
        <a:lstStyle/>
        <a:p>
          <a:endParaRPr lang="en-US"/>
        </a:p>
      </dgm:t>
    </dgm:pt>
    <dgm:pt modelId="{2C990FF6-360C-4527-8B22-5A09C231CF68}">
      <dgm:prSet/>
      <dgm:spPr/>
      <dgm:t>
        <a:bodyPr/>
        <a:lstStyle/>
        <a:p>
          <a:r>
            <a:rPr lang="en-US" dirty="0"/>
            <a:t>NPD</a:t>
          </a:r>
        </a:p>
        <a:p>
          <a:r>
            <a:rPr lang="en-US" dirty="0"/>
            <a:t>Nightly PD</a:t>
          </a:r>
        </a:p>
      </dgm:t>
    </dgm:pt>
    <dgm:pt modelId="{73560FFF-4F96-4D41-9556-3E49570E0D0E}" type="parTrans" cxnId="{A72C2C94-1D5A-4E87-8E66-8DB3FF9A7D6B}">
      <dgm:prSet/>
      <dgm:spPr/>
      <dgm:t>
        <a:bodyPr/>
        <a:lstStyle/>
        <a:p>
          <a:endParaRPr lang="en-US"/>
        </a:p>
      </dgm:t>
    </dgm:pt>
    <dgm:pt modelId="{3F68687A-9B47-4DC9-9D6E-C07EA9169BD9}" type="sibTrans" cxnId="{A72C2C94-1D5A-4E87-8E66-8DB3FF9A7D6B}">
      <dgm:prSet/>
      <dgm:spPr/>
      <dgm:t>
        <a:bodyPr/>
        <a:lstStyle/>
        <a:p>
          <a:endParaRPr lang="en-US"/>
        </a:p>
      </dgm:t>
    </dgm:pt>
    <dgm:pt modelId="{CA943C3C-92CA-41D9-8E2C-D3387CF87F3B}">
      <dgm:prSet/>
      <dgm:spPr/>
      <dgm:t>
        <a:bodyPr/>
        <a:lstStyle/>
        <a:p>
          <a:r>
            <a:rPr lang="en-US" dirty="0"/>
            <a:t>CAPD</a:t>
          </a:r>
        </a:p>
        <a:p>
          <a:r>
            <a:rPr lang="en-US" dirty="0"/>
            <a:t>Continuous ambulatory PD</a:t>
          </a:r>
        </a:p>
      </dgm:t>
    </dgm:pt>
    <dgm:pt modelId="{1E5203B2-8D30-48B9-B6D2-8A3C00A37AE2}" type="parTrans" cxnId="{7F180105-8C4B-4821-96DF-453A1AF19ED7}">
      <dgm:prSet/>
      <dgm:spPr/>
      <dgm:t>
        <a:bodyPr/>
        <a:lstStyle/>
        <a:p>
          <a:endParaRPr lang="en-US"/>
        </a:p>
      </dgm:t>
    </dgm:pt>
    <dgm:pt modelId="{32ABD638-CB51-428C-A116-EA66E34AF8CA}" type="sibTrans" cxnId="{7F180105-8C4B-4821-96DF-453A1AF19ED7}">
      <dgm:prSet/>
      <dgm:spPr/>
      <dgm:t>
        <a:bodyPr/>
        <a:lstStyle/>
        <a:p>
          <a:endParaRPr lang="en-US"/>
        </a:p>
      </dgm:t>
    </dgm:pt>
    <dgm:pt modelId="{D0FAD887-44CC-41FA-BCF5-C7F01B81C3EF}">
      <dgm:prSet/>
      <dgm:spPr/>
      <dgm:t>
        <a:bodyPr/>
        <a:lstStyle/>
        <a:p>
          <a:r>
            <a:rPr lang="en-US" dirty="0"/>
            <a:t>CCPD</a:t>
          </a:r>
        </a:p>
        <a:p>
          <a:r>
            <a:rPr lang="en-US" dirty="0" err="1"/>
            <a:t>Continous</a:t>
          </a:r>
          <a:r>
            <a:rPr lang="en-US" dirty="0"/>
            <a:t> cyclical PD</a:t>
          </a:r>
        </a:p>
      </dgm:t>
    </dgm:pt>
    <dgm:pt modelId="{8B2469CD-7C2F-4659-A79C-4E7D66239736}" type="parTrans" cxnId="{8C29AFDF-D749-44BF-8A1F-47A26C69E1AD}">
      <dgm:prSet/>
      <dgm:spPr/>
      <dgm:t>
        <a:bodyPr/>
        <a:lstStyle/>
        <a:p>
          <a:endParaRPr lang="en-US"/>
        </a:p>
      </dgm:t>
    </dgm:pt>
    <dgm:pt modelId="{DFB23F66-0D7E-4DD7-9A55-20F87053CB20}" type="sibTrans" cxnId="{8C29AFDF-D749-44BF-8A1F-47A26C69E1AD}">
      <dgm:prSet/>
      <dgm:spPr/>
      <dgm:t>
        <a:bodyPr/>
        <a:lstStyle/>
        <a:p>
          <a:endParaRPr lang="en-US"/>
        </a:p>
      </dgm:t>
    </dgm:pt>
    <dgm:pt modelId="{9C671789-C795-4902-A98B-2E464519AD38}" type="pres">
      <dgm:prSet presAssocID="{D9CB052D-33EC-4584-BFCB-141261499CF5}" presName="hierChild1" presStyleCnt="0">
        <dgm:presLayoutVars>
          <dgm:orgChart val="1"/>
          <dgm:chPref val="1"/>
          <dgm:dir/>
          <dgm:animOne val="branch"/>
          <dgm:animLvl val="lvl"/>
          <dgm:resizeHandles/>
        </dgm:presLayoutVars>
      </dgm:prSet>
      <dgm:spPr/>
    </dgm:pt>
    <dgm:pt modelId="{13894466-FB92-4164-A219-C92365372267}" type="pres">
      <dgm:prSet presAssocID="{D54C6F33-65F6-43EB-A1D8-8A45504A1307}" presName="hierRoot1" presStyleCnt="0">
        <dgm:presLayoutVars>
          <dgm:hierBranch val="init"/>
        </dgm:presLayoutVars>
      </dgm:prSet>
      <dgm:spPr/>
    </dgm:pt>
    <dgm:pt modelId="{B29A76F6-D353-4462-AA4D-BC69E74ED502}" type="pres">
      <dgm:prSet presAssocID="{D54C6F33-65F6-43EB-A1D8-8A45504A1307}" presName="rootComposite1" presStyleCnt="0"/>
      <dgm:spPr/>
    </dgm:pt>
    <dgm:pt modelId="{326A6F92-2361-4ED9-9913-9173BF9ACA8A}" type="pres">
      <dgm:prSet presAssocID="{D54C6F33-65F6-43EB-A1D8-8A45504A1307}" presName="rootText1" presStyleLbl="node0" presStyleIdx="0" presStyleCnt="1" custLinFactNeighborX="2047" custLinFactNeighborY="-3965">
        <dgm:presLayoutVars>
          <dgm:chPref val="3"/>
        </dgm:presLayoutVars>
      </dgm:prSet>
      <dgm:spPr/>
    </dgm:pt>
    <dgm:pt modelId="{837F3060-5A0F-45F2-BA13-9F4FDFBBAB2A}" type="pres">
      <dgm:prSet presAssocID="{D54C6F33-65F6-43EB-A1D8-8A45504A1307}" presName="rootConnector1" presStyleLbl="node1" presStyleIdx="0" presStyleCnt="0"/>
      <dgm:spPr/>
    </dgm:pt>
    <dgm:pt modelId="{A6AE0D5A-BFF4-4323-A014-6161E3BC1780}" type="pres">
      <dgm:prSet presAssocID="{D54C6F33-65F6-43EB-A1D8-8A45504A1307}" presName="hierChild2" presStyleCnt="0"/>
      <dgm:spPr/>
    </dgm:pt>
    <dgm:pt modelId="{38874249-69D1-4187-9250-069830AA9D3E}" type="pres">
      <dgm:prSet presAssocID="{6E1740A4-6FED-4A19-912B-2737F50EE2BE}" presName="Name37" presStyleLbl="parChTrans1D2" presStyleIdx="0" presStyleCnt="2"/>
      <dgm:spPr/>
    </dgm:pt>
    <dgm:pt modelId="{DFBE5F3C-2CED-4156-95C3-0D54A597BC5B}" type="pres">
      <dgm:prSet presAssocID="{7DF16712-1AF3-4D7E-A4D5-A79518306782}" presName="hierRoot2" presStyleCnt="0">
        <dgm:presLayoutVars>
          <dgm:hierBranch val="init"/>
        </dgm:presLayoutVars>
      </dgm:prSet>
      <dgm:spPr/>
    </dgm:pt>
    <dgm:pt modelId="{9783CAFB-EEC0-4681-B01B-C98763E71858}" type="pres">
      <dgm:prSet presAssocID="{7DF16712-1AF3-4D7E-A4D5-A79518306782}" presName="rootComposite" presStyleCnt="0"/>
      <dgm:spPr/>
    </dgm:pt>
    <dgm:pt modelId="{78198C68-8EA4-485A-8279-86DE7CFAA6A1}" type="pres">
      <dgm:prSet presAssocID="{7DF16712-1AF3-4D7E-A4D5-A79518306782}" presName="rootText" presStyleLbl="node2" presStyleIdx="0" presStyleCnt="2" custLinFactNeighborX="638" custLinFactNeighborY="3624">
        <dgm:presLayoutVars>
          <dgm:chPref val="3"/>
        </dgm:presLayoutVars>
      </dgm:prSet>
      <dgm:spPr/>
    </dgm:pt>
    <dgm:pt modelId="{EFEAEE97-839C-4AB0-A9F7-775860B0E476}" type="pres">
      <dgm:prSet presAssocID="{7DF16712-1AF3-4D7E-A4D5-A79518306782}" presName="rootConnector" presStyleLbl="node2" presStyleIdx="0" presStyleCnt="2"/>
      <dgm:spPr/>
    </dgm:pt>
    <dgm:pt modelId="{3A026107-52BC-48DD-BFEA-08B167F4C346}" type="pres">
      <dgm:prSet presAssocID="{7DF16712-1AF3-4D7E-A4D5-A79518306782}" presName="hierChild4" presStyleCnt="0"/>
      <dgm:spPr/>
    </dgm:pt>
    <dgm:pt modelId="{6DD3D3BB-09DF-45BE-BFA7-45E040EA3AF9}" type="pres">
      <dgm:prSet presAssocID="{1E5203B2-8D30-48B9-B6D2-8A3C00A37AE2}" presName="Name37" presStyleLbl="parChTrans1D3" presStyleIdx="0" presStyleCnt="4"/>
      <dgm:spPr/>
    </dgm:pt>
    <dgm:pt modelId="{BCFBD3EB-3C0E-4BB7-8B99-98B302471C4F}" type="pres">
      <dgm:prSet presAssocID="{CA943C3C-92CA-41D9-8E2C-D3387CF87F3B}" presName="hierRoot2" presStyleCnt="0">
        <dgm:presLayoutVars>
          <dgm:hierBranch val="init"/>
        </dgm:presLayoutVars>
      </dgm:prSet>
      <dgm:spPr/>
    </dgm:pt>
    <dgm:pt modelId="{7BE1D215-4C43-4F0B-BE44-507DEF008540}" type="pres">
      <dgm:prSet presAssocID="{CA943C3C-92CA-41D9-8E2C-D3387CF87F3B}" presName="rootComposite" presStyleCnt="0"/>
      <dgm:spPr/>
    </dgm:pt>
    <dgm:pt modelId="{74AD11F7-D0CB-4B7A-8583-CFE08D84E087}" type="pres">
      <dgm:prSet presAssocID="{CA943C3C-92CA-41D9-8E2C-D3387CF87F3B}" presName="rootText" presStyleLbl="node3" presStyleIdx="0" presStyleCnt="4">
        <dgm:presLayoutVars>
          <dgm:chPref val="3"/>
        </dgm:presLayoutVars>
      </dgm:prSet>
      <dgm:spPr/>
    </dgm:pt>
    <dgm:pt modelId="{CDB453D9-C0BB-4EFD-B7D6-F3211935A0E7}" type="pres">
      <dgm:prSet presAssocID="{CA943C3C-92CA-41D9-8E2C-D3387CF87F3B}" presName="rootConnector" presStyleLbl="node3" presStyleIdx="0" presStyleCnt="4"/>
      <dgm:spPr/>
    </dgm:pt>
    <dgm:pt modelId="{BA86CB5B-1888-426F-9263-33EAE6625B18}" type="pres">
      <dgm:prSet presAssocID="{CA943C3C-92CA-41D9-8E2C-D3387CF87F3B}" presName="hierChild4" presStyleCnt="0"/>
      <dgm:spPr/>
    </dgm:pt>
    <dgm:pt modelId="{FF5445A2-F856-48F8-8ACE-9C2EEA346300}" type="pres">
      <dgm:prSet presAssocID="{CA943C3C-92CA-41D9-8E2C-D3387CF87F3B}" presName="hierChild5" presStyleCnt="0"/>
      <dgm:spPr/>
    </dgm:pt>
    <dgm:pt modelId="{183B4852-6D0F-4859-BDA5-D5D1B5EDD940}" type="pres">
      <dgm:prSet presAssocID="{8B2469CD-7C2F-4659-A79C-4E7D66239736}" presName="Name37" presStyleLbl="parChTrans1D3" presStyleIdx="1" presStyleCnt="4"/>
      <dgm:spPr/>
    </dgm:pt>
    <dgm:pt modelId="{F1119420-5CD8-4898-BB1C-CD9D36DC7C5A}" type="pres">
      <dgm:prSet presAssocID="{D0FAD887-44CC-41FA-BCF5-C7F01B81C3EF}" presName="hierRoot2" presStyleCnt="0">
        <dgm:presLayoutVars>
          <dgm:hierBranch val="init"/>
        </dgm:presLayoutVars>
      </dgm:prSet>
      <dgm:spPr/>
    </dgm:pt>
    <dgm:pt modelId="{153E3A48-5239-4FEF-A924-A5F5B446C48C}" type="pres">
      <dgm:prSet presAssocID="{D0FAD887-44CC-41FA-BCF5-C7F01B81C3EF}" presName="rootComposite" presStyleCnt="0"/>
      <dgm:spPr/>
    </dgm:pt>
    <dgm:pt modelId="{C0FC3E9B-8D64-4F32-8A79-11704987CA52}" type="pres">
      <dgm:prSet presAssocID="{D0FAD887-44CC-41FA-BCF5-C7F01B81C3EF}" presName="rootText" presStyleLbl="node3" presStyleIdx="1" presStyleCnt="4">
        <dgm:presLayoutVars>
          <dgm:chPref val="3"/>
        </dgm:presLayoutVars>
      </dgm:prSet>
      <dgm:spPr/>
    </dgm:pt>
    <dgm:pt modelId="{5BB03AB0-57A0-418B-A1CC-70554B0F0ADF}" type="pres">
      <dgm:prSet presAssocID="{D0FAD887-44CC-41FA-BCF5-C7F01B81C3EF}" presName="rootConnector" presStyleLbl="node3" presStyleIdx="1" presStyleCnt="4"/>
      <dgm:spPr/>
    </dgm:pt>
    <dgm:pt modelId="{9C32C86E-3F9D-47AC-BEA1-5661844EF616}" type="pres">
      <dgm:prSet presAssocID="{D0FAD887-44CC-41FA-BCF5-C7F01B81C3EF}" presName="hierChild4" presStyleCnt="0"/>
      <dgm:spPr/>
    </dgm:pt>
    <dgm:pt modelId="{67EE58F7-56B3-48AB-8847-59A713703289}" type="pres">
      <dgm:prSet presAssocID="{D0FAD887-44CC-41FA-BCF5-C7F01B81C3EF}" presName="hierChild5" presStyleCnt="0"/>
      <dgm:spPr/>
    </dgm:pt>
    <dgm:pt modelId="{7A96A0E2-3FEC-4ED7-89AA-7B3676381C86}" type="pres">
      <dgm:prSet presAssocID="{7DF16712-1AF3-4D7E-A4D5-A79518306782}" presName="hierChild5" presStyleCnt="0"/>
      <dgm:spPr/>
    </dgm:pt>
    <dgm:pt modelId="{F020A711-AE96-4F88-8E39-87DB187A62F6}" type="pres">
      <dgm:prSet presAssocID="{DDC9053A-AF8A-4A5D-879E-71305BA84F5B}" presName="Name37" presStyleLbl="parChTrans1D2" presStyleIdx="1" presStyleCnt="2"/>
      <dgm:spPr/>
    </dgm:pt>
    <dgm:pt modelId="{FA507617-4972-4011-BDEB-C1848DB3E3AA}" type="pres">
      <dgm:prSet presAssocID="{6B7D3639-E7A7-43DC-85E4-4431C13F0548}" presName="hierRoot2" presStyleCnt="0">
        <dgm:presLayoutVars>
          <dgm:hierBranch val="init"/>
        </dgm:presLayoutVars>
      </dgm:prSet>
      <dgm:spPr/>
    </dgm:pt>
    <dgm:pt modelId="{FBF8F6A3-06EE-477D-A09A-207BE8D61287}" type="pres">
      <dgm:prSet presAssocID="{6B7D3639-E7A7-43DC-85E4-4431C13F0548}" presName="rootComposite" presStyleCnt="0"/>
      <dgm:spPr/>
    </dgm:pt>
    <dgm:pt modelId="{E970AD52-C110-432F-86B5-8161893CC0F3}" type="pres">
      <dgm:prSet presAssocID="{6B7D3639-E7A7-43DC-85E4-4431C13F0548}" presName="rootText" presStyleLbl="node2" presStyleIdx="1" presStyleCnt="2">
        <dgm:presLayoutVars>
          <dgm:chPref val="3"/>
        </dgm:presLayoutVars>
      </dgm:prSet>
      <dgm:spPr/>
    </dgm:pt>
    <dgm:pt modelId="{9D07FC44-62E1-4296-8405-27EDD8C8D713}" type="pres">
      <dgm:prSet presAssocID="{6B7D3639-E7A7-43DC-85E4-4431C13F0548}" presName="rootConnector" presStyleLbl="node2" presStyleIdx="1" presStyleCnt="2"/>
      <dgm:spPr/>
    </dgm:pt>
    <dgm:pt modelId="{3254A82E-6A1E-463C-9E50-34AD1F2DAC1E}" type="pres">
      <dgm:prSet presAssocID="{6B7D3639-E7A7-43DC-85E4-4431C13F0548}" presName="hierChild4" presStyleCnt="0"/>
      <dgm:spPr/>
    </dgm:pt>
    <dgm:pt modelId="{C06CBE9A-B4F4-4650-ACE1-477D47D1FD29}" type="pres">
      <dgm:prSet presAssocID="{F8335163-3A62-416F-A48C-A15CC8E37F21}" presName="Name37" presStyleLbl="parChTrans1D3" presStyleIdx="2" presStyleCnt="4"/>
      <dgm:spPr/>
    </dgm:pt>
    <dgm:pt modelId="{44E598CB-90B3-4BD0-B320-02AC139F114B}" type="pres">
      <dgm:prSet presAssocID="{6AA9D7F2-4E9D-4CB7-BC41-81C6A9707DB6}" presName="hierRoot2" presStyleCnt="0">
        <dgm:presLayoutVars>
          <dgm:hierBranch val="init"/>
        </dgm:presLayoutVars>
      </dgm:prSet>
      <dgm:spPr/>
    </dgm:pt>
    <dgm:pt modelId="{22DDC51B-3C25-469A-B5A4-25CF5A4487DB}" type="pres">
      <dgm:prSet presAssocID="{6AA9D7F2-4E9D-4CB7-BC41-81C6A9707DB6}" presName="rootComposite" presStyleCnt="0"/>
      <dgm:spPr/>
    </dgm:pt>
    <dgm:pt modelId="{32A1D289-CFB0-4011-9BBB-A4ACEC2076D0}" type="pres">
      <dgm:prSet presAssocID="{6AA9D7F2-4E9D-4CB7-BC41-81C6A9707DB6}" presName="rootText" presStyleLbl="node3" presStyleIdx="2" presStyleCnt="4">
        <dgm:presLayoutVars>
          <dgm:chPref val="3"/>
        </dgm:presLayoutVars>
      </dgm:prSet>
      <dgm:spPr/>
    </dgm:pt>
    <dgm:pt modelId="{ACD288C8-D55D-4692-8ED8-4A6EF5B2A134}" type="pres">
      <dgm:prSet presAssocID="{6AA9D7F2-4E9D-4CB7-BC41-81C6A9707DB6}" presName="rootConnector" presStyleLbl="node3" presStyleIdx="2" presStyleCnt="4"/>
      <dgm:spPr/>
    </dgm:pt>
    <dgm:pt modelId="{A8DF5DB0-38F9-437A-9B47-6F3DC1133D38}" type="pres">
      <dgm:prSet presAssocID="{6AA9D7F2-4E9D-4CB7-BC41-81C6A9707DB6}" presName="hierChild4" presStyleCnt="0"/>
      <dgm:spPr/>
    </dgm:pt>
    <dgm:pt modelId="{F641B847-9D66-4FB3-AF59-1C92045690E2}" type="pres">
      <dgm:prSet presAssocID="{6AA9D7F2-4E9D-4CB7-BC41-81C6A9707DB6}" presName="hierChild5" presStyleCnt="0"/>
      <dgm:spPr/>
    </dgm:pt>
    <dgm:pt modelId="{D18C7004-CFCD-440A-89DC-E4A8C2BAB100}" type="pres">
      <dgm:prSet presAssocID="{73560FFF-4F96-4D41-9556-3E49570E0D0E}" presName="Name37" presStyleLbl="parChTrans1D3" presStyleIdx="3" presStyleCnt="4"/>
      <dgm:spPr/>
    </dgm:pt>
    <dgm:pt modelId="{B239E4DF-0BBB-4296-A01E-2D2C4B46233F}" type="pres">
      <dgm:prSet presAssocID="{2C990FF6-360C-4527-8B22-5A09C231CF68}" presName="hierRoot2" presStyleCnt="0">
        <dgm:presLayoutVars>
          <dgm:hierBranch val="init"/>
        </dgm:presLayoutVars>
      </dgm:prSet>
      <dgm:spPr/>
    </dgm:pt>
    <dgm:pt modelId="{38E21BDB-159A-4DC3-BBC5-E2AB2F1E7836}" type="pres">
      <dgm:prSet presAssocID="{2C990FF6-360C-4527-8B22-5A09C231CF68}" presName="rootComposite" presStyleCnt="0"/>
      <dgm:spPr/>
    </dgm:pt>
    <dgm:pt modelId="{0339F2F6-CFD7-4E7A-8D22-82F21C28F11A}" type="pres">
      <dgm:prSet presAssocID="{2C990FF6-360C-4527-8B22-5A09C231CF68}" presName="rootText" presStyleLbl="node3" presStyleIdx="3" presStyleCnt="4">
        <dgm:presLayoutVars>
          <dgm:chPref val="3"/>
        </dgm:presLayoutVars>
      </dgm:prSet>
      <dgm:spPr/>
    </dgm:pt>
    <dgm:pt modelId="{3A66C45B-6621-4761-8DCA-CDA86C9B638E}" type="pres">
      <dgm:prSet presAssocID="{2C990FF6-360C-4527-8B22-5A09C231CF68}" presName="rootConnector" presStyleLbl="node3" presStyleIdx="3" presStyleCnt="4"/>
      <dgm:spPr/>
    </dgm:pt>
    <dgm:pt modelId="{6ED95147-A5B2-41D6-B30E-76AFA0D04ECE}" type="pres">
      <dgm:prSet presAssocID="{2C990FF6-360C-4527-8B22-5A09C231CF68}" presName="hierChild4" presStyleCnt="0"/>
      <dgm:spPr/>
    </dgm:pt>
    <dgm:pt modelId="{D3FC8344-4AFE-4A45-B16D-AA6B7531C9E6}" type="pres">
      <dgm:prSet presAssocID="{2C990FF6-360C-4527-8B22-5A09C231CF68}" presName="hierChild5" presStyleCnt="0"/>
      <dgm:spPr/>
    </dgm:pt>
    <dgm:pt modelId="{559E30D4-677F-4E11-BE76-C59B17E818EF}" type="pres">
      <dgm:prSet presAssocID="{6B7D3639-E7A7-43DC-85E4-4431C13F0548}" presName="hierChild5" presStyleCnt="0"/>
      <dgm:spPr/>
    </dgm:pt>
    <dgm:pt modelId="{18A29845-7C25-4807-81CC-65052E87565B}" type="pres">
      <dgm:prSet presAssocID="{D54C6F33-65F6-43EB-A1D8-8A45504A1307}" presName="hierChild3" presStyleCnt="0"/>
      <dgm:spPr/>
    </dgm:pt>
  </dgm:ptLst>
  <dgm:cxnLst>
    <dgm:cxn modelId="{7F180105-8C4B-4821-96DF-453A1AF19ED7}" srcId="{7DF16712-1AF3-4D7E-A4D5-A79518306782}" destId="{CA943C3C-92CA-41D9-8E2C-D3387CF87F3B}" srcOrd="0" destOrd="0" parTransId="{1E5203B2-8D30-48B9-B6D2-8A3C00A37AE2}" sibTransId="{32ABD638-CB51-428C-A116-EA66E34AF8CA}"/>
    <dgm:cxn modelId="{AA391907-3689-45EA-A0F0-CCF17D5BF5C0}" type="presOf" srcId="{D54C6F33-65F6-43EB-A1D8-8A45504A1307}" destId="{326A6F92-2361-4ED9-9913-9173BF9ACA8A}" srcOrd="0" destOrd="0" presId="urn:microsoft.com/office/officeart/2005/8/layout/orgChart1"/>
    <dgm:cxn modelId="{76D07F08-E9AC-405C-89E5-1C439C676D5E}" type="presOf" srcId="{F8335163-3A62-416F-A48C-A15CC8E37F21}" destId="{C06CBE9A-B4F4-4650-ACE1-477D47D1FD29}" srcOrd="0" destOrd="0" presId="urn:microsoft.com/office/officeart/2005/8/layout/orgChart1"/>
    <dgm:cxn modelId="{5B40DE0C-9CF4-4E0D-8CAE-C09D054E7FD1}" type="presOf" srcId="{D54C6F33-65F6-43EB-A1D8-8A45504A1307}" destId="{837F3060-5A0F-45F2-BA13-9F4FDFBBAB2A}" srcOrd="1" destOrd="0" presId="urn:microsoft.com/office/officeart/2005/8/layout/orgChart1"/>
    <dgm:cxn modelId="{7CCA6614-FF37-4E73-94A1-2DCF3C9DD3D1}" type="presOf" srcId="{CA943C3C-92CA-41D9-8E2C-D3387CF87F3B}" destId="{CDB453D9-C0BB-4EFD-B7D6-F3211935A0E7}" srcOrd="1" destOrd="0" presId="urn:microsoft.com/office/officeart/2005/8/layout/orgChart1"/>
    <dgm:cxn modelId="{EF2A2F25-E01E-4DE4-8248-CAD88940AC7B}" type="presOf" srcId="{8B2469CD-7C2F-4659-A79C-4E7D66239736}" destId="{183B4852-6D0F-4859-BDA5-D5D1B5EDD940}" srcOrd="0" destOrd="0" presId="urn:microsoft.com/office/officeart/2005/8/layout/orgChart1"/>
    <dgm:cxn modelId="{959F2F2B-5409-4879-8A33-5F4C4CDEA0BD}" type="presOf" srcId="{CA943C3C-92CA-41D9-8E2C-D3387CF87F3B}" destId="{74AD11F7-D0CB-4B7A-8583-CFE08D84E087}" srcOrd="0" destOrd="0" presId="urn:microsoft.com/office/officeart/2005/8/layout/orgChart1"/>
    <dgm:cxn modelId="{4B286339-A1F9-4517-B0EF-F9BED8A61CD0}" type="presOf" srcId="{6AA9D7F2-4E9D-4CB7-BC41-81C6A9707DB6}" destId="{32A1D289-CFB0-4011-9BBB-A4ACEC2076D0}" srcOrd="0" destOrd="0" presId="urn:microsoft.com/office/officeart/2005/8/layout/orgChart1"/>
    <dgm:cxn modelId="{E9C27C3B-9F17-4DD5-B946-1AFAFA84E57F}" type="presOf" srcId="{6B7D3639-E7A7-43DC-85E4-4431C13F0548}" destId="{9D07FC44-62E1-4296-8405-27EDD8C8D713}" srcOrd="1" destOrd="0" presId="urn:microsoft.com/office/officeart/2005/8/layout/orgChart1"/>
    <dgm:cxn modelId="{04C0AC63-B688-4276-9488-35D489156B9E}" srcId="{D54C6F33-65F6-43EB-A1D8-8A45504A1307}" destId="{7DF16712-1AF3-4D7E-A4D5-A79518306782}" srcOrd="0" destOrd="0" parTransId="{6E1740A4-6FED-4A19-912B-2737F50EE2BE}" sibTransId="{D7E0BD00-14E8-47FA-A9C9-6147E4B83541}"/>
    <dgm:cxn modelId="{931DA558-5777-42DD-BDB3-C0D0A76A3308}" srcId="{6B7D3639-E7A7-43DC-85E4-4431C13F0548}" destId="{6AA9D7F2-4E9D-4CB7-BC41-81C6A9707DB6}" srcOrd="0" destOrd="0" parTransId="{F8335163-3A62-416F-A48C-A15CC8E37F21}" sibTransId="{C6896723-675F-4AC6-98D6-1ABE9BF796AB}"/>
    <dgm:cxn modelId="{5936D07D-F5F9-43CE-8DC3-945C82D23A46}" type="presOf" srcId="{D9CB052D-33EC-4584-BFCB-141261499CF5}" destId="{9C671789-C795-4902-A98B-2E464519AD38}" srcOrd="0" destOrd="0" presId="urn:microsoft.com/office/officeart/2005/8/layout/orgChart1"/>
    <dgm:cxn modelId="{093C2785-3845-49E0-8BA9-66C01D68B395}" srcId="{D54C6F33-65F6-43EB-A1D8-8A45504A1307}" destId="{6B7D3639-E7A7-43DC-85E4-4431C13F0548}" srcOrd="1" destOrd="0" parTransId="{DDC9053A-AF8A-4A5D-879E-71305BA84F5B}" sibTransId="{D88582CF-C025-41D3-9595-8D7C2223C48E}"/>
    <dgm:cxn modelId="{488F1092-508F-4AD8-A6CF-269C32798B42}" srcId="{D9CB052D-33EC-4584-BFCB-141261499CF5}" destId="{D54C6F33-65F6-43EB-A1D8-8A45504A1307}" srcOrd="0" destOrd="0" parTransId="{9CDFC221-E480-40F5-8FE4-553CB03A8EB6}" sibTransId="{7AE863E5-7900-4B3F-B291-60CEB9C74078}"/>
    <dgm:cxn modelId="{A72C2C94-1D5A-4E87-8E66-8DB3FF9A7D6B}" srcId="{6B7D3639-E7A7-43DC-85E4-4431C13F0548}" destId="{2C990FF6-360C-4527-8B22-5A09C231CF68}" srcOrd="1" destOrd="0" parTransId="{73560FFF-4F96-4D41-9556-3E49570E0D0E}" sibTransId="{3F68687A-9B47-4DC9-9D6E-C07EA9169BD9}"/>
    <dgm:cxn modelId="{40AED796-313A-4AA9-9C53-4D2FE4A3B8A3}" type="presOf" srcId="{2C990FF6-360C-4527-8B22-5A09C231CF68}" destId="{3A66C45B-6621-4761-8DCA-CDA86C9B638E}" srcOrd="1" destOrd="0" presId="urn:microsoft.com/office/officeart/2005/8/layout/orgChart1"/>
    <dgm:cxn modelId="{D41848B0-E684-4BCB-83D1-C3A94936F52B}" type="presOf" srcId="{1E5203B2-8D30-48B9-B6D2-8A3C00A37AE2}" destId="{6DD3D3BB-09DF-45BE-BFA7-45E040EA3AF9}" srcOrd="0" destOrd="0" presId="urn:microsoft.com/office/officeart/2005/8/layout/orgChart1"/>
    <dgm:cxn modelId="{2A083BB1-35E8-452F-A920-D7692B0122E1}" type="presOf" srcId="{73560FFF-4F96-4D41-9556-3E49570E0D0E}" destId="{D18C7004-CFCD-440A-89DC-E4A8C2BAB100}" srcOrd="0" destOrd="0" presId="urn:microsoft.com/office/officeart/2005/8/layout/orgChart1"/>
    <dgm:cxn modelId="{E23078B5-E825-4B6D-9AA3-A3E3345BAABB}" type="presOf" srcId="{D0FAD887-44CC-41FA-BCF5-C7F01B81C3EF}" destId="{C0FC3E9B-8D64-4F32-8A79-11704987CA52}" srcOrd="0" destOrd="0" presId="urn:microsoft.com/office/officeart/2005/8/layout/orgChart1"/>
    <dgm:cxn modelId="{3BB2C1B9-7897-4BDB-A774-5F926C82EA7A}" type="presOf" srcId="{DDC9053A-AF8A-4A5D-879E-71305BA84F5B}" destId="{F020A711-AE96-4F88-8E39-87DB187A62F6}" srcOrd="0" destOrd="0" presId="urn:microsoft.com/office/officeart/2005/8/layout/orgChart1"/>
    <dgm:cxn modelId="{4BB456BA-60FF-433D-946D-603C6D71507A}" type="presOf" srcId="{7DF16712-1AF3-4D7E-A4D5-A79518306782}" destId="{EFEAEE97-839C-4AB0-A9F7-775860B0E476}" srcOrd="1" destOrd="0" presId="urn:microsoft.com/office/officeart/2005/8/layout/orgChart1"/>
    <dgm:cxn modelId="{B09DA9CC-847E-4064-BC5D-AAB56B701996}" type="presOf" srcId="{7DF16712-1AF3-4D7E-A4D5-A79518306782}" destId="{78198C68-8EA4-485A-8279-86DE7CFAA6A1}" srcOrd="0" destOrd="0" presId="urn:microsoft.com/office/officeart/2005/8/layout/orgChart1"/>
    <dgm:cxn modelId="{BEFBADDF-1623-462E-A687-461E4C0E1710}" type="presOf" srcId="{2C990FF6-360C-4527-8B22-5A09C231CF68}" destId="{0339F2F6-CFD7-4E7A-8D22-82F21C28F11A}" srcOrd="0" destOrd="0" presId="urn:microsoft.com/office/officeart/2005/8/layout/orgChart1"/>
    <dgm:cxn modelId="{8C29AFDF-D749-44BF-8A1F-47A26C69E1AD}" srcId="{7DF16712-1AF3-4D7E-A4D5-A79518306782}" destId="{D0FAD887-44CC-41FA-BCF5-C7F01B81C3EF}" srcOrd="1" destOrd="0" parTransId="{8B2469CD-7C2F-4659-A79C-4E7D66239736}" sibTransId="{DFB23F66-0D7E-4DD7-9A55-20F87053CB20}"/>
    <dgm:cxn modelId="{74A5BEE7-0FF0-4AC5-A9AA-A159F23B92AC}" type="presOf" srcId="{D0FAD887-44CC-41FA-BCF5-C7F01B81C3EF}" destId="{5BB03AB0-57A0-418B-A1CC-70554B0F0ADF}" srcOrd="1" destOrd="0" presId="urn:microsoft.com/office/officeart/2005/8/layout/orgChart1"/>
    <dgm:cxn modelId="{C8D533EA-6B4A-44FB-9E7D-BA6D9282C265}" type="presOf" srcId="{6AA9D7F2-4E9D-4CB7-BC41-81C6A9707DB6}" destId="{ACD288C8-D55D-4692-8ED8-4A6EF5B2A134}" srcOrd="1" destOrd="0" presId="urn:microsoft.com/office/officeart/2005/8/layout/orgChart1"/>
    <dgm:cxn modelId="{33DDEEEE-2F47-41F6-B84C-C1BEEDF20296}" type="presOf" srcId="{6E1740A4-6FED-4A19-912B-2737F50EE2BE}" destId="{38874249-69D1-4187-9250-069830AA9D3E}" srcOrd="0" destOrd="0" presId="urn:microsoft.com/office/officeart/2005/8/layout/orgChart1"/>
    <dgm:cxn modelId="{4EA92CFD-B740-4C08-88FB-B1528542AEC7}" type="presOf" srcId="{6B7D3639-E7A7-43DC-85E4-4431C13F0548}" destId="{E970AD52-C110-432F-86B5-8161893CC0F3}" srcOrd="0" destOrd="0" presId="urn:microsoft.com/office/officeart/2005/8/layout/orgChart1"/>
    <dgm:cxn modelId="{CAF16C7D-64F5-468C-8E4A-3D8A6D683E3B}" type="presParOf" srcId="{9C671789-C795-4902-A98B-2E464519AD38}" destId="{13894466-FB92-4164-A219-C92365372267}" srcOrd="0" destOrd="0" presId="urn:microsoft.com/office/officeart/2005/8/layout/orgChart1"/>
    <dgm:cxn modelId="{8F22B2CA-0759-4269-88E3-669A897D896C}" type="presParOf" srcId="{13894466-FB92-4164-A219-C92365372267}" destId="{B29A76F6-D353-4462-AA4D-BC69E74ED502}" srcOrd="0" destOrd="0" presId="urn:microsoft.com/office/officeart/2005/8/layout/orgChart1"/>
    <dgm:cxn modelId="{D8D4CB7C-0EA8-45F8-91FC-805379136518}" type="presParOf" srcId="{B29A76F6-D353-4462-AA4D-BC69E74ED502}" destId="{326A6F92-2361-4ED9-9913-9173BF9ACA8A}" srcOrd="0" destOrd="0" presId="urn:microsoft.com/office/officeart/2005/8/layout/orgChart1"/>
    <dgm:cxn modelId="{B8D34C0B-3D87-42E0-82FA-C78FE3B3A6AC}" type="presParOf" srcId="{B29A76F6-D353-4462-AA4D-BC69E74ED502}" destId="{837F3060-5A0F-45F2-BA13-9F4FDFBBAB2A}" srcOrd="1" destOrd="0" presId="urn:microsoft.com/office/officeart/2005/8/layout/orgChart1"/>
    <dgm:cxn modelId="{24F729E5-9357-4C25-9645-B4E7C6BF402E}" type="presParOf" srcId="{13894466-FB92-4164-A219-C92365372267}" destId="{A6AE0D5A-BFF4-4323-A014-6161E3BC1780}" srcOrd="1" destOrd="0" presId="urn:microsoft.com/office/officeart/2005/8/layout/orgChart1"/>
    <dgm:cxn modelId="{8AB7A4F0-E25C-40BA-979E-116F2969996A}" type="presParOf" srcId="{A6AE0D5A-BFF4-4323-A014-6161E3BC1780}" destId="{38874249-69D1-4187-9250-069830AA9D3E}" srcOrd="0" destOrd="0" presId="urn:microsoft.com/office/officeart/2005/8/layout/orgChart1"/>
    <dgm:cxn modelId="{DCCD2F3C-6C46-492F-BF88-26E2B351CB24}" type="presParOf" srcId="{A6AE0D5A-BFF4-4323-A014-6161E3BC1780}" destId="{DFBE5F3C-2CED-4156-95C3-0D54A597BC5B}" srcOrd="1" destOrd="0" presId="urn:microsoft.com/office/officeart/2005/8/layout/orgChart1"/>
    <dgm:cxn modelId="{A45A1048-C0A9-4F3C-A55A-69995F9E6AC3}" type="presParOf" srcId="{DFBE5F3C-2CED-4156-95C3-0D54A597BC5B}" destId="{9783CAFB-EEC0-4681-B01B-C98763E71858}" srcOrd="0" destOrd="0" presId="urn:microsoft.com/office/officeart/2005/8/layout/orgChart1"/>
    <dgm:cxn modelId="{CD226ABD-8A13-45AA-8CF7-ABF5A5CE164E}" type="presParOf" srcId="{9783CAFB-EEC0-4681-B01B-C98763E71858}" destId="{78198C68-8EA4-485A-8279-86DE7CFAA6A1}" srcOrd="0" destOrd="0" presId="urn:microsoft.com/office/officeart/2005/8/layout/orgChart1"/>
    <dgm:cxn modelId="{E7320B89-4771-4B35-B014-4857D72E007E}" type="presParOf" srcId="{9783CAFB-EEC0-4681-B01B-C98763E71858}" destId="{EFEAEE97-839C-4AB0-A9F7-775860B0E476}" srcOrd="1" destOrd="0" presId="urn:microsoft.com/office/officeart/2005/8/layout/orgChart1"/>
    <dgm:cxn modelId="{F613BE3F-8354-4263-8A7F-3C571EFD384A}" type="presParOf" srcId="{DFBE5F3C-2CED-4156-95C3-0D54A597BC5B}" destId="{3A026107-52BC-48DD-BFEA-08B167F4C346}" srcOrd="1" destOrd="0" presId="urn:microsoft.com/office/officeart/2005/8/layout/orgChart1"/>
    <dgm:cxn modelId="{5B689334-3A72-4B1F-B229-927700C82B25}" type="presParOf" srcId="{3A026107-52BC-48DD-BFEA-08B167F4C346}" destId="{6DD3D3BB-09DF-45BE-BFA7-45E040EA3AF9}" srcOrd="0" destOrd="0" presId="urn:microsoft.com/office/officeart/2005/8/layout/orgChart1"/>
    <dgm:cxn modelId="{3041079D-898A-4D3C-8A6E-675E3F8C79A6}" type="presParOf" srcId="{3A026107-52BC-48DD-BFEA-08B167F4C346}" destId="{BCFBD3EB-3C0E-4BB7-8B99-98B302471C4F}" srcOrd="1" destOrd="0" presId="urn:microsoft.com/office/officeart/2005/8/layout/orgChart1"/>
    <dgm:cxn modelId="{D305B1F5-5E42-46B5-945E-D469C863E719}" type="presParOf" srcId="{BCFBD3EB-3C0E-4BB7-8B99-98B302471C4F}" destId="{7BE1D215-4C43-4F0B-BE44-507DEF008540}" srcOrd="0" destOrd="0" presId="urn:microsoft.com/office/officeart/2005/8/layout/orgChart1"/>
    <dgm:cxn modelId="{DEE1DAF4-2987-403C-AF89-6AC1BC632D1A}" type="presParOf" srcId="{7BE1D215-4C43-4F0B-BE44-507DEF008540}" destId="{74AD11F7-D0CB-4B7A-8583-CFE08D84E087}" srcOrd="0" destOrd="0" presId="urn:microsoft.com/office/officeart/2005/8/layout/orgChart1"/>
    <dgm:cxn modelId="{E43D6148-D508-4227-99A7-CF0D9CB0C32E}" type="presParOf" srcId="{7BE1D215-4C43-4F0B-BE44-507DEF008540}" destId="{CDB453D9-C0BB-4EFD-B7D6-F3211935A0E7}" srcOrd="1" destOrd="0" presId="urn:microsoft.com/office/officeart/2005/8/layout/orgChart1"/>
    <dgm:cxn modelId="{7559D7E2-A6FC-4F18-96A1-9237BA0CCC1A}" type="presParOf" srcId="{BCFBD3EB-3C0E-4BB7-8B99-98B302471C4F}" destId="{BA86CB5B-1888-426F-9263-33EAE6625B18}" srcOrd="1" destOrd="0" presId="urn:microsoft.com/office/officeart/2005/8/layout/orgChart1"/>
    <dgm:cxn modelId="{CCBE40C9-B748-437B-8777-1D8523CE3014}" type="presParOf" srcId="{BCFBD3EB-3C0E-4BB7-8B99-98B302471C4F}" destId="{FF5445A2-F856-48F8-8ACE-9C2EEA346300}" srcOrd="2" destOrd="0" presId="urn:microsoft.com/office/officeart/2005/8/layout/orgChart1"/>
    <dgm:cxn modelId="{B8E39163-3730-4B0B-8A5E-4AA613E6B0A8}" type="presParOf" srcId="{3A026107-52BC-48DD-BFEA-08B167F4C346}" destId="{183B4852-6D0F-4859-BDA5-D5D1B5EDD940}" srcOrd="2" destOrd="0" presId="urn:microsoft.com/office/officeart/2005/8/layout/orgChart1"/>
    <dgm:cxn modelId="{DBE738FF-69C6-45F5-87E5-8FCBF2EC1260}" type="presParOf" srcId="{3A026107-52BC-48DD-BFEA-08B167F4C346}" destId="{F1119420-5CD8-4898-BB1C-CD9D36DC7C5A}" srcOrd="3" destOrd="0" presId="urn:microsoft.com/office/officeart/2005/8/layout/orgChart1"/>
    <dgm:cxn modelId="{AD52D0D0-8601-40DB-846B-93BA3391AECA}" type="presParOf" srcId="{F1119420-5CD8-4898-BB1C-CD9D36DC7C5A}" destId="{153E3A48-5239-4FEF-A924-A5F5B446C48C}" srcOrd="0" destOrd="0" presId="urn:microsoft.com/office/officeart/2005/8/layout/orgChart1"/>
    <dgm:cxn modelId="{382DE1BB-50EE-4143-B424-CFD842374188}" type="presParOf" srcId="{153E3A48-5239-4FEF-A924-A5F5B446C48C}" destId="{C0FC3E9B-8D64-4F32-8A79-11704987CA52}" srcOrd="0" destOrd="0" presId="urn:microsoft.com/office/officeart/2005/8/layout/orgChart1"/>
    <dgm:cxn modelId="{39762C6F-2050-4346-A778-07325E29BBED}" type="presParOf" srcId="{153E3A48-5239-4FEF-A924-A5F5B446C48C}" destId="{5BB03AB0-57A0-418B-A1CC-70554B0F0ADF}" srcOrd="1" destOrd="0" presId="urn:microsoft.com/office/officeart/2005/8/layout/orgChart1"/>
    <dgm:cxn modelId="{27915F18-FDE3-4C54-9E73-A5BD87D13B33}" type="presParOf" srcId="{F1119420-5CD8-4898-BB1C-CD9D36DC7C5A}" destId="{9C32C86E-3F9D-47AC-BEA1-5661844EF616}" srcOrd="1" destOrd="0" presId="urn:microsoft.com/office/officeart/2005/8/layout/orgChart1"/>
    <dgm:cxn modelId="{D282B9DD-31D3-4F5C-A38A-9D3EF35037D8}" type="presParOf" srcId="{F1119420-5CD8-4898-BB1C-CD9D36DC7C5A}" destId="{67EE58F7-56B3-48AB-8847-59A713703289}" srcOrd="2" destOrd="0" presId="urn:microsoft.com/office/officeart/2005/8/layout/orgChart1"/>
    <dgm:cxn modelId="{94198432-604D-4C69-B639-E3E0B98E0B19}" type="presParOf" srcId="{DFBE5F3C-2CED-4156-95C3-0D54A597BC5B}" destId="{7A96A0E2-3FEC-4ED7-89AA-7B3676381C86}" srcOrd="2" destOrd="0" presId="urn:microsoft.com/office/officeart/2005/8/layout/orgChart1"/>
    <dgm:cxn modelId="{1C969207-9C82-47D6-A44C-E9656AFFBA5B}" type="presParOf" srcId="{A6AE0D5A-BFF4-4323-A014-6161E3BC1780}" destId="{F020A711-AE96-4F88-8E39-87DB187A62F6}" srcOrd="2" destOrd="0" presId="urn:microsoft.com/office/officeart/2005/8/layout/orgChart1"/>
    <dgm:cxn modelId="{DA26CEC1-85E3-43F2-93B6-DDAA18160962}" type="presParOf" srcId="{A6AE0D5A-BFF4-4323-A014-6161E3BC1780}" destId="{FA507617-4972-4011-BDEB-C1848DB3E3AA}" srcOrd="3" destOrd="0" presId="urn:microsoft.com/office/officeart/2005/8/layout/orgChart1"/>
    <dgm:cxn modelId="{B277F338-3066-4DA2-993F-51F5DD4B82F7}" type="presParOf" srcId="{FA507617-4972-4011-BDEB-C1848DB3E3AA}" destId="{FBF8F6A3-06EE-477D-A09A-207BE8D61287}" srcOrd="0" destOrd="0" presId="urn:microsoft.com/office/officeart/2005/8/layout/orgChart1"/>
    <dgm:cxn modelId="{9DE48F65-6844-409C-88D2-7C76B1B3E2A7}" type="presParOf" srcId="{FBF8F6A3-06EE-477D-A09A-207BE8D61287}" destId="{E970AD52-C110-432F-86B5-8161893CC0F3}" srcOrd="0" destOrd="0" presId="urn:microsoft.com/office/officeart/2005/8/layout/orgChart1"/>
    <dgm:cxn modelId="{6E34AE82-CEBC-4FE3-ABD4-6F1FF3C9834A}" type="presParOf" srcId="{FBF8F6A3-06EE-477D-A09A-207BE8D61287}" destId="{9D07FC44-62E1-4296-8405-27EDD8C8D713}" srcOrd="1" destOrd="0" presId="urn:microsoft.com/office/officeart/2005/8/layout/orgChart1"/>
    <dgm:cxn modelId="{07A21A9D-8386-4C80-A320-2376CA444FC5}" type="presParOf" srcId="{FA507617-4972-4011-BDEB-C1848DB3E3AA}" destId="{3254A82E-6A1E-463C-9E50-34AD1F2DAC1E}" srcOrd="1" destOrd="0" presId="urn:microsoft.com/office/officeart/2005/8/layout/orgChart1"/>
    <dgm:cxn modelId="{E0E3B4C0-1600-4BCF-BB0A-0D2A6CA3215D}" type="presParOf" srcId="{3254A82E-6A1E-463C-9E50-34AD1F2DAC1E}" destId="{C06CBE9A-B4F4-4650-ACE1-477D47D1FD29}" srcOrd="0" destOrd="0" presId="urn:microsoft.com/office/officeart/2005/8/layout/orgChart1"/>
    <dgm:cxn modelId="{151DAEA1-5EE1-4514-A425-A4306A472551}" type="presParOf" srcId="{3254A82E-6A1E-463C-9E50-34AD1F2DAC1E}" destId="{44E598CB-90B3-4BD0-B320-02AC139F114B}" srcOrd="1" destOrd="0" presId="urn:microsoft.com/office/officeart/2005/8/layout/orgChart1"/>
    <dgm:cxn modelId="{5FA31746-691E-4ECA-8A33-23083C6AA7F6}" type="presParOf" srcId="{44E598CB-90B3-4BD0-B320-02AC139F114B}" destId="{22DDC51B-3C25-469A-B5A4-25CF5A4487DB}" srcOrd="0" destOrd="0" presId="urn:microsoft.com/office/officeart/2005/8/layout/orgChart1"/>
    <dgm:cxn modelId="{287BAE41-4583-429A-96CA-D1BA47A13845}" type="presParOf" srcId="{22DDC51B-3C25-469A-B5A4-25CF5A4487DB}" destId="{32A1D289-CFB0-4011-9BBB-A4ACEC2076D0}" srcOrd="0" destOrd="0" presId="urn:microsoft.com/office/officeart/2005/8/layout/orgChart1"/>
    <dgm:cxn modelId="{6E9703C3-6E10-4A7E-A986-FBBF3E2D71F7}" type="presParOf" srcId="{22DDC51B-3C25-469A-B5A4-25CF5A4487DB}" destId="{ACD288C8-D55D-4692-8ED8-4A6EF5B2A134}" srcOrd="1" destOrd="0" presId="urn:microsoft.com/office/officeart/2005/8/layout/orgChart1"/>
    <dgm:cxn modelId="{C6D232DF-D821-46C6-A803-06DCF2920BE8}" type="presParOf" srcId="{44E598CB-90B3-4BD0-B320-02AC139F114B}" destId="{A8DF5DB0-38F9-437A-9B47-6F3DC1133D38}" srcOrd="1" destOrd="0" presId="urn:microsoft.com/office/officeart/2005/8/layout/orgChart1"/>
    <dgm:cxn modelId="{6FAFAF12-338A-4E74-B39E-386B8F807E3B}" type="presParOf" srcId="{44E598CB-90B3-4BD0-B320-02AC139F114B}" destId="{F641B847-9D66-4FB3-AF59-1C92045690E2}" srcOrd="2" destOrd="0" presId="urn:microsoft.com/office/officeart/2005/8/layout/orgChart1"/>
    <dgm:cxn modelId="{2C8865FC-2499-4362-B5F8-BDEDACA457B5}" type="presParOf" srcId="{3254A82E-6A1E-463C-9E50-34AD1F2DAC1E}" destId="{D18C7004-CFCD-440A-89DC-E4A8C2BAB100}" srcOrd="2" destOrd="0" presId="urn:microsoft.com/office/officeart/2005/8/layout/orgChart1"/>
    <dgm:cxn modelId="{7655B789-5F4E-4330-9BF7-6C973AE19265}" type="presParOf" srcId="{3254A82E-6A1E-463C-9E50-34AD1F2DAC1E}" destId="{B239E4DF-0BBB-4296-A01E-2D2C4B46233F}" srcOrd="3" destOrd="0" presId="urn:microsoft.com/office/officeart/2005/8/layout/orgChart1"/>
    <dgm:cxn modelId="{AA054BE5-E229-414F-8F7C-B56583C6B37B}" type="presParOf" srcId="{B239E4DF-0BBB-4296-A01E-2D2C4B46233F}" destId="{38E21BDB-159A-4DC3-BBC5-E2AB2F1E7836}" srcOrd="0" destOrd="0" presId="urn:microsoft.com/office/officeart/2005/8/layout/orgChart1"/>
    <dgm:cxn modelId="{A338B95B-E6AB-434F-B3B8-4E0A9B817879}" type="presParOf" srcId="{38E21BDB-159A-4DC3-BBC5-E2AB2F1E7836}" destId="{0339F2F6-CFD7-4E7A-8D22-82F21C28F11A}" srcOrd="0" destOrd="0" presId="urn:microsoft.com/office/officeart/2005/8/layout/orgChart1"/>
    <dgm:cxn modelId="{DC1EBD54-6D5B-4BE9-8417-AEF486857E2C}" type="presParOf" srcId="{38E21BDB-159A-4DC3-BBC5-E2AB2F1E7836}" destId="{3A66C45B-6621-4761-8DCA-CDA86C9B638E}" srcOrd="1" destOrd="0" presId="urn:microsoft.com/office/officeart/2005/8/layout/orgChart1"/>
    <dgm:cxn modelId="{CF277599-CC67-41C5-AA54-3F942199C301}" type="presParOf" srcId="{B239E4DF-0BBB-4296-A01E-2D2C4B46233F}" destId="{6ED95147-A5B2-41D6-B30E-76AFA0D04ECE}" srcOrd="1" destOrd="0" presId="urn:microsoft.com/office/officeart/2005/8/layout/orgChart1"/>
    <dgm:cxn modelId="{1AC2F17F-A5AD-4E05-8DDD-4A6F92FAD314}" type="presParOf" srcId="{B239E4DF-0BBB-4296-A01E-2D2C4B46233F}" destId="{D3FC8344-4AFE-4A45-B16D-AA6B7531C9E6}" srcOrd="2" destOrd="0" presId="urn:microsoft.com/office/officeart/2005/8/layout/orgChart1"/>
    <dgm:cxn modelId="{2D7A8B47-AD47-40E0-B32C-615CB205FF62}" type="presParOf" srcId="{FA507617-4972-4011-BDEB-C1848DB3E3AA}" destId="{559E30D4-677F-4E11-BE76-C59B17E818EF}" srcOrd="2" destOrd="0" presId="urn:microsoft.com/office/officeart/2005/8/layout/orgChart1"/>
    <dgm:cxn modelId="{A5E36111-F56A-43DE-8368-832E04AB5449}" type="presParOf" srcId="{13894466-FB92-4164-A219-C92365372267}" destId="{18A29845-7C25-4807-81CC-65052E87565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8C7004-CFCD-440A-89DC-E4A8C2BAB100}">
      <dsp:nvSpPr>
        <dsp:cNvPr id="0" name=""/>
        <dsp:cNvSpPr/>
      </dsp:nvSpPr>
      <dsp:spPr>
        <a:xfrm>
          <a:off x="4228703" y="2493160"/>
          <a:ext cx="308818" cy="2408783"/>
        </a:xfrm>
        <a:custGeom>
          <a:avLst/>
          <a:gdLst/>
          <a:ahLst/>
          <a:cxnLst/>
          <a:rect l="0" t="0" r="0" b="0"/>
          <a:pathLst>
            <a:path>
              <a:moveTo>
                <a:pt x="0" y="0"/>
              </a:moveTo>
              <a:lnTo>
                <a:pt x="0" y="2408783"/>
              </a:lnTo>
              <a:lnTo>
                <a:pt x="308818" y="240878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6CBE9A-B4F4-4650-ACE1-477D47D1FD29}">
      <dsp:nvSpPr>
        <dsp:cNvPr id="0" name=""/>
        <dsp:cNvSpPr/>
      </dsp:nvSpPr>
      <dsp:spPr>
        <a:xfrm>
          <a:off x="4228703" y="2493160"/>
          <a:ext cx="308818" cy="947042"/>
        </a:xfrm>
        <a:custGeom>
          <a:avLst/>
          <a:gdLst/>
          <a:ahLst/>
          <a:cxnLst/>
          <a:rect l="0" t="0" r="0" b="0"/>
          <a:pathLst>
            <a:path>
              <a:moveTo>
                <a:pt x="0" y="0"/>
              </a:moveTo>
              <a:lnTo>
                <a:pt x="0" y="947042"/>
              </a:lnTo>
              <a:lnTo>
                <a:pt x="308818" y="94704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20A711-AE96-4F88-8E39-87DB187A62F6}">
      <dsp:nvSpPr>
        <dsp:cNvPr id="0" name=""/>
        <dsp:cNvSpPr/>
      </dsp:nvSpPr>
      <dsp:spPr>
        <a:xfrm>
          <a:off x="3848794" y="1029394"/>
          <a:ext cx="1203423" cy="434371"/>
        </a:xfrm>
        <a:custGeom>
          <a:avLst/>
          <a:gdLst/>
          <a:ahLst/>
          <a:cxnLst/>
          <a:rect l="0" t="0" r="0" b="0"/>
          <a:pathLst>
            <a:path>
              <a:moveTo>
                <a:pt x="0" y="0"/>
              </a:moveTo>
              <a:lnTo>
                <a:pt x="0" y="218198"/>
              </a:lnTo>
              <a:lnTo>
                <a:pt x="1203423" y="218198"/>
              </a:lnTo>
              <a:lnTo>
                <a:pt x="1203423" y="4343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3B4852-6D0F-4859-BDA5-D5D1B5EDD940}">
      <dsp:nvSpPr>
        <dsp:cNvPr id="0" name=""/>
        <dsp:cNvSpPr/>
      </dsp:nvSpPr>
      <dsp:spPr>
        <a:xfrm>
          <a:off x="1750703" y="2530465"/>
          <a:ext cx="295683" cy="2371477"/>
        </a:xfrm>
        <a:custGeom>
          <a:avLst/>
          <a:gdLst/>
          <a:ahLst/>
          <a:cxnLst/>
          <a:rect l="0" t="0" r="0" b="0"/>
          <a:pathLst>
            <a:path>
              <a:moveTo>
                <a:pt x="0" y="0"/>
              </a:moveTo>
              <a:lnTo>
                <a:pt x="0" y="2371477"/>
              </a:lnTo>
              <a:lnTo>
                <a:pt x="295683" y="237147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D3D3BB-09DF-45BE-BFA7-45E040EA3AF9}">
      <dsp:nvSpPr>
        <dsp:cNvPr id="0" name=""/>
        <dsp:cNvSpPr/>
      </dsp:nvSpPr>
      <dsp:spPr>
        <a:xfrm>
          <a:off x="1750703" y="2530465"/>
          <a:ext cx="295683" cy="909737"/>
        </a:xfrm>
        <a:custGeom>
          <a:avLst/>
          <a:gdLst/>
          <a:ahLst/>
          <a:cxnLst/>
          <a:rect l="0" t="0" r="0" b="0"/>
          <a:pathLst>
            <a:path>
              <a:moveTo>
                <a:pt x="0" y="0"/>
              </a:moveTo>
              <a:lnTo>
                <a:pt x="0" y="909737"/>
              </a:lnTo>
              <a:lnTo>
                <a:pt x="295683" y="90973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874249-69D1-4187-9250-069830AA9D3E}">
      <dsp:nvSpPr>
        <dsp:cNvPr id="0" name=""/>
        <dsp:cNvSpPr/>
      </dsp:nvSpPr>
      <dsp:spPr>
        <a:xfrm>
          <a:off x="2574219" y="1029394"/>
          <a:ext cx="1274575" cy="471676"/>
        </a:xfrm>
        <a:custGeom>
          <a:avLst/>
          <a:gdLst/>
          <a:ahLst/>
          <a:cxnLst/>
          <a:rect l="0" t="0" r="0" b="0"/>
          <a:pathLst>
            <a:path>
              <a:moveTo>
                <a:pt x="1274575" y="0"/>
              </a:moveTo>
              <a:lnTo>
                <a:pt x="1274575" y="255503"/>
              </a:lnTo>
              <a:lnTo>
                <a:pt x="0" y="255503"/>
              </a:lnTo>
              <a:lnTo>
                <a:pt x="0" y="4716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6A6F92-2361-4ED9-9913-9173BF9ACA8A}">
      <dsp:nvSpPr>
        <dsp:cNvPr id="0" name=""/>
        <dsp:cNvSpPr/>
      </dsp:nvSpPr>
      <dsp:spPr>
        <a:xfrm>
          <a:off x="2819400" y="0"/>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Types of peritoneal dialysis</a:t>
          </a:r>
        </a:p>
      </dsp:txBody>
      <dsp:txXfrm>
        <a:off x="2819400" y="0"/>
        <a:ext cx="2058789" cy="1029394"/>
      </dsp:txXfrm>
    </dsp:sp>
    <dsp:sp modelId="{78198C68-8EA4-485A-8279-86DE7CFAA6A1}">
      <dsp:nvSpPr>
        <dsp:cNvPr id="0" name=""/>
        <dsp:cNvSpPr/>
      </dsp:nvSpPr>
      <dsp:spPr>
        <a:xfrm>
          <a:off x="1544824" y="1501071"/>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Continuous</a:t>
          </a:r>
        </a:p>
      </dsp:txBody>
      <dsp:txXfrm>
        <a:off x="1544824" y="1501071"/>
        <a:ext cx="2058789" cy="1029394"/>
      </dsp:txXfrm>
    </dsp:sp>
    <dsp:sp modelId="{74AD11F7-D0CB-4B7A-8583-CFE08D84E087}">
      <dsp:nvSpPr>
        <dsp:cNvPr id="0" name=""/>
        <dsp:cNvSpPr/>
      </dsp:nvSpPr>
      <dsp:spPr>
        <a:xfrm>
          <a:off x="2046386" y="2925506"/>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CAPD</a:t>
          </a:r>
        </a:p>
        <a:p>
          <a:pPr marL="0" lvl="0" indent="0" algn="ctr" defTabSz="933450">
            <a:lnSpc>
              <a:spcPct val="90000"/>
            </a:lnSpc>
            <a:spcBef>
              <a:spcPct val="0"/>
            </a:spcBef>
            <a:spcAft>
              <a:spcPct val="35000"/>
            </a:spcAft>
            <a:buNone/>
          </a:pPr>
          <a:r>
            <a:rPr lang="en-US" sz="2100" kern="1200" dirty="0"/>
            <a:t>Continuous ambulatory PD</a:t>
          </a:r>
        </a:p>
      </dsp:txBody>
      <dsp:txXfrm>
        <a:off x="2046386" y="2925506"/>
        <a:ext cx="2058789" cy="1029394"/>
      </dsp:txXfrm>
    </dsp:sp>
    <dsp:sp modelId="{C0FC3E9B-8D64-4F32-8A79-11704987CA52}">
      <dsp:nvSpPr>
        <dsp:cNvPr id="0" name=""/>
        <dsp:cNvSpPr/>
      </dsp:nvSpPr>
      <dsp:spPr>
        <a:xfrm>
          <a:off x="2046386" y="4387246"/>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CCPD</a:t>
          </a:r>
        </a:p>
        <a:p>
          <a:pPr marL="0" lvl="0" indent="0" algn="ctr" defTabSz="933450">
            <a:lnSpc>
              <a:spcPct val="90000"/>
            </a:lnSpc>
            <a:spcBef>
              <a:spcPct val="0"/>
            </a:spcBef>
            <a:spcAft>
              <a:spcPct val="35000"/>
            </a:spcAft>
            <a:buNone/>
          </a:pPr>
          <a:r>
            <a:rPr lang="en-US" sz="2100" kern="1200" dirty="0" err="1"/>
            <a:t>Continous</a:t>
          </a:r>
          <a:r>
            <a:rPr lang="en-US" sz="2100" kern="1200" dirty="0"/>
            <a:t> cyclical PD</a:t>
          </a:r>
        </a:p>
      </dsp:txBody>
      <dsp:txXfrm>
        <a:off x="2046386" y="4387246"/>
        <a:ext cx="2058789" cy="1029394"/>
      </dsp:txXfrm>
    </dsp:sp>
    <dsp:sp modelId="{E970AD52-C110-432F-86B5-8161893CC0F3}">
      <dsp:nvSpPr>
        <dsp:cNvPr id="0" name=""/>
        <dsp:cNvSpPr/>
      </dsp:nvSpPr>
      <dsp:spPr>
        <a:xfrm>
          <a:off x="4022824" y="1463766"/>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Intermittent</a:t>
          </a:r>
        </a:p>
      </dsp:txBody>
      <dsp:txXfrm>
        <a:off x="4022824" y="1463766"/>
        <a:ext cx="2058789" cy="1029394"/>
      </dsp:txXfrm>
    </dsp:sp>
    <dsp:sp modelId="{32A1D289-CFB0-4011-9BBB-A4ACEC2076D0}">
      <dsp:nvSpPr>
        <dsp:cNvPr id="0" name=""/>
        <dsp:cNvSpPr/>
      </dsp:nvSpPr>
      <dsp:spPr>
        <a:xfrm>
          <a:off x="4537521" y="2925506"/>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DAPD</a:t>
          </a:r>
        </a:p>
        <a:p>
          <a:pPr marL="0" lvl="0" indent="0" algn="ctr" defTabSz="933450">
            <a:lnSpc>
              <a:spcPct val="90000"/>
            </a:lnSpc>
            <a:spcBef>
              <a:spcPct val="0"/>
            </a:spcBef>
            <a:spcAft>
              <a:spcPct val="35000"/>
            </a:spcAft>
            <a:buNone/>
          </a:pPr>
          <a:r>
            <a:rPr lang="en-US" sz="2100" kern="1200" dirty="0"/>
            <a:t>Daytime ambulatory PD</a:t>
          </a:r>
        </a:p>
      </dsp:txBody>
      <dsp:txXfrm>
        <a:off x="4537521" y="2925506"/>
        <a:ext cx="2058789" cy="1029394"/>
      </dsp:txXfrm>
    </dsp:sp>
    <dsp:sp modelId="{0339F2F6-CFD7-4E7A-8D22-82F21C28F11A}">
      <dsp:nvSpPr>
        <dsp:cNvPr id="0" name=""/>
        <dsp:cNvSpPr/>
      </dsp:nvSpPr>
      <dsp:spPr>
        <a:xfrm>
          <a:off x="4537521" y="4387246"/>
          <a:ext cx="2058789" cy="10293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NPD</a:t>
          </a:r>
        </a:p>
        <a:p>
          <a:pPr marL="0" lvl="0" indent="0" algn="ctr" defTabSz="933450">
            <a:lnSpc>
              <a:spcPct val="90000"/>
            </a:lnSpc>
            <a:spcBef>
              <a:spcPct val="0"/>
            </a:spcBef>
            <a:spcAft>
              <a:spcPct val="35000"/>
            </a:spcAft>
            <a:buNone/>
          </a:pPr>
          <a:r>
            <a:rPr lang="en-US" sz="2100" kern="1200" dirty="0"/>
            <a:t>Nightly PD</a:t>
          </a:r>
        </a:p>
      </dsp:txBody>
      <dsp:txXfrm>
        <a:off x="4537521" y="4387246"/>
        <a:ext cx="2058789" cy="102939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FC56D-90B2-9D41-BA35-AEB5B062F52B}" type="datetimeFigureOut">
              <a:rPr lang="en-JO" smtClean="0"/>
              <a:t>11/18/2021</a:t>
            </a:fld>
            <a:endParaRPr lang="en-J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E554C3-6BD9-AD44-9A4F-5ED2349B2346}" type="slidenum">
              <a:rPr lang="en-JO" smtClean="0"/>
              <a:t>‹#›</a:t>
            </a:fld>
            <a:endParaRPr lang="en-JO"/>
          </a:p>
        </p:txBody>
      </p:sp>
    </p:spTree>
    <p:extLst>
      <p:ext uri="{BB962C8B-B14F-4D97-AF65-F5344CB8AC3E}">
        <p14:creationId xmlns:p14="http://schemas.microsoft.com/office/powerpoint/2010/main" val="3137378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2.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68105f356745e934_88: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6" name="Google Shape;146;g68105f356745e934_88: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68105f356745e934_133: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g68105f356745e934_133: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68105f356745e934_138: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6" name="Google Shape;206;g68105f356745e934_138: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68105f356745e934_142: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1" name="Google Shape;211;g68105f356745e934_14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68105f356745e934_148: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g68105f356745e934_148: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68105f356745e934_152: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3" name="Google Shape;223;g68105f356745e934_15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68105f356745e934_158: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Google Shape;230;g68105f356745e934_158: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68105f356745e934_165: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8" name="Google Shape;238;g68105f356745e934_165: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68105f356745e934_170: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4" name="Google Shape;244;g68105f356745e934_17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Notes Placeholder">
            <a:extLst>
              <a:ext uri="{FF2B5EF4-FFF2-40B4-BE49-F238E27FC236}">
                <a16:creationId xmlns:a16="http://schemas.microsoft.com/office/drawing/2014/main" id="{2B06B50E-7A64-4DAB-BA97-A1CEFBEA8C43}"/>
              </a:ext>
            </a:extLst>
          </p:cNvPr>
          <p:cNvSpPr>
            <a:spLocks noGrp="1"/>
          </p:cNvSpPr>
          <p:nvPr>
            <p:ph type="body" idx="1"/>
          </p:nvPr>
        </p:nvSpPr>
        <p:spPr bwMode="auto">
          <a:xfrm>
            <a:off x="-2147483648" y="-2147483648"/>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8105f356745e934_94: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3" name="Google Shape;153;g68105f356745e934_94: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68105f356745e934_100: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g68105f356745e934_10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68105f356745e934_105: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6" name="Google Shape;166;g68105f356745e934_105: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68105f356745e934_109: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1" name="Google Shape;171;g68105f356745e934_109: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68105f356745e934_115: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g68105f356745e934_115: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68105f356745e934_119: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g68105f356745e934_119: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68105f356745e934_123:notes"/>
          <p:cNvSpPr txBox="1">
            <a:spLocks noGrp="1"/>
          </p:cNvSpPr>
          <p:nvPr>
            <p:ph type="body" idx="1"/>
          </p:nvPr>
        </p:nvSpPr>
        <p:spPr>
          <a:xfrm>
            <a:off x="1219200" y="3257550"/>
            <a:ext cx="97536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8" name="Google Shape;188;g68105f356745e934_123: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68105f356745e934_128:notes"/>
          <p:cNvSpPr txBox="1">
            <a:spLocks noGrp="1"/>
          </p:cNvSpPr>
          <p:nvPr>
            <p:ph type="body" idx="1"/>
          </p:nvPr>
        </p:nvSpPr>
        <p:spPr>
          <a:xfrm>
            <a:off x="-2147483600" y="-2147483600"/>
            <a:ext cx="0" cy="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4" name="Google Shape;194;g68105f356745e934_128: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698D4-5934-D344-89B0-8735E982D0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JO"/>
          </a:p>
        </p:txBody>
      </p:sp>
      <p:sp>
        <p:nvSpPr>
          <p:cNvPr id="3" name="Subtitle 2">
            <a:extLst>
              <a:ext uri="{FF2B5EF4-FFF2-40B4-BE49-F238E27FC236}">
                <a16:creationId xmlns:a16="http://schemas.microsoft.com/office/drawing/2014/main" id="{73767478-B7FD-9840-8A67-B4A88A4571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JO"/>
          </a:p>
        </p:txBody>
      </p:sp>
      <p:sp>
        <p:nvSpPr>
          <p:cNvPr id="4" name="Date Placeholder 3">
            <a:extLst>
              <a:ext uri="{FF2B5EF4-FFF2-40B4-BE49-F238E27FC236}">
                <a16:creationId xmlns:a16="http://schemas.microsoft.com/office/drawing/2014/main" id="{78AD6741-84E0-004F-A844-5B0AF29C771B}"/>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8F07C22F-9E79-B14E-A496-5C2DF6A807EB}"/>
              </a:ext>
            </a:extLst>
          </p:cNvPr>
          <p:cNvSpPr>
            <a:spLocks noGrp="1"/>
          </p:cNvSpPr>
          <p:nvPr>
            <p:ph type="ftr" sz="quarter" idx="11"/>
          </p:nvPr>
        </p:nvSpPr>
        <p:spPr/>
        <p:txBody>
          <a:bodyPr/>
          <a:lstStyle/>
          <a:p>
            <a:endParaRPr lang="en-JO"/>
          </a:p>
        </p:txBody>
      </p:sp>
      <p:sp>
        <p:nvSpPr>
          <p:cNvPr id="6" name="Slide Number Placeholder 5">
            <a:extLst>
              <a:ext uri="{FF2B5EF4-FFF2-40B4-BE49-F238E27FC236}">
                <a16:creationId xmlns:a16="http://schemas.microsoft.com/office/drawing/2014/main" id="{F0B09A28-7E32-4F47-953C-B7422EB69FDC}"/>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1399097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97605-868A-034C-BC22-723ECA7A6041}"/>
              </a:ext>
            </a:extLst>
          </p:cNvPr>
          <p:cNvSpPr>
            <a:spLocks noGrp="1"/>
          </p:cNvSpPr>
          <p:nvPr>
            <p:ph type="title"/>
          </p:nvPr>
        </p:nvSpPr>
        <p:spPr/>
        <p:txBody>
          <a:bodyPr/>
          <a:lstStyle/>
          <a:p>
            <a:r>
              <a:rPr lang="en-US"/>
              <a:t>Click to edit Master title style</a:t>
            </a:r>
            <a:endParaRPr lang="en-JO"/>
          </a:p>
        </p:txBody>
      </p:sp>
      <p:sp>
        <p:nvSpPr>
          <p:cNvPr id="3" name="Vertical Text Placeholder 2">
            <a:extLst>
              <a:ext uri="{FF2B5EF4-FFF2-40B4-BE49-F238E27FC236}">
                <a16:creationId xmlns:a16="http://schemas.microsoft.com/office/drawing/2014/main" id="{C2131CC7-A86C-3B4B-ABC1-78D1D270CE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Date Placeholder 3">
            <a:extLst>
              <a:ext uri="{FF2B5EF4-FFF2-40B4-BE49-F238E27FC236}">
                <a16:creationId xmlns:a16="http://schemas.microsoft.com/office/drawing/2014/main" id="{A38590B5-386D-B449-987B-328589CAE3AC}"/>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5974D746-55B8-CF44-ACA6-2180DC4E242B}"/>
              </a:ext>
            </a:extLst>
          </p:cNvPr>
          <p:cNvSpPr>
            <a:spLocks noGrp="1"/>
          </p:cNvSpPr>
          <p:nvPr>
            <p:ph type="ftr" sz="quarter" idx="11"/>
          </p:nvPr>
        </p:nvSpPr>
        <p:spPr/>
        <p:txBody>
          <a:bodyPr/>
          <a:lstStyle/>
          <a:p>
            <a:endParaRPr lang="en-JO"/>
          </a:p>
        </p:txBody>
      </p:sp>
      <p:sp>
        <p:nvSpPr>
          <p:cNvPr id="6" name="Slide Number Placeholder 5">
            <a:extLst>
              <a:ext uri="{FF2B5EF4-FFF2-40B4-BE49-F238E27FC236}">
                <a16:creationId xmlns:a16="http://schemas.microsoft.com/office/drawing/2014/main" id="{199F2A00-F50A-6E4D-9DC6-AA99F4F97B97}"/>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134803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B8437F-3842-D148-93AB-C286190C88F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JO"/>
          </a:p>
        </p:txBody>
      </p:sp>
      <p:sp>
        <p:nvSpPr>
          <p:cNvPr id="3" name="Vertical Text Placeholder 2">
            <a:extLst>
              <a:ext uri="{FF2B5EF4-FFF2-40B4-BE49-F238E27FC236}">
                <a16:creationId xmlns:a16="http://schemas.microsoft.com/office/drawing/2014/main" id="{2CF4D04B-CC41-7C47-B318-0D59C02C42D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Date Placeholder 3">
            <a:extLst>
              <a:ext uri="{FF2B5EF4-FFF2-40B4-BE49-F238E27FC236}">
                <a16:creationId xmlns:a16="http://schemas.microsoft.com/office/drawing/2014/main" id="{FD99BB63-5806-4846-9EC5-F79D7260056B}"/>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52A044ED-8F38-6645-80B3-D2B6198E14A7}"/>
              </a:ext>
            </a:extLst>
          </p:cNvPr>
          <p:cNvSpPr>
            <a:spLocks noGrp="1"/>
          </p:cNvSpPr>
          <p:nvPr>
            <p:ph type="ftr" sz="quarter" idx="11"/>
          </p:nvPr>
        </p:nvSpPr>
        <p:spPr/>
        <p:txBody>
          <a:bodyPr/>
          <a:lstStyle/>
          <a:p>
            <a:endParaRPr lang="en-JO"/>
          </a:p>
        </p:txBody>
      </p:sp>
      <p:sp>
        <p:nvSpPr>
          <p:cNvPr id="6" name="Slide Number Placeholder 5">
            <a:extLst>
              <a:ext uri="{FF2B5EF4-FFF2-40B4-BE49-F238E27FC236}">
                <a16:creationId xmlns:a16="http://schemas.microsoft.com/office/drawing/2014/main" id="{50009A00-A041-174C-94E8-323F73CF31E0}"/>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394339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FDF2C-63E4-274C-B367-D9CF1B5CD974}"/>
              </a:ext>
            </a:extLst>
          </p:cNvPr>
          <p:cNvSpPr>
            <a:spLocks noGrp="1"/>
          </p:cNvSpPr>
          <p:nvPr>
            <p:ph type="title"/>
          </p:nvPr>
        </p:nvSpPr>
        <p:spPr/>
        <p:txBody>
          <a:bodyPr/>
          <a:lstStyle/>
          <a:p>
            <a:r>
              <a:rPr lang="en-US"/>
              <a:t>Click to edit Master title style</a:t>
            </a:r>
            <a:endParaRPr lang="en-JO"/>
          </a:p>
        </p:txBody>
      </p:sp>
      <p:sp>
        <p:nvSpPr>
          <p:cNvPr id="3" name="Content Placeholder 2">
            <a:extLst>
              <a:ext uri="{FF2B5EF4-FFF2-40B4-BE49-F238E27FC236}">
                <a16:creationId xmlns:a16="http://schemas.microsoft.com/office/drawing/2014/main" id="{75051F35-F8B6-0746-B455-FED2D63CDF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Date Placeholder 3">
            <a:extLst>
              <a:ext uri="{FF2B5EF4-FFF2-40B4-BE49-F238E27FC236}">
                <a16:creationId xmlns:a16="http://schemas.microsoft.com/office/drawing/2014/main" id="{742C7919-B53D-974E-9804-E79B72E2D99A}"/>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29E77189-4C31-F94B-9E42-224EE704CCE8}"/>
              </a:ext>
            </a:extLst>
          </p:cNvPr>
          <p:cNvSpPr>
            <a:spLocks noGrp="1"/>
          </p:cNvSpPr>
          <p:nvPr>
            <p:ph type="ftr" sz="quarter" idx="11"/>
          </p:nvPr>
        </p:nvSpPr>
        <p:spPr/>
        <p:txBody>
          <a:bodyPr/>
          <a:lstStyle/>
          <a:p>
            <a:endParaRPr lang="en-JO"/>
          </a:p>
        </p:txBody>
      </p:sp>
      <p:sp>
        <p:nvSpPr>
          <p:cNvPr id="6" name="Slide Number Placeholder 5">
            <a:extLst>
              <a:ext uri="{FF2B5EF4-FFF2-40B4-BE49-F238E27FC236}">
                <a16:creationId xmlns:a16="http://schemas.microsoft.com/office/drawing/2014/main" id="{D8BC9791-07AC-184D-9122-FE69DB678369}"/>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3832847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6E5B4-F96B-964F-86DD-BD79CC43F0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JO"/>
          </a:p>
        </p:txBody>
      </p:sp>
      <p:sp>
        <p:nvSpPr>
          <p:cNvPr id="3" name="Text Placeholder 2">
            <a:extLst>
              <a:ext uri="{FF2B5EF4-FFF2-40B4-BE49-F238E27FC236}">
                <a16:creationId xmlns:a16="http://schemas.microsoft.com/office/drawing/2014/main" id="{21038B38-3D23-7243-BE35-94B5BE25CB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3F7FE6-202E-A646-89EF-E4BD081096A3}"/>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C2EE2279-2EC2-D54D-8918-54BEB7A8F056}"/>
              </a:ext>
            </a:extLst>
          </p:cNvPr>
          <p:cNvSpPr>
            <a:spLocks noGrp="1"/>
          </p:cNvSpPr>
          <p:nvPr>
            <p:ph type="ftr" sz="quarter" idx="11"/>
          </p:nvPr>
        </p:nvSpPr>
        <p:spPr/>
        <p:txBody>
          <a:bodyPr/>
          <a:lstStyle/>
          <a:p>
            <a:endParaRPr lang="en-JO"/>
          </a:p>
        </p:txBody>
      </p:sp>
      <p:sp>
        <p:nvSpPr>
          <p:cNvPr id="6" name="Slide Number Placeholder 5">
            <a:extLst>
              <a:ext uri="{FF2B5EF4-FFF2-40B4-BE49-F238E27FC236}">
                <a16:creationId xmlns:a16="http://schemas.microsoft.com/office/drawing/2014/main" id="{801CB1EA-D4C3-A947-BFCC-5D7422D9575D}"/>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272833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AC03-CCC1-4348-970B-36AE6A8078FC}"/>
              </a:ext>
            </a:extLst>
          </p:cNvPr>
          <p:cNvSpPr>
            <a:spLocks noGrp="1"/>
          </p:cNvSpPr>
          <p:nvPr>
            <p:ph type="title"/>
          </p:nvPr>
        </p:nvSpPr>
        <p:spPr/>
        <p:txBody>
          <a:bodyPr/>
          <a:lstStyle/>
          <a:p>
            <a:r>
              <a:rPr lang="en-US"/>
              <a:t>Click to edit Master title style</a:t>
            </a:r>
            <a:endParaRPr lang="en-JO"/>
          </a:p>
        </p:txBody>
      </p:sp>
      <p:sp>
        <p:nvSpPr>
          <p:cNvPr id="3" name="Content Placeholder 2">
            <a:extLst>
              <a:ext uri="{FF2B5EF4-FFF2-40B4-BE49-F238E27FC236}">
                <a16:creationId xmlns:a16="http://schemas.microsoft.com/office/drawing/2014/main" id="{D3609F50-AFB6-2449-9922-7FA5C236C7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Content Placeholder 3">
            <a:extLst>
              <a:ext uri="{FF2B5EF4-FFF2-40B4-BE49-F238E27FC236}">
                <a16:creationId xmlns:a16="http://schemas.microsoft.com/office/drawing/2014/main" id="{0DA29320-61EA-2644-8F94-38952150BA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5" name="Date Placeholder 4">
            <a:extLst>
              <a:ext uri="{FF2B5EF4-FFF2-40B4-BE49-F238E27FC236}">
                <a16:creationId xmlns:a16="http://schemas.microsoft.com/office/drawing/2014/main" id="{F4F58BB0-1853-4B45-AC2F-E4ACB74EAE1C}"/>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6" name="Footer Placeholder 5">
            <a:extLst>
              <a:ext uri="{FF2B5EF4-FFF2-40B4-BE49-F238E27FC236}">
                <a16:creationId xmlns:a16="http://schemas.microsoft.com/office/drawing/2014/main" id="{5EDA46BB-A629-294B-B48D-2C68EBB2E9AF}"/>
              </a:ext>
            </a:extLst>
          </p:cNvPr>
          <p:cNvSpPr>
            <a:spLocks noGrp="1"/>
          </p:cNvSpPr>
          <p:nvPr>
            <p:ph type="ftr" sz="quarter" idx="11"/>
          </p:nvPr>
        </p:nvSpPr>
        <p:spPr/>
        <p:txBody>
          <a:bodyPr/>
          <a:lstStyle/>
          <a:p>
            <a:endParaRPr lang="en-JO"/>
          </a:p>
        </p:txBody>
      </p:sp>
      <p:sp>
        <p:nvSpPr>
          <p:cNvPr id="7" name="Slide Number Placeholder 6">
            <a:extLst>
              <a:ext uri="{FF2B5EF4-FFF2-40B4-BE49-F238E27FC236}">
                <a16:creationId xmlns:a16="http://schemas.microsoft.com/office/drawing/2014/main" id="{7EF40E72-DABA-FD47-8A63-F3066B729395}"/>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1827468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AE3D0-889F-5247-826A-D1ECA846CB5D}"/>
              </a:ext>
            </a:extLst>
          </p:cNvPr>
          <p:cNvSpPr>
            <a:spLocks noGrp="1"/>
          </p:cNvSpPr>
          <p:nvPr>
            <p:ph type="title"/>
          </p:nvPr>
        </p:nvSpPr>
        <p:spPr>
          <a:xfrm>
            <a:off x="839788" y="365125"/>
            <a:ext cx="10515600" cy="1325563"/>
          </a:xfrm>
        </p:spPr>
        <p:txBody>
          <a:bodyPr/>
          <a:lstStyle/>
          <a:p>
            <a:r>
              <a:rPr lang="en-US"/>
              <a:t>Click to edit Master title style</a:t>
            </a:r>
            <a:endParaRPr lang="en-JO"/>
          </a:p>
        </p:txBody>
      </p:sp>
      <p:sp>
        <p:nvSpPr>
          <p:cNvPr id="3" name="Text Placeholder 2">
            <a:extLst>
              <a:ext uri="{FF2B5EF4-FFF2-40B4-BE49-F238E27FC236}">
                <a16:creationId xmlns:a16="http://schemas.microsoft.com/office/drawing/2014/main" id="{40803E82-CD3B-6546-8344-AA32FE63F1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4A8BE9-E9F8-124A-B4B2-B0BFB20346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5" name="Text Placeholder 4">
            <a:extLst>
              <a:ext uri="{FF2B5EF4-FFF2-40B4-BE49-F238E27FC236}">
                <a16:creationId xmlns:a16="http://schemas.microsoft.com/office/drawing/2014/main" id="{ACF704DB-AD16-2149-9567-7BC660FACE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6931B0-3DC5-A44D-B4D6-03002D4DEE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7" name="Date Placeholder 6">
            <a:extLst>
              <a:ext uri="{FF2B5EF4-FFF2-40B4-BE49-F238E27FC236}">
                <a16:creationId xmlns:a16="http://schemas.microsoft.com/office/drawing/2014/main" id="{D944CF01-6681-DA40-A4B5-91898C0111A4}"/>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8" name="Footer Placeholder 7">
            <a:extLst>
              <a:ext uri="{FF2B5EF4-FFF2-40B4-BE49-F238E27FC236}">
                <a16:creationId xmlns:a16="http://schemas.microsoft.com/office/drawing/2014/main" id="{4D007F5B-3008-F94B-80CC-C448CDE340C0}"/>
              </a:ext>
            </a:extLst>
          </p:cNvPr>
          <p:cNvSpPr>
            <a:spLocks noGrp="1"/>
          </p:cNvSpPr>
          <p:nvPr>
            <p:ph type="ftr" sz="quarter" idx="11"/>
          </p:nvPr>
        </p:nvSpPr>
        <p:spPr/>
        <p:txBody>
          <a:bodyPr/>
          <a:lstStyle/>
          <a:p>
            <a:endParaRPr lang="en-JO"/>
          </a:p>
        </p:txBody>
      </p:sp>
      <p:sp>
        <p:nvSpPr>
          <p:cNvPr id="9" name="Slide Number Placeholder 8">
            <a:extLst>
              <a:ext uri="{FF2B5EF4-FFF2-40B4-BE49-F238E27FC236}">
                <a16:creationId xmlns:a16="http://schemas.microsoft.com/office/drawing/2014/main" id="{9D6B7512-A7B7-1340-9B2A-05F15D8AF741}"/>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867050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34490-F639-BF4C-B0D5-162ED74529AE}"/>
              </a:ext>
            </a:extLst>
          </p:cNvPr>
          <p:cNvSpPr>
            <a:spLocks noGrp="1"/>
          </p:cNvSpPr>
          <p:nvPr>
            <p:ph type="title"/>
          </p:nvPr>
        </p:nvSpPr>
        <p:spPr/>
        <p:txBody>
          <a:bodyPr/>
          <a:lstStyle/>
          <a:p>
            <a:r>
              <a:rPr lang="en-US"/>
              <a:t>Click to edit Master title style</a:t>
            </a:r>
            <a:endParaRPr lang="en-JO"/>
          </a:p>
        </p:txBody>
      </p:sp>
      <p:sp>
        <p:nvSpPr>
          <p:cNvPr id="3" name="Date Placeholder 2">
            <a:extLst>
              <a:ext uri="{FF2B5EF4-FFF2-40B4-BE49-F238E27FC236}">
                <a16:creationId xmlns:a16="http://schemas.microsoft.com/office/drawing/2014/main" id="{F0D93C43-766B-D94E-AE18-17AE2ED054A4}"/>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4" name="Footer Placeholder 3">
            <a:extLst>
              <a:ext uri="{FF2B5EF4-FFF2-40B4-BE49-F238E27FC236}">
                <a16:creationId xmlns:a16="http://schemas.microsoft.com/office/drawing/2014/main" id="{04518E33-93DF-054F-8713-531F4623CE1C}"/>
              </a:ext>
            </a:extLst>
          </p:cNvPr>
          <p:cNvSpPr>
            <a:spLocks noGrp="1"/>
          </p:cNvSpPr>
          <p:nvPr>
            <p:ph type="ftr" sz="quarter" idx="11"/>
          </p:nvPr>
        </p:nvSpPr>
        <p:spPr/>
        <p:txBody>
          <a:bodyPr/>
          <a:lstStyle/>
          <a:p>
            <a:endParaRPr lang="en-JO"/>
          </a:p>
        </p:txBody>
      </p:sp>
      <p:sp>
        <p:nvSpPr>
          <p:cNvPr id="5" name="Slide Number Placeholder 4">
            <a:extLst>
              <a:ext uri="{FF2B5EF4-FFF2-40B4-BE49-F238E27FC236}">
                <a16:creationId xmlns:a16="http://schemas.microsoft.com/office/drawing/2014/main" id="{68224CA4-F6FA-C74B-87E0-CC1AB3FB1B7E}"/>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3031193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180B81-0BE7-3743-AC94-41B2A6BB035B}"/>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3" name="Footer Placeholder 2">
            <a:extLst>
              <a:ext uri="{FF2B5EF4-FFF2-40B4-BE49-F238E27FC236}">
                <a16:creationId xmlns:a16="http://schemas.microsoft.com/office/drawing/2014/main" id="{1D7088B4-3AF1-3948-94D8-A396EFF98916}"/>
              </a:ext>
            </a:extLst>
          </p:cNvPr>
          <p:cNvSpPr>
            <a:spLocks noGrp="1"/>
          </p:cNvSpPr>
          <p:nvPr>
            <p:ph type="ftr" sz="quarter" idx="11"/>
          </p:nvPr>
        </p:nvSpPr>
        <p:spPr/>
        <p:txBody>
          <a:bodyPr/>
          <a:lstStyle/>
          <a:p>
            <a:endParaRPr lang="en-JO"/>
          </a:p>
        </p:txBody>
      </p:sp>
      <p:sp>
        <p:nvSpPr>
          <p:cNvPr id="4" name="Slide Number Placeholder 3">
            <a:extLst>
              <a:ext uri="{FF2B5EF4-FFF2-40B4-BE49-F238E27FC236}">
                <a16:creationId xmlns:a16="http://schemas.microsoft.com/office/drawing/2014/main" id="{7BE769BA-DC0C-3E41-94C6-7A7195E4951E}"/>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2882571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55301-5216-6D4E-AC3B-B51FA95D19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JO"/>
          </a:p>
        </p:txBody>
      </p:sp>
      <p:sp>
        <p:nvSpPr>
          <p:cNvPr id="3" name="Content Placeholder 2">
            <a:extLst>
              <a:ext uri="{FF2B5EF4-FFF2-40B4-BE49-F238E27FC236}">
                <a16:creationId xmlns:a16="http://schemas.microsoft.com/office/drawing/2014/main" id="{2FD29C02-6923-B04D-8D34-059DFAD524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Text Placeholder 3">
            <a:extLst>
              <a:ext uri="{FF2B5EF4-FFF2-40B4-BE49-F238E27FC236}">
                <a16:creationId xmlns:a16="http://schemas.microsoft.com/office/drawing/2014/main" id="{6FB5596E-3A6A-4B49-912D-BA21EA9DC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E28109-9425-6848-8ACE-671B08B79B54}"/>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6" name="Footer Placeholder 5">
            <a:extLst>
              <a:ext uri="{FF2B5EF4-FFF2-40B4-BE49-F238E27FC236}">
                <a16:creationId xmlns:a16="http://schemas.microsoft.com/office/drawing/2014/main" id="{512B27E7-A360-AB43-8704-A2F92E9FCC5F}"/>
              </a:ext>
            </a:extLst>
          </p:cNvPr>
          <p:cNvSpPr>
            <a:spLocks noGrp="1"/>
          </p:cNvSpPr>
          <p:nvPr>
            <p:ph type="ftr" sz="quarter" idx="11"/>
          </p:nvPr>
        </p:nvSpPr>
        <p:spPr/>
        <p:txBody>
          <a:bodyPr/>
          <a:lstStyle/>
          <a:p>
            <a:endParaRPr lang="en-JO"/>
          </a:p>
        </p:txBody>
      </p:sp>
      <p:sp>
        <p:nvSpPr>
          <p:cNvPr id="7" name="Slide Number Placeholder 6">
            <a:extLst>
              <a:ext uri="{FF2B5EF4-FFF2-40B4-BE49-F238E27FC236}">
                <a16:creationId xmlns:a16="http://schemas.microsoft.com/office/drawing/2014/main" id="{25B153D2-0A1F-E240-AE73-98FD5B3992B6}"/>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2277703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A0C34-A0D5-9B40-9AC6-A9B561C93D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JO"/>
          </a:p>
        </p:txBody>
      </p:sp>
      <p:sp>
        <p:nvSpPr>
          <p:cNvPr id="3" name="Picture Placeholder 2">
            <a:extLst>
              <a:ext uri="{FF2B5EF4-FFF2-40B4-BE49-F238E27FC236}">
                <a16:creationId xmlns:a16="http://schemas.microsoft.com/office/drawing/2014/main" id="{EB2A6340-280A-D24A-8403-8CDB89F536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JO"/>
          </a:p>
        </p:txBody>
      </p:sp>
      <p:sp>
        <p:nvSpPr>
          <p:cNvPr id="4" name="Text Placeholder 3">
            <a:extLst>
              <a:ext uri="{FF2B5EF4-FFF2-40B4-BE49-F238E27FC236}">
                <a16:creationId xmlns:a16="http://schemas.microsoft.com/office/drawing/2014/main" id="{B8E729B8-398E-094C-986C-BF1FAB196B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631C4C-9217-3046-A83B-921CA2DA9896}"/>
              </a:ext>
            </a:extLst>
          </p:cNvPr>
          <p:cNvSpPr>
            <a:spLocks noGrp="1"/>
          </p:cNvSpPr>
          <p:nvPr>
            <p:ph type="dt" sz="half" idx="10"/>
          </p:nvPr>
        </p:nvSpPr>
        <p:spPr/>
        <p:txBody>
          <a:bodyPr/>
          <a:lstStyle/>
          <a:p>
            <a:fld id="{6A360B1D-8A41-0041-97D6-5EDCEC9C8567}" type="datetimeFigureOut">
              <a:rPr lang="en-JO" smtClean="0"/>
              <a:t>11/18/2021</a:t>
            </a:fld>
            <a:endParaRPr lang="en-JO"/>
          </a:p>
        </p:txBody>
      </p:sp>
      <p:sp>
        <p:nvSpPr>
          <p:cNvPr id="6" name="Footer Placeholder 5">
            <a:extLst>
              <a:ext uri="{FF2B5EF4-FFF2-40B4-BE49-F238E27FC236}">
                <a16:creationId xmlns:a16="http://schemas.microsoft.com/office/drawing/2014/main" id="{38ABFE98-2E57-8D47-8721-D6A2A810D0D4}"/>
              </a:ext>
            </a:extLst>
          </p:cNvPr>
          <p:cNvSpPr>
            <a:spLocks noGrp="1"/>
          </p:cNvSpPr>
          <p:nvPr>
            <p:ph type="ftr" sz="quarter" idx="11"/>
          </p:nvPr>
        </p:nvSpPr>
        <p:spPr/>
        <p:txBody>
          <a:bodyPr/>
          <a:lstStyle/>
          <a:p>
            <a:endParaRPr lang="en-JO"/>
          </a:p>
        </p:txBody>
      </p:sp>
      <p:sp>
        <p:nvSpPr>
          <p:cNvPr id="7" name="Slide Number Placeholder 6">
            <a:extLst>
              <a:ext uri="{FF2B5EF4-FFF2-40B4-BE49-F238E27FC236}">
                <a16:creationId xmlns:a16="http://schemas.microsoft.com/office/drawing/2014/main" id="{25E7FBAB-BB18-E148-8034-4387002FC804}"/>
              </a:ext>
            </a:extLst>
          </p:cNvPr>
          <p:cNvSpPr>
            <a:spLocks noGrp="1"/>
          </p:cNvSpPr>
          <p:nvPr>
            <p:ph type="sldNum" sz="quarter" idx="12"/>
          </p:nvPr>
        </p:nvSpPr>
        <p:spPr/>
        <p:txBody>
          <a:bodyPr/>
          <a:lstStyle/>
          <a:p>
            <a:fld id="{2CD1803F-63F6-E449-9F76-94F991058009}" type="slidenum">
              <a:rPr lang="en-JO" smtClean="0"/>
              <a:t>‹#›</a:t>
            </a:fld>
            <a:endParaRPr lang="en-JO"/>
          </a:p>
        </p:txBody>
      </p:sp>
    </p:spTree>
    <p:extLst>
      <p:ext uri="{BB962C8B-B14F-4D97-AF65-F5344CB8AC3E}">
        <p14:creationId xmlns:p14="http://schemas.microsoft.com/office/powerpoint/2010/main" val="3389675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E6F75A-CD04-C944-8FA7-0EB40EBB64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JO"/>
          </a:p>
        </p:txBody>
      </p:sp>
      <p:sp>
        <p:nvSpPr>
          <p:cNvPr id="3" name="Text Placeholder 2">
            <a:extLst>
              <a:ext uri="{FF2B5EF4-FFF2-40B4-BE49-F238E27FC236}">
                <a16:creationId xmlns:a16="http://schemas.microsoft.com/office/drawing/2014/main" id="{DFD4702F-D79A-9A4F-8277-FE6C4E721E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O"/>
          </a:p>
        </p:txBody>
      </p:sp>
      <p:sp>
        <p:nvSpPr>
          <p:cNvPr id="4" name="Date Placeholder 3">
            <a:extLst>
              <a:ext uri="{FF2B5EF4-FFF2-40B4-BE49-F238E27FC236}">
                <a16:creationId xmlns:a16="http://schemas.microsoft.com/office/drawing/2014/main" id="{0C83F5E7-7EBF-E34C-9EDD-A79E32C15C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360B1D-8A41-0041-97D6-5EDCEC9C8567}" type="datetimeFigureOut">
              <a:rPr lang="en-JO" smtClean="0"/>
              <a:t>11/18/2021</a:t>
            </a:fld>
            <a:endParaRPr lang="en-JO"/>
          </a:p>
        </p:txBody>
      </p:sp>
      <p:sp>
        <p:nvSpPr>
          <p:cNvPr id="5" name="Footer Placeholder 4">
            <a:extLst>
              <a:ext uri="{FF2B5EF4-FFF2-40B4-BE49-F238E27FC236}">
                <a16:creationId xmlns:a16="http://schemas.microsoft.com/office/drawing/2014/main" id="{F4508222-0999-4A43-96B0-9456C405F3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JO"/>
          </a:p>
        </p:txBody>
      </p:sp>
      <p:sp>
        <p:nvSpPr>
          <p:cNvPr id="6" name="Slide Number Placeholder 5">
            <a:extLst>
              <a:ext uri="{FF2B5EF4-FFF2-40B4-BE49-F238E27FC236}">
                <a16:creationId xmlns:a16="http://schemas.microsoft.com/office/drawing/2014/main" id="{94079927-0B2C-1849-85C9-E20D1AB6D7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D1803F-63F6-E449-9F76-94F991058009}" type="slidenum">
              <a:rPr lang="en-JO" smtClean="0"/>
              <a:t>‹#›</a:t>
            </a:fld>
            <a:endParaRPr lang="en-JO"/>
          </a:p>
        </p:txBody>
      </p:sp>
    </p:spTree>
    <p:extLst>
      <p:ext uri="{BB962C8B-B14F-4D97-AF65-F5344CB8AC3E}">
        <p14:creationId xmlns:p14="http://schemas.microsoft.com/office/powerpoint/2010/main" val="3093709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J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notesSlide" Target="../notesSlides/notesSlide9.xml" /><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 /><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 /><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 /><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notesSlide" Target="../notesSlides/notesSlide15.xml" /><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3" Type="http://schemas.openxmlformats.org/officeDocument/2006/relationships/image" Target="../media/image4.jpg" /><Relationship Id="rId2" Type="http://schemas.openxmlformats.org/officeDocument/2006/relationships/notesSlide" Target="../notesSlides/notesSlide16.xml" /><Relationship Id="rId1" Type="http://schemas.openxmlformats.org/officeDocument/2006/relationships/slideLayout" Target="../slideLayouts/slideLayout7.xml" /></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 /><Relationship Id="rId1" Type="http://schemas.openxmlformats.org/officeDocument/2006/relationships/slideLayout" Target="../slideLayouts/slideLayout7.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image" Target="../media/image5.png" /><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3" Type="http://schemas.openxmlformats.org/officeDocument/2006/relationships/image" Target="../media/image8.png" /><Relationship Id="rId2" Type="http://schemas.openxmlformats.org/officeDocument/2006/relationships/image" Target="../media/image7.png" /><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2" Type="http://schemas.openxmlformats.org/officeDocument/2006/relationships/image" Target="../media/image9.png" /><Relationship Id="rId1" Type="http://schemas.openxmlformats.org/officeDocument/2006/relationships/slideLayout" Target="../slideLayouts/slideLayout2.xml" /></Relationships>
</file>

<file path=ppt/slides/_rels/slide25.xml.rels><?xml version="1.0" encoding="UTF-8" standalone="yes"?>
<Relationships xmlns="http://schemas.openxmlformats.org/package/2006/relationships"><Relationship Id="rId2" Type="http://schemas.openxmlformats.org/officeDocument/2006/relationships/image" Target="../media/image10.png" /><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2" Type="http://schemas.openxmlformats.org/officeDocument/2006/relationships/image" Target="../media/image11.png" /><Relationship Id="rId1" Type="http://schemas.openxmlformats.org/officeDocument/2006/relationships/slideLayout" Target="../slideLayouts/slideLayout2.xml" /></Relationships>
</file>

<file path=ppt/slides/_rels/slide27.xml.rels><?xml version="1.0" encoding="UTF-8" standalone="yes"?>
<Relationships xmlns="http://schemas.openxmlformats.org/package/2006/relationships"><Relationship Id="rId2" Type="http://schemas.openxmlformats.org/officeDocument/2006/relationships/image" Target="../media/image12.png" /><Relationship Id="rId1" Type="http://schemas.openxmlformats.org/officeDocument/2006/relationships/slideLayout" Target="../slideLayouts/slideLayout2.xml" /></Relationships>
</file>

<file path=ppt/slides/_rels/slide28.xml.rels><?xml version="1.0" encoding="UTF-8" standalone="yes"?>
<Relationships xmlns="http://schemas.openxmlformats.org/package/2006/relationships"><Relationship Id="rId2" Type="http://schemas.openxmlformats.org/officeDocument/2006/relationships/image" Target="../media/image13.png" /><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2" Type="http://schemas.openxmlformats.org/officeDocument/2006/relationships/image" Target="../media/image14.pn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2.xml" /></Relationships>
</file>

<file path=ppt/slides/_rels/slide30.xml.rels><?xml version="1.0" encoding="UTF-8" standalone="yes"?>
<Relationships xmlns="http://schemas.openxmlformats.org/package/2006/relationships"><Relationship Id="rId2" Type="http://schemas.openxmlformats.org/officeDocument/2006/relationships/image" Target="../media/image15.png" /><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2" Type="http://schemas.openxmlformats.org/officeDocument/2006/relationships/image" Target="../media/image16.png" /><Relationship Id="rId1" Type="http://schemas.openxmlformats.org/officeDocument/2006/relationships/slideLayout" Target="../slideLayouts/slideLayout2.xml" /></Relationships>
</file>

<file path=ppt/slides/_rels/slide33.xml.rels><?xml version="1.0" encoding="UTF-8" standalone="yes"?>
<Relationships xmlns="http://schemas.openxmlformats.org/package/2006/relationships"><Relationship Id="rId2" Type="http://schemas.openxmlformats.org/officeDocument/2006/relationships/image" Target="../media/image17.png" /><Relationship Id="rId1" Type="http://schemas.openxmlformats.org/officeDocument/2006/relationships/slideLayout" Target="../slideLayouts/slideLayout2.xml" /></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2.xml" /></Relationships>
</file>

<file path=ppt/slides/_rels/slide40.xml.rels><?xml version="1.0" encoding="UTF-8" standalone="yes"?>
<Relationships xmlns="http://schemas.openxmlformats.org/package/2006/relationships"><Relationship Id="rId2" Type="http://schemas.openxmlformats.org/officeDocument/2006/relationships/image" Target="../media/image18.png" /><Relationship Id="rId1" Type="http://schemas.openxmlformats.org/officeDocument/2006/relationships/slideLayout" Target="../slideLayouts/slideLayout2.xml" /></Relationships>
</file>

<file path=ppt/slides/_rels/slide41.xml.rels><?xml version="1.0" encoding="UTF-8" standalone="yes"?>
<Relationships xmlns="http://schemas.openxmlformats.org/package/2006/relationships"><Relationship Id="rId2" Type="http://schemas.openxmlformats.org/officeDocument/2006/relationships/image" Target="../media/image19.png" /><Relationship Id="rId1" Type="http://schemas.openxmlformats.org/officeDocument/2006/relationships/slideLayout" Target="../slideLayouts/slideLayout2.xml" /></Relationships>
</file>

<file path=ppt/slides/_rels/slide42.xml.rels><?xml version="1.0" encoding="UTF-8" standalone="yes"?>
<Relationships xmlns="http://schemas.openxmlformats.org/package/2006/relationships"><Relationship Id="rId2" Type="http://schemas.openxmlformats.org/officeDocument/2006/relationships/image" Target="../media/image20.png" /><Relationship Id="rId1" Type="http://schemas.openxmlformats.org/officeDocument/2006/relationships/slideLayout" Target="../slideLayouts/slideLayout2.xml" /></Relationships>
</file>

<file path=ppt/slides/_rels/slide43.xml.rels><?xml version="1.0" encoding="UTF-8" standalone="yes"?>
<Relationships xmlns="http://schemas.openxmlformats.org/package/2006/relationships"><Relationship Id="rId2" Type="http://schemas.openxmlformats.org/officeDocument/2006/relationships/image" Target="../media/image21.png" /><Relationship Id="rId1" Type="http://schemas.openxmlformats.org/officeDocument/2006/relationships/slideLayout" Target="../slideLayouts/slideLayout2.xml" /></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 /></Relationships>
</file>

<file path=ppt/slides/_rels/slide47.xml.rels><?xml version="1.0" encoding="UTF-8" standalone="yes"?>
<Relationships xmlns="http://schemas.openxmlformats.org/package/2006/relationships"><Relationship Id="rId2" Type="http://schemas.openxmlformats.org/officeDocument/2006/relationships/image" Target="../media/image22.png" /><Relationship Id="rId1" Type="http://schemas.openxmlformats.org/officeDocument/2006/relationships/slideLayout" Target="../slideLayouts/slideLayout5.xml" /></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9.xml.rels><?xml version="1.0" encoding="UTF-8" standalone="yes"?>
<Relationships xmlns="http://schemas.openxmlformats.org/package/2006/relationships"><Relationship Id="rId3" Type="http://schemas.openxmlformats.org/officeDocument/2006/relationships/image" Target="../media/image24.png" /><Relationship Id="rId2" Type="http://schemas.openxmlformats.org/officeDocument/2006/relationships/image" Target="../media/image23.png" /><Relationship Id="rId1" Type="http://schemas.openxmlformats.org/officeDocument/2006/relationships/slideLayout" Target="../slideLayouts/slideLayout2.xml" /><Relationship Id="rId6" Type="http://schemas.openxmlformats.org/officeDocument/2006/relationships/image" Target="../media/image27.png" /><Relationship Id="rId5" Type="http://schemas.openxmlformats.org/officeDocument/2006/relationships/image" Target="../media/image26.png" /><Relationship Id="rId4" Type="http://schemas.openxmlformats.org/officeDocument/2006/relationships/image" Target="../media/image25.png" /></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6.xml" /></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 /></Relationships>
</file>

<file path=ppt/slides/_rels/slide51.xml.rels><?xml version="1.0" encoding="UTF-8" standalone="yes"?>
<Relationships xmlns="http://schemas.openxmlformats.org/package/2006/relationships"><Relationship Id="rId2" Type="http://schemas.openxmlformats.org/officeDocument/2006/relationships/image" Target="../media/image28.png" /><Relationship Id="rId1" Type="http://schemas.openxmlformats.org/officeDocument/2006/relationships/slideLayout" Target="../slideLayouts/slideLayout5.xml" /></Relationships>
</file>

<file path=ppt/slides/_rels/slide52.xml.rels><?xml version="1.0" encoding="UTF-8" standalone="yes"?>
<Relationships xmlns="http://schemas.openxmlformats.org/package/2006/relationships"><Relationship Id="rId2" Type="http://schemas.openxmlformats.org/officeDocument/2006/relationships/image" Target="../media/image29.png" /><Relationship Id="rId1" Type="http://schemas.openxmlformats.org/officeDocument/2006/relationships/slideLayout" Target="../slideLayouts/slideLayout7.xml" /></Relationships>
</file>

<file path=ppt/slides/_rels/slide53.xml.rels><?xml version="1.0" encoding="UTF-8" standalone="yes"?>
<Relationships xmlns="http://schemas.openxmlformats.org/package/2006/relationships"><Relationship Id="rId2" Type="http://schemas.openxmlformats.org/officeDocument/2006/relationships/image" Target="../media/image30.png" /><Relationship Id="rId1" Type="http://schemas.openxmlformats.org/officeDocument/2006/relationships/slideLayout" Target="../slideLayouts/slideLayout5.xml" /></Relationships>
</file>

<file path=ppt/slides/_rels/slide54.xml.rels><?xml version="1.0" encoding="UTF-8" standalone="yes"?>
<Relationships xmlns="http://schemas.openxmlformats.org/package/2006/relationships"><Relationship Id="rId8" Type="http://schemas.openxmlformats.org/officeDocument/2006/relationships/image" Target="../media/image32.png" /><Relationship Id="rId3" Type="http://schemas.openxmlformats.org/officeDocument/2006/relationships/diagramLayout" Target="../diagrams/layout1.xml" /><Relationship Id="rId7" Type="http://schemas.openxmlformats.org/officeDocument/2006/relationships/image" Target="../media/image31.png" /><Relationship Id="rId2" Type="http://schemas.openxmlformats.org/officeDocument/2006/relationships/diagramData" Target="../diagrams/data1.xml" /><Relationship Id="rId1" Type="http://schemas.openxmlformats.org/officeDocument/2006/relationships/slideLayout" Target="../slideLayouts/slideLayout2.xml" /><Relationship Id="rId6" Type="http://schemas.microsoft.com/office/2007/relationships/diagramDrawing" Target="../diagrams/drawing1.xml" /><Relationship Id="rId5" Type="http://schemas.openxmlformats.org/officeDocument/2006/relationships/diagramColors" Target="../diagrams/colors1.xml" /><Relationship Id="rId10" Type="http://schemas.openxmlformats.org/officeDocument/2006/relationships/image" Target="../media/image34.jpeg" /><Relationship Id="rId4" Type="http://schemas.openxmlformats.org/officeDocument/2006/relationships/diagramQuickStyle" Target="../diagrams/quickStyle1.xml" /><Relationship Id="rId9" Type="http://schemas.openxmlformats.org/officeDocument/2006/relationships/image" Target="../media/image33.png" /></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6.xml.rels><?xml version="1.0" encoding="UTF-8" standalone="yes"?>
<Relationships xmlns="http://schemas.openxmlformats.org/package/2006/relationships"><Relationship Id="rId2" Type="http://schemas.openxmlformats.org/officeDocument/2006/relationships/image" Target="../media/image35.png" /><Relationship Id="rId1" Type="http://schemas.openxmlformats.org/officeDocument/2006/relationships/slideLayout" Target="../slideLayouts/slideLayout2.xml" /></Relationships>
</file>

<file path=ppt/slides/_rels/slide57.xml.rels><?xml version="1.0" encoding="UTF-8" standalone="yes"?>
<Relationships xmlns="http://schemas.openxmlformats.org/package/2006/relationships"><Relationship Id="rId3" Type="http://schemas.openxmlformats.org/officeDocument/2006/relationships/image" Target="../media/image37.png" /><Relationship Id="rId2" Type="http://schemas.openxmlformats.org/officeDocument/2006/relationships/image" Target="../media/image36.png" /><Relationship Id="rId1" Type="http://schemas.openxmlformats.org/officeDocument/2006/relationships/slideLayout" Target="../slideLayouts/slideLayout2.xml" /></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xml" /></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1.xml.rels><?xml version="1.0" encoding="UTF-8" standalone="yes"?>
<Relationships xmlns="http://schemas.openxmlformats.org/package/2006/relationships"><Relationship Id="rId2" Type="http://schemas.openxmlformats.org/officeDocument/2006/relationships/image" Target="../media/image38.jpeg" /><Relationship Id="rId1" Type="http://schemas.openxmlformats.org/officeDocument/2006/relationships/slideLayout" Target="../slideLayouts/slideLayout2.xml" /></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8.xml" /><Relationship Id="rId1" Type="http://schemas.openxmlformats.org/officeDocument/2006/relationships/slideLayout" Target="../slideLayouts/slideLayout2.xml" /></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6.xml.rels><?xml version="1.0" encoding="UTF-8" standalone="yes"?>
<Relationships xmlns="http://schemas.openxmlformats.org/package/2006/relationships"><Relationship Id="rId2" Type="http://schemas.openxmlformats.org/officeDocument/2006/relationships/image" Target="../media/image39.png"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Relationship Id="rId2" Type="http://schemas.openxmlformats.org/officeDocument/2006/relationships/image" Target="../media/image40.png" /><Relationship Id="rId1" Type="http://schemas.openxmlformats.org/officeDocument/2006/relationships/slideLayout" Target="../slideLayouts/slideLayout2.xml" /></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3" Type="http://schemas.openxmlformats.org/officeDocument/2006/relationships/image" Target="../media/image1.jpg" /><Relationship Id="rId2" Type="http://schemas.openxmlformats.org/officeDocument/2006/relationships/notesSlide" Target="../notesSlides/notesSlide8.xml"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68CB4A-C5DD-0E49-BE1E-7A9F145AD5E3}"/>
              </a:ext>
            </a:extLst>
          </p:cNvPr>
          <p:cNvSpPr>
            <a:spLocks noGrp="1"/>
          </p:cNvSpPr>
          <p:nvPr>
            <p:ph type="title"/>
          </p:nvPr>
        </p:nvSpPr>
        <p:spPr>
          <a:xfrm>
            <a:off x="1075767" y="1188637"/>
            <a:ext cx="2988234" cy="4480726"/>
          </a:xfrm>
        </p:spPr>
        <p:txBody>
          <a:bodyPr>
            <a:normAutofit/>
          </a:bodyPr>
          <a:lstStyle/>
          <a:p>
            <a:pPr algn="r"/>
            <a:r>
              <a:rPr lang="en-US" sz="3600" b="1">
                <a:latin typeface="Calibri"/>
                <a:ea typeface="Calibri"/>
                <a:cs typeface="Calibri"/>
                <a:sym typeface="Calibri"/>
              </a:rPr>
              <a:t>Dialysis and Renal Replacement Therapy</a:t>
            </a:r>
            <a:br>
              <a:rPr lang="en-US" sz="3600" b="1">
                <a:latin typeface="Calibri"/>
                <a:ea typeface="Calibri"/>
                <a:cs typeface="Calibri"/>
                <a:sym typeface="Calibri"/>
              </a:rPr>
            </a:br>
            <a:endParaRPr lang="en-JO" sz="3600"/>
          </a:p>
        </p:txBody>
      </p:sp>
      <p:cxnSp>
        <p:nvCxnSpPr>
          <p:cNvPr id="14" name="Straight Connector 13">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F2C0BCD-A8FF-1E4F-B84C-CDEF282B52C1}"/>
              </a:ext>
            </a:extLst>
          </p:cNvPr>
          <p:cNvSpPr>
            <a:spLocks noGrp="1"/>
          </p:cNvSpPr>
          <p:nvPr>
            <p:ph idx="1"/>
          </p:nvPr>
        </p:nvSpPr>
        <p:spPr>
          <a:xfrm>
            <a:off x="5255260" y="1648870"/>
            <a:ext cx="4702848" cy="3560260"/>
          </a:xfrm>
        </p:spPr>
        <p:txBody>
          <a:bodyPr anchor="ctr">
            <a:normAutofit/>
          </a:bodyPr>
          <a:lstStyle/>
          <a:p>
            <a:pPr marL="0" indent="0">
              <a:buNone/>
            </a:pPr>
            <a:r>
              <a:rPr lang="en-US" sz="2400" b="1"/>
              <a:t>Presented by: </a:t>
            </a:r>
          </a:p>
          <a:p>
            <a:pPr marL="0" indent="0">
              <a:buNone/>
            </a:pPr>
            <a:r>
              <a:rPr lang="en-US" sz="2400"/>
              <a:t>Reem hamad</a:t>
            </a:r>
          </a:p>
          <a:p>
            <a:pPr marL="0" indent="0">
              <a:buNone/>
            </a:pPr>
            <a:r>
              <a:rPr lang="en-US" sz="2400"/>
              <a:t>Salsabeel abuasab</a:t>
            </a:r>
          </a:p>
          <a:p>
            <a:pPr marL="0" indent="0">
              <a:buNone/>
            </a:pPr>
            <a:r>
              <a:rPr lang="en-US" sz="2400"/>
              <a:t>Rahaf alnajjar</a:t>
            </a:r>
          </a:p>
        </p:txBody>
      </p:sp>
    </p:spTree>
    <p:extLst>
      <p:ext uri="{BB962C8B-B14F-4D97-AF65-F5344CB8AC3E}">
        <p14:creationId xmlns:p14="http://schemas.microsoft.com/office/powerpoint/2010/main" val="2929276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8"/>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197" name="Google Shape;197;p28"/>
          <p:cNvSpPr/>
          <p:nvPr/>
        </p:nvSpPr>
        <p:spPr>
          <a:xfrm>
            <a:off x="85725" y="95250"/>
            <a:ext cx="12081000" cy="66516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92998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9"/>
          <p:cNvSpPr txBox="1">
            <a:spLocks noGrp="1"/>
          </p:cNvSpPr>
          <p:nvPr>
            <p:ph type="title"/>
          </p:nvPr>
        </p:nvSpPr>
        <p:spPr>
          <a:xfrm>
            <a:off x="838200" y="609600"/>
            <a:ext cx="10018800" cy="17526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b="1">
                <a:solidFill>
                  <a:srgbClr val="232323"/>
                </a:solidFill>
                <a:latin typeface="Arial"/>
                <a:ea typeface="Arial"/>
                <a:cs typeface="Arial"/>
                <a:sym typeface="Arial"/>
              </a:rPr>
              <a:t>hemodialysis apparatus</a:t>
            </a:r>
            <a:endParaRPr>
              <a:solidFill>
                <a:srgbClr val="3F3F3F"/>
              </a:solidFill>
            </a:endParaRPr>
          </a:p>
        </p:txBody>
      </p:sp>
      <p:sp>
        <p:nvSpPr>
          <p:cNvPr id="203" name="Google Shape;203;p29"/>
          <p:cNvSpPr txBox="1">
            <a:spLocks noGrp="1"/>
          </p:cNvSpPr>
          <p:nvPr>
            <p:ph type="body" idx="1"/>
          </p:nvPr>
        </p:nvSpPr>
        <p:spPr>
          <a:xfrm>
            <a:off x="1484313" y="2667000"/>
            <a:ext cx="10018800" cy="3124200"/>
          </a:xfrm>
          <a:prstGeom prst="rect">
            <a:avLst/>
          </a:prstGeom>
          <a:noFill/>
          <a:ln>
            <a:noFill/>
          </a:ln>
        </p:spPr>
        <p:txBody>
          <a:bodyPr spcFirstLastPara="1" wrap="square" lIns="91425" tIns="45700" rIns="91425" bIns="45700" anchor="ctr" anchorCtr="0">
            <a:noAutofit/>
          </a:bodyPr>
          <a:lstStyle/>
          <a:p>
            <a:pPr marL="285750" lvl="0" indent="-285750" algn="l" rtl="0">
              <a:spcBef>
                <a:spcPts val="0"/>
              </a:spcBef>
              <a:spcAft>
                <a:spcPts val="0"/>
              </a:spcAft>
              <a:buSzPts val="3480"/>
              <a:buChar char="•"/>
            </a:pPr>
            <a:r>
              <a:rPr lang="en-US">
                <a:solidFill>
                  <a:srgbClr val="232323"/>
                </a:solidFill>
                <a:latin typeface="Arial"/>
                <a:ea typeface="Arial"/>
                <a:cs typeface="Arial"/>
                <a:sym typeface="Arial"/>
              </a:rPr>
              <a:t>The apparatus used to conduct hemodialysis consists of the following components:</a:t>
            </a:r>
            <a:endParaRPr/>
          </a:p>
          <a:p>
            <a:pPr marL="0" lvl="0" indent="0" algn="l" rtl="0">
              <a:spcBef>
                <a:spcPts val="1080"/>
              </a:spcBef>
              <a:spcAft>
                <a:spcPts val="0"/>
              </a:spcAft>
              <a:buSzPts val="3480"/>
              <a:buFont typeface="Arial"/>
              <a:buNone/>
            </a:pPr>
            <a:r>
              <a:rPr lang="en-US">
                <a:solidFill>
                  <a:srgbClr val="232323"/>
                </a:solidFill>
                <a:latin typeface="Times New Roman"/>
                <a:ea typeface="Times New Roman"/>
                <a:cs typeface="Times New Roman"/>
                <a:sym typeface="Times New Roman"/>
              </a:rPr>
              <a:t> </a:t>
            </a:r>
            <a:r>
              <a:rPr lang="en-US">
                <a:solidFill>
                  <a:srgbClr val="232323"/>
                </a:solidFill>
                <a:latin typeface="Arial"/>
                <a:ea typeface="Arial"/>
                <a:cs typeface="Arial"/>
                <a:sym typeface="Arial"/>
              </a:rPr>
              <a:t>Dialyzer</a:t>
            </a:r>
            <a:endParaRPr/>
          </a:p>
          <a:p>
            <a:pPr marL="0" lvl="0" indent="0" algn="l" rtl="0">
              <a:spcBef>
                <a:spcPts val="1080"/>
              </a:spcBef>
              <a:spcAft>
                <a:spcPts val="0"/>
              </a:spcAft>
              <a:buSzPts val="3480"/>
              <a:buFont typeface="Arial"/>
              <a:buNone/>
            </a:pPr>
            <a:r>
              <a:rPr lang="en-US">
                <a:solidFill>
                  <a:srgbClr val="232323"/>
                </a:solidFill>
                <a:latin typeface="Times New Roman"/>
                <a:ea typeface="Times New Roman"/>
                <a:cs typeface="Times New Roman"/>
                <a:sym typeface="Times New Roman"/>
              </a:rPr>
              <a:t> </a:t>
            </a:r>
            <a:r>
              <a:rPr lang="en-US">
                <a:solidFill>
                  <a:srgbClr val="232323"/>
                </a:solidFill>
                <a:latin typeface="Arial"/>
                <a:ea typeface="Arial"/>
                <a:cs typeface="Arial"/>
                <a:sym typeface="Arial"/>
              </a:rPr>
              <a:t>Dialysis solution (dialysate)</a:t>
            </a:r>
            <a:endParaRPr/>
          </a:p>
          <a:p>
            <a:pPr marL="0" lvl="0" indent="0" algn="l" rtl="0">
              <a:spcBef>
                <a:spcPts val="1080"/>
              </a:spcBef>
              <a:spcAft>
                <a:spcPts val="0"/>
              </a:spcAft>
              <a:buSzPts val="3480"/>
              <a:buFont typeface="Arial"/>
              <a:buNone/>
            </a:pPr>
            <a:r>
              <a:rPr lang="en-US">
                <a:solidFill>
                  <a:srgbClr val="232323"/>
                </a:solidFill>
                <a:latin typeface="Times New Roman"/>
                <a:ea typeface="Times New Roman"/>
                <a:cs typeface="Times New Roman"/>
                <a:sym typeface="Times New Roman"/>
              </a:rPr>
              <a:t> </a:t>
            </a:r>
            <a:r>
              <a:rPr lang="en-US">
                <a:solidFill>
                  <a:srgbClr val="232323"/>
                </a:solidFill>
                <a:latin typeface="Arial"/>
                <a:ea typeface="Arial"/>
                <a:cs typeface="Arial"/>
                <a:sym typeface="Arial"/>
              </a:rPr>
              <a:t>Tubing for transport of blood and dialysis solution</a:t>
            </a:r>
            <a:endParaRPr/>
          </a:p>
          <a:p>
            <a:pPr marL="0" lvl="0" indent="0" algn="l" rtl="0">
              <a:spcBef>
                <a:spcPts val="1080"/>
              </a:spcBef>
              <a:spcAft>
                <a:spcPts val="0"/>
              </a:spcAft>
              <a:buSzPts val="3480"/>
              <a:buFont typeface="Arial"/>
              <a:buNone/>
            </a:pPr>
            <a:r>
              <a:rPr lang="en-US">
                <a:solidFill>
                  <a:srgbClr val="232323"/>
                </a:solidFill>
                <a:latin typeface="Times New Roman"/>
                <a:ea typeface="Times New Roman"/>
                <a:cs typeface="Times New Roman"/>
                <a:sym typeface="Times New Roman"/>
              </a:rPr>
              <a:t> </a:t>
            </a:r>
            <a:r>
              <a:rPr lang="en-US">
                <a:solidFill>
                  <a:srgbClr val="232323"/>
                </a:solidFill>
                <a:latin typeface="Arial"/>
                <a:ea typeface="Arial"/>
                <a:cs typeface="Arial"/>
                <a:sym typeface="Arial"/>
              </a:rPr>
              <a:t>Machine to power and mechanically monitor the procedure</a:t>
            </a:r>
            <a:endParaRPr/>
          </a:p>
        </p:txBody>
      </p:sp>
    </p:spTree>
    <p:extLst>
      <p:ext uri="{BB962C8B-B14F-4D97-AF65-F5344CB8AC3E}">
        <p14:creationId xmlns:p14="http://schemas.microsoft.com/office/powerpoint/2010/main" val="2058235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0"/>
          <p:cNvSpPr txBox="1">
            <a:spLocks noGrp="1"/>
          </p:cNvSpPr>
          <p:nvPr>
            <p:ph type="body" idx="1"/>
          </p:nvPr>
        </p:nvSpPr>
        <p:spPr>
          <a:xfrm>
            <a:off x="1371600" y="2133600"/>
            <a:ext cx="10018800" cy="3124200"/>
          </a:xfrm>
          <a:prstGeom prst="rect">
            <a:avLst/>
          </a:prstGeom>
          <a:noFill/>
          <a:ln>
            <a:noFill/>
          </a:ln>
        </p:spPr>
        <p:txBody>
          <a:bodyPr spcFirstLastPara="1" wrap="square" lIns="91425" tIns="45700" rIns="91425" bIns="45700" anchor="ctr" anchorCtr="0">
            <a:noAutofit/>
          </a:bodyPr>
          <a:lstStyle/>
          <a:p>
            <a:pPr marL="285750" lvl="0" indent="-285750" algn="l" rtl="0">
              <a:spcBef>
                <a:spcPts val="0"/>
              </a:spcBef>
              <a:spcAft>
                <a:spcPts val="0"/>
              </a:spcAft>
              <a:buSzPts val="3480"/>
              <a:buChar char="•"/>
            </a:pPr>
            <a:r>
              <a:rPr lang="en-US">
                <a:solidFill>
                  <a:srgbClr val="232323"/>
                </a:solidFill>
                <a:latin typeface="Arial"/>
                <a:ea typeface="Arial"/>
                <a:cs typeface="Arial"/>
                <a:sym typeface="Arial"/>
              </a:rPr>
              <a:t>Dialyzers are composed of a polyurethane capsule or shell within which hollow fibers or parallel membrane plates are suspended in dialysate. The fibers or plates function as a semipermeable membrane across which blood and dialysate flow in opposite directions.</a:t>
            </a:r>
            <a:endParaRPr/>
          </a:p>
          <a:p>
            <a:pPr marL="285750" lvl="0" indent="-285750" algn="l" rtl="0">
              <a:lnSpc>
                <a:spcPct val="132833"/>
              </a:lnSpc>
              <a:spcBef>
                <a:spcPts val="1080"/>
              </a:spcBef>
              <a:spcAft>
                <a:spcPts val="0"/>
              </a:spcAft>
              <a:buSzPts val="3480"/>
              <a:buChar char="•"/>
            </a:pPr>
            <a:r>
              <a:rPr lang="en-US">
                <a:solidFill>
                  <a:srgbClr val="3F3F3F"/>
                </a:solidFill>
              </a:rPr>
              <a:t>Blood</a:t>
            </a:r>
            <a:r>
              <a:rPr lang="en-US">
                <a:solidFill>
                  <a:srgbClr val="3F3F3F"/>
                </a:solidFill>
                <a:latin typeface="Times New Roman"/>
                <a:ea typeface="Times New Roman"/>
                <a:cs typeface="Times New Roman"/>
                <a:sym typeface="Times New Roman"/>
              </a:rPr>
              <a:t> </a:t>
            </a:r>
            <a:r>
              <a:rPr lang="en-US">
                <a:solidFill>
                  <a:srgbClr val="3F3F3F"/>
                </a:solidFill>
              </a:rPr>
              <a:t>flows</a:t>
            </a:r>
            <a:r>
              <a:rPr lang="en-US">
                <a:solidFill>
                  <a:srgbClr val="3F3F3F"/>
                </a:solidFill>
                <a:latin typeface="Times New Roman"/>
                <a:ea typeface="Times New Roman"/>
                <a:cs typeface="Times New Roman"/>
                <a:sym typeface="Times New Roman"/>
              </a:rPr>
              <a:t> </a:t>
            </a:r>
            <a:r>
              <a:rPr lang="en-US">
                <a:solidFill>
                  <a:srgbClr val="3F3F3F"/>
                </a:solidFill>
              </a:rPr>
              <a:t>by</a:t>
            </a:r>
            <a:r>
              <a:rPr lang="en-US">
                <a:solidFill>
                  <a:srgbClr val="3F3F3F"/>
                </a:solidFill>
                <a:latin typeface="Times New Roman"/>
                <a:ea typeface="Times New Roman"/>
                <a:cs typeface="Times New Roman"/>
                <a:sym typeface="Times New Roman"/>
              </a:rPr>
              <a:t> </a:t>
            </a:r>
            <a:r>
              <a:rPr lang="en-US">
                <a:solidFill>
                  <a:srgbClr val="3F3F3F"/>
                </a:solidFill>
              </a:rPr>
              <a:t>one</a:t>
            </a:r>
            <a:r>
              <a:rPr lang="en-US">
                <a:solidFill>
                  <a:srgbClr val="3F3F3F"/>
                </a:solidFill>
                <a:latin typeface="Times New Roman"/>
                <a:ea typeface="Times New Roman"/>
                <a:cs typeface="Times New Roman"/>
                <a:sym typeface="Times New Roman"/>
              </a:rPr>
              <a:t> </a:t>
            </a:r>
            <a:r>
              <a:rPr lang="en-US">
                <a:solidFill>
                  <a:srgbClr val="3F3F3F"/>
                </a:solidFill>
              </a:rPr>
              <a:t>side</a:t>
            </a:r>
            <a:r>
              <a:rPr lang="en-US">
                <a:solidFill>
                  <a:srgbClr val="3F3F3F"/>
                </a:solidFill>
                <a:latin typeface="Times New Roman"/>
                <a:ea typeface="Times New Roman"/>
                <a:cs typeface="Times New Roman"/>
                <a:sym typeface="Times New Roman"/>
              </a:rPr>
              <a:t> </a:t>
            </a:r>
            <a:r>
              <a:rPr lang="en-US">
                <a:solidFill>
                  <a:srgbClr val="3F3F3F"/>
                </a:solidFill>
              </a:rPr>
              <a:t>of</a:t>
            </a:r>
            <a:r>
              <a:rPr lang="en-US">
                <a:solidFill>
                  <a:srgbClr val="3F3F3F"/>
                </a:solidFill>
                <a:latin typeface="Times New Roman"/>
                <a:ea typeface="Times New Roman"/>
                <a:cs typeface="Times New Roman"/>
                <a:sym typeface="Times New Roman"/>
              </a:rPr>
              <a:t> </a:t>
            </a:r>
            <a:r>
              <a:rPr lang="en-US">
                <a:solidFill>
                  <a:srgbClr val="3F3F3F"/>
                </a:solidFill>
              </a:rPr>
              <a:t>a</a:t>
            </a:r>
            <a:r>
              <a:rPr lang="en-US">
                <a:solidFill>
                  <a:srgbClr val="3F3F3F"/>
                </a:solidFill>
                <a:latin typeface="Times New Roman"/>
                <a:ea typeface="Times New Roman"/>
                <a:cs typeface="Times New Roman"/>
                <a:sym typeface="Times New Roman"/>
              </a:rPr>
              <a:t> </a:t>
            </a:r>
            <a:r>
              <a:rPr lang="en-US">
                <a:solidFill>
                  <a:srgbClr val="3F3F3F"/>
                </a:solidFill>
              </a:rPr>
              <a:t>semi-permeable</a:t>
            </a:r>
            <a:r>
              <a:rPr lang="en-US">
                <a:solidFill>
                  <a:srgbClr val="3F3F3F"/>
                </a:solidFill>
                <a:latin typeface="Times New Roman"/>
                <a:ea typeface="Times New Roman"/>
                <a:cs typeface="Times New Roman"/>
                <a:sym typeface="Times New Roman"/>
              </a:rPr>
              <a:t> </a:t>
            </a:r>
            <a:r>
              <a:rPr lang="en-US">
                <a:solidFill>
                  <a:srgbClr val="3F3F3F"/>
                </a:solidFill>
              </a:rPr>
              <a:t>membrane and</a:t>
            </a:r>
            <a:r>
              <a:rPr lang="en-US">
                <a:solidFill>
                  <a:srgbClr val="3F3F3F"/>
                </a:solidFill>
                <a:latin typeface="Times New Roman"/>
                <a:ea typeface="Times New Roman"/>
                <a:cs typeface="Times New Roman"/>
                <a:sym typeface="Times New Roman"/>
              </a:rPr>
              <a:t> </a:t>
            </a:r>
            <a:r>
              <a:rPr lang="en-US">
                <a:solidFill>
                  <a:srgbClr val="3F3F3F"/>
                </a:solidFill>
              </a:rPr>
              <a:t>a</a:t>
            </a:r>
            <a:r>
              <a:rPr lang="en-US"/>
              <a:t> </a:t>
            </a:r>
            <a:r>
              <a:rPr lang="en-US">
                <a:solidFill>
                  <a:srgbClr val="3F3F3F"/>
                </a:solidFill>
              </a:rPr>
              <a:t>dialysate, or special dialysis fluid, flows by the opposite side. </a:t>
            </a:r>
            <a:endParaRPr>
              <a:solidFill>
                <a:srgbClr val="232323"/>
              </a:solidFill>
              <a:latin typeface="Arial"/>
              <a:ea typeface="Arial"/>
              <a:cs typeface="Arial"/>
              <a:sym typeface="Arial"/>
            </a:endParaRPr>
          </a:p>
          <a:p>
            <a:pPr marL="285750" lvl="0" indent="-285750" algn="l" rtl="0">
              <a:lnSpc>
                <a:spcPct val="132833"/>
              </a:lnSpc>
              <a:spcBef>
                <a:spcPts val="1080"/>
              </a:spcBef>
              <a:spcAft>
                <a:spcPts val="0"/>
              </a:spcAft>
              <a:buSzPts val="3480"/>
              <a:buChar char="•"/>
            </a:pPr>
            <a:r>
              <a:rPr lang="en-US">
                <a:solidFill>
                  <a:srgbClr val="232323"/>
                </a:solidFill>
                <a:latin typeface="Arial"/>
                <a:ea typeface="Arial"/>
                <a:cs typeface="Arial"/>
                <a:sym typeface="Arial"/>
              </a:rPr>
              <a:t>By crossing this membrane, solutes and water move between a patient's intravascular compartment and the dialysis fluid contained within the dialyzer.</a:t>
            </a:r>
            <a:r>
              <a:rPr lang="en-US" b="1">
                <a:solidFill>
                  <a:srgbClr val="3F3F3F"/>
                </a:solidFill>
              </a:rPr>
              <a:t> </a:t>
            </a:r>
            <a:r>
              <a:rPr lang="en-US">
                <a:solidFill>
                  <a:srgbClr val="3F3F3F"/>
                </a:solidFill>
              </a:rPr>
              <a:t>Smaller</a:t>
            </a:r>
            <a:r>
              <a:rPr lang="en-US">
                <a:solidFill>
                  <a:srgbClr val="3F3F3F"/>
                </a:solidFill>
                <a:latin typeface="Times New Roman"/>
                <a:ea typeface="Times New Roman"/>
                <a:cs typeface="Times New Roman"/>
                <a:sym typeface="Times New Roman"/>
              </a:rPr>
              <a:t> </a:t>
            </a:r>
            <a:r>
              <a:rPr lang="en-US">
                <a:solidFill>
                  <a:srgbClr val="3F3F3F"/>
                </a:solidFill>
              </a:rPr>
              <a:t>solutes</a:t>
            </a:r>
            <a:r>
              <a:rPr lang="en-US">
                <a:solidFill>
                  <a:srgbClr val="3F3F3F"/>
                </a:solidFill>
                <a:latin typeface="Times New Roman"/>
                <a:ea typeface="Times New Roman"/>
                <a:cs typeface="Times New Roman"/>
                <a:sym typeface="Times New Roman"/>
              </a:rPr>
              <a:t> </a:t>
            </a:r>
            <a:r>
              <a:rPr lang="en-US">
                <a:solidFill>
                  <a:srgbClr val="3F3F3F"/>
                </a:solidFill>
              </a:rPr>
              <a:t>and</a:t>
            </a:r>
            <a:r>
              <a:rPr lang="en-US">
                <a:solidFill>
                  <a:srgbClr val="3F3F3F"/>
                </a:solidFill>
                <a:latin typeface="Times New Roman"/>
                <a:ea typeface="Times New Roman"/>
                <a:cs typeface="Times New Roman"/>
                <a:sym typeface="Times New Roman"/>
              </a:rPr>
              <a:t> </a:t>
            </a:r>
            <a:r>
              <a:rPr lang="en-US">
                <a:solidFill>
                  <a:srgbClr val="3F3F3F"/>
                </a:solidFill>
              </a:rPr>
              <a:t>fluid</a:t>
            </a:r>
            <a:r>
              <a:rPr lang="en-US">
                <a:solidFill>
                  <a:srgbClr val="3F3F3F"/>
                </a:solidFill>
                <a:latin typeface="Times New Roman"/>
                <a:ea typeface="Times New Roman"/>
                <a:cs typeface="Times New Roman"/>
                <a:sym typeface="Times New Roman"/>
              </a:rPr>
              <a:t> </a:t>
            </a:r>
            <a:r>
              <a:rPr lang="en-US">
                <a:solidFill>
                  <a:srgbClr val="3F3F3F"/>
                </a:solidFill>
              </a:rPr>
              <a:t>pass</a:t>
            </a:r>
            <a:r>
              <a:rPr lang="en-US">
                <a:solidFill>
                  <a:srgbClr val="3F3F3F"/>
                </a:solidFill>
                <a:latin typeface="Times New Roman"/>
                <a:ea typeface="Times New Roman"/>
                <a:cs typeface="Times New Roman"/>
                <a:sym typeface="Times New Roman"/>
              </a:rPr>
              <a:t> </a:t>
            </a:r>
            <a:r>
              <a:rPr lang="en-US">
                <a:solidFill>
                  <a:srgbClr val="3F3F3F"/>
                </a:solidFill>
              </a:rPr>
              <a:t>through</a:t>
            </a:r>
            <a:r>
              <a:rPr lang="en-US">
                <a:solidFill>
                  <a:srgbClr val="3F3F3F"/>
                </a:solidFill>
                <a:latin typeface="Times New Roman"/>
                <a:ea typeface="Times New Roman"/>
                <a:cs typeface="Times New Roman"/>
                <a:sym typeface="Times New Roman"/>
              </a:rPr>
              <a:t> </a:t>
            </a:r>
            <a:r>
              <a:rPr lang="en-US">
                <a:solidFill>
                  <a:srgbClr val="3F3F3F"/>
                </a:solidFill>
              </a:rPr>
              <a:t>the</a:t>
            </a:r>
            <a:r>
              <a:rPr lang="en-US">
                <a:solidFill>
                  <a:srgbClr val="3F3F3F"/>
                </a:solidFill>
                <a:latin typeface="Times New Roman"/>
                <a:ea typeface="Times New Roman"/>
                <a:cs typeface="Times New Roman"/>
                <a:sym typeface="Times New Roman"/>
              </a:rPr>
              <a:t> </a:t>
            </a:r>
            <a:r>
              <a:rPr lang="en-US">
                <a:solidFill>
                  <a:srgbClr val="3F3F3F"/>
                </a:solidFill>
              </a:rPr>
              <a:t>membrane,</a:t>
            </a:r>
            <a:r>
              <a:rPr lang="en-US">
                <a:solidFill>
                  <a:srgbClr val="3F3F3F"/>
                </a:solidFill>
                <a:latin typeface="Times New Roman"/>
                <a:ea typeface="Times New Roman"/>
                <a:cs typeface="Times New Roman"/>
                <a:sym typeface="Times New Roman"/>
              </a:rPr>
              <a:t> </a:t>
            </a:r>
            <a:r>
              <a:rPr lang="en-US">
                <a:solidFill>
                  <a:srgbClr val="3F3F3F"/>
                </a:solidFill>
              </a:rPr>
              <a:t>but</a:t>
            </a:r>
            <a:r>
              <a:rPr lang="en-US">
                <a:solidFill>
                  <a:srgbClr val="3F3F3F"/>
                </a:solidFill>
                <a:latin typeface="Times New Roman"/>
                <a:ea typeface="Times New Roman"/>
                <a:cs typeface="Times New Roman"/>
                <a:sym typeface="Times New Roman"/>
              </a:rPr>
              <a:t> </a:t>
            </a:r>
            <a:r>
              <a:rPr lang="en-US">
                <a:solidFill>
                  <a:srgbClr val="3F3F3F"/>
                </a:solidFill>
              </a:rPr>
              <a:t>the</a:t>
            </a:r>
            <a:r>
              <a:rPr lang="en-US">
                <a:solidFill>
                  <a:srgbClr val="3F3F3F"/>
                </a:solidFill>
                <a:latin typeface="Times New Roman"/>
                <a:ea typeface="Times New Roman"/>
                <a:cs typeface="Times New Roman"/>
                <a:sym typeface="Times New Roman"/>
              </a:rPr>
              <a:t> </a:t>
            </a:r>
            <a:r>
              <a:rPr lang="en-US">
                <a:solidFill>
                  <a:srgbClr val="3F3F3F"/>
                </a:solidFill>
              </a:rPr>
              <a:t>membrane</a:t>
            </a:r>
            <a:r>
              <a:rPr lang="en-US">
                <a:solidFill>
                  <a:srgbClr val="3F3F3F"/>
                </a:solidFill>
                <a:latin typeface="Times New Roman"/>
                <a:ea typeface="Times New Roman"/>
                <a:cs typeface="Times New Roman"/>
                <a:sym typeface="Times New Roman"/>
              </a:rPr>
              <a:t> </a:t>
            </a:r>
            <a:r>
              <a:rPr lang="en-US">
                <a:solidFill>
                  <a:srgbClr val="3F3F3F"/>
                </a:solidFill>
              </a:rPr>
              <a:t>blocks</a:t>
            </a:r>
            <a:r>
              <a:rPr lang="en-US">
                <a:solidFill>
                  <a:srgbClr val="3F3F3F"/>
                </a:solidFill>
                <a:latin typeface="Times New Roman"/>
                <a:ea typeface="Times New Roman"/>
                <a:cs typeface="Times New Roman"/>
                <a:sym typeface="Times New Roman"/>
              </a:rPr>
              <a:t> </a:t>
            </a:r>
            <a:r>
              <a:rPr lang="en-US">
                <a:solidFill>
                  <a:srgbClr val="3F3F3F"/>
                </a:solidFill>
              </a:rPr>
              <a:t>the</a:t>
            </a:r>
            <a:r>
              <a:rPr lang="en-US">
                <a:solidFill>
                  <a:srgbClr val="3F3F3F"/>
                </a:solidFill>
                <a:latin typeface="Times New Roman"/>
                <a:ea typeface="Times New Roman"/>
                <a:cs typeface="Times New Roman"/>
                <a:sym typeface="Times New Roman"/>
              </a:rPr>
              <a:t> </a:t>
            </a:r>
            <a:r>
              <a:rPr lang="en-US">
                <a:solidFill>
                  <a:srgbClr val="3F3F3F"/>
                </a:solidFill>
              </a:rPr>
              <a:t>passage</a:t>
            </a:r>
            <a:r>
              <a:rPr lang="en-US">
                <a:solidFill>
                  <a:srgbClr val="3F3F3F"/>
                </a:solidFill>
                <a:latin typeface="Times New Roman"/>
                <a:ea typeface="Times New Roman"/>
                <a:cs typeface="Times New Roman"/>
                <a:sym typeface="Times New Roman"/>
              </a:rPr>
              <a:t> </a:t>
            </a:r>
            <a:r>
              <a:rPr lang="en-US">
                <a:solidFill>
                  <a:srgbClr val="3F3F3F"/>
                </a:solidFill>
              </a:rPr>
              <a:t>of</a:t>
            </a:r>
            <a:r>
              <a:rPr lang="en-US">
                <a:solidFill>
                  <a:srgbClr val="3F3F3F"/>
                </a:solidFill>
                <a:latin typeface="Times New Roman"/>
                <a:ea typeface="Times New Roman"/>
                <a:cs typeface="Times New Roman"/>
                <a:sym typeface="Times New Roman"/>
              </a:rPr>
              <a:t> </a:t>
            </a:r>
            <a:r>
              <a:rPr lang="en-US">
                <a:solidFill>
                  <a:srgbClr val="3F3F3F"/>
                </a:solidFill>
              </a:rPr>
              <a:t>larger</a:t>
            </a:r>
            <a:r>
              <a:rPr lang="en-US">
                <a:solidFill>
                  <a:srgbClr val="3F3F3F"/>
                </a:solidFill>
                <a:latin typeface="Times New Roman"/>
                <a:ea typeface="Times New Roman"/>
                <a:cs typeface="Times New Roman"/>
                <a:sym typeface="Times New Roman"/>
              </a:rPr>
              <a:t> </a:t>
            </a:r>
            <a:r>
              <a:rPr lang="en-US">
                <a:solidFill>
                  <a:srgbClr val="3F3F3F"/>
                </a:solidFill>
              </a:rPr>
              <a:t>substances</a:t>
            </a:r>
            <a:r>
              <a:rPr lang="en-US">
                <a:solidFill>
                  <a:srgbClr val="3F3F3F"/>
                </a:solidFill>
                <a:latin typeface="Times New Roman"/>
                <a:ea typeface="Times New Roman"/>
                <a:cs typeface="Times New Roman"/>
                <a:sym typeface="Times New Roman"/>
              </a:rPr>
              <a:t> </a:t>
            </a:r>
            <a:r>
              <a:rPr lang="en-US">
                <a:solidFill>
                  <a:srgbClr val="3F3F3F"/>
                </a:solidFill>
              </a:rPr>
              <a:t>(for</a:t>
            </a:r>
            <a:r>
              <a:rPr lang="en-US">
                <a:solidFill>
                  <a:srgbClr val="3F3F3F"/>
                </a:solidFill>
                <a:latin typeface="Times New Roman"/>
                <a:ea typeface="Times New Roman"/>
                <a:cs typeface="Times New Roman"/>
                <a:sym typeface="Times New Roman"/>
              </a:rPr>
              <a:t> </a:t>
            </a:r>
            <a:r>
              <a:rPr lang="en-US">
                <a:solidFill>
                  <a:srgbClr val="3F3F3F"/>
                </a:solidFill>
              </a:rPr>
              <a:t>example,</a:t>
            </a:r>
            <a:r>
              <a:rPr lang="en-US">
                <a:solidFill>
                  <a:srgbClr val="3F3F3F"/>
                </a:solidFill>
                <a:latin typeface="Times New Roman"/>
                <a:ea typeface="Times New Roman"/>
                <a:cs typeface="Times New Roman"/>
                <a:sym typeface="Times New Roman"/>
              </a:rPr>
              <a:t> </a:t>
            </a:r>
            <a:r>
              <a:rPr lang="en-US">
                <a:solidFill>
                  <a:srgbClr val="3F3F3F"/>
                </a:solidFill>
              </a:rPr>
              <a:t>red</a:t>
            </a:r>
            <a:r>
              <a:rPr lang="en-US">
                <a:solidFill>
                  <a:srgbClr val="3F3F3F"/>
                </a:solidFill>
                <a:latin typeface="Times New Roman"/>
                <a:ea typeface="Times New Roman"/>
                <a:cs typeface="Times New Roman"/>
                <a:sym typeface="Times New Roman"/>
              </a:rPr>
              <a:t> </a:t>
            </a:r>
            <a:r>
              <a:rPr lang="en-US">
                <a:solidFill>
                  <a:srgbClr val="3F3F3F"/>
                </a:solidFill>
              </a:rPr>
              <a:t>blood</a:t>
            </a:r>
            <a:r>
              <a:rPr lang="en-US">
                <a:solidFill>
                  <a:srgbClr val="3F3F3F"/>
                </a:solidFill>
                <a:latin typeface="Times New Roman"/>
                <a:ea typeface="Times New Roman"/>
                <a:cs typeface="Times New Roman"/>
                <a:sym typeface="Times New Roman"/>
              </a:rPr>
              <a:t> </a:t>
            </a:r>
            <a:r>
              <a:rPr lang="en-US">
                <a:solidFill>
                  <a:srgbClr val="3F3F3F"/>
                </a:solidFill>
              </a:rPr>
              <a:t>cells,</a:t>
            </a:r>
            <a:r>
              <a:rPr lang="en-US">
                <a:solidFill>
                  <a:srgbClr val="3F3F3F"/>
                </a:solidFill>
                <a:latin typeface="Times New Roman"/>
                <a:ea typeface="Times New Roman"/>
                <a:cs typeface="Times New Roman"/>
                <a:sym typeface="Times New Roman"/>
              </a:rPr>
              <a:t> </a:t>
            </a:r>
            <a:r>
              <a:rPr lang="en-US">
                <a:solidFill>
                  <a:srgbClr val="3F3F3F"/>
                </a:solidFill>
              </a:rPr>
              <a:t>large</a:t>
            </a:r>
            <a:r>
              <a:rPr lang="en-US">
                <a:solidFill>
                  <a:srgbClr val="3F3F3F"/>
                </a:solidFill>
                <a:latin typeface="Times New Roman"/>
                <a:ea typeface="Times New Roman"/>
                <a:cs typeface="Times New Roman"/>
                <a:sym typeface="Times New Roman"/>
              </a:rPr>
              <a:t> </a:t>
            </a:r>
            <a:r>
              <a:rPr lang="en-US">
                <a:solidFill>
                  <a:srgbClr val="3F3F3F"/>
                </a:solidFill>
              </a:rPr>
              <a:t>proteins).</a:t>
            </a:r>
            <a:endParaRPr>
              <a:solidFill>
                <a:srgbClr val="232323"/>
              </a:solidFill>
              <a:latin typeface="Arial"/>
              <a:ea typeface="Arial"/>
              <a:cs typeface="Arial"/>
              <a:sym typeface="Arial"/>
            </a:endParaRPr>
          </a:p>
          <a:p>
            <a:pPr marL="285750" lvl="0" indent="-64770" algn="l" rtl="0">
              <a:spcBef>
                <a:spcPts val="1080"/>
              </a:spcBef>
              <a:spcAft>
                <a:spcPts val="0"/>
              </a:spcAft>
              <a:buSzPts val="3480"/>
              <a:buNone/>
            </a:pPr>
            <a:endParaRPr>
              <a:solidFill>
                <a:srgbClr val="232323"/>
              </a:solidFill>
              <a:latin typeface="Arial"/>
              <a:ea typeface="Arial"/>
              <a:cs typeface="Arial"/>
              <a:sym typeface="Arial"/>
            </a:endParaRPr>
          </a:p>
        </p:txBody>
      </p:sp>
    </p:spTree>
    <p:extLst>
      <p:ext uri="{BB962C8B-B14F-4D97-AF65-F5344CB8AC3E}">
        <p14:creationId xmlns:p14="http://schemas.microsoft.com/office/powerpoint/2010/main" val="2698295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1"/>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14" name="Google Shape;214;p31"/>
          <p:cNvSpPr txBox="1">
            <a:spLocks noGrp="1"/>
          </p:cNvSpPr>
          <p:nvPr>
            <p:ph type="title"/>
          </p:nvPr>
        </p:nvSpPr>
        <p:spPr>
          <a:xfrm>
            <a:off x="1371600" y="304800"/>
            <a:ext cx="10018800" cy="1752600"/>
          </a:xfrm>
          <a:prstGeom prst="rect">
            <a:avLst/>
          </a:prstGeom>
          <a:noFill/>
          <a:ln>
            <a:noFill/>
          </a:ln>
        </p:spPr>
        <p:txBody>
          <a:bodyPr spcFirstLastPara="1" wrap="square" lIns="91425" tIns="128875" rIns="91425" bIns="45700" anchor="ctr" anchorCtr="0">
            <a:normAutofit/>
          </a:bodyPr>
          <a:lstStyle/>
          <a:p>
            <a:pPr marL="479425" lvl="0" indent="0" algn="ctr" rtl="0">
              <a:spcBef>
                <a:spcPts val="0"/>
              </a:spcBef>
              <a:spcAft>
                <a:spcPts val="0"/>
              </a:spcAft>
              <a:buNone/>
            </a:pPr>
            <a:r>
              <a:rPr lang="en-US" b="1">
                <a:solidFill>
                  <a:srgbClr val="595959"/>
                </a:solidFill>
              </a:rPr>
              <a:t>Dialysate</a:t>
            </a:r>
            <a:endParaRPr/>
          </a:p>
        </p:txBody>
      </p:sp>
      <p:sp>
        <p:nvSpPr>
          <p:cNvPr id="215" name="Google Shape;215;p31"/>
          <p:cNvSpPr txBox="1"/>
          <p:nvPr/>
        </p:nvSpPr>
        <p:spPr>
          <a:xfrm>
            <a:off x="2273300" y="1962150"/>
            <a:ext cx="3871800" cy="4098300"/>
          </a:xfrm>
          <a:prstGeom prst="rect">
            <a:avLst/>
          </a:prstGeom>
          <a:noFill/>
          <a:ln>
            <a:noFill/>
          </a:ln>
        </p:spPr>
        <p:txBody>
          <a:bodyPr spcFirstLastPara="1" wrap="square" lIns="0" tIns="0" rIns="0" bIns="0" anchor="t" anchorCtr="0">
            <a:spAutoFit/>
          </a:bodyPr>
          <a:lstStyle/>
          <a:p>
            <a:pPr marL="407669" marR="0" lvl="0" indent="-394969" algn="l" rtl="0">
              <a:spcBef>
                <a:spcPts val="0"/>
              </a:spcBef>
              <a:spcAft>
                <a:spcPts val="0"/>
              </a:spcAft>
              <a:buClr>
                <a:srgbClr val="E48211"/>
              </a:buClr>
              <a:buSzPts val="2400"/>
              <a:buFont typeface="Arial"/>
              <a:buChar char="•"/>
            </a:pPr>
            <a:r>
              <a:rPr lang="en-US" sz="3000">
                <a:solidFill>
                  <a:srgbClr val="595959"/>
                </a:solidFill>
                <a:latin typeface="Arial"/>
                <a:ea typeface="Arial"/>
                <a:cs typeface="Arial"/>
                <a:sym typeface="Arial"/>
              </a:rPr>
              <a:t>Highly</a:t>
            </a:r>
            <a:r>
              <a:rPr lang="en-US" sz="3000">
                <a:solidFill>
                  <a:srgbClr val="595959"/>
                </a:solidFill>
                <a:latin typeface="Times New Roman"/>
                <a:ea typeface="Times New Roman"/>
                <a:cs typeface="Times New Roman"/>
                <a:sym typeface="Times New Roman"/>
              </a:rPr>
              <a:t> </a:t>
            </a:r>
            <a:r>
              <a:rPr lang="en-US" sz="3000">
                <a:solidFill>
                  <a:srgbClr val="595959"/>
                </a:solidFill>
                <a:latin typeface="Arial"/>
                <a:ea typeface="Arial"/>
                <a:cs typeface="Arial"/>
                <a:sym typeface="Arial"/>
              </a:rPr>
              <a:t>purified</a:t>
            </a:r>
            <a:r>
              <a:rPr lang="en-US" sz="3000">
                <a:solidFill>
                  <a:srgbClr val="595959"/>
                </a:solidFill>
                <a:latin typeface="Times New Roman"/>
                <a:ea typeface="Times New Roman"/>
                <a:cs typeface="Times New Roman"/>
                <a:sym typeface="Times New Roman"/>
              </a:rPr>
              <a:t> </a:t>
            </a:r>
            <a:r>
              <a:rPr lang="en-US" sz="3000">
                <a:solidFill>
                  <a:srgbClr val="595959"/>
                </a:solidFill>
                <a:latin typeface="Arial"/>
                <a:ea typeface="Arial"/>
                <a:cs typeface="Arial"/>
                <a:sym typeface="Arial"/>
              </a:rPr>
              <a:t>water</a:t>
            </a:r>
            <a:endParaRPr sz="3000">
              <a:solidFill>
                <a:srgbClr val="000000"/>
              </a:solidFill>
              <a:latin typeface="Arial"/>
              <a:ea typeface="Arial"/>
              <a:cs typeface="Arial"/>
              <a:sym typeface="Arial"/>
            </a:endParaRPr>
          </a:p>
          <a:p>
            <a:pPr marL="407669" marR="0" lvl="0" indent="-394969" algn="l" rtl="0">
              <a:spcBef>
                <a:spcPts val="445"/>
              </a:spcBef>
              <a:spcAft>
                <a:spcPts val="0"/>
              </a:spcAft>
              <a:buClr>
                <a:srgbClr val="E48211"/>
              </a:buClr>
              <a:buSzPts val="2400"/>
              <a:buFont typeface="Arial"/>
              <a:buChar char="•"/>
            </a:pPr>
            <a:r>
              <a:rPr lang="en-US" sz="3000">
                <a:solidFill>
                  <a:srgbClr val="595959"/>
                </a:solidFill>
                <a:latin typeface="Arial"/>
                <a:ea typeface="Arial"/>
                <a:cs typeface="Arial"/>
                <a:sym typeface="Arial"/>
              </a:rPr>
              <a:t>Sodium</a:t>
            </a:r>
            <a:endParaRPr sz="3000">
              <a:solidFill>
                <a:srgbClr val="000000"/>
              </a:solidFill>
              <a:latin typeface="Arial"/>
              <a:ea typeface="Arial"/>
              <a:cs typeface="Arial"/>
              <a:sym typeface="Arial"/>
            </a:endParaRPr>
          </a:p>
          <a:p>
            <a:pPr marL="407669" marR="0" lvl="0" indent="-394969" algn="l" rtl="0">
              <a:spcBef>
                <a:spcPts val="434"/>
              </a:spcBef>
              <a:spcAft>
                <a:spcPts val="0"/>
              </a:spcAft>
              <a:buClr>
                <a:srgbClr val="E48211"/>
              </a:buClr>
              <a:buSzPts val="2400"/>
              <a:buFont typeface="Arial"/>
              <a:buChar char="•"/>
            </a:pPr>
            <a:r>
              <a:rPr lang="en-US" sz="3000">
                <a:solidFill>
                  <a:srgbClr val="595959"/>
                </a:solidFill>
                <a:latin typeface="Arial"/>
                <a:ea typeface="Arial"/>
                <a:cs typeface="Arial"/>
                <a:sym typeface="Arial"/>
              </a:rPr>
              <a:t>Potassium</a:t>
            </a:r>
            <a:endParaRPr sz="3000">
              <a:solidFill>
                <a:srgbClr val="000000"/>
              </a:solidFill>
              <a:latin typeface="Arial"/>
              <a:ea typeface="Arial"/>
              <a:cs typeface="Arial"/>
              <a:sym typeface="Arial"/>
            </a:endParaRPr>
          </a:p>
          <a:p>
            <a:pPr marL="407669" marR="0" lvl="0" indent="-394969" algn="l" rtl="0">
              <a:spcBef>
                <a:spcPts val="440"/>
              </a:spcBef>
              <a:spcAft>
                <a:spcPts val="0"/>
              </a:spcAft>
              <a:buClr>
                <a:srgbClr val="E48211"/>
              </a:buClr>
              <a:buSzPts val="2400"/>
              <a:buFont typeface="Arial"/>
              <a:buChar char="•"/>
            </a:pPr>
            <a:r>
              <a:rPr lang="en-US" sz="3000">
                <a:solidFill>
                  <a:srgbClr val="595959"/>
                </a:solidFill>
                <a:latin typeface="Arial"/>
                <a:ea typeface="Arial"/>
                <a:cs typeface="Arial"/>
                <a:sym typeface="Arial"/>
              </a:rPr>
              <a:t>Calcium</a:t>
            </a:r>
            <a:endParaRPr sz="3000">
              <a:solidFill>
                <a:srgbClr val="000000"/>
              </a:solidFill>
              <a:latin typeface="Arial"/>
              <a:ea typeface="Arial"/>
              <a:cs typeface="Arial"/>
              <a:sym typeface="Arial"/>
            </a:endParaRPr>
          </a:p>
          <a:p>
            <a:pPr marL="407669" marR="0" lvl="0" indent="-394969" algn="l" rtl="0">
              <a:spcBef>
                <a:spcPts val="445"/>
              </a:spcBef>
              <a:spcAft>
                <a:spcPts val="0"/>
              </a:spcAft>
              <a:buClr>
                <a:srgbClr val="E48211"/>
              </a:buClr>
              <a:buSzPts val="2400"/>
              <a:buFont typeface="Arial"/>
              <a:buChar char="•"/>
            </a:pPr>
            <a:r>
              <a:rPr lang="en-US" sz="3000">
                <a:solidFill>
                  <a:srgbClr val="595959"/>
                </a:solidFill>
                <a:latin typeface="Arial"/>
                <a:ea typeface="Arial"/>
                <a:cs typeface="Arial"/>
                <a:sym typeface="Arial"/>
              </a:rPr>
              <a:t>Magnesium</a:t>
            </a:r>
            <a:endParaRPr sz="3000">
              <a:solidFill>
                <a:srgbClr val="000000"/>
              </a:solidFill>
              <a:latin typeface="Arial"/>
              <a:ea typeface="Arial"/>
              <a:cs typeface="Arial"/>
              <a:sym typeface="Arial"/>
            </a:endParaRPr>
          </a:p>
          <a:p>
            <a:pPr marL="407669" marR="0" lvl="0" indent="-394969" algn="l" rtl="0">
              <a:spcBef>
                <a:spcPts val="434"/>
              </a:spcBef>
              <a:spcAft>
                <a:spcPts val="0"/>
              </a:spcAft>
              <a:buClr>
                <a:srgbClr val="E48211"/>
              </a:buClr>
              <a:buSzPts val="2400"/>
              <a:buFont typeface="Arial"/>
              <a:buChar char="•"/>
            </a:pPr>
            <a:r>
              <a:rPr lang="en-US" sz="3000">
                <a:solidFill>
                  <a:srgbClr val="595959"/>
                </a:solidFill>
                <a:latin typeface="Arial"/>
                <a:ea typeface="Arial"/>
                <a:cs typeface="Arial"/>
                <a:sym typeface="Arial"/>
              </a:rPr>
              <a:t>Chloride</a:t>
            </a:r>
            <a:endParaRPr sz="3000">
              <a:solidFill>
                <a:srgbClr val="000000"/>
              </a:solidFill>
              <a:latin typeface="Arial"/>
              <a:ea typeface="Arial"/>
              <a:cs typeface="Arial"/>
              <a:sym typeface="Arial"/>
            </a:endParaRPr>
          </a:p>
          <a:p>
            <a:pPr marL="407669" marR="0" lvl="0" indent="-394969" algn="l" rtl="0">
              <a:spcBef>
                <a:spcPts val="434"/>
              </a:spcBef>
              <a:spcAft>
                <a:spcPts val="0"/>
              </a:spcAft>
              <a:buClr>
                <a:srgbClr val="E48211"/>
              </a:buClr>
              <a:buSzPts val="2400"/>
              <a:buFont typeface="Arial"/>
              <a:buChar char="•"/>
            </a:pPr>
            <a:r>
              <a:rPr lang="en-US" sz="3000">
                <a:solidFill>
                  <a:srgbClr val="595959"/>
                </a:solidFill>
                <a:latin typeface="Arial"/>
                <a:ea typeface="Arial"/>
                <a:cs typeface="Arial"/>
                <a:sym typeface="Arial"/>
              </a:rPr>
              <a:t>Bicarbonate</a:t>
            </a:r>
            <a:endParaRPr sz="3000">
              <a:solidFill>
                <a:srgbClr val="000000"/>
              </a:solidFill>
              <a:latin typeface="Arial"/>
              <a:ea typeface="Arial"/>
              <a:cs typeface="Arial"/>
              <a:sym typeface="Arial"/>
            </a:endParaRPr>
          </a:p>
          <a:p>
            <a:pPr marL="407669" marR="0" lvl="0" indent="-394969" algn="l" rtl="0">
              <a:spcBef>
                <a:spcPts val="445"/>
              </a:spcBef>
              <a:spcAft>
                <a:spcPts val="0"/>
              </a:spcAft>
              <a:buClr>
                <a:srgbClr val="E48211"/>
              </a:buClr>
              <a:buSzPts val="2400"/>
              <a:buFont typeface="Arial"/>
              <a:buChar char="•"/>
            </a:pPr>
            <a:r>
              <a:rPr lang="en-US" sz="3000">
                <a:solidFill>
                  <a:srgbClr val="595959"/>
                </a:solidFill>
                <a:latin typeface="Arial"/>
                <a:ea typeface="Arial"/>
                <a:cs typeface="Arial"/>
                <a:sym typeface="Arial"/>
              </a:rPr>
              <a:t>Dextrose</a:t>
            </a:r>
            <a:endParaRPr sz="3000">
              <a:solidFill>
                <a:srgbClr val="000000"/>
              </a:solidFill>
              <a:latin typeface="Arial"/>
              <a:ea typeface="Arial"/>
              <a:cs typeface="Arial"/>
              <a:sym typeface="Arial"/>
            </a:endParaRPr>
          </a:p>
        </p:txBody>
      </p:sp>
    </p:spTree>
    <p:extLst>
      <p:ext uri="{BB962C8B-B14F-4D97-AF65-F5344CB8AC3E}">
        <p14:creationId xmlns:p14="http://schemas.microsoft.com/office/powerpoint/2010/main" val="3767607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2"/>
          <p:cNvSpPr txBox="1">
            <a:spLocks noGrp="1"/>
          </p:cNvSpPr>
          <p:nvPr>
            <p:ph type="body" idx="1"/>
          </p:nvPr>
        </p:nvSpPr>
        <p:spPr>
          <a:xfrm>
            <a:off x="1295400" y="1219200"/>
            <a:ext cx="10018800" cy="3124200"/>
          </a:xfrm>
          <a:prstGeom prst="rect">
            <a:avLst/>
          </a:prstGeom>
          <a:noFill/>
          <a:ln>
            <a:noFill/>
          </a:ln>
        </p:spPr>
        <p:txBody>
          <a:bodyPr spcFirstLastPara="1" wrap="square" lIns="91425" tIns="45700" rIns="91425" bIns="45700" anchor="ctr" anchorCtr="0">
            <a:noAutofit/>
          </a:bodyPr>
          <a:lstStyle/>
          <a:p>
            <a:pPr marL="285750" lvl="0" indent="-285750" algn="l" rtl="0">
              <a:spcBef>
                <a:spcPts val="0"/>
              </a:spcBef>
              <a:spcAft>
                <a:spcPts val="0"/>
              </a:spcAft>
              <a:buSzPts val="3480"/>
              <a:buChar char="•"/>
            </a:pPr>
            <a:r>
              <a:rPr lang="en-US">
                <a:solidFill>
                  <a:srgbClr val="232323"/>
                </a:solidFill>
                <a:latin typeface="Arial"/>
                <a:ea typeface="Arial"/>
                <a:cs typeface="Arial"/>
                <a:sym typeface="Arial"/>
              </a:rPr>
              <a:t>Dialysis tubing consists of synthetic tubing designated as the "arterial" line, which carries blood from the arteriovenous access to the dialyzer, where blood and dialysate interface at the membrane, and the "venous" line, which carries dialyzed blood back to the patient.</a:t>
            </a:r>
            <a:endParaRPr/>
          </a:p>
          <a:p>
            <a:pPr marL="285750" lvl="0" indent="-285750" algn="l" rtl="0">
              <a:spcBef>
                <a:spcPts val="1080"/>
              </a:spcBef>
              <a:spcAft>
                <a:spcPts val="0"/>
              </a:spcAft>
              <a:buSzPts val="3480"/>
              <a:buChar char="•"/>
            </a:pPr>
            <a:r>
              <a:rPr lang="en-US">
                <a:solidFill>
                  <a:srgbClr val="232323"/>
                </a:solidFill>
                <a:latin typeface="Arial"/>
                <a:ea typeface="Arial"/>
                <a:cs typeface="Arial"/>
                <a:sym typeface="Arial"/>
              </a:rPr>
              <a:t>the dialysis machine must include a blood pump to move blood between patient and the dialyzer, a delivery system to transport dialysis solution, and monitoring devices.</a:t>
            </a:r>
            <a:endParaRPr/>
          </a:p>
          <a:p>
            <a:pPr marL="285750" lvl="0" indent="-64770" algn="l" rtl="0">
              <a:spcBef>
                <a:spcPts val="1080"/>
              </a:spcBef>
              <a:spcAft>
                <a:spcPts val="0"/>
              </a:spcAft>
              <a:buSzPts val="3480"/>
              <a:buNone/>
            </a:pPr>
            <a:endParaRPr/>
          </a:p>
        </p:txBody>
      </p:sp>
    </p:spTree>
    <p:extLst>
      <p:ext uri="{BB962C8B-B14F-4D97-AF65-F5344CB8AC3E}">
        <p14:creationId xmlns:p14="http://schemas.microsoft.com/office/powerpoint/2010/main" val="3969245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26" name="Google Shape;226;p33"/>
          <p:cNvSpPr txBox="1"/>
          <p:nvPr/>
        </p:nvSpPr>
        <p:spPr>
          <a:xfrm>
            <a:off x="1633538" y="669925"/>
            <a:ext cx="7877100" cy="13371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4300" b="1">
                <a:solidFill>
                  <a:schemeClr val="dk1"/>
                </a:solidFill>
                <a:latin typeface="Arial Black"/>
                <a:ea typeface="Arial Black"/>
                <a:cs typeface="Arial Black"/>
                <a:sym typeface="Arial Black"/>
              </a:rPr>
              <a:t>Hemodialysis</a:t>
            </a:r>
            <a:r>
              <a:rPr lang="en-US" sz="4300" b="1">
                <a:solidFill>
                  <a:srgbClr val="E48211"/>
                </a:solidFill>
                <a:latin typeface="Arial Black"/>
                <a:ea typeface="Arial Black"/>
                <a:cs typeface="Arial Black"/>
                <a:sym typeface="Arial Black"/>
              </a:rPr>
              <a:t> </a:t>
            </a:r>
            <a:r>
              <a:rPr lang="en-US" sz="4400" b="1">
                <a:solidFill>
                  <a:schemeClr val="dk1"/>
                </a:solidFill>
                <a:latin typeface="Arial Black"/>
                <a:ea typeface="Arial Black"/>
                <a:cs typeface="Arial Black"/>
                <a:sym typeface="Arial Black"/>
              </a:rPr>
              <a:t>Process</a:t>
            </a:r>
            <a:endParaRPr sz="4400">
              <a:solidFill>
                <a:schemeClr val="dk1"/>
              </a:solidFill>
              <a:latin typeface="Arial Black"/>
              <a:ea typeface="Arial Black"/>
              <a:cs typeface="Arial Black"/>
              <a:sym typeface="Arial Black"/>
            </a:endParaRPr>
          </a:p>
          <a:p>
            <a:pPr marL="12700" marR="0" lvl="0" indent="0" algn="l" rtl="0">
              <a:spcBef>
                <a:spcPts val="0"/>
              </a:spcBef>
              <a:spcAft>
                <a:spcPts val="0"/>
              </a:spcAft>
              <a:buNone/>
            </a:pPr>
            <a:endParaRPr sz="4300">
              <a:solidFill>
                <a:schemeClr val="dk1"/>
              </a:solidFill>
              <a:latin typeface="Arial Black"/>
              <a:ea typeface="Arial Black"/>
              <a:cs typeface="Arial Black"/>
              <a:sym typeface="Arial Black"/>
            </a:endParaRPr>
          </a:p>
        </p:txBody>
      </p:sp>
      <p:sp>
        <p:nvSpPr>
          <p:cNvPr id="227" name="Google Shape;227;p33"/>
          <p:cNvSpPr txBox="1"/>
          <p:nvPr/>
        </p:nvSpPr>
        <p:spPr>
          <a:xfrm>
            <a:off x="1206500" y="2230438"/>
            <a:ext cx="9366300" cy="2936100"/>
          </a:xfrm>
          <a:prstGeom prst="rect">
            <a:avLst/>
          </a:prstGeom>
          <a:noFill/>
          <a:ln>
            <a:noFill/>
          </a:ln>
        </p:spPr>
        <p:txBody>
          <a:bodyPr spcFirstLastPara="1" wrap="square" lIns="0" tIns="0" rIns="0" bIns="0" anchor="t" anchorCtr="0">
            <a:spAutoFit/>
          </a:bodyPr>
          <a:lstStyle/>
          <a:p>
            <a:pPr marL="80962" marR="0" lvl="0" indent="0" algn="l" rtl="0">
              <a:spcBef>
                <a:spcPts val="0"/>
              </a:spcBef>
              <a:spcAft>
                <a:spcPts val="0"/>
              </a:spcAft>
              <a:buNone/>
            </a:pPr>
            <a:r>
              <a:rPr lang="en-US" sz="2400" b="1">
                <a:solidFill>
                  <a:schemeClr val="dk1"/>
                </a:solidFill>
                <a:latin typeface="Corbel"/>
                <a:ea typeface="Corbel"/>
                <a:cs typeface="Corbel"/>
                <a:sym typeface="Corbel"/>
              </a:rPr>
              <a:t>The patient’s blood is pumped by an artificial pump outside of the body through the dialyzer, which typically consists of fine capillary networks of</a:t>
            </a:r>
            <a:r>
              <a:rPr lang="en-US" sz="2400">
                <a:solidFill>
                  <a:schemeClr val="dk1"/>
                </a:solidFill>
                <a:latin typeface="Corbel"/>
                <a:ea typeface="Corbel"/>
                <a:cs typeface="Corbel"/>
                <a:sym typeface="Corbel"/>
              </a:rPr>
              <a:t> </a:t>
            </a:r>
            <a:r>
              <a:rPr lang="en-US" sz="2400" b="1">
                <a:solidFill>
                  <a:schemeClr val="dk1"/>
                </a:solidFill>
                <a:latin typeface="Corbel"/>
                <a:ea typeface="Corbel"/>
                <a:cs typeface="Corbel"/>
                <a:sym typeface="Corbel"/>
              </a:rPr>
              <a:t>semipermeable membranes. </a:t>
            </a:r>
            <a:endParaRPr/>
          </a:p>
          <a:p>
            <a:pPr marL="80962" marR="0" lvl="0" indent="-152400" algn="l" rtl="0">
              <a:lnSpc>
                <a:spcPct val="128000"/>
              </a:lnSpc>
              <a:spcBef>
                <a:spcPts val="25"/>
              </a:spcBef>
              <a:spcAft>
                <a:spcPts val="0"/>
              </a:spcAft>
              <a:buClr>
                <a:srgbClr val="E48211"/>
              </a:buClr>
              <a:buSzPts val="2400"/>
              <a:buFont typeface="Calibri"/>
              <a:buAutoNum type="alphaLcPeriod"/>
            </a:pPr>
            <a:r>
              <a:rPr lang="en-US" sz="2400" b="1">
                <a:solidFill>
                  <a:schemeClr val="dk1"/>
                </a:solidFill>
                <a:latin typeface="Corbel"/>
                <a:ea typeface="Corbel"/>
                <a:cs typeface="Corbel"/>
                <a:sym typeface="Corbel"/>
              </a:rPr>
              <a:t>The dialysate flows on the outside of these networks,</a:t>
            </a:r>
            <a:endParaRPr sz="2400">
              <a:solidFill>
                <a:schemeClr val="dk1"/>
              </a:solidFill>
              <a:latin typeface="Corbel"/>
              <a:ea typeface="Corbel"/>
              <a:cs typeface="Corbel"/>
              <a:sym typeface="Corbel"/>
            </a:endParaRPr>
          </a:p>
          <a:p>
            <a:pPr marL="80962" marR="0" lvl="0" indent="0" algn="l" rtl="0">
              <a:spcBef>
                <a:spcPts val="850"/>
              </a:spcBef>
              <a:spcAft>
                <a:spcPts val="0"/>
              </a:spcAft>
              <a:buNone/>
            </a:pPr>
            <a:r>
              <a:rPr lang="en-US" sz="2400" b="1">
                <a:solidFill>
                  <a:schemeClr val="dk1"/>
                </a:solidFill>
                <a:latin typeface="Corbel"/>
                <a:ea typeface="Corbel"/>
                <a:cs typeface="Corbel"/>
                <a:sym typeface="Corbel"/>
              </a:rPr>
              <a:t>and fluid and solutes diffuse across the membrane.</a:t>
            </a:r>
            <a:endParaRPr sz="2400">
              <a:solidFill>
                <a:schemeClr val="dk1"/>
              </a:solidFill>
              <a:latin typeface="Corbel"/>
              <a:ea typeface="Corbel"/>
              <a:cs typeface="Corbel"/>
              <a:sym typeface="Corbel"/>
            </a:endParaRPr>
          </a:p>
          <a:p>
            <a:pPr marL="80962" marR="0" lvl="0" indent="-152400" algn="l" rtl="0">
              <a:lnSpc>
                <a:spcPct val="95833"/>
              </a:lnSpc>
              <a:spcBef>
                <a:spcPts val="1388"/>
              </a:spcBef>
              <a:spcAft>
                <a:spcPts val="0"/>
              </a:spcAft>
              <a:buClr>
                <a:srgbClr val="E48211"/>
              </a:buClr>
              <a:buSzPts val="2400"/>
              <a:buFont typeface="Calibri"/>
              <a:buAutoNum type="alphaLcPeriod" startAt="2"/>
            </a:pPr>
            <a:r>
              <a:rPr lang="en-US" sz="2400" b="1">
                <a:solidFill>
                  <a:schemeClr val="dk1"/>
                </a:solidFill>
                <a:latin typeface="Corbel"/>
                <a:ea typeface="Corbel"/>
                <a:cs typeface="Corbel"/>
                <a:sym typeface="Corbel"/>
              </a:rPr>
              <a:t>The patient’s blood must be heparinized to prevent clotting in the dialyzer.</a:t>
            </a:r>
            <a:endParaRPr sz="2400">
              <a:solidFill>
                <a:schemeClr val="dk1"/>
              </a:solidFill>
              <a:latin typeface="Corbel"/>
              <a:ea typeface="Corbel"/>
              <a:cs typeface="Corbel"/>
              <a:sym typeface="Corbel"/>
            </a:endParaRPr>
          </a:p>
        </p:txBody>
      </p:sp>
    </p:spTree>
    <p:extLst>
      <p:ext uri="{BB962C8B-B14F-4D97-AF65-F5344CB8AC3E}">
        <p14:creationId xmlns:p14="http://schemas.microsoft.com/office/powerpoint/2010/main" val="4044081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33" name="Google Shape;233;p34"/>
          <p:cNvSpPr txBox="1"/>
          <p:nvPr/>
        </p:nvSpPr>
        <p:spPr>
          <a:xfrm>
            <a:off x="3886200" y="322263"/>
            <a:ext cx="6177000" cy="6894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4400" b="1">
                <a:solidFill>
                  <a:srgbClr val="3F3F3F"/>
                </a:solidFill>
                <a:latin typeface="Calibri"/>
                <a:ea typeface="Calibri"/>
                <a:cs typeface="Calibri"/>
                <a:sym typeface="Calibri"/>
              </a:rPr>
              <a:t>Principles</a:t>
            </a:r>
            <a:r>
              <a:rPr lang="en-US" sz="4400" b="1">
                <a:solidFill>
                  <a:srgbClr val="3F3F3F"/>
                </a:solidFill>
                <a:latin typeface="Times New Roman"/>
                <a:ea typeface="Times New Roman"/>
                <a:cs typeface="Times New Roman"/>
                <a:sym typeface="Times New Roman"/>
              </a:rPr>
              <a:t> </a:t>
            </a:r>
            <a:r>
              <a:rPr lang="en-US" sz="4400" b="1">
                <a:solidFill>
                  <a:srgbClr val="3F3F3F"/>
                </a:solidFill>
                <a:latin typeface="Calibri"/>
                <a:ea typeface="Calibri"/>
                <a:cs typeface="Calibri"/>
                <a:sym typeface="Calibri"/>
              </a:rPr>
              <a:t>of</a:t>
            </a:r>
            <a:r>
              <a:rPr lang="en-US" sz="4400" b="1">
                <a:solidFill>
                  <a:srgbClr val="3F3F3F"/>
                </a:solidFill>
                <a:latin typeface="Times New Roman"/>
                <a:ea typeface="Times New Roman"/>
                <a:cs typeface="Times New Roman"/>
                <a:sym typeface="Times New Roman"/>
              </a:rPr>
              <a:t> </a:t>
            </a:r>
            <a:r>
              <a:rPr lang="en-US" sz="4400" b="1">
                <a:solidFill>
                  <a:srgbClr val="3F3F3F"/>
                </a:solidFill>
                <a:latin typeface="Calibri"/>
                <a:ea typeface="Calibri"/>
                <a:cs typeface="Calibri"/>
                <a:sym typeface="Calibri"/>
              </a:rPr>
              <a:t>dialysis</a:t>
            </a:r>
            <a:endParaRPr sz="4400" b="1">
              <a:solidFill>
                <a:schemeClr val="dk1"/>
              </a:solidFill>
              <a:latin typeface="Calibri"/>
              <a:ea typeface="Calibri"/>
              <a:cs typeface="Calibri"/>
              <a:sym typeface="Calibri"/>
            </a:endParaRPr>
          </a:p>
        </p:txBody>
      </p:sp>
      <p:sp>
        <p:nvSpPr>
          <p:cNvPr id="234" name="Google Shape;234;p34"/>
          <p:cNvSpPr txBox="1"/>
          <p:nvPr/>
        </p:nvSpPr>
        <p:spPr>
          <a:xfrm>
            <a:off x="6477000" y="2286000"/>
            <a:ext cx="5273700" cy="4202400"/>
          </a:xfrm>
          <a:prstGeom prst="rect">
            <a:avLst/>
          </a:prstGeom>
          <a:noFill/>
          <a:ln>
            <a:noFill/>
          </a:ln>
        </p:spPr>
        <p:txBody>
          <a:bodyPr spcFirstLastPara="1" wrap="square" lIns="0" tIns="0" rIns="0" bIns="0" anchor="t" anchorCtr="0">
            <a:spAutoFit/>
          </a:bodyPr>
          <a:lstStyle/>
          <a:p>
            <a:pPr marL="12700" marR="0" lvl="0" indent="0" algn="l" rtl="0">
              <a:lnSpc>
                <a:spcPct val="140650"/>
              </a:lnSpc>
              <a:spcBef>
                <a:spcPts val="0"/>
              </a:spcBef>
              <a:spcAft>
                <a:spcPts val="0"/>
              </a:spcAft>
              <a:buNone/>
            </a:pPr>
            <a:r>
              <a:rPr lang="en-US" sz="2000" b="1">
                <a:solidFill>
                  <a:srgbClr val="3F3F3F"/>
                </a:solidFill>
                <a:latin typeface="Corbel"/>
                <a:ea typeface="Corbel"/>
                <a:cs typeface="Corbel"/>
                <a:sym typeface="Corbel"/>
              </a:rPr>
              <a:t>Dialysis </a:t>
            </a:r>
            <a:r>
              <a:rPr lang="en-US" sz="2000">
                <a:solidFill>
                  <a:srgbClr val="3F3F3F"/>
                </a:solidFill>
                <a:latin typeface="Corbel"/>
                <a:ea typeface="Corbel"/>
                <a:cs typeface="Corbel"/>
                <a:sym typeface="Corbel"/>
              </a:rPr>
              <a:t>= diffusion = passive movement of solutes across a semi- permeable membrane down concentration gradient.</a:t>
            </a:r>
            <a:endParaRPr sz="2000">
              <a:solidFill>
                <a:schemeClr val="dk1"/>
              </a:solidFill>
              <a:latin typeface="Corbel"/>
              <a:ea typeface="Corbel"/>
              <a:cs typeface="Corbel"/>
              <a:sym typeface="Corbel"/>
            </a:endParaRPr>
          </a:p>
          <a:p>
            <a:pPr marL="12700" marR="0" lvl="0" indent="-127000" algn="l" rtl="0">
              <a:spcBef>
                <a:spcPts val="38"/>
              </a:spcBef>
              <a:spcAft>
                <a:spcPts val="0"/>
              </a:spcAft>
              <a:buClr>
                <a:srgbClr val="E48211"/>
              </a:buClr>
              <a:buSzPts val="2000"/>
              <a:buFont typeface="Calibri"/>
              <a:buChar char="◦"/>
            </a:pPr>
            <a:r>
              <a:rPr lang="en-US" sz="2000">
                <a:solidFill>
                  <a:srgbClr val="3F3F3F"/>
                </a:solidFill>
                <a:latin typeface="Corbel"/>
                <a:ea typeface="Corbel"/>
                <a:cs typeface="Corbel"/>
                <a:sym typeface="Corbel"/>
              </a:rPr>
              <a:t>Good for small molecules</a:t>
            </a:r>
            <a:endParaRPr/>
          </a:p>
          <a:p>
            <a:pPr marL="12700" marR="0" lvl="0" indent="0" algn="l" rtl="0">
              <a:spcBef>
                <a:spcPts val="38"/>
              </a:spcBef>
              <a:spcAft>
                <a:spcPts val="0"/>
              </a:spcAft>
              <a:buClr>
                <a:srgbClr val="E48211"/>
              </a:buClr>
              <a:buSzPts val="2000"/>
              <a:buFont typeface="Calibri"/>
              <a:buNone/>
            </a:pPr>
            <a:endParaRPr sz="2000">
              <a:solidFill>
                <a:srgbClr val="3F3F3F"/>
              </a:solidFill>
              <a:latin typeface="Corbel"/>
              <a:ea typeface="Corbel"/>
              <a:cs typeface="Corbel"/>
              <a:sym typeface="Corbel"/>
            </a:endParaRPr>
          </a:p>
          <a:p>
            <a:pPr marL="12700" marR="0" lvl="0" indent="0" algn="l" rtl="0">
              <a:spcBef>
                <a:spcPts val="38"/>
              </a:spcBef>
              <a:spcAft>
                <a:spcPts val="0"/>
              </a:spcAft>
              <a:buClr>
                <a:srgbClr val="E48211"/>
              </a:buClr>
              <a:buSzPts val="2000"/>
              <a:buFont typeface="Calibri"/>
              <a:buNone/>
            </a:pPr>
            <a:endParaRPr sz="2000">
              <a:solidFill>
                <a:schemeClr val="dk1"/>
              </a:solidFill>
              <a:latin typeface="Corbel"/>
              <a:ea typeface="Corbel"/>
              <a:cs typeface="Corbel"/>
              <a:sym typeface="Corbel"/>
            </a:endParaRPr>
          </a:p>
          <a:p>
            <a:pPr marL="12700" marR="0" lvl="0" indent="0" algn="l" rtl="0">
              <a:lnSpc>
                <a:spcPct val="90000"/>
              </a:lnSpc>
              <a:spcBef>
                <a:spcPts val="1600"/>
              </a:spcBef>
              <a:spcAft>
                <a:spcPts val="0"/>
              </a:spcAft>
              <a:buNone/>
            </a:pPr>
            <a:r>
              <a:rPr lang="en-US" sz="2000" b="1">
                <a:solidFill>
                  <a:srgbClr val="3F3F3F"/>
                </a:solidFill>
                <a:latin typeface="Corbel"/>
                <a:ea typeface="Corbel"/>
                <a:cs typeface="Corbel"/>
                <a:sym typeface="Corbel"/>
              </a:rPr>
              <a:t>(Ultra)filtration </a:t>
            </a:r>
            <a:r>
              <a:rPr lang="en-US" sz="2000">
                <a:solidFill>
                  <a:srgbClr val="3F3F3F"/>
                </a:solidFill>
                <a:latin typeface="Corbel"/>
                <a:ea typeface="Corbel"/>
                <a:cs typeface="Corbel"/>
                <a:sym typeface="Corbel"/>
              </a:rPr>
              <a:t>= convection = solute + fluid removal across semi-permeable membrane down a pressure gradient (solvent drag)</a:t>
            </a:r>
            <a:endParaRPr sz="2000">
              <a:solidFill>
                <a:schemeClr val="dk1"/>
              </a:solidFill>
              <a:latin typeface="Corbel"/>
              <a:ea typeface="Corbel"/>
              <a:cs typeface="Corbel"/>
              <a:sym typeface="Corbel"/>
            </a:endParaRPr>
          </a:p>
          <a:p>
            <a:pPr marL="12700" marR="0" lvl="0" indent="-127000" algn="l" rtl="0">
              <a:lnSpc>
                <a:spcPct val="140650"/>
              </a:lnSpc>
              <a:spcBef>
                <a:spcPts val="438"/>
              </a:spcBef>
              <a:spcAft>
                <a:spcPts val="0"/>
              </a:spcAft>
              <a:buClr>
                <a:srgbClr val="E48211"/>
              </a:buClr>
              <a:buSzPts val="2000"/>
              <a:buFont typeface="Calibri"/>
              <a:buChar char="◦"/>
            </a:pPr>
            <a:r>
              <a:rPr lang="en-US" sz="2000">
                <a:solidFill>
                  <a:srgbClr val="3F3F3F"/>
                </a:solidFill>
                <a:latin typeface="Corbel"/>
                <a:ea typeface="Corbel"/>
                <a:cs typeface="Corbel"/>
                <a:sym typeface="Corbel"/>
              </a:rPr>
              <a:t>Better for removal of fluid and medium-size molecules such as H2O, glucose, urea, AA. </a:t>
            </a:r>
            <a:endParaRPr sz="2000">
              <a:solidFill>
                <a:schemeClr val="dk1"/>
              </a:solidFill>
              <a:latin typeface="Corbel"/>
              <a:ea typeface="Corbel"/>
              <a:cs typeface="Corbel"/>
              <a:sym typeface="Corbel"/>
            </a:endParaRPr>
          </a:p>
        </p:txBody>
      </p:sp>
      <p:sp>
        <p:nvSpPr>
          <p:cNvPr id="235" name="Google Shape;235;p34"/>
          <p:cNvSpPr/>
          <p:nvPr/>
        </p:nvSpPr>
        <p:spPr>
          <a:xfrm>
            <a:off x="417513" y="1738313"/>
            <a:ext cx="5759400" cy="46626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5342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41" name="Google Shape;241;p35"/>
          <p:cNvSpPr/>
          <p:nvPr/>
        </p:nvSpPr>
        <p:spPr>
          <a:xfrm>
            <a:off x="685800" y="0"/>
            <a:ext cx="9399600" cy="64467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5024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6"/>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47" name="Google Shape;247;p36"/>
          <p:cNvSpPr txBox="1"/>
          <p:nvPr/>
        </p:nvSpPr>
        <p:spPr>
          <a:xfrm>
            <a:off x="1422400" y="2362200"/>
            <a:ext cx="9345600" cy="579000"/>
          </a:xfrm>
          <a:prstGeom prst="rect">
            <a:avLst/>
          </a:prstGeom>
          <a:noFill/>
          <a:ln>
            <a:noFill/>
          </a:ln>
        </p:spPr>
        <p:txBody>
          <a:bodyPr spcFirstLastPara="1" wrap="square" lIns="0" tIns="0" rIns="0" bIns="0" anchor="t" anchorCtr="0">
            <a:spAutoFit/>
          </a:bodyPr>
          <a:lstStyle/>
          <a:p>
            <a:pPr marL="12700" marR="0" lvl="0" indent="0" algn="l" rtl="0">
              <a:lnSpc>
                <a:spcPct val="72000"/>
              </a:lnSpc>
              <a:spcBef>
                <a:spcPts val="0"/>
              </a:spcBef>
              <a:spcAft>
                <a:spcPts val="0"/>
              </a:spcAft>
              <a:buNone/>
            </a:pPr>
            <a:r>
              <a:rPr lang="en-US" sz="2600" b="1">
                <a:solidFill>
                  <a:schemeClr val="dk1"/>
                </a:solidFill>
                <a:latin typeface="Corbel"/>
                <a:ea typeface="Corbel"/>
                <a:cs typeface="Corbel"/>
                <a:sym typeface="Corbel"/>
              </a:rPr>
              <a:t>2. Frequency: </a:t>
            </a:r>
            <a:r>
              <a:rPr lang="en-US" sz="2400">
                <a:solidFill>
                  <a:schemeClr val="dk1"/>
                </a:solidFill>
                <a:latin typeface="Corbel"/>
                <a:ea typeface="Corbel"/>
                <a:cs typeface="Corbel"/>
                <a:sym typeface="Corbel"/>
              </a:rPr>
              <a:t>Most hemodialysis patients require 3 to 5 hours of dialysis 3 days per week.</a:t>
            </a:r>
            <a:endParaRPr/>
          </a:p>
        </p:txBody>
      </p:sp>
      <p:sp>
        <p:nvSpPr>
          <p:cNvPr id="248" name="Google Shape;248;p36"/>
          <p:cNvSpPr txBox="1"/>
          <p:nvPr/>
        </p:nvSpPr>
        <p:spPr>
          <a:xfrm>
            <a:off x="1422400" y="3733800"/>
            <a:ext cx="10109100" cy="14835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2400" b="1">
                <a:solidFill>
                  <a:schemeClr val="dk1"/>
                </a:solidFill>
                <a:latin typeface="Corbel"/>
                <a:ea typeface="Corbel"/>
                <a:cs typeface="Corbel"/>
                <a:sym typeface="Corbel"/>
              </a:rPr>
              <a:t>3. Access: </a:t>
            </a:r>
            <a:r>
              <a:rPr lang="en-US" sz="2400">
                <a:solidFill>
                  <a:schemeClr val="dk1"/>
                </a:solidFill>
                <a:latin typeface="Corbel"/>
                <a:ea typeface="Corbel"/>
                <a:cs typeface="Corbel"/>
                <a:sym typeface="Corbel"/>
              </a:rPr>
              <a:t>Hemodialysis catheters usually have two main lumens attached to two ports (blue and red colored). he red port identifies the "arterial" lumen that draws blood from the body, and the blue port identifies the "venous" lumen for return of blood from the dialysis machine to the patient</a:t>
            </a:r>
            <a:endParaRPr sz="2400">
              <a:solidFill>
                <a:schemeClr val="dk1"/>
              </a:solidFill>
              <a:latin typeface="Corbel"/>
              <a:ea typeface="Corbel"/>
              <a:cs typeface="Corbel"/>
              <a:sym typeface="Corbel"/>
            </a:endParaRPr>
          </a:p>
        </p:txBody>
      </p:sp>
    </p:spTree>
    <p:extLst>
      <p:ext uri="{BB962C8B-B14F-4D97-AF65-F5344CB8AC3E}">
        <p14:creationId xmlns:p14="http://schemas.microsoft.com/office/powerpoint/2010/main" val="3806048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93EEF-8073-6148-984D-EE796CD87757}"/>
              </a:ext>
            </a:extLst>
          </p:cNvPr>
          <p:cNvSpPr>
            <a:spLocks noGrp="1"/>
          </p:cNvSpPr>
          <p:nvPr>
            <p:ph type="title"/>
          </p:nvPr>
        </p:nvSpPr>
        <p:spPr/>
        <p:txBody>
          <a:bodyPr/>
          <a:lstStyle/>
          <a:p>
            <a:pPr algn="ctr"/>
            <a:r>
              <a:rPr lang="en-US" b="1" dirty="0"/>
              <a:t>Access</a:t>
            </a:r>
            <a:endParaRPr lang="en-JO" b="1" dirty="0"/>
          </a:p>
        </p:txBody>
      </p:sp>
      <p:sp>
        <p:nvSpPr>
          <p:cNvPr id="3" name="Content Placeholder 2">
            <a:extLst>
              <a:ext uri="{FF2B5EF4-FFF2-40B4-BE49-F238E27FC236}">
                <a16:creationId xmlns:a16="http://schemas.microsoft.com/office/drawing/2014/main" id="{4A2AAD11-59C4-644C-B0BB-42A6E5931005}"/>
              </a:ext>
            </a:extLst>
          </p:cNvPr>
          <p:cNvSpPr>
            <a:spLocks noGrp="1"/>
          </p:cNvSpPr>
          <p:nvPr>
            <p:ph idx="1"/>
          </p:nvPr>
        </p:nvSpPr>
        <p:spPr/>
        <p:txBody>
          <a:bodyPr/>
          <a:lstStyle/>
          <a:p>
            <a:pPr rtl="0">
              <a:buFont typeface="Wingdings" pitchFamily="2" charset="2"/>
              <a:buChar char="q"/>
            </a:pPr>
            <a:r>
              <a:rPr lang="en-US" sz="2400" b="0" i="0" u="none" strike="noStrike" dirty="0">
                <a:solidFill>
                  <a:srgbClr val="000000"/>
                </a:solidFill>
                <a:effectLst/>
                <a:latin typeface="Corbel" panose="020B0503020204020204" pitchFamily="34" charset="0"/>
              </a:rPr>
              <a:t> Hemodialysis catheters usually have two main lumens attached to two ports (blue and red colored). he red port identifies the "arterial" lumen that draws blood from the body, and the blue port identifies the "venous" lumen for return of blood from the dialysis machine to the patient</a:t>
            </a:r>
          </a:p>
          <a:p>
            <a:pPr rtl="0">
              <a:buFont typeface="Wingdings" pitchFamily="2" charset="2"/>
              <a:buChar char="q"/>
            </a:pPr>
            <a:endParaRPr lang="en-US" sz="2400" dirty="0">
              <a:solidFill>
                <a:srgbClr val="000000"/>
              </a:solidFill>
              <a:latin typeface="Corbel" panose="020B0503020204020204" pitchFamily="34" charset="0"/>
            </a:endParaRPr>
          </a:p>
          <a:p>
            <a:pPr rtl="0">
              <a:buFont typeface="Wingdings" pitchFamily="2" charset="2"/>
              <a:buChar char="q"/>
            </a:pPr>
            <a:r>
              <a:rPr lang="en-US" sz="2400" dirty="0">
                <a:solidFill>
                  <a:srgbClr val="000000"/>
                </a:solidFill>
                <a:effectLst/>
                <a:latin typeface="Corbel" panose="020B0503020204020204" pitchFamily="34" charset="0"/>
              </a:rPr>
              <a:t>Types of access: </a:t>
            </a:r>
          </a:p>
          <a:p>
            <a:pPr marL="457200" indent="-457200" rtl="0">
              <a:buFont typeface="+mj-lt"/>
              <a:buAutoNum type="arabicPeriod"/>
            </a:pPr>
            <a:r>
              <a:rPr lang="en-US" sz="2400" dirty="0">
                <a:solidFill>
                  <a:srgbClr val="000000"/>
                </a:solidFill>
                <a:latin typeface="Corbel" panose="020B0503020204020204" pitchFamily="34" charset="0"/>
              </a:rPr>
              <a:t>Temporary: central venous catheter </a:t>
            </a:r>
          </a:p>
          <a:p>
            <a:pPr marL="457200" indent="-457200" rtl="0">
              <a:buFont typeface="+mj-lt"/>
              <a:buAutoNum type="arabicPeriod"/>
            </a:pPr>
            <a:r>
              <a:rPr lang="en-US" sz="2400" dirty="0">
                <a:solidFill>
                  <a:srgbClr val="000000"/>
                </a:solidFill>
                <a:effectLst/>
                <a:latin typeface="Corbel" panose="020B0503020204020204" pitchFamily="34" charset="0"/>
              </a:rPr>
              <a:t>Permanent: AV access</a:t>
            </a:r>
          </a:p>
        </p:txBody>
      </p:sp>
    </p:spTree>
    <p:extLst>
      <p:ext uri="{BB962C8B-B14F-4D97-AF65-F5344CB8AC3E}">
        <p14:creationId xmlns:p14="http://schemas.microsoft.com/office/powerpoint/2010/main" val="424707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149" name="Google Shape;149;p20"/>
          <p:cNvSpPr txBox="1">
            <a:spLocks noGrp="1"/>
          </p:cNvSpPr>
          <p:nvPr>
            <p:ph type="title"/>
          </p:nvPr>
        </p:nvSpPr>
        <p:spPr>
          <a:xfrm>
            <a:off x="510823" y="175938"/>
            <a:ext cx="10058400" cy="1451100"/>
          </a:xfrm>
          <a:prstGeom prst="rect">
            <a:avLst/>
          </a:prstGeom>
          <a:noFill/>
          <a:ln>
            <a:noFill/>
          </a:ln>
        </p:spPr>
        <p:txBody>
          <a:bodyPr spcFirstLastPara="1" wrap="square" lIns="91425" tIns="45700" rIns="91425" bIns="45700" anchor="ctr" anchorCtr="0">
            <a:normAutofit/>
          </a:bodyPr>
          <a:lstStyle/>
          <a:p>
            <a:pPr marL="12700" lvl="0" indent="0" algn="ctr" rtl="0">
              <a:spcBef>
                <a:spcPts val="0"/>
              </a:spcBef>
              <a:spcAft>
                <a:spcPts val="0"/>
              </a:spcAft>
              <a:buNone/>
            </a:pPr>
            <a:r>
              <a:rPr lang="en-US" sz="5400" b="1">
                <a:solidFill>
                  <a:srgbClr val="3F3F3F"/>
                </a:solidFill>
                <a:latin typeface="Calibri"/>
                <a:ea typeface="Calibri"/>
                <a:cs typeface="Calibri"/>
                <a:sym typeface="Calibri"/>
              </a:rPr>
              <a:t>Kidney</a:t>
            </a:r>
            <a:r>
              <a:rPr lang="en-US" sz="5400" b="1">
                <a:solidFill>
                  <a:srgbClr val="3F3F3F"/>
                </a:solidFill>
                <a:latin typeface="Times New Roman"/>
                <a:ea typeface="Times New Roman"/>
                <a:cs typeface="Times New Roman"/>
                <a:sym typeface="Times New Roman"/>
              </a:rPr>
              <a:t> </a:t>
            </a:r>
            <a:r>
              <a:rPr lang="en-US" sz="5400" b="1">
                <a:solidFill>
                  <a:srgbClr val="3F3F3F"/>
                </a:solidFill>
                <a:latin typeface="Calibri"/>
                <a:ea typeface="Calibri"/>
                <a:cs typeface="Calibri"/>
                <a:sym typeface="Calibri"/>
              </a:rPr>
              <a:t>Functions</a:t>
            </a:r>
            <a:endParaRPr sz="5400">
              <a:solidFill>
                <a:srgbClr val="3F3F3F"/>
              </a:solidFill>
              <a:latin typeface="Calibri"/>
              <a:ea typeface="Calibri"/>
              <a:cs typeface="Calibri"/>
              <a:sym typeface="Calibri"/>
            </a:endParaRPr>
          </a:p>
        </p:txBody>
      </p:sp>
      <p:sp>
        <p:nvSpPr>
          <p:cNvPr id="150" name="Google Shape;150;p20"/>
          <p:cNvSpPr txBox="1">
            <a:spLocks noGrp="1"/>
          </p:cNvSpPr>
          <p:nvPr>
            <p:ph type="body" idx="1"/>
          </p:nvPr>
        </p:nvSpPr>
        <p:spPr>
          <a:xfrm>
            <a:off x="911578" y="2173112"/>
            <a:ext cx="10058400" cy="4022700"/>
          </a:xfrm>
          <a:prstGeom prst="rect">
            <a:avLst/>
          </a:prstGeom>
          <a:noFill/>
          <a:ln>
            <a:noFill/>
          </a:ln>
        </p:spPr>
        <p:txBody>
          <a:bodyPr spcFirstLastPara="1" wrap="square" lIns="91425" tIns="272775" rIns="91425" bIns="45700" anchor="ctr" anchorCtr="0">
            <a:noAutofit/>
          </a:bodyPr>
          <a:lstStyle/>
          <a:p>
            <a:pPr marL="36512" lvl="0" indent="-220980" algn="l" rtl="0">
              <a:lnSpc>
                <a:spcPct val="126041"/>
              </a:lnSpc>
              <a:spcBef>
                <a:spcPts val="0"/>
              </a:spcBef>
              <a:spcAft>
                <a:spcPts val="0"/>
              </a:spcAft>
              <a:buSzPts val="3480"/>
              <a:buChar char="•"/>
            </a:pPr>
            <a:r>
              <a:rPr lang="en-US"/>
              <a:t> Homeostasis: through its excretory function to get rid of endogenous metabolic substances :e.g. urea and creatinine or exogenous , e.g. drugs.</a:t>
            </a:r>
            <a:endParaRPr/>
          </a:p>
          <a:p>
            <a:pPr marL="36512" lvl="0" indent="0" algn="l" rtl="0">
              <a:lnSpc>
                <a:spcPct val="126041"/>
              </a:lnSpc>
              <a:spcBef>
                <a:spcPts val="600"/>
              </a:spcBef>
              <a:spcAft>
                <a:spcPts val="0"/>
              </a:spcAft>
              <a:buSzPts val="3480"/>
              <a:buFont typeface="Arial"/>
              <a:buNone/>
            </a:pPr>
            <a:r>
              <a:rPr lang="en-US"/>
              <a:t>It regulates water and electrolytes concentration (sodium,</a:t>
            </a:r>
            <a:r>
              <a:rPr lang="en-US">
                <a:latin typeface="Times New Roman"/>
                <a:ea typeface="Times New Roman"/>
                <a:cs typeface="Times New Roman"/>
                <a:sym typeface="Times New Roman"/>
              </a:rPr>
              <a:t> </a:t>
            </a:r>
            <a:r>
              <a:rPr lang="en-US"/>
              <a:t>potassium,</a:t>
            </a:r>
            <a:r>
              <a:rPr lang="en-US">
                <a:latin typeface="Times New Roman"/>
                <a:ea typeface="Times New Roman"/>
                <a:cs typeface="Times New Roman"/>
                <a:sym typeface="Times New Roman"/>
              </a:rPr>
              <a:t> </a:t>
            </a:r>
            <a:r>
              <a:rPr lang="en-US"/>
              <a:t>chloride,</a:t>
            </a:r>
            <a:r>
              <a:rPr lang="en-US">
                <a:latin typeface="Times New Roman"/>
                <a:ea typeface="Times New Roman"/>
                <a:cs typeface="Times New Roman"/>
                <a:sym typeface="Times New Roman"/>
              </a:rPr>
              <a:t> </a:t>
            </a:r>
            <a:r>
              <a:rPr lang="en-US"/>
              <a:t>calcium,</a:t>
            </a:r>
            <a:r>
              <a:rPr lang="en-US">
                <a:latin typeface="Times New Roman"/>
                <a:ea typeface="Times New Roman"/>
                <a:cs typeface="Times New Roman"/>
                <a:sym typeface="Times New Roman"/>
              </a:rPr>
              <a:t> </a:t>
            </a:r>
            <a:r>
              <a:rPr lang="en-US"/>
              <a:t>phosphorus,</a:t>
            </a:r>
            <a:r>
              <a:rPr lang="en-US">
                <a:latin typeface="Times New Roman"/>
                <a:ea typeface="Times New Roman"/>
                <a:cs typeface="Times New Roman"/>
                <a:sym typeface="Times New Roman"/>
              </a:rPr>
              <a:t> </a:t>
            </a:r>
            <a:r>
              <a:rPr lang="en-US"/>
              <a:t>magnesium,</a:t>
            </a:r>
            <a:r>
              <a:rPr lang="en-US">
                <a:latin typeface="Times New Roman"/>
                <a:ea typeface="Times New Roman"/>
                <a:cs typeface="Times New Roman"/>
                <a:sym typeface="Times New Roman"/>
              </a:rPr>
              <a:t> </a:t>
            </a:r>
            <a:r>
              <a:rPr lang="en-US"/>
              <a:t>sulfate).</a:t>
            </a:r>
            <a:endParaRPr/>
          </a:p>
          <a:p>
            <a:pPr marL="36512" lvl="0" indent="-220980" algn="l" rtl="0">
              <a:lnSpc>
                <a:spcPct val="126041"/>
              </a:lnSpc>
              <a:spcBef>
                <a:spcPts val="600"/>
              </a:spcBef>
              <a:spcAft>
                <a:spcPts val="0"/>
              </a:spcAft>
              <a:buSzPts val="3480"/>
              <a:buChar char="•"/>
            </a:pPr>
            <a:r>
              <a:rPr lang="en-US"/>
              <a:t> Acid Base balance.</a:t>
            </a:r>
            <a:endParaRPr/>
          </a:p>
          <a:p>
            <a:pPr marL="36512" lvl="0" indent="-220980" algn="l" rtl="0">
              <a:lnSpc>
                <a:spcPct val="126041"/>
              </a:lnSpc>
              <a:spcBef>
                <a:spcPts val="600"/>
              </a:spcBef>
              <a:spcAft>
                <a:spcPts val="0"/>
              </a:spcAft>
              <a:buSzPts val="3480"/>
              <a:buChar char="•"/>
            </a:pPr>
            <a:r>
              <a:rPr lang="en-US"/>
              <a:t> Blood pressure control (via aldosterone)</a:t>
            </a:r>
            <a:endParaRPr/>
          </a:p>
          <a:p>
            <a:pPr marL="36512" lvl="0" indent="-220980" algn="l" rtl="0">
              <a:lnSpc>
                <a:spcPct val="126041"/>
              </a:lnSpc>
              <a:spcBef>
                <a:spcPts val="600"/>
              </a:spcBef>
              <a:spcAft>
                <a:spcPts val="0"/>
              </a:spcAft>
              <a:buSzPts val="3480"/>
              <a:buChar char="•"/>
            </a:pPr>
            <a:r>
              <a:rPr lang="en-US"/>
              <a:t> Part</a:t>
            </a:r>
            <a:r>
              <a:rPr lang="en-US">
                <a:latin typeface="Times New Roman"/>
                <a:ea typeface="Times New Roman"/>
                <a:cs typeface="Times New Roman"/>
                <a:sym typeface="Times New Roman"/>
              </a:rPr>
              <a:t> </a:t>
            </a:r>
            <a:r>
              <a:rPr lang="en-US"/>
              <a:t>of</a:t>
            </a:r>
            <a:r>
              <a:rPr lang="en-US">
                <a:latin typeface="Times New Roman"/>
                <a:ea typeface="Times New Roman"/>
                <a:cs typeface="Times New Roman"/>
                <a:sym typeface="Times New Roman"/>
              </a:rPr>
              <a:t> </a:t>
            </a:r>
            <a:r>
              <a:rPr lang="en-US"/>
              <a:t>the</a:t>
            </a:r>
            <a:r>
              <a:rPr lang="en-US">
                <a:latin typeface="Times New Roman"/>
                <a:ea typeface="Times New Roman"/>
                <a:cs typeface="Times New Roman"/>
                <a:sym typeface="Times New Roman"/>
              </a:rPr>
              <a:t> </a:t>
            </a:r>
            <a:r>
              <a:rPr lang="en-US"/>
              <a:t>endocrine</a:t>
            </a:r>
            <a:r>
              <a:rPr lang="en-US">
                <a:latin typeface="Times New Roman"/>
                <a:ea typeface="Times New Roman"/>
                <a:cs typeface="Times New Roman"/>
                <a:sym typeface="Times New Roman"/>
              </a:rPr>
              <a:t> </a:t>
            </a:r>
            <a:r>
              <a:rPr lang="en-US"/>
              <a:t>system:</a:t>
            </a:r>
            <a:r>
              <a:rPr lang="en-US">
                <a:latin typeface="Times New Roman"/>
                <a:ea typeface="Times New Roman"/>
                <a:cs typeface="Times New Roman"/>
                <a:sym typeface="Times New Roman"/>
              </a:rPr>
              <a:t> </a:t>
            </a:r>
            <a:r>
              <a:rPr lang="en-US"/>
              <a:t>produces erythropoietin,</a:t>
            </a:r>
            <a:r>
              <a:rPr lang="en-US">
                <a:latin typeface="Times New Roman"/>
                <a:ea typeface="Times New Roman"/>
                <a:cs typeface="Times New Roman"/>
                <a:sym typeface="Times New Roman"/>
              </a:rPr>
              <a:t> </a:t>
            </a:r>
            <a:r>
              <a:rPr lang="en-US"/>
              <a:t>calcitriol, </a:t>
            </a:r>
            <a:r>
              <a:rPr lang="en-US">
                <a:latin typeface="Calibri"/>
                <a:ea typeface="Calibri"/>
                <a:cs typeface="Calibri"/>
                <a:sym typeface="Calibri"/>
              </a:rPr>
              <a:t>renin.</a:t>
            </a:r>
            <a:endParaRPr/>
          </a:p>
        </p:txBody>
      </p:sp>
    </p:spTree>
    <p:extLst>
      <p:ext uri="{BB962C8B-B14F-4D97-AF65-F5344CB8AC3E}">
        <p14:creationId xmlns:p14="http://schemas.microsoft.com/office/powerpoint/2010/main" val="857472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0F593-D43D-5940-BB4B-FC1400817B1A}"/>
              </a:ext>
            </a:extLst>
          </p:cNvPr>
          <p:cNvSpPr>
            <a:spLocks noGrp="1"/>
          </p:cNvSpPr>
          <p:nvPr>
            <p:ph type="title"/>
          </p:nvPr>
        </p:nvSpPr>
        <p:spPr/>
        <p:txBody>
          <a:bodyPr/>
          <a:lstStyle/>
          <a:p>
            <a:pPr algn="ctr"/>
            <a:r>
              <a:rPr lang="en-US" b="1" dirty="0"/>
              <a:t>Central venous catheter </a:t>
            </a:r>
            <a:endParaRPr lang="en-JO" b="1" dirty="0"/>
          </a:p>
        </p:txBody>
      </p:sp>
      <p:sp>
        <p:nvSpPr>
          <p:cNvPr id="3" name="Content Placeholder 2">
            <a:extLst>
              <a:ext uri="{FF2B5EF4-FFF2-40B4-BE49-F238E27FC236}">
                <a16:creationId xmlns:a16="http://schemas.microsoft.com/office/drawing/2014/main" id="{8B31B9EB-A21A-9D4C-B279-7EFB202ACE8B}"/>
              </a:ext>
            </a:extLst>
          </p:cNvPr>
          <p:cNvSpPr>
            <a:spLocks noGrp="1"/>
          </p:cNvSpPr>
          <p:nvPr>
            <p:ph idx="1"/>
          </p:nvPr>
        </p:nvSpPr>
        <p:spPr/>
        <p:txBody>
          <a:bodyPr/>
          <a:lstStyle/>
          <a:p>
            <a:r>
              <a:rPr lang="en-US" dirty="0">
                <a:solidFill>
                  <a:srgbClr val="4D5156"/>
                </a:solidFill>
                <a:latin typeface="Roboto" panose="02000000000000000000" pitchFamily="2" charset="0"/>
              </a:rPr>
              <a:t>N</a:t>
            </a:r>
            <a:r>
              <a:rPr lang="en-US" b="0" i="0" u="none" strike="noStrike" dirty="0">
                <a:solidFill>
                  <a:srgbClr val="4D5156"/>
                </a:solidFill>
                <a:effectLst/>
                <a:latin typeface="Roboto" panose="02000000000000000000" pitchFamily="2" charset="0"/>
              </a:rPr>
              <a:t>on-tunneled central line is </a:t>
            </a:r>
            <a:r>
              <a:rPr lang="en-US" b="1" i="0" u="none" strike="noStrike" dirty="0">
                <a:solidFill>
                  <a:srgbClr val="4D5156"/>
                </a:solidFill>
                <a:effectLst/>
                <a:latin typeface="Roboto" panose="02000000000000000000" pitchFamily="2" charset="0"/>
              </a:rPr>
              <a:t>a type of short-term IV catheter</a:t>
            </a:r>
            <a:r>
              <a:rPr lang="en-US" b="0" i="0" u="none" strike="noStrike" dirty="0">
                <a:solidFill>
                  <a:srgbClr val="4D5156"/>
                </a:solidFill>
                <a:effectLst/>
                <a:latin typeface="Roboto" panose="02000000000000000000" pitchFamily="2" charset="0"/>
              </a:rPr>
              <a:t>. A non-tunneled central line may be </a:t>
            </a:r>
            <a:r>
              <a:rPr lang="en-US" sz="2400" b="1" i="0" u="none" strike="noStrike" dirty="0">
                <a:solidFill>
                  <a:srgbClr val="000000"/>
                </a:solidFill>
                <a:effectLst/>
                <a:latin typeface="Corbel" panose="020B0503020204020204" pitchFamily="34" charset="0"/>
              </a:rPr>
              <a:t>placed most often in the subclavian or internal jugular vein or femoral vein for temporary access.</a:t>
            </a:r>
            <a:endParaRPr lang="en-US" sz="2400" b="1" dirty="0"/>
          </a:p>
          <a:p>
            <a:endParaRPr lang="en-US" dirty="0"/>
          </a:p>
          <a:p>
            <a:r>
              <a:rPr lang="en-US" b="0" i="0" u="none" strike="noStrike" dirty="0">
                <a:solidFill>
                  <a:srgbClr val="4D5156"/>
                </a:solidFill>
                <a:effectLst/>
                <a:latin typeface="Roboto" panose="020F0502020204030204" pitchFamily="34" charset="0"/>
              </a:rPr>
              <a:t> </a:t>
            </a:r>
            <a:r>
              <a:rPr lang="en-US" dirty="0">
                <a:solidFill>
                  <a:srgbClr val="4D5156"/>
                </a:solidFill>
                <a:latin typeface="Roboto" panose="020F0502020204030204" pitchFamily="34" charset="0"/>
              </a:rPr>
              <a:t>T</a:t>
            </a:r>
            <a:r>
              <a:rPr lang="en-US" b="0" i="0" u="none" strike="noStrike" dirty="0">
                <a:solidFill>
                  <a:srgbClr val="4D5156"/>
                </a:solidFill>
                <a:effectLst/>
                <a:latin typeface="Roboto" panose="020F0502020204030204" pitchFamily="34" charset="0"/>
              </a:rPr>
              <a:t>unneled central line:  is a thin flexible hollow tube (catheter) </a:t>
            </a:r>
            <a:r>
              <a:rPr lang="en-US" b="1" i="0" u="none" strike="noStrike" dirty="0">
                <a:solidFill>
                  <a:srgbClr val="4D5156"/>
                </a:solidFill>
                <a:effectLst/>
                <a:latin typeface="Roboto" panose="02000000000000000000" pitchFamily="2" charset="0"/>
              </a:rPr>
              <a:t>that is tunneled under the skin before entering a large vein</a:t>
            </a:r>
            <a:r>
              <a:rPr lang="en-US" b="0" i="0" u="none" strike="noStrike" dirty="0">
                <a:solidFill>
                  <a:srgbClr val="4D5156"/>
                </a:solidFill>
                <a:effectLst/>
                <a:latin typeface="Roboto" panose="02000000000000000000" pitchFamily="2" charset="0"/>
              </a:rPr>
              <a:t>. It is most commonly placed in the neck into the internal jugular vein and extends down to a larger vein just above the heart (</a:t>
            </a:r>
            <a:r>
              <a:rPr lang="en-US" b="0" i="0" u="none" strike="noStrike" dirty="0" err="1">
                <a:solidFill>
                  <a:srgbClr val="4D5156"/>
                </a:solidFill>
                <a:effectLst/>
                <a:latin typeface="Roboto" panose="02000000000000000000" pitchFamily="2" charset="0"/>
              </a:rPr>
              <a:t>cavoatrial</a:t>
            </a:r>
            <a:r>
              <a:rPr lang="en-US" b="0" i="0" u="none" strike="noStrike" dirty="0">
                <a:solidFill>
                  <a:srgbClr val="4D5156"/>
                </a:solidFill>
                <a:effectLst/>
                <a:latin typeface="Roboto" panose="02000000000000000000" pitchFamily="2" charset="0"/>
              </a:rPr>
              <a:t> junction).</a:t>
            </a:r>
            <a:endParaRPr lang="en-US" dirty="0"/>
          </a:p>
        </p:txBody>
      </p:sp>
    </p:spTree>
    <p:extLst>
      <p:ext uri="{BB962C8B-B14F-4D97-AF65-F5344CB8AC3E}">
        <p14:creationId xmlns:p14="http://schemas.microsoft.com/office/powerpoint/2010/main" val="1563948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a:extLst>
              <a:ext uri="{FF2B5EF4-FFF2-40B4-BE49-F238E27FC236}">
                <a16:creationId xmlns:a16="http://schemas.microsoft.com/office/drawing/2014/main" id="{7A8DF2F3-BB8F-AC43-9214-E7F3805C34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2012662"/>
            <a:ext cx="5294716" cy="2832673"/>
          </a:xfrm>
          <a:prstGeom prst="rect">
            <a:avLst/>
          </a:prstGeom>
        </p:spPr>
      </p:pic>
      <p:cxnSp>
        <p:nvCxnSpPr>
          <p:cNvPr id="20" name="Straight Connector 19">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4" name="Picture 4">
            <a:extLst>
              <a:ext uri="{FF2B5EF4-FFF2-40B4-BE49-F238E27FC236}">
                <a16:creationId xmlns:a16="http://schemas.microsoft.com/office/drawing/2014/main" id="{B7C3E2E1-5522-DC4A-B564-0E24BA8C37A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53817" y="1018719"/>
            <a:ext cx="5294715" cy="4820561"/>
          </a:xfrm>
          <a:prstGeom prst="rect">
            <a:avLst/>
          </a:prstGeom>
        </p:spPr>
      </p:pic>
    </p:spTree>
    <p:extLst>
      <p:ext uri="{BB962C8B-B14F-4D97-AF65-F5344CB8AC3E}">
        <p14:creationId xmlns:p14="http://schemas.microsoft.com/office/powerpoint/2010/main" val="3593907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11BE883-46B4-412C-B6C3-88A2FF74BE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439D0A-D379-514D-86AC-788AB616FC83}"/>
              </a:ext>
            </a:extLst>
          </p:cNvPr>
          <p:cNvSpPr>
            <a:spLocks noGrp="1"/>
          </p:cNvSpPr>
          <p:nvPr>
            <p:ph type="title"/>
          </p:nvPr>
        </p:nvSpPr>
        <p:spPr>
          <a:xfrm>
            <a:off x="8045751" y="629266"/>
            <a:ext cx="3667039" cy="1676603"/>
          </a:xfrm>
        </p:spPr>
        <p:txBody>
          <a:bodyPr>
            <a:normAutofit/>
          </a:bodyPr>
          <a:lstStyle/>
          <a:p>
            <a:endParaRPr lang="en-JO" sz="4000"/>
          </a:p>
        </p:txBody>
      </p:sp>
      <p:sp>
        <p:nvSpPr>
          <p:cNvPr id="13" name="Rectangle 12">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5C6EFBA3-E915-B849-9287-D54CBD44BFFF}"/>
              </a:ext>
            </a:extLst>
          </p:cNvPr>
          <p:cNvPicPr>
            <a:picLocks noChangeAspect="1"/>
          </p:cNvPicPr>
          <p:nvPr/>
        </p:nvPicPr>
        <p:blipFill rotWithShape="1">
          <a:blip r:embed="rId2">
            <a:extLst>
              <a:ext uri="{28A0092B-C50C-407E-A947-70E740481C1C}">
                <a14:useLocalDpi xmlns:a14="http://schemas.microsoft.com/office/drawing/2010/main" val="0"/>
              </a:ext>
            </a:extLst>
          </a:blip>
          <a:srcRect l="2837" r="4504" b="2"/>
          <a:stretch/>
        </p:blipFill>
        <p:spPr>
          <a:xfrm>
            <a:off x="644652" y="722376"/>
            <a:ext cx="6263640" cy="5413248"/>
          </a:xfrm>
          <a:prstGeom prst="rect">
            <a:avLst/>
          </a:prstGeom>
          <a:effectLst/>
        </p:spPr>
      </p:pic>
      <p:pic>
        <p:nvPicPr>
          <p:cNvPr id="5" name="Picture 5">
            <a:extLst>
              <a:ext uri="{FF2B5EF4-FFF2-40B4-BE49-F238E27FC236}">
                <a16:creationId xmlns:a16="http://schemas.microsoft.com/office/drawing/2014/main" id="{793DF4D0-F2BE-BF4C-9D8F-BA9E63975F9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102765" y="0"/>
            <a:ext cx="5089235" cy="6858000"/>
          </a:xfrm>
        </p:spPr>
      </p:pic>
    </p:spTree>
    <p:extLst>
      <p:ext uri="{BB962C8B-B14F-4D97-AF65-F5344CB8AC3E}">
        <p14:creationId xmlns:p14="http://schemas.microsoft.com/office/powerpoint/2010/main" val="3744839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8E545-001F-4941-ABA4-801C09B7465C}"/>
              </a:ext>
            </a:extLst>
          </p:cNvPr>
          <p:cNvSpPr>
            <a:spLocks noGrp="1"/>
          </p:cNvSpPr>
          <p:nvPr>
            <p:ph type="title"/>
          </p:nvPr>
        </p:nvSpPr>
        <p:spPr/>
        <p:txBody>
          <a:bodyPr/>
          <a:lstStyle/>
          <a:p>
            <a:pPr algn="ctr"/>
            <a:r>
              <a:rPr lang="en-US" b="1" dirty="0"/>
              <a:t>AV access</a:t>
            </a:r>
            <a:endParaRPr lang="en-JO" b="1" dirty="0"/>
          </a:p>
        </p:txBody>
      </p:sp>
      <p:sp>
        <p:nvSpPr>
          <p:cNvPr id="3" name="Content Placeholder 2">
            <a:extLst>
              <a:ext uri="{FF2B5EF4-FFF2-40B4-BE49-F238E27FC236}">
                <a16:creationId xmlns:a16="http://schemas.microsoft.com/office/drawing/2014/main" id="{77C0186B-564C-5740-8904-80B33A0A1BB2}"/>
              </a:ext>
            </a:extLst>
          </p:cNvPr>
          <p:cNvSpPr>
            <a:spLocks noGrp="1"/>
          </p:cNvSpPr>
          <p:nvPr>
            <p:ph idx="1"/>
          </p:nvPr>
        </p:nvSpPr>
        <p:spPr/>
        <p:txBody>
          <a:bodyPr>
            <a:normAutofit/>
          </a:bodyPr>
          <a:lstStyle/>
          <a:p>
            <a:pPr marL="514350" indent="-514350">
              <a:buFont typeface="+mj-lt"/>
              <a:buAutoNum type="arabicPeriod"/>
            </a:pPr>
            <a:r>
              <a:rPr lang="en-US" sz="3200" i="0" u="none" strike="noStrike" dirty="0">
                <a:solidFill>
                  <a:srgbClr val="000000"/>
                </a:solidFill>
                <a:effectLst/>
                <a:latin typeface="Corbel" panose="020B0503020204020204" pitchFamily="34" charset="0"/>
              </a:rPr>
              <a:t>Arteriovenous fistula</a:t>
            </a:r>
          </a:p>
          <a:p>
            <a:pPr marL="514350" indent="-514350">
              <a:buFont typeface="+mj-lt"/>
              <a:buAutoNum type="arabicPeriod"/>
            </a:pPr>
            <a:endParaRPr lang="en-US" sz="3200" dirty="0">
              <a:solidFill>
                <a:srgbClr val="000000"/>
              </a:solidFill>
              <a:latin typeface="Corbel" panose="020B0503020204020204" pitchFamily="34" charset="0"/>
            </a:endParaRPr>
          </a:p>
          <a:p>
            <a:pPr marL="514350" indent="-514350">
              <a:buFont typeface="+mj-lt"/>
              <a:buAutoNum type="arabicPeriod"/>
            </a:pPr>
            <a:endParaRPr lang="en-US" sz="3200" dirty="0">
              <a:solidFill>
                <a:srgbClr val="000000"/>
              </a:solidFill>
              <a:latin typeface="Corbel" panose="020B0503020204020204" pitchFamily="34" charset="0"/>
            </a:endParaRPr>
          </a:p>
          <a:p>
            <a:pPr marL="514350" indent="-514350">
              <a:buFont typeface="+mj-lt"/>
              <a:buAutoNum type="arabicPeriod"/>
            </a:pPr>
            <a:endParaRPr lang="en-US" sz="3200" dirty="0">
              <a:solidFill>
                <a:srgbClr val="000000"/>
              </a:solidFill>
              <a:latin typeface="Corbel" panose="020B0503020204020204" pitchFamily="34" charset="0"/>
            </a:endParaRPr>
          </a:p>
          <a:p>
            <a:pPr marL="514350" indent="-514350">
              <a:buFont typeface="+mj-lt"/>
              <a:buAutoNum type="arabicPeriod"/>
            </a:pPr>
            <a:r>
              <a:rPr lang="en-US" sz="3200" i="0" u="none" strike="noStrike" dirty="0">
                <a:solidFill>
                  <a:srgbClr val="000000"/>
                </a:solidFill>
                <a:effectLst/>
                <a:latin typeface="Corbel" panose="020B0503020204020204" pitchFamily="34" charset="0"/>
              </a:rPr>
              <a:t>AV Grafts</a:t>
            </a:r>
            <a:endParaRPr lang="en-JO" sz="3200" dirty="0"/>
          </a:p>
        </p:txBody>
      </p:sp>
    </p:spTree>
    <p:extLst>
      <p:ext uri="{BB962C8B-B14F-4D97-AF65-F5344CB8AC3E}">
        <p14:creationId xmlns:p14="http://schemas.microsoft.com/office/powerpoint/2010/main" val="2850088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F84ABC94-36F7-104C-A8FA-790B8E7FC27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2621986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D7B13520-4E68-0343-B3CE-849B55A8207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875978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596D8B66-26B8-D843-8390-BEBC8FCDE28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798963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4B099AD2-8388-3349-8CF6-154717CBA21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1476253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2B5455F6-4267-1448-A3E0-927B0F91BA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1648933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a:extLst>
              <a:ext uri="{FF2B5EF4-FFF2-40B4-BE49-F238E27FC236}">
                <a16:creationId xmlns:a16="http://schemas.microsoft.com/office/drawing/2014/main" id="{1D17FB43-2A7E-BB4D-B4D5-AD0D3E065AB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81956" y="643467"/>
            <a:ext cx="7428088" cy="5571066"/>
          </a:xfrm>
          <a:prstGeom prst="rect">
            <a:avLst/>
          </a:prstGeom>
        </p:spPr>
      </p:pic>
    </p:spTree>
    <p:extLst>
      <p:ext uri="{BB962C8B-B14F-4D97-AF65-F5344CB8AC3E}">
        <p14:creationId xmlns:p14="http://schemas.microsoft.com/office/powerpoint/2010/main" val="1153088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p:nvPr/>
        </p:nvSpPr>
        <p:spPr>
          <a:xfrm>
            <a:off x="1193800" y="1738313"/>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156" name="Google Shape;156;p21"/>
          <p:cNvSpPr txBox="1"/>
          <p:nvPr/>
        </p:nvSpPr>
        <p:spPr>
          <a:xfrm>
            <a:off x="2092325" y="609600"/>
            <a:ext cx="10074300" cy="1237800"/>
          </a:xfrm>
          <a:prstGeom prst="rect">
            <a:avLst/>
          </a:prstGeom>
          <a:noFill/>
          <a:ln>
            <a:noFill/>
          </a:ln>
        </p:spPr>
        <p:txBody>
          <a:bodyPr spcFirstLastPara="1" wrap="square" lIns="0" tIns="0" rIns="0" bIns="0" anchor="t" anchorCtr="0">
            <a:spAutoFit/>
          </a:bodyPr>
          <a:lstStyle/>
          <a:p>
            <a:pPr marL="12700" marR="0" lvl="0" indent="0" algn="l" rtl="0">
              <a:lnSpc>
                <a:spcPct val="181704"/>
              </a:lnSpc>
              <a:spcBef>
                <a:spcPts val="0"/>
              </a:spcBef>
              <a:spcAft>
                <a:spcPts val="0"/>
              </a:spcAft>
              <a:buNone/>
            </a:pPr>
            <a:r>
              <a:rPr lang="en-US" sz="4400" b="1" dirty="0">
                <a:solidFill>
                  <a:schemeClr val="dk1"/>
                </a:solidFill>
                <a:latin typeface="Calibri"/>
                <a:ea typeface="Calibri"/>
                <a:cs typeface="Calibri"/>
                <a:sym typeface="Calibri"/>
              </a:rPr>
              <a:t>Renal Replacement Therapy</a:t>
            </a:r>
            <a:endParaRPr sz="4400" b="1" dirty="0">
              <a:solidFill>
                <a:schemeClr val="dk1"/>
              </a:solidFill>
              <a:latin typeface="Calibri"/>
              <a:ea typeface="Calibri"/>
              <a:cs typeface="Calibri"/>
              <a:sym typeface="Calibri"/>
            </a:endParaRPr>
          </a:p>
        </p:txBody>
      </p:sp>
      <p:sp>
        <p:nvSpPr>
          <p:cNvPr id="157" name="Google Shape;157;p21"/>
          <p:cNvSpPr txBox="1"/>
          <p:nvPr/>
        </p:nvSpPr>
        <p:spPr>
          <a:xfrm>
            <a:off x="1600200" y="2743200"/>
            <a:ext cx="8834400" cy="22347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3600">
                <a:solidFill>
                  <a:schemeClr val="dk1"/>
                </a:solidFill>
                <a:latin typeface="Corbel"/>
                <a:ea typeface="Corbel"/>
                <a:cs typeface="Corbel"/>
                <a:sym typeface="Corbel"/>
              </a:rPr>
              <a:t>replaces the normal blood- filtering function of the kidneys. It is used when the kidneys are not working well as in renal failure, acute kidney injury and chronic kidney disease.</a:t>
            </a:r>
            <a:endParaRPr/>
          </a:p>
        </p:txBody>
      </p:sp>
    </p:spTree>
    <p:extLst>
      <p:ext uri="{BB962C8B-B14F-4D97-AF65-F5344CB8AC3E}">
        <p14:creationId xmlns:p14="http://schemas.microsoft.com/office/powerpoint/2010/main" val="1477447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FECFBE50-71F6-FB43-BA4D-C65D62BFD8B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19098" y="643467"/>
            <a:ext cx="8553804" cy="5571066"/>
          </a:xfrm>
          <a:prstGeom prst="rect">
            <a:avLst/>
          </a:prstGeom>
        </p:spPr>
      </p:pic>
    </p:spTree>
    <p:extLst>
      <p:ext uri="{BB962C8B-B14F-4D97-AF65-F5344CB8AC3E}">
        <p14:creationId xmlns:p14="http://schemas.microsoft.com/office/powerpoint/2010/main" val="517299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961F4-69A2-044A-AFB4-7AD27CDC49EF}"/>
              </a:ext>
            </a:extLst>
          </p:cNvPr>
          <p:cNvSpPr>
            <a:spLocks noGrp="1"/>
          </p:cNvSpPr>
          <p:nvPr>
            <p:ph type="title"/>
          </p:nvPr>
        </p:nvSpPr>
        <p:spPr/>
        <p:txBody>
          <a:bodyPr/>
          <a:lstStyle/>
          <a:p>
            <a:pPr algn="ctr"/>
            <a:r>
              <a:rPr lang="en-US" b="1" dirty="0"/>
              <a:t>Complications</a:t>
            </a:r>
            <a:endParaRPr lang="en-JO" b="1" dirty="0"/>
          </a:p>
        </p:txBody>
      </p:sp>
      <p:sp>
        <p:nvSpPr>
          <p:cNvPr id="5" name="TextBox 4">
            <a:extLst>
              <a:ext uri="{FF2B5EF4-FFF2-40B4-BE49-F238E27FC236}">
                <a16:creationId xmlns:a16="http://schemas.microsoft.com/office/drawing/2014/main" id="{37224D44-26E2-7242-B90C-0D6D07A95200}"/>
              </a:ext>
            </a:extLst>
          </p:cNvPr>
          <p:cNvSpPr txBox="1"/>
          <p:nvPr/>
        </p:nvSpPr>
        <p:spPr>
          <a:xfrm>
            <a:off x="705556" y="1690688"/>
            <a:ext cx="10752666" cy="4729500"/>
          </a:xfrm>
          <a:prstGeom prst="rect">
            <a:avLst/>
          </a:prstGeom>
          <a:noFill/>
        </p:spPr>
        <p:txBody>
          <a:bodyPr wrap="square">
            <a:spAutoFit/>
          </a:bodyPr>
          <a:lstStyle/>
          <a:p>
            <a:pPr marL="285750" indent="-285750" rtl="0" fontAlgn="base">
              <a:spcBef>
                <a:spcPts val="0"/>
              </a:spcBef>
              <a:spcAft>
                <a:spcPts val="0"/>
              </a:spcAft>
              <a:buFont typeface="Wingdings" pitchFamily="2" charset="2"/>
              <a:buChar char="v"/>
            </a:pPr>
            <a:r>
              <a:rPr lang="en-US" sz="1800" b="0" i="0" u="none" strike="noStrike" dirty="0">
                <a:solidFill>
                  <a:srgbClr val="000000"/>
                </a:solidFill>
                <a:effectLst/>
                <a:latin typeface="Arial Black" panose="020B0604020202020204" pitchFamily="34" charset="0"/>
              </a:rPr>
              <a:t>The</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most</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common</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complications</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of</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AV</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fistulas</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and</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AV</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grafts</a:t>
            </a:r>
            <a:r>
              <a:rPr lang="en-US" sz="18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Black" panose="020B0604020202020204" pitchFamily="34" charset="0"/>
              </a:rPr>
              <a:t>include:</a:t>
            </a:r>
          </a:p>
          <a:p>
            <a:pPr marL="285750" indent="-285750" rtl="0" fontAlgn="base">
              <a:spcBef>
                <a:spcPts val="0"/>
              </a:spcBef>
              <a:spcAft>
                <a:spcPts val="0"/>
              </a:spcAft>
              <a:buFont typeface="Wingdings" pitchFamily="2" charset="2"/>
              <a:buChar char="v"/>
            </a:pPr>
            <a:endParaRPr lang="en-US" dirty="0">
              <a:solidFill>
                <a:srgbClr val="000000"/>
              </a:solidFill>
              <a:latin typeface="Arial Black" panose="020B0604020202020204" pitchFamily="34" charset="0"/>
            </a:endParaRPr>
          </a:p>
          <a:p>
            <a:pPr marL="285750" indent="-285750" rtl="0" fontAlgn="base">
              <a:spcBef>
                <a:spcPts val="0"/>
              </a:spcBef>
              <a:spcAft>
                <a:spcPts val="0"/>
              </a:spcAft>
              <a:buFont typeface="Wingdings" pitchFamily="2" charset="2"/>
              <a:buChar char="v"/>
            </a:pPr>
            <a:endParaRPr lang="en-US" sz="28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Corbel" panose="020B0503020204020204" pitchFamily="34" charset="0"/>
              </a:rPr>
              <a:t>Thrombosis.</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infection.</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access-related</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hand</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ischemia</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(vascular</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steal</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syndrome).</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aneurysmal</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dilation</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venous</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hypertension.</a:t>
            </a:r>
            <a:r>
              <a:rPr lang="en-US" sz="2800" b="0" i="0" u="none" strike="noStrike" dirty="0">
                <a:solidFill>
                  <a:srgbClr val="3F3F3F"/>
                </a:solidFill>
                <a:effectLst/>
                <a:latin typeface="Times New Roman" panose="02020603050405020304" pitchFamily="18" charset="0"/>
              </a:rPr>
              <a:t> </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Corbel" panose="020B0503020204020204" pitchFamily="34" charset="0"/>
              </a:rPr>
              <a:t> </a:t>
            </a:r>
            <a:r>
              <a:rPr lang="en-US" sz="2800" b="0" i="0" u="none" strike="noStrike" dirty="0" err="1">
                <a:solidFill>
                  <a:srgbClr val="3F3F3F"/>
                </a:solidFill>
                <a:effectLst/>
                <a:latin typeface="Corbel" panose="020B0503020204020204" pitchFamily="34" charset="0"/>
              </a:rPr>
              <a:t>Seroma</a:t>
            </a:r>
            <a:r>
              <a:rPr lang="en-US" sz="2800" b="0" i="0" u="none" strike="noStrike" dirty="0">
                <a:solidFill>
                  <a:srgbClr val="3F3F3F"/>
                </a:solidFill>
                <a:effectLst/>
                <a:latin typeface="Corbel" panose="020B0503020204020204" pitchFamily="34" charset="0"/>
              </a:rPr>
              <a:t>.</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heart</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failure.</a:t>
            </a:r>
            <a:endParaRPr lang="en-US" sz="4400" b="0" i="0" u="none" strike="noStrike" dirty="0">
              <a:solidFill>
                <a:srgbClr val="1186C3"/>
              </a:solidFill>
              <a:effectLst/>
              <a:latin typeface="Noto Sans Symbols"/>
            </a:endParaRPr>
          </a:p>
          <a:p>
            <a:pPr marL="457200" indent="-457200" rtl="0" fontAlgn="base">
              <a:spcBef>
                <a:spcPts val="225"/>
              </a:spcBef>
              <a:spcAft>
                <a:spcPts val="0"/>
              </a:spcAft>
              <a:buFont typeface="Wingdings" pitchFamily="2" charset="2"/>
              <a:buChar char="Ø"/>
            </a:pPr>
            <a:r>
              <a:rPr lang="en-US" sz="2800" b="0" i="0" u="none" strike="noStrike" dirty="0">
                <a:solidFill>
                  <a:srgbClr val="3F3F3F"/>
                </a:solidFill>
                <a:effectLst/>
                <a:latin typeface="Corbel" panose="020B0503020204020204" pitchFamily="34" charset="0"/>
              </a:rPr>
              <a:t>local</a:t>
            </a:r>
            <a:r>
              <a:rPr lang="en-US" sz="2800" b="0" i="0" u="none" strike="noStrike" dirty="0">
                <a:solidFill>
                  <a:srgbClr val="3F3F3F"/>
                </a:solidFill>
                <a:effectLst/>
                <a:latin typeface="Times New Roman" panose="02020603050405020304" pitchFamily="18" charset="0"/>
              </a:rPr>
              <a:t> </a:t>
            </a:r>
            <a:r>
              <a:rPr lang="en-US" sz="2800" b="0" i="0" u="none" strike="noStrike" dirty="0">
                <a:solidFill>
                  <a:srgbClr val="3F3F3F"/>
                </a:solidFill>
                <a:effectLst/>
                <a:latin typeface="Corbel" panose="020B0503020204020204" pitchFamily="34" charset="0"/>
              </a:rPr>
              <a:t>bleeding.</a:t>
            </a:r>
            <a:endParaRPr lang="en-US" sz="4400" b="0" i="0" u="none" strike="noStrike" dirty="0">
              <a:solidFill>
                <a:srgbClr val="1186C3"/>
              </a:solidFill>
              <a:effectLst/>
              <a:latin typeface="Noto Sans Symbols"/>
            </a:endParaRPr>
          </a:p>
        </p:txBody>
      </p:sp>
    </p:spTree>
    <p:extLst>
      <p:ext uri="{BB962C8B-B14F-4D97-AF65-F5344CB8AC3E}">
        <p14:creationId xmlns:p14="http://schemas.microsoft.com/office/powerpoint/2010/main" val="35316855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8">
            <a:extLst>
              <a:ext uri="{FF2B5EF4-FFF2-40B4-BE49-F238E27FC236}">
                <a16:creationId xmlns:a16="http://schemas.microsoft.com/office/drawing/2014/main" id="{5F63FF5A-B9E2-4989-825C-C62CD37CBB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189C6B8-AFB9-BC44-8418-AB7C3DE54387}"/>
              </a:ext>
            </a:extLst>
          </p:cNvPr>
          <p:cNvSpPr>
            <a:spLocks noGrp="1"/>
          </p:cNvSpPr>
          <p:nvPr>
            <p:ph idx="1"/>
          </p:nvPr>
        </p:nvSpPr>
        <p:spPr>
          <a:xfrm>
            <a:off x="648931" y="2438401"/>
            <a:ext cx="3605571" cy="3779520"/>
          </a:xfrm>
        </p:spPr>
        <p:txBody>
          <a:bodyPr>
            <a:normAutofit/>
          </a:bodyPr>
          <a:lstStyle/>
          <a:p>
            <a:r>
              <a:rPr lang="en-US" sz="1800" b="1" i="0" u="none" strike="noStrike">
                <a:effectLst/>
                <a:latin typeface="Roboto" panose="02000000000000000000" pitchFamily="2" charset="0"/>
              </a:rPr>
              <a:t>Distal hypoperfusion ischemic syndrome</a:t>
            </a:r>
            <a:r>
              <a:rPr lang="en-US" sz="1800" b="0" i="0" u="none" strike="noStrike">
                <a:effectLst/>
                <a:latin typeface="Roboto" panose="02000000000000000000" pitchFamily="2" charset="0"/>
              </a:rPr>
              <a:t> (DHIS) </a:t>
            </a:r>
            <a:endParaRPr lang="en-JO" sz="1800"/>
          </a:p>
        </p:txBody>
      </p:sp>
      <p:sp>
        <p:nvSpPr>
          <p:cNvPr id="23"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18267"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B719A91A-4437-BE4D-A788-69C8700C2C80}"/>
              </a:ext>
            </a:extLst>
          </p:cNvPr>
          <p:cNvPicPr>
            <a:picLocks noChangeAspect="1"/>
          </p:cNvPicPr>
          <p:nvPr/>
        </p:nvPicPr>
        <p:blipFill rotWithShape="1">
          <a:blip r:embed="rId2">
            <a:extLst>
              <a:ext uri="{28A0092B-C50C-407E-A947-70E740481C1C}">
                <a14:useLocalDpi xmlns:a14="http://schemas.microsoft.com/office/drawing/2010/main" val="0"/>
              </a:ext>
            </a:extLst>
          </a:blip>
          <a:srcRect l="7354" r="2448" b="1"/>
          <a:stretch/>
        </p:blipFill>
        <p:spPr>
          <a:xfrm>
            <a:off x="5283708" y="722376"/>
            <a:ext cx="6263640" cy="5413248"/>
          </a:xfrm>
          <a:prstGeom prst="rect">
            <a:avLst/>
          </a:prstGeom>
          <a:effectLst/>
        </p:spPr>
      </p:pic>
    </p:spTree>
    <p:extLst>
      <p:ext uri="{BB962C8B-B14F-4D97-AF65-F5344CB8AC3E}">
        <p14:creationId xmlns:p14="http://schemas.microsoft.com/office/powerpoint/2010/main" val="4252472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1" name="Rectangle 10">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4" name="Picture 4">
            <a:extLst>
              <a:ext uri="{FF2B5EF4-FFF2-40B4-BE49-F238E27FC236}">
                <a16:creationId xmlns:a16="http://schemas.microsoft.com/office/drawing/2014/main" id="{D259FF6F-5981-B145-8F5E-5D5B3424A9AB}"/>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040"/>
          <a:stretch/>
        </p:blipFill>
        <p:spPr>
          <a:xfrm rot="21480000">
            <a:off x="1137837" y="1003258"/>
            <a:ext cx="9916327" cy="4764396"/>
          </a:xfrm>
          <a:prstGeom prst="rect">
            <a:avLst/>
          </a:prstGeom>
        </p:spPr>
      </p:pic>
    </p:spTree>
    <p:extLst>
      <p:ext uri="{BB962C8B-B14F-4D97-AF65-F5344CB8AC3E}">
        <p14:creationId xmlns:p14="http://schemas.microsoft.com/office/powerpoint/2010/main" val="38505279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99425-D532-5448-A60D-6B5FBDF464CD}"/>
              </a:ext>
            </a:extLst>
          </p:cNvPr>
          <p:cNvSpPr>
            <a:spLocks noGrp="1"/>
          </p:cNvSpPr>
          <p:nvPr>
            <p:ph type="title"/>
          </p:nvPr>
        </p:nvSpPr>
        <p:spPr/>
        <p:txBody>
          <a:bodyPr/>
          <a:lstStyle/>
          <a:p>
            <a:pPr algn="ctr"/>
            <a:r>
              <a:rPr lang="en-US" b="1"/>
              <a:t>Complications</a:t>
            </a:r>
            <a:endParaRPr lang="en-JO" b="1" dirty="0"/>
          </a:p>
        </p:txBody>
      </p:sp>
      <p:sp>
        <p:nvSpPr>
          <p:cNvPr id="3" name="Content Placeholder 2">
            <a:extLst>
              <a:ext uri="{FF2B5EF4-FFF2-40B4-BE49-F238E27FC236}">
                <a16:creationId xmlns:a16="http://schemas.microsoft.com/office/drawing/2014/main" id="{BEAB7E9A-BF6A-F149-86B4-F79455EA0EF9}"/>
              </a:ext>
            </a:extLst>
          </p:cNvPr>
          <p:cNvSpPr>
            <a:spLocks noGrp="1"/>
          </p:cNvSpPr>
          <p:nvPr>
            <p:ph idx="1"/>
          </p:nvPr>
        </p:nvSpPr>
        <p:spPr/>
        <p:txBody>
          <a:bodyPr/>
          <a:lstStyle/>
          <a:p>
            <a:pPr rtl="0" fontAlgn="base">
              <a:buFont typeface="Wingdings" pitchFamily="2" charset="2"/>
              <a:buChar char="v"/>
            </a:pPr>
            <a:r>
              <a:rPr lang="en-US" sz="2400" dirty="0">
                <a:solidFill>
                  <a:srgbClr val="000000"/>
                </a:solidFill>
                <a:latin typeface="Corbel" panose="020B0503020204020204" pitchFamily="34" charset="0"/>
              </a:rPr>
              <a:t> </a:t>
            </a:r>
            <a:r>
              <a:rPr lang="en-US" sz="2400" b="0" i="0" u="none" strike="noStrike" dirty="0">
                <a:solidFill>
                  <a:srgbClr val="000000"/>
                </a:solidFill>
                <a:effectLst/>
                <a:latin typeface="Corbel" panose="020B0503020204020204" pitchFamily="34" charset="0"/>
              </a:rPr>
              <a:t>Complications</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associated</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with</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hemodialysis.</a:t>
            </a:r>
          </a:p>
          <a:p>
            <a:pPr rtl="0" fontAlgn="base">
              <a:buFont typeface="Wingdings" pitchFamily="2" charset="2"/>
              <a:buChar char="v"/>
            </a:pPr>
            <a:endParaRPr lang="en-US" sz="3480" b="0" i="0" u="none" strike="noStrike" dirty="0">
              <a:solidFill>
                <a:srgbClr val="E48211"/>
              </a:solidFill>
              <a:effectLst/>
              <a:latin typeface="Noto Sans Symbols"/>
            </a:endParaRPr>
          </a:p>
          <a:p>
            <a:pPr lvl="1" rtl="0" fontAlgn="base">
              <a:buFont typeface="Wingdings" pitchFamily="2" charset="2"/>
              <a:buChar char="Ø"/>
            </a:pPr>
            <a:r>
              <a:rPr lang="en-US" sz="2400" b="0" i="0" u="none" strike="noStrike" dirty="0">
                <a:solidFill>
                  <a:srgbClr val="000000"/>
                </a:solidFill>
                <a:effectLst/>
                <a:latin typeface="Corbel" panose="020B0503020204020204" pitchFamily="34" charset="0"/>
              </a:rPr>
              <a:t>Hypotension—may</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result</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in</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myocardial</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ischemia,</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fatigue,</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and</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so</a:t>
            </a:r>
            <a:r>
              <a:rPr lang="en-US"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Corbel" panose="020B0503020204020204" pitchFamily="34" charset="0"/>
              </a:rPr>
              <a:t>on.</a:t>
            </a:r>
            <a:endParaRPr lang="en-US" sz="3480" b="0" i="0" u="none" strike="noStrike" dirty="0">
              <a:solidFill>
                <a:srgbClr val="1186C3"/>
              </a:solidFill>
              <a:effectLst/>
              <a:latin typeface="Corbel" panose="020B0503020204020204" pitchFamily="34" charset="0"/>
            </a:endParaRPr>
          </a:p>
          <a:p>
            <a:pPr lvl="1" rtl="0" fontAlgn="base">
              <a:buFont typeface="Wingdings" pitchFamily="2" charset="2"/>
              <a:buChar char="Ø"/>
            </a:pPr>
            <a:r>
              <a:rPr lang="en-US" sz="2400" b="0" i="0" u="none" strike="noStrike" dirty="0">
                <a:solidFill>
                  <a:srgbClr val="000000"/>
                </a:solidFill>
                <a:effectLst/>
                <a:latin typeface="Corbel" panose="020B0503020204020204" pitchFamily="34" charset="0"/>
              </a:rPr>
              <a:t>“First-use syndrome”—chest pain, back pain, and rarely, anaphylaxis may occur immediately after a patient uses a new dialysis machine</a:t>
            </a:r>
            <a:endParaRPr lang="en-US" sz="3480" b="0" i="0" u="none" strike="noStrike" dirty="0">
              <a:solidFill>
                <a:srgbClr val="1186C3"/>
              </a:solidFill>
              <a:effectLst/>
              <a:latin typeface="Corbel" panose="020B0503020204020204" pitchFamily="34" charset="0"/>
            </a:endParaRPr>
          </a:p>
          <a:p>
            <a:pPr lvl="1" rtl="0" fontAlgn="base">
              <a:buFont typeface="Wingdings" pitchFamily="2" charset="2"/>
              <a:buChar char="Ø"/>
            </a:pPr>
            <a:r>
              <a:rPr lang="en-US" sz="2400" b="0" i="0" u="none" strike="noStrike" dirty="0">
                <a:solidFill>
                  <a:srgbClr val="000000"/>
                </a:solidFill>
                <a:effectLst/>
                <a:latin typeface="Corbel" panose="020B0503020204020204" pitchFamily="34" charset="0"/>
              </a:rPr>
              <a:t>Complications associated with anticoagulation—hemorrhage, hematoma, etc.</a:t>
            </a:r>
            <a:endParaRPr lang="en-US" sz="3480" b="0" i="0" u="none" strike="noStrike" dirty="0">
              <a:solidFill>
                <a:srgbClr val="1186C3"/>
              </a:solidFill>
              <a:effectLst/>
              <a:latin typeface="Corbel" panose="020B0503020204020204" pitchFamily="34" charset="0"/>
            </a:endParaRPr>
          </a:p>
          <a:p>
            <a:pPr lvl="1" rtl="0" fontAlgn="base">
              <a:buFont typeface="Wingdings" pitchFamily="2" charset="2"/>
              <a:buChar char="Ø"/>
            </a:pPr>
            <a:r>
              <a:rPr lang="en-US" sz="2400" b="0" i="0" u="none" strike="noStrike" dirty="0">
                <a:solidFill>
                  <a:srgbClr val="000000"/>
                </a:solidFill>
                <a:effectLst/>
                <a:latin typeface="Corbel" panose="020B0503020204020204" pitchFamily="34" charset="0"/>
              </a:rPr>
              <a:t>Infection of vascular access site—may lead to sepsis</a:t>
            </a:r>
            <a:endParaRPr lang="en-US" sz="3480" b="0" i="0" u="none" strike="noStrike" dirty="0">
              <a:solidFill>
                <a:srgbClr val="1186C3"/>
              </a:solidFill>
              <a:effectLst/>
              <a:latin typeface="Corbel" panose="020B0503020204020204" pitchFamily="34" charset="0"/>
            </a:endParaRPr>
          </a:p>
        </p:txBody>
      </p:sp>
    </p:spTree>
    <p:extLst>
      <p:ext uri="{BB962C8B-B14F-4D97-AF65-F5344CB8AC3E}">
        <p14:creationId xmlns:p14="http://schemas.microsoft.com/office/powerpoint/2010/main" val="4263579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DB44A16-8F4A-5B43-9E6B-F2577F90744E}"/>
              </a:ext>
            </a:extLst>
          </p:cNvPr>
          <p:cNvSpPr>
            <a:spLocks noGrp="1"/>
          </p:cNvSpPr>
          <p:nvPr>
            <p:ph type="subTitle" idx="1"/>
          </p:nvPr>
        </p:nvSpPr>
        <p:spPr>
          <a:xfrm>
            <a:off x="141351" y="1354668"/>
            <a:ext cx="11977446" cy="5294488"/>
          </a:xfrm>
        </p:spPr>
        <p:txBody>
          <a:bodyPr>
            <a:normAutofit/>
          </a:bodyPr>
          <a:lstStyle/>
          <a:p>
            <a:pPr marL="285750" indent="-285750" algn="l" rtl="0">
              <a:buFont typeface="Wingdings" pitchFamily="2" charset="2"/>
              <a:buChar char="q"/>
            </a:pPr>
            <a:r>
              <a:rPr lang="en-US" sz="2800" b="0" i="0" u="none" strike="noStrike" dirty="0">
                <a:solidFill>
                  <a:srgbClr val="0C0C0C"/>
                </a:solidFill>
                <a:effectLst/>
                <a:latin typeface="Helvetica Neue" panose="02000503000000020004" pitchFamily="2"/>
              </a:rPr>
              <a:t>Definition : </a:t>
            </a:r>
          </a:p>
          <a:p>
            <a:pPr algn="l" rtl="0"/>
            <a:r>
              <a:rPr lang="en-US" sz="2800" b="0" i="0" u="none" strike="noStrike" dirty="0">
                <a:solidFill>
                  <a:srgbClr val="0C0C0C"/>
                </a:solidFill>
                <a:effectLst/>
                <a:latin typeface="Helvetica Neue" panose="02000503000000020004" pitchFamily="2"/>
              </a:rPr>
              <a:t>The adequacy of hemodialysis refers to how well toxins and waste products are removed from the patient's blood.</a:t>
            </a:r>
          </a:p>
          <a:p>
            <a:pPr algn="l" rtl="0"/>
            <a:endParaRPr lang="en-US" sz="2800" dirty="0">
              <a:effectLst/>
            </a:endParaRPr>
          </a:p>
          <a:p>
            <a:pPr marL="285750" indent="-285750" algn="l" rtl="0">
              <a:buFont typeface="Wingdings" pitchFamily="2" charset="2"/>
              <a:buChar char="q"/>
            </a:pPr>
            <a:r>
              <a:rPr lang="en-US" sz="2800" b="0" i="0" u="none" strike="noStrike" dirty="0">
                <a:solidFill>
                  <a:srgbClr val="0C0C0C"/>
                </a:solidFill>
                <a:effectLst/>
                <a:latin typeface="Merriweather" panose="020F0502020204030204" pitchFamily="34" charset="0"/>
              </a:rPr>
              <a:t> Two methods are generally used to assess dialysis adequacy, URR and Kt/V:</a:t>
            </a:r>
            <a:endParaRPr lang="en-US" sz="2800" dirty="0">
              <a:effectLst/>
            </a:endParaRPr>
          </a:p>
          <a:p>
            <a:pPr algn="l" rtl="0"/>
            <a:br>
              <a:rPr lang="en-US" sz="2800" dirty="0"/>
            </a:br>
            <a:r>
              <a:rPr lang="en-US" sz="2800" b="0" i="0" u="none" strike="noStrike" dirty="0">
                <a:solidFill>
                  <a:srgbClr val="0C0C0C"/>
                </a:solidFill>
                <a:effectLst/>
                <a:latin typeface="Merriweather" panose="020F0502020204030204" pitchFamily="34" charset="0"/>
              </a:rPr>
              <a:t>1- </a:t>
            </a:r>
            <a:r>
              <a:rPr lang="en-US" sz="2800" i="0" u="none" strike="noStrike" dirty="0">
                <a:solidFill>
                  <a:srgbClr val="0C0C0C"/>
                </a:solidFill>
                <a:effectLst/>
              </a:rPr>
              <a:t>URR stands for urea reduction ratio. </a:t>
            </a:r>
          </a:p>
          <a:p>
            <a:pPr algn="l" rtl="0"/>
            <a:r>
              <a:rPr lang="en-US" sz="2800" dirty="0">
                <a:solidFill>
                  <a:srgbClr val="0C0C0C"/>
                </a:solidFill>
              </a:rPr>
              <a:t>2- </a:t>
            </a:r>
            <a:r>
              <a:rPr lang="en-US" sz="2800" i="0" u="none" strike="noStrike" dirty="0">
                <a:solidFill>
                  <a:srgbClr val="333333"/>
                </a:solidFill>
                <a:effectLst/>
              </a:rPr>
              <a:t>KT/V (also known as single-pool Kt/V) </a:t>
            </a:r>
            <a:endParaRPr lang="en-JO" sz="2800" dirty="0"/>
          </a:p>
        </p:txBody>
      </p:sp>
      <p:sp>
        <p:nvSpPr>
          <p:cNvPr id="5" name="Title 4">
            <a:extLst>
              <a:ext uri="{FF2B5EF4-FFF2-40B4-BE49-F238E27FC236}">
                <a16:creationId xmlns:a16="http://schemas.microsoft.com/office/drawing/2014/main" id="{A838DD5D-D5EC-AB4F-A15A-7963154E435B}"/>
              </a:ext>
            </a:extLst>
          </p:cNvPr>
          <p:cNvSpPr>
            <a:spLocks noGrp="1"/>
          </p:cNvSpPr>
          <p:nvPr>
            <p:ph type="ctrTitle"/>
          </p:nvPr>
        </p:nvSpPr>
        <p:spPr>
          <a:xfrm>
            <a:off x="1270000" y="208845"/>
            <a:ext cx="9144000" cy="1329267"/>
          </a:xfrm>
        </p:spPr>
        <p:txBody>
          <a:bodyPr>
            <a:normAutofit/>
          </a:bodyPr>
          <a:lstStyle/>
          <a:p>
            <a:r>
              <a:rPr lang="en-US" sz="2800" b="1" i="0" u="none" strike="noStrike" dirty="0">
                <a:solidFill>
                  <a:srgbClr val="000000"/>
                </a:solidFill>
                <a:effectLst/>
                <a:latin typeface="Calibri" panose="020F0502020204030204" pitchFamily="34" charset="0"/>
              </a:rPr>
              <a:t>The Adequacy of hemodialysis</a:t>
            </a:r>
            <a:br>
              <a:rPr lang="en-US" sz="2800" b="1" dirty="0">
                <a:effectLst/>
              </a:rPr>
            </a:br>
            <a:endParaRPr lang="en-JO" sz="2800" b="1" dirty="0"/>
          </a:p>
        </p:txBody>
      </p:sp>
    </p:spTree>
    <p:extLst>
      <p:ext uri="{BB962C8B-B14F-4D97-AF65-F5344CB8AC3E}">
        <p14:creationId xmlns:p14="http://schemas.microsoft.com/office/powerpoint/2010/main" val="3576070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A4618-1D26-9243-969B-BFF605876933}"/>
              </a:ext>
            </a:extLst>
          </p:cNvPr>
          <p:cNvSpPr>
            <a:spLocks noGrp="1"/>
          </p:cNvSpPr>
          <p:nvPr>
            <p:ph type="title"/>
          </p:nvPr>
        </p:nvSpPr>
        <p:spPr/>
        <p:txBody>
          <a:bodyPr/>
          <a:lstStyle/>
          <a:p>
            <a:pPr algn="ctr"/>
            <a:r>
              <a:rPr lang="en-US" b="1" u="sng" dirty="0"/>
              <a:t>URR </a:t>
            </a:r>
            <a:endParaRPr lang="en-JO" b="1" u="sng" dirty="0"/>
          </a:p>
        </p:txBody>
      </p:sp>
      <p:sp>
        <p:nvSpPr>
          <p:cNvPr id="3" name="Content Placeholder 2">
            <a:extLst>
              <a:ext uri="{FF2B5EF4-FFF2-40B4-BE49-F238E27FC236}">
                <a16:creationId xmlns:a16="http://schemas.microsoft.com/office/drawing/2014/main" id="{80CA422D-86A8-684B-BF8A-EFF13394EBDA}"/>
              </a:ext>
            </a:extLst>
          </p:cNvPr>
          <p:cNvSpPr>
            <a:spLocks noGrp="1"/>
          </p:cNvSpPr>
          <p:nvPr>
            <p:ph idx="1"/>
          </p:nvPr>
        </p:nvSpPr>
        <p:spPr>
          <a:xfrm>
            <a:off x="838200" y="1425222"/>
            <a:ext cx="10515600" cy="5067653"/>
          </a:xfrm>
        </p:spPr>
        <p:txBody>
          <a:bodyPr>
            <a:normAutofit fontScale="92500" lnSpcReduction="10000"/>
          </a:bodyPr>
          <a:lstStyle/>
          <a:p>
            <a:pPr algn="l" rtl="0"/>
            <a:endParaRPr lang="en-US" dirty="0">
              <a:effectLst/>
            </a:endParaRPr>
          </a:p>
          <a:p>
            <a:pPr algn="l" rtl="0"/>
            <a:r>
              <a:rPr lang="en-US" sz="2800" b="1" i="0" u="none" strike="noStrike" dirty="0">
                <a:solidFill>
                  <a:srgbClr val="0C0C0C"/>
                </a:solidFill>
                <a:effectLst/>
                <a:latin typeface="Merriweather" panose="020F0502020204030204" pitchFamily="34" charset="0"/>
              </a:rPr>
              <a:t>Example:</a:t>
            </a:r>
            <a:r>
              <a:rPr lang="en-US" sz="2800" b="0" i="0" u="none" strike="noStrike" dirty="0">
                <a:solidFill>
                  <a:srgbClr val="0C0C0C"/>
                </a:solidFill>
                <a:effectLst/>
                <a:latin typeface="Merriweather" panose="020F0502020204030204" pitchFamily="34" charset="0"/>
              </a:rPr>
              <a:t> </a:t>
            </a:r>
          </a:p>
          <a:p>
            <a:pPr algn="l" rtl="0"/>
            <a:r>
              <a:rPr lang="en-US" sz="2800" b="0" i="0" u="none" strike="noStrike" dirty="0">
                <a:solidFill>
                  <a:srgbClr val="0C0C0C"/>
                </a:solidFill>
                <a:effectLst/>
                <a:latin typeface="Merriweather" panose="020F0502020204030204" pitchFamily="34" charset="0"/>
              </a:rPr>
              <a:t>If the initial, or </a:t>
            </a:r>
            <a:r>
              <a:rPr lang="en-US" sz="2800" b="0" i="0" u="none" strike="noStrike" dirty="0" err="1">
                <a:solidFill>
                  <a:srgbClr val="0C0C0C"/>
                </a:solidFill>
                <a:effectLst/>
                <a:latin typeface="Merriweather" panose="020F0502020204030204" pitchFamily="34" charset="0"/>
              </a:rPr>
              <a:t>predialysis</a:t>
            </a:r>
            <a:r>
              <a:rPr lang="en-US" sz="2800" b="0" i="0" u="none" strike="noStrike" dirty="0">
                <a:solidFill>
                  <a:srgbClr val="0C0C0C"/>
                </a:solidFill>
                <a:effectLst/>
                <a:latin typeface="Merriweather" panose="020F0502020204030204" pitchFamily="34" charset="0"/>
              </a:rPr>
              <a:t>, urea level was 50 mg/dL</a:t>
            </a:r>
          </a:p>
          <a:p>
            <a:pPr algn="l" rtl="0"/>
            <a:r>
              <a:rPr lang="en-US" dirty="0">
                <a:solidFill>
                  <a:srgbClr val="0C0C0C"/>
                </a:solidFill>
                <a:latin typeface="Merriweather" panose="020F0502020204030204" pitchFamily="34" charset="0"/>
              </a:rPr>
              <a:t>And</a:t>
            </a:r>
            <a:r>
              <a:rPr lang="en-US" sz="2800" b="0" i="0" u="none" strike="noStrike" dirty="0">
                <a:solidFill>
                  <a:srgbClr val="0C0C0C"/>
                </a:solidFill>
                <a:effectLst/>
                <a:latin typeface="Merriweather" panose="020F0502020204030204" pitchFamily="34" charset="0"/>
              </a:rPr>
              <a:t>  the </a:t>
            </a:r>
            <a:r>
              <a:rPr lang="en-US" sz="2800" b="0" i="0" u="none" strike="noStrike" dirty="0" err="1">
                <a:solidFill>
                  <a:srgbClr val="0C0C0C"/>
                </a:solidFill>
                <a:effectLst/>
                <a:latin typeface="Merriweather" panose="020F0502020204030204" pitchFamily="34" charset="0"/>
              </a:rPr>
              <a:t>postdialysis</a:t>
            </a:r>
            <a:r>
              <a:rPr lang="en-US" sz="2800" b="0" i="0" u="none" strike="noStrike" dirty="0">
                <a:solidFill>
                  <a:srgbClr val="0C0C0C"/>
                </a:solidFill>
                <a:effectLst/>
                <a:latin typeface="Merriweather" panose="020F0502020204030204" pitchFamily="34" charset="0"/>
              </a:rPr>
              <a:t> urea level was 15 mg/dL, the amount of urea removed was 35 mg/dL.</a:t>
            </a:r>
            <a:endParaRPr lang="en-US" dirty="0">
              <a:effectLst/>
            </a:endParaRPr>
          </a:p>
          <a:p>
            <a:pPr algn="l" rtl="0"/>
            <a:r>
              <a:rPr lang="en-US" sz="2800" b="0" i="0" u="none" strike="noStrike" dirty="0">
                <a:solidFill>
                  <a:srgbClr val="0C0C0C"/>
                </a:solidFill>
                <a:effectLst/>
                <a:latin typeface="Merriweather" panose="020F0502020204030204" pitchFamily="34" charset="0"/>
              </a:rPr>
              <a:t>50 mg/dL - 15 mg/dL = 35 mg/dL</a:t>
            </a:r>
            <a:endParaRPr lang="en-US" dirty="0">
              <a:effectLst/>
            </a:endParaRPr>
          </a:p>
          <a:p>
            <a:pPr algn="l" rtl="0"/>
            <a:r>
              <a:rPr lang="en-US" sz="2800" b="0" i="0" u="none" strike="noStrike" dirty="0">
                <a:solidFill>
                  <a:srgbClr val="0C0C0C"/>
                </a:solidFill>
                <a:effectLst/>
                <a:latin typeface="Merriweather" panose="020F0502020204030204" pitchFamily="34" charset="0"/>
              </a:rPr>
              <a:t>The amount of urea removed (35 mg/dL) is expressed as a percentage of the </a:t>
            </a:r>
            <a:r>
              <a:rPr lang="en-US" sz="2800" b="0" i="0" u="none" strike="noStrike" dirty="0" err="1">
                <a:solidFill>
                  <a:srgbClr val="0C0C0C"/>
                </a:solidFill>
                <a:effectLst/>
                <a:latin typeface="Merriweather" panose="020F0502020204030204" pitchFamily="34" charset="0"/>
              </a:rPr>
              <a:t>predialysis</a:t>
            </a:r>
            <a:r>
              <a:rPr lang="en-US" sz="2800" b="0" i="0" u="none" strike="noStrike" dirty="0">
                <a:solidFill>
                  <a:srgbClr val="0C0C0C"/>
                </a:solidFill>
                <a:effectLst/>
                <a:latin typeface="Merriweather" panose="020F0502020204030204" pitchFamily="34" charset="0"/>
              </a:rPr>
              <a:t> urea level (50 mg/dL).</a:t>
            </a:r>
            <a:endParaRPr lang="en-US" dirty="0">
              <a:effectLst/>
            </a:endParaRPr>
          </a:p>
          <a:p>
            <a:pPr algn="l" rtl="0"/>
            <a:r>
              <a:rPr lang="en-US" sz="2800" b="0" i="0" u="none" strike="noStrike" dirty="0">
                <a:solidFill>
                  <a:srgbClr val="0C0C0C"/>
                </a:solidFill>
                <a:effectLst/>
                <a:latin typeface="Merriweather" panose="020F0502020204030204" pitchFamily="34" charset="0"/>
              </a:rPr>
              <a:t>35/50 = 70/100 = 70%</a:t>
            </a:r>
          </a:p>
          <a:p>
            <a:pPr algn="l" rtl="0"/>
            <a:endParaRPr lang="en-US" dirty="0">
              <a:effectLst/>
            </a:endParaRPr>
          </a:p>
          <a:p>
            <a:pPr algn="l" rtl="0"/>
            <a:r>
              <a:rPr lang="en-US" sz="2800" b="1" i="0" u="none" strike="noStrike" dirty="0">
                <a:solidFill>
                  <a:srgbClr val="0C0C0C"/>
                </a:solidFill>
                <a:effectLst/>
                <a:latin typeface="Merriweather" panose="020F0502020204030204" pitchFamily="34" charset="0"/>
              </a:rPr>
              <a:t>*** some experts recommend a minimum URR of 65 percent.</a:t>
            </a:r>
            <a:endParaRPr lang="en-US" dirty="0">
              <a:effectLst/>
            </a:endParaRPr>
          </a:p>
          <a:p>
            <a:endParaRPr lang="en-JO" dirty="0"/>
          </a:p>
        </p:txBody>
      </p:sp>
    </p:spTree>
    <p:extLst>
      <p:ext uri="{BB962C8B-B14F-4D97-AF65-F5344CB8AC3E}">
        <p14:creationId xmlns:p14="http://schemas.microsoft.com/office/powerpoint/2010/main" val="1685495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6147C-C573-2145-9A7A-B10CA581819A}"/>
              </a:ext>
            </a:extLst>
          </p:cNvPr>
          <p:cNvSpPr>
            <a:spLocks noGrp="1"/>
          </p:cNvSpPr>
          <p:nvPr>
            <p:ph type="title"/>
          </p:nvPr>
        </p:nvSpPr>
        <p:spPr/>
        <p:txBody>
          <a:bodyPr/>
          <a:lstStyle/>
          <a:p>
            <a:pPr algn="ctr"/>
            <a:r>
              <a:rPr lang="en-US" sz="4400" b="1" i="0" u="sng" strike="noStrike" dirty="0">
                <a:solidFill>
                  <a:srgbClr val="333333"/>
                </a:solidFill>
                <a:effectLst/>
              </a:rPr>
              <a:t>single-pool Kt/V</a:t>
            </a:r>
            <a:endParaRPr lang="en-JO" b="1" u="sng" dirty="0"/>
          </a:p>
        </p:txBody>
      </p:sp>
      <p:sp>
        <p:nvSpPr>
          <p:cNvPr id="3" name="Content Placeholder 2">
            <a:extLst>
              <a:ext uri="{FF2B5EF4-FFF2-40B4-BE49-F238E27FC236}">
                <a16:creationId xmlns:a16="http://schemas.microsoft.com/office/drawing/2014/main" id="{D70946A8-96C8-2144-AF14-5B083F73F9C9}"/>
              </a:ext>
            </a:extLst>
          </p:cNvPr>
          <p:cNvSpPr>
            <a:spLocks noGrp="1"/>
          </p:cNvSpPr>
          <p:nvPr>
            <p:ph idx="1"/>
          </p:nvPr>
        </p:nvSpPr>
        <p:spPr/>
        <p:txBody>
          <a:bodyPr>
            <a:normAutofit/>
          </a:bodyPr>
          <a:lstStyle/>
          <a:p>
            <a:pPr>
              <a:buFont typeface="Wingdings" pitchFamily="2" charset="2"/>
              <a:buChar char="q"/>
            </a:pPr>
            <a:r>
              <a:rPr lang="en-US" sz="2400" b="0" i="0" u="none" strike="noStrike" dirty="0">
                <a:solidFill>
                  <a:srgbClr val="333333"/>
                </a:solidFill>
                <a:effectLst/>
                <a:latin typeface="Georgia" panose="02040502050405020303" pitchFamily="18" charset="0"/>
              </a:rPr>
              <a:t> represents the number of times the entire body’s urea distribution volume (close to the volume of total body water) gets cleared of urea in the dialysis treatment.</a:t>
            </a:r>
          </a:p>
          <a:p>
            <a:endParaRPr lang="en-US" sz="2400" dirty="0">
              <a:solidFill>
                <a:srgbClr val="333333"/>
              </a:solidFill>
              <a:latin typeface="Georgia" panose="02040502050405020303" pitchFamily="18" charset="0"/>
            </a:endParaRPr>
          </a:p>
          <a:p>
            <a:r>
              <a:rPr lang="en-US" sz="2400" b="0" i="0" u="none" strike="noStrike" dirty="0">
                <a:solidFill>
                  <a:srgbClr val="333333"/>
                </a:solidFill>
                <a:effectLst/>
                <a:latin typeface="Georgia" panose="02040502050405020303" pitchFamily="18" charset="0"/>
              </a:rPr>
              <a:t> K represents dialyzer clearance</a:t>
            </a:r>
          </a:p>
          <a:p>
            <a:r>
              <a:rPr lang="en-US" sz="2400" b="0" i="0" u="none" strike="noStrike" dirty="0">
                <a:solidFill>
                  <a:srgbClr val="333333"/>
                </a:solidFill>
                <a:effectLst/>
                <a:latin typeface="Georgia" panose="02040502050405020303" pitchFamily="18" charset="0"/>
              </a:rPr>
              <a:t> T duration of dialysis </a:t>
            </a:r>
          </a:p>
          <a:p>
            <a:r>
              <a:rPr lang="en-US" sz="2400" b="0" i="0" u="none" strike="noStrike" dirty="0">
                <a:solidFill>
                  <a:srgbClr val="333333"/>
                </a:solidFill>
                <a:effectLst/>
                <a:latin typeface="Georgia" panose="02040502050405020303" pitchFamily="18" charset="0"/>
              </a:rPr>
              <a:t> V urea distribution volume </a:t>
            </a:r>
          </a:p>
        </p:txBody>
      </p:sp>
    </p:spTree>
    <p:extLst>
      <p:ext uri="{BB962C8B-B14F-4D97-AF65-F5344CB8AC3E}">
        <p14:creationId xmlns:p14="http://schemas.microsoft.com/office/powerpoint/2010/main" val="9938348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DC96C-5FF7-1646-91B8-412E211644DE}"/>
              </a:ext>
            </a:extLst>
          </p:cNvPr>
          <p:cNvSpPr>
            <a:spLocks noGrp="1"/>
          </p:cNvSpPr>
          <p:nvPr>
            <p:ph type="title"/>
          </p:nvPr>
        </p:nvSpPr>
        <p:spPr/>
        <p:txBody>
          <a:bodyPr/>
          <a:lstStyle/>
          <a:p>
            <a:pPr algn="ctr"/>
            <a:r>
              <a:rPr lang="en-US" sz="4400" b="1" i="0" u="sng" strike="noStrike" dirty="0">
                <a:solidFill>
                  <a:srgbClr val="333333"/>
                </a:solidFill>
                <a:effectLst/>
              </a:rPr>
              <a:t>single-pool Kt/V</a:t>
            </a:r>
            <a:br>
              <a:rPr lang="en-JO" b="1" u="sng" dirty="0"/>
            </a:br>
            <a:endParaRPr lang="en-JO" dirty="0"/>
          </a:p>
        </p:txBody>
      </p:sp>
      <p:sp>
        <p:nvSpPr>
          <p:cNvPr id="3" name="Content Placeholder 2">
            <a:extLst>
              <a:ext uri="{FF2B5EF4-FFF2-40B4-BE49-F238E27FC236}">
                <a16:creationId xmlns:a16="http://schemas.microsoft.com/office/drawing/2014/main" id="{E5739362-9BF7-9741-AA9A-1BC7093C36AF}"/>
              </a:ext>
            </a:extLst>
          </p:cNvPr>
          <p:cNvSpPr>
            <a:spLocks noGrp="1"/>
          </p:cNvSpPr>
          <p:nvPr>
            <p:ph idx="1"/>
          </p:nvPr>
        </p:nvSpPr>
        <p:spPr/>
        <p:txBody>
          <a:bodyPr/>
          <a:lstStyle/>
          <a:p>
            <a:pPr rtl="0"/>
            <a:r>
              <a:rPr lang="en-US" sz="1800" b="1" i="0" u="none" strike="noStrike">
                <a:solidFill>
                  <a:srgbClr val="0C0C0C"/>
                </a:solidFill>
                <a:effectLst/>
                <a:latin typeface="Merriweather" pitchFamily="2" charset="77"/>
              </a:rPr>
              <a:t>Example:</a:t>
            </a:r>
            <a:r>
              <a:rPr lang="en-US" sz="1800" b="0" i="0" u="none" strike="noStrike">
                <a:solidFill>
                  <a:srgbClr val="0C0C0C"/>
                </a:solidFill>
                <a:effectLst/>
                <a:latin typeface="Merriweather" pitchFamily="2" charset="77"/>
              </a:rPr>
              <a:t> If the dialyzer's clearance is 300 mL/min and a dialysis session lasts for 180 minutes (3 hours), Kt will be 300 mL/min multiplied by 180 minutes. The result comes to 54,000 mL, or 54 liters.</a:t>
            </a:r>
            <a:endParaRPr lang="en-US">
              <a:effectLst/>
            </a:endParaRPr>
          </a:p>
          <a:p>
            <a:pPr rtl="0"/>
            <a:r>
              <a:rPr lang="en-US" sz="1800" b="0" i="0" u="none" strike="noStrike">
                <a:solidFill>
                  <a:srgbClr val="0C0C0C"/>
                </a:solidFill>
                <a:effectLst/>
                <a:latin typeface="Merriweather" pitchFamily="2" charset="77"/>
              </a:rPr>
              <a:t>Kt = 300 mL/min multiplied by 180 minutes</a:t>
            </a:r>
            <a:br>
              <a:rPr lang="en-US" sz="1800" b="0" i="0" u="none" strike="noStrike">
                <a:solidFill>
                  <a:srgbClr val="0C0C0C"/>
                </a:solidFill>
                <a:effectLst/>
                <a:latin typeface="Merriweather" pitchFamily="2" charset="77"/>
              </a:rPr>
            </a:br>
            <a:r>
              <a:rPr lang="en-US" sz="1800" b="0" i="0" u="none" strike="noStrike">
                <a:solidFill>
                  <a:srgbClr val="0C0C0C"/>
                </a:solidFill>
                <a:effectLst/>
                <a:latin typeface="Merriweather" pitchFamily="2" charset="77"/>
              </a:rPr>
              <a:t>Kt = 54,000 mL = 54 liters</a:t>
            </a:r>
            <a:endParaRPr lang="en-US">
              <a:effectLst/>
            </a:endParaRPr>
          </a:p>
          <a:p>
            <a:pPr rtl="0"/>
            <a:r>
              <a:rPr lang="en-US" sz="1800" b="0" i="0" u="none" strike="noStrike">
                <a:solidFill>
                  <a:srgbClr val="0C0C0C"/>
                </a:solidFill>
                <a:effectLst/>
                <a:latin typeface="Merriweather" pitchFamily="2" charset="77"/>
              </a:rPr>
              <a:t>The body is about 60 percent water by weight. If a patient weighs 70 kilograms (kg), or 154 pounds (lbs), V will be 42 liters.</a:t>
            </a:r>
            <a:endParaRPr lang="en-US">
              <a:effectLst/>
            </a:endParaRPr>
          </a:p>
          <a:p>
            <a:pPr rtl="0"/>
            <a:r>
              <a:rPr lang="en-US" sz="1800" b="0" i="0" u="none" strike="noStrike">
                <a:solidFill>
                  <a:srgbClr val="0C0C0C"/>
                </a:solidFill>
                <a:effectLst/>
                <a:latin typeface="Merriweather" pitchFamily="2" charset="77"/>
              </a:rPr>
              <a:t>V = 70 kg multiplied by .60 = 42 liters</a:t>
            </a:r>
            <a:endParaRPr lang="en-US">
              <a:effectLst/>
            </a:endParaRPr>
          </a:p>
          <a:p>
            <a:pPr rtl="0"/>
            <a:r>
              <a:rPr lang="en-US" sz="1800" b="0" i="0" u="none" strike="noStrike">
                <a:solidFill>
                  <a:srgbClr val="0C0C0C"/>
                </a:solidFill>
                <a:effectLst/>
                <a:latin typeface="Merriweather" pitchFamily="2" charset="77"/>
              </a:rPr>
              <a:t>So the ratio—K multiplied by t to V, or Kt/V—compares the amount of fluid that passes through the dialyzer with the amount of fluid in the patient's body. The Kt/V for this patient would be 1.3.</a:t>
            </a:r>
            <a:endParaRPr lang="en-US">
              <a:effectLst/>
            </a:endParaRPr>
          </a:p>
          <a:p>
            <a:pPr rtl="0"/>
            <a:r>
              <a:rPr lang="en-US" sz="1800" b="0" i="0" u="none" strike="noStrike">
                <a:solidFill>
                  <a:srgbClr val="0C0C0C"/>
                </a:solidFill>
                <a:effectLst/>
                <a:latin typeface="Merriweather" pitchFamily="2" charset="77"/>
              </a:rPr>
              <a:t>Kt/V = 54/42 = 1.3</a:t>
            </a:r>
            <a:endParaRPr lang="en-US">
              <a:effectLst/>
            </a:endParaRPr>
          </a:p>
          <a:p>
            <a:pPr rtl="0"/>
            <a:r>
              <a:rPr lang="en-US" sz="1800" b="1" i="0" u="none" strike="noStrike">
                <a:solidFill>
                  <a:srgbClr val="0C0C0C"/>
                </a:solidFill>
                <a:effectLst/>
                <a:latin typeface="Arial" panose="020B0604020202020204" pitchFamily="34" charset="0"/>
              </a:rPr>
              <a:t>***These guidelines recommend a target single-pool Kt/V of 1.2 to 1.4 per session</a:t>
            </a:r>
            <a:endParaRPr lang="en-US">
              <a:effectLst/>
            </a:endParaRPr>
          </a:p>
        </p:txBody>
      </p:sp>
    </p:spTree>
    <p:extLst>
      <p:ext uri="{BB962C8B-B14F-4D97-AF65-F5344CB8AC3E}">
        <p14:creationId xmlns:p14="http://schemas.microsoft.com/office/powerpoint/2010/main" val="32541046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672D5-2F81-2A4A-A792-41551E9794F7}"/>
              </a:ext>
            </a:extLst>
          </p:cNvPr>
          <p:cNvSpPr>
            <a:spLocks noGrp="1"/>
          </p:cNvSpPr>
          <p:nvPr>
            <p:ph type="title"/>
          </p:nvPr>
        </p:nvSpPr>
        <p:spPr/>
        <p:txBody>
          <a:bodyPr/>
          <a:lstStyle/>
          <a:p>
            <a:r>
              <a:rPr lang="en-US" b="0" i="0" u="none" strike="noStrike" dirty="0">
                <a:solidFill>
                  <a:srgbClr val="4D5156"/>
                </a:solidFill>
                <a:effectLst/>
                <a:latin typeface="Roboto" panose="02000000000000000000" pitchFamily="2" charset="0"/>
              </a:rPr>
              <a:t>Dialysis Disequilibrium Syndrome (DDS)</a:t>
            </a:r>
            <a:endParaRPr lang="en-JO" dirty="0"/>
          </a:p>
        </p:txBody>
      </p:sp>
      <p:sp>
        <p:nvSpPr>
          <p:cNvPr id="3" name="Content Placeholder 2">
            <a:extLst>
              <a:ext uri="{FF2B5EF4-FFF2-40B4-BE49-F238E27FC236}">
                <a16:creationId xmlns:a16="http://schemas.microsoft.com/office/drawing/2014/main" id="{5FA667F2-1287-014B-8B41-CCB4104C8F98}"/>
              </a:ext>
            </a:extLst>
          </p:cNvPr>
          <p:cNvSpPr>
            <a:spLocks noGrp="1"/>
          </p:cNvSpPr>
          <p:nvPr>
            <p:ph idx="1"/>
          </p:nvPr>
        </p:nvSpPr>
        <p:spPr>
          <a:xfrm>
            <a:off x="838200" y="2506662"/>
            <a:ext cx="10515600" cy="4351338"/>
          </a:xfrm>
        </p:spPr>
        <p:txBody>
          <a:bodyPr>
            <a:normAutofit/>
          </a:bodyPr>
          <a:lstStyle/>
          <a:p>
            <a:r>
              <a:rPr lang="en-US" sz="2400" b="0" i="0" u="none" strike="noStrike" dirty="0">
                <a:solidFill>
                  <a:srgbClr val="4D5156"/>
                </a:solidFill>
                <a:effectLst/>
                <a:latin typeface="Roboto" panose="02000000000000000000" pitchFamily="2" charset="0"/>
              </a:rPr>
              <a:t> is characterized by </a:t>
            </a:r>
            <a:r>
              <a:rPr lang="en-US" sz="2400" b="1" i="0" u="none" strike="noStrike" dirty="0">
                <a:solidFill>
                  <a:srgbClr val="4D5156"/>
                </a:solidFill>
                <a:effectLst/>
                <a:latin typeface="Roboto" panose="02000000000000000000" pitchFamily="2" charset="0"/>
              </a:rPr>
              <a:t>neurological symptoms caused by rapid removal of urea during hemodialysis</a:t>
            </a:r>
            <a:r>
              <a:rPr lang="en-US" sz="2400" b="0" i="0" u="none" strike="noStrike" dirty="0">
                <a:solidFill>
                  <a:srgbClr val="4D5156"/>
                </a:solidFill>
                <a:effectLst/>
                <a:latin typeface="Roboto" panose="02000000000000000000" pitchFamily="2" charset="0"/>
              </a:rPr>
              <a:t>. It develops primarily from an osmotic gradient that develops between the brain and the plasma as a result of rapid hemodialysis.</a:t>
            </a:r>
            <a:endParaRPr lang="en-JO" sz="2400" dirty="0"/>
          </a:p>
        </p:txBody>
      </p:sp>
    </p:spTree>
    <p:extLst>
      <p:ext uri="{BB962C8B-B14F-4D97-AF65-F5344CB8AC3E}">
        <p14:creationId xmlns:p14="http://schemas.microsoft.com/office/powerpoint/2010/main" val="1395664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2"/>
          <p:cNvSpPr txBox="1"/>
          <p:nvPr/>
        </p:nvSpPr>
        <p:spPr>
          <a:xfrm>
            <a:off x="1554163" y="1371600"/>
            <a:ext cx="9790200" cy="13041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2800" b="1">
                <a:solidFill>
                  <a:schemeClr val="dk1"/>
                </a:solidFill>
                <a:latin typeface="Corbel"/>
                <a:ea typeface="Corbel"/>
                <a:cs typeface="Corbel"/>
                <a:sym typeface="Corbel"/>
              </a:rPr>
              <a:t>Dialysis</a:t>
            </a:r>
            <a:r>
              <a:rPr lang="en-US" sz="2800">
                <a:solidFill>
                  <a:srgbClr val="E48211"/>
                </a:solidFill>
                <a:latin typeface="Corbel"/>
                <a:ea typeface="Corbel"/>
                <a:cs typeface="Corbel"/>
                <a:sym typeface="Corbel"/>
              </a:rPr>
              <a:t> </a:t>
            </a:r>
            <a:r>
              <a:rPr lang="en-US" sz="2800">
                <a:solidFill>
                  <a:schemeClr val="dk1"/>
                </a:solidFill>
                <a:latin typeface="Corbel"/>
                <a:ea typeface="Corbel"/>
                <a:cs typeface="Corbel"/>
                <a:sym typeface="Corbel"/>
              </a:rPr>
              <a:t>is the artificial mechanism by which the fluid and toxic solutes are moved from the circulation when the kidneys cannot do so sufficiently.	</a:t>
            </a:r>
            <a:endParaRPr sz="2800">
              <a:solidFill>
                <a:schemeClr val="dk1"/>
              </a:solidFill>
              <a:latin typeface="Corbel"/>
              <a:ea typeface="Corbel"/>
              <a:cs typeface="Corbel"/>
              <a:sym typeface="Corbel"/>
            </a:endParaRPr>
          </a:p>
        </p:txBody>
      </p:sp>
      <p:sp>
        <p:nvSpPr>
          <p:cNvPr id="163" name="Google Shape;163;p22"/>
          <p:cNvSpPr txBox="1"/>
          <p:nvPr/>
        </p:nvSpPr>
        <p:spPr>
          <a:xfrm>
            <a:off x="1554163" y="3429000"/>
            <a:ext cx="10106100" cy="22374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2800">
                <a:solidFill>
                  <a:schemeClr val="dk1"/>
                </a:solidFill>
                <a:latin typeface="Corbel"/>
                <a:ea typeface="Corbel"/>
                <a:cs typeface="Corbel"/>
                <a:sym typeface="Corbel"/>
              </a:rPr>
              <a:t>Dialysis is an imperfect treatment to replace kidney function because it does not correct the compromised endocrine functions of the kidney.</a:t>
            </a:r>
            <a:endParaRPr/>
          </a:p>
          <a:p>
            <a:pPr marL="12700" marR="0" lvl="0" indent="0" algn="l" rtl="0">
              <a:lnSpc>
                <a:spcPct val="108035"/>
              </a:lnSpc>
              <a:spcBef>
                <a:spcPts val="0"/>
              </a:spcBef>
              <a:spcAft>
                <a:spcPts val="0"/>
              </a:spcAft>
              <a:buNone/>
            </a:pPr>
            <a:r>
              <a:rPr lang="en-US" sz="2800">
                <a:solidFill>
                  <a:schemeClr val="dk1"/>
                </a:solidFill>
                <a:latin typeface="Corbel"/>
                <a:ea typeface="Corbel"/>
                <a:cs typeface="Corbel"/>
                <a:sym typeface="Corbel"/>
              </a:rPr>
              <a:t>Dialysis treatment replace some of these functions through diffusion (waste removal) and ultrafiltration (fluid removal).</a:t>
            </a:r>
            <a:endParaRPr/>
          </a:p>
        </p:txBody>
      </p:sp>
    </p:spTree>
    <p:extLst>
      <p:ext uri="{BB962C8B-B14F-4D97-AF65-F5344CB8AC3E}">
        <p14:creationId xmlns:p14="http://schemas.microsoft.com/office/powerpoint/2010/main" val="33666124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401A4AF1-3649-6644-9CD4-C08FE2CBDF0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10467" y="643467"/>
            <a:ext cx="5571066" cy="5571066"/>
          </a:xfrm>
          <a:prstGeom prst="rect">
            <a:avLst/>
          </a:prstGeom>
        </p:spPr>
      </p:pic>
    </p:spTree>
    <p:extLst>
      <p:ext uri="{BB962C8B-B14F-4D97-AF65-F5344CB8AC3E}">
        <p14:creationId xmlns:p14="http://schemas.microsoft.com/office/powerpoint/2010/main" val="23140300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8F4F8-665E-5C40-8F53-1C2C5E8A1B31}"/>
              </a:ext>
            </a:extLst>
          </p:cNvPr>
          <p:cNvSpPr>
            <a:spLocks noGrp="1"/>
          </p:cNvSpPr>
          <p:nvPr>
            <p:ph type="title"/>
          </p:nvPr>
        </p:nvSpPr>
        <p:spPr/>
        <p:txBody>
          <a:bodyPr/>
          <a:lstStyle/>
          <a:p>
            <a:endParaRPr lang="en-JO"/>
          </a:p>
        </p:txBody>
      </p:sp>
      <p:pic>
        <p:nvPicPr>
          <p:cNvPr id="4" name="Picture 4">
            <a:extLst>
              <a:ext uri="{FF2B5EF4-FFF2-40B4-BE49-F238E27FC236}">
                <a16:creationId xmlns:a16="http://schemas.microsoft.com/office/drawing/2014/main" id="{D7CDF07A-1193-3E4E-A10B-27EBF2F633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759222"/>
          </a:xfrm>
        </p:spPr>
      </p:pic>
    </p:spTree>
    <p:extLst>
      <p:ext uri="{BB962C8B-B14F-4D97-AF65-F5344CB8AC3E}">
        <p14:creationId xmlns:p14="http://schemas.microsoft.com/office/powerpoint/2010/main" val="3106238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88E-F225-C446-B4A7-CAFBDA761CAA}"/>
              </a:ext>
            </a:extLst>
          </p:cNvPr>
          <p:cNvSpPr>
            <a:spLocks noGrp="1"/>
          </p:cNvSpPr>
          <p:nvPr>
            <p:ph type="title"/>
          </p:nvPr>
        </p:nvSpPr>
        <p:spPr/>
        <p:txBody>
          <a:bodyPr/>
          <a:lstStyle/>
          <a:p>
            <a:endParaRPr lang="en-JO"/>
          </a:p>
        </p:txBody>
      </p:sp>
      <p:pic>
        <p:nvPicPr>
          <p:cNvPr id="4" name="Picture 4">
            <a:extLst>
              <a:ext uri="{FF2B5EF4-FFF2-40B4-BE49-F238E27FC236}">
                <a16:creationId xmlns:a16="http://schemas.microsoft.com/office/drawing/2014/main" id="{0D7C5755-C916-1C49-84D4-B2F8917B61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56778"/>
          </a:xfrm>
        </p:spPr>
      </p:pic>
    </p:spTree>
    <p:extLst>
      <p:ext uri="{BB962C8B-B14F-4D97-AF65-F5344CB8AC3E}">
        <p14:creationId xmlns:p14="http://schemas.microsoft.com/office/powerpoint/2010/main" val="40592295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D19AF-8EF7-7341-A0F2-1CCBEB8C71E8}"/>
              </a:ext>
            </a:extLst>
          </p:cNvPr>
          <p:cNvSpPr>
            <a:spLocks noGrp="1"/>
          </p:cNvSpPr>
          <p:nvPr>
            <p:ph type="title"/>
          </p:nvPr>
        </p:nvSpPr>
        <p:spPr/>
        <p:txBody>
          <a:bodyPr/>
          <a:lstStyle/>
          <a:p>
            <a:endParaRPr lang="en-JO"/>
          </a:p>
        </p:txBody>
      </p:sp>
      <p:pic>
        <p:nvPicPr>
          <p:cNvPr id="4" name="Picture 4">
            <a:extLst>
              <a:ext uri="{FF2B5EF4-FFF2-40B4-BE49-F238E27FC236}">
                <a16:creationId xmlns:a16="http://schemas.microsoft.com/office/drawing/2014/main" id="{2EE16D43-BB11-7E4B-8E9D-6824A20DE5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049961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9C5DE-EB5E-D942-A779-E3065B60A0E4}"/>
              </a:ext>
            </a:extLst>
          </p:cNvPr>
          <p:cNvSpPr>
            <a:spLocks noGrp="1"/>
          </p:cNvSpPr>
          <p:nvPr>
            <p:ph type="title"/>
          </p:nvPr>
        </p:nvSpPr>
        <p:spPr/>
        <p:txBody>
          <a:bodyPr>
            <a:normAutofit/>
          </a:bodyPr>
          <a:lstStyle/>
          <a:p>
            <a:pPr algn="ctr"/>
            <a:r>
              <a:rPr lang="en-US" sz="4800" b="1" i="0" u="sng" dirty="0">
                <a:solidFill>
                  <a:srgbClr val="000000"/>
                </a:solidFill>
                <a:effectLst/>
                <a:latin typeface="Calibri" panose="020F0502020204030204" pitchFamily="34" charset="0"/>
              </a:rPr>
              <a:t>Supplementation</a:t>
            </a:r>
            <a:endParaRPr lang="en-JO" sz="4800" dirty="0"/>
          </a:p>
        </p:txBody>
      </p:sp>
      <p:sp>
        <p:nvSpPr>
          <p:cNvPr id="3" name="Content Placeholder 2">
            <a:extLst>
              <a:ext uri="{FF2B5EF4-FFF2-40B4-BE49-F238E27FC236}">
                <a16:creationId xmlns:a16="http://schemas.microsoft.com/office/drawing/2014/main" id="{87573F18-A724-7440-A8CA-DB71A841ED78}"/>
              </a:ext>
            </a:extLst>
          </p:cNvPr>
          <p:cNvSpPr>
            <a:spLocks noGrp="1"/>
          </p:cNvSpPr>
          <p:nvPr>
            <p:ph idx="1"/>
          </p:nvPr>
        </p:nvSpPr>
        <p:spPr/>
        <p:txBody>
          <a:bodyPr>
            <a:normAutofit/>
          </a:bodyPr>
          <a:lstStyle/>
          <a:p>
            <a:pPr rtl="0" fontAlgn="base">
              <a:buFont typeface="Wingdings" pitchFamily="2" charset="2"/>
              <a:buChar char="Ø"/>
            </a:pPr>
            <a:r>
              <a:rPr lang="en-US" sz="4000" i="0" u="none" strike="noStrike" dirty="0" err="1">
                <a:solidFill>
                  <a:srgbClr val="0C0C0C"/>
                </a:solidFill>
                <a:effectLst/>
                <a:latin typeface="+mj-lt"/>
              </a:rPr>
              <a:t>Calcitriol</a:t>
            </a:r>
            <a:r>
              <a:rPr lang="en-US" sz="4000" i="0" u="none" strike="noStrike" dirty="0">
                <a:solidFill>
                  <a:srgbClr val="0C0C0C"/>
                </a:solidFill>
                <a:effectLst/>
                <a:latin typeface="+mj-lt"/>
              </a:rPr>
              <a:t>.</a:t>
            </a:r>
            <a:endParaRPr lang="en-US" sz="4000" i="0" u="none" strike="noStrike" dirty="0">
              <a:solidFill>
                <a:srgbClr val="E48211"/>
              </a:solidFill>
              <a:effectLst/>
              <a:latin typeface="+mj-lt"/>
            </a:endParaRPr>
          </a:p>
          <a:p>
            <a:pPr rtl="0" fontAlgn="base">
              <a:buFont typeface="Wingdings" pitchFamily="2" charset="2"/>
              <a:buChar char="Ø"/>
            </a:pPr>
            <a:r>
              <a:rPr lang="en-US" sz="4000" i="0" u="none" strike="noStrike" dirty="0">
                <a:solidFill>
                  <a:srgbClr val="0C0C0C"/>
                </a:solidFill>
                <a:effectLst/>
                <a:latin typeface="+mj-lt"/>
              </a:rPr>
              <a:t>Erythropoietin.</a:t>
            </a:r>
            <a:endParaRPr lang="en-US" sz="4000" i="0" u="none" strike="noStrike" dirty="0">
              <a:solidFill>
                <a:srgbClr val="E48211"/>
              </a:solidFill>
              <a:effectLst/>
              <a:latin typeface="+mj-lt"/>
            </a:endParaRPr>
          </a:p>
          <a:p>
            <a:pPr rtl="0" fontAlgn="base">
              <a:buFont typeface="Wingdings" pitchFamily="2" charset="2"/>
              <a:buChar char="Ø"/>
            </a:pPr>
            <a:r>
              <a:rPr lang="en-US" sz="4000" i="0" u="none" strike="noStrike" dirty="0">
                <a:solidFill>
                  <a:srgbClr val="0C0C0C"/>
                </a:solidFill>
                <a:effectLst/>
                <a:latin typeface="+mj-lt"/>
              </a:rPr>
              <a:t>Iron.</a:t>
            </a:r>
            <a:endParaRPr lang="en-US" sz="4000" i="0" u="none" strike="noStrike" dirty="0">
              <a:solidFill>
                <a:srgbClr val="E48211"/>
              </a:solidFill>
              <a:effectLst/>
              <a:latin typeface="+mj-lt"/>
            </a:endParaRPr>
          </a:p>
          <a:p>
            <a:pPr rtl="0" fontAlgn="base">
              <a:buFont typeface="Wingdings" pitchFamily="2" charset="2"/>
              <a:buChar char="Ø"/>
            </a:pPr>
            <a:r>
              <a:rPr lang="en-US" sz="4000" i="0" u="none" strike="noStrike" dirty="0">
                <a:solidFill>
                  <a:srgbClr val="0C0C0C"/>
                </a:solidFill>
                <a:effectLst/>
                <a:latin typeface="+mj-lt"/>
              </a:rPr>
              <a:t>Phosphorus binders.</a:t>
            </a:r>
            <a:endParaRPr lang="en-US" sz="4000" i="0" u="none" strike="noStrike" dirty="0">
              <a:solidFill>
                <a:srgbClr val="E48211"/>
              </a:solidFill>
              <a:effectLst/>
              <a:latin typeface="+mj-lt"/>
            </a:endParaRPr>
          </a:p>
          <a:p>
            <a:pPr rtl="0" fontAlgn="base">
              <a:buFont typeface="Wingdings" pitchFamily="2" charset="2"/>
              <a:buChar char="Ø"/>
            </a:pPr>
            <a:r>
              <a:rPr lang="en-US" sz="4000" i="0" u="none" strike="noStrike" dirty="0">
                <a:solidFill>
                  <a:srgbClr val="0C0C0C"/>
                </a:solidFill>
                <a:effectLst/>
                <a:latin typeface="+mj-lt"/>
              </a:rPr>
              <a:t>B-complex </a:t>
            </a:r>
            <a:r>
              <a:rPr lang="en-US" sz="4000" i="0" u="none" strike="noStrike" dirty="0" err="1">
                <a:solidFill>
                  <a:srgbClr val="0C0C0C"/>
                </a:solidFill>
                <a:effectLst/>
                <a:latin typeface="+mj-lt"/>
              </a:rPr>
              <a:t>vitamens</a:t>
            </a:r>
            <a:r>
              <a:rPr lang="en-US" sz="4000" i="0" u="none" strike="noStrike" dirty="0">
                <a:solidFill>
                  <a:srgbClr val="0C0C0C"/>
                </a:solidFill>
                <a:effectLst/>
                <a:latin typeface="+mj-lt"/>
              </a:rPr>
              <a:t> and folic acid.</a:t>
            </a:r>
            <a:endParaRPr lang="en-US" sz="4000" i="0" u="none" strike="noStrike" dirty="0">
              <a:solidFill>
                <a:srgbClr val="E48211"/>
              </a:solidFill>
              <a:effectLst/>
              <a:latin typeface="+mj-lt"/>
            </a:endParaRPr>
          </a:p>
          <a:p>
            <a:pPr rtl="0" fontAlgn="base">
              <a:buFont typeface="Wingdings" pitchFamily="2" charset="2"/>
              <a:buChar char="Ø"/>
            </a:pPr>
            <a:r>
              <a:rPr lang="en-US" sz="4000" i="0" u="none" strike="noStrike" dirty="0">
                <a:solidFill>
                  <a:srgbClr val="0C0C0C"/>
                </a:solidFill>
                <a:effectLst/>
                <a:latin typeface="+mj-lt"/>
              </a:rPr>
              <a:t>Vitamin E.</a:t>
            </a:r>
            <a:endParaRPr lang="en-US" sz="4000" i="0" u="none" strike="noStrike" dirty="0">
              <a:solidFill>
                <a:srgbClr val="E48211"/>
              </a:solidFill>
              <a:effectLst/>
              <a:latin typeface="+mj-lt"/>
            </a:endParaRPr>
          </a:p>
        </p:txBody>
      </p:sp>
    </p:spTree>
    <p:extLst>
      <p:ext uri="{BB962C8B-B14F-4D97-AF65-F5344CB8AC3E}">
        <p14:creationId xmlns:p14="http://schemas.microsoft.com/office/powerpoint/2010/main" val="37735662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5328F37-3BE0-49D0-8308-CF7CB737BB7C}"/>
              </a:ext>
            </a:extLst>
          </p:cNvPr>
          <p:cNvSpPr>
            <a:spLocks noGrp="1" noChangeArrowheads="1"/>
          </p:cNvSpPr>
          <p:nvPr>
            <p:ph type="title"/>
          </p:nvPr>
        </p:nvSpPr>
        <p:spPr/>
        <p:txBody>
          <a:bodyPr/>
          <a:lstStyle/>
          <a:p>
            <a:r>
              <a:rPr lang="en-US" altLang="en-US">
                <a:ln>
                  <a:noFill/>
                </a:ln>
              </a:rPr>
              <a:t>Peritoneal dialysis </a:t>
            </a:r>
          </a:p>
        </p:txBody>
      </p:sp>
      <p:sp>
        <p:nvSpPr>
          <p:cNvPr id="6147" name="Content Placeholder 2">
            <a:extLst>
              <a:ext uri="{FF2B5EF4-FFF2-40B4-BE49-F238E27FC236}">
                <a16:creationId xmlns:a16="http://schemas.microsoft.com/office/drawing/2014/main" id="{C9FE6BDB-03ED-4204-B392-7703A14A5E2F}"/>
              </a:ext>
            </a:extLst>
          </p:cNvPr>
          <p:cNvSpPr>
            <a:spLocks noGrp="1" noChangeArrowheads="1"/>
          </p:cNvSpPr>
          <p:nvPr>
            <p:ph idx="1"/>
          </p:nvPr>
        </p:nvSpPr>
        <p:spPr/>
        <p:txBody>
          <a:bodyPr/>
          <a:lstStyle/>
          <a:p>
            <a:r>
              <a:rPr lang="en-US" altLang="en-US">
                <a:latin typeface="Arial" panose="020B0604020202020204" pitchFamily="34" charset="0"/>
              </a:rPr>
              <a:t>is a type of dialysis which uses the peritoneum in a person's abdomen as the membrane through which fluid and dissolved substances are exchanged with the blood</a:t>
            </a:r>
          </a:p>
          <a:p>
            <a:pPr lvl="1"/>
            <a:endParaRPr lang="en-US" altLang="en-US">
              <a:latin typeface="Arial" panose="020B0604020202020204" pitchFamily="34" charset="0"/>
            </a:endParaRPr>
          </a:p>
          <a:p>
            <a:endParaRPr lang="en-US"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4A42E79-8F28-4CA3-9BA8-BB68A90C1E4A}"/>
              </a:ext>
            </a:extLst>
          </p:cNvPr>
          <p:cNvSpPr>
            <a:spLocks noGrp="1" noChangeArrowheads="1"/>
          </p:cNvSpPr>
          <p:nvPr>
            <p:ph type="title"/>
          </p:nvPr>
        </p:nvSpPr>
        <p:spPr/>
        <p:txBody>
          <a:bodyPr/>
          <a:lstStyle/>
          <a:p>
            <a:r>
              <a:rPr lang="en-US" altLang="en-US">
                <a:ln>
                  <a:noFill/>
                </a:ln>
              </a:rPr>
              <a:t>Hemodialysis vs Peritoneal dialysis</a:t>
            </a:r>
          </a:p>
        </p:txBody>
      </p:sp>
      <p:sp>
        <p:nvSpPr>
          <p:cNvPr id="3" name="Text Placeholder 2">
            <a:extLst>
              <a:ext uri="{FF2B5EF4-FFF2-40B4-BE49-F238E27FC236}">
                <a16:creationId xmlns:a16="http://schemas.microsoft.com/office/drawing/2014/main" id="{2B12C769-DB28-45C7-AE57-74D5B710BB87}"/>
              </a:ext>
            </a:extLst>
          </p:cNvPr>
          <p:cNvSpPr>
            <a:spLocks noGrp="1"/>
          </p:cNvSpPr>
          <p:nvPr>
            <p:ph type="body" idx="1"/>
          </p:nvPr>
        </p:nvSpPr>
        <p:spPr>
          <a:xfrm>
            <a:off x="1771650" y="2659063"/>
            <a:ext cx="4606925" cy="576262"/>
          </a:xfrm>
        </p:spPr>
        <p:txBody>
          <a:bodyPr/>
          <a:lstStyle/>
          <a:p>
            <a:pPr>
              <a:defRPr/>
            </a:pPr>
            <a:r>
              <a:rPr lang="en-US" dirty="0"/>
              <a:t>Hemodialysis</a:t>
            </a:r>
          </a:p>
        </p:txBody>
      </p:sp>
      <p:sp>
        <p:nvSpPr>
          <p:cNvPr id="7172" name="Content Placeholder 3">
            <a:extLst>
              <a:ext uri="{FF2B5EF4-FFF2-40B4-BE49-F238E27FC236}">
                <a16:creationId xmlns:a16="http://schemas.microsoft.com/office/drawing/2014/main" id="{13499F25-1623-411E-A7BE-163ABCBDA7FE}"/>
              </a:ext>
            </a:extLst>
          </p:cNvPr>
          <p:cNvSpPr>
            <a:spLocks noGrp="1" noChangeArrowheads="1"/>
          </p:cNvSpPr>
          <p:nvPr>
            <p:ph sz="half" idx="2"/>
          </p:nvPr>
        </p:nvSpPr>
        <p:spPr>
          <a:xfrm>
            <a:off x="1484313" y="3335338"/>
            <a:ext cx="4894262" cy="2455862"/>
          </a:xfrm>
        </p:spPr>
        <p:txBody>
          <a:bodyPr/>
          <a:lstStyle/>
          <a:p>
            <a:r>
              <a:rPr lang="en-US" altLang="en-US"/>
              <a:t>Medium:</a:t>
            </a:r>
          </a:p>
          <a:p>
            <a:pPr lvl="1"/>
            <a:r>
              <a:rPr lang="en-US" altLang="en-US"/>
              <a:t>Blood to dialysate</a:t>
            </a:r>
          </a:p>
          <a:p>
            <a:pPr lvl="1"/>
            <a:r>
              <a:rPr lang="en-US" altLang="en-US"/>
              <a:t>Qb, blood flow: 300-400 ml/min</a:t>
            </a:r>
          </a:p>
          <a:p>
            <a:pPr lvl="1"/>
            <a:r>
              <a:rPr lang="en-US" altLang="en-US"/>
              <a:t>D,dialysate flow: 400-800 mi/min</a:t>
            </a:r>
          </a:p>
          <a:p>
            <a:r>
              <a:rPr lang="en-US" altLang="en-US"/>
              <a:t>Selective semipermeable filter (dialysis filter)</a:t>
            </a:r>
          </a:p>
          <a:p>
            <a:r>
              <a:rPr lang="en-US" altLang="en-US"/>
              <a:t>Vascular access (AVF,AVG.CVC)</a:t>
            </a:r>
          </a:p>
          <a:p>
            <a:pPr lvl="1"/>
            <a:endParaRPr lang="en-US" altLang="en-US"/>
          </a:p>
        </p:txBody>
      </p:sp>
      <p:sp>
        <p:nvSpPr>
          <p:cNvPr id="5" name="Text Placeholder 4">
            <a:extLst>
              <a:ext uri="{FF2B5EF4-FFF2-40B4-BE49-F238E27FC236}">
                <a16:creationId xmlns:a16="http://schemas.microsoft.com/office/drawing/2014/main" id="{74F73520-89CD-46F6-852E-9E04FBA4979A}"/>
              </a:ext>
            </a:extLst>
          </p:cNvPr>
          <p:cNvSpPr>
            <a:spLocks noGrp="1"/>
          </p:cNvSpPr>
          <p:nvPr>
            <p:ph type="body" sz="quarter" idx="3"/>
          </p:nvPr>
        </p:nvSpPr>
        <p:spPr>
          <a:xfrm>
            <a:off x="6880225" y="2667000"/>
            <a:ext cx="4622800" cy="576263"/>
          </a:xfrm>
        </p:spPr>
        <p:txBody>
          <a:bodyPr/>
          <a:lstStyle/>
          <a:p>
            <a:pPr>
              <a:defRPr/>
            </a:pPr>
            <a:r>
              <a:rPr lang="en-US" dirty="0"/>
              <a:t>Peritoneal dialysis</a:t>
            </a:r>
          </a:p>
        </p:txBody>
      </p:sp>
      <p:sp>
        <p:nvSpPr>
          <p:cNvPr id="7174" name="Content Placeholder 5">
            <a:extLst>
              <a:ext uri="{FF2B5EF4-FFF2-40B4-BE49-F238E27FC236}">
                <a16:creationId xmlns:a16="http://schemas.microsoft.com/office/drawing/2014/main" id="{206AD924-AA80-4C21-8197-2A2F1D460E42}"/>
              </a:ext>
            </a:extLst>
          </p:cNvPr>
          <p:cNvSpPr>
            <a:spLocks noGrp="1" noChangeArrowheads="1"/>
          </p:cNvSpPr>
          <p:nvPr>
            <p:ph sz="quarter" idx="4"/>
          </p:nvPr>
        </p:nvSpPr>
        <p:spPr>
          <a:xfrm>
            <a:off x="6607175" y="3335338"/>
            <a:ext cx="4895850" cy="2455862"/>
          </a:xfrm>
        </p:spPr>
        <p:txBody>
          <a:bodyPr/>
          <a:lstStyle/>
          <a:p>
            <a:r>
              <a:rPr lang="en-US" altLang="en-US"/>
              <a:t>Medium</a:t>
            </a:r>
          </a:p>
          <a:p>
            <a:pPr lvl="1"/>
            <a:r>
              <a:rPr lang="en-US" altLang="en-US"/>
              <a:t>Capillary to peritoneal space</a:t>
            </a:r>
          </a:p>
          <a:p>
            <a:pPr lvl="1"/>
            <a:r>
              <a:rPr lang="en-US" altLang="en-US"/>
              <a:t>Dialysate equilibrium 2-3L over 2-6 hr**</a:t>
            </a:r>
          </a:p>
          <a:p>
            <a:r>
              <a:rPr lang="en-US" altLang="en-US"/>
              <a:t>Selective semi-permeable filter (peritoneal membrane)</a:t>
            </a:r>
          </a:p>
          <a:p>
            <a:r>
              <a:rPr lang="en-US" altLang="en-US"/>
              <a:t>Peritoneal access (Tenkhoff catheter)</a:t>
            </a:r>
          </a:p>
          <a:p>
            <a:endParaRPr lang="en-US" altLang="en-US"/>
          </a:p>
        </p:txBody>
      </p:sp>
      <p:sp>
        <p:nvSpPr>
          <p:cNvPr id="7" name="TextBox 6">
            <a:extLst>
              <a:ext uri="{FF2B5EF4-FFF2-40B4-BE49-F238E27FC236}">
                <a16:creationId xmlns:a16="http://schemas.microsoft.com/office/drawing/2014/main" id="{7D3F1434-0827-4231-99E4-CDA976EF18E0}"/>
              </a:ext>
            </a:extLst>
          </p:cNvPr>
          <p:cNvSpPr txBox="1"/>
          <p:nvPr/>
        </p:nvSpPr>
        <p:spPr>
          <a:xfrm>
            <a:off x="26988" y="6318250"/>
            <a:ext cx="13161962" cy="369888"/>
          </a:xfrm>
          <a:prstGeom prst="rect">
            <a:avLst/>
          </a:prstGeom>
          <a:noFill/>
        </p:spPr>
        <p:txBody>
          <a:bodyPr>
            <a:spAutoFit/>
          </a:bodyPr>
          <a:lstStyle/>
          <a:p>
            <a:pPr eaLnBrk="1" fontAlgn="auto" hangingPunct="1">
              <a:spcBef>
                <a:spcPts val="750"/>
              </a:spcBef>
              <a:spcAft>
                <a:spcPts val="0"/>
              </a:spcAft>
              <a:defRPr/>
            </a:pPr>
            <a:r>
              <a:rPr lang="en-US" altLang="en-US" dirty="0">
                <a:solidFill>
                  <a:schemeClr val="tx1">
                    <a:lumMod val="95000"/>
                    <a:lumOff val="5000"/>
                  </a:schemeClr>
                </a:solidFill>
                <a:cs typeface="Calibri" panose="020F0502020204030204" pitchFamily="34" charset="0"/>
              </a:rPr>
              <a:t>***dialysate</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fluid</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is</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drained</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and</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replaced</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every</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hour</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in</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Assisted</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peritoneal dialysis,</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but</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only</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once</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every</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4</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to</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8</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hours</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in</a:t>
            </a:r>
            <a:r>
              <a:rPr lang="en-US" altLang="en-US"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US" dirty="0">
                <a:solidFill>
                  <a:schemeClr val="tx1">
                    <a:lumMod val="95000"/>
                    <a:lumOff val="5000"/>
                  </a:schemeClr>
                </a:solidFill>
                <a:cs typeface="Calibri" panose="020F0502020204030204" pitchFamily="34" charset="0"/>
              </a:rPr>
              <a:t>CAPD.</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253FE8F-B7E2-4317-AD7C-51815526B7BC}"/>
              </a:ext>
            </a:extLst>
          </p:cNvPr>
          <p:cNvSpPr>
            <a:spLocks noGrp="1" noChangeArrowheads="1"/>
          </p:cNvSpPr>
          <p:nvPr>
            <p:ph type="title"/>
          </p:nvPr>
        </p:nvSpPr>
        <p:spPr/>
        <p:txBody>
          <a:bodyPr/>
          <a:lstStyle/>
          <a:p>
            <a:endParaRPr lang="en-US" altLang="en-US">
              <a:ln>
                <a:noFill/>
              </a:ln>
            </a:endParaRPr>
          </a:p>
        </p:txBody>
      </p:sp>
      <p:sp>
        <p:nvSpPr>
          <p:cNvPr id="3" name="Text Placeholder 2">
            <a:extLst>
              <a:ext uri="{FF2B5EF4-FFF2-40B4-BE49-F238E27FC236}">
                <a16:creationId xmlns:a16="http://schemas.microsoft.com/office/drawing/2014/main" id="{1F9E98F1-43AB-4DFD-B54F-C4375F9F29FF}"/>
              </a:ext>
            </a:extLst>
          </p:cNvPr>
          <p:cNvSpPr>
            <a:spLocks noGrp="1"/>
          </p:cNvSpPr>
          <p:nvPr>
            <p:ph type="body" idx="1"/>
          </p:nvPr>
        </p:nvSpPr>
        <p:spPr>
          <a:xfrm>
            <a:off x="1771650" y="2659063"/>
            <a:ext cx="4606925" cy="576262"/>
          </a:xfrm>
        </p:spPr>
        <p:txBody>
          <a:bodyPr/>
          <a:lstStyle/>
          <a:p>
            <a:pPr>
              <a:defRPr/>
            </a:pPr>
            <a:endParaRPr lang="en-US"/>
          </a:p>
        </p:txBody>
      </p:sp>
      <p:sp>
        <p:nvSpPr>
          <p:cNvPr id="8196" name="Content Placeholder 3">
            <a:extLst>
              <a:ext uri="{FF2B5EF4-FFF2-40B4-BE49-F238E27FC236}">
                <a16:creationId xmlns:a16="http://schemas.microsoft.com/office/drawing/2014/main" id="{D499A034-16D2-4F72-82E1-ADDD26980193}"/>
              </a:ext>
            </a:extLst>
          </p:cNvPr>
          <p:cNvSpPr>
            <a:spLocks noGrp="1" noChangeArrowheads="1"/>
          </p:cNvSpPr>
          <p:nvPr>
            <p:ph sz="half" idx="2"/>
          </p:nvPr>
        </p:nvSpPr>
        <p:spPr>
          <a:xfrm>
            <a:off x="1484313" y="3335338"/>
            <a:ext cx="4894262" cy="2455862"/>
          </a:xfrm>
        </p:spPr>
        <p:txBody>
          <a:bodyPr/>
          <a:lstStyle/>
          <a:p>
            <a:endParaRPr lang="en-US" altLang="en-US"/>
          </a:p>
        </p:txBody>
      </p:sp>
      <p:sp>
        <p:nvSpPr>
          <p:cNvPr id="5" name="Text Placeholder 4">
            <a:extLst>
              <a:ext uri="{FF2B5EF4-FFF2-40B4-BE49-F238E27FC236}">
                <a16:creationId xmlns:a16="http://schemas.microsoft.com/office/drawing/2014/main" id="{11DFEADC-B607-49CD-986D-E3BBC4FE003B}"/>
              </a:ext>
            </a:extLst>
          </p:cNvPr>
          <p:cNvSpPr>
            <a:spLocks noGrp="1"/>
          </p:cNvSpPr>
          <p:nvPr>
            <p:ph type="body" sz="quarter" idx="3"/>
          </p:nvPr>
        </p:nvSpPr>
        <p:spPr>
          <a:xfrm>
            <a:off x="6880225" y="2667000"/>
            <a:ext cx="4622800" cy="576263"/>
          </a:xfrm>
        </p:spPr>
        <p:txBody>
          <a:bodyPr/>
          <a:lstStyle/>
          <a:p>
            <a:pPr>
              <a:defRPr/>
            </a:pPr>
            <a:endParaRPr lang="en-US"/>
          </a:p>
        </p:txBody>
      </p:sp>
      <p:sp>
        <p:nvSpPr>
          <p:cNvPr id="8198" name="Content Placeholder 5">
            <a:extLst>
              <a:ext uri="{FF2B5EF4-FFF2-40B4-BE49-F238E27FC236}">
                <a16:creationId xmlns:a16="http://schemas.microsoft.com/office/drawing/2014/main" id="{64E3B904-07AC-4CED-8466-2DBAF3644517}"/>
              </a:ext>
            </a:extLst>
          </p:cNvPr>
          <p:cNvSpPr>
            <a:spLocks noGrp="1" noChangeArrowheads="1"/>
          </p:cNvSpPr>
          <p:nvPr>
            <p:ph sz="quarter" idx="4"/>
          </p:nvPr>
        </p:nvSpPr>
        <p:spPr>
          <a:xfrm>
            <a:off x="6607175" y="3335338"/>
            <a:ext cx="4895850" cy="2455862"/>
          </a:xfrm>
        </p:spPr>
        <p:txBody>
          <a:bodyPr/>
          <a:lstStyle/>
          <a:p>
            <a:endParaRPr lang="en-US" altLang="en-US"/>
          </a:p>
        </p:txBody>
      </p:sp>
      <p:pic>
        <p:nvPicPr>
          <p:cNvPr id="8199" name="Picture 7">
            <a:extLst>
              <a:ext uri="{FF2B5EF4-FFF2-40B4-BE49-F238E27FC236}">
                <a16:creationId xmlns:a16="http://schemas.microsoft.com/office/drawing/2014/main" id="{9BAECA4B-5F80-40FB-81F4-8B959518C5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138" y="811213"/>
            <a:ext cx="9696450"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71312A-8C4D-4B33-BD0C-18767E41D3BF}"/>
              </a:ext>
            </a:extLst>
          </p:cNvPr>
          <p:cNvSpPr>
            <a:spLocks noGrp="1"/>
          </p:cNvSpPr>
          <p:nvPr>
            <p:ph idx="1"/>
          </p:nvPr>
        </p:nvSpPr>
        <p:spPr>
          <a:xfrm>
            <a:off x="1371600" y="609600"/>
            <a:ext cx="10131425" cy="5943600"/>
          </a:xfrm>
        </p:spPr>
        <p:txBody>
          <a:bodyPr/>
          <a:lstStyle/>
          <a:p>
            <a:pPr marL="0" indent="0" eaLnBrk="1" hangingPunct="1">
              <a:buFont typeface="Arial" panose="020B0604020202020204" pitchFamily="34" charset="0"/>
              <a:buNone/>
              <a:defRPr/>
            </a:pPr>
            <a:r>
              <a:rPr lang="en-US" b="1" spc="-15" dirty="0">
                <a:latin typeface="Arial"/>
                <a:cs typeface="Arial"/>
                <a:sym typeface="Wingdings" panose="05000000000000000000" pitchFamily="2" charset="2"/>
              </a:rPr>
              <a:t></a:t>
            </a:r>
            <a:r>
              <a:rPr lang="en-US" b="1" spc="-15" dirty="0">
                <a:latin typeface="Arial"/>
                <a:cs typeface="Arial"/>
              </a:rPr>
              <a:t>Peritoneal</a:t>
            </a:r>
            <a:r>
              <a:rPr lang="en-US" b="1" spc="80" dirty="0">
                <a:latin typeface="Times New Roman"/>
                <a:cs typeface="Times New Roman"/>
              </a:rPr>
              <a:t> </a:t>
            </a:r>
            <a:r>
              <a:rPr lang="en-US" b="1" spc="-5" dirty="0">
                <a:latin typeface="Arial"/>
                <a:cs typeface="Arial"/>
              </a:rPr>
              <a:t>cavity</a:t>
            </a:r>
            <a:r>
              <a:rPr lang="en-US" b="1" dirty="0">
                <a:latin typeface="Arial"/>
                <a:cs typeface="Arial"/>
              </a:rPr>
              <a:t>:</a:t>
            </a:r>
            <a:r>
              <a:rPr lang="en-US" b="1" spc="75" dirty="0">
                <a:latin typeface="Times New Roman"/>
                <a:cs typeface="Times New Roman"/>
              </a:rPr>
              <a:t> </a:t>
            </a:r>
            <a:r>
              <a:rPr lang="en-US" spc="-5" dirty="0">
                <a:latin typeface="Arial"/>
                <a:cs typeface="Arial"/>
              </a:rPr>
              <a:t>reser</a:t>
            </a:r>
            <a:r>
              <a:rPr lang="en-US" spc="-15" dirty="0">
                <a:latin typeface="Arial"/>
                <a:cs typeface="Arial"/>
              </a:rPr>
              <a:t>voir</a:t>
            </a:r>
            <a:r>
              <a:rPr lang="en-US" spc="70" dirty="0">
                <a:latin typeface="Times New Roman"/>
                <a:cs typeface="Times New Roman"/>
              </a:rPr>
              <a:t> </a:t>
            </a:r>
            <a:r>
              <a:rPr lang="en-US" dirty="0">
                <a:latin typeface="Arial"/>
                <a:cs typeface="Arial"/>
              </a:rPr>
              <a:t>for </a:t>
            </a:r>
            <a:r>
              <a:rPr lang="en-US" altLang="en-US" dirty="0">
                <a:latin typeface="Arial" panose="020B0604020202020204" pitchFamily="34" charset="0"/>
                <a:cs typeface="Arial" panose="020B0604020202020204" pitchFamily="34" charset="0"/>
              </a:rPr>
              <a:t>dialysate, 100ml but can expand up to 2.5-3 L</a:t>
            </a:r>
          </a:p>
          <a:p>
            <a:pPr marL="0" indent="0" eaLnBrk="1" hangingPunct="1">
              <a:lnSpc>
                <a:spcPts val="3238"/>
              </a:lnSpc>
              <a:spcBef>
                <a:spcPts val="850"/>
              </a:spcBef>
              <a:buClr>
                <a:srgbClr val="E48211"/>
              </a:buClr>
              <a:buSzPct val="80000"/>
              <a:buFont typeface="Arial" panose="020B0604020202020204" pitchFamily="34" charset="0"/>
              <a:buNone/>
              <a:defRPr/>
            </a:pPr>
            <a:r>
              <a:rPr lang="en-US" altLang="en-US" b="1" dirty="0">
                <a:latin typeface="Arial" panose="020B0604020202020204" pitchFamily="34" charset="0"/>
                <a:cs typeface="Arial" panose="020B0604020202020204" pitchFamily="34" charset="0"/>
                <a:sym typeface="Wingdings" panose="05000000000000000000" pitchFamily="2" charset="2"/>
              </a:rPr>
              <a:t></a:t>
            </a:r>
            <a:r>
              <a:rPr lang="en-US" altLang="en-US" b="1" dirty="0">
                <a:latin typeface="Arial" panose="020B0604020202020204" pitchFamily="34" charset="0"/>
                <a:cs typeface="Arial" panose="020B0604020202020204" pitchFamily="34" charset="0"/>
              </a:rPr>
              <a:t>Peritoneum </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semipermeable</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membrane</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across</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which</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excess</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body</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fluid</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and</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solutes</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are</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removed</a:t>
            </a:r>
          </a:p>
          <a:p>
            <a:pPr marL="0" indent="0" eaLnBrk="1" hangingPunct="1">
              <a:lnSpc>
                <a:spcPts val="3238"/>
              </a:lnSpc>
              <a:spcBef>
                <a:spcPts val="850"/>
              </a:spcBef>
              <a:buClr>
                <a:srgbClr val="E48211"/>
              </a:buClr>
              <a:buSzPct val="80000"/>
              <a:buFont typeface="Arial" panose="020B0604020202020204" pitchFamily="34" charset="0"/>
              <a:buNone/>
              <a:defRPr/>
            </a:pPr>
            <a:r>
              <a:rPr lang="en-US" altLang="en-US" b="1" dirty="0">
                <a:latin typeface="Arial" panose="020B0604020202020204" pitchFamily="34" charset="0"/>
                <a:cs typeface="Arial" panose="020B0604020202020204" pitchFamily="34" charset="0"/>
                <a:sym typeface="Wingdings" panose="05000000000000000000" pitchFamily="2" charset="2"/>
              </a:rPr>
              <a:t></a:t>
            </a:r>
            <a:r>
              <a:rPr lang="en-US" altLang="en-US" b="1" dirty="0">
                <a:latin typeface="Arial" panose="020B0604020202020204" pitchFamily="34" charset="0"/>
                <a:cs typeface="Arial" panose="020B0604020202020204" pitchFamily="34" charset="0"/>
              </a:rPr>
              <a:t>Tenkhoff catheter</a:t>
            </a:r>
            <a:r>
              <a:rPr lang="en-US" altLang="en-US" dirty="0">
                <a:latin typeface="Arial" panose="020B0604020202020204" pitchFamily="34" charset="0"/>
                <a:cs typeface="Arial" panose="020B0604020202020204" pitchFamily="34" charset="0"/>
              </a:rPr>
              <a:t>: Polyurethane</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or</a:t>
            </a:r>
            <a:r>
              <a:rPr lang="en-US" altLang="en-US" dirty="0">
                <a:latin typeface="Times New Roman" panose="02020603050405020304" pitchFamily="18" charset="0"/>
                <a:cs typeface="Times New Roman" panose="02020603050405020304" pitchFamily="18" charset="0"/>
              </a:rPr>
              <a:t> </a:t>
            </a:r>
            <a:r>
              <a:rPr lang="en-US" altLang="en-US" dirty="0">
                <a:latin typeface="Arial" panose="020B0604020202020204" pitchFamily="34" charset="0"/>
                <a:cs typeface="Arial" panose="020B0604020202020204" pitchFamily="34" charset="0"/>
              </a:rPr>
              <a:t>silicone made.</a:t>
            </a:r>
          </a:p>
          <a:p>
            <a:pPr marL="0" indent="0" eaLnBrk="1" hangingPunct="1">
              <a:spcBef>
                <a:spcPts val="388"/>
              </a:spcBef>
              <a:buClr>
                <a:srgbClr val="E48211"/>
              </a:buClr>
              <a:buSzPct val="80000"/>
              <a:buFont typeface="Arial" panose="020B0604020202020204" pitchFamily="34" charset="0"/>
              <a:buNone/>
              <a:defRPr/>
            </a:pPr>
            <a:r>
              <a:rPr lang="en-US" altLang="en-US" b="1" dirty="0">
                <a:latin typeface="Arial" panose="020B0604020202020204" pitchFamily="34" charset="0"/>
                <a:cs typeface="Arial" panose="020B0604020202020204" pitchFamily="34" charset="0"/>
                <a:sym typeface="Wingdings" panose="05000000000000000000" pitchFamily="2" charset="2"/>
              </a:rPr>
              <a:t></a:t>
            </a:r>
            <a:r>
              <a:rPr lang="en-US" altLang="en-US" b="1" dirty="0">
                <a:latin typeface="Arial" panose="020B0604020202020204" pitchFamily="34" charset="0"/>
                <a:cs typeface="Arial" panose="020B0604020202020204" pitchFamily="34" charset="0"/>
              </a:rPr>
              <a:t>Dialysate</a:t>
            </a:r>
            <a:r>
              <a:rPr lang="en-US" altLang="en-US" dirty="0">
                <a:latin typeface="Arial" panose="020B0604020202020204" pitchFamily="34" charset="0"/>
                <a:cs typeface="Arial" panose="020B0604020202020204" pitchFamily="34" charset="0"/>
              </a:rPr>
              <a:t> :</a:t>
            </a:r>
            <a:r>
              <a:rPr lang="en-US" altLang="en-US" u="sng" dirty="0">
                <a:latin typeface="Arial" panose="020B0604020202020204" pitchFamily="34" charset="0"/>
                <a:cs typeface="Arial" panose="020B0604020202020204" pitchFamily="34" charset="0"/>
              </a:rPr>
              <a:t>hyperosmolar solution</a:t>
            </a:r>
            <a:r>
              <a:rPr lang="en-US" altLang="en-US" dirty="0">
                <a:latin typeface="Arial" panose="020B0604020202020204" pitchFamily="34" charset="0"/>
                <a:cs typeface="Arial" panose="020B0604020202020204" pitchFamily="34" charset="0"/>
              </a:rPr>
              <a:t>( %1.5-2.5% or 4.5% </a:t>
            </a:r>
            <a:r>
              <a:rPr lang="en-US" altLang="en-US" b="1" dirty="0">
                <a:latin typeface="Arial" panose="020B0604020202020204" pitchFamily="34" charset="0"/>
                <a:cs typeface="Arial" panose="020B0604020202020204" pitchFamily="34" charset="0"/>
              </a:rPr>
              <a:t>dextrose)</a:t>
            </a:r>
            <a:r>
              <a:rPr lang="en-US" altLang="en-US" dirty="0">
                <a:latin typeface="Arial" panose="020B0604020202020204" pitchFamily="34" charset="0"/>
                <a:cs typeface="Arial" panose="020B0604020202020204" pitchFamily="34" charset="0"/>
              </a:rPr>
              <a:t> </a:t>
            </a:r>
            <a:r>
              <a:rPr lang="en-US" dirty="0">
                <a:latin typeface="Arial" panose="020B0604020202020204" pitchFamily="34" charset="0"/>
              </a:rPr>
              <a:t>sodium chloride, lactate or bicarbonate.</a:t>
            </a:r>
          </a:p>
          <a:p>
            <a:pPr marL="0" indent="0" eaLnBrk="1" hangingPunct="1">
              <a:spcBef>
                <a:spcPts val="388"/>
              </a:spcBef>
              <a:buClr>
                <a:srgbClr val="E48211"/>
              </a:buClr>
              <a:buSzPct val="80000"/>
              <a:buFont typeface="Arial" panose="020B0604020202020204" pitchFamily="34" charset="0"/>
              <a:buNone/>
              <a:defRPr/>
            </a:pPr>
            <a:r>
              <a:rPr lang="en-US" altLang="en-US" b="1" dirty="0">
                <a:latin typeface="Arial" panose="020B0604020202020204" pitchFamily="34" charset="0"/>
                <a:cs typeface="Arial" panose="020B0604020202020204" pitchFamily="34" charset="0"/>
                <a:sym typeface="Wingdings" panose="05000000000000000000" pitchFamily="2" charset="2"/>
              </a:rPr>
              <a:t></a:t>
            </a:r>
            <a:r>
              <a:rPr lang="en-US" altLang="en-US" b="1" dirty="0">
                <a:latin typeface="Arial" panose="020B0604020202020204" pitchFamily="34" charset="0"/>
                <a:cs typeface="Arial" panose="020B0604020202020204" pitchFamily="34" charset="0"/>
              </a:rPr>
              <a:t>Dwell</a:t>
            </a:r>
            <a:r>
              <a:rPr lang="en-US" altLang="en-US" dirty="0">
                <a:latin typeface="Arial" panose="020B0604020202020204" pitchFamily="34" charset="0"/>
                <a:cs typeface="Arial" panose="020B0604020202020204" pitchFamily="34" charset="0"/>
              </a:rPr>
              <a:t>: the total volume of dialysate</a:t>
            </a:r>
          </a:p>
          <a:p>
            <a:pPr marL="0" indent="0" eaLnBrk="1" hangingPunct="1">
              <a:buFont typeface="Arial" panose="020B0604020202020204" pitchFamily="34" charset="0"/>
              <a:buNone/>
              <a:defRPr/>
            </a:pPr>
            <a:r>
              <a:rPr lang="en-US" altLang="en-US" b="1" dirty="0">
                <a:latin typeface="Arial" panose="020B0604020202020204" pitchFamily="34" charset="0"/>
                <a:cs typeface="Arial" panose="020B0604020202020204" pitchFamily="34" charset="0"/>
                <a:sym typeface="Wingdings" panose="05000000000000000000" pitchFamily="2" charset="2"/>
              </a:rPr>
              <a:t>Peritoneal capillaries: </a:t>
            </a:r>
            <a:r>
              <a:rPr lang="en-US" altLang="en-US" dirty="0">
                <a:latin typeface="Calibri" panose="020F0502020204030204" pitchFamily="34" charset="0"/>
                <a:cs typeface="Calibri" panose="020F0502020204030204" pitchFamily="34" charset="0"/>
              </a:rPr>
              <a:t>Fluid,</a:t>
            </a:r>
            <a:r>
              <a:rPr lang="en-US" altLang="en-US" dirty="0">
                <a:latin typeface="Times New Roman" panose="02020603050405020304" pitchFamily="18" charset="0"/>
                <a:cs typeface="Times New Roman" panose="02020603050405020304" pitchFamily="18" charset="0"/>
              </a:rPr>
              <a:t> </a:t>
            </a:r>
            <a:r>
              <a:rPr lang="en-US" altLang="en-US" dirty="0">
                <a:latin typeface="Calibri" panose="020F0502020204030204" pitchFamily="34" charset="0"/>
                <a:cs typeface="Calibri" panose="020F0502020204030204" pitchFamily="34" charset="0"/>
              </a:rPr>
              <a:t>Urea, Creatinine</a:t>
            </a:r>
            <a:r>
              <a:rPr lang="en-US" altLang="en-US" dirty="0">
                <a:latin typeface="Times New Roman" panose="02020603050405020304" pitchFamily="18" charset="0"/>
                <a:cs typeface="Times New Roman" panose="02020603050405020304" pitchFamily="18" charset="0"/>
              </a:rPr>
              <a:t> and </a:t>
            </a:r>
            <a:r>
              <a:rPr lang="en-US" altLang="en-US" dirty="0">
                <a:latin typeface="Calibri" panose="020F0502020204030204" pitchFamily="34" charset="0"/>
                <a:cs typeface="Calibri" panose="020F0502020204030204" pitchFamily="34" charset="0"/>
              </a:rPr>
              <a:t>Potassium</a:t>
            </a:r>
          </a:p>
          <a:p>
            <a:pPr marL="0" indent="0">
              <a:buFont typeface="Arial" panose="020B0604020202020204" pitchFamily="34" charset="0"/>
              <a:buNone/>
              <a:defRPr/>
            </a:pP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Content Placeholder 7">
            <a:extLst>
              <a:ext uri="{FF2B5EF4-FFF2-40B4-BE49-F238E27FC236}">
                <a16:creationId xmlns:a16="http://schemas.microsoft.com/office/drawing/2014/main" id="{93018921-2852-4F77-8A03-F65CD467BFC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991600" y="2265363"/>
            <a:ext cx="2725738" cy="2687637"/>
          </a:xfrm>
        </p:spPr>
      </p:pic>
      <p:pic>
        <p:nvPicPr>
          <p:cNvPr id="10243" name="Picture 9">
            <a:extLst>
              <a:ext uri="{FF2B5EF4-FFF2-40B4-BE49-F238E27FC236}">
                <a16:creationId xmlns:a16="http://schemas.microsoft.com/office/drawing/2014/main" id="{5736361F-DEAC-4BE0-84B5-9B1282F3CB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1538" y="2263775"/>
            <a:ext cx="2725737"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11">
            <a:extLst>
              <a:ext uri="{FF2B5EF4-FFF2-40B4-BE49-F238E27FC236}">
                <a16:creationId xmlns:a16="http://schemas.microsoft.com/office/drawing/2014/main" id="{6F54C0B8-29B4-4553-A294-82C6FC571E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0438" y="2263775"/>
            <a:ext cx="2725737"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13">
            <a:extLst>
              <a:ext uri="{FF2B5EF4-FFF2-40B4-BE49-F238E27FC236}">
                <a16:creationId xmlns:a16="http://schemas.microsoft.com/office/drawing/2014/main" id="{E7DE66BF-B826-43CB-BE90-BA32821FF6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2325" y="2259013"/>
            <a:ext cx="2522538"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5">
            <a:extLst>
              <a:ext uri="{FF2B5EF4-FFF2-40B4-BE49-F238E27FC236}">
                <a16:creationId xmlns:a16="http://schemas.microsoft.com/office/drawing/2014/main" id="{7B5531F3-99A3-474E-97F6-0D1C92204F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6025" y="2259013"/>
            <a:ext cx="2522538"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17">
            <a:extLst>
              <a:ext uri="{FF2B5EF4-FFF2-40B4-BE49-F238E27FC236}">
                <a16:creationId xmlns:a16="http://schemas.microsoft.com/office/drawing/2014/main" id="{4F08C0F8-2918-4238-A2AD-94AACDEC6C18}"/>
              </a:ext>
            </a:extLst>
          </p:cNvPr>
          <p:cNvSpPr txBox="1">
            <a:spLocks noChangeArrowheads="1"/>
          </p:cNvSpPr>
          <p:nvPr/>
        </p:nvSpPr>
        <p:spPr bwMode="auto">
          <a:xfrm>
            <a:off x="1371600" y="4953000"/>
            <a:ext cx="199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t>hookup</a:t>
            </a:r>
          </a:p>
        </p:txBody>
      </p:sp>
      <p:sp>
        <p:nvSpPr>
          <p:cNvPr id="10248" name="TextBox 19">
            <a:extLst>
              <a:ext uri="{FF2B5EF4-FFF2-40B4-BE49-F238E27FC236}">
                <a16:creationId xmlns:a16="http://schemas.microsoft.com/office/drawing/2014/main" id="{5D7EA0CA-85E8-4FB3-BE44-7B54A57CEC33}"/>
              </a:ext>
            </a:extLst>
          </p:cNvPr>
          <p:cNvSpPr txBox="1">
            <a:spLocks noChangeArrowheads="1"/>
          </p:cNvSpPr>
          <p:nvPr/>
        </p:nvSpPr>
        <p:spPr bwMode="auto">
          <a:xfrm>
            <a:off x="3162300" y="4953000"/>
            <a:ext cx="1720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t>infusion</a:t>
            </a:r>
          </a:p>
        </p:txBody>
      </p:sp>
      <p:sp>
        <p:nvSpPr>
          <p:cNvPr id="10249" name="TextBox 21">
            <a:extLst>
              <a:ext uri="{FF2B5EF4-FFF2-40B4-BE49-F238E27FC236}">
                <a16:creationId xmlns:a16="http://schemas.microsoft.com/office/drawing/2014/main" id="{02297B3E-8918-4D6C-9A36-DF25C09B14BD}"/>
              </a:ext>
            </a:extLst>
          </p:cNvPr>
          <p:cNvSpPr txBox="1">
            <a:spLocks noChangeArrowheads="1"/>
          </p:cNvSpPr>
          <p:nvPr/>
        </p:nvSpPr>
        <p:spPr bwMode="auto">
          <a:xfrm>
            <a:off x="4911725" y="4953000"/>
            <a:ext cx="202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t>Diffusion (fresh)</a:t>
            </a:r>
          </a:p>
        </p:txBody>
      </p:sp>
      <p:sp>
        <p:nvSpPr>
          <p:cNvPr id="10250" name="TextBox 22">
            <a:extLst>
              <a:ext uri="{FF2B5EF4-FFF2-40B4-BE49-F238E27FC236}">
                <a16:creationId xmlns:a16="http://schemas.microsoft.com/office/drawing/2014/main" id="{6EB05F99-C7D6-495F-94A6-2D4444369FCD}"/>
              </a:ext>
            </a:extLst>
          </p:cNvPr>
          <p:cNvSpPr txBox="1">
            <a:spLocks noChangeArrowheads="1"/>
          </p:cNvSpPr>
          <p:nvPr/>
        </p:nvSpPr>
        <p:spPr bwMode="auto">
          <a:xfrm>
            <a:off x="7018338" y="4953000"/>
            <a:ext cx="202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t>Diffusion (waste)</a:t>
            </a:r>
          </a:p>
        </p:txBody>
      </p:sp>
      <p:sp>
        <p:nvSpPr>
          <p:cNvPr id="10251" name="TextBox 23">
            <a:extLst>
              <a:ext uri="{FF2B5EF4-FFF2-40B4-BE49-F238E27FC236}">
                <a16:creationId xmlns:a16="http://schemas.microsoft.com/office/drawing/2014/main" id="{0DF22679-A473-48D1-969E-FA1FE4785E13}"/>
              </a:ext>
            </a:extLst>
          </p:cNvPr>
          <p:cNvSpPr txBox="1">
            <a:spLocks noChangeArrowheads="1"/>
          </p:cNvSpPr>
          <p:nvPr/>
        </p:nvSpPr>
        <p:spPr bwMode="auto">
          <a:xfrm>
            <a:off x="8934450" y="4953000"/>
            <a:ext cx="202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t>drainage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3"/>
          <p:cNvSpPr txBox="1"/>
          <p:nvPr/>
        </p:nvSpPr>
        <p:spPr>
          <a:xfrm>
            <a:off x="1176338" y="1909763"/>
            <a:ext cx="9372600" cy="3286800"/>
          </a:xfrm>
          <a:prstGeom prst="rect">
            <a:avLst/>
          </a:prstGeom>
          <a:noFill/>
          <a:ln>
            <a:noFill/>
          </a:ln>
        </p:spPr>
        <p:txBody>
          <a:bodyPr spcFirstLastPara="1" wrap="square" lIns="0" tIns="0" rIns="0" bIns="0" anchor="t" anchorCtr="0">
            <a:spAutoFit/>
          </a:bodyPr>
          <a:lstStyle/>
          <a:p>
            <a:pPr marL="24130" marR="0" lvl="0" indent="0" algn="l" rtl="0">
              <a:lnSpc>
                <a:spcPct val="112916"/>
              </a:lnSpc>
              <a:spcBef>
                <a:spcPts val="0"/>
              </a:spcBef>
              <a:spcAft>
                <a:spcPts val="0"/>
              </a:spcAft>
              <a:buNone/>
            </a:pPr>
            <a:r>
              <a:rPr lang="en-US" sz="3600" b="1">
                <a:solidFill>
                  <a:srgbClr val="3F3F3F"/>
                </a:solidFill>
                <a:latin typeface="Calibri"/>
                <a:ea typeface="Calibri"/>
                <a:cs typeface="Calibri"/>
                <a:sym typeface="Calibri"/>
              </a:rPr>
              <a:t>The two major methods of dialyzing a patient are:</a:t>
            </a:r>
            <a:endParaRPr/>
          </a:p>
          <a:p>
            <a:pPr marL="24130" marR="0" lvl="0" indent="0" algn="l" rtl="0">
              <a:lnSpc>
                <a:spcPct val="112916"/>
              </a:lnSpc>
              <a:spcBef>
                <a:spcPts val="0"/>
              </a:spcBef>
              <a:spcAft>
                <a:spcPts val="0"/>
              </a:spcAft>
              <a:buNone/>
            </a:pPr>
            <a:endParaRPr sz="3600">
              <a:solidFill>
                <a:schemeClr val="dk1"/>
              </a:solidFill>
              <a:latin typeface="Calibri"/>
              <a:ea typeface="Calibri"/>
              <a:cs typeface="Calibri"/>
              <a:sym typeface="Calibri"/>
            </a:endParaRPr>
          </a:p>
          <a:p>
            <a:pPr marL="12700" marR="0" lvl="0" indent="0" algn="l" rtl="0">
              <a:lnSpc>
                <a:spcPct val="113625"/>
              </a:lnSpc>
              <a:spcBef>
                <a:spcPts val="0"/>
              </a:spcBef>
              <a:spcAft>
                <a:spcPts val="0"/>
              </a:spcAft>
              <a:buNone/>
            </a:pPr>
            <a:r>
              <a:rPr lang="en-US" sz="4000">
                <a:solidFill>
                  <a:schemeClr val="dk1"/>
                </a:solidFill>
                <a:latin typeface="Corbel"/>
                <a:ea typeface="Corbel"/>
                <a:cs typeface="Corbel"/>
                <a:sym typeface="Corbel"/>
              </a:rPr>
              <a:t>1-Hemodialysis.</a:t>
            </a:r>
            <a:endParaRPr sz="3600">
              <a:solidFill>
                <a:schemeClr val="dk1"/>
              </a:solidFill>
              <a:latin typeface="Corbel"/>
              <a:ea typeface="Corbel"/>
              <a:cs typeface="Corbel"/>
              <a:sym typeface="Corbel"/>
            </a:endParaRPr>
          </a:p>
          <a:p>
            <a:pPr marL="12700" marR="0" lvl="0" indent="0" algn="l" rtl="0">
              <a:lnSpc>
                <a:spcPct val="113625"/>
              </a:lnSpc>
              <a:spcBef>
                <a:spcPts val="0"/>
              </a:spcBef>
              <a:spcAft>
                <a:spcPts val="0"/>
              </a:spcAft>
              <a:buNone/>
            </a:pPr>
            <a:r>
              <a:rPr lang="en-US" sz="4000">
                <a:solidFill>
                  <a:schemeClr val="dk1"/>
                </a:solidFill>
                <a:latin typeface="Corbel"/>
                <a:ea typeface="Corbel"/>
                <a:cs typeface="Corbel"/>
                <a:sym typeface="Corbel"/>
              </a:rPr>
              <a:t>2-Peritoneal dialysis.</a:t>
            </a:r>
            <a:endParaRPr sz="3600">
              <a:solidFill>
                <a:schemeClr val="dk1"/>
              </a:solidFill>
              <a:latin typeface="Corbel"/>
              <a:ea typeface="Corbel"/>
              <a:cs typeface="Corbel"/>
              <a:sym typeface="Corbel"/>
            </a:endParaRPr>
          </a:p>
        </p:txBody>
      </p:sp>
    </p:spTree>
    <p:extLst>
      <p:ext uri="{BB962C8B-B14F-4D97-AF65-F5344CB8AC3E}">
        <p14:creationId xmlns:p14="http://schemas.microsoft.com/office/powerpoint/2010/main" val="6157097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2D47BF8-8F09-47D6-9141-7A16DFCC568D}"/>
              </a:ext>
            </a:extLst>
          </p:cNvPr>
          <p:cNvSpPr>
            <a:spLocks noGrp="1" noChangeArrowheads="1"/>
          </p:cNvSpPr>
          <p:nvPr>
            <p:ph type="title"/>
          </p:nvPr>
        </p:nvSpPr>
        <p:spPr/>
        <p:txBody>
          <a:bodyPr/>
          <a:lstStyle/>
          <a:p>
            <a:r>
              <a:rPr lang="en-US" altLang="en-US">
                <a:ln>
                  <a:noFill/>
                </a:ln>
              </a:rPr>
              <a:t>Basic mechanisms in peritoneal dialysis</a:t>
            </a:r>
          </a:p>
        </p:txBody>
      </p:sp>
      <p:sp>
        <p:nvSpPr>
          <p:cNvPr id="3" name="Text Placeholder 2">
            <a:extLst>
              <a:ext uri="{FF2B5EF4-FFF2-40B4-BE49-F238E27FC236}">
                <a16:creationId xmlns:a16="http://schemas.microsoft.com/office/drawing/2014/main" id="{5485C1BC-3B63-49A0-8E09-07B01E275189}"/>
              </a:ext>
            </a:extLst>
          </p:cNvPr>
          <p:cNvSpPr>
            <a:spLocks noGrp="1"/>
          </p:cNvSpPr>
          <p:nvPr>
            <p:ph type="body" idx="1"/>
          </p:nvPr>
        </p:nvSpPr>
        <p:spPr>
          <a:xfrm>
            <a:off x="1771650" y="2659063"/>
            <a:ext cx="4606925" cy="576262"/>
          </a:xfrm>
        </p:spPr>
        <p:txBody>
          <a:bodyPr/>
          <a:lstStyle/>
          <a:p>
            <a:pPr>
              <a:defRPr/>
            </a:pPr>
            <a:r>
              <a:rPr lang="en-US" sz="3600" dirty="0"/>
              <a:t>Solutes removal</a:t>
            </a:r>
          </a:p>
        </p:txBody>
      </p:sp>
      <p:sp>
        <p:nvSpPr>
          <p:cNvPr id="4" name="Content Placeholder 3">
            <a:extLst>
              <a:ext uri="{FF2B5EF4-FFF2-40B4-BE49-F238E27FC236}">
                <a16:creationId xmlns:a16="http://schemas.microsoft.com/office/drawing/2014/main" id="{C7D57FB0-2392-4204-9728-48DD686F4ABA}"/>
              </a:ext>
            </a:extLst>
          </p:cNvPr>
          <p:cNvSpPr>
            <a:spLocks noGrp="1"/>
          </p:cNvSpPr>
          <p:nvPr>
            <p:ph sz="half" idx="2"/>
          </p:nvPr>
        </p:nvSpPr>
        <p:spPr>
          <a:xfrm>
            <a:off x="1484313" y="3335338"/>
            <a:ext cx="4894262" cy="2455862"/>
          </a:xfrm>
        </p:spPr>
        <p:txBody>
          <a:bodyPr/>
          <a:lstStyle/>
          <a:p>
            <a:pPr marL="0" indent="0">
              <a:buFont typeface="Arial" panose="020B0604020202020204" pitchFamily="34" charset="0"/>
              <a:buNone/>
              <a:defRPr/>
            </a:pPr>
            <a:r>
              <a:rPr lang="en-US" sz="2400" b="1" dirty="0"/>
              <a:t>“Clearance”</a:t>
            </a:r>
          </a:p>
          <a:p>
            <a:pPr>
              <a:defRPr/>
            </a:pPr>
            <a:r>
              <a:rPr lang="en-US" sz="2400" dirty="0"/>
              <a:t>Diffusive clearance</a:t>
            </a:r>
          </a:p>
          <a:p>
            <a:pPr>
              <a:defRPr/>
            </a:pPr>
            <a:r>
              <a:rPr lang="en-US" sz="2400" dirty="0"/>
              <a:t>Solvent drag</a:t>
            </a:r>
          </a:p>
          <a:p>
            <a:pPr>
              <a:defRPr/>
            </a:pPr>
            <a:endParaRPr lang="en-US" sz="2400" dirty="0"/>
          </a:p>
          <a:p>
            <a:pPr>
              <a:defRPr/>
            </a:pPr>
            <a:endParaRPr lang="en-US" sz="2400" dirty="0"/>
          </a:p>
        </p:txBody>
      </p:sp>
      <p:sp>
        <p:nvSpPr>
          <p:cNvPr id="5" name="Text Placeholder 4">
            <a:extLst>
              <a:ext uri="{FF2B5EF4-FFF2-40B4-BE49-F238E27FC236}">
                <a16:creationId xmlns:a16="http://schemas.microsoft.com/office/drawing/2014/main" id="{B693921D-BD56-4AC3-BB04-D0D412EEEE7F}"/>
              </a:ext>
            </a:extLst>
          </p:cNvPr>
          <p:cNvSpPr>
            <a:spLocks noGrp="1"/>
          </p:cNvSpPr>
          <p:nvPr>
            <p:ph type="body" sz="quarter" idx="3"/>
          </p:nvPr>
        </p:nvSpPr>
        <p:spPr>
          <a:xfrm>
            <a:off x="6880225" y="2667000"/>
            <a:ext cx="4622800" cy="576263"/>
          </a:xfrm>
        </p:spPr>
        <p:txBody>
          <a:bodyPr/>
          <a:lstStyle/>
          <a:p>
            <a:pPr>
              <a:defRPr/>
            </a:pPr>
            <a:r>
              <a:rPr lang="en-US" sz="3600" dirty="0"/>
              <a:t>Fluid removal</a:t>
            </a:r>
          </a:p>
        </p:txBody>
      </p:sp>
      <p:sp>
        <p:nvSpPr>
          <p:cNvPr id="6" name="Content Placeholder 5">
            <a:extLst>
              <a:ext uri="{FF2B5EF4-FFF2-40B4-BE49-F238E27FC236}">
                <a16:creationId xmlns:a16="http://schemas.microsoft.com/office/drawing/2014/main" id="{0B5D8039-5302-4B38-AB61-C39A05EA3D64}"/>
              </a:ext>
            </a:extLst>
          </p:cNvPr>
          <p:cNvSpPr>
            <a:spLocks noGrp="1"/>
          </p:cNvSpPr>
          <p:nvPr>
            <p:ph sz="quarter" idx="4"/>
          </p:nvPr>
        </p:nvSpPr>
        <p:spPr>
          <a:xfrm>
            <a:off x="6607175" y="3335338"/>
            <a:ext cx="4895850" cy="2455862"/>
          </a:xfrm>
        </p:spPr>
        <p:txBody>
          <a:bodyPr/>
          <a:lstStyle/>
          <a:p>
            <a:pPr marL="0" indent="0">
              <a:buFont typeface="Arial" panose="020B0604020202020204" pitchFamily="34" charset="0"/>
              <a:buNone/>
              <a:defRPr/>
            </a:pPr>
            <a:r>
              <a:rPr lang="en-US" sz="2400" dirty="0"/>
              <a:t>“</a:t>
            </a:r>
            <a:r>
              <a:rPr lang="en-US" sz="2400" b="1" dirty="0"/>
              <a:t>Ultrafiltration”</a:t>
            </a:r>
          </a:p>
          <a:p>
            <a:pPr>
              <a:defRPr/>
            </a:pPr>
            <a:r>
              <a:rPr lang="en-US" sz="2400" dirty="0"/>
              <a:t>Osmosis</a:t>
            </a:r>
          </a:p>
          <a:p>
            <a:pPr>
              <a:defRPr/>
            </a:pPr>
            <a:r>
              <a:rPr lang="en-US" sz="2400" dirty="0"/>
              <a:t>Convective clearance</a:t>
            </a:r>
          </a:p>
          <a:p>
            <a:pPr marL="0" indent="0">
              <a:buFont typeface="Arial" panose="020B0604020202020204" pitchFamily="34" charset="0"/>
              <a:buNone/>
              <a:defRPr/>
            </a:pPr>
            <a:endParaRPr lang="en-US" sz="2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290" name="Picture 12">
            <a:extLst>
              <a:ext uri="{FF2B5EF4-FFF2-40B4-BE49-F238E27FC236}">
                <a16:creationId xmlns:a16="http://schemas.microsoft.com/office/drawing/2014/main" id="{4579721E-F2F2-4EBF-BA5C-45B9D85861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6877" t="25012" r="14842" b="6898"/>
          <a:stretch>
            <a:fillRect/>
          </a:stretch>
        </p:blipFill>
        <p:spPr bwMode="auto">
          <a:xfrm>
            <a:off x="2819400" y="152400"/>
            <a:ext cx="6286500"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314" name="Picture 1">
            <a:extLst>
              <a:ext uri="{FF2B5EF4-FFF2-40B4-BE49-F238E27FC236}">
                <a16:creationId xmlns:a16="http://schemas.microsoft.com/office/drawing/2014/main" id="{59AD4EF4-FB23-4BBD-9F75-E9CA7B6A6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536" t="17763" r="14536" b="3310"/>
          <a:stretch>
            <a:fillRect/>
          </a:stretch>
        </p:blipFill>
        <p:spPr bwMode="auto">
          <a:xfrm>
            <a:off x="685800" y="368300"/>
            <a:ext cx="9783763"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ABC58BC-DA10-4D01-9F26-BB36033FCAF3}"/>
              </a:ext>
            </a:extLst>
          </p:cNvPr>
          <p:cNvSpPr>
            <a:spLocks noGrp="1" noChangeArrowheads="1"/>
          </p:cNvSpPr>
          <p:nvPr>
            <p:ph type="title"/>
          </p:nvPr>
        </p:nvSpPr>
        <p:spPr/>
        <p:txBody>
          <a:bodyPr/>
          <a:lstStyle/>
          <a:p>
            <a:endParaRPr lang="en-US" altLang="en-US">
              <a:ln>
                <a:noFill/>
              </a:ln>
            </a:endParaRPr>
          </a:p>
        </p:txBody>
      </p:sp>
      <p:sp>
        <p:nvSpPr>
          <p:cNvPr id="3" name="Text Placeholder 2">
            <a:extLst>
              <a:ext uri="{FF2B5EF4-FFF2-40B4-BE49-F238E27FC236}">
                <a16:creationId xmlns:a16="http://schemas.microsoft.com/office/drawing/2014/main" id="{5ADD88D8-4B60-41C5-A15C-7D90A941C8A6}"/>
              </a:ext>
            </a:extLst>
          </p:cNvPr>
          <p:cNvSpPr>
            <a:spLocks noGrp="1"/>
          </p:cNvSpPr>
          <p:nvPr>
            <p:ph type="body" idx="1"/>
          </p:nvPr>
        </p:nvSpPr>
        <p:spPr>
          <a:xfrm>
            <a:off x="1771650" y="2659063"/>
            <a:ext cx="4606925" cy="576262"/>
          </a:xfrm>
        </p:spPr>
        <p:txBody>
          <a:bodyPr/>
          <a:lstStyle/>
          <a:p>
            <a:pPr>
              <a:defRPr/>
            </a:pPr>
            <a:endParaRPr lang="en-US"/>
          </a:p>
        </p:txBody>
      </p:sp>
      <p:sp>
        <p:nvSpPr>
          <p:cNvPr id="14340" name="Content Placeholder 3">
            <a:extLst>
              <a:ext uri="{FF2B5EF4-FFF2-40B4-BE49-F238E27FC236}">
                <a16:creationId xmlns:a16="http://schemas.microsoft.com/office/drawing/2014/main" id="{395FD521-5543-4CE3-BA68-60DEEF3D5DCF}"/>
              </a:ext>
            </a:extLst>
          </p:cNvPr>
          <p:cNvSpPr>
            <a:spLocks noGrp="1" noChangeArrowheads="1"/>
          </p:cNvSpPr>
          <p:nvPr>
            <p:ph sz="half" idx="2"/>
          </p:nvPr>
        </p:nvSpPr>
        <p:spPr>
          <a:xfrm>
            <a:off x="1484313" y="3335338"/>
            <a:ext cx="4894262" cy="2455862"/>
          </a:xfrm>
        </p:spPr>
        <p:txBody>
          <a:bodyPr/>
          <a:lstStyle/>
          <a:p>
            <a:endParaRPr lang="en-US" altLang="en-US"/>
          </a:p>
        </p:txBody>
      </p:sp>
      <p:sp>
        <p:nvSpPr>
          <p:cNvPr id="5" name="Text Placeholder 4">
            <a:extLst>
              <a:ext uri="{FF2B5EF4-FFF2-40B4-BE49-F238E27FC236}">
                <a16:creationId xmlns:a16="http://schemas.microsoft.com/office/drawing/2014/main" id="{E556524E-19E4-48BD-86E7-2653986F00CA}"/>
              </a:ext>
            </a:extLst>
          </p:cNvPr>
          <p:cNvSpPr>
            <a:spLocks noGrp="1"/>
          </p:cNvSpPr>
          <p:nvPr>
            <p:ph type="body" sz="quarter" idx="3"/>
          </p:nvPr>
        </p:nvSpPr>
        <p:spPr>
          <a:xfrm>
            <a:off x="6880225" y="2667000"/>
            <a:ext cx="4622800" cy="576263"/>
          </a:xfrm>
        </p:spPr>
        <p:txBody>
          <a:bodyPr/>
          <a:lstStyle/>
          <a:p>
            <a:pPr>
              <a:defRPr/>
            </a:pPr>
            <a:endParaRPr lang="en-US"/>
          </a:p>
        </p:txBody>
      </p:sp>
      <p:sp>
        <p:nvSpPr>
          <p:cNvPr id="14342" name="Content Placeholder 5">
            <a:extLst>
              <a:ext uri="{FF2B5EF4-FFF2-40B4-BE49-F238E27FC236}">
                <a16:creationId xmlns:a16="http://schemas.microsoft.com/office/drawing/2014/main" id="{C5E1D27A-7B8B-4F13-A941-8E6F66C75AA5}"/>
              </a:ext>
            </a:extLst>
          </p:cNvPr>
          <p:cNvSpPr>
            <a:spLocks noGrp="1" noChangeArrowheads="1"/>
          </p:cNvSpPr>
          <p:nvPr>
            <p:ph sz="quarter" idx="4"/>
          </p:nvPr>
        </p:nvSpPr>
        <p:spPr>
          <a:xfrm>
            <a:off x="6607175" y="3335338"/>
            <a:ext cx="4895850" cy="2455862"/>
          </a:xfrm>
        </p:spPr>
        <p:txBody>
          <a:bodyPr/>
          <a:lstStyle/>
          <a:p>
            <a:endParaRPr lang="en-US" altLang="en-US"/>
          </a:p>
        </p:txBody>
      </p:sp>
      <p:pic>
        <p:nvPicPr>
          <p:cNvPr id="14343" name="Picture 9">
            <a:extLst>
              <a:ext uri="{FF2B5EF4-FFF2-40B4-BE49-F238E27FC236}">
                <a16:creationId xmlns:a16="http://schemas.microsoft.com/office/drawing/2014/main" id="{607A6EC8-535B-41AF-BE5C-B3EAD74263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536" t="15540" r="15625" b="5534"/>
          <a:stretch>
            <a:fillRect/>
          </a:stretch>
        </p:blipFill>
        <p:spPr bwMode="auto">
          <a:xfrm>
            <a:off x="33338" y="0"/>
            <a:ext cx="1225744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ADFB3F5-7637-4E11-98EE-E4AA6A7C3158}"/>
              </a:ext>
            </a:extLst>
          </p:cNvPr>
          <p:cNvGraphicFramePr/>
          <p:nvPr/>
        </p:nvGraphicFramePr>
        <p:xfrm>
          <a:off x="1879600" y="3949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363" name="AutoShape 8" descr="See the source image">
            <a:extLst>
              <a:ext uri="{FF2B5EF4-FFF2-40B4-BE49-F238E27FC236}">
                <a16:creationId xmlns:a16="http://schemas.microsoft.com/office/drawing/2014/main" id="{8675CAF0-7075-438A-AE82-D3014D488A08}"/>
              </a:ext>
            </a:extLst>
          </p:cNvPr>
          <p:cNvSpPr>
            <a:spLocks noChangeAspect="1" noChangeArrowheads="1"/>
          </p:cNvSpPr>
          <p:nvPr/>
        </p:nvSpPr>
        <p:spPr bwMode="auto">
          <a:xfrm>
            <a:off x="5943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p>
        </p:txBody>
      </p:sp>
      <p:pic>
        <p:nvPicPr>
          <p:cNvPr id="15364" name="Picture 7">
            <a:extLst>
              <a:ext uri="{FF2B5EF4-FFF2-40B4-BE49-F238E27FC236}">
                <a16:creationId xmlns:a16="http://schemas.microsoft.com/office/drawing/2014/main" id="{52A8ED53-4087-4154-8DD4-F7655FFA47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678" t="6596" b="-2"/>
          <a:stretch>
            <a:fillRect/>
          </a:stretch>
        </p:blipFill>
        <p:spPr bwMode="auto">
          <a:xfrm>
            <a:off x="8488363" y="3302000"/>
            <a:ext cx="364807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9">
            <a:extLst>
              <a:ext uri="{FF2B5EF4-FFF2-40B4-BE49-F238E27FC236}">
                <a16:creationId xmlns:a16="http://schemas.microsoft.com/office/drawing/2014/main" id="{A89A4882-0686-46C3-B803-C1E4BB890D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911" t="8359" r="4369"/>
          <a:stretch>
            <a:fillRect/>
          </a:stretch>
        </p:blipFill>
        <p:spPr bwMode="auto">
          <a:xfrm>
            <a:off x="209550" y="3441700"/>
            <a:ext cx="3494088"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4" descr="See the source image">
            <a:extLst>
              <a:ext uri="{FF2B5EF4-FFF2-40B4-BE49-F238E27FC236}">
                <a16:creationId xmlns:a16="http://schemas.microsoft.com/office/drawing/2014/main" id="{2BCEAB50-2D8A-4431-A29D-3BD58BFF687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338" y="344488"/>
            <a:ext cx="3041650"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0" descr="See the source image">
            <a:extLst>
              <a:ext uri="{FF2B5EF4-FFF2-40B4-BE49-F238E27FC236}">
                <a16:creationId xmlns:a16="http://schemas.microsoft.com/office/drawing/2014/main" id="{D0274773-71B8-4703-AB2D-533A0638BEF0}"/>
              </a:ext>
            </a:extLst>
          </p:cNvPr>
          <p:cNvPicPr>
            <a:picLocks noGrp="1" noChangeAspect="1" noChangeArrowheads="1"/>
          </p:cNvPicPr>
          <p:nvPr>
            <p:ph idx="1"/>
          </p:nvPr>
        </p:nvPicPr>
        <p:blipFill>
          <a:blip r:embed="rId10">
            <a:extLst>
              <a:ext uri="{28A0092B-C50C-407E-A947-70E740481C1C}">
                <a14:useLocalDpi xmlns:a14="http://schemas.microsoft.com/office/drawing/2010/main" val="0"/>
              </a:ext>
            </a:extLst>
          </a:blip>
          <a:srcRect t="25555" r="48334"/>
          <a:stretch>
            <a:fillRect/>
          </a:stretch>
        </p:blipFill>
        <p:spPr>
          <a:xfrm>
            <a:off x="9117013" y="347663"/>
            <a:ext cx="2195512" cy="2024062"/>
          </a:xfr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F01FF07-7B7A-4DA1-A967-1B39AA0E19BA}"/>
              </a:ext>
            </a:extLst>
          </p:cNvPr>
          <p:cNvSpPr>
            <a:spLocks noGrp="1" noChangeArrowheads="1"/>
          </p:cNvSpPr>
          <p:nvPr>
            <p:ph type="title"/>
          </p:nvPr>
        </p:nvSpPr>
        <p:spPr>
          <a:xfrm>
            <a:off x="1484313" y="190500"/>
            <a:ext cx="10018712" cy="1181100"/>
          </a:xfrm>
        </p:spPr>
        <p:txBody>
          <a:bodyPr/>
          <a:lstStyle/>
          <a:p>
            <a:r>
              <a:rPr lang="en-US" altLang="en-US">
                <a:ln>
                  <a:noFill/>
                </a:ln>
              </a:rPr>
              <a:t>PD complications</a:t>
            </a:r>
          </a:p>
        </p:txBody>
      </p:sp>
      <p:sp>
        <p:nvSpPr>
          <p:cNvPr id="3" name="Content Placeholder 2">
            <a:extLst>
              <a:ext uri="{FF2B5EF4-FFF2-40B4-BE49-F238E27FC236}">
                <a16:creationId xmlns:a16="http://schemas.microsoft.com/office/drawing/2014/main" id="{05C8A52D-24C0-4915-8377-2376BB7A9C9F}"/>
              </a:ext>
            </a:extLst>
          </p:cNvPr>
          <p:cNvSpPr>
            <a:spLocks noGrp="1"/>
          </p:cNvSpPr>
          <p:nvPr>
            <p:ph idx="1"/>
          </p:nvPr>
        </p:nvSpPr>
        <p:spPr>
          <a:xfrm>
            <a:off x="1484313" y="1752600"/>
            <a:ext cx="10018712" cy="4038600"/>
          </a:xfrm>
        </p:spPr>
        <p:txBody>
          <a:bodyPr/>
          <a:lstStyle/>
          <a:p>
            <a:pPr marL="12700" indent="0" eaLnBrk="1" fontAlgn="auto" hangingPunct="1">
              <a:lnSpc>
                <a:spcPct val="128000"/>
              </a:lnSpc>
              <a:spcBef>
                <a:spcPts val="0"/>
              </a:spcBef>
              <a:spcAft>
                <a:spcPts val="0"/>
              </a:spcAft>
              <a:buFont typeface="Arial" panose="020B0604020202020204" pitchFamily="34" charset="0"/>
              <a:buNone/>
              <a:defRPr/>
            </a:pPr>
            <a:r>
              <a:rPr lang="en-US" b="1" dirty="0">
                <a:solidFill>
                  <a:srgbClr val="000000"/>
                </a:solidFill>
                <a:cs typeface="Calibri" pitchFamily="34" charset="0"/>
              </a:rPr>
              <a:t>1. Peritoniti</a:t>
            </a:r>
            <a:r>
              <a:rPr lang="en-US" dirty="0">
                <a:solidFill>
                  <a:srgbClr val="000000"/>
                </a:solidFill>
                <a:cs typeface="Calibri" pitchFamily="34" charset="0"/>
              </a:rPr>
              <a:t>s:    </a:t>
            </a:r>
          </a:p>
          <a:p>
            <a:pPr marL="12700" indent="0" eaLnBrk="1" fontAlgn="auto" hangingPunct="1">
              <a:lnSpc>
                <a:spcPct val="128000"/>
              </a:lnSpc>
              <a:spcBef>
                <a:spcPts val="0"/>
              </a:spcBef>
              <a:spcAft>
                <a:spcPts val="0"/>
              </a:spcAft>
              <a:buFont typeface="Arial" panose="020B0604020202020204" pitchFamily="34" charset="0"/>
              <a:buNone/>
              <a:defRPr/>
            </a:pPr>
            <a:r>
              <a:rPr lang="en-US" dirty="0">
                <a:solidFill>
                  <a:srgbClr val="000000"/>
                </a:solidFill>
                <a:cs typeface="Calibri" pitchFamily="34" charset="0"/>
                <a:sym typeface="Wingdings" panose="05000000000000000000" pitchFamily="2" charset="2"/>
              </a:rPr>
              <a:t></a:t>
            </a:r>
            <a:r>
              <a:rPr lang="en-US" dirty="0">
                <a:solidFill>
                  <a:srgbClr val="000000"/>
                </a:solidFill>
                <a:cs typeface="Calibri" pitchFamily="34" charset="0"/>
              </a:rPr>
              <a:t>accompanied by fever and abdominal pain</a:t>
            </a:r>
          </a:p>
          <a:p>
            <a:pPr marL="12700" indent="0" eaLnBrk="1" fontAlgn="auto" hangingPunct="1">
              <a:lnSpc>
                <a:spcPct val="128000"/>
              </a:lnSpc>
              <a:spcBef>
                <a:spcPts val="0"/>
              </a:spcBef>
              <a:spcAft>
                <a:spcPts val="0"/>
              </a:spcAft>
              <a:buFont typeface="Arial" panose="020B0604020202020204" pitchFamily="34" charset="0"/>
              <a:buNone/>
              <a:defRPr/>
            </a:pPr>
            <a:r>
              <a:rPr lang="en-US" dirty="0">
                <a:solidFill>
                  <a:srgbClr val="000000"/>
                </a:solidFill>
                <a:cs typeface="Calibri" pitchFamily="34" charset="0"/>
                <a:sym typeface="Wingdings" panose="05000000000000000000" pitchFamily="2" charset="2"/>
              </a:rPr>
              <a:t></a:t>
            </a:r>
            <a:r>
              <a:rPr lang="en-US" dirty="0">
                <a:solidFill>
                  <a:srgbClr val="000000"/>
                </a:solidFill>
                <a:cs typeface="Calibri" pitchFamily="34" charset="0"/>
              </a:rPr>
              <a:t>can be treated with intraperitoneal antibiotics</a:t>
            </a:r>
          </a:p>
          <a:p>
            <a:pPr marL="12700" indent="0" eaLnBrk="1" fontAlgn="auto" hangingPunct="1">
              <a:lnSpc>
                <a:spcPct val="128000"/>
              </a:lnSpc>
              <a:spcBef>
                <a:spcPts val="0"/>
              </a:spcBef>
              <a:spcAft>
                <a:spcPts val="0"/>
              </a:spcAft>
              <a:buFont typeface="Arial" panose="020B0604020202020204" pitchFamily="34" charset="0"/>
              <a:buNone/>
              <a:defRPr/>
            </a:pPr>
            <a:r>
              <a:rPr lang="en-US" dirty="0">
                <a:solidFill>
                  <a:srgbClr val="000000"/>
                </a:solidFill>
                <a:cs typeface="Calibri" pitchFamily="34" charset="0"/>
                <a:sym typeface="Wingdings" panose="05000000000000000000" pitchFamily="2" charset="2"/>
              </a:rPr>
              <a:t></a:t>
            </a:r>
            <a:r>
              <a:rPr lang="en-US" u="sng" dirty="0">
                <a:solidFill>
                  <a:srgbClr val="000000"/>
                </a:solidFill>
                <a:cs typeface="Calibri" pitchFamily="34" charset="0"/>
              </a:rPr>
              <a:t>cloudy peritoneal </a:t>
            </a:r>
            <a:r>
              <a:rPr lang="en-US" dirty="0">
                <a:solidFill>
                  <a:srgbClr val="000000"/>
                </a:solidFill>
                <a:cs typeface="Calibri" pitchFamily="34" charset="0"/>
              </a:rPr>
              <a:t>fluid is key sign.</a:t>
            </a:r>
          </a:p>
          <a:p>
            <a:pPr marL="12700" indent="0" eaLnBrk="1" fontAlgn="auto" hangingPunct="1">
              <a:lnSpc>
                <a:spcPct val="128000"/>
              </a:lnSpc>
              <a:spcBef>
                <a:spcPts val="0"/>
              </a:spcBef>
              <a:spcAft>
                <a:spcPts val="0"/>
              </a:spcAft>
              <a:buFont typeface="Arial" panose="020B0604020202020204" pitchFamily="34" charset="0"/>
              <a:buNone/>
              <a:defRPr/>
            </a:pPr>
            <a:r>
              <a:rPr lang="en-US" b="1" dirty="0">
                <a:solidFill>
                  <a:srgbClr val="000000"/>
                </a:solidFill>
                <a:cs typeface="Calibri" pitchFamily="34" charset="0"/>
              </a:rPr>
              <a:t>2.Abdominal/inguinal hernia</a:t>
            </a:r>
            <a:r>
              <a:rPr lang="en-US" dirty="0">
                <a:solidFill>
                  <a:srgbClr val="000000"/>
                </a:solidFill>
                <a:cs typeface="Calibri" pitchFamily="34" charset="0"/>
              </a:rPr>
              <a:t>:</a:t>
            </a:r>
          </a:p>
          <a:p>
            <a:pPr marL="12700" indent="0" eaLnBrk="1" fontAlgn="auto" hangingPunct="1">
              <a:lnSpc>
                <a:spcPct val="128000"/>
              </a:lnSpc>
              <a:spcBef>
                <a:spcPts val="0"/>
              </a:spcBef>
              <a:spcAft>
                <a:spcPts val="0"/>
              </a:spcAft>
              <a:buFont typeface="Arial" panose="020B0604020202020204" pitchFamily="34" charset="0"/>
              <a:buNone/>
              <a:defRPr/>
            </a:pPr>
            <a:r>
              <a:rPr lang="en-US" dirty="0">
                <a:solidFill>
                  <a:srgbClr val="000000"/>
                </a:solidFill>
                <a:latin typeface="Calibri" panose="020F0502020204030204" pitchFamily="34" charset="0"/>
                <a:cs typeface="Calibri" panose="020F0502020204030204" pitchFamily="34" charset="0"/>
                <a:sym typeface="Wingdings" panose="05000000000000000000" pitchFamily="2" charset="2"/>
              </a:rPr>
              <a:t>↑</a:t>
            </a:r>
            <a:r>
              <a:rPr lang="en-US" dirty="0">
                <a:solidFill>
                  <a:srgbClr val="000000"/>
                </a:solidFill>
                <a:cs typeface="Calibri" pitchFamily="34" charset="0"/>
              </a:rPr>
              <a:t> risk due to </a:t>
            </a:r>
            <a:r>
              <a:rPr lang="en-US" dirty="0">
                <a:solidFill>
                  <a:srgbClr val="000000"/>
                </a:solidFill>
                <a:latin typeface="Calibri" panose="020F0502020204030204" pitchFamily="34" charset="0"/>
                <a:cs typeface="Calibri" panose="020F0502020204030204" pitchFamily="34" charset="0"/>
              </a:rPr>
              <a:t>↑</a:t>
            </a:r>
            <a:r>
              <a:rPr lang="en-US" dirty="0">
                <a:solidFill>
                  <a:srgbClr val="000000"/>
                </a:solidFill>
                <a:cs typeface="Calibri" pitchFamily="34" charset="0"/>
              </a:rPr>
              <a:t>intra-abdominal pressures.</a:t>
            </a:r>
          </a:p>
          <a:p>
            <a:pPr marL="12700" indent="0" eaLnBrk="1" fontAlgn="auto" hangingPunct="1">
              <a:lnSpc>
                <a:spcPct val="128000"/>
              </a:lnSpc>
              <a:spcBef>
                <a:spcPts val="0"/>
              </a:spcBef>
              <a:spcAft>
                <a:spcPts val="0"/>
              </a:spcAft>
              <a:buFont typeface="Arial" panose="020B0604020202020204" pitchFamily="34" charset="0"/>
              <a:buNone/>
              <a:defRPr/>
            </a:pPr>
            <a:r>
              <a:rPr lang="en-US" dirty="0">
                <a:cs typeface="Calibri" pitchFamily="34" charset="0"/>
              </a:rPr>
              <a:t>3. </a:t>
            </a:r>
            <a:r>
              <a:rPr lang="en-US" b="1" dirty="0">
                <a:cs typeface="Calibri" pitchFamily="34" charset="0"/>
              </a:rPr>
              <a:t>Hyperglycemia</a:t>
            </a:r>
            <a:r>
              <a:rPr lang="en-US" dirty="0">
                <a:cs typeface="Calibri" pitchFamily="34" charset="0"/>
              </a:rPr>
              <a:t>—especially with diabetic patients.</a:t>
            </a:r>
          </a:p>
          <a:p>
            <a:pPr marL="12700" lvl="1" indent="0" eaLnBrk="1" fontAlgn="auto" hangingPunct="1">
              <a:spcBef>
                <a:spcPts val="1110"/>
              </a:spcBef>
              <a:spcAft>
                <a:spcPts val="0"/>
              </a:spcAft>
              <a:buFont typeface="Arial" panose="020B0604020202020204" pitchFamily="34" charset="0"/>
              <a:buNone/>
              <a:tabLst>
                <a:tab pos="313690" algn="l"/>
              </a:tabLst>
              <a:defRPr/>
            </a:pPr>
            <a:r>
              <a:rPr lang="en-US" sz="2400" dirty="0">
                <a:cs typeface="Calibri" pitchFamily="34" charset="0"/>
              </a:rPr>
              <a:t>4.</a:t>
            </a:r>
            <a:r>
              <a:rPr lang="en-US" sz="2400" b="1" dirty="0">
                <a:cs typeface="Calibri" pitchFamily="34" charset="0"/>
              </a:rPr>
              <a:t>Protein malnutrition</a:t>
            </a:r>
            <a:r>
              <a:rPr lang="en-US" sz="2400" dirty="0">
                <a:cs typeface="Calibri" pitchFamily="34" charset="0"/>
              </a:rPr>
              <a:t>.</a:t>
            </a:r>
            <a:r>
              <a:rPr lang="en-US" sz="2400" spc="-30" dirty="0">
                <a:latin typeface="Calibri"/>
                <a:cs typeface="Calibri"/>
              </a:rPr>
              <a:t> </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8351B521-94EC-4F86-AE51-3FA764CD1F5B}"/>
              </a:ext>
            </a:extLst>
          </p:cNvPr>
          <p:cNvSpPr>
            <a:spLocks noGrp="1" noChangeArrowheads="1"/>
          </p:cNvSpPr>
          <p:nvPr>
            <p:ph type="title"/>
          </p:nvPr>
        </p:nvSpPr>
        <p:spPr/>
        <p:txBody>
          <a:bodyPr/>
          <a:lstStyle/>
          <a:p>
            <a:endParaRPr lang="en-US" altLang="en-US">
              <a:ln>
                <a:noFill/>
              </a:ln>
            </a:endParaRPr>
          </a:p>
        </p:txBody>
      </p:sp>
      <p:sp>
        <p:nvSpPr>
          <p:cNvPr id="17411" name="Content Placeholder 2">
            <a:extLst>
              <a:ext uri="{FF2B5EF4-FFF2-40B4-BE49-F238E27FC236}">
                <a16:creationId xmlns:a16="http://schemas.microsoft.com/office/drawing/2014/main" id="{FEA58611-A0BC-42E7-8A37-055907B09DBF}"/>
              </a:ext>
            </a:extLst>
          </p:cNvPr>
          <p:cNvSpPr>
            <a:spLocks noGrp="1" noChangeArrowheads="1"/>
          </p:cNvSpPr>
          <p:nvPr>
            <p:ph idx="1"/>
          </p:nvPr>
        </p:nvSpPr>
        <p:spPr/>
        <p:txBody>
          <a:bodyPr/>
          <a:lstStyle/>
          <a:p>
            <a:endParaRPr lang="en-US" altLang="en-US"/>
          </a:p>
        </p:txBody>
      </p:sp>
      <p:pic>
        <p:nvPicPr>
          <p:cNvPr id="17412" name="Picture 3">
            <a:extLst>
              <a:ext uri="{FF2B5EF4-FFF2-40B4-BE49-F238E27FC236}">
                <a16:creationId xmlns:a16="http://schemas.microsoft.com/office/drawing/2014/main" id="{C61E2217-3D53-48D5-9A2D-8BBF64B27B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9100" y="533400"/>
            <a:ext cx="9609138"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Content Placeholder 4">
            <a:extLst>
              <a:ext uri="{FF2B5EF4-FFF2-40B4-BE49-F238E27FC236}">
                <a16:creationId xmlns:a16="http://schemas.microsoft.com/office/drawing/2014/main" id="{664F02FA-91D4-455A-AB90-8CD645B09CD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143" t="23170" r="52254" b="3658"/>
          <a:stretch>
            <a:fillRect/>
          </a:stretch>
        </p:blipFill>
        <p:spPr>
          <a:xfrm>
            <a:off x="1295400" y="1460500"/>
            <a:ext cx="3711575" cy="3844925"/>
          </a:xfrm>
        </p:spPr>
      </p:pic>
      <p:pic>
        <p:nvPicPr>
          <p:cNvPr id="18435" name="Picture 5">
            <a:extLst>
              <a:ext uri="{FF2B5EF4-FFF2-40B4-BE49-F238E27FC236}">
                <a16:creationId xmlns:a16="http://schemas.microsoft.com/office/drawing/2014/main" id="{A922D338-1D68-477B-93EF-0ABEB9CF45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422" t="23334" r="4008" b="2380"/>
          <a:stretch>
            <a:fillRect/>
          </a:stretch>
        </p:blipFill>
        <p:spPr bwMode="auto">
          <a:xfrm>
            <a:off x="6477000" y="1508125"/>
            <a:ext cx="3505200"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36D7842-5CA3-427D-8E7E-997C5386E6FA}"/>
              </a:ext>
            </a:extLst>
          </p:cNvPr>
          <p:cNvGraphicFramePr>
            <a:graphicFrameLocks noGrp="1"/>
          </p:cNvGraphicFramePr>
          <p:nvPr/>
        </p:nvGraphicFramePr>
        <p:xfrm>
          <a:off x="2438400" y="17463"/>
          <a:ext cx="7950200" cy="7324773"/>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746">
                <a:tc>
                  <a:txBody>
                    <a:bodyPr/>
                    <a:lstStyle/>
                    <a:p>
                      <a:r>
                        <a:rPr lang="en-US" sz="1800" dirty="0"/>
                        <a:t>Hemodialysis</a:t>
                      </a:r>
                    </a:p>
                  </a:txBody>
                  <a:tcPr marT="45708" marB="45708"/>
                </a:tc>
                <a:tc>
                  <a:txBody>
                    <a:bodyPr/>
                    <a:lstStyle/>
                    <a:p>
                      <a:r>
                        <a:rPr lang="en-US" sz="1800" dirty="0"/>
                        <a:t>Peritoneal dialysis</a:t>
                      </a:r>
                    </a:p>
                  </a:txBody>
                  <a:tcPr marT="45708" marB="45708"/>
                </a:tc>
                <a:extLst>
                  <a:ext uri="{0D108BD9-81ED-4DB2-BD59-A6C34878D82A}">
                    <a16:rowId xmlns:a16="http://schemas.microsoft.com/office/drawing/2014/main" val="10000"/>
                  </a:ext>
                </a:extLst>
              </a:tr>
              <a:tr h="11886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800" kern="1200" dirty="0">
                          <a:solidFill>
                            <a:srgbClr val="00B050"/>
                          </a:solidFill>
                          <a:latin typeface="Calibri" panose="020F0502020204030204" pitchFamily="34" charset="0"/>
                          <a:ea typeface="+mn-ea"/>
                          <a:cs typeface="Calibri" panose="020F0502020204030204" pitchFamily="34" charset="0"/>
                        </a:rPr>
                        <a:t>More efficient with higher flow rates and efficient dialyzers shorten the period of time required for dialysis.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kern="1200" dirty="0">
                        <a:solidFill>
                          <a:srgbClr val="00B050"/>
                        </a:solidFill>
                        <a:latin typeface="Calibri" panose="020F0502020204030204" pitchFamily="34" charset="0"/>
                        <a:ea typeface="+mn-ea"/>
                        <a:cs typeface="Calibri" panose="020F0502020204030204" pitchFamily="34" charset="0"/>
                      </a:endParaRPr>
                    </a:p>
                  </a:txBody>
                  <a:tcPr marT="45708" marB="45708"/>
                </a:tc>
                <a:tc>
                  <a:txBody>
                    <a:bodyPr/>
                    <a:lstStyle/>
                    <a:p>
                      <a:pPr marL="12700" eaLnBrk="1" fontAlgn="auto" hangingPunct="1">
                        <a:spcBef>
                          <a:spcPts val="1115"/>
                        </a:spcBef>
                        <a:spcAft>
                          <a:spcPts val="0"/>
                        </a:spcAft>
                        <a:buFont typeface="Calibri"/>
                        <a:buNone/>
                        <a:tabLst>
                          <a:tab pos="313690" algn="l"/>
                        </a:tabLst>
                        <a:defRPr/>
                      </a:pPr>
                      <a:r>
                        <a:rPr lang="en-US" sz="1800" b="0" spc="-5" dirty="0">
                          <a:solidFill>
                            <a:srgbClr val="00B050"/>
                          </a:solidFill>
                          <a:latin typeface="Calibri"/>
                          <a:cs typeface="Calibri"/>
                        </a:rPr>
                        <a:t>More convenient; Th</a:t>
                      </a:r>
                      <a:r>
                        <a:rPr lang="en-US" sz="1800" b="0" dirty="0">
                          <a:solidFill>
                            <a:srgbClr val="00B050"/>
                          </a:solidFill>
                          <a:latin typeface="Calibri"/>
                          <a:cs typeface="Calibri"/>
                        </a:rPr>
                        <a:t>e</a:t>
                      </a:r>
                      <a:r>
                        <a:rPr lang="en-US" sz="1800" b="0" spc="-65" dirty="0">
                          <a:solidFill>
                            <a:srgbClr val="00B050"/>
                          </a:solidFill>
                          <a:latin typeface="Times New Roman"/>
                          <a:cs typeface="Times New Roman"/>
                        </a:rPr>
                        <a:t> </a:t>
                      </a:r>
                      <a:r>
                        <a:rPr lang="en-US" sz="1800" b="0" spc="-15" dirty="0">
                          <a:solidFill>
                            <a:srgbClr val="00B050"/>
                          </a:solidFill>
                          <a:latin typeface="Calibri"/>
                          <a:cs typeface="Calibri"/>
                        </a:rPr>
                        <a:t>p</a:t>
                      </a:r>
                      <a:r>
                        <a:rPr lang="en-US" sz="1800" b="0" spc="-45" dirty="0">
                          <a:solidFill>
                            <a:srgbClr val="00B050"/>
                          </a:solidFill>
                          <a:latin typeface="Calibri"/>
                          <a:cs typeface="Calibri"/>
                        </a:rPr>
                        <a:t>a</a:t>
                      </a:r>
                      <a:r>
                        <a:rPr lang="en-US" sz="1800" b="0" spc="-10" dirty="0">
                          <a:solidFill>
                            <a:srgbClr val="00B050"/>
                          </a:solidFill>
                          <a:latin typeface="Calibri"/>
                          <a:cs typeface="Calibri"/>
                        </a:rPr>
                        <a:t>tie</a:t>
                      </a:r>
                      <a:r>
                        <a:rPr lang="en-US" sz="1800" b="0" spc="-40" dirty="0">
                          <a:solidFill>
                            <a:srgbClr val="00B050"/>
                          </a:solidFill>
                          <a:latin typeface="Calibri"/>
                          <a:cs typeface="Calibri"/>
                        </a:rPr>
                        <a:t>n</a:t>
                      </a:r>
                      <a:r>
                        <a:rPr lang="en-US" sz="1800" b="0" spc="-10" dirty="0">
                          <a:solidFill>
                            <a:srgbClr val="00B050"/>
                          </a:solidFill>
                          <a:latin typeface="Calibri"/>
                          <a:cs typeface="Calibri"/>
                        </a:rPr>
                        <a:t>t</a:t>
                      </a:r>
                      <a:r>
                        <a:rPr lang="en-US" sz="1800" b="0" spc="-50" dirty="0">
                          <a:solidFill>
                            <a:srgbClr val="00B050"/>
                          </a:solidFill>
                          <a:latin typeface="Times New Roman"/>
                          <a:cs typeface="Times New Roman"/>
                        </a:rPr>
                        <a:t> </a:t>
                      </a:r>
                      <a:r>
                        <a:rPr lang="en-US" sz="1800" b="0" spc="-15" dirty="0">
                          <a:solidFill>
                            <a:srgbClr val="00B050"/>
                          </a:solidFill>
                          <a:latin typeface="Calibri"/>
                          <a:cs typeface="Calibri"/>
                        </a:rPr>
                        <a:t>can</a:t>
                      </a:r>
                      <a:r>
                        <a:rPr lang="en-US" sz="1800" b="0" spc="-60" dirty="0">
                          <a:solidFill>
                            <a:srgbClr val="00B050"/>
                          </a:solidFill>
                          <a:latin typeface="Times New Roman"/>
                          <a:cs typeface="Times New Roman"/>
                        </a:rPr>
                        <a:t> </a:t>
                      </a:r>
                      <a:r>
                        <a:rPr lang="en-US" sz="1800" b="0" dirty="0">
                          <a:solidFill>
                            <a:srgbClr val="00B050"/>
                          </a:solidFill>
                          <a:latin typeface="Calibri"/>
                          <a:cs typeface="Calibri"/>
                        </a:rPr>
                        <a:t>per</a:t>
                      </a:r>
                      <a:r>
                        <a:rPr lang="en-US" sz="1800" b="0" spc="-45" dirty="0">
                          <a:solidFill>
                            <a:srgbClr val="00B050"/>
                          </a:solidFill>
                          <a:latin typeface="Calibri"/>
                          <a:cs typeface="Calibri"/>
                        </a:rPr>
                        <a:t>f</a:t>
                      </a:r>
                      <a:r>
                        <a:rPr lang="en-US" sz="1800" b="0" dirty="0">
                          <a:solidFill>
                            <a:srgbClr val="00B050"/>
                          </a:solidFill>
                          <a:latin typeface="Calibri"/>
                          <a:cs typeface="Calibri"/>
                        </a:rPr>
                        <a:t>orm</a:t>
                      </a:r>
                      <a:r>
                        <a:rPr lang="en-US" sz="1800" b="0" spc="-75" dirty="0">
                          <a:solidFill>
                            <a:srgbClr val="00B050"/>
                          </a:solidFill>
                          <a:latin typeface="Times New Roman"/>
                          <a:cs typeface="Times New Roman"/>
                        </a:rPr>
                        <a:t> </a:t>
                      </a:r>
                      <a:r>
                        <a:rPr lang="en-US" sz="1800" b="0" spc="-15" dirty="0">
                          <a:solidFill>
                            <a:srgbClr val="00B050"/>
                          </a:solidFill>
                          <a:latin typeface="Calibri"/>
                          <a:cs typeface="Calibri"/>
                        </a:rPr>
                        <a:t>dia</a:t>
                      </a:r>
                      <a:r>
                        <a:rPr lang="en-US" sz="1800" b="0" spc="-20" dirty="0">
                          <a:solidFill>
                            <a:srgbClr val="00B050"/>
                          </a:solidFill>
                          <a:latin typeface="Calibri"/>
                          <a:cs typeface="Calibri"/>
                        </a:rPr>
                        <a:t>l</a:t>
                      </a:r>
                      <a:r>
                        <a:rPr lang="en-US" sz="1800" b="0" spc="-40" dirty="0">
                          <a:solidFill>
                            <a:srgbClr val="00B050"/>
                          </a:solidFill>
                          <a:latin typeface="Calibri"/>
                          <a:cs typeface="Calibri"/>
                        </a:rPr>
                        <a:t>y</a:t>
                      </a:r>
                      <a:r>
                        <a:rPr lang="en-US" sz="1800" b="0" spc="-10" dirty="0">
                          <a:solidFill>
                            <a:srgbClr val="00B050"/>
                          </a:solidFill>
                          <a:latin typeface="Calibri"/>
                          <a:cs typeface="Calibri"/>
                        </a:rPr>
                        <a:t>sis</a:t>
                      </a:r>
                      <a:r>
                        <a:rPr lang="en-US" sz="1800" b="0" spc="-50" dirty="0">
                          <a:solidFill>
                            <a:srgbClr val="00B050"/>
                          </a:solidFill>
                          <a:latin typeface="Times New Roman"/>
                          <a:cs typeface="Times New Roman"/>
                        </a:rPr>
                        <a:t> </a:t>
                      </a:r>
                      <a:r>
                        <a:rPr lang="en-US" sz="1800" b="0" spc="-15" dirty="0">
                          <a:solidFill>
                            <a:srgbClr val="00B050"/>
                          </a:solidFill>
                          <a:latin typeface="Calibri"/>
                          <a:cs typeface="Calibri"/>
                        </a:rPr>
                        <a:t>on</a:t>
                      </a:r>
                      <a:r>
                        <a:rPr lang="en-US" sz="1800" b="0" spc="-70" dirty="0">
                          <a:solidFill>
                            <a:srgbClr val="00B050"/>
                          </a:solidFill>
                          <a:latin typeface="Times New Roman"/>
                          <a:cs typeface="Times New Roman"/>
                        </a:rPr>
                        <a:t> </a:t>
                      </a:r>
                      <a:r>
                        <a:rPr lang="en-US" sz="1800" b="0" spc="-10" dirty="0">
                          <a:solidFill>
                            <a:srgbClr val="00B050"/>
                          </a:solidFill>
                          <a:latin typeface="Calibri"/>
                          <a:cs typeface="Calibri"/>
                        </a:rPr>
                        <a:t>his</a:t>
                      </a:r>
                      <a:r>
                        <a:rPr lang="en-US" sz="1800" b="0" spc="-60" dirty="0">
                          <a:solidFill>
                            <a:srgbClr val="00B050"/>
                          </a:solidFill>
                          <a:latin typeface="Times New Roman"/>
                          <a:cs typeface="Times New Roman"/>
                        </a:rPr>
                        <a:t> </a:t>
                      </a:r>
                      <a:r>
                        <a:rPr lang="en-US" sz="1800" b="0" spc="-25" dirty="0">
                          <a:solidFill>
                            <a:srgbClr val="00B050"/>
                          </a:solidFill>
                          <a:latin typeface="Calibri"/>
                          <a:cs typeface="Calibri"/>
                        </a:rPr>
                        <a:t>o</a:t>
                      </a:r>
                      <a:r>
                        <a:rPr lang="en-US" sz="1800" b="0" dirty="0">
                          <a:solidFill>
                            <a:srgbClr val="00B050"/>
                          </a:solidFill>
                          <a:latin typeface="Calibri"/>
                          <a:cs typeface="Calibri"/>
                        </a:rPr>
                        <a:t>r</a:t>
                      </a:r>
                      <a:r>
                        <a:rPr lang="en-US" sz="1800" b="0" spc="-70" dirty="0">
                          <a:solidFill>
                            <a:srgbClr val="00B050"/>
                          </a:solidFill>
                          <a:latin typeface="Times New Roman"/>
                          <a:cs typeface="Times New Roman"/>
                        </a:rPr>
                        <a:t> </a:t>
                      </a:r>
                      <a:r>
                        <a:rPr lang="en-US" sz="1800" b="0" dirty="0">
                          <a:solidFill>
                            <a:srgbClr val="00B050"/>
                          </a:solidFill>
                          <a:latin typeface="Calibri"/>
                          <a:cs typeface="Calibri"/>
                        </a:rPr>
                        <a:t>her</a:t>
                      </a:r>
                      <a:r>
                        <a:rPr lang="en-US" sz="1800" b="0" spc="-65" dirty="0">
                          <a:solidFill>
                            <a:srgbClr val="00B050"/>
                          </a:solidFill>
                          <a:latin typeface="Times New Roman"/>
                          <a:cs typeface="Times New Roman"/>
                        </a:rPr>
                        <a:t> </a:t>
                      </a:r>
                      <a:r>
                        <a:rPr lang="en-US" sz="1800" b="0" spc="-25" dirty="0">
                          <a:solidFill>
                            <a:srgbClr val="00B050"/>
                          </a:solidFill>
                          <a:latin typeface="Calibri"/>
                          <a:cs typeface="Calibri"/>
                        </a:rPr>
                        <a:t>o</a:t>
                      </a:r>
                      <a:r>
                        <a:rPr lang="en-US" sz="1800" b="0" spc="-20" dirty="0">
                          <a:solidFill>
                            <a:srgbClr val="00B050"/>
                          </a:solidFill>
                          <a:latin typeface="Calibri"/>
                          <a:cs typeface="Calibri"/>
                        </a:rPr>
                        <a:t>wn.</a:t>
                      </a:r>
                      <a:endParaRPr lang="en-US" sz="1800" b="0" dirty="0">
                        <a:solidFill>
                          <a:srgbClr val="00B050"/>
                        </a:solidFill>
                        <a:latin typeface="Calibri"/>
                        <a:cs typeface="Calibri"/>
                      </a:endParaRPr>
                    </a:p>
                    <a:p>
                      <a:endParaRPr lang="en-US" sz="1800" dirty="0"/>
                    </a:p>
                  </a:txBody>
                  <a:tcPr marT="45708" marB="45708"/>
                </a:tc>
                <a:extLst>
                  <a:ext uri="{0D108BD9-81ED-4DB2-BD59-A6C34878D82A}">
                    <a16:rowId xmlns:a16="http://schemas.microsoft.com/office/drawing/2014/main" val="10001"/>
                  </a:ext>
                </a:extLst>
              </a:tr>
              <a:tr h="91436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800" b="0" kern="1200" dirty="0">
                          <a:solidFill>
                            <a:srgbClr val="00B050"/>
                          </a:solidFill>
                          <a:latin typeface="Calibri" panose="020F0502020204030204" pitchFamily="34" charset="0"/>
                          <a:ea typeface="+mn-ea"/>
                          <a:cs typeface="Calibri" panose="020F0502020204030204" pitchFamily="34" charset="0"/>
                        </a:rPr>
                        <a:t>initiated more quickly using temporary vascular access in the emergent setting.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b="0" kern="1200" dirty="0">
                        <a:solidFill>
                          <a:srgbClr val="00B050"/>
                        </a:solidFill>
                        <a:latin typeface="Calibri" panose="020F0502020204030204" pitchFamily="34" charset="0"/>
                        <a:ea typeface="+mn-ea"/>
                        <a:cs typeface="Calibri" panose="020F0502020204030204" pitchFamily="34" charset="0"/>
                      </a:endParaRPr>
                    </a:p>
                  </a:txBody>
                  <a:tcPr marT="45708" marB="45708"/>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spc="-10" dirty="0">
                          <a:solidFill>
                            <a:srgbClr val="00B050"/>
                          </a:solidFill>
                          <a:latin typeface="Calibri"/>
                          <a:cs typeface="Calibri"/>
                        </a:rPr>
                        <a:t>It</a:t>
                      </a:r>
                      <a:r>
                        <a:rPr lang="en-US" sz="1800" b="0" spc="-60" dirty="0">
                          <a:solidFill>
                            <a:srgbClr val="00B050"/>
                          </a:solidFill>
                          <a:latin typeface="Times New Roman"/>
                          <a:cs typeface="Times New Roman"/>
                        </a:rPr>
                        <a:t> </a:t>
                      </a:r>
                      <a:r>
                        <a:rPr lang="en-US" sz="1800" b="0" spc="-5" dirty="0">
                          <a:solidFill>
                            <a:srgbClr val="00B050"/>
                          </a:solidFill>
                          <a:latin typeface="Calibri"/>
                          <a:cs typeface="Calibri"/>
                        </a:rPr>
                        <a:t>mimic</a:t>
                      </a:r>
                      <a:r>
                        <a:rPr lang="en-US" sz="1800" b="0" dirty="0">
                          <a:solidFill>
                            <a:srgbClr val="00B050"/>
                          </a:solidFill>
                          <a:latin typeface="Calibri"/>
                          <a:cs typeface="Calibri"/>
                        </a:rPr>
                        <a:t>s</a:t>
                      </a:r>
                      <a:r>
                        <a:rPr lang="en-US" sz="1800" b="0" spc="-65" dirty="0">
                          <a:solidFill>
                            <a:srgbClr val="00B050"/>
                          </a:solidFill>
                          <a:latin typeface="Times New Roman"/>
                          <a:cs typeface="Times New Roman"/>
                        </a:rPr>
                        <a:t> </a:t>
                      </a:r>
                      <a:r>
                        <a:rPr lang="en-US" sz="1800" b="0" spc="-15" dirty="0">
                          <a:solidFill>
                            <a:srgbClr val="00B050"/>
                          </a:solidFill>
                          <a:latin typeface="Calibri"/>
                          <a:cs typeface="Calibri"/>
                        </a:rPr>
                        <a:t>the</a:t>
                      </a:r>
                      <a:r>
                        <a:rPr lang="en-US" sz="1800" b="0" spc="-60" dirty="0">
                          <a:solidFill>
                            <a:srgbClr val="00B050"/>
                          </a:solidFill>
                          <a:latin typeface="Times New Roman"/>
                          <a:cs typeface="Times New Roman"/>
                        </a:rPr>
                        <a:t> </a:t>
                      </a:r>
                      <a:r>
                        <a:rPr lang="en-US" sz="1800" b="0" spc="-15" dirty="0">
                          <a:solidFill>
                            <a:srgbClr val="00B050"/>
                          </a:solidFill>
                          <a:latin typeface="Calibri"/>
                          <a:cs typeface="Calibri"/>
                        </a:rPr>
                        <a:t>p</a:t>
                      </a:r>
                      <a:r>
                        <a:rPr lang="en-US" sz="1800" b="0" spc="-55" dirty="0">
                          <a:solidFill>
                            <a:srgbClr val="00B050"/>
                          </a:solidFill>
                          <a:latin typeface="Calibri"/>
                          <a:cs typeface="Calibri"/>
                        </a:rPr>
                        <a:t>h</a:t>
                      </a:r>
                      <a:r>
                        <a:rPr lang="en-US" sz="1800" b="0" spc="-40" dirty="0">
                          <a:solidFill>
                            <a:srgbClr val="00B050"/>
                          </a:solidFill>
                          <a:latin typeface="Calibri"/>
                          <a:cs typeface="Calibri"/>
                        </a:rPr>
                        <a:t>y</a:t>
                      </a:r>
                      <a:r>
                        <a:rPr lang="en-US" sz="1800" b="0" spc="-10" dirty="0">
                          <a:solidFill>
                            <a:srgbClr val="00B050"/>
                          </a:solidFill>
                          <a:latin typeface="Calibri"/>
                          <a:cs typeface="Calibri"/>
                        </a:rPr>
                        <a:t>siology</a:t>
                      </a:r>
                      <a:r>
                        <a:rPr lang="en-US" sz="1800" b="0" spc="-70" dirty="0">
                          <a:solidFill>
                            <a:srgbClr val="00B050"/>
                          </a:solidFill>
                          <a:latin typeface="Times New Roman"/>
                          <a:cs typeface="Times New Roman"/>
                        </a:rPr>
                        <a:t> </a:t>
                      </a:r>
                      <a:r>
                        <a:rPr lang="en-US" sz="1800" b="0" dirty="0">
                          <a:solidFill>
                            <a:srgbClr val="00B050"/>
                          </a:solidFill>
                          <a:latin typeface="Calibri"/>
                          <a:cs typeface="Calibri"/>
                        </a:rPr>
                        <a:t>of</a:t>
                      </a:r>
                      <a:r>
                        <a:rPr lang="en-US" sz="1800" b="0" spc="-60" dirty="0">
                          <a:solidFill>
                            <a:srgbClr val="00B050"/>
                          </a:solidFill>
                          <a:latin typeface="Times New Roman"/>
                          <a:cs typeface="Times New Roman"/>
                        </a:rPr>
                        <a:t> </a:t>
                      </a:r>
                      <a:r>
                        <a:rPr lang="en-US" sz="1800" b="0" spc="-15" dirty="0">
                          <a:solidFill>
                            <a:srgbClr val="00B050"/>
                          </a:solidFill>
                          <a:latin typeface="Calibri"/>
                          <a:cs typeface="Calibri"/>
                        </a:rPr>
                        <a:t>normal</a:t>
                      </a:r>
                      <a:r>
                        <a:rPr lang="en-US" sz="1800" b="0" spc="-80" dirty="0">
                          <a:solidFill>
                            <a:srgbClr val="00B050"/>
                          </a:solidFill>
                          <a:latin typeface="Times New Roman"/>
                          <a:cs typeface="Times New Roman"/>
                        </a:rPr>
                        <a:t> </a:t>
                      </a:r>
                      <a:r>
                        <a:rPr lang="en-US" sz="1800" b="0" spc="-15" dirty="0">
                          <a:solidFill>
                            <a:srgbClr val="00B050"/>
                          </a:solidFill>
                          <a:latin typeface="Calibri"/>
                          <a:cs typeface="Calibri"/>
                        </a:rPr>
                        <a:t>kidn</a:t>
                      </a:r>
                      <a:r>
                        <a:rPr lang="en-US" sz="1800" b="0" spc="-40" dirty="0">
                          <a:solidFill>
                            <a:srgbClr val="00B050"/>
                          </a:solidFill>
                          <a:latin typeface="Calibri"/>
                          <a:cs typeface="Calibri"/>
                        </a:rPr>
                        <a:t>e</a:t>
                      </a:r>
                      <a:r>
                        <a:rPr lang="en-US" sz="1800" b="0" spc="-15" dirty="0">
                          <a:solidFill>
                            <a:srgbClr val="00B050"/>
                          </a:solidFill>
                          <a:latin typeface="Calibri"/>
                          <a:cs typeface="Calibri"/>
                        </a:rPr>
                        <a:t>y</a:t>
                      </a:r>
                      <a:r>
                        <a:rPr lang="en-US" sz="1800" b="0" spc="-60" dirty="0">
                          <a:solidFill>
                            <a:srgbClr val="00B050"/>
                          </a:solidFill>
                          <a:latin typeface="Times New Roman"/>
                          <a:cs typeface="Times New Roman"/>
                        </a:rPr>
                        <a:t> </a:t>
                      </a:r>
                      <a:r>
                        <a:rPr lang="en-US" sz="1800" b="0" spc="-15" dirty="0">
                          <a:solidFill>
                            <a:srgbClr val="00B050"/>
                          </a:solidFill>
                          <a:latin typeface="Calibri"/>
                          <a:cs typeface="Calibri"/>
                        </a:rPr>
                        <a:t>function</a:t>
                      </a:r>
                      <a:r>
                        <a:rPr lang="en-US" sz="1800" b="0" spc="-60" dirty="0">
                          <a:solidFill>
                            <a:srgbClr val="00B050"/>
                          </a:solidFill>
                          <a:latin typeface="Times New Roman"/>
                          <a:cs typeface="Times New Roman"/>
                        </a:rPr>
                        <a:t> </a:t>
                      </a:r>
                      <a:r>
                        <a:rPr lang="en-US" sz="1800" b="0" spc="-5" dirty="0">
                          <a:solidFill>
                            <a:srgbClr val="00B050"/>
                          </a:solidFill>
                          <a:latin typeface="Calibri"/>
                          <a:cs typeface="Calibri"/>
                        </a:rPr>
                        <a:t>mo</a:t>
                      </a:r>
                      <a:r>
                        <a:rPr lang="en-US" sz="1800" b="0" spc="-35" dirty="0">
                          <a:solidFill>
                            <a:srgbClr val="00B050"/>
                          </a:solidFill>
                          <a:latin typeface="Calibri"/>
                          <a:cs typeface="Calibri"/>
                        </a:rPr>
                        <a:t>r</a:t>
                      </a:r>
                      <a:r>
                        <a:rPr lang="en-US" sz="1800" b="0" dirty="0">
                          <a:solidFill>
                            <a:srgbClr val="00B050"/>
                          </a:solidFill>
                          <a:latin typeface="Calibri"/>
                          <a:cs typeface="Calibri"/>
                        </a:rPr>
                        <a:t>e</a:t>
                      </a:r>
                      <a:r>
                        <a:rPr lang="en-US" sz="1800" b="0" spc="-60" dirty="0">
                          <a:solidFill>
                            <a:srgbClr val="00B050"/>
                          </a:solidFill>
                          <a:latin typeface="Times New Roman"/>
                          <a:cs typeface="Times New Roman"/>
                        </a:rPr>
                        <a:t> </a:t>
                      </a:r>
                      <a:r>
                        <a:rPr lang="en-US" sz="1800" b="0" spc="-15" dirty="0">
                          <a:solidFill>
                            <a:srgbClr val="00B050"/>
                          </a:solidFill>
                          <a:latin typeface="Calibri"/>
                          <a:cs typeface="Calibri"/>
                        </a:rPr>
                        <a:t>closely</a:t>
                      </a:r>
                      <a:endParaRPr lang="en-US" sz="1800" b="0" dirty="0">
                        <a:solidFill>
                          <a:srgbClr val="00B050"/>
                        </a:solidFill>
                      </a:endParaRPr>
                    </a:p>
                  </a:txBody>
                  <a:tcPr marT="45708" marB="45708"/>
                </a:tc>
                <a:extLst>
                  <a:ext uri="{0D108BD9-81ED-4DB2-BD59-A6C34878D82A}">
                    <a16:rowId xmlns:a16="http://schemas.microsoft.com/office/drawing/2014/main" val="10002"/>
                  </a:ext>
                </a:extLst>
              </a:tr>
              <a:tr h="1097001">
                <a:tc>
                  <a:txBody>
                    <a:bodyPr/>
                    <a:lstStyle/>
                    <a:p>
                      <a:pPr algn="just" eaLnBrk="1" hangingPunct="1">
                        <a:lnSpc>
                          <a:spcPts val="3463"/>
                        </a:lnSpc>
                        <a:spcBef>
                          <a:spcPts val="2625"/>
                        </a:spcBef>
                      </a:pPr>
                      <a:r>
                        <a:rPr lang="en-US" altLang="en-US" sz="1800" dirty="0">
                          <a:solidFill>
                            <a:srgbClr val="FF0000"/>
                          </a:solidFill>
                          <a:latin typeface="Calibri" panose="020F0502020204030204" pitchFamily="34" charset="0"/>
                          <a:cs typeface="Calibri" panose="020F0502020204030204" pitchFamily="34" charset="0"/>
                        </a:rPr>
                        <a:t>It</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is</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less</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similar</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to</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the</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physiology</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of</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natural</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kidney</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function</a:t>
                      </a:r>
                      <a:endParaRPr lang="en-US" altLang="en-US" sz="1800" dirty="0">
                        <a:latin typeface="Calibri" panose="020F0502020204030204" pitchFamily="34" charset="0"/>
                        <a:cs typeface="Calibri" panose="020F0502020204030204" pitchFamily="34" charset="0"/>
                      </a:endParaRPr>
                    </a:p>
                  </a:txBody>
                  <a:tcPr marT="45708" marB="45708"/>
                </a:tc>
                <a:tc>
                  <a:txBody>
                    <a:bodyPr/>
                    <a:lstStyle/>
                    <a:p>
                      <a:pPr marL="12700" lvl="1" indent="0" eaLnBrk="1" fontAlgn="auto" hangingPunct="1">
                        <a:spcBef>
                          <a:spcPts val="1115"/>
                        </a:spcBef>
                        <a:spcAft>
                          <a:spcPts val="0"/>
                        </a:spcAft>
                        <a:buFont typeface="Calibri"/>
                        <a:buNone/>
                        <a:tabLst>
                          <a:tab pos="289560" algn="l"/>
                        </a:tabLst>
                        <a:defRPr/>
                      </a:pPr>
                      <a:r>
                        <a:rPr lang="en-US" sz="1800" b="0" kern="1200" spc="-5" dirty="0">
                          <a:solidFill>
                            <a:srgbClr val="FF0000"/>
                          </a:solidFill>
                          <a:latin typeface="Calibri"/>
                          <a:ea typeface="+mn-ea"/>
                          <a:cs typeface="Calibri"/>
                        </a:rPr>
                        <a:t>The patients must be highly motivated to self-administer it.</a:t>
                      </a:r>
                    </a:p>
                    <a:p>
                      <a:endParaRPr lang="en-US" sz="1800" dirty="0"/>
                    </a:p>
                  </a:txBody>
                  <a:tcPr marT="45708" marB="45708"/>
                </a:tc>
                <a:extLst>
                  <a:ext uri="{0D108BD9-81ED-4DB2-BD59-A6C34878D82A}">
                    <a16:rowId xmlns:a16="http://schemas.microsoft.com/office/drawing/2014/main" val="10003"/>
                  </a:ext>
                </a:extLst>
              </a:tr>
              <a:tr h="146300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800" dirty="0">
                          <a:solidFill>
                            <a:srgbClr val="FF0000"/>
                          </a:solidFill>
                          <a:latin typeface="Calibri" panose="020F0502020204030204" pitchFamily="34" charset="0"/>
                          <a:cs typeface="Calibri" panose="020F0502020204030204" pitchFamily="34" charset="0"/>
                        </a:rPr>
                        <a:t>Hypotension</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due</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to</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rapid</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removal</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of</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intravascular</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volume</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leading</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to</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rapid</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fluid</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shifts</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from</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the</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extravascular</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space</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into</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cells.</a:t>
                      </a:r>
                    </a:p>
                    <a:p>
                      <a:endParaRPr lang="en-US" sz="1800" dirty="0"/>
                    </a:p>
                  </a:txBody>
                  <a:tcPr marT="45708" marB="45708"/>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spc="-5" dirty="0">
                          <a:solidFill>
                            <a:srgbClr val="FF0000"/>
                          </a:solidFill>
                          <a:latin typeface="Calibri"/>
                          <a:cs typeface="Calibri"/>
                        </a:rPr>
                        <a:t>Cosm</a:t>
                      </a:r>
                      <a:r>
                        <a:rPr lang="en-US" sz="1800" b="0" spc="-20" dirty="0">
                          <a:solidFill>
                            <a:srgbClr val="FF0000"/>
                          </a:solidFill>
                          <a:latin typeface="Calibri"/>
                          <a:cs typeface="Calibri"/>
                        </a:rPr>
                        <a:t>e</a:t>
                      </a:r>
                      <a:r>
                        <a:rPr lang="en-US" sz="1800" b="0" spc="-10" dirty="0">
                          <a:solidFill>
                            <a:srgbClr val="FF0000"/>
                          </a:solidFill>
                          <a:latin typeface="Calibri"/>
                          <a:cs typeface="Calibri"/>
                        </a:rPr>
                        <a:t>ti</a:t>
                      </a:r>
                      <a:r>
                        <a:rPr lang="en-US" sz="1800" b="0" spc="-15" dirty="0">
                          <a:solidFill>
                            <a:srgbClr val="FF0000"/>
                          </a:solidFill>
                          <a:latin typeface="Calibri"/>
                          <a:cs typeface="Calibri"/>
                        </a:rPr>
                        <a:t>c</a:t>
                      </a:r>
                      <a:r>
                        <a:rPr lang="en-US" sz="1800" b="0" dirty="0">
                          <a:solidFill>
                            <a:srgbClr val="FF0000"/>
                          </a:solidFill>
                          <a:latin typeface="Calibri"/>
                          <a:cs typeface="Calibri"/>
                        </a:rPr>
                        <a:t>—the</a:t>
                      </a:r>
                      <a:r>
                        <a:rPr lang="en-US" sz="1800" b="0" spc="-35" dirty="0">
                          <a:solidFill>
                            <a:srgbClr val="FF0000"/>
                          </a:solidFill>
                          <a:latin typeface="Calibri"/>
                          <a:cs typeface="Calibri"/>
                        </a:rPr>
                        <a:t>r</a:t>
                      </a:r>
                      <a:r>
                        <a:rPr lang="en-US" sz="1800" b="0" dirty="0">
                          <a:solidFill>
                            <a:srgbClr val="FF0000"/>
                          </a:solidFill>
                          <a:latin typeface="Calibri"/>
                          <a:cs typeface="Calibri"/>
                        </a:rPr>
                        <a:t>e</a:t>
                      </a:r>
                      <a:r>
                        <a:rPr lang="en-US" sz="1800" b="0" spc="-35" dirty="0">
                          <a:solidFill>
                            <a:srgbClr val="FF0000"/>
                          </a:solidFill>
                          <a:latin typeface="Times New Roman"/>
                          <a:cs typeface="Times New Roman"/>
                        </a:rPr>
                        <a:t> </a:t>
                      </a:r>
                      <a:r>
                        <a:rPr lang="en-US" sz="1800" b="0" spc="-10" dirty="0">
                          <a:solidFill>
                            <a:srgbClr val="FF0000"/>
                          </a:solidFill>
                          <a:latin typeface="Calibri"/>
                          <a:cs typeface="Calibri"/>
                        </a:rPr>
                        <a:t>is</a:t>
                      </a:r>
                      <a:r>
                        <a:rPr lang="en-US" sz="1800" b="0" spc="-60" dirty="0">
                          <a:solidFill>
                            <a:srgbClr val="FF0000"/>
                          </a:solidFill>
                          <a:latin typeface="Times New Roman"/>
                          <a:cs typeface="Times New Roman"/>
                        </a:rPr>
                        <a:t> </a:t>
                      </a:r>
                      <a:r>
                        <a:rPr lang="en-US" sz="1800" b="0" dirty="0">
                          <a:solidFill>
                            <a:srgbClr val="FF0000"/>
                          </a:solidFill>
                          <a:latin typeface="Calibri"/>
                          <a:cs typeface="Calibri"/>
                        </a:rPr>
                        <a:t>inc</a:t>
                      </a:r>
                      <a:r>
                        <a:rPr lang="en-US" sz="1800" b="0" spc="-40" dirty="0">
                          <a:solidFill>
                            <a:srgbClr val="FF0000"/>
                          </a:solidFill>
                          <a:latin typeface="Calibri"/>
                          <a:cs typeface="Calibri"/>
                        </a:rPr>
                        <a:t>r</a:t>
                      </a:r>
                      <a:r>
                        <a:rPr lang="en-US" sz="1800" b="0" spc="-5" dirty="0">
                          <a:solidFill>
                            <a:srgbClr val="FF0000"/>
                          </a:solidFill>
                          <a:latin typeface="Calibri"/>
                          <a:cs typeface="Calibri"/>
                        </a:rPr>
                        <a:t>ease</a:t>
                      </a:r>
                      <a:r>
                        <a:rPr lang="en-US" sz="1800" b="0" dirty="0">
                          <a:solidFill>
                            <a:srgbClr val="FF0000"/>
                          </a:solidFill>
                          <a:latin typeface="Calibri"/>
                          <a:cs typeface="Calibri"/>
                        </a:rPr>
                        <a:t>d</a:t>
                      </a:r>
                      <a:r>
                        <a:rPr lang="en-US" sz="1800" b="0" spc="-45" dirty="0">
                          <a:solidFill>
                            <a:srgbClr val="FF0000"/>
                          </a:solidFill>
                          <a:latin typeface="Times New Roman"/>
                          <a:cs typeface="Times New Roman"/>
                        </a:rPr>
                        <a:t> </a:t>
                      </a:r>
                      <a:r>
                        <a:rPr lang="en-US" sz="1800" b="0" spc="-15" dirty="0">
                          <a:solidFill>
                            <a:srgbClr val="FF0000"/>
                          </a:solidFill>
                          <a:latin typeface="Calibri"/>
                          <a:cs typeface="Calibri"/>
                        </a:rPr>
                        <a:t>abdomin</a:t>
                      </a:r>
                      <a:r>
                        <a:rPr lang="en-US" sz="1800" b="0" spc="-30" dirty="0">
                          <a:solidFill>
                            <a:srgbClr val="FF0000"/>
                          </a:solidFill>
                          <a:latin typeface="Calibri"/>
                          <a:cs typeface="Calibri"/>
                        </a:rPr>
                        <a:t>a</a:t>
                      </a:r>
                      <a:r>
                        <a:rPr lang="en-US" sz="1800" b="0" spc="-10" dirty="0">
                          <a:solidFill>
                            <a:srgbClr val="FF0000"/>
                          </a:solidFill>
                          <a:latin typeface="Calibri"/>
                          <a:cs typeface="Calibri"/>
                        </a:rPr>
                        <a:t>l</a:t>
                      </a:r>
                      <a:r>
                        <a:rPr lang="en-US" sz="1800" b="0" spc="-60" dirty="0">
                          <a:solidFill>
                            <a:srgbClr val="FF0000"/>
                          </a:solidFill>
                          <a:latin typeface="Times New Roman"/>
                          <a:cs typeface="Times New Roman"/>
                        </a:rPr>
                        <a:t> </a:t>
                      </a:r>
                      <a:r>
                        <a:rPr lang="en-US" sz="1800" b="0" spc="-15" dirty="0">
                          <a:solidFill>
                            <a:srgbClr val="FF0000"/>
                          </a:solidFill>
                          <a:latin typeface="Calibri"/>
                          <a:cs typeface="Calibri"/>
                        </a:rPr>
                        <a:t>girth</a:t>
                      </a:r>
                      <a:r>
                        <a:rPr lang="en-US" sz="1800" b="0" spc="-75" dirty="0">
                          <a:solidFill>
                            <a:srgbClr val="FF0000"/>
                          </a:solidFill>
                          <a:latin typeface="Times New Roman"/>
                          <a:cs typeface="Times New Roman"/>
                        </a:rPr>
                        <a:t> </a:t>
                      </a:r>
                      <a:r>
                        <a:rPr lang="en-US" sz="1800" b="0" spc="-15" dirty="0">
                          <a:solidFill>
                            <a:srgbClr val="FF0000"/>
                          </a:solidFill>
                          <a:latin typeface="Calibri"/>
                          <a:cs typeface="Calibri"/>
                        </a:rPr>
                        <a:t>due</a:t>
                      </a:r>
                      <a:r>
                        <a:rPr lang="en-US" sz="1800" b="0" spc="-65" dirty="0">
                          <a:solidFill>
                            <a:srgbClr val="FF0000"/>
                          </a:solidFill>
                          <a:latin typeface="Times New Roman"/>
                          <a:cs typeface="Times New Roman"/>
                        </a:rPr>
                        <a:t> </a:t>
                      </a:r>
                      <a:r>
                        <a:rPr lang="en-US" sz="1800" b="0" spc="-35" dirty="0">
                          <a:solidFill>
                            <a:srgbClr val="FF0000"/>
                          </a:solidFill>
                          <a:latin typeface="Calibri"/>
                          <a:cs typeface="Calibri"/>
                        </a:rPr>
                        <a:t>t</a:t>
                      </a:r>
                      <a:r>
                        <a:rPr lang="en-US" sz="1800" b="0" spc="-15" dirty="0">
                          <a:solidFill>
                            <a:srgbClr val="FF0000"/>
                          </a:solidFill>
                          <a:latin typeface="Calibri"/>
                          <a:cs typeface="Calibri"/>
                        </a:rPr>
                        <a:t>o</a:t>
                      </a:r>
                      <a:r>
                        <a:rPr lang="en-US" sz="1800" b="0" spc="-60" dirty="0">
                          <a:solidFill>
                            <a:srgbClr val="FF0000"/>
                          </a:solidFill>
                          <a:latin typeface="Times New Roman"/>
                          <a:cs typeface="Times New Roman"/>
                        </a:rPr>
                        <a:t> </a:t>
                      </a:r>
                      <a:r>
                        <a:rPr lang="en-US" sz="1800" b="0" spc="-10" dirty="0">
                          <a:solidFill>
                            <a:srgbClr val="FF0000"/>
                          </a:solidFill>
                          <a:latin typeface="Calibri"/>
                          <a:cs typeface="Calibri"/>
                        </a:rPr>
                        <a:t>di</a:t>
                      </a:r>
                      <a:r>
                        <a:rPr lang="en-US" sz="1800" b="0" spc="-25" dirty="0">
                          <a:solidFill>
                            <a:srgbClr val="FF0000"/>
                          </a:solidFill>
                          <a:latin typeface="Calibri"/>
                          <a:cs typeface="Calibri"/>
                        </a:rPr>
                        <a:t>a</a:t>
                      </a:r>
                      <a:r>
                        <a:rPr lang="en-US" sz="1800" b="0" spc="-10" dirty="0">
                          <a:solidFill>
                            <a:srgbClr val="FF0000"/>
                          </a:solidFill>
                          <a:latin typeface="Calibri"/>
                          <a:cs typeface="Calibri"/>
                        </a:rPr>
                        <a:t>l</a:t>
                      </a:r>
                      <a:r>
                        <a:rPr lang="en-US" sz="1800" b="0" spc="-40" dirty="0">
                          <a:solidFill>
                            <a:srgbClr val="FF0000"/>
                          </a:solidFill>
                          <a:latin typeface="Calibri"/>
                          <a:cs typeface="Calibri"/>
                        </a:rPr>
                        <a:t>y</a:t>
                      </a:r>
                      <a:r>
                        <a:rPr lang="en-US" sz="1800" b="0" spc="-10" dirty="0">
                          <a:solidFill>
                            <a:srgbClr val="FF0000"/>
                          </a:solidFill>
                          <a:latin typeface="Calibri"/>
                          <a:cs typeface="Calibri"/>
                        </a:rPr>
                        <a:t>s</a:t>
                      </a:r>
                      <a:r>
                        <a:rPr lang="en-US" sz="1800" b="0" spc="-45" dirty="0">
                          <a:solidFill>
                            <a:srgbClr val="FF0000"/>
                          </a:solidFill>
                          <a:latin typeface="Calibri"/>
                          <a:cs typeface="Calibri"/>
                        </a:rPr>
                        <a:t>a</a:t>
                      </a:r>
                      <a:r>
                        <a:rPr lang="en-US" sz="1800" b="0" spc="-40" dirty="0">
                          <a:solidFill>
                            <a:srgbClr val="FF0000"/>
                          </a:solidFill>
                          <a:latin typeface="Calibri"/>
                          <a:cs typeface="Calibri"/>
                        </a:rPr>
                        <a:t>t</a:t>
                      </a:r>
                      <a:r>
                        <a:rPr lang="en-US" sz="1800" b="0" dirty="0">
                          <a:solidFill>
                            <a:srgbClr val="FF0000"/>
                          </a:solidFill>
                          <a:latin typeface="Calibri"/>
                          <a:cs typeface="Calibri"/>
                        </a:rPr>
                        <a:t>e</a:t>
                      </a:r>
                      <a:r>
                        <a:rPr lang="en-US" sz="1800" b="0" spc="-45" dirty="0">
                          <a:solidFill>
                            <a:srgbClr val="FF0000"/>
                          </a:solidFill>
                          <a:latin typeface="Times New Roman"/>
                          <a:cs typeface="Times New Roman"/>
                        </a:rPr>
                        <a:t> </a:t>
                      </a:r>
                      <a:r>
                        <a:rPr lang="en-US" sz="1800" b="0" spc="-15" dirty="0">
                          <a:solidFill>
                            <a:srgbClr val="FF0000"/>
                          </a:solidFill>
                          <a:latin typeface="Calibri"/>
                          <a:cs typeface="Calibri"/>
                        </a:rPr>
                        <a:t>fluid.</a:t>
                      </a:r>
                      <a:endParaRPr lang="en-US" sz="1800" b="0" dirty="0">
                        <a:solidFill>
                          <a:srgbClr val="FF0000"/>
                        </a:solidFill>
                        <a:latin typeface="Calibri"/>
                        <a:cs typeface="Calibri"/>
                      </a:endParaRPr>
                    </a:p>
                    <a:p>
                      <a:endParaRPr lang="en-US" sz="1800" dirty="0"/>
                    </a:p>
                  </a:txBody>
                  <a:tcPr marT="45708" marB="45708"/>
                </a:tc>
                <a:extLst>
                  <a:ext uri="{0D108BD9-81ED-4DB2-BD59-A6C34878D82A}">
                    <a16:rowId xmlns:a16="http://schemas.microsoft.com/office/drawing/2014/main" val="10004"/>
                  </a:ext>
                </a:extLst>
              </a:tr>
              <a:tr h="6400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800" dirty="0">
                          <a:solidFill>
                            <a:srgbClr val="FF0000"/>
                          </a:solidFill>
                          <a:latin typeface="Calibri" panose="020F0502020204030204" pitchFamily="34" charset="0"/>
                          <a:cs typeface="Calibri" panose="020F0502020204030204" pitchFamily="34" charset="0"/>
                        </a:rPr>
                        <a:t>Requires</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vascular</a:t>
                      </a:r>
                      <a:r>
                        <a:rPr lang="en-US" altLang="en-US" sz="1800" dirty="0">
                          <a:solidFill>
                            <a:srgbClr val="FF0000"/>
                          </a:solidFill>
                          <a:latin typeface="Times New Roman" panose="02020603050405020304" pitchFamily="18" charset="0"/>
                          <a:cs typeface="Times New Roman" panose="02020603050405020304" pitchFamily="18" charset="0"/>
                        </a:rPr>
                        <a:t> </a:t>
                      </a:r>
                      <a:r>
                        <a:rPr lang="en-US" altLang="en-US" sz="1800" dirty="0">
                          <a:solidFill>
                            <a:srgbClr val="FF0000"/>
                          </a:solidFill>
                          <a:latin typeface="Calibri" panose="020F0502020204030204" pitchFamily="34" charset="0"/>
                          <a:cs typeface="Calibri" panose="020F0502020204030204" pitchFamily="34" charset="0"/>
                        </a:rPr>
                        <a:t>access.</a:t>
                      </a:r>
                    </a:p>
                    <a:p>
                      <a:endParaRPr lang="en-US" sz="1800" dirty="0"/>
                    </a:p>
                  </a:txBody>
                  <a:tcPr marT="45708" marB="45708"/>
                </a:tc>
                <a:tc>
                  <a:txBody>
                    <a:bodyPr/>
                    <a:lstStyle/>
                    <a:p>
                      <a:endParaRPr lang="en-US" sz="1800" dirty="0"/>
                    </a:p>
                  </a:txBody>
                  <a:tcPr marT="45708" marB="45708"/>
                </a:tc>
                <a:extLst>
                  <a:ext uri="{0D108BD9-81ED-4DB2-BD59-A6C34878D82A}">
                    <a16:rowId xmlns:a16="http://schemas.microsoft.com/office/drawing/2014/main" val="10005"/>
                  </a:ext>
                </a:extLst>
              </a:tr>
              <a:tr h="1280125">
                <a:tc gridSpan="2">
                  <a:txBody>
                    <a:bodyPr/>
                    <a:lstStyle/>
                    <a:p>
                      <a:pPr marL="120650" indent="0" algn="ctr" eaLnBrk="1" fontAlgn="auto" hangingPunct="1">
                        <a:spcBef>
                          <a:spcPct val="0"/>
                        </a:spcBef>
                        <a:spcAft>
                          <a:spcPts val="0"/>
                        </a:spcAft>
                        <a:buClr>
                          <a:srgbClr val="E48211"/>
                        </a:buClr>
                        <a:buFont typeface="Arial"/>
                        <a:buNone/>
                        <a:tabLst>
                          <a:tab pos="423863" algn="l"/>
                        </a:tabLst>
                        <a:defRPr/>
                      </a:pPr>
                      <a:r>
                        <a:rPr lang="en-US" sz="2000" b="1" dirty="0">
                          <a:solidFill>
                            <a:schemeClr val="tx1">
                              <a:lumMod val="75000"/>
                              <a:lumOff val="25000"/>
                            </a:schemeClr>
                          </a:solidFill>
                          <a:cs typeface="Calibri" pitchFamily="34" charset="0"/>
                        </a:rPr>
                        <a:t>dialysis</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does</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not</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replicate</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the</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kidney’s</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synthetic</a:t>
                      </a:r>
                      <a:r>
                        <a:rPr lang="en-US" sz="2000" b="1" dirty="0">
                          <a:solidFill>
                            <a:schemeClr val="tx1">
                              <a:lumMod val="75000"/>
                              <a:lumOff val="25000"/>
                            </a:schemeClr>
                          </a:solidFill>
                          <a:latin typeface="Times New Roman" pitchFamily="18" charset="0"/>
                          <a:cs typeface="Times New Roman" pitchFamily="18" charset="0"/>
                        </a:rPr>
                        <a:t> </a:t>
                      </a:r>
                      <a:r>
                        <a:rPr lang="en-US" sz="2000" b="1" dirty="0">
                          <a:solidFill>
                            <a:schemeClr val="tx1">
                              <a:lumMod val="75000"/>
                              <a:lumOff val="25000"/>
                            </a:schemeClr>
                          </a:solidFill>
                          <a:cs typeface="Calibri" pitchFamily="34" charset="0"/>
                        </a:rPr>
                        <a:t>functions, therefore </a:t>
                      </a:r>
                      <a:r>
                        <a:rPr lang="en-US" sz="2000" dirty="0">
                          <a:solidFill>
                            <a:schemeClr val="tx1">
                              <a:lumMod val="75000"/>
                              <a:lumOff val="25000"/>
                            </a:schemeClr>
                          </a:solidFill>
                          <a:cs typeface="Calibri" pitchFamily="34" charset="0"/>
                        </a:rPr>
                        <a:t>still</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prone</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to</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erythropoietin</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and</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vitamin</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D</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deficiency, with</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their</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associated</a:t>
                      </a:r>
                      <a:r>
                        <a:rPr lang="en-US" sz="2000" dirty="0">
                          <a:solidFill>
                            <a:schemeClr val="tx1">
                              <a:lumMod val="75000"/>
                              <a:lumOff val="25000"/>
                            </a:schemeClr>
                          </a:solidFill>
                          <a:latin typeface="Times New Roman" pitchFamily="18" charset="0"/>
                          <a:cs typeface="Times New Roman" pitchFamily="18" charset="0"/>
                        </a:rPr>
                        <a:t> </a:t>
                      </a:r>
                      <a:r>
                        <a:rPr lang="en-US" sz="2000" dirty="0">
                          <a:solidFill>
                            <a:schemeClr val="tx1">
                              <a:lumMod val="75000"/>
                              <a:lumOff val="25000"/>
                            </a:schemeClr>
                          </a:solidFill>
                          <a:cs typeface="Calibri" pitchFamily="34" charset="0"/>
                        </a:rPr>
                        <a:t>complications.</a:t>
                      </a:r>
                    </a:p>
                    <a:p>
                      <a:endParaRPr lang="en-US" sz="1800" dirty="0"/>
                    </a:p>
                  </a:txBody>
                  <a:tcPr marT="45708" marB="45708"/>
                </a:tc>
                <a:tc hMerge="1">
                  <a:txBody>
                    <a:bodyPr/>
                    <a:lstStyle/>
                    <a:p>
                      <a:endParaRPr lang="en-US" dirty="0"/>
                    </a:p>
                  </a:txBody>
                  <a:tcPr/>
                </a:tc>
                <a:extLst>
                  <a:ext uri="{0D108BD9-81ED-4DB2-BD59-A6C34878D82A}">
                    <a16:rowId xmlns:a16="http://schemas.microsoft.com/office/drawing/2014/main" val="10006"/>
                  </a:ext>
                </a:extLst>
              </a:tr>
              <a:tr h="370746">
                <a:tc>
                  <a:txBody>
                    <a:bodyPr/>
                    <a:lstStyle/>
                    <a:p>
                      <a:endParaRPr lang="en-US" sz="1800" dirty="0"/>
                    </a:p>
                  </a:txBody>
                  <a:tcPr marT="45708" marB="45708"/>
                </a:tc>
                <a:tc>
                  <a:txBody>
                    <a:bodyPr/>
                    <a:lstStyle/>
                    <a:p>
                      <a:endParaRPr lang="en-US" sz="1800" dirty="0"/>
                    </a:p>
                  </a:txBody>
                  <a:tcPr marT="45708" marB="45708"/>
                </a:tc>
                <a:extLst>
                  <a:ext uri="{0D108BD9-81ED-4DB2-BD59-A6C34878D82A}">
                    <a16:rowId xmlns:a16="http://schemas.microsoft.com/office/drawing/2014/main" val="10007"/>
                  </a:ext>
                </a:extLst>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93E037C-3434-4721-81DD-D91B2504BE07}"/>
              </a:ext>
            </a:extLst>
          </p:cNvPr>
          <p:cNvSpPr>
            <a:spLocks noGrp="1" noChangeArrowheads="1"/>
          </p:cNvSpPr>
          <p:nvPr>
            <p:ph type="title"/>
          </p:nvPr>
        </p:nvSpPr>
        <p:spPr/>
        <p:txBody>
          <a:bodyPr/>
          <a:lstStyle/>
          <a:p>
            <a:r>
              <a:rPr lang="en-US" altLang="en-US">
                <a:ln>
                  <a:noFill/>
                </a:ln>
              </a:rPr>
              <a:t>When to choose PD?</a:t>
            </a:r>
          </a:p>
        </p:txBody>
      </p:sp>
      <p:sp>
        <p:nvSpPr>
          <p:cNvPr id="20483" name="Content Placeholder 2">
            <a:extLst>
              <a:ext uri="{FF2B5EF4-FFF2-40B4-BE49-F238E27FC236}">
                <a16:creationId xmlns:a16="http://schemas.microsoft.com/office/drawing/2014/main" id="{0A990A87-7CED-4776-AC88-2C5C99FFE6FE}"/>
              </a:ext>
            </a:extLst>
          </p:cNvPr>
          <p:cNvSpPr>
            <a:spLocks noGrp="1" noChangeArrowheads="1"/>
          </p:cNvSpPr>
          <p:nvPr>
            <p:ph idx="1"/>
          </p:nvPr>
        </p:nvSpPr>
        <p:spPr/>
        <p:txBody>
          <a:bodyPr/>
          <a:lstStyle/>
          <a:p>
            <a:pPr marL="0" indent="0">
              <a:buFont typeface="Arial" panose="020B0604020202020204" pitchFamily="34" charset="0"/>
              <a:buNone/>
            </a:pPr>
            <a:br>
              <a:rPr lang="en-US" altLang="en-US"/>
            </a:br>
            <a:r>
              <a:rPr lang="en-US" altLang="en-US">
                <a:solidFill>
                  <a:srgbClr val="333333"/>
                </a:solidFill>
                <a:latin typeface="Arial" panose="020B0604020202020204" pitchFamily="34" charset="0"/>
              </a:rPr>
              <a:t>1. PD continues to be the preferred dialysis modality for infants and young children</a:t>
            </a:r>
            <a:br>
              <a:rPr lang="en-US" altLang="en-US"/>
            </a:br>
            <a:br>
              <a:rPr lang="en-US" altLang="en-US"/>
            </a:br>
            <a:r>
              <a:rPr lang="en-US" altLang="en-US">
                <a:solidFill>
                  <a:srgbClr val="333333"/>
                </a:solidFill>
                <a:latin typeface="Arial" panose="020B0604020202020204" pitchFamily="34" charset="0"/>
              </a:rPr>
              <a:t>2. Patients with severe hemodynamic instability on hemodialysis</a:t>
            </a:r>
            <a:br>
              <a:rPr lang="en-US" altLang="en-US"/>
            </a:br>
            <a:br>
              <a:rPr lang="en-US" altLang="en-US"/>
            </a:br>
            <a:r>
              <a:rPr lang="en-US" altLang="en-US">
                <a:solidFill>
                  <a:srgbClr val="333333"/>
                </a:solidFill>
                <a:latin typeface="Arial" panose="020B0604020202020204" pitchFamily="34" charset="0"/>
              </a:rPr>
              <a:t>3. Patients with difficult vascular access</a:t>
            </a:r>
          </a:p>
          <a:p>
            <a:pPr marL="0" indent="0">
              <a:buFont typeface="Arial" panose="020B0604020202020204" pitchFamily="34" charset="0"/>
              <a:buNone/>
            </a:pPr>
            <a:r>
              <a:rPr lang="en-US" altLang="en-US">
                <a:solidFill>
                  <a:srgbClr val="333333"/>
                </a:solidFill>
                <a:latin typeface="Arial" panose="020B0604020202020204" pitchFamily="34" charset="0"/>
              </a:rPr>
              <a:t>4. Patient’s preference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p:nvPr/>
        </p:nvSpPr>
        <p:spPr>
          <a:xfrm>
            <a:off x="1066800" y="1447800"/>
            <a:ext cx="9966960" cy="0"/>
          </a:xfrm>
          <a:custGeom>
            <a:avLst/>
            <a:gdLst/>
            <a:ahLst/>
            <a:cxnLst/>
            <a:rect l="l" t="t" r="r" b="b"/>
            <a:pathLst>
              <a:path w="9966960" h="120000" extrusionOk="0">
                <a:moveTo>
                  <a:pt x="0" y="0"/>
                </a:moveTo>
                <a:lnTo>
                  <a:pt x="9966959" y="0"/>
                </a:lnTo>
              </a:path>
            </a:pathLst>
          </a:custGeom>
          <a:noFill/>
          <a:ln w="9525" cap="flat" cmpd="sng">
            <a:solidFill>
              <a:srgbClr val="7F7F7F"/>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174" name="Google Shape;174;p24"/>
          <p:cNvSpPr txBox="1"/>
          <p:nvPr/>
        </p:nvSpPr>
        <p:spPr>
          <a:xfrm>
            <a:off x="1371600" y="331800"/>
            <a:ext cx="7443900" cy="111600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sz="3600" b="1">
                <a:solidFill>
                  <a:schemeClr val="dk1"/>
                </a:solidFill>
                <a:latin typeface="Calibri"/>
                <a:ea typeface="Calibri"/>
                <a:cs typeface="Calibri"/>
                <a:sym typeface="Calibri"/>
              </a:rPr>
              <a:t>Settings</a:t>
            </a:r>
            <a:r>
              <a:rPr lang="en-US" sz="3600" b="1">
                <a:solidFill>
                  <a:schemeClr val="dk1"/>
                </a:solidFill>
                <a:latin typeface="Times New Roman"/>
                <a:ea typeface="Times New Roman"/>
                <a:cs typeface="Times New Roman"/>
                <a:sym typeface="Times New Roman"/>
              </a:rPr>
              <a:t> </a:t>
            </a:r>
            <a:r>
              <a:rPr lang="en-US" sz="3600" b="1">
                <a:solidFill>
                  <a:schemeClr val="dk1"/>
                </a:solidFill>
                <a:latin typeface="Calibri"/>
                <a:ea typeface="Calibri"/>
                <a:cs typeface="Calibri"/>
                <a:sym typeface="Calibri"/>
              </a:rPr>
              <a:t>in</a:t>
            </a:r>
            <a:r>
              <a:rPr lang="en-US" sz="3600" b="1">
                <a:solidFill>
                  <a:schemeClr val="dk1"/>
                </a:solidFill>
                <a:latin typeface="Times New Roman"/>
                <a:ea typeface="Times New Roman"/>
                <a:cs typeface="Times New Roman"/>
                <a:sym typeface="Times New Roman"/>
              </a:rPr>
              <a:t> </a:t>
            </a:r>
            <a:r>
              <a:rPr lang="en-US" sz="3600" b="1">
                <a:solidFill>
                  <a:schemeClr val="dk1"/>
                </a:solidFill>
                <a:latin typeface="Calibri"/>
                <a:ea typeface="Calibri"/>
                <a:cs typeface="Calibri"/>
                <a:sym typeface="Calibri"/>
              </a:rPr>
              <a:t>which</a:t>
            </a:r>
            <a:r>
              <a:rPr lang="en-US" sz="3600" b="1">
                <a:solidFill>
                  <a:schemeClr val="dk1"/>
                </a:solidFill>
                <a:latin typeface="Times New Roman"/>
                <a:ea typeface="Times New Roman"/>
                <a:cs typeface="Times New Roman"/>
                <a:sym typeface="Times New Roman"/>
              </a:rPr>
              <a:t> </a:t>
            </a:r>
            <a:r>
              <a:rPr lang="en-US" sz="3600" b="1">
                <a:solidFill>
                  <a:schemeClr val="dk1"/>
                </a:solidFill>
                <a:latin typeface="Calibri"/>
                <a:ea typeface="Calibri"/>
                <a:cs typeface="Calibri"/>
                <a:sym typeface="Calibri"/>
              </a:rPr>
              <a:t>dialysis</a:t>
            </a:r>
            <a:r>
              <a:rPr lang="en-US" sz="3600" b="1">
                <a:solidFill>
                  <a:schemeClr val="dk1"/>
                </a:solidFill>
                <a:latin typeface="Times New Roman"/>
                <a:ea typeface="Times New Roman"/>
                <a:cs typeface="Times New Roman"/>
                <a:sym typeface="Times New Roman"/>
              </a:rPr>
              <a:t> </a:t>
            </a:r>
            <a:r>
              <a:rPr lang="en-US" sz="3600" b="1">
                <a:solidFill>
                  <a:schemeClr val="dk1"/>
                </a:solidFill>
                <a:latin typeface="Calibri"/>
                <a:ea typeface="Calibri"/>
                <a:cs typeface="Calibri"/>
                <a:sym typeface="Calibri"/>
              </a:rPr>
              <a:t>is</a:t>
            </a:r>
            <a:r>
              <a:rPr lang="en-US" sz="3600" b="1">
                <a:solidFill>
                  <a:schemeClr val="dk1"/>
                </a:solidFill>
                <a:latin typeface="Times New Roman"/>
                <a:ea typeface="Times New Roman"/>
                <a:cs typeface="Times New Roman"/>
                <a:sym typeface="Times New Roman"/>
              </a:rPr>
              <a:t> </a:t>
            </a:r>
            <a:r>
              <a:rPr lang="en-US" sz="3600" b="1">
                <a:solidFill>
                  <a:schemeClr val="dk1"/>
                </a:solidFill>
                <a:latin typeface="Calibri"/>
                <a:ea typeface="Calibri"/>
                <a:cs typeface="Calibri"/>
                <a:sym typeface="Calibri"/>
              </a:rPr>
              <a:t>considered:</a:t>
            </a:r>
            <a:endParaRPr sz="3600">
              <a:solidFill>
                <a:schemeClr val="dk1"/>
              </a:solidFill>
              <a:latin typeface="Calibri"/>
              <a:ea typeface="Calibri"/>
              <a:cs typeface="Calibri"/>
              <a:sym typeface="Calibri"/>
            </a:endParaRPr>
          </a:p>
        </p:txBody>
      </p:sp>
      <p:sp>
        <p:nvSpPr>
          <p:cNvPr id="175" name="Google Shape;175;p24"/>
          <p:cNvSpPr txBox="1"/>
          <p:nvPr/>
        </p:nvSpPr>
        <p:spPr>
          <a:xfrm>
            <a:off x="1371600" y="2286000"/>
            <a:ext cx="9982200" cy="3800100"/>
          </a:xfrm>
          <a:prstGeom prst="rect">
            <a:avLst/>
          </a:prstGeom>
          <a:noFill/>
          <a:ln>
            <a:noFill/>
          </a:ln>
        </p:spPr>
        <p:txBody>
          <a:bodyPr spcFirstLastPara="1" wrap="square" lIns="0" tIns="0" rIns="0" bIns="0" anchor="t" anchorCtr="0">
            <a:spAutoFit/>
          </a:bodyPr>
          <a:lstStyle/>
          <a:p>
            <a:pPr marL="103187" marR="0" lvl="0" indent="-152400" algn="l" rtl="0">
              <a:lnSpc>
                <a:spcPct val="126041"/>
              </a:lnSpc>
              <a:spcBef>
                <a:spcPts val="0"/>
              </a:spcBef>
              <a:spcAft>
                <a:spcPts val="0"/>
              </a:spcAft>
              <a:buClr>
                <a:srgbClr val="3F3F3F"/>
              </a:buClr>
              <a:buSzPts val="2400"/>
              <a:buFont typeface="Calibri"/>
              <a:buAutoNum type="alphaLcPeriod"/>
            </a:pPr>
            <a:r>
              <a:rPr lang="en-US" sz="2400" b="1">
                <a:solidFill>
                  <a:schemeClr val="dk1"/>
                </a:solidFill>
                <a:latin typeface="Calibri"/>
                <a:ea typeface="Calibri"/>
                <a:cs typeface="Calibri"/>
                <a:sym typeface="Calibri"/>
              </a:rPr>
              <a:t> CKD</a:t>
            </a:r>
            <a:r>
              <a:rPr lang="en-US" sz="2400" b="1">
                <a:solidFill>
                  <a:srgbClr val="3F3F3F"/>
                </a:solidFill>
                <a:latin typeface="Calibri"/>
                <a:ea typeface="Calibri"/>
                <a:cs typeface="Calibri"/>
                <a:sym typeface="Calibri"/>
              </a:rPr>
              <a:t>—</a:t>
            </a:r>
            <a:r>
              <a:rPr lang="en-US" sz="2400" b="1">
                <a:solidFill>
                  <a:schemeClr val="dk1"/>
                </a:solidFill>
                <a:latin typeface="Calibri"/>
                <a:ea typeface="Calibri"/>
                <a:cs typeface="Calibri"/>
                <a:sym typeface="Calibri"/>
              </a:rPr>
              <a:t>CKD</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Stage</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5</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GFR</a:t>
            </a:r>
            <a:r>
              <a:rPr lang="en-US" sz="2400" b="1">
                <a:solidFill>
                  <a:schemeClr val="dk1"/>
                </a:solidFill>
                <a:latin typeface="Times New Roman"/>
                <a:ea typeface="Times New Roman"/>
                <a:cs typeface="Times New Roman"/>
                <a:sym typeface="Times New Roman"/>
              </a:rPr>
              <a:t> </a:t>
            </a:r>
            <a:r>
              <a:rPr lang="en-US" sz="2400" b="1">
                <a:solidFill>
                  <a:schemeClr val="dk1"/>
                </a:solidFill>
                <a:latin typeface="Calibri"/>
                <a:ea typeface="Calibri"/>
                <a:cs typeface="Calibri"/>
                <a:sym typeface="Calibri"/>
              </a:rPr>
              <a:t>&lt;15</a:t>
            </a:r>
            <a:r>
              <a:rPr lang="en-US" sz="2400" b="1">
                <a:solidFill>
                  <a:schemeClr val="dk1"/>
                </a:solidFill>
                <a:latin typeface="Times New Roman"/>
                <a:ea typeface="Times New Roman"/>
                <a:cs typeface="Times New Roman"/>
                <a:sym typeface="Times New Roman"/>
              </a:rPr>
              <a:t> </a:t>
            </a:r>
            <a:endParaRPr/>
          </a:p>
          <a:p>
            <a:pPr marL="103187" marR="0" lvl="0" indent="0" algn="l" rtl="0">
              <a:spcBef>
                <a:spcPts val="1013"/>
              </a:spcBef>
              <a:spcAft>
                <a:spcPts val="0"/>
              </a:spcAft>
              <a:buClr>
                <a:srgbClr val="232323"/>
              </a:buClr>
              <a:buSzPts val="2000"/>
              <a:buFont typeface="Arial"/>
              <a:buNone/>
            </a:pPr>
            <a:r>
              <a:rPr lang="en-US" sz="2000" b="1">
                <a:solidFill>
                  <a:srgbClr val="232323"/>
                </a:solidFill>
                <a:latin typeface="Arial"/>
                <a:ea typeface="Arial"/>
                <a:cs typeface="Arial"/>
                <a:sym typeface="Arial"/>
              </a:rPr>
              <a:t>Asymptomatic patients with eGFR 5 to 15 mL/min/1.73 m</a:t>
            </a:r>
            <a:r>
              <a:rPr lang="en-US" sz="2000" b="1" baseline="30000">
                <a:solidFill>
                  <a:srgbClr val="232323"/>
                </a:solidFill>
                <a:latin typeface="Arial"/>
                <a:ea typeface="Arial"/>
                <a:cs typeface="Arial"/>
                <a:sym typeface="Arial"/>
              </a:rPr>
              <a:t>2 </a:t>
            </a:r>
            <a:r>
              <a:rPr lang="en-US" sz="2000" b="1">
                <a:solidFill>
                  <a:srgbClr val="232323"/>
                </a:solidFill>
                <a:latin typeface="Arial"/>
                <a:ea typeface="Arial"/>
                <a:cs typeface="Arial"/>
                <a:sym typeface="Arial"/>
              </a:rPr>
              <a:t>–</a:t>
            </a:r>
            <a:r>
              <a:rPr lang="en-US" sz="2000">
                <a:solidFill>
                  <a:srgbClr val="232323"/>
                </a:solidFill>
                <a:latin typeface="Arial"/>
                <a:ea typeface="Arial"/>
                <a:cs typeface="Arial"/>
                <a:sym typeface="Arial"/>
              </a:rPr>
              <a:t>  closely follow such but do not initiate dialysis in the absence of signs or symptoms.</a:t>
            </a:r>
            <a:endParaRPr/>
          </a:p>
          <a:p>
            <a:pPr marL="103187" marR="0" lvl="0" indent="0" algn="l" rtl="0">
              <a:spcBef>
                <a:spcPts val="1013"/>
              </a:spcBef>
              <a:spcAft>
                <a:spcPts val="0"/>
              </a:spcAft>
              <a:buClr>
                <a:srgbClr val="232323"/>
              </a:buClr>
              <a:buSzPts val="2000"/>
              <a:buFont typeface="Arial"/>
              <a:buNone/>
            </a:pPr>
            <a:r>
              <a:rPr lang="en-US" sz="2000" b="1">
                <a:solidFill>
                  <a:srgbClr val="232323"/>
                </a:solidFill>
                <a:latin typeface="Arial"/>
                <a:ea typeface="Arial"/>
                <a:cs typeface="Arial"/>
                <a:sym typeface="Arial"/>
              </a:rPr>
              <a:t>Patients with eGFR 5 to 15 mL/min/1.73 m</a:t>
            </a:r>
            <a:r>
              <a:rPr lang="en-US" sz="2000" b="1" baseline="30000">
                <a:solidFill>
                  <a:srgbClr val="232323"/>
                </a:solidFill>
                <a:latin typeface="Arial"/>
                <a:ea typeface="Arial"/>
                <a:cs typeface="Arial"/>
                <a:sym typeface="Arial"/>
              </a:rPr>
              <a:t>2</a:t>
            </a:r>
            <a:r>
              <a:rPr lang="en-US" sz="2000">
                <a:solidFill>
                  <a:srgbClr val="232323"/>
                </a:solidFill>
                <a:latin typeface="Arial"/>
                <a:ea typeface="Arial"/>
                <a:cs typeface="Arial"/>
                <a:sym typeface="Arial"/>
              </a:rPr>
              <a:t> </a:t>
            </a:r>
            <a:r>
              <a:rPr lang="en-US" sz="2000" b="1">
                <a:solidFill>
                  <a:srgbClr val="232323"/>
                </a:solidFill>
                <a:latin typeface="Arial"/>
                <a:ea typeface="Arial"/>
                <a:cs typeface="Arial"/>
                <a:sym typeface="Arial"/>
              </a:rPr>
              <a:t>with signs or symptoms that could be due to ESKD</a:t>
            </a:r>
            <a:r>
              <a:rPr lang="en-US" sz="2000">
                <a:solidFill>
                  <a:srgbClr val="232323"/>
                </a:solidFill>
                <a:latin typeface="Arial"/>
                <a:ea typeface="Arial"/>
                <a:cs typeface="Arial"/>
                <a:sym typeface="Arial"/>
              </a:rPr>
              <a:t>: We initiate dialysis for those patients whose signs and symptoms are refractory to medical therapy (refractory hyperkalemia, Refractory fluid overload, refractory metabolic acidosis, uremic pericarditis or pleuritis, Uremic encephalopathy ).</a:t>
            </a:r>
            <a:endParaRPr/>
          </a:p>
          <a:p>
            <a:pPr marL="103187" marR="0" lvl="0" indent="0" algn="l" rtl="0">
              <a:spcBef>
                <a:spcPts val="1013"/>
              </a:spcBef>
              <a:spcAft>
                <a:spcPts val="0"/>
              </a:spcAft>
              <a:buClr>
                <a:srgbClr val="232323"/>
              </a:buClr>
              <a:buSzPts val="2000"/>
              <a:buFont typeface="Arial"/>
              <a:buNone/>
            </a:pPr>
            <a:r>
              <a:rPr lang="en-US" sz="2000" b="1">
                <a:solidFill>
                  <a:srgbClr val="232323"/>
                </a:solidFill>
                <a:latin typeface="Arial"/>
                <a:ea typeface="Arial"/>
                <a:cs typeface="Arial"/>
                <a:sym typeface="Arial"/>
              </a:rPr>
              <a:t>Patients with eGFR &lt;5 mL/min/1.73 m</a:t>
            </a:r>
            <a:r>
              <a:rPr lang="en-US" sz="2000" b="1" baseline="30000">
                <a:solidFill>
                  <a:srgbClr val="232323"/>
                </a:solidFill>
                <a:latin typeface="Arial"/>
                <a:ea typeface="Arial"/>
                <a:cs typeface="Arial"/>
                <a:sym typeface="Arial"/>
              </a:rPr>
              <a:t>2 : </a:t>
            </a:r>
            <a:r>
              <a:rPr lang="en-US" sz="2000">
                <a:solidFill>
                  <a:srgbClr val="232323"/>
                </a:solidFill>
                <a:latin typeface="Arial"/>
                <a:ea typeface="Arial"/>
                <a:cs typeface="Arial"/>
                <a:sym typeface="Arial"/>
              </a:rPr>
              <a:t>We initiate dialysis for most patients regardless of the absence or presence of ESKD-related signs or symptoms.</a:t>
            </a:r>
            <a:endParaRPr/>
          </a:p>
          <a:p>
            <a:pPr marL="103187" marR="0" lvl="0" indent="0" algn="l" rtl="0">
              <a:spcBef>
                <a:spcPts val="1013"/>
              </a:spcBef>
              <a:spcAft>
                <a:spcPts val="0"/>
              </a:spcAft>
              <a:buClr>
                <a:schemeClr val="dk1"/>
              </a:buClr>
              <a:buSzPts val="2400"/>
              <a:buFont typeface="Arial"/>
              <a:buNone/>
            </a:pPr>
            <a:endParaRPr sz="2400" b="1">
              <a:solidFill>
                <a:srgbClr val="E4821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9619466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8910D13-A327-4F24-9DE3-983D817F7F16}"/>
              </a:ext>
            </a:extLst>
          </p:cNvPr>
          <p:cNvSpPr>
            <a:spLocks noGrp="1" noChangeArrowheads="1"/>
          </p:cNvSpPr>
          <p:nvPr>
            <p:ph type="title"/>
          </p:nvPr>
        </p:nvSpPr>
        <p:spPr>
          <a:xfrm>
            <a:off x="1371600" y="152400"/>
            <a:ext cx="10018713" cy="1219200"/>
          </a:xfrm>
        </p:spPr>
        <p:txBody>
          <a:bodyPr/>
          <a:lstStyle/>
          <a:p>
            <a:r>
              <a:rPr lang="en-US" altLang="en-US">
                <a:ln>
                  <a:noFill/>
                </a:ln>
              </a:rPr>
              <a:t>Contraindications</a:t>
            </a:r>
          </a:p>
        </p:txBody>
      </p:sp>
      <p:sp>
        <p:nvSpPr>
          <p:cNvPr id="21507" name="Content Placeholder 2">
            <a:extLst>
              <a:ext uri="{FF2B5EF4-FFF2-40B4-BE49-F238E27FC236}">
                <a16:creationId xmlns:a16="http://schemas.microsoft.com/office/drawing/2014/main" id="{60D86C63-59E1-4660-90EB-A5148A580567}"/>
              </a:ext>
            </a:extLst>
          </p:cNvPr>
          <p:cNvSpPr>
            <a:spLocks noGrp="1" noChangeArrowheads="1"/>
          </p:cNvSpPr>
          <p:nvPr>
            <p:ph idx="1"/>
          </p:nvPr>
        </p:nvSpPr>
        <p:spPr>
          <a:xfrm>
            <a:off x="1484313" y="1676400"/>
            <a:ext cx="10018712" cy="4800600"/>
          </a:xfrm>
        </p:spPr>
        <p:txBody>
          <a:bodyPr/>
          <a:lstStyle/>
          <a:p>
            <a:pPr marL="0" indent="0">
              <a:buFont typeface="Arial" panose="020B0604020202020204" pitchFamily="34" charset="0"/>
              <a:buNone/>
            </a:pPr>
            <a:r>
              <a:rPr lang="en-US" altLang="en-US">
                <a:solidFill>
                  <a:srgbClr val="333333"/>
                </a:solidFill>
                <a:latin typeface="Arial" panose="020B0604020202020204" pitchFamily="34" charset="0"/>
              </a:rPr>
              <a:t>1. </a:t>
            </a:r>
            <a:r>
              <a:rPr lang="en-US" altLang="en-US" b="1">
                <a:solidFill>
                  <a:srgbClr val="333333"/>
                </a:solidFill>
                <a:latin typeface="Arial" panose="020B0604020202020204" pitchFamily="34" charset="0"/>
              </a:rPr>
              <a:t>The one absolute contraindication </a:t>
            </a:r>
            <a:r>
              <a:rPr lang="en-US" altLang="en-US">
                <a:solidFill>
                  <a:srgbClr val="333333"/>
                </a:solidFill>
                <a:latin typeface="Arial" panose="020B0604020202020204" pitchFamily="34" charset="0"/>
              </a:rPr>
              <a:t>to chronic PD is an unsuitable peritoneum due to the presence of extensive adhesions, fibrosis, or malignancy.</a:t>
            </a:r>
            <a:br>
              <a:rPr lang="en-US" altLang="en-US"/>
            </a:br>
            <a:r>
              <a:rPr lang="en-US" altLang="en-US">
                <a:solidFill>
                  <a:srgbClr val="333333"/>
                </a:solidFill>
                <a:latin typeface="Arial" panose="020B0604020202020204" pitchFamily="34" charset="0"/>
              </a:rPr>
              <a:t>2. Abdominal hernias</a:t>
            </a:r>
            <a:br>
              <a:rPr lang="en-US" altLang="en-US"/>
            </a:br>
            <a:r>
              <a:rPr lang="en-US" altLang="en-US">
                <a:solidFill>
                  <a:srgbClr val="333333"/>
                </a:solidFill>
                <a:latin typeface="Arial" panose="020B0604020202020204" pitchFamily="34" charset="0"/>
              </a:rPr>
              <a:t>3. Presence of colostomy, ileostomy, nephrostomy, or ileal conduit</a:t>
            </a:r>
            <a:br>
              <a:rPr lang="en-US" altLang="en-US"/>
            </a:br>
            <a:r>
              <a:rPr lang="en-US" altLang="en-US">
                <a:solidFill>
                  <a:srgbClr val="333333"/>
                </a:solidFill>
                <a:latin typeface="Arial" panose="020B0604020202020204" pitchFamily="34" charset="0"/>
              </a:rPr>
              <a:t>4. Recurrent chronic backache with preexisting disc disease</a:t>
            </a:r>
            <a:br>
              <a:rPr lang="en-US" altLang="en-US"/>
            </a:br>
            <a:r>
              <a:rPr lang="en-US" altLang="en-US">
                <a:solidFill>
                  <a:srgbClr val="333333"/>
                </a:solidFill>
                <a:latin typeface="Arial" panose="020B0604020202020204" pitchFamily="34" charset="0"/>
              </a:rPr>
              <a:t>5. Severe psychological and social problems</a:t>
            </a:r>
            <a:br>
              <a:rPr lang="en-US" altLang="en-US"/>
            </a:br>
            <a:r>
              <a:rPr lang="en-US" altLang="en-US">
                <a:solidFill>
                  <a:srgbClr val="333333"/>
                </a:solidFill>
                <a:latin typeface="Arial" panose="020B0604020202020204" pitchFamily="34" charset="0"/>
              </a:rPr>
              <a:t>6. Severe diverticular disease of the colon</a:t>
            </a:r>
            <a:br>
              <a:rPr lang="en-US" altLang="en-US"/>
            </a:br>
            <a:r>
              <a:rPr lang="en-US" altLang="en-US">
                <a:solidFill>
                  <a:srgbClr val="333333"/>
                </a:solidFill>
                <a:latin typeface="Arial" panose="020B0604020202020204" pitchFamily="34" charset="0"/>
              </a:rPr>
              <a:t>7. Severe neurologic disease, movement disorder, or severe arthritis preventing self care. (caregivers can be trained to perform the peritoneal dialysis)</a:t>
            </a:r>
            <a:br>
              <a:rPr lang="en-US" altLang="en-US"/>
            </a:br>
            <a:r>
              <a:rPr lang="en-US" altLang="en-US">
                <a:solidFill>
                  <a:srgbClr val="333333"/>
                </a:solidFill>
                <a:latin typeface="Arial" panose="020B0604020202020204" pitchFamily="34" charset="0"/>
              </a:rPr>
              <a:t>8. Severe chronic obstructive pulmonary disease</a:t>
            </a:r>
            <a:br>
              <a:rPr lang="en-US" altLang="en-US"/>
            </a:br>
            <a:r>
              <a:rPr lang="en-US" altLang="en-US">
                <a:solidFill>
                  <a:srgbClr val="333333"/>
                </a:solidFill>
                <a:latin typeface="Arial" panose="020B0604020202020204" pitchFamily="34" charset="0"/>
              </a:rPr>
              <a:t>9. Malnutrition</a:t>
            </a:r>
            <a:endParaRPr lang="en-US"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493D2F4-A995-4F83-A58A-45F54A32D438}"/>
              </a:ext>
            </a:extLst>
          </p:cNvPr>
          <p:cNvSpPr>
            <a:spLocks noGrp="1" noChangeArrowheads="1"/>
          </p:cNvSpPr>
          <p:nvPr>
            <p:ph type="title"/>
          </p:nvPr>
        </p:nvSpPr>
        <p:spPr>
          <a:xfrm>
            <a:off x="1087438" y="-228600"/>
            <a:ext cx="10017125" cy="1752600"/>
          </a:xfrm>
        </p:spPr>
        <p:txBody>
          <a:bodyPr/>
          <a:lstStyle/>
          <a:p>
            <a:r>
              <a:rPr lang="en-US" altLang="en-US">
                <a:ln>
                  <a:noFill/>
                </a:ln>
                <a:latin typeface="Arial" panose="020B0604020202020204" pitchFamily="34" charset="0"/>
                <a:cs typeface="Arial" panose="020B0604020202020204" pitchFamily="34" charset="0"/>
              </a:rPr>
              <a:t>Kidney transplantation</a:t>
            </a:r>
          </a:p>
        </p:txBody>
      </p:sp>
      <p:pic>
        <p:nvPicPr>
          <p:cNvPr id="22531" name="Picture 4" descr="See the source image">
            <a:extLst>
              <a:ext uri="{FF2B5EF4-FFF2-40B4-BE49-F238E27FC236}">
                <a16:creationId xmlns:a16="http://schemas.microsoft.com/office/drawing/2014/main" id="{7F5AAD12-9676-4263-B76B-04189A4CAF6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82863" y="1219200"/>
            <a:ext cx="7026275" cy="5257800"/>
          </a:xfr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A9B3F00C-D534-478A-AB09-5AC1EC10F964}"/>
              </a:ext>
            </a:extLst>
          </p:cNvPr>
          <p:cNvSpPr txBox="1"/>
          <p:nvPr/>
        </p:nvSpPr>
        <p:spPr>
          <a:xfrm>
            <a:off x="1219200" y="914400"/>
            <a:ext cx="10126663" cy="738188"/>
          </a:xfrm>
          <a:prstGeom prst="rect">
            <a:avLst/>
          </a:prstGeom>
        </p:spPr>
        <p:txBody>
          <a:bodyPr lIns="0" tIns="0" rIns="0" bIns="0">
            <a:spAutoFit/>
          </a:bodyPr>
          <a:lstStyle/>
          <a:p>
            <a:pPr marL="12700" eaLnBrk="1" fontAlgn="auto" hangingPunct="1">
              <a:spcBef>
                <a:spcPts val="0"/>
              </a:spcBef>
              <a:spcAft>
                <a:spcPts val="0"/>
              </a:spcAft>
              <a:tabLst>
                <a:tab pos="2425065" algn="l"/>
                <a:tab pos="10114280" algn="l"/>
              </a:tabLst>
              <a:defRPr/>
            </a:pPr>
            <a:r>
              <a:rPr sz="4800" dirty="0">
                <a:latin typeface="Arial" panose="020B0604020202020204" pitchFamily="34" charset="0"/>
                <a:cs typeface="Arial" panose="020B0604020202020204" pitchFamily="34" charset="0"/>
              </a:rPr>
              <a:t> 	</a:t>
            </a:r>
            <a:r>
              <a:rPr sz="4800" spc="-185" dirty="0">
                <a:latin typeface="Arial" panose="020B0604020202020204" pitchFamily="34" charset="0"/>
                <a:cs typeface="Arial" panose="020B0604020202020204" pitchFamily="34" charset="0"/>
              </a:rPr>
              <a:t>R</a:t>
            </a:r>
            <a:r>
              <a:rPr sz="4800" spc="-90" dirty="0">
                <a:latin typeface="Arial" panose="020B0604020202020204" pitchFamily="34" charset="0"/>
                <a:cs typeface="Arial" panose="020B0604020202020204" pitchFamily="34" charset="0"/>
              </a:rPr>
              <a:t>e</a:t>
            </a:r>
            <a:r>
              <a:rPr sz="4800" spc="-120" dirty="0">
                <a:latin typeface="Arial" panose="020B0604020202020204" pitchFamily="34" charset="0"/>
                <a:cs typeface="Arial" panose="020B0604020202020204" pitchFamily="34" charset="0"/>
              </a:rPr>
              <a:t>na</a:t>
            </a:r>
            <a:r>
              <a:rPr sz="4800" spc="-15" dirty="0">
                <a:latin typeface="Arial" panose="020B0604020202020204" pitchFamily="34" charset="0"/>
                <a:cs typeface="Arial" panose="020B0604020202020204" pitchFamily="34" charset="0"/>
              </a:rPr>
              <a:t>l</a:t>
            </a:r>
            <a:r>
              <a:rPr sz="4800" spc="-165" dirty="0">
                <a:latin typeface="Arial" panose="020B0604020202020204" pitchFamily="34" charset="0"/>
                <a:cs typeface="Arial" panose="020B0604020202020204" pitchFamily="34" charset="0"/>
              </a:rPr>
              <a:t> </a:t>
            </a:r>
            <a:r>
              <a:rPr sz="4800" spc="-420" dirty="0">
                <a:latin typeface="Arial" panose="020B0604020202020204" pitchFamily="34" charset="0"/>
                <a:cs typeface="Arial" panose="020B0604020202020204" pitchFamily="34" charset="0"/>
              </a:rPr>
              <a:t>T</a:t>
            </a:r>
            <a:r>
              <a:rPr sz="4800" spc="-195" dirty="0">
                <a:latin typeface="Arial" panose="020B0604020202020204" pitchFamily="34" charset="0"/>
                <a:cs typeface="Arial" panose="020B0604020202020204" pitchFamily="34" charset="0"/>
              </a:rPr>
              <a:t>r</a:t>
            </a:r>
            <a:r>
              <a:rPr sz="4800" spc="-114" dirty="0">
                <a:latin typeface="Arial" panose="020B0604020202020204" pitchFamily="34" charset="0"/>
                <a:cs typeface="Arial" panose="020B0604020202020204" pitchFamily="34" charset="0"/>
              </a:rPr>
              <a:t>a</a:t>
            </a:r>
            <a:r>
              <a:rPr sz="4800" spc="-120" dirty="0">
                <a:latin typeface="Arial" panose="020B0604020202020204" pitchFamily="34" charset="0"/>
                <a:cs typeface="Arial" panose="020B0604020202020204" pitchFamily="34" charset="0"/>
              </a:rPr>
              <a:t>n</a:t>
            </a:r>
            <a:r>
              <a:rPr sz="4800" spc="-105" dirty="0">
                <a:latin typeface="Arial" panose="020B0604020202020204" pitchFamily="34" charset="0"/>
                <a:cs typeface="Arial" panose="020B0604020202020204" pitchFamily="34" charset="0"/>
              </a:rPr>
              <a:t>s</a:t>
            </a:r>
            <a:r>
              <a:rPr sz="4800" spc="-120" dirty="0">
                <a:latin typeface="Arial" panose="020B0604020202020204" pitchFamily="34" charset="0"/>
                <a:cs typeface="Arial" panose="020B0604020202020204" pitchFamily="34" charset="0"/>
              </a:rPr>
              <a:t>p</a:t>
            </a:r>
            <a:r>
              <a:rPr sz="4800" spc="-95" dirty="0">
                <a:latin typeface="Arial" panose="020B0604020202020204" pitchFamily="34" charset="0"/>
                <a:cs typeface="Arial" panose="020B0604020202020204" pitchFamily="34" charset="0"/>
              </a:rPr>
              <a:t>l</a:t>
            </a:r>
            <a:r>
              <a:rPr sz="4800" spc="-120" dirty="0">
                <a:latin typeface="Arial" panose="020B0604020202020204" pitchFamily="34" charset="0"/>
                <a:cs typeface="Arial" panose="020B0604020202020204" pitchFamily="34" charset="0"/>
              </a:rPr>
              <a:t>a</a:t>
            </a:r>
            <a:r>
              <a:rPr sz="4800" spc="-170" dirty="0">
                <a:latin typeface="Arial" panose="020B0604020202020204" pitchFamily="34" charset="0"/>
                <a:cs typeface="Arial" panose="020B0604020202020204" pitchFamily="34" charset="0"/>
              </a:rPr>
              <a:t>n</a:t>
            </a:r>
            <a:r>
              <a:rPr sz="4800" spc="-175" dirty="0">
                <a:latin typeface="Arial" panose="020B0604020202020204" pitchFamily="34" charset="0"/>
                <a:cs typeface="Arial" panose="020B0604020202020204" pitchFamily="34" charset="0"/>
              </a:rPr>
              <a:t>t</a:t>
            </a:r>
            <a:r>
              <a:rPr sz="4800" spc="-170" dirty="0">
                <a:latin typeface="Arial" panose="020B0604020202020204" pitchFamily="34" charset="0"/>
                <a:cs typeface="Arial" panose="020B0604020202020204" pitchFamily="34" charset="0"/>
              </a:rPr>
              <a:t>a</a:t>
            </a:r>
            <a:r>
              <a:rPr sz="4800" spc="-100" dirty="0">
                <a:latin typeface="Arial" panose="020B0604020202020204" pitchFamily="34" charset="0"/>
                <a:cs typeface="Arial" panose="020B0604020202020204" pitchFamily="34" charset="0"/>
              </a:rPr>
              <a:t>t</a:t>
            </a:r>
            <a:r>
              <a:rPr sz="4800" spc="-90" dirty="0">
                <a:latin typeface="Arial" panose="020B0604020202020204" pitchFamily="34" charset="0"/>
                <a:cs typeface="Arial" panose="020B0604020202020204" pitchFamily="34" charset="0"/>
              </a:rPr>
              <a:t>i</a:t>
            </a:r>
            <a:r>
              <a:rPr sz="4800" spc="-95" dirty="0">
                <a:latin typeface="Arial" panose="020B0604020202020204" pitchFamily="34" charset="0"/>
                <a:cs typeface="Arial" panose="020B0604020202020204" pitchFamily="34" charset="0"/>
              </a:rPr>
              <a:t>o</a:t>
            </a:r>
            <a:r>
              <a:rPr sz="4800" spc="-25" dirty="0">
                <a:latin typeface="Arial" panose="020B0604020202020204" pitchFamily="34" charset="0"/>
                <a:cs typeface="Arial" panose="020B0604020202020204" pitchFamily="34" charset="0"/>
              </a:rPr>
              <a:t>n</a:t>
            </a:r>
            <a:r>
              <a:rPr sz="4800" dirty="0">
                <a:latin typeface="Arial" panose="020B0604020202020204" pitchFamily="34" charset="0"/>
                <a:cs typeface="Arial" panose="020B0604020202020204" pitchFamily="34" charset="0"/>
              </a:rPr>
              <a:t> 	</a:t>
            </a:r>
          </a:p>
        </p:txBody>
      </p:sp>
      <p:sp>
        <p:nvSpPr>
          <p:cNvPr id="90115" name="object 3">
            <a:extLst>
              <a:ext uri="{FF2B5EF4-FFF2-40B4-BE49-F238E27FC236}">
                <a16:creationId xmlns:a16="http://schemas.microsoft.com/office/drawing/2014/main" id="{00B0FBF9-14B8-4CAE-A839-7D00BB4817A5}"/>
              </a:ext>
            </a:extLst>
          </p:cNvPr>
          <p:cNvSpPr>
            <a:spLocks noGrp="1"/>
          </p:cNvSpPr>
          <p:nvPr>
            <p:ph idx="1"/>
          </p:nvPr>
        </p:nvSpPr>
        <p:spPr>
          <a:xfrm>
            <a:off x="1068388" y="1898650"/>
            <a:ext cx="10055225" cy="4654550"/>
          </a:xfrm>
        </p:spPr>
        <p:txBody>
          <a:bodyPr rtlCol="0">
            <a:normAutofit/>
          </a:bodyPr>
          <a:lstStyle/>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The most cost-effective modality of renal transplantation, with a longer life and better QoL.</a:t>
            </a:r>
          </a:p>
          <a:p>
            <a:pPr marL="120650" indent="0" eaLnBrk="1" fontAlgn="auto" hangingPunct="1">
              <a:spcBef>
                <a:spcPct val="0"/>
              </a:spcBef>
              <a:spcAft>
                <a:spcPts val="0"/>
              </a:spcAft>
              <a:buClr>
                <a:schemeClr val="accent1">
                  <a:lumMod val="75000"/>
                </a:schemeClr>
              </a:buClr>
              <a:buFont typeface="Wingdings 2"/>
              <a:buChar char=""/>
              <a:defRPr/>
            </a:pPr>
            <a:r>
              <a:rPr lang="en-US" altLang="en-US" b="1" dirty="0">
                <a:solidFill>
                  <a:schemeClr val="tx1">
                    <a:lumMod val="95000"/>
                    <a:lumOff val="5000"/>
                  </a:schemeClr>
                </a:solidFill>
                <a:latin typeface="Arial" panose="020B0604020202020204" pitchFamily="34" charset="0"/>
                <a:cs typeface="Arial" panose="020B0604020202020204" pitchFamily="34" charset="0"/>
              </a:rPr>
              <a:t>Can restore normal kidney function and correct all the metabolic abnormalities of CKD.</a:t>
            </a:r>
          </a:p>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Early transplantation (“ pre-emptive or within 1 year of dialysis initiation) yields best results.</a:t>
            </a:r>
          </a:p>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Refer for transplant evaluation when eGFR=/&lt; 20 ml/</a:t>
            </a:r>
            <a:r>
              <a:rPr lang="en-US" altLang="en-US" dirty="0" err="1">
                <a:solidFill>
                  <a:schemeClr val="tx1">
                    <a:lumMod val="95000"/>
                    <a:lumOff val="5000"/>
                  </a:schemeClr>
                </a:solidFill>
                <a:latin typeface="Arial" panose="020B0604020202020204" pitchFamily="34" charset="0"/>
                <a:cs typeface="Arial" panose="020B0604020202020204" pitchFamily="34" charset="0"/>
              </a:rPr>
              <a:t>mn</a:t>
            </a:r>
            <a:r>
              <a:rPr lang="en-US" altLang="en-US" dirty="0">
                <a:solidFill>
                  <a:schemeClr val="tx1">
                    <a:lumMod val="95000"/>
                    <a:lumOff val="5000"/>
                  </a:schemeClr>
                </a:solidFill>
                <a:latin typeface="Arial" panose="020B0604020202020204" pitchFamily="34" charset="0"/>
                <a:cs typeface="Arial" panose="020B0604020202020204" pitchFamily="34" charset="0"/>
              </a:rPr>
              <a:t>/1.73 m2.</a:t>
            </a:r>
          </a:p>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Living donor kidney outcomes are superior to deceased donor kidney outcomes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33356D17-D06B-4F9A-8648-C36DFC5A6049}"/>
              </a:ext>
            </a:extLst>
          </p:cNvPr>
          <p:cNvSpPr>
            <a:spLocks noGrp="1" noChangeArrowheads="1"/>
          </p:cNvSpPr>
          <p:nvPr>
            <p:ph type="title"/>
          </p:nvPr>
        </p:nvSpPr>
        <p:spPr>
          <a:xfrm>
            <a:off x="1484313" y="381000"/>
            <a:ext cx="10018712" cy="1066800"/>
          </a:xfrm>
        </p:spPr>
        <p:txBody>
          <a:bodyPr/>
          <a:lstStyle/>
          <a:p>
            <a:r>
              <a:rPr lang="en-US" altLang="en-US" b="1">
                <a:ln>
                  <a:noFill/>
                </a:ln>
                <a:latin typeface="Arial" panose="020B0604020202020204" pitchFamily="34" charset="0"/>
                <a:cs typeface="Arial" panose="020B0604020202020204" pitchFamily="34" charset="0"/>
              </a:rPr>
              <a:t> </a:t>
            </a:r>
            <a:r>
              <a:rPr lang="en-US" altLang="en-US" b="1">
                <a:ln>
                  <a:noFill/>
                </a:ln>
                <a:latin typeface="Source Sans Pro" panose="020B0503030403020204" pitchFamily="34" charset="0"/>
              </a:rPr>
              <a:t>Deceased Donor kidneys Transplant</a:t>
            </a:r>
            <a:r>
              <a:rPr lang="en-US" altLang="en-US" b="1">
                <a:ln>
                  <a:noFill/>
                </a:ln>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29D49F06-0213-45C9-BF2F-B938BDD606B0}"/>
              </a:ext>
            </a:extLst>
          </p:cNvPr>
          <p:cNvSpPr>
            <a:spLocks noGrp="1"/>
          </p:cNvSpPr>
          <p:nvPr>
            <p:ph idx="1"/>
          </p:nvPr>
        </p:nvSpPr>
        <p:spPr>
          <a:xfrm>
            <a:off x="1219200" y="1447800"/>
            <a:ext cx="10018713" cy="5181600"/>
          </a:xfrm>
        </p:spPr>
        <p:txBody>
          <a:bodyPr/>
          <a:lstStyle/>
          <a:p>
            <a:pPr>
              <a:defRPr/>
            </a:pPr>
            <a:r>
              <a:rPr lang="en-US" sz="1800" b="1" dirty="0">
                <a:latin typeface="Arial" panose="020B0604020202020204" pitchFamily="34" charset="0"/>
                <a:cs typeface="Arial" panose="020B0604020202020204" pitchFamily="34" charset="0"/>
              </a:rPr>
              <a:t>Standard Criteria Donors (SCD):</a:t>
            </a:r>
            <a:r>
              <a:rPr lang="en-US" sz="1800" dirty="0">
                <a:latin typeface="Arial" panose="020B0604020202020204" pitchFamily="34" charset="0"/>
                <a:cs typeface="Arial" panose="020B0604020202020204" pitchFamily="34" charset="0"/>
              </a:rPr>
              <a:t> </a:t>
            </a:r>
          </a:p>
          <a:p>
            <a:pPr marL="0" indent="0">
              <a:buFont typeface="Arial" panose="020B0604020202020204" pitchFamily="34" charset="0"/>
              <a:buNone/>
              <a:defRPr/>
            </a:pPr>
            <a:r>
              <a:rPr lang="en-US" sz="1800" dirty="0">
                <a:latin typeface="Arial" panose="020B0604020202020204" pitchFamily="34" charset="0"/>
                <a:cs typeface="Arial" panose="020B0604020202020204" pitchFamily="34" charset="0"/>
                <a:sym typeface="Wingdings" panose="05000000000000000000" pitchFamily="2" charset="2"/>
              </a:rPr>
              <a:t> </a:t>
            </a:r>
            <a:r>
              <a:rPr lang="en-US" sz="1600" dirty="0">
                <a:latin typeface="Arial" panose="020B0604020202020204" pitchFamily="34" charset="0"/>
                <a:cs typeface="Arial" panose="020B0604020202020204" pitchFamily="34" charset="0"/>
              </a:rPr>
              <a:t>&lt;50 </a:t>
            </a:r>
            <a:r>
              <a:rPr lang="en-US" sz="1600" dirty="0" err="1">
                <a:latin typeface="Arial" panose="020B0604020202020204" pitchFamily="34" charset="0"/>
                <a:cs typeface="Arial" panose="020B0604020202020204" pitchFamily="34" charset="0"/>
              </a:rPr>
              <a:t>yr</a:t>
            </a:r>
            <a:r>
              <a:rPr lang="en-US" sz="1600" dirty="0">
                <a:latin typeface="Arial" panose="020B0604020202020204" pitchFamily="34" charset="0"/>
                <a:cs typeface="Arial" panose="020B0604020202020204" pitchFamily="34" charset="0"/>
              </a:rPr>
              <a:t> + do not meet any of the criteria below that are assigned to Expanded Criteria Donors.</a:t>
            </a:r>
          </a:p>
          <a:p>
            <a:pPr>
              <a:defRPr/>
            </a:pPr>
            <a:r>
              <a:rPr lang="en-US" sz="1800" b="1" dirty="0">
                <a:latin typeface="Arial" panose="020B0604020202020204" pitchFamily="34" charset="0"/>
                <a:cs typeface="Arial" panose="020B0604020202020204" pitchFamily="34" charset="0"/>
              </a:rPr>
              <a:t>Expanded Criteria Donors (ECD):</a:t>
            </a:r>
            <a:r>
              <a:rPr lang="en-US" sz="1800" dirty="0">
                <a:latin typeface="Arial" panose="020B0604020202020204" pitchFamily="34" charset="0"/>
                <a:cs typeface="Arial" panose="020B0604020202020204" pitchFamily="34" charset="0"/>
              </a:rPr>
              <a:t> </a:t>
            </a:r>
          </a:p>
          <a:p>
            <a:pPr>
              <a:buFont typeface="Wingdings" panose="05000000000000000000" pitchFamily="2" charset="2"/>
              <a:buChar char="à"/>
              <a:defRPr/>
            </a:pPr>
            <a:r>
              <a:rPr lang="en-US" sz="1600" dirty="0">
                <a:latin typeface="Arial" panose="020B0604020202020204" pitchFamily="34" charset="0"/>
                <a:cs typeface="Arial" panose="020B0604020202020204" pitchFamily="34" charset="0"/>
              </a:rPr>
              <a:t>&gt;60 or 50-59 + at least 2 following criteria:</a:t>
            </a:r>
          </a:p>
          <a:p>
            <a:pPr>
              <a:buFont typeface="Wingdings" panose="05000000000000000000" pitchFamily="2" charset="2"/>
              <a:buChar char="à"/>
              <a:defRPr/>
            </a:pPr>
            <a:r>
              <a:rPr lang="en-US" sz="1600" dirty="0">
                <a:latin typeface="Arial" panose="020B0604020202020204" pitchFamily="34" charset="0"/>
                <a:cs typeface="Arial" panose="020B0604020202020204" pitchFamily="34" charset="0"/>
              </a:rPr>
              <a:t> history of high blood pressure, the donor passed away from a CVA (stroke) or had a creatinine higher than the normal laboratory value (1.5 mg/dl)</a:t>
            </a:r>
          </a:p>
          <a:p>
            <a:pPr>
              <a:defRPr/>
            </a:pPr>
            <a:r>
              <a:rPr lang="en-US" sz="1800" b="1" dirty="0">
                <a:latin typeface="Arial" panose="020B0604020202020204" pitchFamily="34" charset="0"/>
                <a:cs typeface="Arial" panose="020B0604020202020204" pitchFamily="34" charset="0"/>
              </a:rPr>
              <a:t>Donation after Cardiac Death (DCD):</a:t>
            </a:r>
          </a:p>
          <a:p>
            <a:pPr>
              <a:defRPr/>
            </a:pPr>
            <a:r>
              <a:rPr lang="en-US" sz="1800" b="1" dirty="0">
                <a:latin typeface="Arial" panose="020B0604020202020204" pitchFamily="34" charset="0"/>
                <a:cs typeface="Arial" panose="020B0604020202020204" pitchFamily="34" charset="0"/>
              </a:rPr>
              <a:t>Double Kidney Transplants (Duals):</a:t>
            </a:r>
            <a:r>
              <a:rPr lang="en-US" sz="18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Using both kidneys of expanded criteria to achieve better results.</a:t>
            </a:r>
          </a:p>
          <a:p>
            <a:pPr>
              <a:defRPr/>
            </a:pPr>
            <a:r>
              <a:rPr lang="en-US" sz="1800" b="1" dirty="0">
                <a:latin typeface="Arial" panose="020B0604020202020204" pitchFamily="34" charset="0"/>
                <a:cs typeface="Arial" panose="020B0604020202020204" pitchFamily="34" charset="0"/>
              </a:rPr>
              <a:t>Donors with High-Risk Social Behavior:</a:t>
            </a:r>
            <a:r>
              <a:rPr lang="en-US" sz="18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individuals with history high-risk behavior for sexually transmitted disease, drug use, or were incarcerated. All of these donors are tested for transmissible disease at the time of organ recovery. </a:t>
            </a:r>
            <a:endParaRPr lang="en-US" sz="1800" dirty="0">
              <a:latin typeface="Arial" panose="020B0604020202020204" pitchFamily="34" charset="0"/>
              <a:cs typeface="Arial" panose="020B0604020202020204" pitchFamily="34" charset="0"/>
            </a:endParaRPr>
          </a:p>
          <a:p>
            <a:pPr>
              <a:defRPr/>
            </a:pPr>
            <a:endParaRPr lang="en-US" sz="1800" dirty="0">
              <a:latin typeface="Arial" panose="020B0604020202020204" pitchFamily="34" charset="0"/>
              <a:cs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819F56B-AC1F-437B-9FAC-6318E749B425}"/>
              </a:ext>
            </a:extLst>
          </p:cNvPr>
          <p:cNvSpPr>
            <a:spLocks noGrp="1" noChangeArrowheads="1"/>
          </p:cNvSpPr>
          <p:nvPr>
            <p:ph type="title"/>
          </p:nvPr>
        </p:nvSpPr>
        <p:spPr/>
        <p:txBody>
          <a:bodyPr/>
          <a:lstStyle/>
          <a:p>
            <a:r>
              <a:rPr lang="en-US" altLang="en-US" b="1">
                <a:ln>
                  <a:noFill/>
                </a:ln>
                <a:latin typeface="Source Sans Pro" panose="020B0503030403020204" pitchFamily="34" charset="0"/>
              </a:rPr>
              <a:t>Living Donor Kidney Transplant</a:t>
            </a:r>
            <a:br>
              <a:rPr lang="en-US" altLang="en-US" b="1">
                <a:ln>
                  <a:noFill/>
                </a:ln>
                <a:latin typeface="Source Sans Pro" panose="020B0503030403020204" pitchFamily="34" charset="0"/>
              </a:rPr>
            </a:br>
            <a:endParaRPr lang="en-US" altLang="en-US">
              <a:ln>
                <a:noFill/>
              </a:ln>
            </a:endParaRPr>
          </a:p>
        </p:txBody>
      </p:sp>
      <p:sp>
        <p:nvSpPr>
          <p:cNvPr id="26627" name="Content Placeholder 2">
            <a:extLst>
              <a:ext uri="{FF2B5EF4-FFF2-40B4-BE49-F238E27FC236}">
                <a16:creationId xmlns:a16="http://schemas.microsoft.com/office/drawing/2014/main" id="{F42667D8-A38F-46A6-8FCB-99C3807374FA}"/>
              </a:ext>
            </a:extLst>
          </p:cNvPr>
          <p:cNvSpPr>
            <a:spLocks noGrp="1" noChangeArrowheads="1"/>
          </p:cNvSpPr>
          <p:nvPr>
            <p:ph idx="1"/>
          </p:nvPr>
        </p:nvSpPr>
        <p:spPr>
          <a:xfrm>
            <a:off x="1484313" y="2209800"/>
            <a:ext cx="10018712" cy="3581400"/>
          </a:xfrm>
        </p:spPr>
        <p:txBody>
          <a:bodyPr/>
          <a:lstStyle/>
          <a:p>
            <a:r>
              <a:rPr lang="en-US" altLang="en-US" sz="2000">
                <a:latin typeface="Arial" panose="020B0604020202020204" pitchFamily="34" charset="0"/>
                <a:cs typeface="Arial" panose="020B0604020202020204" pitchFamily="34" charset="0"/>
              </a:rPr>
              <a:t>A procedure during which a kidney is removed from a healthy donor and surgically placed in an individual with kidney failure. </a:t>
            </a:r>
          </a:p>
          <a:p>
            <a:r>
              <a:rPr lang="en-US" altLang="en-US" sz="2000">
                <a:latin typeface="Arial" panose="020B0604020202020204" pitchFamily="34" charset="0"/>
                <a:cs typeface="Arial" panose="020B0604020202020204" pitchFamily="34" charset="0"/>
              </a:rPr>
              <a:t>The living donor often is usually a relative, but living donor kidneys can also come from strangers. </a:t>
            </a:r>
          </a:p>
          <a:p>
            <a:r>
              <a:rPr lang="en-US" altLang="en-US" sz="2000" b="1">
                <a:latin typeface="Arial" panose="020B0604020202020204" pitchFamily="34" charset="0"/>
                <a:cs typeface="Arial" panose="020B0604020202020204" pitchFamily="34" charset="0"/>
              </a:rPr>
              <a:t>the most important Advantage over deceased kidney transplant is higher success rate.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F5319AB0-3EA3-43E4-BB21-8A6FC3D1AB80}"/>
              </a:ext>
            </a:extLst>
          </p:cNvPr>
          <p:cNvSpPr>
            <a:spLocks noGrp="1" noChangeArrowheads="1"/>
          </p:cNvSpPr>
          <p:nvPr>
            <p:ph type="title"/>
          </p:nvPr>
        </p:nvSpPr>
        <p:spPr/>
        <p:txBody>
          <a:bodyPr/>
          <a:lstStyle/>
          <a:p>
            <a:r>
              <a:rPr lang="en-US" altLang="en-US">
                <a:ln>
                  <a:noFill/>
                </a:ln>
                <a:latin typeface="Arial" panose="020B0604020202020204" pitchFamily="34" charset="0"/>
                <a:cs typeface="Arial" panose="020B0604020202020204" pitchFamily="34" charset="0"/>
              </a:rPr>
              <a:t>Transplant Rejection</a:t>
            </a:r>
          </a:p>
        </p:txBody>
      </p:sp>
      <p:sp>
        <p:nvSpPr>
          <p:cNvPr id="3" name="Content Placeholder 2">
            <a:extLst>
              <a:ext uri="{FF2B5EF4-FFF2-40B4-BE49-F238E27FC236}">
                <a16:creationId xmlns:a16="http://schemas.microsoft.com/office/drawing/2014/main" id="{83EDC935-484C-41CE-96C4-697143EEBB59}"/>
              </a:ext>
            </a:extLst>
          </p:cNvPr>
          <p:cNvSpPr>
            <a:spLocks noGrp="1"/>
          </p:cNvSpPr>
          <p:nvPr>
            <p:ph idx="1"/>
          </p:nvPr>
        </p:nvSpPr>
        <p:spPr>
          <a:xfrm>
            <a:off x="1484313" y="2133600"/>
            <a:ext cx="10018712" cy="3657600"/>
          </a:xfrm>
        </p:spPr>
        <p:txBody>
          <a:bodyPr/>
          <a:lstStyle/>
          <a:p>
            <a:pPr marL="120650" indent="0" eaLnBrk="1" fontAlgn="auto" hangingPunct="1">
              <a:spcBef>
                <a:spcPts val="85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Compatibility of ABO blood group between donor and recipient.</a:t>
            </a:r>
          </a:p>
          <a:p>
            <a:pPr marL="120650" indent="0" eaLnBrk="1" fontAlgn="auto" hangingPunct="1">
              <a:lnSpc>
                <a:spcPts val="2163"/>
              </a:lnSpc>
              <a:spcBef>
                <a:spcPts val="1425"/>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The degree of matching for major histocompatibility antigens, influences the incidence of rejection.</a:t>
            </a:r>
          </a:p>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Long-term immunosuppression is required with cautions to their side effects</a:t>
            </a:r>
          </a:p>
          <a:p>
            <a:pPr marL="120650" indent="0" eaLnBrk="1" fontAlgn="auto" hangingPunct="1">
              <a:spcBef>
                <a:spcPct val="0"/>
              </a:spcBef>
              <a:spcAft>
                <a:spcPts val="0"/>
              </a:spcAft>
              <a:buClr>
                <a:schemeClr val="accent1">
                  <a:lumMod val="75000"/>
                </a:schemeClr>
              </a:buClr>
              <a:buFont typeface="Wingdings 2"/>
              <a:buChar char=""/>
              <a:defRPr/>
            </a:pPr>
            <a:r>
              <a:rPr lang="en-US" altLang="en-US" dirty="0">
                <a:solidFill>
                  <a:schemeClr val="tx1">
                    <a:lumMod val="95000"/>
                    <a:lumOff val="5000"/>
                  </a:schemeClr>
                </a:solidFill>
                <a:latin typeface="Arial" panose="020B0604020202020204" pitchFamily="34" charset="0"/>
                <a:cs typeface="Arial" panose="020B0604020202020204" pitchFamily="34" charset="0"/>
              </a:rPr>
              <a:t>Immunosuppression agents like; Prednisolone, ciclosporin or tacrolimus, and azathioprine.</a:t>
            </a:r>
          </a:p>
          <a:p>
            <a:pPr marL="120650" indent="0" eaLnBrk="1" fontAlgn="auto" hangingPunct="1">
              <a:lnSpc>
                <a:spcPts val="2163"/>
              </a:lnSpc>
              <a:spcBef>
                <a:spcPts val="1425"/>
              </a:spcBef>
              <a:spcAft>
                <a:spcPts val="0"/>
              </a:spcAft>
              <a:buClr>
                <a:schemeClr val="accent1">
                  <a:lumMod val="75000"/>
                </a:schemeClr>
              </a:buClr>
              <a:buFont typeface="Wingdings 2"/>
              <a:buChar char=""/>
              <a:defRPr/>
            </a:pPr>
            <a:endParaRPr lang="en-US" dirty="0">
              <a:latin typeface="Arial" panose="020B0604020202020204" pitchFamily="34" charset="0"/>
              <a:cs typeface="Arial" panose="020B0604020202020204" pitchFamily="34" charset="0"/>
            </a:endParaRPr>
          </a:p>
          <a:p>
            <a:pPr marL="120650" indent="0" eaLnBrk="1" fontAlgn="auto" hangingPunct="1">
              <a:lnSpc>
                <a:spcPts val="3563"/>
              </a:lnSpc>
              <a:spcBef>
                <a:spcPts val="313"/>
              </a:spcBef>
              <a:spcAft>
                <a:spcPts val="0"/>
              </a:spcAft>
              <a:buClr>
                <a:schemeClr val="accent1">
                  <a:lumMod val="75000"/>
                </a:schemeClr>
              </a:buClr>
              <a:buFont typeface="Wingdings 2"/>
              <a:buChar char=""/>
              <a:defRPr/>
            </a:pPr>
            <a:endParaRPr lang="en-US" altLang="en-US" dirty="0">
              <a:solidFill>
                <a:schemeClr val="tx1">
                  <a:lumMod val="95000"/>
                  <a:lumOff val="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D67B2C8-F76A-4AC6-AD1D-0CC7832EAB9A}"/>
              </a:ext>
            </a:extLst>
          </p:cNvPr>
          <p:cNvSpPr>
            <a:spLocks noGrp="1" noChangeArrowheads="1"/>
          </p:cNvSpPr>
          <p:nvPr>
            <p:ph type="title"/>
          </p:nvPr>
        </p:nvSpPr>
        <p:spPr>
          <a:xfrm>
            <a:off x="1370013" y="381000"/>
            <a:ext cx="10018712" cy="1752600"/>
          </a:xfrm>
        </p:spPr>
        <p:txBody>
          <a:bodyPr/>
          <a:lstStyle/>
          <a:p>
            <a:r>
              <a:rPr lang="en-US" altLang="en-US">
                <a:ln>
                  <a:noFill/>
                </a:ln>
                <a:latin typeface="Arial" panose="020B0604020202020204" pitchFamily="34" charset="0"/>
                <a:cs typeface="Arial" panose="020B0604020202020204" pitchFamily="34" charset="0"/>
              </a:rPr>
              <a:t>Contraindications</a:t>
            </a:r>
          </a:p>
        </p:txBody>
      </p:sp>
      <p:pic>
        <p:nvPicPr>
          <p:cNvPr id="28675" name="Picture 2" descr="See the source image">
            <a:extLst>
              <a:ext uri="{FF2B5EF4-FFF2-40B4-BE49-F238E27FC236}">
                <a16:creationId xmlns:a16="http://schemas.microsoft.com/office/drawing/2014/main" id="{8D041C6F-B19C-4F7C-91E3-5770ABCDF5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7900" y="1854200"/>
            <a:ext cx="7696200" cy="461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A9DC8A40-6C52-4D38-81E0-4D4FAB9BB043}"/>
              </a:ext>
            </a:extLst>
          </p:cNvPr>
          <p:cNvSpPr>
            <a:spLocks noGrp="1" noChangeArrowheads="1"/>
          </p:cNvSpPr>
          <p:nvPr>
            <p:ph type="title"/>
          </p:nvPr>
        </p:nvSpPr>
        <p:spPr>
          <a:xfrm>
            <a:off x="1484313" y="287338"/>
            <a:ext cx="10018712" cy="1752600"/>
          </a:xfrm>
        </p:spPr>
        <p:txBody>
          <a:bodyPr/>
          <a:lstStyle/>
          <a:p>
            <a:r>
              <a:rPr lang="en-US" altLang="en-US">
                <a:ln>
                  <a:noFill/>
                </a:ln>
                <a:latin typeface="Arial" panose="020B0604020202020204" pitchFamily="34" charset="0"/>
                <a:cs typeface="Arial" panose="020B0604020202020204" pitchFamily="34" charset="0"/>
              </a:rPr>
              <a:t>After kidney transplantation</a:t>
            </a:r>
          </a:p>
        </p:txBody>
      </p:sp>
      <p:sp>
        <p:nvSpPr>
          <p:cNvPr id="29699" name="Content Placeholder 2">
            <a:extLst>
              <a:ext uri="{FF2B5EF4-FFF2-40B4-BE49-F238E27FC236}">
                <a16:creationId xmlns:a16="http://schemas.microsoft.com/office/drawing/2014/main" id="{1C441A41-97DB-4CE4-9C35-954A05583F8F}"/>
              </a:ext>
            </a:extLst>
          </p:cNvPr>
          <p:cNvSpPr>
            <a:spLocks noGrp="1" noChangeArrowheads="1"/>
          </p:cNvSpPr>
          <p:nvPr>
            <p:ph idx="1"/>
          </p:nvPr>
        </p:nvSpPr>
        <p:spPr>
          <a:xfrm>
            <a:off x="1484313" y="1905000"/>
            <a:ext cx="10402887" cy="4665663"/>
          </a:xfrm>
        </p:spPr>
        <p:txBody>
          <a:bodyPr/>
          <a:lstStyle/>
          <a:p>
            <a:r>
              <a:rPr lang="en-US" altLang="en-US">
                <a:latin typeface="Arial" panose="020B0604020202020204" pitchFamily="34" charset="0"/>
                <a:cs typeface="Arial" panose="020B0604020202020204" pitchFamily="34" charset="0"/>
              </a:rPr>
              <a:t>Most common cause of transplant loss is death with a functional transplant due to </a:t>
            </a:r>
          </a:p>
          <a:p>
            <a:pPr lvl="1"/>
            <a:r>
              <a:rPr lang="en-US" altLang="en-US" b="1">
                <a:latin typeface="Arial" panose="020B0604020202020204" pitchFamily="34" charset="0"/>
                <a:cs typeface="Arial" panose="020B0604020202020204" pitchFamily="34" charset="0"/>
              </a:rPr>
              <a:t>Heart disease</a:t>
            </a:r>
          </a:p>
          <a:p>
            <a:pPr lvl="1"/>
            <a:r>
              <a:rPr lang="en-US" altLang="en-US" b="1">
                <a:latin typeface="Arial" panose="020B0604020202020204" pitchFamily="34" charset="0"/>
                <a:cs typeface="Arial" panose="020B0604020202020204" pitchFamily="34" charset="0"/>
              </a:rPr>
              <a:t>Infections</a:t>
            </a:r>
          </a:p>
          <a:p>
            <a:pPr lvl="2"/>
            <a:r>
              <a:rPr lang="en-US" altLang="en-US">
                <a:latin typeface="Arial" panose="020B0604020202020204" pitchFamily="34" charset="0"/>
                <a:cs typeface="Arial" panose="020B0604020202020204" pitchFamily="34" charset="0"/>
              </a:rPr>
              <a:t>Urinary tract infection (UTI) is the most common</a:t>
            </a:r>
            <a:br>
              <a:rPr lang="en-US" altLang="en-US">
                <a:latin typeface="Arial" panose="020B0604020202020204" pitchFamily="34" charset="0"/>
                <a:cs typeface="Arial" panose="020B0604020202020204" pitchFamily="34" charset="0"/>
              </a:rPr>
            </a:br>
            <a:r>
              <a:rPr lang="en-US" altLang="en-US">
                <a:latin typeface="Arial" panose="020B0604020202020204" pitchFamily="34" charset="0"/>
                <a:cs typeface="Arial" panose="020B0604020202020204" pitchFamily="34" charset="0"/>
              </a:rPr>
              <a:t> infection after kidney transplantation, which is </a:t>
            </a:r>
            <a:br>
              <a:rPr lang="en-US" altLang="en-US">
                <a:latin typeface="Arial" panose="020B0604020202020204" pitchFamily="34" charset="0"/>
                <a:cs typeface="Arial" panose="020B0604020202020204" pitchFamily="34" charset="0"/>
              </a:rPr>
            </a:br>
            <a:r>
              <a:rPr lang="en-US" altLang="en-US">
                <a:latin typeface="Arial" panose="020B0604020202020204" pitchFamily="34" charset="0"/>
                <a:cs typeface="Arial" panose="020B0604020202020204" pitchFamily="34" charset="0"/>
              </a:rPr>
              <a:t>associated with mortality, morbidity, graft </a:t>
            </a:r>
            <a:br>
              <a:rPr lang="en-US" altLang="en-US">
                <a:latin typeface="Arial" panose="020B0604020202020204" pitchFamily="34" charset="0"/>
                <a:cs typeface="Arial" panose="020B0604020202020204" pitchFamily="34" charset="0"/>
              </a:rPr>
            </a:br>
            <a:r>
              <a:rPr lang="en-US" altLang="en-US">
                <a:latin typeface="Arial" panose="020B0604020202020204" pitchFamily="34" charset="0"/>
                <a:cs typeface="Arial" panose="020B0604020202020204" pitchFamily="34" charset="0"/>
              </a:rPr>
              <a:t>rejection, and graft loss.</a:t>
            </a:r>
          </a:p>
          <a:p>
            <a:pPr lvl="1"/>
            <a:r>
              <a:rPr lang="en-US" altLang="en-US" b="1">
                <a:latin typeface="Arial" panose="020B0604020202020204" pitchFamily="34" charset="0"/>
                <a:cs typeface="Arial" panose="020B0604020202020204" pitchFamily="34" charset="0"/>
              </a:rPr>
              <a:t>Malignancies</a:t>
            </a:r>
            <a:r>
              <a:rPr lang="en-US" altLang="en-US">
                <a:latin typeface="Arial" panose="020B0604020202020204" pitchFamily="34" charset="0"/>
                <a:cs typeface="Arial" panose="020B0604020202020204" pitchFamily="34" charset="0"/>
              </a:rPr>
              <a:t>:</a:t>
            </a:r>
          </a:p>
          <a:p>
            <a:pPr lvl="2"/>
            <a:r>
              <a:rPr lang="en-US" altLang="en-US">
                <a:latin typeface="Arial" panose="020B0604020202020204" pitchFamily="34" charset="0"/>
                <a:cs typeface="Arial" panose="020B0604020202020204" pitchFamily="34" charset="0"/>
              </a:rPr>
              <a:t>4-100x compared to general population </a:t>
            </a:r>
          </a:p>
          <a:p>
            <a:pPr lvl="2"/>
            <a:r>
              <a:rPr lang="en-US" altLang="en-US">
                <a:latin typeface="Arial" panose="020B0604020202020204" pitchFamily="34" charset="0"/>
                <a:cs typeface="Arial" panose="020B0604020202020204" pitchFamily="34" charset="0"/>
              </a:rPr>
              <a:t>SCREENING IS THE KEY</a:t>
            </a:r>
          </a:p>
        </p:txBody>
      </p:sp>
      <p:pic>
        <p:nvPicPr>
          <p:cNvPr id="29700" name="Picture 5">
            <a:extLst>
              <a:ext uri="{FF2B5EF4-FFF2-40B4-BE49-F238E27FC236}">
                <a16:creationId xmlns:a16="http://schemas.microsoft.com/office/drawing/2014/main" id="{069CCC33-D52A-47CF-8540-CE4A4FC6E8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6471"/>
          <a:stretch>
            <a:fillRect/>
          </a:stretch>
        </p:blipFill>
        <p:spPr bwMode="auto">
          <a:xfrm>
            <a:off x="7772400" y="2528888"/>
            <a:ext cx="426720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451AD279-84B0-49B5-B81B-137FE4736162}"/>
              </a:ext>
            </a:extLst>
          </p:cNvPr>
          <p:cNvSpPr>
            <a:spLocks noGrp="1" noChangeArrowheads="1"/>
          </p:cNvSpPr>
          <p:nvPr>
            <p:ph type="title"/>
          </p:nvPr>
        </p:nvSpPr>
        <p:spPr>
          <a:xfrm>
            <a:off x="2571750" y="2667000"/>
            <a:ext cx="8931275" cy="2109788"/>
          </a:xfrm>
        </p:spPr>
        <p:txBody>
          <a:bodyPr/>
          <a:lstStyle/>
          <a:p>
            <a:r>
              <a:rPr lang="en-US" altLang="en-US" sz="7200">
                <a:ln>
                  <a:noFill/>
                </a:ln>
              </a:rPr>
              <a:t>THANK YOU</a:t>
            </a:r>
          </a:p>
        </p:txBody>
      </p:sp>
      <p:sp>
        <p:nvSpPr>
          <p:cNvPr id="30723" name="Text Placeholder 2">
            <a:extLst>
              <a:ext uri="{FF2B5EF4-FFF2-40B4-BE49-F238E27FC236}">
                <a16:creationId xmlns:a16="http://schemas.microsoft.com/office/drawing/2014/main" id="{C8F7FA31-5713-47D0-8248-C0778E67247A}"/>
              </a:ext>
            </a:extLst>
          </p:cNvPr>
          <p:cNvSpPr>
            <a:spLocks noGrp="1" noChangeArrowheads="1"/>
          </p:cNvSpPr>
          <p:nvPr>
            <p:ph type="body" idx="1"/>
          </p:nvPr>
        </p:nvSpPr>
        <p:spPr>
          <a:xfrm>
            <a:off x="2571750" y="4776788"/>
            <a:ext cx="8931275" cy="860425"/>
          </a:xfrm>
        </p:spPr>
        <p:txBody>
          <a:bodyPr/>
          <a:lstStyle/>
          <a:p>
            <a:r>
              <a:rPr lang="en-US" altLang="en-US" sz="4400"/>
              <a:t>Questions?</a:t>
            </a:r>
          </a:p>
        </p:txBody>
      </p:sp>
      <p:sp>
        <p:nvSpPr>
          <p:cNvPr id="5" name="TextBox 4">
            <a:extLst>
              <a:ext uri="{FF2B5EF4-FFF2-40B4-BE49-F238E27FC236}">
                <a16:creationId xmlns:a16="http://schemas.microsoft.com/office/drawing/2014/main" id="{6DFC36B3-E278-F04B-89F5-2F27DEDDC84F}"/>
              </a:ext>
            </a:extLst>
          </p:cNvPr>
          <p:cNvSpPr txBox="1"/>
          <p:nvPr/>
        </p:nvSpPr>
        <p:spPr>
          <a:xfrm>
            <a:off x="3048000" y="3244334"/>
            <a:ext cx="6096000" cy="369332"/>
          </a:xfrm>
          <a:prstGeom prst="rect">
            <a:avLst/>
          </a:prstGeom>
          <a:noFill/>
        </p:spPr>
        <p:txBody>
          <a:bodyPr wrap="square">
            <a:spAutoFit/>
          </a:bodyPr>
          <a:lstStyle/>
          <a:p>
            <a:r>
              <a:rPr lang="en-JO"/>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body" idx="1"/>
          </p:nvPr>
        </p:nvSpPr>
        <p:spPr>
          <a:xfrm>
            <a:off x="1600200" y="2133600"/>
            <a:ext cx="9982200" cy="3048000"/>
          </a:xfrm>
          <a:prstGeom prst="rect">
            <a:avLst/>
          </a:prstGeom>
          <a:noFill/>
          <a:ln>
            <a:noFill/>
          </a:ln>
        </p:spPr>
        <p:txBody>
          <a:bodyPr spcFirstLastPara="1" wrap="square" lIns="91425" tIns="45700" rIns="91425" bIns="45700" anchor="ctr" anchorCtr="0">
            <a:noAutofit/>
          </a:bodyPr>
          <a:lstStyle/>
          <a:p>
            <a:pPr marL="285750" lvl="0" indent="-285750" algn="l" rtl="0">
              <a:spcBef>
                <a:spcPts val="0"/>
              </a:spcBef>
              <a:spcAft>
                <a:spcPts val="0"/>
              </a:spcAft>
              <a:buSzPts val="2900"/>
              <a:buChar char="•"/>
            </a:pPr>
            <a:r>
              <a:rPr lang="en-US" sz="2000" b="1"/>
              <a:t>B.  AKI</a:t>
            </a:r>
            <a:r>
              <a:rPr lang="en-US" sz="2000" b="1">
                <a:solidFill>
                  <a:srgbClr val="3F3F3F"/>
                </a:solidFill>
              </a:rPr>
              <a:t>—dialysis</a:t>
            </a:r>
            <a:r>
              <a:rPr lang="en-US" sz="2000" b="1">
                <a:solidFill>
                  <a:srgbClr val="3F3F3F"/>
                </a:solidFill>
                <a:latin typeface="Times New Roman"/>
                <a:ea typeface="Times New Roman"/>
                <a:cs typeface="Times New Roman"/>
                <a:sym typeface="Times New Roman"/>
              </a:rPr>
              <a:t> </a:t>
            </a:r>
            <a:r>
              <a:rPr lang="en-US" sz="2000" b="1">
                <a:solidFill>
                  <a:srgbClr val="3F3F3F"/>
                </a:solidFill>
              </a:rPr>
              <a:t>is</a:t>
            </a:r>
            <a:r>
              <a:rPr lang="en-US" sz="2000" b="1">
                <a:solidFill>
                  <a:srgbClr val="3F3F3F"/>
                </a:solidFill>
                <a:latin typeface="Times New Roman"/>
                <a:ea typeface="Times New Roman"/>
                <a:cs typeface="Times New Roman"/>
                <a:sym typeface="Times New Roman"/>
              </a:rPr>
              <a:t> </a:t>
            </a:r>
            <a:r>
              <a:rPr lang="en-US" sz="2000" b="1">
                <a:solidFill>
                  <a:srgbClr val="3F3F3F"/>
                </a:solidFill>
              </a:rPr>
              <a:t>often</a:t>
            </a:r>
            <a:r>
              <a:rPr lang="en-US" sz="2000" b="1">
                <a:solidFill>
                  <a:srgbClr val="3F3F3F"/>
                </a:solidFill>
                <a:latin typeface="Times New Roman"/>
                <a:ea typeface="Times New Roman"/>
                <a:cs typeface="Times New Roman"/>
                <a:sym typeface="Times New Roman"/>
              </a:rPr>
              <a:t> </a:t>
            </a:r>
            <a:r>
              <a:rPr lang="en-US" sz="2000" b="1">
                <a:solidFill>
                  <a:srgbClr val="3F3F3F"/>
                </a:solidFill>
              </a:rPr>
              <a:t>required</a:t>
            </a:r>
            <a:r>
              <a:rPr lang="en-US" sz="2000" b="1">
                <a:solidFill>
                  <a:srgbClr val="3F3F3F"/>
                </a:solidFill>
                <a:latin typeface="Times New Roman"/>
                <a:ea typeface="Times New Roman"/>
                <a:cs typeface="Times New Roman"/>
                <a:sym typeface="Times New Roman"/>
              </a:rPr>
              <a:t> </a:t>
            </a:r>
            <a:r>
              <a:rPr lang="en-US" sz="2000" b="1">
                <a:solidFill>
                  <a:srgbClr val="3F3F3F"/>
                </a:solidFill>
              </a:rPr>
              <a:t>as</a:t>
            </a:r>
            <a:r>
              <a:rPr lang="en-US" sz="2000" b="1">
                <a:solidFill>
                  <a:srgbClr val="3F3F3F"/>
                </a:solidFill>
                <a:latin typeface="Times New Roman"/>
                <a:ea typeface="Times New Roman"/>
                <a:cs typeface="Times New Roman"/>
                <a:sym typeface="Times New Roman"/>
              </a:rPr>
              <a:t> </a:t>
            </a:r>
            <a:r>
              <a:rPr lang="en-US" sz="2000" b="1">
                <a:solidFill>
                  <a:srgbClr val="3F3F3F"/>
                </a:solidFill>
              </a:rPr>
              <a:t>a</a:t>
            </a:r>
            <a:r>
              <a:rPr lang="en-US" sz="2000" b="1">
                <a:solidFill>
                  <a:srgbClr val="3F3F3F"/>
                </a:solidFill>
                <a:latin typeface="Times New Roman"/>
                <a:ea typeface="Times New Roman"/>
                <a:cs typeface="Times New Roman"/>
                <a:sym typeface="Times New Roman"/>
              </a:rPr>
              <a:t> </a:t>
            </a:r>
            <a:r>
              <a:rPr lang="en-US" sz="2000" b="1">
                <a:solidFill>
                  <a:srgbClr val="3F3F3F"/>
                </a:solidFill>
              </a:rPr>
              <a:t>temporary</a:t>
            </a:r>
            <a:r>
              <a:rPr lang="en-US" sz="2000" b="1">
                <a:solidFill>
                  <a:srgbClr val="3F3F3F"/>
                </a:solidFill>
                <a:latin typeface="Times New Roman"/>
                <a:ea typeface="Times New Roman"/>
                <a:cs typeface="Times New Roman"/>
                <a:sym typeface="Times New Roman"/>
              </a:rPr>
              <a:t> </a:t>
            </a:r>
            <a:r>
              <a:rPr lang="en-US" sz="2000" b="1">
                <a:solidFill>
                  <a:srgbClr val="3F3F3F"/>
                </a:solidFill>
              </a:rPr>
              <a:t>measure</a:t>
            </a:r>
            <a:r>
              <a:rPr lang="en-US" sz="2000" b="1">
                <a:solidFill>
                  <a:srgbClr val="3F3F3F"/>
                </a:solidFill>
                <a:latin typeface="Times New Roman"/>
                <a:ea typeface="Times New Roman"/>
                <a:cs typeface="Times New Roman"/>
                <a:sym typeface="Times New Roman"/>
              </a:rPr>
              <a:t> </a:t>
            </a:r>
            <a:r>
              <a:rPr lang="en-US" sz="2000" b="1">
                <a:solidFill>
                  <a:srgbClr val="3F3F3F"/>
                </a:solidFill>
              </a:rPr>
              <a:t>until</a:t>
            </a:r>
            <a:r>
              <a:rPr lang="en-US" sz="2000" b="1">
                <a:solidFill>
                  <a:srgbClr val="3F3F3F"/>
                </a:solidFill>
                <a:latin typeface="Times New Roman"/>
                <a:ea typeface="Times New Roman"/>
                <a:cs typeface="Times New Roman"/>
                <a:sym typeface="Times New Roman"/>
              </a:rPr>
              <a:t> </a:t>
            </a:r>
            <a:r>
              <a:rPr lang="en-US" sz="2000" b="1">
                <a:solidFill>
                  <a:srgbClr val="3F3F3F"/>
                </a:solidFill>
              </a:rPr>
              <a:t>the</a:t>
            </a:r>
            <a:r>
              <a:rPr lang="en-US" sz="2000"/>
              <a:t> </a:t>
            </a:r>
            <a:r>
              <a:rPr lang="en-US" sz="2000" b="1">
                <a:solidFill>
                  <a:srgbClr val="3F3F3F"/>
                </a:solidFill>
              </a:rPr>
              <a:t>patient’s renal</a:t>
            </a:r>
            <a:r>
              <a:rPr lang="en-US" sz="2000" b="1">
                <a:solidFill>
                  <a:srgbClr val="3F3F3F"/>
                </a:solidFill>
                <a:latin typeface="Times New Roman"/>
                <a:ea typeface="Times New Roman"/>
                <a:cs typeface="Times New Roman"/>
                <a:sym typeface="Times New Roman"/>
              </a:rPr>
              <a:t> </a:t>
            </a:r>
            <a:r>
              <a:rPr lang="en-US" sz="2000" b="1">
                <a:solidFill>
                  <a:srgbClr val="3F3F3F"/>
                </a:solidFill>
              </a:rPr>
              <a:t>function</a:t>
            </a:r>
            <a:r>
              <a:rPr lang="en-US" sz="2000" b="1">
                <a:solidFill>
                  <a:srgbClr val="3F3F3F"/>
                </a:solidFill>
                <a:latin typeface="Times New Roman"/>
                <a:ea typeface="Times New Roman"/>
                <a:cs typeface="Times New Roman"/>
                <a:sym typeface="Times New Roman"/>
              </a:rPr>
              <a:t> </a:t>
            </a:r>
            <a:r>
              <a:rPr lang="en-US" sz="2000" b="1">
                <a:solidFill>
                  <a:srgbClr val="3F3F3F"/>
                </a:solidFill>
              </a:rPr>
              <a:t>improves.</a:t>
            </a:r>
            <a:endParaRPr/>
          </a:p>
          <a:p>
            <a:pPr marL="0" lvl="0" indent="0" algn="l" rtl="0">
              <a:lnSpc>
                <a:spcPct val="159400"/>
              </a:lnSpc>
              <a:spcBef>
                <a:spcPts val="600"/>
              </a:spcBef>
              <a:spcAft>
                <a:spcPts val="0"/>
              </a:spcAft>
              <a:buSzPts val="2900"/>
              <a:buFont typeface="Arial"/>
              <a:buNone/>
            </a:pPr>
            <a:r>
              <a:rPr lang="en-US" sz="2000">
                <a:solidFill>
                  <a:srgbClr val="232323"/>
                </a:solidFill>
                <a:latin typeface="Arial"/>
                <a:ea typeface="Arial"/>
                <a:cs typeface="Arial"/>
                <a:sym typeface="Arial"/>
              </a:rPr>
              <a:t>Indications for KRT in patients with AKI generally include:</a:t>
            </a:r>
            <a:endParaRPr sz="2000" b="1">
              <a:solidFill>
                <a:srgbClr val="3F3F3F"/>
              </a:solidFill>
              <a:latin typeface="Arial"/>
              <a:ea typeface="Arial"/>
              <a:cs typeface="Arial"/>
              <a:sym typeface="Arial"/>
            </a:endParaRPr>
          </a:p>
          <a:p>
            <a:pPr marL="0" lvl="0" indent="0" algn="l" rtl="0">
              <a:spcBef>
                <a:spcPts val="920"/>
              </a:spcBef>
              <a:spcAft>
                <a:spcPts val="0"/>
              </a:spcAft>
              <a:buSzPts val="2320"/>
              <a:buFont typeface="Arial"/>
              <a:buNone/>
            </a:pPr>
            <a:r>
              <a:rPr lang="en-US" sz="1600">
                <a:solidFill>
                  <a:srgbClr val="232323"/>
                </a:solidFill>
                <a:latin typeface="Times New Roman"/>
                <a:ea typeface="Times New Roman"/>
                <a:cs typeface="Times New Roman"/>
                <a:sym typeface="Times New Roman"/>
              </a:rPr>
              <a:t>● </a:t>
            </a:r>
            <a:r>
              <a:rPr lang="en-US" sz="1600">
                <a:solidFill>
                  <a:srgbClr val="232323"/>
                </a:solidFill>
                <a:latin typeface="Arial"/>
                <a:ea typeface="Arial"/>
                <a:cs typeface="Arial"/>
                <a:sym typeface="Arial"/>
              </a:rPr>
              <a:t>Refractory fluid overload</a:t>
            </a:r>
            <a:endParaRPr/>
          </a:p>
          <a:p>
            <a:pPr marL="0" lvl="0" indent="0" algn="l" rtl="0">
              <a:spcBef>
                <a:spcPts val="920"/>
              </a:spcBef>
              <a:spcAft>
                <a:spcPts val="0"/>
              </a:spcAft>
              <a:buSzPts val="2320"/>
              <a:buFont typeface="Arial"/>
              <a:buNone/>
            </a:pPr>
            <a:r>
              <a:rPr lang="en-US" sz="1600">
                <a:solidFill>
                  <a:srgbClr val="232323"/>
                </a:solidFill>
                <a:latin typeface="Times New Roman"/>
                <a:ea typeface="Times New Roman"/>
                <a:cs typeface="Times New Roman"/>
                <a:sym typeface="Times New Roman"/>
              </a:rPr>
              <a:t>● </a:t>
            </a:r>
            <a:r>
              <a:rPr lang="en-US" sz="1600">
                <a:solidFill>
                  <a:srgbClr val="232323"/>
                </a:solidFill>
                <a:latin typeface="Arial"/>
                <a:ea typeface="Arial"/>
                <a:cs typeface="Arial"/>
                <a:sym typeface="Arial"/>
              </a:rPr>
              <a:t>Refractory hyperkalemia</a:t>
            </a:r>
            <a:endParaRPr/>
          </a:p>
          <a:p>
            <a:pPr marL="0" lvl="0" indent="0" algn="l" rtl="0">
              <a:spcBef>
                <a:spcPts val="920"/>
              </a:spcBef>
              <a:spcAft>
                <a:spcPts val="0"/>
              </a:spcAft>
              <a:buSzPts val="2320"/>
              <a:buFont typeface="Arial"/>
              <a:buNone/>
            </a:pPr>
            <a:r>
              <a:rPr lang="en-US" sz="1600">
                <a:solidFill>
                  <a:srgbClr val="232323"/>
                </a:solidFill>
                <a:latin typeface="Times New Roman"/>
                <a:ea typeface="Times New Roman"/>
                <a:cs typeface="Times New Roman"/>
                <a:sym typeface="Times New Roman"/>
              </a:rPr>
              <a:t>● </a:t>
            </a:r>
            <a:r>
              <a:rPr lang="en-US" sz="1600">
                <a:solidFill>
                  <a:srgbClr val="232323"/>
                </a:solidFill>
                <a:latin typeface="Arial"/>
                <a:ea typeface="Arial"/>
                <a:cs typeface="Arial"/>
                <a:sym typeface="Arial"/>
              </a:rPr>
              <a:t>Signs of uremia, such as pericarditis, encephalopathy, or an otherwise unexplained decline in mental status</a:t>
            </a:r>
            <a:endParaRPr/>
          </a:p>
          <a:p>
            <a:pPr marL="0" lvl="0" indent="0" algn="l" rtl="0">
              <a:spcBef>
                <a:spcPts val="920"/>
              </a:spcBef>
              <a:spcAft>
                <a:spcPts val="0"/>
              </a:spcAft>
              <a:buSzPts val="2320"/>
              <a:buFont typeface="Arial"/>
              <a:buNone/>
            </a:pPr>
            <a:r>
              <a:rPr lang="en-US" sz="1600">
                <a:solidFill>
                  <a:srgbClr val="232323"/>
                </a:solidFill>
                <a:latin typeface="Times New Roman"/>
                <a:ea typeface="Times New Roman"/>
                <a:cs typeface="Times New Roman"/>
                <a:sym typeface="Times New Roman"/>
              </a:rPr>
              <a:t>● </a:t>
            </a:r>
            <a:r>
              <a:rPr lang="en-US" sz="1600">
                <a:solidFill>
                  <a:srgbClr val="232323"/>
                </a:solidFill>
                <a:latin typeface="Arial"/>
                <a:ea typeface="Arial"/>
                <a:cs typeface="Arial"/>
                <a:sym typeface="Arial"/>
              </a:rPr>
              <a:t>Severe metabolic acidosis (pH &lt;7.1)</a:t>
            </a:r>
            <a:endParaRPr/>
          </a:p>
          <a:p>
            <a:pPr marL="285750" lvl="0" indent="-101600" algn="l" rtl="0">
              <a:spcBef>
                <a:spcPts val="1000"/>
              </a:spcBef>
              <a:spcAft>
                <a:spcPts val="0"/>
              </a:spcAft>
              <a:buSzPts val="2900"/>
              <a:buNone/>
            </a:pPr>
            <a:endParaRPr sz="2000"/>
          </a:p>
          <a:p>
            <a:pPr marL="285750" lvl="0" indent="-285750" algn="l" rtl="0">
              <a:spcBef>
                <a:spcPts val="1000"/>
              </a:spcBef>
              <a:spcAft>
                <a:spcPts val="0"/>
              </a:spcAft>
              <a:buSzPts val="2900"/>
              <a:buChar char="•"/>
            </a:pPr>
            <a:r>
              <a:rPr lang="en-US" sz="2000" b="1"/>
              <a:t> C. Overdose</a:t>
            </a:r>
            <a:r>
              <a:rPr lang="en-US" sz="2000" b="1">
                <a:latin typeface="Times New Roman"/>
                <a:ea typeface="Times New Roman"/>
                <a:cs typeface="Times New Roman"/>
                <a:sym typeface="Times New Roman"/>
              </a:rPr>
              <a:t> </a:t>
            </a:r>
            <a:r>
              <a:rPr lang="en-US" sz="2000" b="1"/>
              <a:t>of</a:t>
            </a:r>
            <a:r>
              <a:rPr lang="en-US" sz="2000" b="1">
                <a:latin typeface="Times New Roman"/>
                <a:ea typeface="Times New Roman"/>
                <a:cs typeface="Times New Roman"/>
                <a:sym typeface="Times New Roman"/>
              </a:rPr>
              <a:t> </a:t>
            </a:r>
            <a:r>
              <a:rPr lang="en-US" sz="2000" b="1"/>
              <a:t>medications</a:t>
            </a:r>
            <a:r>
              <a:rPr lang="en-US" sz="2000" b="1">
                <a:latin typeface="Times New Roman"/>
                <a:ea typeface="Times New Roman"/>
                <a:cs typeface="Times New Roman"/>
                <a:sym typeface="Times New Roman"/>
              </a:rPr>
              <a:t> </a:t>
            </a:r>
            <a:r>
              <a:rPr lang="en-US" sz="2000" b="1">
                <a:solidFill>
                  <a:srgbClr val="3F3F3F"/>
                </a:solidFill>
              </a:rPr>
              <a:t>or</a:t>
            </a:r>
            <a:r>
              <a:rPr lang="en-US" sz="2000" b="1">
                <a:solidFill>
                  <a:srgbClr val="3F3F3F"/>
                </a:solidFill>
                <a:latin typeface="Times New Roman"/>
                <a:ea typeface="Times New Roman"/>
                <a:cs typeface="Times New Roman"/>
                <a:sym typeface="Times New Roman"/>
              </a:rPr>
              <a:t> </a:t>
            </a:r>
            <a:r>
              <a:rPr lang="en-US" sz="2000" b="1">
                <a:solidFill>
                  <a:srgbClr val="3F3F3F"/>
                </a:solidFill>
              </a:rPr>
              <a:t>ingestions</a:t>
            </a:r>
            <a:r>
              <a:rPr lang="en-US" sz="2000" b="1">
                <a:solidFill>
                  <a:srgbClr val="3F3F3F"/>
                </a:solidFill>
                <a:latin typeface="Times New Roman"/>
                <a:ea typeface="Times New Roman"/>
                <a:cs typeface="Times New Roman"/>
                <a:sym typeface="Times New Roman"/>
              </a:rPr>
              <a:t> </a:t>
            </a:r>
            <a:r>
              <a:rPr lang="en-US" sz="2000" b="1">
                <a:solidFill>
                  <a:srgbClr val="3F3F3F"/>
                </a:solidFill>
              </a:rPr>
              <a:t>of</a:t>
            </a:r>
            <a:r>
              <a:rPr lang="en-US" sz="2000" b="1">
                <a:solidFill>
                  <a:srgbClr val="3F3F3F"/>
                </a:solidFill>
                <a:latin typeface="Times New Roman"/>
                <a:ea typeface="Times New Roman"/>
                <a:cs typeface="Times New Roman"/>
                <a:sym typeface="Times New Roman"/>
              </a:rPr>
              <a:t> </a:t>
            </a:r>
            <a:r>
              <a:rPr lang="en-US" sz="2000" b="1">
                <a:solidFill>
                  <a:srgbClr val="3F3F3F"/>
                </a:solidFill>
              </a:rPr>
              <a:t>substances</a:t>
            </a:r>
            <a:r>
              <a:rPr lang="en-US" sz="2000" b="1">
                <a:solidFill>
                  <a:srgbClr val="3F3F3F"/>
                </a:solidFill>
                <a:latin typeface="Times New Roman"/>
                <a:ea typeface="Times New Roman"/>
                <a:cs typeface="Times New Roman"/>
                <a:sym typeface="Times New Roman"/>
              </a:rPr>
              <a:t> </a:t>
            </a:r>
            <a:r>
              <a:rPr lang="en-US" sz="2000" b="1">
                <a:solidFill>
                  <a:srgbClr val="3F3F3F"/>
                </a:solidFill>
              </a:rPr>
              <a:t>cleared</a:t>
            </a:r>
            <a:r>
              <a:rPr lang="en-US" sz="2000" b="1">
                <a:solidFill>
                  <a:srgbClr val="3F3F3F"/>
                </a:solidFill>
                <a:latin typeface="Times New Roman"/>
                <a:ea typeface="Times New Roman"/>
                <a:cs typeface="Times New Roman"/>
                <a:sym typeface="Times New Roman"/>
              </a:rPr>
              <a:t> </a:t>
            </a:r>
            <a:r>
              <a:rPr lang="en-US" sz="2000" b="1">
                <a:solidFill>
                  <a:srgbClr val="3F3F3F"/>
                </a:solidFill>
              </a:rPr>
              <a:t>by</a:t>
            </a:r>
            <a:r>
              <a:rPr lang="en-US" sz="2000" b="1">
                <a:solidFill>
                  <a:srgbClr val="3F3F3F"/>
                </a:solidFill>
                <a:latin typeface="Times New Roman"/>
                <a:ea typeface="Times New Roman"/>
                <a:cs typeface="Times New Roman"/>
                <a:sym typeface="Times New Roman"/>
              </a:rPr>
              <a:t> </a:t>
            </a:r>
            <a:r>
              <a:rPr lang="en-US" sz="2000" b="1">
                <a:solidFill>
                  <a:srgbClr val="3F3F3F"/>
                </a:solidFill>
              </a:rPr>
              <a:t>the</a:t>
            </a:r>
            <a:r>
              <a:rPr lang="en-US" sz="2000" b="1">
                <a:solidFill>
                  <a:srgbClr val="3F3F3F"/>
                </a:solidFill>
                <a:latin typeface="Times New Roman"/>
                <a:ea typeface="Times New Roman"/>
                <a:cs typeface="Times New Roman"/>
                <a:sym typeface="Times New Roman"/>
              </a:rPr>
              <a:t> </a:t>
            </a:r>
            <a:r>
              <a:rPr lang="en-US" sz="2000" b="1">
                <a:solidFill>
                  <a:srgbClr val="3F3F3F"/>
                </a:solidFill>
              </a:rPr>
              <a:t>kidneys— methanol</a:t>
            </a:r>
            <a:r>
              <a:rPr lang="en-US" sz="2000" b="1">
                <a:solidFill>
                  <a:srgbClr val="3F3F3F"/>
                </a:solidFill>
                <a:latin typeface="Times New Roman"/>
                <a:ea typeface="Times New Roman"/>
                <a:cs typeface="Times New Roman"/>
                <a:sym typeface="Times New Roman"/>
              </a:rPr>
              <a:t> </a:t>
            </a:r>
            <a:r>
              <a:rPr lang="en-US" sz="2000" b="1">
                <a:solidFill>
                  <a:srgbClr val="3F3F3F"/>
                </a:solidFill>
              </a:rPr>
              <a:t>,</a:t>
            </a:r>
            <a:r>
              <a:rPr lang="en-US" sz="2000" b="1">
                <a:solidFill>
                  <a:srgbClr val="3F3F3F"/>
                </a:solidFill>
                <a:latin typeface="Times New Roman"/>
                <a:ea typeface="Times New Roman"/>
                <a:cs typeface="Times New Roman"/>
                <a:sym typeface="Times New Roman"/>
              </a:rPr>
              <a:t> </a:t>
            </a:r>
            <a:r>
              <a:rPr lang="en-US" sz="2000" b="1">
                <a:solidFill>
                  <a:srgbClr val="3F3F3F"/>
                </a:solidFill>
              </a:rPr>
              <a:t>ethylene</a:t>
            </a:r>
            <a:r>
              <a:rPr lang="en-US" sz="2000" b="1">
                <a:solidFill>
                  <a:srgbClr val="3F3F3F"/>
                </a:solidFill>
                <a:latin typeface="Times New Roman"/>
                <a:ea typeface="Times New Roman"/>
                <a:cs typeface="Times New Roman"/>
                <a:sym typeface="Times New Roman"/>
              </a:rPr>
              <a:t> </a:t>
            </a:r>
            <a:r>
              <a:rPr lang="en-US" sz="2000" b="1">
                <a:solidFill>
                  <a:srgbClr val="3F3F3F"/>
                </a:solidFill>
              </a:rPr>
              <a:t>glycol,</a:t>
            </a:r>
            <a:r>
              <a:rPr lang="en-US" sz="2000" b="1">
                <a:solidFill>
                  <a:srgbClr val="3F3F3F"/>
                </a:solidFill>
                <a:latin typeface="Times New Roman"/>
                <a:ea typeface="Times New Roman"/>
                <a:cs typeface="Times New Roman"/>
                <a:sym typeface="Times New Roman"/>
              </a:rPr>
              <a:t> </a:t>
            </a:r>
            <a:r>
              <a:rPr lang="en-US" sz="2000" b="1">
                <a:solidFill>
                  <a:srgbClr val="3F3F3F"/>
                </a:solidFill>
              </a:rPr>
              <a:t>lithium,</a:t>
            </a:r>
            <a:r>
              <a:rPr lang="en-US" sz="2000" b="1">
                <a:solidFill>
                  <a:srgbClr val="3F3F3F"/>
                </a:solidFill>
                <a:latin typeface="Times New Roman"/>
                <a:ea typeface="Times New Roman"/>
                <a:cs typeface="Times New Roman"/>
                <a:sym typeface="Times New Roman"/>
              </a:rPr>
              <a:t> </a:t>
            </a:r>
            <a:r>
              <a:rPr lang="en-US" sz="2000" b="1">
                <a:solidFill>
                  <a:srgbClr val="3F3F3F"/>
                </a:solidFill>
              </a:rPr>
              <a:t>aspirin, salicylic acid, magnesium containing laxatives.</a:t>
            </a:r>
            <a:endParaRPr sz="2000"/>
          </a:p>
          <a:p>
            <a:pPr marL="0" lvl="0" indent="0" algn="l" rtl="0">
              <a:spcBef>
                <a:spcPts val="1613"/>
              </a:spcBef>
              <a:spcAft>
                <a:spcPts val="0"/>
              </a:spcAft>
              <a:buSzPts val="2900"/>
              <a:buFont typeface="Arial"/>
              <a:buNone/>
            </a:pPr>
            <a:endParaRPr sz="2000"/>
          </a:p>
          <a:p>
            <a:pPr marL="285750" lvl="0" indent="-101600" algn="l" rtl="0">
              <a:spcBef>
                <a:spcPts val="1000"/>
              </a:spcBef>
              <a:spcAft>
                <a:spcPts val="0"/>
              </a:spcAft>
              <a:buSzPts val="2900"/>
              <a:buNone/>
            </a:pPr>
            <a:endParaRPr sz="2000"/>
          </a:p>
        </p:txBody>
      </p:sp>
    </p:spTree>
    <p:extLst>
      <p:ext uri="{BB962C8B-B14F-4D97-AF65-F5344CB8AC3E}">
        <p14:creationId xmlns:p14="http://schemas.microsoft.com/office/powerpoint/2010/main" val="1634772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6"/>
          <p:cNvSpPr txBox="1">
            <a:spLocks noGrp="1"/>
          </p:cNvSpPr>
          <p:nvPr>
            <p:ph type="title"/>
          </p:nvPr>
        </p:nvSpPr>
        <p:spPr>
          <a:xfrm>
            <a:off x="990600" y="2667000"/>
            <a:ext cx="10018800" cy="17526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sz="4400" b="1"/>
              <a:t>How does hemodialysis work?</a:t>
            </a:r>
            <a:endParaRPr/>
          </a:p>
        </p:txBody>
      </p:sp>
    </p:spTree>
    <p:extLst>
      <p:ext uri="{BB962C8B-B14F-4D97-AF65-F5344CB8AC3E}">
        <p14:creationId xmlns:p14="http://schemas.microsoft.com/office/powerpoint/2010/main" val="38740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1484313" y="685800"/>
            <a:ext cx="10018800" cy="17526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endParaRPr>
              <a:solidFill>
                <a:srgbClr val="3F3F3F"/>
              </a:solidFill>
            </a:endParaRPr>
          </a:p>
        </p:txBody>
      </p:sp>
      <p:pic>
        <p:nvPicPr>
          <p:cNvPr id="191" name="Google Shape;191;p27"/>
          <p:cNvPicPr preferRelativeResize="0">
            <a:picLocks noGrp="1"/>
          </p:cNvPicPr>
          <p:nvPr>
            <p:ph type="body" idx="1"/>
          </p:nvPr>
        </p:nvPicPr>
        <p:blipFill rotWithShape="1">
          <a:blip r:embed="rId3">
            <a:alphaModFix/>
          </a:blip>
          <a:srcRect/>
          <a:stretch/>
        </p:blipFill>
        <p:spPr>
          <a:xfrm>
            <a:off x="0" y="76200"/>
            <a:ext cx="12192000" cy="6858000"/>
          </a:xfrm>
          <a:prstGeom prst="rect">
            <a:avLst/>
          </a:prstGeom>
          <a:noFill/>
          <a:ln>
            <a:noFill/>
          </a:ln>
        </p:spPr>
      </p:pic>
    </p:spTree>
    <p:extLst>
      <p:ext uri="{BB962C8B-B14F-4D97-AF65-F5344CB8AC3E}">
        <p14:creationId xmlns:p14="http://schemas.microsoft.com/office/powerpoint/2010/main" val="29935957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 /></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 /></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 /></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DDF43E7D10CD44B083112C50F2CB5C" ma:contentTypeVersion="8" ma:contentTypeDescription="Create a new document." ma:contentTypeScope="" ma:versionID="d5445b3e31b0df2845d15626cb877b0b">
  <xsd:schema xmlns:xsd="http://www.w3.org/2001/XMLSchema" xmlns:xs="http://www.w3.org/2001/XMLSchema" xmlns:p="http://schemas.microsoft.com/office/2006/metadata/properties" xmlns:ns2="68d9ba7e-61e2-401e-9e6a-d6c748aaeb11" targetNamespace="http://schemas.microsoft.com/office/2006/metadata/properties" ma:root="true" ma:fieldsID="f49f268daae2f41c41c353381894cdf5" ns2:_="">
    <xsd:import namespace="68d9ba7e-61e2-401e-9e6a-d6c748aaeb1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d9ba7e-61e2-401e-9e6a-d6c748aaeb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3BAC22-D972-421F-9843-8D1EB11EE4E0}">
  <ds:schemaRefs>
    <ds:schemaRef ds:uri="http://schemas.microsoft.com/office/2006/metadata/contentType"/>
    <ds:schemaRef ds:uri="http://schemas.microsoft.com/office/2006/metadata/properties/metaAttributes"/>
    <ds:schemaRef ds:uri="http://www.w3.org/2000/xmlns/"/>
    <ds:schemaRef ds:uri="http://www.w3.org/2001/XMLSchema"/>
    <ds:schemaRef ds:uri="68d9ba7e-61e2-401e-9e6a-d6c748aaeb11"/>
  </ds:schemaRefs>
</ds:datastoreItem>
</file>

<file path=customXml/itemProps2.xml><?xml version="1.0" encoding="utf-8"?>
<ds:datastoreItem xmlns:ds="http://schemas.openxmlformats.org/officeDocument/2006/customXml" ds:itemID="{7FD00A66-D54C-40DC-90FA-A2D4DFE9B328}">
  <ds:schemaRefs>
    <ds:schemaRef ds:uri="http://schemas.microsoft.com/office/2006/metadata/properties"/>
    <ds:schemaRef ds:uri="http://www.w3.org/2000/xmlns/"/>
  </ds:schemaRefs>
</ds:datastoreItem>
</file>

<file path=customXml/itemProps3.xml><?xml version="1.0" encoding="utf-8"?>
<ds:datastoreItem xmlns:ds="http://schemas.openxmlformats.org/officeDocument/2006/customXml" ds:itemID="{A4811FEA-686A-4668-B8E8-80E4C67406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68</Slides>
  <Notes>18</Notes>
  <HiddenSlides>0</HiddenSlide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Office Theme</vt:lpstr>
      <vt:lpstr>Dialysis and Renal Replacement Therapy </vt:lpstr>
      <vt:lpstr>Kidney Functions</vt:lpstr>
      <vt:lpstr>PowerPoint Presentation</vt:lpstr>
      <vt:lpstr>PowerPoint Presentation</vt:lpstr>
      <vt:lpstr>PowerPoint Presentation</vt:lpstr>
      <vt:lpstr>PowerPoint Presentation</vt:lpstr>
      <vt:lpstr>PowerPoint Presentation</vt:lpstr>
      <vt:lpstr>How does hemodialysis work?</vt:lpstr>
      <vt:lpstr>PowerPoint Presentation</vt:lpstr>
      <vt:lpstr>PowerPoint Presentation</vt:lpstr>
      <vt:lpstr>hemodialysis apparatus</vt:lpstr>
      <vt:lpstr>PowerPoint Presentation</vt:lpstr>
      <vt:lpstr>Dialysate</vt:lpstr>
      <vt:lpstr>PowerPoint Presentation</vt:lpstr>
      <vt:lpstr>PowerPoint Presentation</vt:lpstr>
      <vt:lpstr>PowerPoint Presentation</vt:lpstr>
      <vt:lpstr>PowerPoint Presentation</vt:lpstr>
      <vt:lpstr>PowerPoint Presentation</vt:lpstr>
      <vt:lpstr>Access</vt:lpstr>
      <vt:lpstr>Central venous catheter </vt:lpstr>
      <vt:lpstr>PowerPoint Presentation</vt:lpstr>
      <vt:lpstr>PowerPoint Presentation</vt:lpstr>
      <vt:lpstr>AV access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Complications</vt:lpstr>
      <vt:lpstr>PowerPoint Presentation</vt:lpstr>
      <vt:lpstr>PowerPoint Presentation</vt:lpstr>
      <vt:lpstr>Complications</vt:lpstr>
      <vt:lpstr>The Adequacy of hemodialysis </vt:lpstr>
      <vt:lpstr>URR </vt:lpstr>
      <vt:lpstr>single-pool Kt/V</vt:lpstr>
      <vt:lpstr>single-pool Kt/V </vt:lpstr>
      <vt:lpstr>Dialysis Disequilibrium Syndrome (DDS)</vt:lpstr>
      <vt:lpstr>PowerPoint Presentation</vt:lpstr>
      <vt:lpstr>PowerPoint Presentation</vt:lpstr>
      <vt:lpstr>PowerPoint Presentation</vt:lpstr>
      <vt:lpstr>PowerPoint Presentation</vt:lpstr>
      <vt:lpstr>Supplementation</vt:lpstr>
      <vt:lpstr>Peritoneal dialysis </vt:lpstr>
      <vt:lpstr>Hemodialysis vs Peritoneal dialysis</vt:lpstr>
      <vt:lpstr>PowerPoint Presentation</vt:lpstr>
      <vt:lpstr>PowerPoint Presentation</vt:lpstr>
      <vt:lpstr>PowerPoint Presentation</vt:lpstr>
      <vt:lpstr>Basic mechanisms in peritoneal dialysis</vt:lpstr>
      <vt:lpstr>PowerPoint Presentation</vt:lpstr>
      <vt:lpstr>PowerPoint Presentation</vt:lpstr>
      <vt:lpstr>PowerPoint Presentation</vt:lpstr>
      <vt:lpstr>PowerPoint Presentation</vt:lpstr>
      <vt:lpstr>PD complications</vt:lpstr>
      <vt:lpstr>PowerPoint Presentation</vt:lpstr>
      <vt:lpstr>PowerPoint Presentation</vt:lpstr>
      <vt:lpstr>PowerPoint Presentation</vt:lpstr>
      <vt:lpstr>When to choose PD?</vt:lpstr>
      <vt:lpstr>Contraindications</vt:lpstr>
      <vt:lpstr>Kidney transplantation</vt:lpstr>
      <vt:lpstr>PowerPoint Presentation</vt:lpstr>
      <vt:lpstr> Deceased Donor kidneys Transplant:</vt:lpstr>
      <vt:lpstr>Living Donor Kidney Transplant </vt:lpstr>
      <vt:lpstr>Transplant Rejection</vt:lpstr>
      <vt:lpstr>Contraindications</vt:lpstr>
      <vt:lpstr>After kidney transplantation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Adequacy of hemodialysis </dc:title>
  <dc:creator>salsabil Yousef Atieh abu asab</dc:creator>
  <cp:lastModifiedBy>salsabeel</cp:lastModifiedBy>
  <cp:revision>8</cp:revision>
  <dcterms:created xsi:type="dcterms:W3CDTF">2021-11-16T17:33:30Z</dcterms:created>
  <dcterms:modified xsi:type="dcterms:W3CDTF">2021-11-18T13:39:33Z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0x01010010DDF43E7D10CD44B083112C50F2CB5C</vt:lpwstr>
  </property>
</Properties>
</file>