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6" r:id="rId1"/>
  </p:sldMasterIdLst>
  <p:notesMasterIdLst>
    <p:notesMasterId r:id="rId36"/>
  </p:notesMasterIdLst>
  <p:sldIdLst>
    <p:sldId id="257" r:id="rId2"/>
    <p:sldId id="291" r:id="rId3"/>
    <p:sldId id="292" r:id="rId4"/>
    <p:sldId id="293" r:id="rId5"/>
    <p:sldId id="294" r:id="rId6"/>
    <p:sldId id="261" r:id="rId7"/>
    <p:sldId id="262" r:id="rId8"/>
    <p:sldId id="264" r:id="rId9"/>
    <p:sldId id="263" r:id="rId10"/>
    <p:sldId id="265" r:id="rId11"/>
    <p:sldId id="266" r:id="rId12"/>
    <p:sldId id="267" r:id="rId13"/>
    <p:sldId id="268" r:id="rId14"/>
    <p:sldId id="271" r:id="rId15"/>
    <p:sldId id="285" r:id="rId16"/>
    <p:sldId id="283" r:id="rId17"/>
    <p:sldId id="284" r:id="rId18"/>
    <p:sldId id="258" r:id="rId19"/>
    <p:sldId id="287" r:id="rId20"/>
    <p:sldId id="286" r:id="rId21"/>
    <p:sldId id="288" r:id="rId22"/>
    <p:sldId id="274" r:id="rId23"/>
    <p:sldId id="269" r:id="rId24"/>
    <p:sldId id="270" r:id="rId25"/>
    <p:sldId id="273" r:id="rId26"/>
    <p:sldId id="289" r:id="rId27"/>
    <p:sldId id="290" r:id="rId28"/>
    <p:sldId id="278" r:id="rId29"/>
    <p:sldId id="276" r:id="rId30"/>
    <p:sldId id="277" r:id="rId31"/>
    <p:sldId id="279" r:id="rId32"/>
    <p:sldId id="280" r:id="rId33"/>
    <p:sldId id="281" r:id="rId34"/>
    <p:sldId id="282"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82538" autoAdjust="0"/>
  </p:normalViewPr>
  <p:slideViewPr>
    <p:cSldViewPr>
      <p:cViewPr varScale="1">
        <p:scale>
          <a:sx n="71" d="100"/>
          <a:sy n="71" d="100"/>
        </p:scale>
        <p:origin x="1066"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623CE1F-FE4B-43C4-88B2-2E2D5EABA758}" type="datetimeFigureOut">
              <a:rPr lang="ar-SA" smtClean="0"/>
              <a:t>04/04/1443</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6DB650B-7956-4D95-95D5-FFB92086784C}" type="slidenum">
              <a:rPr lang="ar-SA" smtClean="0"/>
              <a:t>‹#›</a:t>
            </a:fld>
            <a:endParaRPr lang="ar-SA"/>
          </a:p>
        </p:txBody>
      </p:sp>
    </p:spTree>
    <p:extLst>
      <p:ext uri="{BB962C8B-B14F-4D97-AF65-F5344CB8AC3E}">
        <p14:creationId xmlns:p14="http://schemas.microsoft.com/office/powerpoint/2010/main" val="388918126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Symptoms include :-fever, sweats, malaise, lethargy, headaches, </a:t>
            </a:r>
            <a:r>
              <a:rPr lang="en-US" dirty="0" err="1"/>
              <a:t>arthralgias</a:t>
            </a:r>
            <a:r>
              <a:rPr lang="en-US" dirty="0"/>
              <a:t>/</a:t>
            </a:r>
            <a:r>
              <a:rPr lang="en-US" dirty="0" err="1"/>
              <a:t>myalgias</a:t>
            </a:r>
            <a:r>
              <a:rPr lang="en-US" dirty="0"/>
              <a:t>, diarrhea, sore throat, lymphadenopathy, and a </a:t>
            </a:r>
            <a:r>
              <a:rPr lang="en-US" dirty="0" err="1"/>
              <a:t>truncal</a:t>
            </a:r>
            <a:r>
              <a:rPr lang="en-US" dirty="0"/>
              <a:t> </a:t>
            </a:r>
            <a:r>
              <a:rPr lang="en-US" dirty="0" err="1"/>
              <a:t>maculopapular</a:t>
            </a:r>
            <a:r>
              <a:rPr lang="en-US" dirty="0"/>
              <a:t> rash.</a:t>
            </a:r>
          </a:p>
          <a:p>
            <a:endParaRPr lang="ar-SA" dirty="0"/>
          </a:p>
        </p:txBody>
      </p:sp>
      <p:sp>
        <p:nvSpPr>
          <p:cNvPr id="4" name="Slide Number Placeholder 3"/>
          <p:cNvSpPr>
            <a:spLocks noGrp="1"/>
          </p:cNvSpPr>
          <p:nvPr>
            <p:ph type="sldNum" sz="quarter" idx="10"/>
          </p:nvPr>
        </p:nvSpPr>
        <p:spPr/>
        <p:txBody>
          <a:bodyPr/>
          <a:lstStyle/>
          <a:p>
            <a:fld id="{56DB650B-7956-4D95-95D5-FFB92086784C}" type="slidenum">
              <a:rPr lang="ar-SA" smtClean="0"/>
              <a:t>10</a:t>
            </a:fld>
            <a:endParaRPr lang="ar-SA"/>
          </a:p>
        </p:txBody>
      </p:sp>
    </p:spTree>
    <p:extLst>
      <p:ext uri="{BB962C8B-B14F-4D97-AF65-F5344CB8AC3E}">
        <p14:creationId xmlns:p14="http://schemas.microsoft.com/office/powerpoint/2010/main" val="1289565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frequently appear:-</a:t>
            </a:r>
          </a:p>
          <a:p>
            <a:r>
              <a:rPr lang="en-US" dirty="0"/>
              <a:t>Persistent generalized lymphadenopathy.</a:t>
            </a:r>
          </a:p>
          <a:p>
            <a:r>
              <a:rPr lang="en-US" dirty="0"/>
              <a:t>Localized fungal infections </a:t>
            </a:r>
          </a:p>
          <a:p>
            <a:r>
              <a:rPr lang="en-US" dirty="0"/>
              <a:t>Recalcitrant vaginal yeast and </a:t>
            </a:r>
            <a:r>
              <a:rPr lang="en-US" dirty="0" err="1"/>
              <a:t>trichomonal</a:t>
            </a:r>
            <a:r>
              <a:rPr lang="en-US" dirty="0"/>
              <a:t> infections in women.</a:t>
            </a:r>
          </a:p>
          <a:p>
            <a:r>
              <a:rPr lang="en-US" dirty="0"/>
              <a:t>Oral hairy leukoplakia on the tongue.</a:t>
            </a:r>
          </a:p>
          <a:p>
            <a:r>
              <a:rPr lang="en-US" dirty="0"/>
              <a:t>Skin manifestations (</a:t>
            </a:r>
            <a:r>
              <a:rPr lang="en-US" dirty="0" err="1"/>
              <a:t>seborrheic</a:t>
            </a:r>
            <a:r>
              <a:rPr lang="en-US" dirty="0"/>
              <a:t> dermatitis, psoriasis exacerbations, </a:t>
            </a:r>
            <a:r>
              <a:rPr lang="en-US" dirty="0" err="1"/>
              <a:t>molluscum</a:t>
            </a:r>
            <a:r>
              <a:rPr lang="en-US" dirty="0"/>
              <a:t>, and warts)</a:t>
            </a:r>
          </a:p>
          <a:p>
            <a:r>
              <a:rPr lang="en-US" dirty="0"/>
              <a:t>Constitutional symptoms (night sweats, weight loss, and diarrhea).</a:t>
            </a:r>
          </a:p>
          <a:p>
            <a:endParaRPr lang="ar-SA" dirty="0"/>
          </a:p>
        </p:txBody>
      </p:sp>
      <p:sp>
        <p:nvSpPr>
          <p:cNvPr id="4" name="Slide Number Placeholder 3"/>
          <p:cNvSpPr>
            <a:spLocks noGrp="1"/>
          </p:cNvSpPr>
          <p:nvPr>
            <p:ph type="sldNum" sz="quarter" idx="10"/>
          </p:nvPr>
        </p:nvSpPr>
        <p:spPr/>
        <p:txBody>
          <a:bodyPr/>
          <a:lstStyle/>
          <a:p>
            <a:fld id="{56DB650B-7956-4D95-95D5-FFB92086784C}" type="slidenum">
              <a:rPr lang="ar-SA" smtClean="0"/>
              <a:t>12</a:t>
            </a:fld>
            <a:endParaRPr lang="ar-SA"/>
          </a:p>
        </p:txBody>
      </p:sp>
    </p:spTree>
    <p:extLst>
      <p:ext uri="{BB962C8B-B14F-4D97-AF65-F5344CB8AC3E}">
        <p14:creationId xmlns:p14="http://schemas.microsoft.com/office/powerpoint/2010/main" val="1189153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Enzyme-linked </a:t>
            </a:r>
            <a:r>
              <a:rPr lang="en-US" dirty="0" err="1"/>
              <a:t>immunosorbent</a:t>
            </a:r>
            <a:r>
              <a:rPr lang="en-US" dirty="0"/>
              <a:t> assay (ELISA) method. Screening test for detecting antibody to HIV; becomes positive 1 to 12 weeks after infection. A negative ELISA essentially excludes HIV (99% sensitive) if the patient has not had a subsequent exposure before testing (before </a:t>
            </a:r>
            <a:r>
              <a:rPr lang="en-US" dirty="0" err="1"/>
              <a:t>seroconversion</a:t>
            </a:r>
            <a:r>
              <a:rPr lang="en-US" dirty="0"/>
              <a:t>). If positive, Western blot test should be performed for confirmation.</a:t>
            </a:r>
          </a:p>
          <a:p>
            <a:endParaRPr lang="en-US" dirty="0"/>
          </a:p>
          <a:p>
            <a:r>
              <a:rPr lang="en-US" dirty="0"/>
              <a:t>b. Western blot test is a specific test used to confirm a positive result on an ELISA</a:t>
            </a:r>
          </a:p>
          <a:p>
            <a:r>
              <a:rPr lang="en-US" dirty="0"/>
              <a:t>test.</a:t>
            </a:r>
          </a:p>
          <a:p>
            <a:endParaRPr lang="ar-SA" dirty="0"/>
          </a:p>
        </p:txBody>
      </p:sp>
      <p:sp>
        <p:nvSpPr>
          <p:cNvPr id="4" name="Slide Number Placeholder 3"/>
          <p:cNvSpPr>
            <a:spLocks noGrp="1"/>
          </p:cNvSpPr>
          <p:nvPr>
            <p:ph type="sldNum" sz="quarter" idx="10"/>
          </p:nvPr>
        </p:nvSpPr>
        <p:spPr/>
        <p:txBody>
          <a:bodyPr/>
          <a:lstStyle/>
          <a:p>
            <a:fld id="{56DB650B-7956-4D95-95D5-FFB92086784C}" type="slidenum">
              <a:rPr lang="ar-SA" smtClean="0"/>
              <a:t>24</a:t>
            </a:fld>
            <a:endParaRPr lang="ar-SA"/>
          </a:p>
        </p:txBody>
      </p:sp>
    </p:spTree>
    <p:extLst>
      <p:ext uri="{BB962C8B-B14F-4D97-AF65-F5344CB8AC3E}">
        <p14:creationId xmlns:p14="http://schemas.microsoft.com/office/powerpoint/2010/main" val="1168609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Antiretroviral therapy  ART has transformed HIV from a progressive illness with a fatal outcome into a chronic manageable disease with a near-normal life expectancy. The goals of ART are to</a:t>
            </a:r>
          </a:p>
          <a:p>
            <a:r>
              <a:rPr lang="en-US" dirty="0"/>
              <a:t>Reduce the viral load to an undetectable level for as long as possible</a:t>
            </a:r>
          </a:p>
          <a:p>
            <a:r>
              <a:rPr lang="en-US" dirty="0"/>
              <a:t>Improve the CD4 count to over 200 cells/mm 3 so that severe HIV-related disease is unlikely</a:t>
            </a:r>
          </a:p>
          <a:p>
            <a:r>
              <a:rPr lang="en-US" dirty="0"/>
              <a:t>Improve the quantity and quality of life without unacceptable drug toxicity</a:t>
            </a:r>
          </a:p>
          <a:p>
            <a:r>
              <a:rPr lang="en-US" dirty="0"/>
              <a:t>Reduce HIV transmission .</a:t>
            </a:r>
          </a:p>
          <a:p>
            <a:endParaRPr lang="ar-SA" dirty="0"/>
          </a:p>
        </p:txBody>
      </p:sp>
      <p:sp>
        <p:nvSpPr>
          <p:cNvPr id="4" name="Slide Number Placeholder 3"/>
          <p:cNvSpPr>
            <a:spLocks noGrp="1"/>
          </p:cNvSpPr>
          <p:nvPr>
            <p:ph type="sldNum" sz="quarter" idx="10"/>
          </p:nvPr>
        </p:nvSpPr>
        <p:spPr/>
        <p:txBody>
          <a:bodyPr/>
          <a:lstStyle/>
          <a:p>
            <a:fld id="{56DB650B-7956-4D95-95D5-FFB92086784C}" type="slidenum">
              <a:rPr lang="ar-SA" smtClean="0"/>
              <a:t>29</a:t>
            </a:fld>
            <a:endParaRPr lang="ar-SA"/>
          </a:p>
        </p:txBody>
      </p:sp>
    </p:spTree>
    <p:extLst>
      <p:ext uri="{BB962C8B-B14F-4D97-AF65-F5344CB8AC3E}">
        <p14:creationId xmlns:p14="http://schemas.microsoft.com/office/powerpoint/2010/main" val="2625223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ACC66CB-2CF3-463B-9ACC-9EFA6FB94A8C}" type="datetimeFigureOut">
              <a:rPr lang="ar-SA" smtClean="0"/>
              <a:t>04/04/1443</a:t>
            </a:fld>
            <a:endParaRPr lang="ar-SA"/>
          </a:p>
        </p:txBody>
      </p:sp>
      <p:sp>
        <p:nvSpPr>
          <p:cNvPr id="5" name="Footer Placeholder 4"/>
          <p:cNvSpPr>
            <a:spLocks noGrp="1"/>
          </p:cNvSpPr>
          <p:nvPr>
            <p:ph type="ftr" sz="quarter" idx="11"/>
          </p:nvPr>
        </p:nvSpPr>
        <p:spPr>
          <a:xfrm>
            <a:off x="2396319" y="329308"/>
            <a:ext cx="3086292" cy="309201"/>
          </a:xfrm>
        </p:spPr>
        <p:txBody>
          <a:bodyPr/>
          <a:lstStyle/>
          <a:p>
            <a:endParaRPr lang="ar-SA"/>
          </a:p>
        </p:txBody>
      </p:sp>
      <p:sp>
        <p:nvSpPr>
          <p:cNvPr id="6" name="Slide Number Placeholder 5"/>
          <p:cNvSpPr>
            <a:spLocks noGrp="1"/>
          </p:cNvSpPr>
          <p:nvPr>
            <p:ph type="sldNum" sz="quarter" idx="12"/>
          </p:nvPr>
        </p:nvSpPr>
        <p:spPr>
          <a:xfrm>
            <a:off x="1434703" y="798973"/>
            <a:ext cx="802005" cy="503578"/>
          </a:xfrm>
        </p:spPr>
        <p:txBody>
          <a:bodyPr/>
          <a:lstStyle/>
          <a:p>
            <a:fld id="{8C171E65-BA36-4066-B151-2831E2DA7F27}" type="slidenum">
              <a:rPr lang="ar-SA" smtClean="0"/>
              <a:t>‹#›</a:t>
            </a:fld>
            <a:endParaRPr lang="ar-SA"/>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49828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CC66CB-2CF3-463B-9ACC-9EFA6FB94A8C}" type="datetimeFigureOut">
              <a:rPr lang="ar-SA" smtClean="0"/>
              <a:t>04/04/1443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C171E65-BA36-4066-B151-2831E2DA7F27}" type="slidenum">
              <a:rPr lang="ar-SA" smtClean="0"/>
              <a:t>‹#›</a:t>
            </a:fld>
            <a:endParaRPr lang="ar-SA"/>
          </a:p>
        </p:txBody>
      </p:sp>
    </p:spTree>
    <p:extLst>
      <p:ext uri="{BB962C8B-B14F-4D97-AF65-F5344CB8AC3E}">
        <p14:creationId xmlns:p14="http://schemas.microsoft.com/office/powerpoint/2010/main" val="4272439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CC66CB-2CF3-463B-9ACC-9EFA6FB94A8C}" type="datetimeFigureOut">
              <a:rPr lang="ar-SA" smtClean="0"/>
              <a:t>04/04/1443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C171E65-BA36-4066-B151-2831E2DA7F27}" type="slidenum">
              <a:rPr lang="ar-SA" smtClean="0"/>
              <a:t>‹#›</a:t>
            </a:fld>
            <a:endParaRPr lang="ar-SA"/>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47439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CC66CB-2CF3-463B-9ACC-9EFA6FB94A8C}" type="datetimeFigureOut">
              <a:rPr lang="ar-SA" smtClean="0"/>
              <a:t>04/04/1443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C171E65-BA36-4066-B151-2831E2DA7F27}" type="slidenum">
              <a:rPr lang="ar-SA" smtClean="0"/>
              <a:t>‹#›</a:t>
            </a:fld>
            <a:endParaRPr lang="ar-SA"/>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18186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CC66CB-2CF3-463B-9ACC-9EFA6FB94A8C}" type="datetimeFigureOut">
              <a:rPr lang="ar-SA" smtClean="0"/>
              <a:t>04/04/1443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C171E65-BA36-4066-B151-2831E2DA7F27}" type="slidenum">
              <a:rPr lang="ar-SA" smtClean="0"/>
              <a:t>‹#›</a:t>
            </a:fld>
            <a:endParaRPr lang="ar-SA"/>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25431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ACC66CB-2CF3-463B-9ACC-9EFA6FB94A8C}" type="datetimeFigureOut">
              <a:rPr lang="ar-SA" smtClean="0"/>
              <a:t>04/04/1443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C171E65-BA36-4066-B151-2831E2DA7F27}" type="slidenum">
              <a:rPr lang="ar-SA" smtClean="0"/>
              <a:t>‹#›</a:t>
            </a:fld>
            <a:endParaRPr lang="ar-SA"/>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7317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ACC66CB-2CF3-463B-9ACC-9EFA6FB94A8C}" type="datetimeFigureOut">
              <a:rPr lang="ar-SA" smtClean="0"/>
              <a:t>04/04/1443</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8C171E65-BA36-4066-B151-2831E2DA7F27}" type="slidenum">
              <a:rPr lang="ar-SA" smtClean="0"/>
              <a:t>‹#›</a:t>
            </a:fld>
            <a:endParaRPr lang="ar-SA"/>
          </a:p>
        </p:txBody>
      </p:sp>
    </p:spTree>
    <p:extLst>
      <p:ext uri="{BB962C8B-B14F-4D97-AF65-F5344CB8AC3E}">
        <p14:creationId xmlns:p14="http://schemas.microsoft.com/office/powerpoint/2010/main" val="3811910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ACC66CB-2CF3-463B-9ACC-9EFA6FB94A8C}" type="datetimeFigureOut">
              <a:rPr lang="ar-SA" smtClean="0"/>
              <a:t>04/04/1443</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8C171E65-BA36-4066-B151-2831E2DA7F27}" type="slidenum">
              <a:rPr lang="ar-SA" smtClean="0"/>
              <a:t>‹#›</a:t>
            </a:fld>
            <a:endParaRPr lang="ar-SA"/>
          </a:p>
        </p:txBody>
      </p:sp>
    </p:spTree>
    <p:extLst>
      <p:ext uri="{BB962C8B-B14F-4D97-AF65-F5344CB8AC3E}">
        <p14:creationId xmlns:p14="http://schemas.microsoft.com/office/powerpoint/2010/main" val="3406726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CC66CB-2CF3-463B-9ACC-9EFA6FB94A8C}" type="datetimeFigureOut">
              <a:rPr lang="ar-SA" smtClean="0"/>
              <a:t>04/04/1443</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8C171E65-BA36-4066-B151-2831E2DA7F27}" type="slidenum">
              <a:rPr lang="ar-SA" smtClean="0"/>
              <a:t>‹#›</a:t>
            </a:fld>
            <a:endParaRPr lang="ar-SA"/>
          </a:p>
        </p:txBody>
      </p:sp>
    </p:spTree>
    <p:extLst>
      <p:ext uri="{BB962C8B-B14F-4D97-AF65-F5344CB8AC3E}">
        <p14:creationId xmlns:p14="http://schemas.microsoft.com/office/powerpoint/2010/main" val="1811318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ACC66CB-2CF3-463B-9ACC-9EFA6FB94A8C}" type="datetimeFigureOut">
              <a:rPr lang="ar-SA" smtClean="0"/>
              <a:t>04/04/1443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C171E65-BA36-4066-B151-2831E2DA7F27}" type="slidenum">
              <a:rPr lang="ar-SA" smtClean="0"/>
              <a:t>‹#›</a:t>
            </a:fld>
            <a:endParaRPr lang="ar-SA"/>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89512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3ACC66CB-2CF3-463B-9ACC-9EFA6FB94A8C}" type="datetimeFigureOut">
              <a:rPr lang="ar-SA" smtClean="0"/>
              <a:t>04/04/1443</a:t>
            </a:fld>
            <a:endParaRPr lang="ar-SA"/>
          </a:p>
        </p:txBody>
      </p:sp>
      <p:sp>
        <p:nvSpPr>
          <p:cNvPr id="6" name="Footer Placeholder 5"/>
          <p:cNvSpPr>
            <a:spLocks noGrp="1"/>
          </p:cNvSpPr>
          <p:nvPr>
            <p:ph type="ftr" sz="quarter" idx="11"/>
          </p:nvPr>
        </p:nvSpPr>
        <p:spPr>
          <a:xfrm>
            <a:off x="1437530" y="318641"/>
            <a:ext cx="3251553" cy="320931"/>
          </a:xfrm>
        </p:spPr>
        <p:txBody>
          <a:bodyPr/>
          <a:lstStyle/>
          <a:p>
            <a:endParaRPr lang="ar-SA"/>
          </a:p>
        </p:txBody>
      </p:sp>
      <p:sp>
        <p:nvSpPr>
          <p:cNvPr id="7" name="Slide Number Placeholder 6"/>
          <p:cNvSpPr>
            <a:spLocks noGrp="1"/>
          </p:cNvSpPr>
          <p:nvPr>
            <p:ph type="sldNum" sz="quarter" idx="12"/>
          </p:nvPr>
        </p:nvSpPr>
        <p:spPr/>
        <p:txBody>
          <a:bodyPr/>
          <a:lstStyle/>
          <a:p>
            <a:fld id="{8C171E65-BA36-4066-B151-2831E2DA7F27}" type="slidenum">
              <a:rPr lang="ar-SA" smtClean="0"/>
              <a:t>‹#›</a:t>
            </a:fld>
            <a:endParaRPr lang="ar-SA"/>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46862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3ACC66CB-2CF3-463B-9ACC-9EFA6FB94A8C}" type="datetimeFigureOut">
              <a:rPr lang="ar-SA" smtClean="0"/>
              <a:t>04/04/1443</a:t>
            </a:fld>
            <a:endParaRPr lang="ar-SA"/>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8C171E65-BA36-4066-B151-2831E2DA7F27}" type="slidenum">
              <a:rPr lang="ar-SA" smtClean="0"/>
              <a:t>‹#›</a:t>
            </a:fld>
            <a:endParaRPr lang="ar-SA"/>
          </a:p>
        </p:txBody>
      </p:sp>
    </p:spTree>
    <p:extLst>
      <p:ext uri="{BB962C8B-B14F-4D97-AF65-F5344CB8AC3E}">
        <p14:creationId xmlns:p14="http://schemas.microsoft.com/office/powerpoint/2010/main" val="249310389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1676400"/>
            <a:ext cx="6361355" cy="1972236"/>
          </a:xfrm>
        </p:spPr>
        <p:txBody>
          <a:bodyPr>
            <a:noAutofit/>
          </a:bodyPr>
          <a:lstStyle/>
          <a:p>
            <a:r>
              <a:rPr lang="en-US" sz="6000" b="1" i="1" dirty="0">
                <a:latin typeface="Arial Unicode MS" pitchFamily="34" charset="-128"/>
                <a:ea typeface="Arial Unicode MS" pitchFamily="34" charset="-128"/>
                <a:cs typeface="Arial Unicode MS" pitchFamily="34" charset="-128"/>
              </a:rPr>
              <a:t>HIV &amp; AIDS</a:t>
            </a:r>
            <a:endParaRPr lang="ar-SA" sz="6000" b="1" i="1" dirty="0">
              <a:latin typeface="Arial Unicode MS" pitchFamily="34" charset="-128"/>
              <a:ea typeface="Arial Unicode MS" pitchFamily="34" charset="-128"/>
              <a:cs typeface="Arial Unicode MS" pitchFamily="34" charset="-128"/>
            </a:endParaRPr>
          </a:p>
        </p:txBody>
      </p:sp>
      <p:sp>
        <p:nvSpPr>
          <p:cNvPr id="4" name="Flowchart: Punched Tape 3"/>
          <p:cNvSpPr/>
          <p:nvPr/>
        </p:nvSpPr>
        <p:spPr>
          <a:xfrm>
            <a:off x="228600" y="3695700"/>
            <a:ext cx="4419600" cy="297180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600" b="1" dirty="0">
              <a:latin typeface="Candara Light" pitchFamily="34" charset="0"/>
            </a:endParaRPr>
          </a:p>
          <a:p>
            <a:pPr algn="ctr"/>
            <a:r>
              <a:rPr lang="en-US" sz="2600" b="1" dirty="0">
                <a:latin typeface="Candara Light" pitchFamily="34" charset="0"/>
              </a:rPr>
              <a:t>Done by:</a:t>
            </a:r>
            <a:br>
              <a:rPr lang="en-US" sz="2600" b="1" dirty="0">
                <a:latin typeface="Candara Light" pitchFamily="34" charset="0"/>
              </a:rPr>
            </a:br>
            <a:r>
              <a:rPr lang="en-US" sz="2600" b="1" dirty="0">
                <a:latin typeface="Candara Light" pitchFamily="34" charset="0"/>
              </a:rPr>
              <a:t>Leen </a:t>
            </a:r>
            <a:r>
              <a:rPr lang="en-US" sz="2600" b="1" dirty="0" err="1">
                <a:latin typeface="Candara Light" pitchFamily="34" charset="0"/>
              </a:rPr>
              <a:t>Eser</a:t>
            </a:r>
            <a:br>
              <a:rPr lang="en-US" sz="2600" b="1" dirty="0">
                <a:latin typeface="Candara Light" pitchFamily="34" charset="0"/>
              </a:rPr>
            </a:br>
            <a:r>
              <a:rPr lang="en-US" sz="2600" b="1" dirty="0">
                <a:latin typeface="Candara Light" pitchFamily="34" charset="0"/>
              </a:rPr>
              <a:t>Rahaf </a:t>
            </a:r>
            <a:r>
              <a:rPr lang="en-US" sz="2600" b="1" dirty="0" err="1">
                <a:latin typeface="Candara Light" pitchFamily="34" charset="0"/>
              </a:rPr>
              <a:t>Abuaisheh</a:t>
            </a:r>
            <a:br>
              <a:rPr lang="en-US" sz="2600" b="1" dirty="0">
                <a:latin typeface="Candara Light" pitchFamily="34" charset="0"/>
              </a:rPr>
            </a:br>
            <a:r>
              <a:rPr lang="en-US" sz="2600" b="1" dirty="0">
                <a:latin typeface="Candara Light" pitchFamily="34" charset="0"/>
              </a:rPr>
              <a:t>Ahmad Khader </a:t>
            </a:r>
          </a:p>
          <a:p>
            <a:pPr algn="ctr"/>
            <a:endParaRPr lang="en-US" sz="2600" b="1" dirty="0">
              <a:latin typeface="Candara Light" pitchFamily="34" charset="0"/>
            </a:endParaRPr>
          </a:p>
        </p:txBody>
      </p:sp>
    </p:spTree>
    <p:extLst>
      <p:ext uri="{BB962C8B-B14F-4D97-AF65-F5344CB8AC3E}">
        <p14:creationId xmlns:p14="http://schemas.microsoft.com/office/powerpoint/2010/main" val="3310401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690" y="1181100"/>
            <a:ext cx="4138110" cy="1143000"/>
          </a:xfrm>
        </p:spPr>
        <p:txBody>
          <a:bodyPr>
            <a:normAutofit/>
          </a:bodyPr>
          <a:lstStyle/>
          <a:p>
            <a:r>
              <a:rPr lang="en-US" sz="2300" dirty="0"/>
              <a:t>Clinical Picture</a:t>
            </a:r>
            <a:endParaRPr lang="ar-SA" sz="2300" dirty="0"/>
          </a:p>
        </p:txBody>
      </p:sp>
      <p:sp>
        <p:nvSpPr>
          <p:cNvPr id="3" name="Content Placeholder 2"/>
          <p:cNvSpPr>
            <a:spLocks noGrp="1"/>
          </p:cNvSpPr>
          <p:nvPr>
            <p:ph idx="1"/>
          </p:nvPr>
        </p:nvSpPr>
        <p:spPr>
          <a:xfrm>
            <a:off x="1371600" y="1905000"/>
            <a:ext cx="6777317" cy="4080029"/>
          </a:xfrm>
        </p:spPr>
        <p:txBody>
          <a:bodyPr>
            <a:normAutofit/>
          </a:bodyPr>
          <a:lstStyle/>
          <a:p>
            <a:pPr marL="68580" indent="0" algn="l" rtl="0">
              <a:buNone/>
            </a:pPr>
            <a:endParaRPr lang="en-GB" b="1" dirty="0"/>
          </a:p>
          <a:p>
            <a:pPr marL="68580" indent="0" algn="l" rtl="0">
              <a:buNone/>
            </a:pPr>
            <a:r>
              <a:rPr lang="en-US" b="1" dirty="0"/>
              <a:t>1-Primary infection:-</a:t>
            </a:r>
          </a:p>
          <a:p>
            <a:pPr marL="68580" indent="0" algn="l" rtl="0">
              <a:buNone/>
            </a:pPr>
            <a:endParaRPr lang="en-GB" dirty="0"/>
          </a:p>
          <a:p>
            <a:pPr marL="68580" indent="0" algn="l" rtl="0">
              <a:buNone/>
            </a:pPr>
            <a:endParaRPr lang="en-US" dirty="0"/>
          </a:p>
          <a:p>
            <a:pPr algn="l" rtl="0"/>
            <a:r>
              <a:rPr lang="en-US" dirty="0"/>
              <a:t>Mononucleosis-like syndrome</a:t>
            </a:r>
          </a:p>
          <a:p>
            <a:pPr algn="l" rtl="0"/>
            <a:r>
              <a:rPr lang="en-US" dirty="0"/>
              <a:t> 2 to 4 weeks after exposure to HIV. </a:t>
            </a:r>
          </a:p>
          <a:p>
            <a:pPr algn="l" rtl="0"/>
            <a:r>
              <a:rPr lang="en-US" dirty="0"/>
              <a:t>Brief duration(3 days to 2 weeks).</a:t>
            </a:r>
          </a:p>
          <a:p>
            <a:pPr marL="525780" indent="-457200" algn="l" rtl="0">
              <a:buAutoNum type="alphaLcPeriod"/>
            </a:pPr>
            <a:endParaRPr lang="en-US" dirty="0"/>
          </a:p>
          <a:p>
            <a:pPr marL="68580" indent="0" algn="l" rtl="0">
              <a:buNone/>
            </a:pPr>
            <a:endParaRPr lang="ar-SA" dirty="0"/>
          </a:p>
        </p:txBody>
      </p:sp>
      <p:pic>
        <p:nvPicPr>
          <p:cNvPr id="5" name="Picture 5">
            <a:extLst>
              <a:ext uri="{FF2B5EF4-FFF2-40B4-BE49-F238E27FC236}">
                <a16:creationId xmlns:a16="http://schemas.microsoft.com/office/drawing/2014/main" id="{C54AE46B-8FF5-D64A-8383-BF23A8557A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2133600"/>
            <a:ext cx="3244504" cy="2838774"/>
          </a:xfrm>
          <a:prstGeom prst="rect">
            <a:avLst/>
          </a:prstGeom>
        </p:spPr>
      </p:pic>
    </p:spTree>
    <p:extLst>
      <p:ext uri="{BB962C8B-B14F-4D97-AF65-F5344CB8AC3E}">
        <p14:creationId xmlns:p14="http://schemas.microsoft.com/office/powerpoint/2010/main" val="2093165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1295400"/>
            <a:ext cx="6777317" cy="4689629"/>
          </a:xfrm>
        </p:spPr>
        <p:txBody>
          <a:bodyPr/>
          <a:lstStyle/>
          <a:p>
            <a:pPr marL="68580" indent="0" algn="l" rtl="0">
              <a:buNone/>
            </a:pPr>
            <a:r>
              <a:rPr lang="en-US" sz="2300" b="1" dirty="0"/>
              <a:t>2-Asymptomatic infection:-</a:t>
            </a:r>
          </a:p>
          <a:p>
            <a:pPr marL="68580" indent="0" algn="l" rtl="0">
              <a:buNone/>
            </a:pPr>
            <a:endParaRPr lang="en-US" b="1" dirty="0"/>
          </a:p>
          <a:p>
            <a:pPr marL="68580" indent="0" algn="l" rtl="0">
              <a:buNone/>
            </a:pPr>
            <a:endParaRPr lang="en-US" b="1" dirty="0"/>
          </a:p>
          <a:p>
            <a:pPr algn="l" rtl="0"/>
            <a:r>
              <a:rPr lang="en-US" dirty="0"/>
              <a:t>Seropositive, but no clinical evidence of HIV infection.</a:t>
            </a:r>
          </a:p>
          <a:p>
            <a:pPr algn="l" rtl="0"/>
            <a:r>
              <a:rPr lang="en-US" dirty="0"/>
              <a:t>CD4 counts are normal (&gt;500/mm3)</a:t>
            </a:r>
          </a:p>
          <a:p>
            <a:pPr algn="l" rtl="0"/>
            <a:r>
              <a:rPr lang="en-US" dirty="0"/>
              <a:t>Longest phase (lasts 4 to 7 years, but varies widely, especially with treatment).</a:t>
            </a:r>
          </a:p>
          <a:p>
            <a:pPr marL="68580" indent="0" algn="l" rtl="0">
              <a:buNone/>
            </a:pPr>
            <a:endParaRPr lang="ar-SA" dirty="0"/>
          </a:p>
        </p:txBody>
      </p:sp>
    </p:spTree>
    <p:extLst>
      <p:ext uri="{BB962C8B-B14F-4D97-AF65-F5344CB8AC3E}">
        <p14:creationId xmlns:p14="http://schemas.microsoft.com/office/powerpoint/2010/main" val="1075927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4596" y="1295400"/>
            <a:ext cx="7262308" cy="5334000"/>
          </a:xfrm>
        </p:spPr>
        <p:txBody>
          <a:bodyPr>
            <a:normAutofit/>
          </a:bodyPr>
          <a:lstStyle/>
          <a:p>
            <a:pPr marL="68580" indent="0" algn="l" rtl="0">
              <a:buNone/>
            </a:pPr>
            <a:r>
              <a:rPr lang="en-US" sz="2300" b="1" dirty="0"/>
              <a:t>3-Symptomatic HIV infection (pre-AIDS):-</a:t>
            </a:r>
          </a:p>
          <a:p>
            <a:pPr marL="68580" indent="0" algn="l" rtl="0">
              <a:buNone/>
            </a:pPr>
            <a:r>
              <a:rPr lang="en-US" dirty="0"/>
              <a:t> </a:t>
            </a:r>
          </a:p>
          <a:p>
            <a:pPr algn="l" rtl="0"/>
            <a:r>
              <a:rPr lang="en-US" sz="1800" dirty="0"/>
              <a:t>First evidence of immune system dysfunction.</a:t>
            </a:r>
          </a:p>
          <a:p>
            <a:pPr algn="l" rtl="0"/>
            <a:r>
              <a:rPr lang="en-US" sz="1800" dirty="0"/>
              <a:t>Without treatment, this phase lasts about 1 to 3 years.</a:t>
            </a:r>
            <a:endParaRPr lang="en-GB" sz="1800" dirty="0"/>
          </a:p>
          <a:p>
            <a:pPr algn="l" rtl="0"/>
            <a:r>
              <a:rPr lang="en-US" sz="1800" dirty="0"/>
              <a:t>CD4+ counts &gt;200cells /mm3 and absence of any AIDS defining illnesses. </a:t>
            </a:r>
            <a:endParaRPr lang="en-GB" sz="1800" dirty="0"/>
          </a:p>
          <a:p>
            <a:pPr algn="l" rtl="0"/>
            <a:r>
              <a:rPr lang="en-US" sz="1800" dirty="0"/>
              <a:t>Characterized by severe symptoms </a:t>
            </a:r>
            <a:r>
              <a:rPr lang="en-GB" sz="1800" dirty="0"/>
              <a:t>:</a:t>
            </a:r>
          </a:p>
          <a:p>
            <a:pPr marL="68580" indent="0" algn="l" rtl="0">
              <a:buNone/>
            </a:pPr>
            <a:r>
              <a:rPr lang="en-GB" dirty="0"/>
              <a:t> </a:t>
            </a:r>
            <a:r>
              <a:rPr lang="en-GB" sz="1800" dirty="0">
                <a:solidFill>
                  <a:schemeClr val="bg2">
                    <a:lumMod val="50000"/>
                  </a:schemeClr>
                </a:solidFill>
              </a:rPr>
              <a:t>Lymphadenopathy</a:t>
            </a:r>
          </a:p>
          <a:p>
            <a:pPr marL="68580" indent="0" algn="l" rtl="0">
              <a:buNone/>
            </a:pPr>
            <a:r>
              <a:rPr lang="en-GB" sz="1800" dirty="0">
                <a:solidFill>
                  <a:schemeClr val="bg2">
                    <a:lumMod val="50000"/>
                  </a:schemeClr>
                </a:solidFill>
              </a:rPr>
              <a:t>  hairy </a:t>
            </a:r>
            <a:r>
              <a:rPr lang="en-GB" sz="1800" dirty="0" err="1">
                <a:solidFill>
                  <a:schemeClr val="bg2">
                    <a:lumMod val="50000"/>
                  </a:schemeClr>
                </a:solidFill>
              </a:rPr>
              <a:t>leukoplakia</a:t>
            </a:r>
            <a:r>
              <a:rPr lang="en-GB" sz="1800" dirty="0">
                <a:solidFill>
                  <a:schemeClr val="bg2">
                    <a:lumMod val="50000"/>
                  </a:schemeClr>
                </a:solidFill>
              </a:rPr>
              <a:t> (White patch on tongue ,by EBV)</a:t>
            </a:r>
          </a:p>
          <a:p>
            <a:pPr marL="68580" indent="0" algn="l" rtl="0">
              <a:buNone/>
            </a:pPr>
            <a:r>
              <a:rPr lang="en-GB" sz="1800" dirty="0">
                <a:solidFill>
                  <a:schemeClr val="bg2">
                    <a:lumMod val="50000"/>
                  </a:schemeClr>
                </a:solidFill>
              </a:rPr>
              <a:t> Oral candidiasis (yeast infection)</a:t>
            </a:r>
          </a:p>
          <a:p>
            <a:pPr marL="68580" indent="0" algn="l" rtl="0">
              <a:buNone/>
            </a:pPr>
            <a:endParaRPr lang="en-US" dirty="0"/>
          </a:p>
        </p:txBody>
      </p:sp>
      <p:pic>
        <p:nvPicPr>
          <p:cNvPr id="2" name="Picture 3">
            <a:extLst>
              <a:ext uri="{FF2B5EF4-FFF2-40B4-BE49-F238E27FC236}">
                <a16:creationId xmlns:a16="http://schemas.microsoft.com/office/drawing/2014/main" id="{8CAE49F8-78EC-2A46-B561-C72E0FB522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5291" y="5162390"/>
            <a:ext cx="2619375" cy="1743075"/>
          </a:xfrm>
          <a:prstGeom prst="rect">
            <a:avLst/>
          </a:prstGeom>
        </p:spPr>
      </p:pic>
      <p:pic>
        <p:nvPicPr>
          <p:cNvPr id="4" name="Picture 4">
            <a:extLst>
              <a:ext uri="{FF2B5EF4-FFF2-40B4-BE49-F238E27FC236}">
                <a16:creationId xmlns:a16="http://schemas.microsoft.com/office/drawing/2014/main" id="{027FD294-1FD2-8848-9238-02EE3E1E4B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666" y="3962400"/>
            <a:ext cx="2041481" cy="2178450"/>
          </a:xfrm>
          <a:prstGeom prst="rect">
            <a:avLst/>
          </a:prstGeom>
        </p:spPr>
      </p:pic>
    </p:spTree>
    <p:extLst>
      <p:ext uri="{BB962C8B-B14F-4D97-AF65-F5344CB8AC3E}">
        <p14:creationId xmlns:p14="http://schemas.microsoft.com/office/powerpoint/2010/main" val="2714603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295400"/>
            <a:ext cx="7367497" cy="4842029"/>
          </a:xfrm>
        </p:spPr>
        <p:txBody>
          <a:bodyPr/>
          <a:lstStyle/>
          <a:p>
            <a:pPr marL="68580" indent="0" algn="l" rtl="0">
              <a:buNone/>
            </a:pPr>
            <a:r>
              <a:rPr lang="en-US" sz="2300" b="1" dirty="0"/>
              <a:t>4-AIDS:-</a:t>
            </a:r>
          </a:p>
          <a:p>
            <a:pPr marL="68580" indent="0" algn="l" rtl="0">
              <a:buNone/>
            </a:pPr>
            <a:endParaRPr lang="en-US" dirty="0"/>
          </a:p>
          <a:p>
            <a:pPr marL="68580" indent="0" algn="l" rtl="0">
              <a:buNone/>
            </a:pPr>
            <a:endParaRPr lang="en-US" dirty="0"/>
          </a:p>
          <a:p>
            <a:pPr algn="l" rtl="0"/>
            <a:r>
              <a:rPr lang="en-US" dirty="0"/>
              <a:t>CD4+ count is &lt;200 cells/mm3.</a:t>
            </a:r>
          </a:p>
          <a:p>
            <a:pPr algn="l" rtl="0"/>
            <a:r>
              <a:rPr lang="en-US" dirty="0"/>
              <a:t>CD4+ T cell percentage of total lymphocytes below 14%, or</a:t>
            </a:r>
          </a:p>
          <a:p>
            <a:pPr algn="l" rtl="0"/>
            <a:r>
              <a:rPr lang="en-US" dirty="0"/>
              <a:t>AIDS defining illnesses are seen. </a:t>
            </a:r>
          </a:p>
          <a:p>
            <a:pPr marL="68580" indent="0" algn="l" rtl="0">
              <a:buNone/>
            </a:pPr>
            <a:endParaRPr lang="en-US" dirty="0"/>
          </a:p>
        </p:txBody>
      </p:sp>
    </p:spTree>
    <p:extLst>
      <p:ext uri="{BB962C8B-B14F-4D97-AF65-F5344CB8AC3E}">
        <p14:creationId xmlns:p14="http://schemas.microsoft.com/office/powerpoint/2010/main" val="355452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371600"/>
            <a:ext cx="7937502" cy="3810000"/>
          </a:xfrm>
        </p:spPr>
      </p:pic>
    </p:spTree>
    <p:extLst>
      <p:ext uri="{BB962C8B-B14F-4D97-AF65-F5344CB8AC3E}">
        <p14:creationId xmlns:p14="http://schemas.microsoft.com/office/powerpoint/2010/main" val="1358680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3400" y="1066800"/>
            <a:ext cx="8128000" cy="5181600"/>
          </a:xfrm>
        </p:spPr>
      </p:pic>
    </p:spTree>
    <p:extLst>
      <p:ext uri="{BB962C8B-B14F-4D97-AF65-F5344CB8AC3E}">
        <p14:creationId xmlns:p14="http://schemas.microsoft.com/office/powerpoint/2010/main" val="1198037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024744" cy="1143000"/>
          </a:xfrm>
        </p:spPr>
        <p:txBody>
          <a:bodyPr/>
          <a:lstStyle/>
          <a:p>
            <a:r>
              <a:rPr lang="en-US" dirty="0"/>
              <a:t>Opportunistic infections</a:t>
            </a:r>
            <a:endParaRPr lang="ar-SA"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524000"/>
            <a:ext cx="8196273" cy="4495800"/>
          </a:xfrm>
        </p:spPr>
      </p:pic>
    </p:spTree>
    <p:extLst>
      <p:ext uri="{BB962C8B-B14F-4D97-AF65-F5344CB8AC3E}">
        <p14:creationId xmlns:p14="http://schemas.microsoft.com/office/powerpoint/2010/main" val="874476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219200"/>
            <a:ext cx="6777317" cy="4613429"/>
          </a:xfrm>
        </p:spPr>
        <p:txBody>
          <a:bodyPr/>
          <a:lstStyle/>
          <a:p>
            <a:pPr marL="68580" indent="0" algn="l" rtl="0">
              <a:buNone/>
            </a:pPr>
            <a:r>
              <a:rPr lang="en-US" b="1" dirty="0"/>
              <a:t>Prophylaxis given based on CD4 count, if: </a:t>
            </a:r>
          </a:p>
          <a:p>
            <a:pPr marL="68580" indent="0" algn="l" rtl="0">
              <a:buNone/>
            </a:pPr>
            <a:endParaRPr lang="en-US" dirty="0"/>
          </a:p>
          <a:p>
            <a:pPr algn="l" rtl="0"/>
            <a:r>
              <a:rPr lang="en-US" dirty="0"/>
              <a:t>CD4 &lt; 200 • TMP-SMX: Pneumocystis pneumonia</a:t>
            </a:r>
          </a:p>
          <a:p>
            <a:pPr algn="l" rtl="0"/>
            <a:r>
              <a:rPr lang="en-US" dirty="0"/>
              <a:t>CD4 &lt; 100 • TMP-SMX: Pneumocystis and Toxoplasmosis • </a:t>
            </a:r>
            <a:r>
              <a:rPr lang="en-US" dirty="0" err="1"/>
              <a:t>Itraconazole</a:t>
            </a:r>
            <a:r>
              <a:rPr lang="en-US" dirty="0"/>
              <a:t>: </a:t>
            </a:r>
            <a:r>
              <a:rPr lang="en-US" dirty="0" err="1"/>
              <a:t>Histoplasmosis</a:t>
            </a:r>
            <a:r>
              <a:rPr lang="en-US" dirty="0"/>
              <a:t> (endemic areas) </a:t>
            </a:r>
          </a:p>
          <a:p>
            <a:pPr algn="l" rtl="0"/>
            <a:r>
              <a:rPr lang="en-US" dirty="0"/>
              <a:t>CD4 &lt; 50 • Azithromycin: Mycobacterium </a:t>
            </a:r>
            <a:r>
              <a:rPr lang="en-US" dirty="0" err="1"/>
              <a:t>avium</a:t>
            </a:r>
            <a:r>
              <a:rPr lang="en-US" dirty="0"/>
              <a:t> complex </a:t>
            </a:r>
          </a:p>
          <a:p>
            <a:pPr algn="l" rtl="0"/>
            <a:endParaRPr lang="ar-SA" dirty="0"/>
          </a:p>
        </p:txBody>
      </p:sp>
    </p:spTree>
    <p:extLst>
      <p:ext uri="{BB962C8B-B14F-4D97-AF65-F5344CB8AC3E}">
        <p14:creationId xmlns:p14="http://schemas.microsoft.com/office/powerpoint/2010/main" val="1198959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9992" y="965200"/>
            <a:ext cx="7262308" cy="4953000"/>
          </a:xfrm>
        </p:spPr>
        <p:txBody>
          <a:bodyPr>
            <a:normAutofit/>
          </a:bodyPr>
          <a:lstStyle/>
          <a:p>
            <a:pPr marL="68580" indent="0" algn="l" rtl="0">
              <a:buNone/>
            </a:pPr>
            <a:r>
              <a:rPr lang="en-US" dirty="0"/>
              <a:t>A 25-year-old man comes to the emergency department due to </a:t>
            </a:r>
            <a:r>
              <a:rPr lang="en-US" b="1" dirty="0">
                <a:solidFill>
                  <a:srgbClr val="FF0000"/>
                </a:solidFill>
              </a:rPr>
              <a:t>3 weeks </a:t>
            </a:r>
            <a:r>
              <a:rPr lang="en-US" dirty="0"/>
              <a:t>of progressive dyspnea on exertion, dry cough, fatigue, intermittent fever, and chills.  He was treated for genital herpes several years ago but otherwise has no significant medical history.  The patient does not use tobacco or illicit drugs but occasionally drinks alcohol.  He has been in a monogamous relationship for the past year and had </a:t>
            </a:r>
            <a:r>
              <a:rPr lang="en-US" b="1" dirty="0">
                <a:solidFill>
                  <a:srgbClr val="FF0000"/>
                </a:solidFill>
              </a:rPr>
              <a:t>multiple partners previously</a:t>
            </a:r>
            <a:r>
              <a:rPr lang="en-US" dirty="0"/>
              <a:t>.  Temperature is </a:t>
            </a:r>
            <a:r>
              <a:rPr lang="en-US" b="1" dirty="0">
                <a:solidFill>
                  <a:srgbClr val="FF0000"/>
                </a:solidFill>
              </a:rPr>
              <a:t>38.7 C </a:t>
            </a:r>
            <a:r>
              <a:rPr lang="en-US" dirty="0"/>
              <a:t>,blood pressure is 130/80 mm Hg, pulse is 90/min, and respirations are 28/min.  </a:t>
            </a:r>
            <a:r>
              <a:rPr lang="en-US" b="1" dirty="0">
                <a:solidFill>
                  <a:srgbClr val="FF0000"/>
                </a:solidFill>
              </a:rPr>
              <a:t>Pulse </a:t>
            </a:r>
            <a:r>
              <a:rPr lang="en-US" b="1" dirty="0" err="1">
                <a:solidFill>
                  <a:srgbClr val="FF0000"/>
                </a:solidFill>
              </a:rPr>
              <a:t>oximetry</a:t>
            </a:r>
            <a:r>
              <a:rPr lang="en-US" b="1" dirty="0">
                <a:solidFill>
                  <a:srgbClr val="FF0000"/>
                </a:solidFill>
              </a:rPr>
              <a:t> is 88% </a:t>
            </a:r>
            <a:r>
              <a:rPr lang="en-US" dirty="0"/>
              <a:t>on room air.  </a:t>
            </a:r>
            <a:r>
              <a:rPr lang="en-US" b="1" dirty="0">
                <a:solidFill>
                  <a:srgbClr val="FF0000"/>
                </a:solidFill>
              </a:rPr>
              <a:t>Scattered white plaques </a:t>
            </a:r>
            <a:r>
              <a:rPr lang="en-US" dirty="0"/>
              <a:t>are present on the </a:t>
            </a:r>
            <a:r>
              <a:rPr lang="en-US" dirty="0" err="1"/>
              <a:t>oropharyngeal</a:t>
            </a:r>
            <a:r>
              <a:rPr lang="en-US" dirty="0"/>
              <a:t> mucosa.  Lung auscultation reveals bilateral, diffuse crackles.  Chest x-ray is shown in the image below</a:t>
            </a:r>
            <a:endParaRPr lang="ar-SA" dirty="0"/>
          </a:p>
        </p:txBody>
      </p:sp>
    </p:spTree>
    <p:extLst>
      <p:ext uri="{BB962C8B-B14F-4D97-AF65-F5344CB8AC3E}">
        <p14:creationId xmlns:p14="http://schemas.microsoft.com/office/powerpoint/2010/main" val="1874131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71600" y="762000"/>
            <a:ext cx="6400800" cy="5656957"/>
          </a:xfrm>
        </p:spPr>
      </p:pic>
    </p:spTree>
    <p:extLst>
      <p:ext uri="{BB962C8B-B14F-4D97-AF65-F5344CB8AC3E}">
        <p14:creationId xmlns:p14="http://schemas.microsoft.com/office/powerpoint/2010/main" val="1272622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5F6D2-DED0-444A-BD54-B64C66AAB331}"/>
              </a:ext>
            </a:extLst>
          </p:cNvPr>
          <p:cNvSpPr>
            <a:spLocks noGrp="1"/>
          </p:cNvSpPr>
          <p:nvPr>
            <p:ph type="title"/>
          </p:nvPr>
        </p:nvSpPr>
        <p:spPr>
          <a:xfrm>
            <a:off x="1600200" y="1371600"/>
            <a:ext cx="8287577" cy="1143000"/>
          </a:xfrm>
        </p:spPr>
        <p:txBody>
          <a:bodyPr>
            <a:normAutofit/>
          </a:bodyPr>
          <a:lstStyle/>
          <a:p>
            <a:r>
              <a:rPr lang="en-GB" sz="2300" b="1" dirty="0"/>
              <a:t>HIV : HUMAN IMMUNODEFICIENCY VIRUS </a:t>
            </a:r>
            <a:endParaRPr lang="en-US" sz="2300" b="1" dirty="0"/>
          </a:p>
        </p:txBody>
      </p:sp>
      <p:sp>
        <p:nvSpPr>
          <p:cNvPr id="3" name="Content Placeholder 2">
            <a:extLst>
              <a:ext uri="{FF2B5EF4-FFF2-40B4-BE49-F238E27FC236}">
                <a16:creationId xmlns:a16="http://schemas.microsoft.com/office/drawing/2014/main" id="{F79F45FF-6EC4-1E4F-86D5-9FD690A60E4C}"/>
              </a:ext>
            </a:extLst>
          </p:cNvPr>
          <p:cNvSpPr>
            <a:spLocks noGrp="1"/>
          </p:cNvSpPr>
          <p:nvPr>
            <p:ph idx="1"/>
          </p:nvPr>
        </p:nvSpPr>
        <p:spPr>
          <a:xfrm>
            <a:off x="1043492" y="2323652"/>
            <a:ext cx="6777317" cy="3829706"/>
          </a:xfrm>
        </p:spPr>
        <p:txBody>
          <a:bodyPr>
            <a:normAutofit fontScale="92500" lnSpcReduction="10000"/>
          </a:bodyPr>
          <a:lstStyle/>
          <a:p>
            <a:pPr algn="l" rtl="0"/>
            <a:r>
              <a:rPr lang="en-GB" sz="2100" dirty="0"/>
              <a:t>VIRUS that target immune cells leading over time to IMMUNODEFICIENCY</a:t>
            </a:r>
          </a:p>
          <a:p>
            <a:pPr algn="l" rtl="0"/>
            <a:r>
              <a:rPr lang="en-GB" sz="2100" dirty="0"/>
              <a:t>that increase risk of infections and </a:t>
            </a:r>
            <a:r>
              <a:rPr lang="en-GB" sz="2100" dirty="0" err="1"/>
              <a:t>tumors</a:t>
            </a:r>
            <a:r>
              <a:rPr lang="en-GB" sz="2100" dirty="0"/>
              <a:t> </a:t>
            </a:r>
          </a:p>
          <a:p>
            <a:pPr algn="l" rtl="0"/>
            <a:r>
              <a:rPr lang="en-GB" sz="2100" dirty="0"/>
              <a:t>Which will lead to AIDS : </a:t>
            </a:r>
          </a:p>
          <a:p>
            <a:pPr marL="68580" indent="0" algn="l" rtl="0">
              <a:buNone/>
            </a:pPr>
            <a:r>
              <a:rPr lang="en-GB" sz="2100" b="1" dirty="0">
                <a:solidFill>
                  <a:schemeClr val="bg2">
                    <a:lumMod val="50000"/>
                  </a:schemeClr>
                </a:solidFill>
              </a:rPr>
              <a:t>AQUIRED IMMUNODEFICIENCY SYNDROME</a:t>
            </a:r>
          </a:p>
          <a:p>
            <a:pPr marL="68580" indent="0" algn="l" rtl="0">
              <a:buNone/>
            </a:pPr>
            <a:r>
              <a:rPr lang="en-GB" sz="2100" dirty="0">
                <a:solidFill>
                  <a:schemeClr val="bg2">
                    <a:lumMod val="50000"/>
                  </a:schemeClr>
                </a:solidFill>
              </a:rPr>
              <a:t> </a:t>
            </a:r>
          </a:p>
          <a:p>
            <a:pPr marL="68580" indent="0" algn="l" rtl="0">
              <a:buNone/>
            </a:pPr>
            <a:r>
              <a:rPr lang="en-US" sz="2100" dirty="0"/>
              <a:t>People with HIV can take medicines to control the virus, keep their immune system strong, and stay healthy for many years before developing AIDS</a:t>
            </a:r>
            <a:r>
              <a:rPr lang="en-GB" sz="2100" dirty="0"/>
              <a:t> </a:t>
            </a:r>
          </a:p>
          <a:p>
            <a:pPr marL="68580" indent="0" algn="l">
              <a:buNone/>
            </a:pPr>
            <a:endParaRPr lang="en-US" dirty="0"/>
          </a:p>
        </p:txBody>
      </p:sp>
    </p:spTree>
    <p:extLst>
      <p:ext uri="{BB962C8B-B14F-4D97-AF65-F5344CB8AC3E}">
        <p14:creationId xmlns:p14="http://schemas.microsoft.com/office/powerpoint/2010/main" val="3205815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838200"/>
            <a:ext cx="6777317" cy="4689629"/>
          </a:xfrm>
        </p:spPr>
        <p:txBody>
          <a:bodyPr>
            <a:normAutofit/>
          </a:bodyPr>
          <a:lstStyle/>
          <a:p>
            <a:pPr marL="68580" indent="0" algn="l" rtl="0">
              <a:buNone/>
            </a:pPr>
            <a:r>
              <a:rPr lang="en-US" dirty="0"/>
              <a:t>Arterial blood gas shows a PaO2 of 60 mm Hg and a PaCO2 of 33 mm Hg.  Induced sputum microscopy shows </a:t>
            </a:r>
            <a:r>
              <a:rPr lang="en-US" dirty="0">
                <a:solidFill>
                  <a:srgbClr val="FF0000"/>
                </a:solidFill>
              </a:rPr>
              <a:t>few leukocytes and no predominant organism</a:t>
            </a:r>
            <a:r>
              <a:rPr lang="en-US" dirty="0"/>
              <a:t>.  Which of the following is most likely to be effective for this patient's pulmonary condition?</a:t>
            </a:r>
          </a:p>
          <a:p>
            <a:pPr marL="68580" indent="0" algn="l" rtl="0">
              <a:buNone/>
            </a:pPr>
            <a:endParaRPr lang="en-US" dirty="0"/>
          </a:p>
          <a:p>
            <a:pPr marL="68580" indent="0" algn="l" rtl="0">
              <a:buNone/>
            </a:pPr>
            <a:r>
              <a:rPr lang="en-US" dirty="0"/>
              <a:t>A- Ceftriaxone and Azithromycin</a:t>
            </a:r>
          </a:p>
          <a:p>
            <a:pPr marL="68580" indent="0" algn="l" rtl="0">
              <a:buNone/>
            </a:pPr>
            <a:r>
              <a:rPr lang="en-US" dirty="0"/>
              <a:t>B-</a:t>
            </a:r>
            <a:r>
              <a:rPr lang="en-US" dirty="0" err="1"/>
              <a:t>Izoniazid</a:t>
            </a:r>
            <a:r>
              <a:rPr lang="en-US" dirty="0"/>
              <a:t>, rifampin, pyrazinamide and </a:t>
            </a:r>
            <a:r>
              <a:rPr lang="en-US" dirty="0" err="1"/>
              <a:t>ethambutol</a:t>
            </a:r>
            <a:r>
              <a:rPr lang="en-US" dirty="0"/>
              <a:t> </a:t>
            </a:r>
          </a:p>
          <a:p>
            <a:pPr marL="68580" indent="0" algn="l" rtl="0">
              <a:buNone/>
            </a:pPr>
            <a:r>
              <a:rPr lang="en-US" dirty="0"/>
              <a:t>C- Liposomal amphotericin B</a:t>
            </a:r>
          </a:p>
          <a:p>
            <a:pPr marL="68580" indent="0" algn="l" rtl="0">
              <a:buNone/>
            </a:pPr>
            <a:r>
              <a:rPr lang="en-US" dirty="0"/>
              <a:t>D- Trimethoprim- </a:t>
            </a:r>
            <a:r>
              <a:rPr lang="en-US" dirty="0" err="1"/>
              <a:t>sulfamethoxazole</a:t>
            </a:r>
            <a:r>
              <a:rPr lang="en-US" dirty="0"/>
              <a:t> and prednisone</a:t>
            </a:r>
          </a:p>
          <a:p>
            <a:pPr marL="68580" indent="0" algn="l" rtl="0">
              <a:buNone/>
            </a:pPr>
            <a:r>
              <a:rPr lang="en-US" dirty="0"/>
              <a:t>E- </a:t>
            </a:r>
            <a:r>
              <a:rPr lang="en-US" dirty="0" err="1"/>
              <a:t>Vancomycin</a:t>
            </a:r>
            <a:r>
              <a:rPr lang="en-US" dirty="0"/>
              <a:t> and </a:t>
            </a:r>
            <a:r>
              <a:rPr lang="en-US" dirty="0" err="1"/>
              <a:t>piperacillin-tazobactam</a:t>
            </a:r>
            <a:endParaRPr lang="ar-SA" dirty="0"/>
          </a:p>
        </p:txBody>
      </p:sp>
    </p:spTree>
    <p:extLst>
      <p:ext uri="{BB962C8B-B14F-4D97-AF65-F5344CB8AC3E}">
        <p14:creationId xmlns:p14="http://schemas.microsoft.com/office/powerpoint/2010/main" val="4236385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295400"/>
            <a:ext cx="7873453" cy="4572000"/>
          </a:xfrm>
        </p:spPr>
      </p:pic>
    </p:spTree>
    <p:extLst>
      <p:ext uri="{BB962C8B-B14F-4D97-AF65-F5344CB8AC3E}">
        <p14:creationId xmlns:p14="http://schemas.microsoft.com/office/powerpoint/2010/main" val="2854125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838200"/>
            <a:ext cx="8152976" cy="5105400"/>
          </a:xfrm>
        </p:spPr>
      </p:pic>
    </p:spTree>
    <p:extLst>
      <p:ext uri="{BB962C8B-B14F-4D97-AF65-F5344CB8AC3E}">
        <p14:creationId xmlns:p14="http://schemas.microsoft.com/office/powerpoint/2010/main" val="2314227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143000"/>
            <a:ext cx="4038600" cy="1143000"/>
          </a:xfrm>
        </p:spPr>
        <p:txBody>
          <a:bodyPr>
            <a:normAutofit/>
          </a:bodyPr>
          <a:lstStyle/>
          <a:p>
            <a:r>
              <a:rPr lang="en-US" sz="2300" dirty="0"/>
              <a:t>HIV diagnosis </a:t>
            </a:r>
            <a:endParaRPr lang="ar-SA" sz="2300" dirty="0"/>
          </a:p>
        </p:txBody>
      </p:sp>
      <p:sp>
        <p:nvSpPr>
          <p:cNvPr id="3" name="Content Placeholder 2"/>
          <p:cNvSpPr>
            <a:spLocks noGrp="1"/>
          </p:cNvSpPr>
          <p:nvPr>
            <p:ph idx="1"/>
          </p:nvPr>
        </p:nvSpPr>
        <p:spPr>
          <a:xfrm>
            <a:off x="1447800" y="1905000"/>
            <a:ext cx="6777317" cy="4308629"/>
          </a:xfrm>
        </p:spPr>
        <p:txBody>
          <a:bodyPr/>
          <a:lstStyle/>
          <a:p>
            <a:pPr marL="68580" indent="0" algn="l" rtl="0">
              <a:buNone/>
            </a:pPr>
            <a:r>
              <a:rPr lang="en-US" b="1" dirty="0"/>
              <a:t>1-PCR RNA viral load test : </a:t>
            </a:r>
            <a:r>
              <a:rPr lang="en-US" dirty="0"/>
              <a:t>patients</a:t>
            </a:r>
            <a:r>
              <a:rPr lang="en-US" b="1" dirty="0"/>
              <a:t> </a:t>
            </a:r>
            <a:r>
              <a:rPr lang="en-US" dirty="0"/>
              <a:t>with acute HIV infection have very high levels</a:t>
            </a:r>
          </a:p>
          <a:p>
            <a:pPr marL="68580" indent="0" algn="l" rtl="0">
              <a:buNone/>
            </a:pPr>
            <a:r>
              <a:rPr lang="en-US" dirty="0"/>
              <a:t>of </a:t>
            </a:r>
            <a:r>
              <a:rPr lang="en-US" dirty="0" err="1"/>
              <a:t>viremia</a:t>
            </a:r>
            <a:r>
              <a:rPr lang="en-US" dirty="0"/>
              <a:t>. This test is repeated to assess effectiveness of therapy.</a:t>
            </a:r>
          </a:p>
          <a:p>
            <a:pPr marL="68580" indent="0" algn="l" rtl="0">
              <a:buNone/>
            </a:pPr>
            <a:endParaRPr lang="en-US" dirty="0"/>
          </a:p>
          <a:p>
            <a:pPr marL="68580" indent="0" algn="l" rtl="0">
              <a:buNone/>
            </a:pPr>
            <a:r>
              <a:rPr lang="en-US" b="1" dirty="0"/>
              <a:t>2- p24 antigen assay: </a:t>
            </a:r>
            <a:r>
              <a:rPr lang="en-US" dirty="0"/>
              <a:t>less</a:t>
            </a:r>
            <a:r>
              <a:rPr lang="en-US" b="1" dirty="0"/>
              <a:t> </a:t>
            </a:r>
            <a:r>
              <a:rPr lang="en-US" dirty="0"/>
              <a:t>costly but less sensitive alternative to viral load testing.</a:t>
            </a:r>
            <a:endParaRPr lang="ar-SA" dirty="0"/>
          </a:p>
        </p:txBody>
      </p:sp>
    </p:spTree>
    <p:extLst>
      <p:ext uri="{BB962C8B-B14F-4D97-AF65-F5344CB8AC3E}">
        <p14:creationId xmlns:p14="http://schemas.microsoft.com/office/powerpoint/2010/main" val="3694001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295400"/>
            <a:ext cx="6777317" cy="1066800"/>
          </a:xfrm>
        </p:spPr>
        <p:txBody>
          <a:bodyPr>
            <a:normAutofit/>
          </a:bodyPr>
          <a:lstStyle/>
          <a:p>
            <a:pPr marL="68580" indent="0" algn="l" rtl="0">
              <a:buNone/>
            </a:pPr>
            <a:r>
              <a:rPr lang="en-US" b="1" dirty="0"/>
              <a:t>3-Seroconversion</a:t>
            </a:r>
          </a:p>
          <a:p>
            <a:pPr marL="68580" indent="0" algn="l" rtl="0">
              <a:buNone/>
            </a:pPr>
            <a:r>
              <a:rPr lang="en-US" b="1" dirty="0"/>
              <a:t> </a:t>
            </a:r>
            <a:r>
              <a:rPr lang="en-US" dirty="0"/>
              <a:t>occurs 3 to 7 weeks after infection and confirms the diagnosis.</a:t>
            </a:r>
          </a:p>
          <a:p>
            <a:pPr marL="68580" indent="0" algn="l" rtl="0">
              <a:buNone/>
            </a:pPr>
            <a:endParaRPr lang="en-US" dirty="0"/>
          </a:p>
          <a:p>
            <a:pPr marL="68580" indent="0" algn="l" rtl="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2400301"/>
            <a:ext cx="7594600" cy="4076700"/>
          </a:xfrm>
          <a:prstGeom prst="rect">
            <a:avLst/>
          </a:prstGeom>
        </p:spPr>
      </p:pic>
    </p:spTree>
    <p:extLst>
      <p:ext uri="{BB962C8B-B14F-4D97-AF65-F5344CB8AC3E}">
        <p14:creationId xmlns:p14="http://schemas.microsoft.com/office/powerpoint/2010/main" val="2118239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143000"/>
            <a:ext cx="7891396" cy="4800600"/>
          </a:xfrm>
        </p:spPr>
      </p:pic>
    </p:spTree>
    <p:extLst>
      <p:ext uri="{BB962C8B-B14F-4D97-AF65-F5344CB8AC3E}">
        <p14:creationId xmlns:p14="http://schemas.microsoft.com/office/powerpoint/2010/main" val="2069376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14400" y="152400"/>
            <a:ext cx="3124200" cy="1143000"/>
          </a:xfrm>
        </p:spPr>
        <p:txBody>
          <a:bodyPr/>
          <a:lstStyle/>
          <a:p>
            <a:r>
              <a:rPr lang="en-US" dirty="0"/>
              <a:t>Treatment</a:t>
            </a:r>
            <a:endParaRPr lang="ar-S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828800"/>
            <a:ext cx="616828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83522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304800"/>
            <a:ext cx="7772400" cy="5747918"/>
          </a:xfrm>
        </p:spPr>
      </p:pic>
    </p:spTree>
    <p:extLst>
      <p:ext uri="{BB962C8B-B14F-4D97-AF65-F5344CB8AC3E}">
        <p14:creationId xmlns:p14="http://schemas.microsoft.com/office/powerpoint/2010/main" val="3062534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Book page image"/>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49849" t="70440" r="10427" b="6534"/>
          <a:stretch/>
        </p:blipFill>
        <p:spPr bwMode="auto">
          <a:xfrm>
            <a:off x="876300" y="228600"/>
            <a:ext cx="7391400" cy="583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439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828800"/>
            <a:ext cx="7338508" cy="4232429"/>
          </a:xfrm>
        </p:spPr>
        <p:txBody>
          <a:bodyPr/>
          <a:lstStyle/>
          <a:p>
            <a:pPr algn="l" rtl="0"/>
            <a:r>
              <a:rPr lang="en-US" dirty="0"/>
              <a:t>The standard combination antiretroviral regimens are two NRTIs together with an NNRTI, protease inhibitor (PI) or </a:t>
            </a:r>
            <a:r>
              <a:rPr lang="en-US" dirty="0" err="1"/>
              <a:t>integrase</a:t>
            </a:r>
            <a:r>
              <a:rPr lang="en-US" dirty="0"/>
              <a:t> inhibitor. </a:t>
            </a:r>
            <a:endParaRPr lang="ar-SA" dirty="0"/>
          </a:p>
        </p:txBody>
      </p:sp>
    </p:spTree>
    <p:extLst>
      <p:ext uri="{BB962C8B-B14F-4D97-AF65-F5344CB8AC3E}">
        <p14:creationId xmlns:p14="http://schemas.microsoft.com/office/powerpoint/2010/main" val="329682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EBBA71E-3BE3-4B48-8577-1E0882C897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8135" y="1341782"/>
            <a:ext cx="8035453" cy="4488554"/>
          </a:xfrm>
        </p:spPr>
      </p:pic>
    </p:spTree>
    <p:extLst>
      <p:ext uri="{BB962C8B-B14F-4D97-AF65-F5344CB8AC3E}">
        <p14:creationId xmlns:p14="http://schemas.microsoft.com/office/powerpoint/2010/main" val="22300879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228600"/>
            <a:ext cx="8077200" cy="5791200"/>
          </a:xfrm>
        </p:spPr>
      </p:pic>
    </p:spTree>
    <p:extLst>
      <p:ext uri="{BB962C8B-B14F-4D97-AF65-F5344CB8AC3E}">
        <p14:creationId xmlns:p14="http://schemas.microsoft.com/office/powerpoint/2010/main" val="2850995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1367823"/>
            <a:ext cx="5128710" cy="1143000"/>
          </a:xfrm>
        </p:spPr>
        <p:txBody>
          <a:bodyPr>
            <a:normAutofit/>
          </a:bodyPr>
          <a:lstStyle/>
          <a:p>
            <a:r>
              <a:rPr lang="en-US" sz="2300" dirty="0"/>
              <a:t>ART in pregnancy</a:t>
            </a:r>
            <a:endParaRPr lang="ar-SA" sz="2300" dirty="0"/>
          </a:p>
        </p:txBody>
      </p:sp>
      <p:sp>
        <p:nvSpPr>
          <p:cNvPr id="3" name="Content Placeholder 2"/>
          <p:cNvSpPr>
            <a:spLocks noGrp="1"/>
          </p:cNvSpPr>
          <p:nvPr>
            <p:ph idx="1"/>
          </p:nvPr>
        </p:nvSpPr>
        <p:spPr>
          <a:xfrm>
            <a:off x="1371600" y="2057400"/>
            <a:ext cx="7543800" cy="3508977"/>
          </a:xfrm>
        </p:spPr>
        <p:txBody>
          <a:bodyPr>
            <a:normAutofit fontScale="85000" lnSpcReduction="10000"/>
          </a:bodyPr>
          <a:lstStyle/>
          <a:p>
            <a:pPr algn="l" rtl="0"/>
            <a:r>
              <a:rPr lang="en-US" sz="2600" dirty="0"/>
              <a:t>All pregnant women should have HIV testing at an early stage in pregnancy.</a:t>
            </a:r>
          </a:p>
          <a:p>
            <a:pPr algn="l" rtl="0"/>
            <a:r>
              <a:rPr lang="en-US" sz="2600" dirty="0"/>
              <a:t>All pregnant women should start ART at the beginning of the second trimester, unless they have advanced disease, when ART should be started in the first trimester. </a:t>
            </a:r>
          </a:p>
          <a:p>
            <a:pPr algn="l" rtl="0"/>
            <a:r>
              <a:rPr lang="en-US" sz="2600" dirty="0"/>
              <a:t>If the viral load is high (&gt;1000), cesarean section is associated with a lower risk of mother to child transmission.</a:t>
            </a:r>
          </a:p>
          <a:p>
            <a:pPr algn="l" rtl="0"/>
            <a:r>
              <a:rPr lang="en-US" sz="2600" dirty="0"/>
              <a:t>HIV is also transmitted by breastfeeding</a:t>
            </a:r>
          </a:p>
          <a:p>
            <a:pPr algn="l" rtl="0"/>
            <a:endParaRPr lang="ar-SA" dirty="0"/>
          </a:p>
        </p:txBody>
      </p:sp>
    </p:spTree>
    <p:extLst>
      <p:ext uri="{BB962C8B-B14F-4D97-AF65-F5344CB8AC3E}">
        <p14:creationId xmlns:p14="http://schemas.microsoft.com/office/powerpoint/2010/main" val="1947381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3322" y="1257300"/>
            <a:ext cx="7024744" cy="1143000"/>
          </a:xfrm>
        </p:spPr>
        <p:txBody>
          <a:bodyPr>
            <a:normAutofit/>
          </a:bodyPr>
          <a:lstStyle/>
          <a:p>
            <a:r>
              <a:rPr lang="en-US" sz="2300" dirty="0"/>
              <a:t>Diagnosis of HIV in infancy</a:t>
            </a:r>
            <a:endParaRPr lang="ar-SA" sz="2300" dirty="0"/>
          </a:p>
        </p:txBody>
      </p:sp>
      <p:sp>
        <p:nvSpPr>
          <p:cNvPr id="3" name="Content Placeholder 2"/>
          <p:cNvSpPr>
            <a:spLocks noGrp="1"/>
          </p:cNvSpPr>
          <p:nvPr>
            <p:ph idx="1"/>
          </p:nvPr>
        </p:nvSpPr>
        <p:spPr>
          <a:xfrm>
            <a:off x="1371600" y="1905000"/>
            <a:ext cx="7033708" cy="4267200"/>
          </a:xfrm>
        </p:spPr>
        <p:txBody>
          <a:bodyPr/>
          <a:lstStyle/>
          <a:p>
            <a:pPr algn="l" rtl="0"/>
            <a:r>
              <a:rPr lang="en-US" dirty="0"/>
              <a:t>Diagnosis of HIV in infancy requires the detection of HIV RNA by PCR, as maternal antibodies to HIV, which persist for up to 15 months, will give a false-positive result on antibody assays. </a:t>
            </a:r>
          </a:p>
          <a:p>
            <a:pPr algn="l" rtl="0"/>
            <a:r>
              <a:rPr lang="en-US" dirty="0"/>
              <a:t>PCR should ideally be carried out within 6 weeks of birth to facilitate early ART initiation. </a:t>
            </a:r>
          </a:p>
          <a:p>
            <a:pPr algn="l" rtl="0"/>
            <a:r>
              <a:rPr lang="en-US" dirty="0"/>
              <a:t>If the baby is breastfed, the PCR should be repeated 2 weeks after weaning.</a:t>
            </a:r>
          </a:p>
          <a:p>
            <a:pPr algn="l" rtl="0"/>
            <a:endParaRPr lang="ar-SA" dirty="0"/>
          </a:p>
        </p:txBody>
      </p:sp>
    </p:spTree>
    <p:extLst>
      <p:ext uri="{BB962C8B-B14F-4D97-AF65-F5344CB8AC3E}">
        <p14:creationId xmlns:p14="http://schemas.microsoft.com/office/powerpoint/2010/main" val="28318752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295400"/>
            <a:ext cx="7024744" cy="1143000"/>
          </a:xfrm>
        </p:spPr>
        <p:txBody>
          <a:bodyPr>
            <a:normAutofit/>
          </a:bodyPr>
          <a:lstStyle/>
          <a:p>
            <a:r>
              <a:rPr lang="en-US" sz="2300" dirty="0"/>
              <a:t>Prevention</a:t>
            </a:r>
            <a:endParaRPr lang="ar-SA" sz="2300" dirty="0"/>
          </a:p>
        </p:txBody>
      </p:sp>
      <p:sp>
        <p:nvSpPr>
          <p:cNvPr id="3" name="Content Placeholder 2"/>
          <p:cNvSpPr>
            <a:spLocks noGrp="1"/>
          </p:cNvSpPr>
          <p:nvPr>
            <p:ph idx="1"/>
          </p:nvPr>
        </p:nvSpPr>
        <p:spPr>
          <a:xfrm>
            <a:off x="1447800" y="1981200"/>
            <a:ext cx="7338508" cy="4156229"/>
          </a:xfrm>
        </p:spPr>
        <p:txBody>
          <a:bodyPr/>
          <a:lstStyle/>
          <a:p>
            <a:pPr algn="l" rtl="0"/>
            <a:r>
              <a:rPr lang="en-US" dirty="0"/>
              <a:t>No vaccine .</a:t>
            </a:r>
          </a:p>
          <a:p>
            <a:pPr algn="l" rtl="0"/>
            <a:r>
              <a:rPr lang="en-US" dirty="0"/>
              <a:t>Pre exposure prophylaxis :- for high risk people, with regular HIV testing.</a:t>
            </a:r>
          </a:p>
          <a:p>
            <a:pPr algn="l" rtl="0"/>
            <a:r>
              <a:rPr lang="en-US" dirty="0"/>
              <a:t>Post exposure prophylaxis :- ASAP ( up to 72 hours maximum) , HIV antibody test after 3 months.</a:t>
            </a:r>
          </a:p>
        </p:txBody>
      </p:sp>
    </p:spTree>
    <p:extLst>
      <p:ext uri="{BB962C8B-B14F-4D97-AF65-F5344CB8AC3E}">
        <p14:creationId xmlns:p14="http://schemas.microsoft.com/office/powerpoint/2010/main" val="4149998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1371600"/>
            <a:ext cx="7024744" cy="1143000"/>
          </a:xfrm>
        </p:spPr>
        <p:txBody>
          <a:bodyPr>
            <a:normAutofit/>
          </a:bodyPr>
          <a:lstStyle/>
          <a:p>
            <a:r>
              <a:rPr lang="en-US" sz="2300" dirty="0"/>
              <a:t>Resources</a:t>
            </a:r>
            <a:endParaRPr lang="ar-SA" sz="2300" dirty="0"/>
          </a:p>
        </p:txBody>
      </p:sp>
      <p:sp>
        <p:nvSpPr>
          <p:cNvPr id="3" name="Content Placeholder 2"/>
          <p:cNvSpPr>
            <a:spLocks noGrp="1"/>
          </p:cNvSpPr>
          <p:nvPr>
            <p:ph idx="1"/>
          </p:nvPr>
        </p:nvSpPr>
        <p:spPr>
          <a:xfrm>
            <a:off x="1524000" y="2057400"/>
            <a:ext cx="6777317" cy="3927629"/>
          </a:xfrm>
        </p:spPr>
        <p:txBody>
          <a:bodyPr/>
          <a:lstStyle/>
          <a:p>
            <a:pPr algn="l" rtl="0"/>
            <a:r>
              <a:rPr lang="en-US" dirty="0"/>
              <a:t>UW step2 CK</a:t>
            </a:r>
          </a:p>
          <a:p>
            <a:pPr algn="l" rtl="0"/>
            <a:r>
              <a:rPr lang="en-US" dirty="0"/>
              <a:t>Davidson`s  principles and practice of medicine 23rd Edition </a:t>
            </a:r>
          </a:p>
          <a:p>
            <a:pPr algn="l" rtl="0"/>
            <a:r>
              <a:rPr lang="en-US" dirty="0"/>
              <a:t>Med study 18th Edition </a:t>
            </a:r>
          </a:p>
          <a:p>
            <a:pPr algn="l" rtl="0"/>
            <a:r>
              <a:rPr lang="en-US" dirty="0"/>
              <a:t>Case files, internal medicine 5th Edition </a:t>
            </a:r>
          </a:p>
          <a:p>
            <a:pPr algn="l" rtl="0"/>
            <a:r>
              <a:rPr lang="en-US" dirty="0"/>
              <a:t>Up to date </a:t>
            </a:r>
          </a:p>
          <a:p>
            <a:pPr algn="l" rtl="0"/>
            <a:r>
              <a:rPr lang="en-US" dirty="0"/>
              <a:t>Previous batch seminar</a:t>
            </a:r>
            <a:endParaRPr lang="ar-SA" dirty="0"/>
          </a:p>
        </p:txBody>
      </p:sp>
    </p:spTree>
    <p:extLst>
      <p:ext uri="{BB962C8B-B14F-4D97-AF65-F5344CB8AC3E}">
        <p14:creationId xmlns:p14="http://schemas.microsoft.com/office/powerpoint/2010/main" val="3935359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5329811-A488-F749-AD40-9FD3D43B6DB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4065" y="1205533"/>
            <a:ext cx="8035870" cy="4446933"/>
          </a:xfrm>
        </p:spPr>
      </p:pic>
    </p:spTree>
    <p:extLst>
      <p:ext uri="{BB962C8B-B14F-4D97-AF65-F5344CB8AC3E}">
        <p14:creationId xmlns:p14="http://schemas.microsoft.com/office/powerpoint/2010/main" val="2827738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C2A0081-E9A9-694E-A0CC-371C52D435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2918" y="1184723"/>
            <a:ext cx="7998163" cy="4488553"/>
          </a:xfrm>
        </p:spPr>
      </p:pic>
    </p:spTree>
    <p:extLst>
      <p:ext uri="{BB962C8B-B14F-4D97-AF65-F5344CB8AC3E}">
        <p14:creationId xmlns:p14="http://schemas.microsoft.com/office/powerpoint/2010/main" val="2004941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371600"/>
            <a:ext cx="3376110" cy="1143000"/>
          </a:xfrm>
        </p:spPr>
        <p:txBody>
          <a:bodyPr>
            <a:normAutofit/>
          </a:bodyPr>
          <a:lstStyle/>
          <a:p>
            <a:r>
              <a:rPr lang="en-US" sz="2300" dirty="0"/>
              <a:t>HIV-1 </a:t>
            </a:r>
            <a:r>
              <a:rPr lang="en-US" sz="2300" dirty="0" err="1"/>
              <a:t>vs</a:t>
            </a:r>
            <a:r>
              <a:rPr lang="en-US" sz="2300" dirty="0"/>
              <a:t> HIV-2</a:t>
            </a:r>
            <a:endParaRPr lang="ar-SA" sz="2300" dirty="0"/>
          </a:p>
        </p:txBody>
      </p:sp>
      <p:sp>
        <p:nvSpPr>
          <p:cNvPr id="3" name="Content Placeholder 2"/>
          <p:cNvSpPr>
            <a:spLocks noGrp="1"/>
          </p:cNvSpPr>
          <p:nvPr>
            <p:ph idx="1"/>
          </p:nvPr>
        </p:nvSpPr>
        <p:spPr>
          <a:xfrm>
            <a:off x="1371600" y="2057400"/>
            <a:ext cx="7082117" cy="3657600"/>
          </a:xfrm>
        </p:spPr>
        <p:txBody>
          <a:bodyPr>
            <a:normAutofit fontScale="92500" lnSpcReduction="10000"/>
          </a:bodyPr>
          <a:lstStyle/>
          <a:p>
            <a:pPr algn="l" rtl="0"/>
            <a:r>
              <a:rPr lang="en-US" dirty="0"/>
              <a:t>Two types of HIV (two viruses) cause infection:-</a:t>
            </a:r>
          </a:p>
          <a:p>
            <a:pPr marL="68580" indent="0" algn="l" rtl="0">
              <a:buNone/>
            </a:pPr>
            <a:r>
              <a:rPr lang="en-US" dirty="0"/>
              <a:t>HIV-1: Causes majority of infections worldwide </a:t>
            </a:r>
          </a:p>
          <a:p>
            <a:pPr marL="68580" indent="0" algn="l" rtl="0">
              <a:buNone/>
            </a:pPr>
            <a:r>
              <a:rPr lang="en-US" dirty="0"/>
              <a:t>HIV-2: cause of infection West Africa</a:t>
            </a:r>
            <a:r>
              <a:rPr lang="en-GB" dirty="0"/>
              <a:t>(rare)</a:t>
            </a:r>
            <a:r>
              <a:rPr lang="en-US" dirty="0"/>
              <a:t> </a:t>
            </a:r>
          </a:p>
          <a:p>
            <a:pPr marL="68580" indent="0" algn="l" rtl="0">
              <a:buNone/>
            </a:pPr>
            <a:endParaRPr lang="en-US" dirty="0"/>
          </a:p>
          <a:p>
            <a:pPr algn="l" rtl="0"/>
            <a:r>
              <a:rPr lang="en-US" dirty="0"/>
              <a:t>Both are sexually transmitted.</a:t>
            </a:r>
          </a:p>
          <a:p>
            <a:pPr algn="l" rtl="0"/>
            <a:r>
              <a:rPr lang="en-US" dirty="0"/>
              <a:t>Both can cause AIDS. </a:t>
            </a:r>
          </a:p>
          <a:p>
            <a:pPr algn="l" rtl="0"/>
            <a:r>
              <a:rPr lang="en-US" dirty="0"/>
              <a:t>Some differences in progression, severity. </a:t>
            </a:r>
          </a:p>
          <a:p>
            <a:pPr algn="l" rtl="0"/>
            <a:r>
              <a:rPr lang="en-US" dirty="0"/>
              <a:t>Drug class (NNRTIs) are not effective against HIV-2.</a:t>
            </a:r>
          </a:p>
          <a:p>
            <a:pPr algn="l" rtl="0"/>
            <a:endParaRPr lang="ar-SA" dirty="0"/>
          </a:p>
        </p:txBody>
      </p:sp>
    </p:spTree>
    <p:extLst>
      <p:ext uri="{BB962C8B-B14F-4D97-AF65-F5344CB8AC3E}">
        <p14:creationId xmlns:p14="http://schemas.microsoft.com/office/powerpoint/2010/main" val="141402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1371600"/>
            <a:ext cx="3833310" cy="1143000"/>
          </a:xfrm>
        </p:spPr>
        <p:txBody>
          <a:bodyPr>
            <a:normAutofit/>
          </a:bodyPr>
          <a:lstStyle/>
          <a:p>
            <a:r>
              <a:rPr lang="en-US" sz="2300" dirty="0"/>
              <a:t>Epidemiology</a:t>
            </a:r>
            <a:endParaRPr lang="ar-SA" sz="2300" dirty="0"/>
          </a:p>
        </p:txBody>
      </p:sp>
      <p:sp>
        <p:nvSpPr>
          <p:cNvPr id="3" name="Content Placeholder 2"/>
          <p:cNvSpPr>
            <a:spLocks noGrp="1"/>
          </p:cNvSpPr>
          <p:nvPr>
            <p:ph idx="1"/>
          </p:nvPr>
        </p:nvSpPr>
        <p:spPr>
          <a:xfrm>
            <a:off x="1447800" y="2133600"/>
            <a:ext cx="6777317" cy="4419600"/>
          </a:xfrm>
        </p:spPr>
        <p:txBody>
          <a:bodyPr>
            <a:normAutofit/>
          </a:bodyPr>
          <a:lstStyle/>
          <a:p>
            <a:pPr algn="l" rtl="0"/>
            <a:r>
              <a:rPr lang="en-US" dirty="0"/>
              <a:t>1.1 million are living with HIV</a:t>
            </a:r>
          </a:p>
          <a:p>
            <a:pPr algn="l" rtl="0"/>
            <a:r>
              <a:rPr lang="en-US" dirty="0"/>
              <a:t>There are 40000 new cases per year </a:t>
            </a:r>
          </a:p>
          <a:p>
            <a:pPr algn="l" rtl="0"/>
            <a:r>
              <a:rPr lang="en-US" dirty="0"/>
              <a:t>Age group with the highest rate of infection = 40-44 years.</a:t>
            </a:r>
          </a:p>
          <a:p>
            <a:pPr algn="l" rtl="0"/>
            <a:r>
              <a:rPr lang="en-US" dirty="0"/>
              <a:t> Heterosexual transmission represented 9% of all new diagnoses.</a:t>
            </a:r>
          </a:p>
          <a:p>
            <a:pPr algn="l" rtl="0"/>
            <a:r>
              <a:rPr lang="en-US" dirty="0"/>
              <a:t>Mortality is usually secondary to opportunistic infection, wasting, or cancer</a:t>
            </a:r>
          </a:p>
          <a:p>
            <a:pPr algn="l" rtl="0"/>
            <a:endParaRPr lang="ar-SA" dirty="0"/>
          </a:p>
        </p:txBody>
      </p:sp>
    </p:spTree>
    <p:extLst>
      <p:ext uri="{BB962C8B-B14F-4D97-AF65-F5344CB8AC3E}">
        <p14:creationId xmlns:p14="http://schemas.microsoft.com/office/powerpoint/2010/main" val="120668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CBD1D5D0-A40B-C243-BDF5-4D89EE785E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4877" y="733684"/>
            <a:ext cx="7414246" cy="5390632"/>
          </a:xfrm>
        </p:spPr>
      </p:pic>
    </p:spTree>
    <p:extLst>
      <p:ext uri="{BB962C8B-B14F-4D97-AF65-F5344CB8AC3E}">
        <p14:creationId xmlns:p14="http://schemas.microsoft.com/office/powerpoint/2010/main" val="3345757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3376110" cy="1143000"/>
          </a:xfrm>
        </p:spPr>
        <p:txBody>
          <a:bodyPr/>
          <a:lstStyle/>
          <a:p>
            <a:r>
              <a:rPr lang="en-US" dirty="0"/>
              <a:t>Transmission </a:t>
            </a:r>
            <a:endParaRPr lang="ar-SA" dirty="0"/>
          </a:p>
        </p:txBody>
      </p:sp>
      <p:sp>
        <p:nvSpPr>
          <p:cNvPr id="3" name="Content Placeholder 2"/>
          <p:cNvSpPr>
            <a:spLocks noGrp="1"/>
          </p:cNvSpPr>
          <p:nvPr>
            <p:ph idx="1"/>
          </p:nvPr>
        </p:nvSpPr>
        <p:spPr>
          <a:xfrm>
            <a:off x="1043492" y="1600200"/>
            <a:ext cx="6777317" cy="4232429"/>
          </a:xfrm>
        </p:spPr>
        <p:txBody>
          <a:bodyPr/>
          <a:lstStyle/>
          <a:p>
            <a:pPr algn="l" rtl="0"/>
            <a:endParaRPr lang="en-US" b="1" dirty="0"/>
          </a:p>
          <a:p>
            <a:pPr algn="l" rtl="0"/>
            <a:endParaRPr lang="ar-S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00" y="1143000"/>
            <a:ext cx="8001000" cy="4060775"/>
          </a:xfrm>
          <a:prstGeom prst="rect">
            <a:avLst/>
          </a:prstGeom>
        </p:spPr>
      </p:pic>
      <p:sp>
        <p:nvSpPr>
          <p:cNvPr id="8" name="Rectangle 7"/>
          <p:cNvSpPr/>
          <p:nvPr/>
        </p:nvSpPr>
        <p:spPr>
          <a:xfrm>
            <a:off x="762000" y="5410200"/>
            <a:ext cx="4572000" cy="646331"/>
          </a:xfrm>
          <a:prstGeom prst="rect">
            <a:avLst/>
          </a:prstGeom>
        </p:spPr>
        <p:txBody>
          <a:bodyPr>
            <a:spAutoFit/>
          </a:bodyPr>
          <a:lstStyle/>
          <a:p>
            <a:pPr algn="l" rtl="0"/>
            <a:r>
              <a:rPr lang="en-US" b="1" dirty="0">
                <a:solidFill>
                  <a:srgbClr val="FF0000"/>
                </a:solidFill>
              </a:rPr>
              <a:t>NOTE</a:t>
            </a:r>
            <a:r>
              <a:rPr lang="en-US" b="1" dirty="0"/>
              <a:t>:-HIV can transmit through saliva only if there is mucosal breakage </a:t>
            </a:r>
          </a:p>
        </p:txBody>
      </p:sp>
    </p:spTree>
    <p:extLst>
      <p:ext uri="{BB962C8B-B14F-4D97-AF65-F5344CB8AC3E}">
        <p14:creationId xmlns:p14="http://schemas.microsoft.com/office/powerpoint/2010/main" val="2786499105"/>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239</TotalTime>
  <Words>1161</Words>
  <Application>Microsoft Office PowerPoint</Application>
  <PresentationFormat>On-screen Show (4:3)</PresentationFormat>
  <Paragraphs>120</Paragraphs>
  <Slides>34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 Unicode MS</vt:lpstr>
      <vt:lpstr>Arial</vt:lpstr>
      <vt:lpstr>Calibri</vt:lpstr>
      <vt:lpstr>Candara Light</vt:lpstr>
      <vt:lpstr>Gill Sans MT</vt:lpstr>
      <vt:lpstr>Gallery</vt:lpstr>
      <vt:lpstr>HIV &amp; AIDS</vt:lpstr>
      <vt:lpstr>HIV : HUMAN IMMUNODEFICIENCY VIRUS </vt:lpstr>
      <vt:lpstr>PowerPoint Presentation</vt:lpstr>
      <vt:lpstr>PowerPoint Presentation</vt:lpstr>
      <vt:lpstr>PowerPoint Presentation</vt:lpstr>
      <vt:lpstr>HIV-1 vs HIV-2</vt:lpstr>
      <vt:lpstr>Epidemiology</vt:lpstr>
      <vt:lpstr>PowerPoint Presentation</vt:lpstr>
      <vt:lpstr>Transmission </vt:lpstr>
      <vt:lpstr>Clinical Picture</vt:lpstr>
      <vt:lpstr>PowerPoint Presentation</vt:lpstr>
      <vt:lpstr>PowerPoint Presentation</vt:lpstr>
      <vt:lpstr>PowerPoint Presentation</vt:lpstr>
      <vt:lpstr>PowerPoint Presentation</vt:lpstr>
      <vt:lpstr>PowerPoint Presentation</vt:lpstr>
      <vt:lpstr>Opportunistic infections</vt:lpstr>
      <vt:lpstr>PowerPoint Presentation</vt:lpstr>
      <vt:lpstr>PowerPoint Presentation</vt:lpstr>
      <vt:lpstr>PowerPoint Presentation</vt:lpstr>
      <vt:lpstr>PowerPoint Presentation</vt:lpstr>
      <vt:lpstr>PowerPoint Presentation</vt:lpstr>
      <vt:lpstr>PowerPoint Presentation</vt:lpstr>
      <vt:lpstr>HIV diagnosis </vt:lpstr>
      <vt:lpstr>PowerPoint Presentation</vt:lpstr>
      <vt:lpstr>PowerPoint Presentation</vt:lpstr>
      <vt:lpstr>Treatment</vt:lpstr>
      <vt:lpstr>PowerPoint Presentation</vt:lpstr>
      <vt:lpstr>PowerPoint Presentation</vt:lpstr>
      <vt:lpstr>PowerPoint Presentation</vt:lpstr>
      <vt:lpstr>PowerPoint Presentation</vt:lpstr>
      <vt:lpstr>ART in pregnancy</vt:lpstr>
      <vt:lpstr>Diagnosis of HIV in infancy</vt:lpstr>
      <vt:lpstr>Prevention</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 &amp; AIDS</dc:title>
  <dc:creator>‏‏مستخدم Windows</dc:creator>
  <cp:lastModifiedBy>ahmad khader</cp:lastModifiedBy>
  <cp:revision>43</cp:revision>
  <dcterms:created xsi:type="dcterms:W3CDTF">2021-09-10T12:48:56Z</dcterms:created>
  <dcterms:modified xsi:type="dcterms:W3CDTF">2021-11-09T06:39:15Z</dcterms:modified>
</cp:coreProperties>
</file>