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6" r:id="rId1"/>
  </p:sldMasterIdLst>
  <p:notesMasterIdLst>
    <p:notesMasterId r:id="rId74"/>
  </p:notesMasterIdLst>
  <p:sldIdLst>
    <p:sldId id="256" r:id="rId2"/>
    <p:sldId id="257" r:id="rId3"/>
    <p:sldId id="258"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28" r:id="rId56"/>
    <p:sldId id="312" r:id="rId57"/>
    <p:sldId id="313" r:id="rId58"/>
    <p:sldId id="314" r:id="rId59"/>
    <p:sldId id="329" r:id="rId60"/>
    <p:sldId id="316" r:id="rId61"/>
    <p:sldId id="330" r:id="rId62"/>
    <p:sldId id="317" r:id="rId63"/>
    <p:sldId id="318" r:id="rId64"/>
    <p:sldId id="319" r:id="rId65"/>
    <p:sldId id="320" r:id="rId66"/>
    <p:sldId id="321" r:id="rId67"/>
    <p:sldId id="322" r:id="rId68"/>
    <p:sldId id="323" r:id="rId69"/>
    <p:sldId id="324" r:id="rId70"/>
    <p:sldId id="325" r:id="rId71"/>
    <p:sldId id="326" r:id="rId72"/>
    <p:sldId id="327" r:id="rId73"/>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000000"/>
          </p15:clr>
        </p15:guide>
        <p15:guide id="2" pos="216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60"/>
  </p:normalViewPr>
  <p:slideViewPr>
    <p:cSldViewPr snapToGrid="0">
      <p:cViewPr varScale="1">
        <p:scale>
          <a:sx n="83" d="100"/>
          <a:sy n="83" d="100"/>
        </p:scale>
        <p:origin x="1450" y="67"/>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5" name="Google Shape;185;p1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4: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 name="Google Shape;191;p1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7" name="Google Shape;197;p1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3" name="Google Shape;203;p1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7: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p1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8: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5" name="Google Shape;215;p18: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1" name="Google Shape;221;p1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p2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3" name="Google Shape;233;p2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2: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2" name="Google Shape;112;p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2: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9" name="Google Shape;239;p2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7" name="Google Shape;247;p2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4: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3" name="Google Shape;253;p2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2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6" name="Google Shape;266;p2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7: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1" name="Google Shape;271;p2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8: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9" name="Google Shape;279;p28: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2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3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1" name="Google Shape;291;p3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3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9" name="Google Shape;299;p3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f7647153e8_0_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f7647153e8_0_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f7647153e8_0_1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f7647153e8_0_11: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f7647153e8_0_1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f7647153e8_0_17: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f7647153e8_0_2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f7647153e8_0_24: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f7647153e8_0_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f7647153e8_0_5: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f7647153e8_0_3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f7647153e8_0_3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p3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4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4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4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5" name="Google Shape;355;p4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4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4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1" name="Google Shape;131;p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4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p42: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4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4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f7647153e8_0_3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f7647153e8_0_36: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f7647153e8_0_4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f7647153e8_0_42: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4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8" name="Google Shape;388;p44: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3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3" name="Google Shape;393;p3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4: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1" name="Google Shape;401;p3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f7647153e8_0_4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f7647153e8_0_47: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2" name="Google Shape;412;p3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4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8" name="Google Shape;418;p4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47: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4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f7647153e8_0_5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f7647153e8_0_57: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48: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9" name="Google Shape;439;p48: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4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7" name="Google Shape;447;p4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5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3" name="Google Shape;453;p5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5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9" name="Google Shape;459;p5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52: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p5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5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1" name="Google Shape;471;p5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5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4" name="Google Shape;484;p5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5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0" name="Google Shape;490;p5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 name="Google Shape;144;p7: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7: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7" name="Google Shape;497;p57: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8: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5" name="Google Shape;505;p58: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5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2" name="Google Shape;512;p5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6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8" name="Google Shape;518;p6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61: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6" name="Google Shape;526;p6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62: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2" name="Google Shape;532;p62: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63: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9" name="Google Shape;539;p63: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64: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5" name="Google Shape;545;p64: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65: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2" name="Google Shape;552;p65: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66: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9" name="Google Shape;559;p66: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8: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8: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9: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p9: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 name="Google Shape;166;p10:notes"/>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90907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6380725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5432517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6604136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0880649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9438608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46857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552403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47079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63494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53555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26985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26942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6539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22659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70281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9462377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3"/>
          <p:cNvSpPr txBox="1">
            <a:spLocks noGrp="1"/>
          </p:cNvSpPr>
          <p:nvPr>
            <p:ph type="ctrTitle"/>
          </p:nvPr>
        </p:nvSpPr>
        <p:spPr>
          <a:xfrm>
            <a:off x="457200" y="2286000"/>
            <a:ext cx="8458200" cy="1470025"/>
          </a:xfrm>
          <a:prstGeom prst="rect">
            <a:avLst/>
          </a:prstGeom>
          <a:noFill/>
          <a:ln>
            <a:noFill/>
          </a:ln>
        </p:spPr>
        <p:txBody>
          <a:bodyPr spcFirstLastPara="1" wrap="square" lIns="91425" tIns="45700" rIns="91425" bIns="45700" anchor="b" anchorCtr="0">
            <a:normAutofit fontScale="90000"/>
          </a:bodyPr>
          <a:lstStyle/>
          <a:p>
            <a:pPr marL="0" lvl="0" indent="0" algn="l" rtl="0">
              <a:lnSpc>
                <a:spcPct val="100000"/>
              </a:lnSpc>
              <a:spcBef>
                <a:spcPts val="0"/>
              </a:spcBef>
              <a:spcAft>
                <a:spcPts val="0"/>
              </a:spcAft>
              <a:buClr>
                <a:schemeClr val="lt1"/>
              </a:buClr>
              <a:buSzPts val="4400"/>
              <a:buFont typeface="Trebuchet MS"/>
              <a:buNone/>
            </a:pPr>
            <a:r>
              <a:rPr lang="en-US"/>
              <a:t>Management of Tachyarrhythmia </a:t>
            </a:r>
            <a:endParaRPr/>
          </a:p>
        </p:txBody>
      </p:sp>
      <p:sp>
        <p:nvSpPr>
          <p:cNvPr id="109" name="Google Shape;109;p13"/>
          <p:cNvSpPr txBox="1">
            <a:spLocks noGrp="1"/>
          </p:cNvSpPr>
          <p:nvPr>
            <p:ph type="subTitle" idx="1"/>
          </p:nvPr>
        </p:nvSpPr>
        <p:spPr>
          <a:prstGeom prst="rect">
            <a:avLst/>
          </a:prstGeom>
          <a:noFill/>
          <a:ln>
            <a:noFill/>
          </a:ln>
        </p:spPr>
        <p:txBody>
          <a:bodyPr spcFirstLastPara="1" wrap="square" lIns="91425" tIns="45700" rIns="91425" bIns="45700" anchor="t" anchorCtr="0">
            <a:normAutofit/>
          </a:bodyPr>
          <a:lstStyle/>
          <a:p>
            <a:pPr marL="64008" lvl="0" indent="0" algn="l" rtl="0">
              <a:lnSpc>
                <a:spcPct val="100000"/>
              </a:lnSpc>
              <a:spcBef>
                <a:spcPts val="0"/>
              </a:spcBef>
              <a:spcAft>
                <a:spcPts val="0"/>
              </a:spcAft>
              <a:buSzPts val="2400"/>
              <a:buNone/>
            </a:pPr>
            <a:r>
              <a:rPr lang="en-US" dirty="0" err="1" smtClean="0"/>
              <a:t>Jwana</a:t>
            </a:r>
            <a:r>
              <a:rPr lang="en-US" dirty="0" smtClean="0"/>
              <a:t> </a:t>
            </a:r>
            <a:r>
              <a:rPr lang="en-US" dirty="0" err="1" smtClean="0"/>
              <a:t>qosous</a:t>
            </a:r>
            <a:r>
              <a:rPr lang="en-US" dirty="0" smtClean="0"/>
              <a:t> </a:t>
            </a:r>
            <a:endParaRPr dirty="0"/>
          </a:p>
          <a:p>
            <a:pPr marL="64008" lvl="0" indent="0" algn="l" rtl="0">
              <a:lnSpc>
                <a:spcPct val="100000"/>
              </a:lnSpc>
              <a:spcBef>
                <a:spcPts val="300"/>
              </a:spcBef>
              <a:spcAft>
                <a:spcPts val="0"/>
              </a:spcAft>
              <a:buSzPts val="2400"/>
              <a:buNone/>
            </a:pPr>
            <a:r>
              <a:rPr lang="en-US" dirty="0" err="1" smtClean="0"/>
              <a:t>Buthaina</a:t>
            </a:r>
            <a:r>
              <a:rPr lang="en-US" dirty="0" smtClean="0"/>
              <a:t> </a:t>
            </a:r>
            <a:r>
              <a:rPr lang="en-US" dirty="0" err="1" smtClean="0"/>
              <a:t>alhawarat</a:t>
            </a:r>
            <a:endParaRPr lang="en-US" dirty="0" smtClean="0"/>
          </a:p>
          <a:p>
            <a:pPr marL="64008" lvl="0" indent="0" algn="l" rtl="0">
              <a:lnSpc>
                <a:spcPct val="100000"/>
              </a:lnSpc>
              <a:spcBef>
                <a:spcPts val="300"/>
              </a:spcBef>
              <a:spcAft>
                <a:spcPts val="0"/>
              </a:spcAft>
              <a:buSzPts val="2400"/>
              <a:buNone/>
            </a:pPr>
            <a:r>
              <a:rPr lang="en-US" dirty="0" err="1" smtClean="0"/>
              <a:t>Majd</a:t>
            </a:r>
            <a:r>
              <a:rPr lang="en-US" dirty="0" smtClean="0"/>
              <a:t> Zeidan</a:t>
            </a:r>
          </a:p>
          <a:p>
            <a:pPr marL="64008" lvl="0" indent="0" algn="l" rtl="0">
              <a:lnSpc>
                <a:spcPct val="100000"/>
              </a:lnSpc>
              <a:spcBef>
                <a:spcPts val="300"/>
              </a:spcBef>
              <a:spcAft>
                <a:spcPts val="0"/>
              </a:spcAft>
              <a:buSzPts val="24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6: ST segment</a:t>
            </a:r>
            <a:endParaRPr/>
          </a:p>
        </p:txBody>
      </p:sp>
      <p:sp>
        <p:nvSpPr>
          <p:cNvPr id="175" name="Google Shape;175;p23"/>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endParaRPr/>
          </a:p>
          <a:p>
            <a:pPr marL="457200" lvl="0" indent="-342900" algn="l" rtl="0">
              <a:lnSpc>
                <a:spcPct val="100000"/>
              </a:lnSpc>
              <a:spcBef>
                <a:spcPts val="300"/>
              </a:spcBef>
              <a:spcAft>
                <a:spcPts val="0"/>
              </a:spcAft>
              <a:buSzPts val="1800"/>
              <a:buChar char="-"/>
            </a:pPr>
            <a:r>
              <a:rPr lang="en-US"/>
              <a:t>T wave:  1. inverted  2.peaked  3. flat/ U waves</a:t>
            </a:r>
            <a:endParaRPr/>
          </a:p>
          <a:p>
            <a:pPr marL="457200" lvl="0" indent="-342900" algn="l" rtl="0">
              <a:lnSpc>
                <a:spcPct val="100000"/>
              </a:lnSpc>
              <a:spcBef>
                <a:spcPts val="0"/>
              </a:spcBef>
              <a:spcAft>
                <a:spcPts val="0"/>
              </a:spcAft>
              <a:buSzPts val="1800"/>
              <a:buChar char="-"/>
            </a:pPr>
            <a:r>
              <a:rPr lang="en-US"/>
              <a:t>ST depression</a:t>
            </a:r>
            <a:endParaRPr/>
          </a:p>
          <a:p>
            <a:pPr marL="457200" lvl="0" indent="-342900" algn="l" rtl="0">
              <a:lnSpc>
                <a:spcPct val="100000"/>
              </a:lnSpc>
              <a:spcBef>
                <a:spcPts val="0"/>
              </a:spcBef>
              <a:spcAft>
                <a:spcPts val="0"/>
              </a:spcAft>
              <a:buSzPts val="1800"/>
              <a:buChar char="-"/>
            </a:pPr>
            <a:r>
              <a:rPr lang="en-US"/>
              <a:t>ST elevation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5"/>
          <p:cNvSpPr txBox="1">
            <a:spLocks noGrp="1"/>
          </p:cNvSpPr>
          <p:nvPr>
            <p:ph type="title"/>
          </p:nvPr>
        </p:nvSpPr>
        <p:spPr>
          <a:xfrm>
            <a:off x="444563" y="965200"/>
            <a:ext cx="3234055"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Introduction</a:t>
            </a:r>
            <a:endParaRPr sz="5000">
              <a:latin typeface="Calibri"/>
              <a:ea typeface="Calibri"/>
              <a:cs typeface="Calibri"/>
              <a:sym typeface="Calibri"/>
            </a:endParaRPr>
          </a:p>
        </p:txBody>
      </p:sp>
      <p:sp>
        <p:nvSpPr>
          <p:cNvPr id="188" name="Google Shape;188;p25"/>
          <p:cNvSpPr txBox="1"/>
          <p:nvPr/>
        </p:nvSpPr>
        <p:spPr>
          <a:xfrm>
            <a:off x="535940" y="1943100"/>
            <a:ext cx="8049259" cy="777240"/>
          </a:xfrm>
          <a:prstGeom prst="rect">
            <a:avLst/>
          </a:prstGeom>
          <a:noFill/>
          <a:ln>
            <a:noFill/>
          </a:ln>
        </p:spPr>
        <p:txBody>
          <a:bodyPr spcFirstLastPara="1" wrap="square" lIns="0" tIns="58400" rIns="0" bIns="0" anchor="t" anchorCtr="0">
            <a:spAutoFit/>
          </a:bodyPr>
          <a:lstStyle/>
          <a:p>
            <a:pPr marL="286385" marR="5080" lvl="0" indent="-274319" algn="l" rtl="0">
              <a:lnSpc>
                <a:spcPct val="107692"/>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Tachyarrhythmia, defined as </a:t>
            </a:r>
            <a:r>
              <a:rPr lang="en-US" sz="2600" b="0" i="0" u="none" strike="noStrike" cap="none">
                <a:solidFill>
                  <a:srgbClr val="FF0000"/>
                </a:solidFill>
                <a:latin typeface="Constantia"/>
                <a:ea typeface="Constantia"/>
                <a:cs typeface="Constantia"/>
                <a:sym typeface="Constantia"/>
              </a:rPr>
              <a:t>abnormal heart rhythms  </a:t>
            </a:r>
            <a:r>
              <a:rPr lang="en-US" sz="2600" b="0" i="0" u="none" strike="noStrike" cap="none">
                <a:solidFill>
                  <a:schemeClr val="dk1"/>
                </a:solidFill>
                <a:latin typeface="Constantia"/>
                <a:ea typeface="Constantia"/>
                <a:cs typeface="Constantia"/>
                <a:sym typeface="Constantia"/>
              </a:rPr>
              <a:t>with a </a:t>
            </a:r>
            <a:r>
              <a:rPr lang="en-US" sz="2600" b="0" i="0" u="none" strike="noStrike" cap="none">
                <a:solidFill>
                  <a:srgbClr val="FF0000"/>
                </a:solidFill>
                <a:latin typeface="Constantia"/>
                <a:ea typeface="Constantia"/>
                <a:cs typeface="Constantia"/>
                <a:sym typeface="Constantia"/>
              </a:rPr>
              <a:t>ventricular rate of 100 or more </a:t>
            </a:r>
            <a:r>
              <a:rPr lang="en-US" sz="2600" b="0" i="0" u="none" strike="noStrike" cap="none">
                <a:solidFill>
                  <a:schemeClr val="dk1"/>
                </a:solidFill>
                <a:latin typeface="Constantia"/>
                <a:ea typeface="Constantia"/>
                <a:cs typeface="Constantia"/>
                <a:sym typeface="Constantia"/>
              </a:rPr>
              <a:t>beats per minute.</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6"/>
          <p:cNvSpPr txBox="1">
            <a:spLocks noGrp="1"/>
          </p:cNvSpPr>
          <p:nvPr>
            <p:ph type="title"/>
          </p:nvPr>
        </p:nvSpPr>
        <p:spPr>
          <a:xfrm>
            <a:off x="444563" y="965200"/>
            <a:ext cx="5307965"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Signs and Symptoms</a:t>
            </a:r>
            <a:endParaRPr sz="5000">
              <a:latin typeface="Calibri"/>
              <a:ea typeface="Calibri"/>
              <a:cs typeface="Calibri"/>
              <a:sym typeface="Calibri"/>
            </a:endParaRPr>
          </a:p>
        </p:txBody>
      </p:sp>
      <p:sp>
        <p:nvSpPr>
          <p:cNvPr id="194" name="Google Shape;194;p26"/>
          <p:cNvSpPr txBox="1"/>
          <p:nvPr/>
        </p:nvSpPr>
        <p:spPr>
          <a:xfrm>
            <a:off x="535940" y="1943100"/>
            <a:ext cx="7615555" cy="1971039"/>
          </a:xfrm>
          <a:prstGeom prst="rect">
            <a:avLst/>
          </a:prstGeom>
          <a:noFill/>
          <a:ln>
            <a:noFill/>
          </a:ln>
        </p:spPr>
        <p:txBody>
          <a:bodyPr spcFirstLastPara="1" wrap="square" lIns="0" tIns="20950" rIns="0" bIns="0" anchor="t" anchorCtr="0">
            <a:spAutoFit/>
          </a:bodyPr>
          <a:lstStyle/>
          <a:p>
            <a:pPr marL="286385" marR="5080" lvl="0" indent="-274319" algn="l" rtl="0">
              <a:lnSpc>
                <a:spcPct val="978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Signs and symptoms related to the tachyarrhythmia  may include </a:t>
            </a:r>
            <a:r>
              <a:rPr lang="en-US" sz="2600" b="0" i="0" u="none" strike="noStrike" cap="none">
                <a:solidFill>
                  <a:srgbClr val="FF0000"/>
                </a:solidFill>
                <a:latin typeface="Constantia"/>
                <a:ea typeface="Constantia"/>
                <a:cs typeface="Constantia"/>
                <a:sym typeface="Constantia"/>
              </a:rPr>
              <a:t>shock</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hypotension</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heart failure</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shortness of breath</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chest pain</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acute myocardial  infarction</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palpitations</a:t>
            </a:r>
            <a:r>
              <a:rPr lang="en-US" sz="2600" b="0" i="0" u="none" strike="noStrike" cap="none">
                <a:solidFill>
                  <a:schemeClr val="dk1"/>
                </a:solidFill>
                <a:latin typeface="Constantia"/>
                <a:ea typeface="Constantia"/>
                <a:cs typeface="Constantia"/>
                <a:sym typeface="Constantia"/>
              </a:rPr>
              <a:t>, and/or </a:t>
            </a:r>
            <a:r>
              <a:rPr lang="en-US" sz="2600" b="0" i="0" u="none" strike="noStrike" cap="none">
                <a:solidFill>
                  <a:srgbClr val="FF0000"/>
                </a:solidFill>
                <a:latin typeface="Constantia"/>
                <a:ea typeface="Constantia"/>
                <a:cs typeface="Constantia"/>
                <a:sym typeface="Constantia"/>
              </a:rPr>
              <a:t>decreased level of  consciousness</a:t>
            </a:r>
            <a:r>
              <a:rPr lang="en-US" sz="2600" b="0" i="0" u="none" strike="noStrike" cap="none">
                <a:solidFill>
                  <a:schemeClr val="dk1"/>
                </a:solidFill>
                <a:latin typeface="Constantia"/>
                <a:ea typeface="Constantia"/>
                <a:cs typeface="Constantia"/>
                <a:sym typeface="Constantia"/>
              </a:rPr>
              <a:t>.</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7"/>
          <p:cNvSpPr txBox="1">
            <a:spLocks noGrp="1"/>
          </p:cNvSpPr>
          <p:nvPr>
            <p:ph type="title"/>
          </p:nvPr>
        </p:nvSpPr>
        <p:spPr>
          <a:xfrm>
            <a:off x="444563" y="965200"/>
            <a:ext cx="6803390"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Initial diagnostic approach</a:t>
            </a:r>
            <a:endParaRPr sz="5000">
              <a:latin typeface="Calibri"/>
              <a:ea typeface="Calibri"/>
              <a:cs typeface="Calibri"/>
              <a:sym typeface="Calibri"/>
            </a:endParaRPr>
          </a:p>
        </p:txBody>
      </p:sp>
      <p:sp>
        <p:nvSpPr>
          <p:cNvPr id="200" name="Google Shape;200;p27"/>
          <p:cNvSpPr txBox="1"/>
          <p:nvPr/>
        </p:nvSpPr>
        <p:spPr>
          <a:xfrm>
            <a:off x="535940" y="1943100"/>
            <a:ext cx="8001000" cy="3166500"/>
          </a:xfrm>
          <a:prstGeom prst="rect">
            <a:avLst/>
          </a:prstGeom>
          <a:noFill/>
          <a:ln>
            <a:noFill/>
          </a:ln>
        </p:spPr>
        <p:txBody>
          <a:bodyPr spcFirstLastPara="1" wrap="square" lIns="0" tIns="19050" rIns="0" bIns="0" anchor="t" anchorCtr="0">
            <a:spAutoFit/>
          </a:bodyPr>
          <a:lstStyle/>
          <a:p>
            <a:pPr marL="286385" marR="5080" lvl="0" indent="-274319" algn="l" rtl="0">
              <a:lnSpc>
                <a:spcPct val="983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In anyone who presents with a symptomatic  tachyarrhythmia, a </a:t>
            </a:r>
            <a:r>
              <a:rPr lang="en-US" sz="2600" b="0" i="0" u="none" strike="noStrike" cap="none">
                <a:solidFill>
                  <a:srgbClr val="FF0000"/>
                </a:solidFill>
                <a:latin typeface="Constantia"/>
                <a:ea typeface="Constantia"/>
                <a:cs typeface="Constantia"/>
                <a:sym typeface="Constantia"/>
              </a:rPr>
              <a:t>12-lead electrocardiogram (ECG)  </a:t>
            </a:r>
            <a:r>
              <a:rPr lang="en-US" sz="2600" b="0" i="0" u="none" strike="noStrike" cap="none">
                <a:solidFill>
                  <a:schemeClr val="dk1"/>
                </a:solidFill>
                <a:latin typeface="Constantia"/>
                <a:ea typeface="Constantia"/>
                <a:cs typeface="Constantia"/>
                <a:sym typeface="Constantia"/>
              </a:rPr>
              <a:t>should be obtained while a </a:t>
            </a:r>
            <a:r>
              <a:rPr lang="en-US" sz="2600" b="0" i="0" u="none" strike="noStrike" cap="none">
                <a:solidFill>
                  <a:srgbClr val="FF0000"/>
                </a:solidFill>
                <a:latin typeface="Constantia"/>
                <a:ea typeface="Constantia"/>
                <a:cs typeface="Constantia"/>
                <a:sym typeface="Constantia"/>
              </a:rPr>
              <a:t>brief initial assessment </a:t>
            </a:r>
            <a:r>
              <a:rPr lang="en-US" sz="2600" b="0" i="0" u="none" strike="noStrike" cap="none">
                <a:solidFill>
                  <a:schemeClr val="dk1"/>
                </a:solidFill>
                <a:latin typeface="Constantia"/>
                <a:ea typeface="Constantia"/>
                <a:cs typeface="Constantia"/>
                <a:sym typeface="Constantia"/>
              </a:rPr>
              <a:t>of  the patient's overall status is performed.  </a:t>
            </a:r>
            <a:endParaRPr sz="2600" b="0" i="0" u="none" strike="noStrike" cap="none">
              <a:solidFill>
                <a:schemeClr val="dk1"/>
              </a:solidFill>
              <a:latin typeface="Constantia"/>
              <a:ea typeface="Constantia"/>
              <a:cs typeface="Constantia"/>
              <a:sym typeface="Constantia"/>
            </a:endParaRPr>
          </a:p>
          <a:p>
            <a:pPr marL="457200" marR="5080" lvl="0" indent="0" algn="l" rtl="0">
              <a:lnSpc>
                <a:spcPct val="98300"/>
              </a:lnSpc>
              <a:spcBef>
                <a:spcPts val="0"/>
              </a:spcBef>
              <a:spcAft>
                <a:spcPts val="0"/>
              </a:spcAft>
              <a:buClr>
                <a:srgbClr val="000000"/>
              </a:buClr>
              <a:buSzPts val="2600"/>
              <a:buFont typeface="Arial"/>
              <a:buNone/>
            </a:pPr>
            <a:endParaRPr sz="2600" b="0" i="0" u="none" strike="noStrike" cap="none">
              <a:solidFill>
                <a:schemeClr val="dk1"/>
              </a:solidFill>
              <a:latin typeface="Constantia"/>
              <a:ea typeface="Constantia"/>
              <a:cs typeface="Constantia"/>
              <a:sym typeface="Constantia"/>
            </a:endParaRPr>
          </a:p>
          <a:p>
            <a:pPr marL="286385" marR="5080" lvl="0" indent="-274319" algn="l" rtl="0">
              <a:lnSpc>
                <a:spcPct val="983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If the patient is </a:t>
            </a:r>
            <a:r>
              <a:rPr lang="en-US" sz="2600" b="0" i="0" u="none" strike="noStrike" cap="none">
                <a:solidFill>
                  <a:srgbClr val="FF0000"/>
                </a:solidFill>
                <a:latin typeface="Constantia"/>
                <a:ea typeface="Constantia"/>
                <a:cs typeface="Constantia"/>
                <a:sym typeface="Constantia"/>
              </a:rPr>
              <a:t>hemodynamically unstable</a:t>
            </a:r>
            <a:r>
              <a:rPr lang="en-US" sz="2600" b="0" i="0" u="none" strike="noStrike" cap="none">
                <a:solidFill>
                  <a:schemeClr val="dk1"/>
                </a:solidFill>
                <a:latin typeface="Constantia"/>
                <a:ea typeface="Constantia"/>
                <a:cs typeface="Constantia"/>
                <a:sym typeface="Constantia"/>
              </a:rPr>
              <a:t>, it may be  preferable to obtain </a:t>
            </a:r>
            <a:r>
              <a:rPr lang="en-US" sz="2600" b="0" i="0" u="none" strike="noStrike" cap="none">
                <a:solidFill>
                  <a:srgbClr val="FF0000"/>
                </a:solidFill>
                <a:latin typeface="Constantia"/>
                <a:ea typeface="Constantia"/>
                <a:cs typeface="Constantia"/>
                <a:sym typeface="Constantia"/>
              </a:rPr>
              <a:t>only a </a:t>
            </a:r>
            <a:r>
              <a:rPr lang="en-US" sz="2600" b="1" i="0" u="sng" strike="noStrike" cap="none">
                <a:solidFill>
                  <a:srgbClr val="FF0000"/>
                </a:solidFill>
                <a:latin typeface="Constantia"/>
                <a:ea typeface="Constantia"/>
                <a:cs typeface="Constantia"/>
                <a:sym typeface="Constantia"/>
              </a:rPr>
              <a:t>rhythm strip</a:t>
            </a:r>
            <a:r>
              <a:rPr lang="en-US" sz="2600" b="0" i="0" u="none" strike="noStrike" cap="none">
                <a:solidFill>
                  <a:srgbClr val="FF0000"/>
                </a:solidFill>
                <a:latin typeface="Constantia"/>
                <a:ea typeface="Constantia"/>
                <a:cs typeface="Constantia"/>
                <a:sym typeface="Constantia"/>
              </a:rPr>
              <a:t> </a:t>
            </a:r>
            <a:r>
              <a:rPr lang="en-US" sz="2600" b="0" i="0" u="none" strike="noStrike" cap="none">
                <a:solidFill>
                  <a:schemeClr val="dk1"/>
                </a:solidFill>
                <a:latin typeface="Constantia"/>
                <a:ea typeface="Constantia"/>
                <a:cs typeface="Constantia"/>
                <a:sym typeface="Constantia"/>
              </a:rPr>
              <a:t>prior to </a:t>
            </a:r>
            <a:r>
              <a:rPr lang="en-US" sz="2600" b="0" i="0" u="none" strike="noStrike" cap="none">
                <a:solidFill>
                  <a:srgbClr val="FF0000"/>
                </a:solidFill>
                <a:latin typeface="Constantia"/>
                <a:ea typeface="Constantia"/>
                <a:cs typeface="Constantia"/>
                <a:sym typeface="Constantia"/>
              </a:rPr>
              <a:t>urgent  </a:t>
            </a:r>
            <a:r>
              <a:rPr lang="en-US" sz="2600" b="1" i="0" u="none" strike="noStrike" cap="none">
                <a:solidFill>
                  <a:srgbClr val="FF0000"/>
                </a:solidFill>
                <a:latin typeface="Constantia"/>
                <a:ea typeface="Constantia"/>
                <a:cs typeface="Constantia"/>
                <a:sym typeface="Constantia"/>
              </a:rPr>
              <a:t>cardioversion</a:t>
            </a:r>
            <a:r>
              <a:rPr lang="en-US" sz="2600" b="0" i="0" u="none" strike="noStrike" cap="none">
                <a:solidFill>
                  <a:srgbClr val="FF0000"/>
                </a:solidFill>
                <a:latin typeface="Constantia"/>
                <a:ea typeface="Constantia"/>
                <a:cs typeface="Constantia"/>
                <a:sym typeface="Constantia"/>
              </a:rPr>
              <a:t> </a:t>
            </a:r>
            <a:r>
              <a:rPr lang="en-US" sz="2600" b="0" i="0" u="none" strike="noStrike" cap="none">
                <a:solidFill>
                  <a:schemeClr val="dk1"/>
                </a:solidFill>
                <a:latin typeface="Constantia"/>
                <a:ea typeface="Constantia"/>
                <a:cs typeface="Constantia"/>
                <a:sym typeface="Constantia"/>
              </a:rPr>
              <a:t>and not wait for a 12-lead ECG.</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8"/>
          <p:cNvSpPr txBox="1">
            <a:spLocks noGrp="1"/>
          </p:cNvSpPr>
          <p:nvPr>
            <p:ph type="title"/>
          </p:nvPr>
        </p:nvSpPr>
        <p:spPr>
          <a:xfrm>
            <a:off x="444563" y="965200"/>
            <a:ext cx="6803390"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Initial diagnostic approach</a:t>
            </a:r>
            <a:endParaRPr sz="5000">
              <a:latin typeface="Calibri"/>
              <a:ea typeface="Calibri"/>
              <a:cs typeface="Calibri"/>
              <a:sym typeface="Calibri"/>
            </a:endParaRPr>
          </a:p>
        </p:txBody>
      </p:sp>
      <p:sp>
        <p:nvSpPr>
          <p:cNvPr id="206" name="Google Shape;206;p28"/>
          <p:cNvSpPr txBox="1"/>
          <p:nvPr/>
        </p:nvSpPr>
        <p:spPr>
          <a:xfrm>
            <a:off x="535940" y="1943100"/>
            <a:ext cx="8001000" cy="2493300"/>
          </a:xfrm>
          <a:prstGeom prst="rect">
            <a:avLst/>
          </a:prstGeom>
          <a:noFill/>
          <a:ln>
            <a:noFill/>
          </a:ln>
        </p:spPr>
        <p:txBody>
          <a:bodyPr spcFirstLastPara="1" wrap="square" lIns="0" tIns="10775" rIns="0" bIns="0" anchor="t" anchorCtr="0">
            <a:spAutoFit/>
          </a:bodyPr>
          <a:lstStyle/>
          <a:p>
            <a:pPr marL="286385" marR="139700" lvl="0" indent="-274319" algn="l" rtl="0">
              <a:lnSpc>
                <a:spcPct val="100400"/>
              </a:lnSpc>
              <a:spcBef>
                <a:spcPts val="0"/>
              </a:spcBef>
              <a:spcAft>
                <a:spcPts val="0"/>
              </a:spcAft>
              <a:buClr>
                <a:srgbClr val="0BD0D9"/>
              </a:buClr>
              <a:buSzPts val="2500"/>
              <a:buFont typeface="Noto Sans Symbols"/>
              <a:buChar char="⚫"/>
            </a:pPr>
            <a:r>
              <a:rPr lang="en-US" sz="2600" b="1" i="0" u="none" strike="noStrike" cap="none">
                <a:solidFill>
                  <a:srgbClr val="FF0000"/>
                </a:solidFill>
                <a:latin typeface="Constantia"/>
                <a:ea typeface="Constantia"/>
                <a:cs typeface="Constantia"/>
                <a:sym typeface="Constantia"/>
              </a:rPr>
              <a:t>Is the patient clinically (or hemodynamically)  unstable? </a:t>
            </a:r>
            <a:endParaRPr sz="2600" b="0" i="0" u="none" strike="noStrike" cap="none">
              <a:solidFill>
                <a:schemeClr val="dk1"/>
              </a:solidFill>
              <a:latin typeface="Constantia"/>
              <a:ea typeface="Constantia"/>
              <a:cs typeface="Constantia"/>
              <a:sym typeface="Constantia"/>
            </a:endParaRPr>
          </a:p>
          <a:p>
            <a:pPr marL="286385" marR="5080" lvl="0" indent="-274319" algn="l" rtl="0">
              <a:lnSpc>
                <a:spcPct val="100400"/>
              </a:lnSpc>
              <a:spcBef>
                <a:spcPts val="57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Determining whether a patient's </a:t>
            </a:r>
            <a:r>
              <a:rPr lang="en-US" sz="2600" b="0" i="0" u="none" strike="noStrike" cap="none">
                <a:solidFill>
                  <a:srgbClr val="FF0000"/>
                </a:solidFill>
                <a:latin typeface="Constantia"/>
                <a:ea typeface="Constantia"/>
                <a:cs typeface="Constantia"/>
                <a:sym typeface="Constantia"/>
              </a:rPr>
              <a:t>symptoms are related to the tachycardia </a:t>
            </a:r>
            <a:r>
              <a:rPr lang="en-US" sz="2600" b="0" i="0" u="none" strike="noStrike" cap="none">
                <a:solidFill>
                  <a:schemeClr val="dk1"/>
                </a:solidFill>
                <a:latin typeface="Constantia"/>
                <a:ea typeface="Constantia"/>
                <a:cs typeface="Constantia"/>
                <a:sym typeface="Constantia"/>
              </a:rPr>
              <a:t>depends upon several factors,  including </a:t>
            </a:r>
            <a:r>
              <a:rPr lang="en-US" sz="2600" b="0" i="0" u="none" strike="noStrike" cap="none">
                <a:solidFill>
                  <a:srgbClr val="FF0000"/>
                </a:solidFill>
                <a:latin typeface="Constantia"/>
                <a:ea typeface="Constantia"/>
                <a:cs typeface="Constantia"/>
                <a:sym typeface="Constantia"/>
              </a:rPr>
              <a:t>age </a:t>
            </a:r>
            <a:r>
              <a:rPr lang="en-US" sz="2600" b="0" i="0" u="none" strike="noStrike" cap="none">
                <a:solidFill>
                  <a:schemeClr val="dk1"/>
                </a:solidFill>
                <a:latin typeface="Constantia"/>
                <a:ea typeface="Constantia"/>
                <a:cs typeface="Constantia"/>
                <a:sym typeface="Constantia"/>
              </a:rPr>
              <a:t>and the </a:t>
            </a:r>
            <a:r>
              <a:rPr lang="en-US" sz="2600" b="0" i="0" u="none" strike="noStrike" cap="none">
                <a:solidFill>
                  <a:srgbClr val="FF0000"/>
                </a:solidFill>
                <a:latin typeface="Constantia"/>
                <a:ea typeface="Constantia"/>
                <a:cs typeface="Constantia"/>
                <a:sym typeface="Constantia"/>
              </a:rPr>
              <a:t>presence of underlying cardiac disease</a:t>
            </a:r>
            <a:r>
              <a:rPr lang="en-US" sz="2600" b="0" i="0" u="none" strike="noStrike" cap="none">
                <a:solidFill>
                  <a:schemeClr val="dk1"/>
                </a:solidFill>
                <a:latin typeface="Constantia"/>
                <a:ea typeface="Constantia"/>
                <a:cs typeface="Constantia"/>
                <a:sym typeface="Constantia"/>
              </a:rPr>
              <a:t>.</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9"/>
          <p:cNvSpPr txBox="1">
            <a:spLocks noGrp="1"/>
          </p:cNvSpPr>
          <p:nvPr>
            <p:ph type="title"/>
          </p:nvPr>
        </p:nvSpPr>
        <p:spPr>
          <a:xfrm>
            <a:off x="1074737" y="965200"/>
            <a:ext cx="6995159"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Hemodynamically unstable</a:t>
            </a:r>
            <a:endParaRPr sz="5000">
              <a:latin typeface="Calibri"/>
              <a:ea typeface="Calibri"/>
              <a:cs typeface="Calibri"/>
              <a:sym typeface="Calibri"/>
            </a:endParaRPr>
          </a:p>
        </p:txBody>
      </p:sp>
      <p:sp>
        <p:nvSpPr>
          <p:cNvPr id="212" name="Google Shape;212;p29"/>
          <p:cNvSpPr txBox="1"/>
          <p:nvPr/>
        </p:nvSpPr>
        <p:spPr>
          <a:xfrm>
            <a:off x="535940" y="1943100"/>
            <a:ext cx="7849870" cy="1615440"/>
          </a:xfrm>
          <a:prstGeom prst="rect">
            <a:avLst/>
          </a:prstGeom>
          <a:noFill/>
          <a:ln>
            <a:noFill/>
          </a:ln>
        </p:spPr>
        <p:txBody>
          <a:bodyPr spcFirstLastPara="1" wrap="square" lIns="0" tIns="10775" rIns="0" bIns="0" anchor="t" anchorCtr="0">
            <a:spAutoFit/>
          </a:bodyPr>
          <a:lstStyle/>
          <a:p>
            <a:pPr marL="286385" marR="5080" lvl="0" indent="-274319" algn="l" rtl="0">
              <a:lnSpc>
                <a:spcPct val="1004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Hemodynamically unstable and not sinus rhythm – If  the rhythm is not sinus tachycardia, or if there is any  doubt that the rhythm is sinus tachycardia, </a:t>
            </a:r>
            <a:r>
              <a:rPr lang="en-US" sz="2600" b="1" i="0" u="none" strike="noStrike" cap="none">
                <a:solidFill>
                  <a:srgbClr val="FF0000"/>
                </a:solidFill>
                <a:latin typeface="Constantia"/>
                <a:ea typeface="Constantia"/>
                <a:cs typeface="Constantia"/>
                <a:sym typeface="Constantia"/>
              </a:rPr>
              <a:t>urgent  conversion </a:t>
            </a:r>
            <a:r>
              <a:rPr lang="en-US" sz="2600" b="0" i="0" u="none" strike="noStrike" cap="none">
                <a:solidFill>
                  <a:schemeClr val="dk1"/>
                </a:solidFill>
                <a:latin typeface="Constantia"/>
                <a:ea typeface="Constantia"/>
                <a:cs typeface="Constantia"/>
                <a:sym typeface="Constantia"/>
              </a:rPr>
              <a:t>to sinus rhythm is recommended.</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0"/>
          <p:cNvSpPr txBox="1">
            <a:spLocks noGrp="1"/>
          </p:cNvSpPr>
          <p:nvPr>
            <p:ph type="title"/>
          </p:nvPr>
        </p:nvSpPr>
        <p:spPr>
          <a:xfrm>
            <a:off x="1408112" y="965200"/>
            <a:ext cx="6328410"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Hemodynamically stable</a:t>
            </a:r>
            <a:endParaRPr sz="5000">
              <a:latin typeface="Calibri"/>
              <a:ea typeface="Calibri"/>
              <a:cs typeface="Calibri"/>
              <a:sym typeface="Calibri"/>
            </a:endParaRPr>
          </a:p>
        </p:txBody>
      </p:sp>
      <p:sp>
        <p:nvSpPr>
          <p:cNvPr id="218" name="Google Shape;218;p30"/>
          <p:cNvSpPr txBox="1"/>
          <p:nvPr/>
        </p:nvSpPr>
        <p:spPr>
          <a:xfrm>
            <a:off x="535940" y="1943100"/>
            <a:ext cx="8040900" cy="2814300"/>
          </a:xfrm>
          <a:prstGeom prst="rect">
            <a:avLst/>
          </a:prstGeom>
          <a:noFill/>
          <a:ln>
            <a:noFill/>
          </a:ln>
        </p:spPr>
        <p:txBody>
          <a:bodyPr spcFirstLastPara="1" wrap="square" lIns="0" tIns="12700" rIns="0" bIns="0" anchor="t" anchorCtr="0">
            <a:spAutoFit/>
          </a:bodyPr>
          <a:lstStyle/>
          <a:p>
            <a:pPr marL="286385" marR="5080" lvl="0" indent="-274319" algn="l" rtl="0">
              <a:lnSpc>
                <a:spcPct val="1000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Hemodynamically stable – If the patient is not  experiencing hemodynamic instability, a </a:t>
            </a:r>
            <a:r>
              <a:rPr lang="en-US" sz="2600" b="0" i="0" u="none" strike="noStrike" cap="none">
                <a:solidFill>
                  <a:srgbClr val="FF0000"/>
                </a:solidFill>
                <a:latin typeface="Constantia"/>
                <a:ea typeface="Constantia"/>
                <a:cs typeface="Constantia"/>
                <a:sym typeface="Constantia"/>
              </a:rPr>
              <a:t>nonemergent  approach </a:t>
            </a:r>
            <a:r>
              <a:rPr lang="en-US" sz="2600" b="0" i="0" u="none" strike="noStrike" cap="none">
                <a:solidFill>
                  <a:schemeClr val="dk1"/>
                </a:solidFill>
                <a:latin typeface="Constantia"/>
                <a:ea typeface="Constantia"/>
                <a:cs typeface="Constantia"/>
                <a:sym typeface="Constantia"/>
              </a:rPr>
              <a:t>to the diagnosis of the patient's rhythm can  be undertaken. A close examination of the 12-lead ECG  should permit the correct identification of the  arrhythmia in 80% of cases.</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1"/>
          <p:cNvSpPr txBox="1">
            <a:spLocks noGrp="1"/>
          </p:cNvSpPr>
          <p:nvPr>
            <p:ph type="title"/>
          </p:nvPr>
        </p:nvSpPr>
        <p:spPr>
          <a:xfrm>
            <a:off x="381000" y="762000"/>
            <a:ext cx="8229600" cy="1066800"/>
          </a:xfrm>
          <a:prstGeom prst="rect">
            <a:avLst/>
          </a:prstGeom>
          <a:noFill/>
          <a:ln>
            <a:noFill/>
          </a:ln>
        </p:spPr>
        <p:txBody>
          <a:bodyPr spcFirstLastPara="1" wrap="square" lIns="0" tIns="76200" rIns="0" bIns="0" anchor="ctr" anchorCtr="0">
            <a:spAutoFit/>
          </a:bodyPr>
          <a:lstStyle/>
          <a:p>
            <a:pPr marL="781685" marR="5080" lvl="0" indent="-301625" algn="l" rtl="0">
              <a:lnSpc>
                <a:spcPct val="125000"/>
              </a:lnSpc>
              <a:spcBef>
                <a:spcPts val="0"/>
              </a:spcBef>
              <a:spcAft>
                <a:spcPts val="0"/>
              </a:spcAft>
              <a:buClr>
                <a:schemeClr val="dk2"/>
              </a:buClr>
              <a:buSzPts val="4000"/>
              <a:buFont typeface="Trebuchet MS"/>
              <a:buNone/>
            </a:pPr>
            <a:r>
              <a:rPr lang="en-US"/>
              <a:t>Is the QRS complex narrow or  wide? Regular or irregular?</a:t>
            </a:r>
            <a:endParaRPr/>
          </a:p>
        </p:txBody>
      </p:sp>
      <p:sp>
        <p:nvSpPr>
          <p:cNvPr id="224" name="Google Shape;224;p31"/>
          <p:cNvSpPr txBox="1"/>
          <p:nvPr/>
        </p:nvSpPr>
        <p:spPr>
          <a:xfrm>
            <a:off x="535940" y="1917700"/>
            <a:ext cx="7744500" cy="3856500"/>
          </a:xfrm>
          <a:prstGeom prst="rect">
            <a:avLst/>
          </a:prstGeom>
          <a:noFill/>
          <a:ln>
            <a:noFill/>
          </a:ln>
        </p:spPr>
        <p:txBody>
          <a:bodyPr spcFirstLastPara="1" wrap="square" lIns="0" tIns="50150" rIns="0" bIns="0" anchor="t" anchorCtr="0">
            <a:spAutoFit/>
          </a:bodyPr>
          <a:lstStyle/>
          <a:p>
            <a:pPr marL="286385" marR="5080" lvl="0" indent="-274319" algn="l" rtl="0">
              <a:lnSpc>
                <a:spcPct val="905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Most treatment  decisions are made based on the </a:t>
            </a:r>
            <a:r>
              <a:rPr lang="en-US" sz="2600" b="0" i="0" u="none" strike="noStrike" cap="none">
                <a:solidFill>
                  <a:srgbClr val="FF0000"/>
                </a:solidFill>
                <a:latin typeface="Constantia"/>
                <a:ea typeface="Constantia"/>
                <a:cs typeface="Constantia"/>
                <a:sym typeface="Constantia"/>
              </a:rPr>
              <a:t>width</a:t>
            </a:r>
            <a:r>
              <a:rPr lang="en-US" sz="2600" b="0" i="0" u="none" strike="noStrike" cap="none">
                <a:solidFill>
                  <a:schemeClr val="dk1"/>
                </a:solidFill>
                <a:latin typeface="Constantia"/>
                <a:ea typeface="Constantia"/>
                <a:cs typeface="Constantia"/>
                <a:sym typeface="Constantia"/>
              </a:rPr>
              <a:t>, </a:t>
            </a:r>
            <a:r>
              <a:rPr lang="en-US" sz="2600" b="0" i="0" u="none" strike="noStrike" cap="none">
                <a:solidFill>
                  <a:srgbClr val="FF0000"/>
                </a:solidFill>
                <a:latin typeface="Constantia"/>
                <a:ea typeface="Constantia"/>
                <a:cs typeface="Constantia"/>
                <a:sym typeface="Constantia"/>
              </a:rPr>
              <a:t>morphology</a:t>
            </a:r>
            <a:r>
              <a:rPr lang="en-US" sz="2600" b="0" i="0" u="none" strike="noStrike" cap="none">
                <a:solidFill>
                  <a:schemeClr val="dk1"/>
                </a:solidFill>
                <a:latin typeface="Constantia"/>
                <a:ea typeface="Constantia"/>
                <a:cs typeface="Constantia"/>
                <a:sym typeface="Constantia"/>
              </a:rPr>
              <a:t>,  and </a:t>
            </a:r>
            <a:r>
              <a:rPr lang="en-US" sz="2600" b="0" i="0" u="none" strike="noStrike" cap="none">
                <a:solidFill>
                  <a:srgbClr val="FF0000"/>
                </a:solidFill>
                <a:latin typeface="Constantia"/>
                <a:ea typeface="Constantia"/>
                <a:cs typeface="Constantia"/>
                <a:sym typeface="Constantia"/>
              </a:rPr>
              <a:t>regularity </a:t>
            </a:r>
            <a:r>
              <a:rPr lang="en-US" sz="2600" b="0" i="0" u="none" strike="noStrike" cap="none">
                <a:solidFill>
                  <a:schemeClr val="dk1"/>
                </a:solidFill>
                <a:latin typeface="Constantia"/>
                <a:ea typeface="Constantia"/>
                <a:cs typeface="Constantia"/>
                <a:sym typeface="Constantia"/>
              </a:rPr>
              <a:t>of the QRS complex.</a:t>
            </a:r>
            <a:endParaRPr sz="2600" b="0" i="0" u="none" strike="noStrike" cap="none">
              <a:solidFill>
                <a:schemeClr val="dk1"/>
              </a:solidFill>
              <a:latin typeface="Constantia"/>
              <a:ea typeface="Constantia"/>
              <a:cs typeface="Constantia"/>
              <a:sym typeface="Constantia"/>
            </a:endParaRPr>
          </a:p>
          <a:p>
            <a:pPr marL="0" marR="0" lvl="0" indent="0" algn="l" rtl="0">
              <a:lnSpc>
                <a:spcPct val="100000"/>
              </a:lnSpc>
              <a:spcBef>
                <a:spcPts val="10"/>
              </a:spcBef>
              <a:spcAft>
                <a:spcPts val="0"/>
              </a:spcAft>
              <a:buClr>
                <a:srgbClr val="0BD0D9"/>
              </a:buClr>
              <a:buSzPts val="3300"/>
              <a:buFont typeface="Noto Sans Symbols"/>
              <a:buNone/>
            </a:pPr>
            <a:endParaRPr sz="3300" b="0" i="0" u="none" strike="noStrike" cap="none">
              <a:solidFill>
                <a:schemeClr val="dk1"/>
              </a:solidFill>
              <a:latin typeface="Constantia"/>
              <a:ea typeface="Constantia"/>
              <a:cs typeface="Constantia"/>
              <a:sym typeface="Constantia"/>
            </a:endParaRPr>
          </a:p>
          <a:p>
            <a:pPr marL="286385" marR="144780" lvl="0" indent="-274319" algn="l" rtl="0">
              <a:lnSpc>
                <a:spcPct val="107692"/>
              </a:lnSpc>
              <a:spcBef>
                <a:spcPts val="0"/>
              </a:spcBef>
              <a:spcAft>
                <a:spcPts val="0"/>
              </a:spcAft>
              <a:buClr>
                <a:srgbClr val="0BD0D9"/>
              </a:buClr>
              <a:buSzPts val="2500"/>
              <a:buFont typeface="Noto Sans Symbols"/>
              <a:buChar char="⚫"/>
            </a:pPr>
            <a:r>
              <a:rPr lang="en-US" sz="2600" b="0" i="0" u="none" strike="noStrike" cap="none">
                <a:solidFill>
                  <a:srgbClr val="FF0000"/>
                </a:solidFill>
                <a:latin typeface="Constantia"/>
                <a:ea typeface="Constantia"/>
                <a:cs typeface="Constantia"/>
                <a:sym typeface="Constantia"/>
              </a:rPr>
              <a:t>Narrow QRS </a:t>
            </a:r>
            <a:r>
              <a:rPr lang="en-US" sz="2600" b="0" i="0" u="none" strike="noStrike" cap="none">
                <a:solidFill>
                  <a:schemeClr val="dk1"/>
                </a:solidFill>
                <a:latin typeface="Constantia"/>
                <a:ea typeface="Constantia"/>
                <a:cs typeface="Constantia"/>
                <a:sym typeface="Constantia"/>
              </a:rPr>
              <a:t>complex tachyarrhythmias have a QRS  complex </a:t>
            </a:r>
            <a:r>
              <a:rPr lang="en-US" sz="2600" b="0" i="0" u="none" strike="noStrike" cap="none">
                <a:solidFill>
                  <a:srgbClr val="FF0000"/>
                </a:solidFill>
                <a:latin typeface="Constantia"/>
                <a:ea typeface="Constantia"/>
                <a:cs typeface="Constantia"/>
                <a:sym typeface="Constantia"/>
              </a:rPr>
              <a:t>&lt;120 milliseconds </a:t>
            </a:r>
            <a:r>
              <a:rPr lang="en-US" sz="2600" b="0" i="0" u="none" strike="noStrike" cap="none">
                <a:solidFill>
                  <a:schemeClr val="dk1"/>
                </a:solidFill>
                <a:latin typeface="Constantia"/>
                <a:ea typeface="Constantia"/>
                <a:cs typeface="Constantia"/>
                <a:sym typeface="Constantia"/>
              </a:rPr>
              <a:t>in duration.</a:t>
            </a:r>
            <a:endParaRPr sz="2600" b="0" i="0" u="none" strike="noStrike" cap="none">
              <a:solidFill>
                <a:schemeClr val="dk1"/>
              </a:solidFill>
              <a:latin typeface="Constantia"/>
              <a:ea typeface="Constantia"/>
              <a:cs typeface="Constantia"/>
              <a:sym typeface="Constantia"/>
            </a:endParaRPr>
          </a:p>
          <a:p>
            <a:pPr marL="0" marR="0" lvl="0" indent="0" algn="l" rtl="0">
              <a:lnSpc>
                <a:spcPct val="100000"/>
              </a:lnSpc>
              <a:spcBef>
                <a:spcPts val="10"/>
              </a:spcBef>
              <a:spcAft>
                <a:spcPts val="0"/>
              </a:spcAft>
              <a:buClr>
                <a:srgbClr val="0BD0D9"/>
              </a:buClr>
              <a:buSzPts val="3350"/>
              <a:buFont typeface="Noto Sans Symbols"/>
              <a:buNone/>
            </a:pPr>
            <a:endParaRPr sz="3350" b="0" i="0" u="none" strike="noStrike" cap="none">
              <a:solidFill>
                <a:schemeClr val="dk1"/>
              </a:solidFill>
              <a:latin typeface="Constantia"/>
              <a:ea typeface="Constantia"/>
              <a:cs typeface="Constantia"/>
              <a:sym typeface="Constantia"/>
            </a:endParaRPr>
          </a:p>
          <a:p>
            <a:pPr marL="286385" marR="431800" lvl="0" indent="-274319" algn="l" rtl="0">
              <a:lnSpc>
                <a:spcPct val="107692"/>
              </a:lnSpc>
              <a:spcBef>
                <a:spcPts val="0"/>
              </a:spcBef>
              <a:spcAft>
                <a:spcPts val="0"/>
              </a:spcAft>
              <a:buClr>
                <a:srgbClr val="0BD0D9"/>
              </a:buClr>
              <a:buSzPts val="2500"/>
              <a:buFont typeface="Noto Sans Symbols"/>
              <a:buChar char="⚫"/>
            </a:pPr>
            <a:r>
              <a:rPr lang="en-US" sz="2600" b="0" i="0" u="none" strike="noStrike" cap="none">
                <a:solidFill>
                  <a:srgbClr val="FF0000"/>
                </a:solidFill>
                <a:latin typeface="Constantia"/>
                <a:ea typeface="Constantia"/>
                <a:cs typeface="Constantia"/>
                <a:sym typeface="Constantia"/>
              </a:rPr>
              <a:t>Wide QRS </a:t>
            </a:r>
            <a:r>
              <a:rPr lang="en-US" sz="2600" b="0" i="0" u="none" strike="noStrike" cap="none">
                <a:solidFill>
                  <a:schemeClr val="dk1"/>
                </a:solidFill>
                <a:latin typeface="Constantia"/>
                <a:ea typeface="Constantia"/>
                <a:cs typeface="Constantia"/>
                <a:sym typeface="Constantia"/>
              </a:rPr>
              <a:t>complex tachyarrhythmias have a QRS  complex </a:t>
            </a:r>
            <a:r>
              <a:rPr lang="en-US" sz="2600" b="0" i="0" u="none" strike="noStrike" cap="none">
                <a:solidFill>
                  <a:srgbClr val="FF0000"/>
                </a:solidFill>
                <a:latin typeface="Constantia"/>
                <a:ea typeface="Constantia"/>
                <a:cs typeface="Constantia"/>
                <a:sym typeface="Constantia"/>
              </a:rPr>
              <a:t>≥120 milliseconds </a:t>
            </a:r>
            <a:r>
              <a:rPr lang="en-US" sz="2600" b="0" i="0" u="none" strike="noStrike" cap="none">
                <a:solidFill>
                  <a:schemeClr val="dk1"/>
                </a:solidFill>
                <a:latin typeface="Constantia"/>
                <a:ea typeface="Constantia"/>
                <a:cs typeface="Constantia"/>
                <a:sym typeface="Constantia"/>
              </a:rPr>
              <a:t>in duration.</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2"/>
          <p:cNvSpPr txBox="1">
            <a:spLocks noGrp="1"/>
          </p:cNvSpPr>
          <p:nvPr>
            <p:ph type="title"/>
          </p:nvPr>
        </p:nvSpPr>
        <p:spPr>
          <a:xfrm>
            <a:off x="1431350" y="647700"/>
            <a:ext cx="6960600" cy="782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Types of Tachyarrhythmia</a:t>
            </a:r>
            <a:endParaRPr sz="5000">
              <a:latin typeface="Calibri"/>
              <a:ea typeface="Calibri"/>
              <a:cs typeface="Calibri"/>
              <a:sym typeface="Calibri"/>
            </a:endParaRPr>
          </a:p>
        </p:txBody>
      </p:sp>
      <p:pic>
        <p:nvPicPr>
          <p:cNvPr id="230" name="Google Shape;230;p32"/>
          <p:cNvPicPr preferRelativeResize="0"/>
          <p:nvPr/>
        </p:nvPicPr>
        <p:blipFill rotWithShape="1">
          <a:blip r:embed="rId3">
            <a:alphaModFix/>
          </a:blip>
          <a:srcRect/>
          <a:stretch/>
        </p:blipFill>
        <p:spPr>
          <a:xfrm>
            <a:off x="0" y="1689100"/>
            <a:ext cx="9144000" cy="4254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3"/>
          <p:cNvSpPr txBox="1">
            <a:spLocks noGrp="1"/>
          </p:cNvSpPr>
          <p:nvPr>
            <p:ph type="title"/>
          </p:nvPr>
        </p:nvSpPr>
        <p:spPr>
          <a:xfrm>
            <a:off x="1946782" y="965200"/>
            <a:ext cx="5250815"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Regular Narrow QRS</a:t>
            </a:r>
            <a:endParaRPr sz="5000">
              <a:latin typeface="Calibri"/>
              <a:ea typeface="Calibri"/>
              <a:cs typeface="Calibri"/>
              <a:sym typeface="Calibri"/>
            </a:endParaRPr>
          </a:p>
        </p:txBody>
      </p:sp>
      <p:sp>
        <p:nvSpPr>
          <p:cNvPr id="236" name="Google Shape;236;p33"/>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4"/>
          <p:cNvSpPr txBox="1">
            <a:spLocks noGrp="1"/>
          </p:cNvSpPr>
          <p:nvPr>
            <p:ph type="title"/>
          </p:nvPr>
        </p:nvSpPr>
        <p:spPr>
          <a:xfrm>
            <a:off x="2316924" y="965200"/>
            <a:ext cx="4511040"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Table of Contents</a:t>
            </a:r>
            <a:endParaRPr sz="5000">
              <a:latin typeface="Calibri"/>
              <a:ea typeface="Calibri"/>
              <a:cs typeface="Calibri"/>
              <a:sym typeface="Calibri"/>
            </a:endParaRPr>
          </a:p>
        </p:txBody>
      </p:sp>
      <p:sp>
        <p:nvSpPr>
          <p:cNvPr id="115" name="Google Shape;115;p14"/>
          <p:cNvSpPr txBox="1"/>
          <p:nvPr/>
        </p:nvSpPr>
        <p:spPr>
          <a:xfrm>
            <a:off x="535940" y="1856739"/>
            <a:ext cx="4945500" cy="3747900"/>
          </a:xfrm>
          <a:prstGeom prst="rect">
            <a:avLst/>
          </a:prstGeom>
          <a:noFill/>
          <a:ln>
            <a:noFill/>
          </a:ln>
        </p:spPr>
        <p:txBody>
          <a:bodyPr spcFirstLastPara="1" wrap="square" lIns="0" tIns="99050" rIns="0" bIns="0" anchor="t" anchorCtr="0">
            <a:spAutoFit/>
          </a:bodyPr>
          <a:lstStyle/>
          <a:p>
            <a:pPr marL="287020" marR="0" lvl="0" indent="-274320" algn="l" rtl="0">
              <a:lnSpc>
                <a:spcPct val="1000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ECG basics and approach</a:t>
            </a:r>
            <a:endParaRPr sz="2600" b="0" i="0" u="none" strike="noStrike" cap="none">
              <a:solidFill>
                <a:schemeClr val="dk1"/>
              </a:solidFill>
              <a:latin typeface="Constantia"/>
              <a:ea typeface="Constantia"/>
              <a:cs typeface="Constantia"/>
              <a:sym typeface="Constantia"/>
            </a:endParaRPr>
          </a:p>
          <a:p>
            <a:pPr marL="287020" marR="0" lvl="0" indent="-274320" algn="l" rtl="0">
              <a:lnSpc>
                <a:spcPct val="100000"/>
              </a:lnSpc>
              <a:spcBef>
                <a:spcPts val="6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Signs and Symptoms</a:t>
            </a:r>
            <a:endParaRPr sz="2600" b="0" i="0" u="none" strike="noStrike" cap="none">
              <a:solidFill>
                <a:schemeClr val="dk1"/>
              </a:solidFill>
              <a:latin typeface="Constantia"/>
              <a:ea typeface="Constantia"/>
              <a:cs typeface="Constantia"/>
              <a:sym typeface="Constantia"/>
            </a:endParaRPr>
          </a:p>
          <a:p>
            <a:pPr marL="287020" marR="0" lvl="0" indent="-274320" algn="l" rtl="0">
              <a:lnSpc>
                <a:spcPct val="100000"/>
              </a:lnSpc>
              <a:spcBef>
                <a:spcPts val="5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Initial diagnostic approach</a:t>
            </a:r>
            <a:endParaRPr sz="2600" b="0" i="0" u="none" strike="noStrike" cap="none">
              <a:solidFill>
                <a:schemeClr val="dk1"/>
              </a:solidFill>
              <a:latin typeface="Constantia"/>
              <a:ea typeface="Constantia"/>
              <a:cs typeface="Constantia"/>
              <a:sym typeface="Constantia"/>
            </a:endParaRPr>
          </a:p>
          <a:p>
            <a:pPr marL="287020" marR="0" lvl="0" indent="-274320" algn="l" rtl="0">
              <a:lnSpc>
                <a:spcPct val="100000"/>
              </a:lnSpc>
              <a:spcBef>
                <a:spcPts val="6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Initial treatment decisions</a:t>
            </a:r>
            <a:endParaRPr sz="2600" b="0" i="0" u="none" strike="noStrike" cap="none">
              <a:solidFill>
                <a:schemeClr val="dk1"/>
              </a:solidFill>
              <a:latin typeface="Constantia"/>
              <a:ea typeface="Constantia"/>
              <a:cs typeface="Constantia"/>
              <a:sym typeface="Constantia"/>
            </a:endParaRPr>
          </a:p>
          <a:p>
            <a:pPr marL="287020" marR="0" lvl="0" indent="-274320" algn="l" rtl="0">
              <a:lnSpc>
                <a:spcPct val="100000"/>
              </a:lnSpc>
              <a:spcBef>
                <a:spcPts val="5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Types of tachyarrhythmia</a:t>
            </a:r>
            <a:endParaRPr sz="1400" b="0" i="0" u="none" strike="noStrike" cap="none">
              <a:solidFill>
                <a:srgbClr val="000000"/>
              </a:solidFill>
              <a:latin typeface="Arial"/>
              <a:ea typeface="Arial"/>
              <a:cs typeface="Arial"/>
              <a:sym typeface="Arial"/>
            </a:endParaRPr>
          </a:p>
          <a:p>
            <a:pPr marL="287020" marR="0" lvl="0" indent="-274320" algn="l" rtl="0">
              <a:lnSpc>
                <a:spcPct val="100000"/>
              </a:lnSpc>
              <a:spcBef>
                <a:spcPts val="6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Treatment options for each type</a:t>
            </a:r>
            <a:endParaRPr sz="1400" b="0" i="0" u="none" strike="noStrike" cap="none">
              <a:solidFill>
                <a:srgbClr val="000000"/>
              </a:solidFill>
              <a:latin typeface="Arial"/>
              <a:ea typeface="Arial"/>
              <a:cs typeface="Arial"/>
              <a:sym typeface="Arial"/>
            </a:endParaRPr>
          </a:p>
          <a:p>
            <a:pPr marL="287020" marR="0" lvl="0" indent="-274320" algn="l" rtl="0">
              <a:lnSpc>
                <a:spcPct val="100000"/>
              </a:lnSpc>
              <a:spcBef>
                <a:spcPts val="2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Summary and recommendations</a:t>
            </a:r>
            <a:endParaRPr sz="26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4"/>
          <p:cNvSpPr txBox="1">
            <a:spLocks noGrp="1"/>
          </p:cNvSpPr>
          <p:nvPr>
            <p:ph type="title"/>
          </p:nvPr>
        </p:nvSpPr>
        <p:spPr>
          <a:xfrm>
            <a:off x="1524000" y="1066800"/>
            <a:ext cx="5949791"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Sinus tachycardia</a:t>
            </a:r>
            <a:endParaRPr sz="5000"/>
          </a:p>
        </p:txBody>
      </p:sp>
      <p:grpSp>
        <p:nvGrpSpPr>
          <p:cNvPr id="242" name="Google Shape;242;p34"/>
          <p:cNvGrpSpPr/>
          <p:nvPr/>
        </p:nvGrpSpPr>
        <p:grpSpPr>
          <a:xfrm>
            <a:off x="0" y="0"/>
            <a:ext cx="9144000" cy="6858000"/>
            <a:chOff x="0" y="0"/>
            <a:chExt cx="9144000" cy="6858000"/>
          </a:xfrm>
        </p:grpSpPr>
        <p:pic>
          <p:nvPicPr>
            <p:cNvPr id="243" name="Google Shape;243;p34"/>
            <p:cNvPicPr preferRelativeResize="0"/>
            <p:nvPr/>
          </p:nvPicPr>
          <p:blipFill rotWithShape="1">
            <a:blip r:embed="rId3">
              <a:alphaModFix/>
            </a:blip>
            <a:srcRect/>
            <a:stretch/>
          </p:blipFill>
          <p:spPr>
            <a:xfrm>
              <a:off x="457200" y="2286000"/>
              <a:ext cx="8343900" cy="2959100"/>
            </a:xfrm>
            <a:prstGeom prst="rect">
              <a:avLst/>
            </a:prstGeom>
            <a:noFill/>
            <a:ln>
              <a:noFill/>
            </a:ln>
          </p:spPr>
        </p:pic>
        <p:sp>
          <p:nvSpPr>
            <p:cNvPr id="244" name="Google Shape;244;p34"/>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title"/>
          </p:nvPr>
        </p:nvSpPr>
        <p:spPr>
          <a:xfrm>
            <a:off x="1524000" y="965200"/>
            <a:ext cx="5263991"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Sinus	tachycardia</a:t>
            </a:r>
            <a:endParaRPr sz="5000"/>
          </a:p>
        </p:txBody>
      </p:sp>
      <p:sp>
        <p:nvSpPr>
          <p:cNvPr id="250" name="Google Shape;250;p35"/>
          <p:cNvSpPr txBox="1"/>
          <p:nvPr/>
        </p:nvSpPr>
        <p:spPr>
          <a:xfrm>
            <a:off x="535940" y="1879600"/>
            <a:ext cx="8028900" cy="4634700"/>
          </a:xfrm>
          <a:prstGeom prst="rect">
            <a:avLst/>
          </a:prstGeom>
          <a:noFill/>
          <a:ln>
            <a:noFill/>
          </a:ln>
        </p:spPr>
        <p:txBody>
          <a:bodyPr spcFirstLastPara="1" wrap="square" lIns="0" tIns="84450" rIns="0" bIns="0" anchor="t" anchorCtr="0">
            <a:spAutoFit/>
          </a:bodyPr>
          <a:lstStyle/>
          <a:p>
            <a:pPr marL="286385" marR="5080" lvl="0" indent="-274319" algn="l" rtl="0">
              <a:lnSpc>
                <a:spcPct val="80400"/>
              </a:lnSpc>
              <a:spcBef>
                <a:spcPts val="0"/>
              </a:spcBef>
              <a:spcAft>
                <a:spcPts val="0"/>
              </a:spcAft>
              <a:buClr>
                <a:srgbClr val="0BD0D9"/>
              </a:buClr>
              <a:buSzPts val="2300"/>
              <a:buFont typeface="Noto Sans Symbols"/>
              <a:buChar char="⚫"/>
            </a:pPr>
            <a:r>
              <a:rPr lang="en-US" sz="2400" b="0" i="0" u="none" strike="noStrike" cap="none">
                <a:solidFill>
                  <a:schemeClr val="dk1"/>
                </a:solidFill>
                <a:latin typeface="Constantia"/>
                <a:ea typeface="Constantia"/>
                <a:cs typeface="Constantia"/>
                <a:sym typeface="Constantia"/>
              </a:rPr>
              <a:t>Sinus rate &gt;100bpm</a:t>
            </a:r>
            <a:endParaRPr sz="2400" b="0" i="0" u="none" strike="noStrike" cap="none">
              <a:solidFill>
                <a:schemeClr val="dk1"/>
              </a:solidFill>
              <a:latin typeface="Constantia"/>
              <a:ea typeface="Constantia"/>
              <a:cs typeface="Constantia"/>
              <a:sym typeface="Constantia"/>
            </a:endParaRPr>
          </a:p>
          <a:p>
            <a:pPr marL="286385" marR="5080" lvl="0" indent="-274319" algn="l" rtl="0">
              <a:lnSpc>
                <a:spcPct val="80400"/>
              </a:lnSpc>
              <a:spcBef>
                <a:spcPts val="0"/>
              </a:spcBef>
              <a:spcAft>
                <a:spcPts val="0"/>
              </a:spcAft>
              <a:buClr>
                <a:srgbClr val="0BD0D9"/>
              </a:buClr>
              <a:buSzPts val="2300"/>
              <a:buFont typeface="Noto Sans Symbols"/>
              <a:buChar char="⚫"/>
            </a:pPr>
            <a:r>
              <a:rPr lang="en-US" sz="2400" b="0" i="0" u="none" strike="noStrike" cap="none">
                <a:solidFill>
                  <a:schemeClr val="dk1"/>
                </a:solidFill>
                <a:latin typeface="Constantia"/>
                <a:ea typeface="Constantia"/>
                <a:cs typeface="Constantia"/>
                <a:sym typeface="Constantia"/>
              </a:rPr>
              <a:t>The </a:t>
            </a:r>
            <a:r>
              <a:rPr lang="en-US" sz="2400" b="0" i="0" u="none" strike="noStrike" cap="none">
                <a:solidFill>
                  <a:srgbClr val="FF0000"/>
                </a:solidFill>
                <a:latin typeface="Constantia"/>
                <a:ea typeface="Constantia"/>
                <a:cs typeface="Constantia"/>
                <a:sym typeface="Constantia"/>
              </a:rPr>
              <a:t>most common </a:t>
            </a:r>
            <a:r>
              <a:rPr lang="en-US" sz="2400" b="0" i="0" u="none" strike="noStrike" cap="none">
                <a:solidFill>
                  <a:schemeClr val="dk1"/>
                </a:solidFill>
                <a:latin typeface="Constantia"/>
                <a:ea typeface="Constantia"/>
                <a:cs typeface="Constantia"/>
                <a:sym typeface="Constantia"/>
              </a:rPr>
              <a:t>tachycardia. If clinically significant cardiac symptoms are present,  management should be focused on the </a:t>
            </a:r>
            <a:r>
              <a:rPr lang="en-US" sz="2400" b="0" i="0" u="none" strike="noStrike" cap="none">
                <a:solidFill>
                  <a:srgbClr val="FF0000"/>
                </a:solidFill>
                <a:latin typeface="Constantia"/>
                <a:ea typeface="Constantia"/>
                <a:cs typeface="Constantia"/>
                <a:sym typeface="Constantia"/>
              </a:rPr>
              <a:t>underlying disorder  </a:t>
            </a:r>
            <a:r>
              <a:rPr lang="en-US" sz="2400" b="0" i="0" u="none" strike="noStrike" cap="none">
                <a:solidFill>
                  <a:schemeClr val="dk1"/>
                </a:solidFill>
                <a:latin typeface="Constantia"/>
                <a:ea typeface="Constantia"/>
                <a:cs typeface="Constantia"/>
                <a:sym typeface="Constantia"/>
              </a:rPr>
              <a:t>and on treating any contributing cause of the rapid heart  rate (eg, coronary ischemia, pulmonary embolism,  respiratory or cardiac failure, hypovolemia, anemia,  hyperthyroidism, fever, pain, or anxiety).</a:t>
            </a:r>
            <a:endParaRPr sz="2400" b="0" i="0" u="none" strike="noStrike" cap="none">
              <a:solidFill>
                <a:schemeClr val="dk1"/>
              </a:solidFill>
              <a:latin typeface="Constantia"/>
              <a:ea typeface="Constantia"/>
              <a:cs typeface="Constantia"/>
              <a:sym typeface="Constantia"/>
            </a:endParaRPr>
          </a:p>
          <a:p>
            <a:pPr marL="0" marR="0" lvl="0" indent="0" algn="l" rtl="0">
              <a:lnSpc>
                <a:spcPct val="100000"/>
              </a:lnSpc>
              <a:spcBef>
                <a:spcPts val="40"/>
              </a:spcBef>
              <a:spcAft>
                <a:spcPts val="0"/>
              </a:spcAft>
              <a:buClr>
                <a:srgbClr val="0BD0D9"/>
              </a:buClr>
              <a:buSzPts val="2750"/>
              <a:buFont typeface="Noto Sans Symbols"/>
              <a:buNone/>
            </a:pPr>
            <a:endParaRPr sz="2750" b="0" i="0" u="none" strike="noStrike" cap="none">
              <a:solidFill>
                <a:schemeClr val="dk1"/>
              </a:solidFill>
              <a:latin typeface="Constantia"/>
              <a:ea typeface="Constantia"/>
              <a:cs typeface="Constantia"/>
              <a:sym typeface="Constantia"/>
            </a:endParaRPr>
          </a:p>
          <a:p>
            <a:pPr marL="286385" marR="280670" lvl="0" indent="-274319" algn="l" rtl="0">
              <a:lnSpc>
                <a:spcPct val="79900"/>
              </a:lnSpc>
              <a:spcBef>
                <a:spcPts val="0"/>
              </a:spcBef>
              <a:spcAft>
                <a:spcPts val="0"/>
              </a:spcAft>
              <a:buClr>
                <a:srgbClr val="0BD0D9"/>
              </a:buClr>
              <a:buSzPts val="2300"/>
              <a:buFont typeface="Noto Sans Symbols"/>
              <a:buChar char="⚫"/>
            </a:pPr>
            <a:r>
              <a:rPr lang="en-US" sz="2400" b="0" i="0" u="none" strike="noStrike" cap="none">
                <a:solidFill>
                  <a:schemeClr val="dk1"/>
                </a:solidFill>
                <a:latin typeface="Constantia"/>
                <a:ea typeface="Constantia"/>
                <a:cs typeface="Constantia"/>
                <a:sym typeface="Constantia"/>
              </a:rPr>
              <a:t>In patients with </a:t>
            </a:r>
            <a:r>
              <a:rPr lang="en-US" sz="2400" b="0" i="0" u="none" strike="noStrike" cap="none">
                <a:solidFill>
                  <a:srgbClr val="FF0000"/>
                </a:solidFill>
                <a:latin typeface="Constantia"/>
                <a:ea typeface="Constantia"/>
                <a:cs typeface="Constantia"/>
                <a:sym typeface="Constantia"/>
              </a:rPr>
              <a:t>sinus tachycardia and certain forms of  heart disease</a:t>
            </a:r>
            <a:r>
              <a:rPr lang="en-US" sz="2400" b="0" i="0" u="none" strike="noStrike" cap="none">
                <a:solidFill>
                  <a:schemeClr val="dk1"/>
                </a:solidFill>
                <a:latin typeface="Constantia"/>
                <a:ea typeface="Constantia"/>
                <a:cs typeface="Constantia"/>
                <a:sym typeface="Constantia"/>
              </a:rPr>
              <a:t>, such as coronary disease or aortic stenosis,  treatment may need to be </a:t>
            </a:r>
            <a:r>
              <a:rPr lang="en-US" sz="2400" b="0" i="0" u="none" strike="noStrike" cap="none">
                <a:solidFill>
                  <a:srgbClr val="FF0000"/>
                </a:solidFill>
                <a:latin typeface="Constantia"/>
                <a:ea typeface="Constantia"/>
                <a:cs typeface="Constantia"/>
                <a:sym typeface="Constantia"/>
              </a:rPr>
              <a:t>directed at the heart rate </a:t>
            </a:r>
            <a:r>
              <a:rPr lang="en-US" sz="2400" b="0" i="0" u="none" strike="noStrike" cap="none">
                <a:solidFill>
                  <a:schemeClr val="dk1"/>
                </a:solidFill>
                <a:latin typeface="Constantia"/>
                <a:ea typeface="Constantia"/>
                <a:cs typeface="Constantia"/>
                <a:sym typeface="Constantia"/>
              </a:rPr>
              <a:t>itself.</a:t>
            </a:r>
            <a:endParaRPr sz="2400" b="0" i="0" u="none" strike="noStrike" cap="none">
              <a:solidFill>
                <a:schemeClr val="dk1"/>
              </a:solidFill>
              <a:latin typeface="Constantia"/>
              <a:ea typeface="Constantia"/>
              <a:cs typeface="Constantia"/>
              <a:sym typeface="Constantia"/>
            </a:endParaRPr>
          </a:p>
          <a:p>
            <a:pPr marL="286385" marR="228600" lvl="0" indent="0" algn="l" rtl="0">
              <a:lnSpc>
                <a:spcPct val="72900"/>
              </a:lnSpc>
              <a:spcBef>
                <a:spcPts val="200"/>
              </a:spcBef>
              <a:spcAft>
                <a:spcPts val="0"/>
              </a:spcAft>
              <a:buClr>
                <a:srgbClr val="000000"/>
              </a:buClr>
              <a:buSzPts val="2400"/>
              <a:buFont typeface="Arial"/>
              <a:buNone/>
            </a:pPr>
            <a:r>
              <a:rPr lang="en-US" sz="2400" b="0" i="0" u="none" strike="noStrike" cap="none">
                <a:solidFill>
                  <a:schemeClr val="dk1"/>
                </a:solidFill>
                <a:latin typeface="Constantia"/>
                <a:ea typeface="Constantia"/>
                <a:cs typeface="Constantia"/>
                <a:sym typeface="Constantia"/>
              </a:rPr>
              <a:t>In such cases, </a:t>
            </a:r>
            <a:r>
              <a:rPr lang="en-US" sz="2400" b="0" i="0" u="none" strike="noStrike" cap="none">
                <a:solidFill>
                  <a:srgbClr val="FF0000"/>
                </a:solidFill>
                <a:latin typeface="Constantia"/>
                <a:ea typeface="Constantia"/>
                <a:cs typeface="Constantia"/>
                <a:sym typeface="Constantia"/>
              </a:rPr>
              <a:t>cautious </a:t>
            </a:r>
            <a:r>
              <a:rPr lang="en-US" sz="2400" b="0" i="0" u="none" strike="noStrike" cap="none">
                <a:solidFill>
                  <a:schemeClr val="dk1"/>
                </a:solidFill>
                <a:latin typeface="Constantia"/>
                <a:ea typeface="Constantia"/>
                <a:cs typeface="Constantia"/>
                <a:sym typeface="Constantia"/>
              </a:rPr>
              <a:t>use of an intravenous </a:t>
            </a:r>
            <a:r>
              <a:rPr lang="en-US" sz="2400" b="0" i="0" u="none" strike="noStrike" cap="none">
                <a:solidFill>
                  <a:srgbClr val="FF0000"/>
                </a:solidFill>
                <a:latin typeface="Constantia"/>
                <a:ea typeface="Constantia"/>
                <a:cs typeface="Constantia"/>
                <a:sym typeface="Constantia"/>
              </a:rPr>
              <a:t>beta blocker  </a:t>
            </a:r>
            <a:r>
              <a:rPr lang="en-US" sz="2400" b="0" i="0" u="none" strike="noStrike" cap="none">
                <a:solidFill>
                  <a:schemeClr val="dk1"/>
                </a:solidFill>
                <a:latin typeface="Constantia"/>
                <a:ea typeface="Constantia"/>
                <a:cs typeface="Constantia"/>
                <a:sym typeface="Constantia"/>
              </a:rPr>
              <a:t>is appropriate.</a:t>
            </a:r>
            <a:endParaRPr sz="24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6"/>
          <p:cNvSpPr txBox="1">
            <a:spLocks noGrp="1"/>
          </p:cNvSpPr>
          <p:nvPr>
            <p:ph type="title"/>
          </p:nvPr>
        </p:nvSpPr>
        <p:spPr>
          <a:xfrm>
            <a:off x="419100" y="548426"/>
            <a:ext cx="8305800" cy="1462200"/>
          </a:xfrm>
          <a:prstGeom prst="rect">
            <a:avLst/>
          </a:prstGeom>
          <a:noFill/>
          <a:ln>
            <a:noFill/>
          </a:ln>
        </p:spPr>
        <p:txBody>
          <a:bodyPr spcFirstLastPara="1" wrap="square" lIns="0" tIns="76200" rIns="0" bIns="0" anchor="ctr" anchorCtr="0">
            <a:spAutoFit/>
          </a:bodyPr>
          <a:lstStyle/>
          <a:p>
            <a:pPr marL="1575435" marR="5080" lvl="0" indent="-1376680" algn="l" rtl="0">
              <a:lnSpc>
                <a:spcPct val="125000"/>
              </a:lnSpc>
              <a:spcBef>
                <a:spcPts val="0"/>
              </a:spcBef>
              <a:spcAft>
                <a:spcPts val="0"/>
              </a:spcAft>
              <a:buClr>
                <a:schemeClr val="dk2"/>
              </a:buClr>
              <a:buSzPts val="4000"/>
              <a:buFont typeface="Trebuchet MS"/>
              <a:buNone/>
            </a:pPr>
            <a:r>
              <a:rPr lang="en-US"/>
              <a:t>Atrioventricular nodal reentrant  tachycardia (AVNRT)</a:t>
            </a:r>
            <a:endParaRPr/>
          </a:p>
        </p:txBody>
      </p:sp>
      <p:pic>
        <p:nvPicPr>
          <p:cNvPr id="256" name="Google Shape;256;p36"/>
          <p:cNvPicPr preferRelativeResize="0"/>
          <p:nvPr/>
        </p:nvPicPr>
        <p:blipFill rotWithShape="1">
          <a:blip r:embed="rId3">
            <a:alphaModFix/>
          </a:blip>
          <a:srcRect/>
          <a:stretch/>
        </p:blipFill>
        <p:spPr>
          <a:xfrm>
            <a:off x="0" y="2590800"/>
            <a:ext cx="9144001" cy="36829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2" name="Google Shape;262;p37"/>
          <p:cNvSpPr txBox="1">
            <a:spLocks noGrp="1"/>
          </p:cNvSpPr>
          <p:nvPr>
            <p:ph type="title"/>
          </p:nvPr>
        </p:nvSpPr>
        <p:spPr>
          <a:xfrm>
            <a:off x="457200" y="685800"/>
            <a:ext cx="8229600" cy="1462200"/>
          </a:xfrm>
          <a:prstGeom prst="rect">
            <a:avLst/>
          </a:prstGeom>
          <a:noFill/>
          <a:ln>
            <a:noFill/>
          </a:ln>
        </p:spPr>
        <p:txBody>
          <a:bodyPr spcFirstLastPara="1" wrap="square" lIns="0" tIns="76200" rIns="0" bIns="0" anchor="ctr" anchorCtr="0">
            <a:spAutoFit/>
          </a:bodyPr>
          <a:lstStyle/>
          <a:p>
            <a:pPr marL="1575435" marR="5080" lvl="0" indent="-1376680" algn="l" rtl="0">
              <a:lnSpc>
                <a:spcPct val="125000"/>
              </a:lnSpc>
              <a:spcBef>
                <a:spcPts val="0"/>
              </a:spcBef>
              <a:spcAft>
                <a:spcPts val="0"/>
              </a:spcAft>
              <a:buClr>
                <a:schemeClr val="dk2"/>
              </a:buClr>
              <a:buSzPts val="4000"/>
              <a:buFont typeface="Trebuchet MS"/>
              <a:buNone/>
            </a:pPr>
            <a:r>
              <a:rPr lang="en-US"/>
              <a:t>Atrioventricular nodal reentrant  tachycardia (AVNRT)</a:t>
            </a:r>
            <a:endParaRPr/>
          </a:p>
        </p:txBody>
      </p:sp>
      <p:sp>
        <p:nvSpPr>
          <p:cNvPr id="261" name="Google Shape;261;p37"/>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r>
              <a:rPr lang="en-US"/>
              <a:t>The most common type of supraventricular tachycardia. (60-70%)</a:t>
            </a:r>
            <a:endParaRPr/>
          </a:p>
          <a:p>
            <a:pPr marL="0" lvl="0" indent="0" algn="l" rtl="0">
              <a:lnSpc>
                <a:spcPct val="100000"/>
              </a:lnSpc>
              <a:spcBef>
                <a:spcPts val="300"/>
              </a:spcBef>
              <a:spcAft>
                <a:spcPts val="0"/>
              </a:spcAft>
              <a:buSzPts val="1800"/>
              <a:buNone/>
            </a:pPr>
            <a:r>
              <a:rPr lang="en-US"/>
              <a:t>ECG: no P wave is seen (buried in QRS) or seen at the end of the QRS (very short R-P interval)</a:t>
            </a:r>
            <a:endParaRPr/>
          </a:p>
          <a:p>
            <a:pPr marL="0" lvl="0" indent="0" algn="l" rtl="0">
              <a:lnSpc>
                <a:spcPct val="100000"/>
              </a:lnSpc>
              <a:spcBef>
                <a:spcPts val="300"/>
              </a:spcBef>
              <a:spcAft>
                <a:spcPts val="0"/>
              </a:spcAft>
              <a:buSzPts val="1800"/>
              <a:buNone/>
            </a:pPr>
            <a:endParaRPr/>
          </a:p>
        </p:txBody>
      </p:sp>
      <p:pic>
        <p:nvPicPr>
          <p:cNvPr id="263" name="Google Shape;263;p37"/>
          <p:cNvPicPr preferRelativeResize="0"/>
          <p:nvPr/>
        </p:nvPicPr>
        <p:blipFill rotWithShape="1">
          <a:blip r:embed="rId3">
            <a:alphaModFix/>
          </a:blip>
          <a:srcRect/>
          <a:stretch/>
        </p:blipFill>
        <p:spPr>
          <a:xfrm>
            <a:off x="3755950" y="4085300"/>
            <a:ext cx="5269550" cy="30566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8"/>
          <p:cNvSpPr txBox="1"/>
          <p:nvPr/>
        </p:nvSpPr>
        <p:spPr>
          <a:xfrm>
            <a:off x="533400" y="943900"/>
            <a:ext cx="8077200" cy="6083700"/>
          </a:xfrm>
          <a:prstGeom prst="rect">
            <a:avLst/>
          </a:prstGeom>
          <a:noFill/>
          <a:ln>
            <a:noFill/>
          </a:ln>
        </p:spPr>
        <p:txBody>
          <a:bodyPr spcFirstLastPara="1" wrap="square" lIns="0" tIns="71750" rIns="0" bIns="0" anchor="t" anchorCtr="0">
            <a:spAutoFit/>
          </a:bodyPr>
          <a:lstStyle/>
          <a:p>
            <a:pPr marL="286385" marR="5080" lvl="0" indent="-274319" algn="l" rtl="0">
              <a:lnSpc>
                <a:spcPct val="806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For patients with AVNRT who are </a:t>
            </a:r>
            <a:r>
              <a:rPr lang="en-US" sz="2000" b="0" i="0" u="none" strike="noStrike" cap="none">
                <a:solidFill>
                  <a:srgbClr val="FF0000"/>
                </a:solidFill>
                <a:latin typeface="Constantia"/>
                <a:ea typeface="Constantia"/>
                <a:cs typeface="Constantia"/>
                <a:sym typeface="Constantia"/>
              </a:rPr>
              <a:t>hemodynamically unstable </a:t>
            </a:r>
            <a:r>
              <a:rPr lang="en-US" sz="2000" b="0" i="0" u="none" strike="noStrike" cap="none">
                <a:solidFill>
                  <a:schemeClr val="dk1"/>
                </a:solidFill>
                <a:latin typeface="Constantia"/>
                <a:ea typeface="Constantia"/>
                <a:cs typeface="Constantia"/>
                <a:sym typeface="Constantia"/>
              </a:rPr>
              <a:t>related to  their arrhythmia, we recommend </a:t>
            </a:r>
            <a:r>
              <a:rPr lang="en-US" sz="2000" b="0" i="0" u="none" strike="noStrike" cap="none">
                <a:solidFill>
                  <a:srgbClr val="FF0000"/>
                </a:solidFill>
                <a:latin typeface="Constantia"/>
                <a:ea typeface="Constantia"/>
                <a:cs typeface="Constantia"/>
                <a:sym typeface="Constantia"/>
              </a:rPr>
              <a:t>immediate DC cardioversion</a:t>
            </a:r>
            <a:r>
              <a:rPr lang="en-US" sz="2000" b="0" i="0" u="none" strike="noStrike" cap="none">
                <a:solidFill>
                  <a:schemeClr val="dk1"/>
                </a:solidFill>
                <a:latin typeface="Constantia"/>
                <a:ea typeface="Constantia"/>
                <a:cs typeface="Constantia"/>
                <a:sym typeface="Constantia"/>
              </a:rPr>
              <a:t>.  </a:t>
            </a:r>
            <a:endParaRPr sz="2350" b="0" i="0" u="none" strike="noStrike" cap="none">
              <a:solidFill>
                <a:schemeClr val="dk1"/>
              </a:solidFill>
              <a:latin typeface="Constantia"/>
              <a:ea typeface="Constantia"/>
              <a:cs typeface="Constantia"/>
              <a:sym typeface="Constantia"/>
            </a:endParaRPr>
          </a:p>
          <a:p>
            <a:pPr marL="286385" marR="104775" lvl="0" indent="-274319" algn="l" rtl="0">
              <a:lnSpc>
                <a:spcPct val="800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For patients with AVNRT associated with severe symptoms due to the  tachycardia (eg, angina, hypotension, heart failure, or mental status  changes) in whom intravenous access is available, we suggest an initial  attempt at termination with </a:t>
            </a:r>
            <a:r>
              <a:rPr lang="en-US" sz="2000" b="0" i="0" u="none" strike="noStrike" cap="none">
                <a:solidFill>
                  <a:srgbClr val="FF0000"/>
                </a:solidFill>
                <a:latin typeface="Constantia"/>
                <a:ea typeface="Constantia"/>
                <a:cs typeface="Constantia"/>
                <a:sym typeface="Constantia"/>
              </a:rPr>
              <a:t>adenosine rather than cardioversion</a:t>
            </a:r>
            <a:r>
              <a:rPr lang="en-US" sz="2000" b="0" i="0" u="none" strike="noStrike" cap="none">
                <a:solidFill>
                  <a:schemeClr val="dk1"/>
                </a:solidFill>
                <a:latin typeface="Constantia"/>
                <a:ea typeface="Constantia"/>
                <a:cs typeface="Constantia"/>
                <a:sym typeface="Constantia"/>
              </a:rPr>
              <a:t>. If  adenosine cannot be administered or is ineffective, patients should  undergo immediate DC cardioversion.</a:t>
            </a:r>
            <a:endParaRPr sz="2000" b="0" i="0" u="none" strike="noStrike" cap="none">
              <a:solidFill>
                <a:schemeClr val="dk1"/>
              </a:solidFill>
              <a:latin typeface="Constantia"/>
              <a:ea typeface="Constantia"/>
              <a:cs typeface="Constantia"/>
              <a:sym typeface="Constantia"/>
            </a:endParaRPr>
          </a:p>
          <a:p>
            <a:pPr marL="0" marR="5080" lvl="0" indent="0" algn="l" rtl="0">
              <a:lnSpc>
                <a:spcPct val="80600"/>
              </a:lnSpc>
              <a:spcBef>
                <a:spcPts val="0"/>
              </a:spcBef>
              <a:spcAft>
                <a:spcPts val="0"/>
              </a:spcAft>
              <a:buClr>
                <a:srgbClr val="000000"/>
              </a:buClr>
              <a:buSzPts val="2350"/>
              <a:buFont typeface="Arial"/>
              <a:buNone/>
            </a:pPr>
            <a:endParaRPr sz="2350" b="0" i="0" u="none" strike="noStrike" cap="none">
              <a:solidFill>
                <a:schemeClr val="dk1"/>
              </a:solidFill>
              <a:latin typeface="Constantia"/>
              <a:ea typeface="Constantia"/>
              <a:cs typeface="Constantia"/>
              <a:sym typeface="Constantia"/>
            </a:endParaRPr>
          </a:p>
          <a:p>
            <a:pPr marL="286385" marR="201295" lvl="0" indent="-274319" algn="l" rtl="0">
              <a:lnSpc>
                <a:spcPct val="792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For patients with AVNRT that is </a:t>
            </a:r>
            <a:r>
              <a:rPr lang="en-US" sz="2000" b="0" i="0" u="none" strike="noStrike" cap="none">
                <a:solidFill>
                  <a:srgbClr val="FF0000"/>
                </a:solidFill>
                <a:latin typeface="Constantia"/>
                <a:ea typeface="Constantia"/>
                <a:cs typeface="Constantia"/>
                <a:sym typeface="Constantia"/>
              </a:rPr>
              <a:t>not associated </a:t>
            </a:r>
            <a:r>
              <a:rPr lang="en-US" sz="2000" b="0" i="0" u="none" strike="noStrike" cap="none">
                <a:solidFill>
                  <a:schemeClr val="dk1"/>
                </a:solidFill>
                <a:latin typeface="Constantia"/>
                <a:ea typeface="Constantia"/>
                <a:cs typeface="Constantia"/>
                <a:sym typeface="Constantia"/>
              </a:rPr>
              <a:t>with severe symptoms  or </a:t>
            </a:r>
            <a:r>
              <a:rPr lang="en-US" sz="2000" b="0" i="0" u="none" strike="noStrike" cap="none">
                <a:solidFill>
                  <a:srgbClr val="FF0000"/>
                </a:solidFill>
                <a:latin typeface="Constantia"/>
                <a:ea typeface="Constantia"/>
                <a:cs typeface="Constantia"/>
                <a:sym typeface="Constantia"/>
              </a:rPr>
              <a:t>hemodynamic collapse</a:t>
            </a:r>
            <a:r>
              <a:rPr lang="en-US" sz="2000" b="0" i="0" u="none" strike="noStrike" cap="none">
                <a:solidFill>
                  <a:schemeClr val="dk1"/>
                </a:solidFill>
                <a:latin typeface="Constantia"/>
                <a:ea typeface="Constantia"/>
                <a:cs typeface="Constantia"/>
                <a:sym typeface="Constantia"/>
              </a:rPr>
              <a:t>, including patients without symptoms, we  suggest the following sequential approach to acute termination:</a:t>
            </a:r>
            <a:endParaRPr sz="2000" b="0" i="0" u="none" strike="noStrike" cap="none">
              <a:solidFill>
                <a:schemeClr val="dk1"/>
              </a:solidFill>
              <a:latin typeface="Constantia"/>
              <a:ea typeface="Constantia"/>
              <a:cs typeface="Constantia"/>
              <a:sym typeface="Constantia"/>
            </a:endParaRPr>
          </a:p>
          <a:p>
            <a:pPr marL="12700" marR="5931535"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1- </a:t>
            </a:r>
            <a:r>
              <a:rPr lang="en-US" sz="2000" b="0" i="0" u="none" strike="noStrike" cap="none">
                <a:solidFill>
                  <a:srgbClr val="FF0000"/>
                </a:solidFill>
                <a:latin typeface="Constantia"/>
                <a:ea typeface="Constantia"/>
                <a:cs typeface="Constantia"/>
                <a:sym typeface="Constantia"/>
              </a:rPr>
              <a:t>Vagal maneuvers </a:t>
            </a:r>
            <a:r>
              <a:rPr lang="en-US" sz="2000" b="0" i="0" u="none" strike="noStrike" cap="none">
                <a:solidFill>
                  <a:schemeClr val="dk1"/>
                </a:solidFill>
                <a:latin typeface="Constantia"/>
                <a:ea typeface="Constantia"/>
                <a:cs typeface="Constantia"/>
                <a:sym typeface="Constantia"/>
              </a:rPr>
              <a:t>(Valsalva maneuver          or carotid  sinus massage)</a:t>
            </a:r>
            <a:endParaRPr sz="2000" b="0" i="0" u="none" strike="noStrike" cap="none">
              <a:solidFill>
                <a:schemeClr val="dk1"/>
              </a:solidFill>
              <a:latin typeface="Constantia"/>
              <a:ea typeface="Constantia"/>
              <a:cs typeface="Constantia"/>
              <a:sym typeface="Constantia"/>
            </a:endParaRPr>
          </a:p>
          <a:p>
            <a:pPr marL="12700" marR="5931535"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2- </a:t>
            </a:r>
            <a:r>
              <a:rPr lang="en-US" sz="2000" b="0" i="0" u="none" strike="noStrike" cap="none">
                <a:solidFill>
                  <a:srgbClr val="FF0000"/>
                </a:solidFill>
                <a:latin typeface="Constantia"/>
                <a:ea typeface="Constantia"/>
                <a:cs typeface="Constantia"/>
                <a:sym typeface="Constantia"/>
              </a:rPr>
              <a:t>IV adenosine</a:t>
            </a:r>
            <a:endParaRPr sz="2000" b="0" i="0" u="none" strike="noStrike" cap="none">
              <a:solidFill>
                <a:schemeClr val="dk1"/>
              </a:solidFill>
              <a:latin typeface="Constantia"/>
              <a:ea typeface="Constantia"/>
              <a:cs typeface="Constantia"/>
              <a:sym typeface="Constantia"/>
            </a:endParaRPr>
          </a:p>
          <a:p>
            <a:pPr marL="1270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3- </a:t>
            </a:r>
            <a:r>
              <a:rPr lang="en-US" sz="2000" b="0" i="0" u="none" strike="noStrike" cap="none">
                <a:solidFill>
                  <a:srgbClr val="FF0000"/>
                </a:solidFill>
                <a:latin typeface="Constantia"/>
                <a:ea typeface="Constantia"/>
                <a:cs typeface="Constantia"/>
                <a:sym typeface="Constantia"/>
              </a:rPr>
              <a:t>IV calcium channel blocker or an IV beta blocker</a:t>
            </a:r>
            <a:endParaRPr sz="2000" b="0" i="0" u="none" strike="noStrike" cap="none">
              <a:solidFill>
                <a:srgbClr val="FF0000"/>
              </a:solidFill>
              <a:latin typeface="Constantia"/>
              <a:ea typeface="Constantia"/>
              <a:cs typeface="Constantia"/>
              <a:sym typeface="Constantia"/>
            </a:endParaRPr>
          </a:p>
          <a:p>
            <a:pPr marL="457200" marR="0" lvl="0" indent="-355600" algn="l" rtl="0">
              <a:lnSpc>
                <a:spcPct val="100000"/>
              </a:lnSpc>
              <a:spcBef>
                <a:spcPts val="0"/>
              </a:spcBef>
              <a:spcAft>
                <a:spcPts val="0"/>
              </a:spcAft>
              <a:buClr>
                <a:schemeClr val="dk1"/>
              </a:buClr>
              <a:buSzPts val="2000"/>
              <a:buFont typeface="Constantia"/>
              <a:buChar char="●"/>
            </a:pPr>
            <a:r>
              <a:rPr lang="en-US" sz="2000" b="0" i="0" u="none" strike="noStrike" cap="none">
                <a:solidFill>
                  <a:schemeClr val="dk1"/>
                </a:solidFill>
                <a:latin typeface="Constantia"/>
                <a:ea typeface="Constantia"/>
                <a:cs typeface="Constantia"/>
                <a:sym typeface="Constantia"/>
              </a:rPr>
              <a:t>Long-term management: Radiofrequency ablation </a:t>
            </a:r>
            <a:endParaRPr sz="2000" b="0" i="0" u="none" strike="noStrike" cap="none">
              <a:solidFill>
                <a:schemeClr val="dk1"/>
              </a:solidFill>
              <a:latin typeface="Constantia"/>
              <a:ea typeface="Constantia"/>
              <a:cs typeface="Constantia"/>
              <a:sym typeface="Constantia"/>
            </a:endParaRPr>
          </a:p>
          <a:p>
            <a:pPr marL="1270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FF0000"/>
              </a:solidFill>
              <a:latin typeface="Constantia"/>
              <a:ea typeface="Constantia"/>
              <a:cs typeface="Constantia"/>
              <a:sym typeface="Constantia"/>
            </a:endParaRPr>
          </a:p>
          <a:p>
            <a:pPr marL="1270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FF0000"/>
              </a:solidFill>
              <a:latin typeface="Constantia"/>
              <a:ea typeface="Constantia"/>
              <a:cs typeface="Constantia"/>
              <a:sym typeface="Constanti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9"/>
          <p:cNvSpPr txBox="1">
            <a:spLocks noGrp="1"/>
          </p:cNvSpPr>
          <p:nvPr>
            <p:ph type="title"/>
          </p:nvPr>
        </p:nvSpPr>
        <p:spPr>
          <a:xfrm>
            <a:off x="1438021" y="0"/>
            <a:ext cx="6140450" cy="1346200"/>
          </a:xfrm>
          <a:prstGeom prst="rect">
            <a:avLst/>
          </a:prstGeom>
          <a:noFill/>
          <a:ln>
            <a:noFill/>
          </a:ln>
        </p:spPr>
        <p:txBody>
          <a:bodyPr spcFirstLastPara="1" wrap="square" lIns="0" tIns="76200" rIns="0" bIns="0" anchor="ctr" anchorCtr="0">
            <a:spAutoFit/>
          </a:bodyPr>
          <a:lstStyle/>
          <a:p>
            <a:pPr marL="840739" marR="5080" lvl="0" indent="-828675" algn="l" rtl="0">
              <a:lnSpc>
                <a:spcPct val="125000"/>
              </a:lnSpc>
              <a:spcBef>
                <a:spcPts val="0"/>
              </a:spcBef>
              <a:spcAft>
                <a:spcPts val="0"/>
              </a:spcAft>
              <a:buClr>
                <a:schemeClr val="dk2"/>
              </a:buClr>
              <a:buSzPts val="4000"/>
              <a:buFont typeface="Trebuchet MS"/>
              <a:buNone/>
            </a:pPr>
            <a:r>
              <a:rPr lang="en-US" dirty="0"/>
              <a:t>Atrioventricular reentrant  tachycardia (AVRT)</a:t>
            </a:r>
            <a:endParaRPr dirty="0"/>
          </a:p>
        </p:txBody>
      </p:sp>
      <p:grpSp>
        <p:nvGrpSpPr>
          <p:cNvPr id="274" name="Google Shape;274;p39"/>
          <p:cNvGrpSpPr/>
          <p:nvPr/>
        </p:nvGrpSpPr>
        <p:grpSpPr>
          <a:xfrm>
            <a:off x="0" y="0"/>
            <a:ext cx="9144002" cy="6858000"/>
            <a:chOff x="0" y="0"/>
            <a:chExt cx="9144002" cy="6858000"/>
          </a:xfrm>
        </p:grpSpPr>
        <p:pic>
          <p:nvPicPr>
            <p:cNvPr id="275" name="Google Shape;275;p39"/>
            <p:cNvPicPr preferRelativeResize="0"/>
            <p:nvPr/>
          </p:nvPicPr>
          <p:blipFill rotWithShape="1">
            <a:blip r:embed="rId3">
              <a:alphaModFix/>
            </a:blip>
            <a:srcRect/>
            <a:stretch/>
          </p:blipFill>
          <p:spPr>
            <a:xfrm>
              <a:off x="0" y="1295400"/>
              <a:ext cx="9144002" cy="5486401"/>
            </a:xfrm>
            <a:prstGeom prst="rect">
              <a:avLst/>
            </a:prstGeom>
            <a:noFill/>
            <a:ln>
              <a:noFill/>
            </a:ln>
          </p:spPr>
        </p:pic>
        <p:sp>
          <p:nvSpPr>
            <p:cNvPr id="276" name="Google Shape;276;p39"/>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0"/>
          <p:cNvSpPr txBox="1">
            <a:spLocks noGrp="1"/>
          </p:cNvSpPr>
          <p:nvPr>
            <p:ph type="title"/>
          </p:nvPr>
        </p:nvSpPr>
        <p:spPr>
          <a:xfrm>
            <a:off x="1447800" y="457200"/>
            <a:ext cx="6140450" cy="1346200"/>
          </a:xfrm>
          <a:prstGeom prst="rect">
            <a:avLst/>
          </a:prstGeom>
          <a:noFill/>
          <a:ln>
            <a:noFill/>
          </a:ln>
        </p:spPr>
        <p:txBody>
          <a:bodyPr spcFirstLastPara="1" wrap="square" lIns="0" tIns="76200" rIns="0" bIns="0" anchor="ctr" anchorCtr="0">
            <a:spAutoFit/>
          </a:bodyPr>
          <a:lstStyle/>
          <a:p>
            <a:pPr marL="840739" marR="5080" lvl="0" indent="-828675" algn="l" rtl="0">
              <a:lnSpc>
                <a:spcPct val="125000"/>
              </a:lnSpc>
              <a:spcBef>
                <a:spcPts val="0"/>
              </a:spcBef>
              <a:spcAft>
                <a:spcPts val="0"/>
              </a:spcAft>
              <a:buClr>
                <a:schemeClr val="dk2"/>
              </a:buClr>
              <a:buSzPts val="4000"/>
              <a:buFont typeface="Trebuchet MS"/>
              <a:buNone/>
            </a:pPr>
            <a:r>
              <a:rPr lang="en-US"/>
              <a:t>Atrioventricular reentrant  tachycardia (AVRT)</a:t>
            </a:r>
            <a:endParaRPr/>
          </a:p>
        </p:txBody>
      </p:sp>
      <p:sp>
        <p:nvSpPr>
          <p:cNvPr id="282" name="Google Shape;282;p40"/>
          <p:cNvSpPr txBox="1"/>
          <p:nvPr/>
        </p:nvSpPr>
        <p:spPr>
          <a:xfrm>
            <a:off x="609600" y="2362200"/>
            <a:ext cx="7994100" cy="3155400"/>
          </a:xfrm>
          <a:prstGeom prst="rect">
            <a:avLst/>
          </a:prstGeom>
          <a:noFill/>
          <a:ln>
            <a:noFill/>
          </a:ln>
        </p:spPr>
        <p:txBody>
          <a:bodyPr spcFirstLastPara="1" wrap="square" lIns="0" tIns="12700" rIns="0" bIns="0" anchor="t" anchorCtr="0">
            <a:spAutoFit/>
          </a:bodyPr>
          <a:lstStyle/>
          <a:p>
            <a:pPr marL="286385" marR="5080" lvl="0" indent="-274319" algn="l" rtl="0">
              <a:lnSpc>
                <a:spcPct val="1000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AVRT may result in either a narrow QRS complex tachycardia or a wide  QRS complex tachycardia depending on the </a:t>
            </a:r>
            <a:r>
              <a:rPr lang="en-US" sz="2000" b="0" i="0" u="none" strike="noStrike" cap="none">
                <a:solidFill>
                  <a:srgbClr val="FF0000"/>
                </a:solidFill>
                <a:latin typeface="Constantia"/>
                <a:ea typeface="Constantia"/>
                <a:cs typeface="Constantia"/>
                <a:sym typeface="Constantia"/>
              </a:rPr>
              <a:t>direction of conduction  </a:t>
            </a:r>
            <a:r>
              <a:rPr lang="en-US" sz="2000" b="0" i="0" u="none" strike="noStrike" cap="none">
                <a:solidFill>
                  <a:schemeClr val="dk1"/>
                </a:solidFill>
                <a:latin typeface="Constantia"/>
                <a:ea typeface="Constantia"/>
                <a:cs typeface="Constantia"/>
                <a:sym typeface="Constantia"/>
              </a:rPr>
              <a:t>across the accessory pathway, which is “The bundle of kent” that bypass the AV node.</a:t>
            </a:r>
            <a:endParaRPr sz="2000" b="0" i="0" u="none" strike="noStrike" cap="none">
              <a:solidFill>
                <a:schemeClr val="dk1"/>
              </a:solidFill>
              <a:latin typeface="Constantia"/>
              <a:ea typeface="Constantia"/>
              <a:cs typeface="Constantia"/>
              <a:sym typeface="Constantia"/>
            </a:endParaRPr>
          </a:p>
          <a:p>
            <a:pPr marL="286385" marR="5080" lvl="0" indent="-280669" algn="l" rtl="0">
              <a:lnSpc>
                <a:spcPct val="100000"/>
              </a:lnSpc>
              <a:spcBef>
                <a:spcPts val="0"/>
              </a:spcBef>
              <a:spcAft>
                <a:spcPts val="0"/>
              </a:spcAft>
              <a:buClr>
                <a:schemeClr val="dk1"/>
              </a:buClr>
              <a:buSzPts val="2000"/>
              <a:buFont typeface="Constantia"/>
              <a:buChar char="⚫"/>
            </a:pPr>
            <a:r>
              <a:rPr lang="en-US" sz="2000" b="0" i="0" u="none" strike="noStrike" cap="none">
                <a:solidFill>
                  <a:schemeClr val="dk1"/>
                </a:solidFill>
                <a:latin typeface="Constantia"/>
                <a:ea typeface="Constantia"/>
                <a:cs typeface="Constantia"/>
                <a:sym typeface="Constantia"/>
              </a:rPr>
              <a:t>Bypass consequence:</a:t>
            </a:r>
            <a:endParaRPr sz="2000" b="0" i="0" u="none" strike="noStrike" cap="none">
              <a:solidFill>
                <a:schemeClr val="dk1"/>
              </a:solidFill>
              <a:latin typeface="Constantia"/>
              <a:ea typeface="Constantia"/>
              <a:cs typeface="Constantia"/>
              <a:sym typeface="Constantia"/>
            </a:endParaRPr>
          </a:p>
          <a:p>
            <a:pPr marL="457200" marR="508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1- Asymptomatic with ECG changes (delta wave): </a:t>
            </a:r>
            <a:r>
              <a:rPr lang="en-US" sz="2000" b="1" i="0" u="sng" strike="noStrike" cap="none">
                <a:solidFill>
                  <a:srgbClr val="38761D"/>
                </a:solidFill>
                <a:latin typeface="Constantia"/>
                <a:ea typeface="Constantia"/>
                <a:cs typeface="Constantia"/>
                <a:sym typeface="Constantia"/>
              </a:rPr>
              <a:t>WPW pattern</a:t>
            </a:r>
            <a:endParaRPr sz="2000" b="1" i="0" u="sng" strike="noStrike" cap="none">
              <a:solidFill>
                <a:srgbClr val="38761D"/>
              </a:solidFill>
              <a:latin typeface="Constantia"/>
              <a:ea typeface="Constantia"/>
              <a:cs typeface="Constantia"/>
              <a:sym typeface="Constantia"/>
            </a:endParaRPr>
          </a:p>
          <a:p>
            <a:pPr marL="457200" marR="508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2- Regular Tachycardia and palpitations: </a:t>
            </a:r>
            <a:r>
              <a:rPr lang="en-US" sz="2000" b="0" i="0" u="sng" strike="noStrike" cap="none">
                <a:solidFill>
                  <a:srgbClr val="38761D"/>
                </a:solidFill>
                <a:latin typeface="Constantia"/>
                <a:ea typeface="Constantia"/>
                <a:cs typeface="Constantia"/>
                <a:sym typeface="Constantia"/>
              </a:rPr>
              <a:t>WPW syndrome</a:t>
            </a:r>
            <a:r>
              <a:rPr lang="en-US" sz="2000" b="0" i="0" u="none" strike="noStrike" cap="none">
                <a:solidFill>
                  <a:schemeClr val="dk1"/>
                </a:solidFill>
                <a:latin typeface="Constantia"/>
                <a:ea typeface="Constantia"/>
                <a:cs typeface="Constantia"/>
                <a:sym typeface="Constantia"/>
              </a:rPr>
              <a:t/>
            </a:r>
            <a:br>
              <a:rPr lang="en-US" sz="2000" b="0" i="0" u="none" strike="noStrike" cap="none">
                <a:solidFill>
                  <a:schemeClr val="dk1"/>
                </a:solidFill>
                <a:latin typeface="Constantia"/>
                <a:ea typeface="Constantia"/>
                <a:cs typeface="Constantia"/>
                <a:sym typeface="Constantia"/>
              </a:rPr>
            </a:br>
            <a:r>
              <a:rPr lang="en-US" sz="2000" b="0" i="0" u="none" strike="noStrike" cap="none">
                <a:solidFill>
                  <a:schemeClr val="dk1"/>
                </a:solidFill>
                <a:latin typeface="Constantia"/>
                <a:ea typeface="Constantia"/>
                <a:cs typeface="Constantia"/>
                <a:sym typeface="Constantia"/>
              </a:rPr>
              <a:t>  Either orthodromic or antidromic AVRT</a:t>
            </a:r>
            <a:endParaRPr sz="2000" b="0" i="0" u="none" strike="noStrike" cap="none">
              <a:solidFill>
                <a:schemeClr val="dk1"/>
              </a:solidFill>
              <a:latin typeface="Constantia"/>
              <a:ea typeface="Constantia"/>
              <a:cs typeface="Constantia"/>
              <a:sym typeface="Constantia"/>
            </a:endParaRPr>
          </a:p>
          <a:p>
            <a:pPr marL="457200" marR="508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onstantia"/>
                <a:ea typeface="Constantia"/>
                <a:cs typeface="Constantia"/>
                <a:sym typeface="Constantia"/>
              </a:rPr>
              <a:t>3- Atrial Fibrillation (irregularly irregular wide QRS tachycardia)</a:t>
            </a:r>
            <a:endParaRPr sz="2000" b="0" i="0" u="none" strike="noStrike" cap="none">
              <a:solidFill>
                <a:schemeClr val="dk1"/>
              </a:solidFill>
              <a:latin typeface="Constantia"/>
              <a:ea typeface="Constantia"/>
              <a:cs typeface="Constantia"/>
              <a:sym typeface="Constantia"/>
            </a:endParaRPr>
          </a:p>
          <a:p>
            <a:pPr marL="457200" marR="154940" lvl="0" indent="0" algn="l" rtl="0">
              <a:lnSpc>
                <a:spcPct val="100000"/>
              </a:lnSpc>
              <a:spcBef>
                <a:spcPts val="500"/>
              </a:spcBef>
              <a:spcAft>
                <a:spcPts val="0"/>
              </a:spcAft>
              <a:buClr>
                <a:srgbClr val="000000"/>
              </a:buClr>
              <a:buSzPts val="2000"/>
              <a:buFont typeface="Arial"/>
              <a:buNone/>
            </a:pPr>
            <a:endParaRPr sz="20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Treatment of accessory pathway</a:t>
            </a:r>
            <a:endParaRPr/>
          </a:p>
        </p:txBody>
      </p:sp>
      <p:sp>
        <p:nvSpPr>
          <p:cNvPr id="288" name="Google Shape;288;p41"/>
          <p:cNvSpPr txBox="1">
            <a:spLocks noGrp="1"/>
          </p:cNvSpPr>
          <p:nvPr>
            <p:ph idx="1"/>
          </p:nvPr>
        </p:nvSpPr>
        <p:spPr>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0000"/>
              </a:lnSpc>
              <a:spcBef>
                <a:spcPts val="300"/>
              </a:spcBef>
              <a:spcAft>
                <a:spcPts val="0"/>
              </a:spcAft>
              <a:buSzPts val="1800"/>
              <a:buNone/>
            </a:pPr>
            <a:r>
              <a:rPr lang="en-US" sz="2500"/>
              <a:t>1- ASX patients: nothing</a:t>
            </a:r>
            <a:endParaRPr sz="2500"/>
          </a:p>
          <a:p>
            <a:pPr marL="0" lvl="0" indent="0" algn="l" rtl="0">
              <a:lnSpc>
                <a:spcPct val="100000"/>
              </a:lnSpc>
              <a:spcBef>
                <a:spcPts val="300"/>
              </a:spcBef>
              <a:spcAft>
                <a:spcPts val="0"/>
              </a:spcAft>
              <a:buSzPts val="1800"/>
              <a:buNone/>
            </a:pPr>
            <a:r>
              <a:rPr lang="en-US" sz="2500"/>
              <a:t>2- WPW syndrome </a:t>
            </a:r>
            <a:r>
              <a:rPr lang="en-US" sz="2200">
                <a:latin typeface="Constantia"/>
                <a:ea typeface="Constantia"/>
                <a:cs typeface="Constantia"/>
                <a:sym typeface="Constantia"/>
              </a:rPr>
              <a:t>who are </a:t>
            </a:r>
            <a:r>
              <a:rPr lang="en-US" sz="2200">
                <a:solidFill>
                  <a:srgbClr val="FF0000"/>
                </a:solidFill>
                <a:latin typeface="Constantia"/>
                <a:ea typeface="Constantia"/>
                <a:cs typeface="Constantia"/>
                <a:sym typeface="Constantia"/>
              </a:rPr>
              <a:t>hemodynamically stable</a:t>
            </a:r>
            <a:r>
              <a:rPr lang="en-US" sz="2200">
                <a:latin typeface="Constantia"/>
                <a:ea typeface="Constantia"/>
                <a:cs typeface="Constantia"/>
                <a:sym typeface="Constantia"/>
              </a:rPr>
              <a:t>, </a:t>
            </a:r>
            <a:r>
              <a:rPr lang="en-US" sz="2500"/>
              <a:t>: vagal maneuvers, adenosine, calcium channel blockers (same as SVTs)</a:t>
            </a:r>
            <a:endParaRPr sz="2500"/>
          </a:p>
          <a:p>
            <a:pPr marL="0" lvl="0" indent="0" algn="l" rtl="0">
              <a:lnSpc>
                <a:spcPct val="100000"/>
              </a:lnSpc>
              <a:spcBef>
                <a:spcPts val="300"/>
              </a:spcBef>
              <a:spcAft>
                <a:spcPts val="0"/>
              </a:spcAft>
              <a:buSzPts val="1800"/>
              <a:buNone/>
            </a:pPr>
            <a:r>
              <a:rPr lang="en-US" sz="2500"/>
              <a:t>3- A-Fib in WPW: </a:t>
            </a:r>
            <a:r>
              <a:rPr lang="en-US" sz="2500" b="1" u="sng"/>
              <a:t>NEVER use digoxin, verapamil, or BBs</a:t>
            </a:r>
            <a:r>
              <a:rPr lang="en-US" sz="2500"/>
              <a:t> (increase RP in AV node hence enhance conduction down the accessory pathway, precipitate V-Fib)</a:t>
            </a:r>
            <a:endParaRPr sz="2500"/>
          </a:p>
          <a:p>
            <a:pPr marL="0" lvl="0" indent="0" algn="l" rtl="0">
              <a:lnSpc>
                <a:spcPct val="100000"/>
              </a:lnSpc>
              <a:spcBef>
                <a:spcPts val="300"/>
              </a:spcBef>
              <a:spcAft>
                <a:spcPts val="0"/>
              </a:spcAft>
              <a:buSzPts val="1800"/>
              <a:buNone/>
            </a:pPr>
            <a:r>
              <a:rPr lang="en-US" sz="2500"/>
              <a:t>use </a:t>
            </a:r>
            <a:r>
              <a:rPr lang="en-US" sz="2500">
                <a:solidFill>
                  <a:srgbClr val="FF0000"/>
                </a:solidFill>
              </a:rPr>
              <a:t>IV procainamide, ibutilide or amiodarone</a:t>
            </a:r>
            <a:endParaRPr sz="2500">
              <a:solidFill>
                <a:srgbClr val="FF0000"/>
              </a:solidFill>
            </a:endParaRPr>
          </a:p>
          <a:p>
            <a:pPr marL="0" lvl="0" indent="0" algn="l" rtl="0">
              <a:lnSpc>
                <a:spcPct val="100000"/>
              </a:lnSpc>
              <a:spcBef>
                <a:spcPts val="300"/>
              </a:spcBef>
              <a:spcAft>
                <a:spcPts val="0"/>
              </a:spcAft>
              <a:buSzPts val="1800"/>
              <a:buNone/>
            </a:pPr>
            <a:r>
              <a:rPr lang="en-US" sz="2500"/>
              <a:t>if unstable:</a:t>
            </a:r>
            <a:r>
              <a:rPr lang="en-US"/>
              <a:t> </a:t>
            </a:r>
            <a:r>
              <a:rPr lang="en-US" sz="2400">
                <a:solidFill>
                  <a:srgbClr val="FF0000"/>
                </a:solidFill>
                <a:latin typeface="Constantia"/>
                <a:ea typeface="Constantia"/>
                <a:cs typeface="Constantia"/>
                <a:sym typeface="Constantia"/>
              </a:rPr>
              <a:t>immediate DC cardioversion</a:t>
            </a:r>
            <a:endParaRPr sz="2400">
              <a:solidFill>
                <a:srgbClr val="FF0000"/>
              </a:solidFill>
              <a:latin typeface="Constantia"/>
              <a:ea typeface="Constantia"/>
              <a:cs typeface="Constantia"/>
              <a:sym typeface="Constantia"/>
            </a:endParaRPr>
          </a:p>
          <a:p>
            <a:pPr marL="457200" lvl="0" indent="-381000" algn="l" rtl="0">
              <a:lnSpc>
                <a:spcPct val="100000"/>
              </a:lnSpc>
              <a:spcBef>
                <a:spcPts val="300"/>
              </a:spcBef>
              <a:spcAft>
                <a:spcPts val="0"/>
              </a:spcAft>
              <a:buClr>
                <a:schemeClr val="dk1"/>
              </a:buClr>
              <a:buSzPts val="2400"/>
              <a:buFont typeface="Constantia"/>
              <a:buChar char="●"/>
            </a:pPr>
            <a:r>
              <a:rPr lang="en-US" sz="2400">
                <a:latin typeface="Constantia"/>
                <a:ea typeface="Constantia"/>
                <a:cs typeface="Constantia"/>
                <a:sym typeface="Constantia"/>
              </a:rPr>
              <a:t>definitive treatment: </a:t>
            </a:r>
            <a:r>
              <a:rPr lang="en-US" sz="2400" u="sng">
                <a:latin typeface="Constantia"/>
                <a:ea typeface="Constantia"/>
                <a:cs typeface="Constantia"/>
                <a:sym typeface="Constantia"/>
              </a:rPr>
              <a:t>Radiofrequency ablation </a:t>
            </a:r>
            <a:endParaRPr sz="2400" u="sng">
              <a:latin typeface="Constantia"/>
              <a:ea typeface="Constantia"/>
              <a:cs typeface="Constantia"/>
              <a:sym typeface="Constantia"/>
            </a:endParaRPr>
          </a:p>
          <a:p>
            <a:pPr marL="457200" lvl="0" indent="0" algn="l" rtl="0">
              <a:lnSpc>
                <a:spcPct val="100000"/>
              </a:lnSpc>
              <a:spcBef>
                <a:spcPts val="300"/>
              </a:spcBef>
              <a:spcAft>
                <a:spcPts val="0"/>
              </a:spcAft>
              <a:buSzPts val="1800"/>
              <a:buNone/>
            </a:pPr>
            <a:endParaRPr sz="2400">
              <a:solidFill>
                <a:srgbClr val="FF0000"/>
              </a:solidFill>
              <a:latin typeface="Constantia"/>
              <a:ea typeface="Constantia"/>
              <a:cs typeface="Constantia"/>
              <a:sym typeface="Constanti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2"/>
          <p:cNvSpPr txBox="1">
            <a:spLocks noGrp="1"/>
          </p:cNvSpPr>
          <p:nvPr>
            <p:ph type="title"/>
          </p:nvPr>
        </p:nvSpPr>
        <p:spPr>
          <a:xfrm>
            <a:off x="914401" y="723900"/>
            <a:ext cx="6717538"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Focal Atrial tachycardia</a:t>
            </a:r>
            <a:endParaRPr sz="5000"/>
          </a:p>
        </p:txBody>
      </p:sp>
      <p:grpSp>
        <p:nvGrpSpPr>
          <p:cNvPr id="294" name="Google Shape;294;p42"/>
          <p:cNvGrpSpPr/>
          <p:nvPr/>
        </p:nvGrpSpPr>
        <p:grpSpPr>
          <a:xfrm>
            <a:off x="0" y="616975"/>
            <a:ext cx="9144000" cy="6858000"/>
            <a:chOff x="0" y="0"/>
            <a:chExt cx="9144000" cy="6858000"/>
          </a:xfrm>
        </p:grpSpPr>
        <p:pic>
          <p:nvPicPr>
            <p:cNvPr id="295" name="Google Shape;295;p42"/>
            <p:cNvPicPr preferRelativeResize="0"/>
            <p:nvPr/>
          </p:nvPicPr>
          <p:blipFill rotWithShape="1">
            <a:blip r:embed="rId3">
              <a:alphaModFix/>
            </a:blip>
            <a:srcRect/>
            <a:stretch/>
          </p:blipFill>
          <p:spPr>
            <a:xfrm>
              <a:off x="1447800" y="1600200"/>
              <a:ext cx="6337300" cy="4521199"/>
            </a:xfrm>
            <a:prstGeom prst="rect">
              <a:avLst/>
            </a:prstGeom>
            <a:noFill/>
            <a:ln>
              <a:noFill/>
            </a:ln>
          </p:spPr>
        </p:pic>
        <p:sp>
          <p:nvSpPr>
            <p:cNvPr id="296" name="Google Shape;296;p42"/>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a:spLocks noGrp="1"/>
          </p:cNvSpPr>
          <p:nvPr>
            <p:ph type="title"/>
          </p:nvPr>
        </p:nvSpPr>
        <p:spPr>
          <a:xfrm>
            <a:off x="1176050" y="715175"/>
            <a:ext cx="7248900" cy="782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Focal Atrial tachycardia</a:t>
            </a:r>
            <a:endParaRPr sz="5000"/>
          </a:p>
        </p:txBody>
      </p:sp>
      <p:sp>
        <p:nvSpPr>
          <p:cNvPr id="302" name="Google Shape;302;p43"/>
          <p:cNvSpPr txBox="1">
            <a:spLocks noGrp="1"/>
          </p:cNvSpPr>
          <p:nvPr>
            <p:ph idx="1"/>
          </p:nvPr>
        </p:nvSpPr>
        <p:spPr>
          <a:xfrm>
            <a:off x="495300" y="1860925"/>
            <a:ext cx="8153400" cy="4314900"/>
          </a:xfrm>
          <a:prstGeom prst="rect">
            <a:avLst/>
          </a:prstGeom>
          <a:noFill/>
          <a:ln>
            <a:noFill/>
          </a:ln>
        </p:spPr>
        <p:txBody>
          <a:bodyPr spcFirstLastPara="1" wrap="square" lIns="0" tIns="69200" rIns="0" bIns="0" anchor="t" anchorCtr="0">
            <a:spAutoFit/>
          </a:bodyPr>
          <a:lstStyle/>
          <a:p>
            <a:pPr marL="289560" marR="539750" lvl="0" indent="-274318" algn="l" rtl="0">
              <a:lnSpc>
                <a:spcPct val="81300"/>
              </a:lnSpc>
              <a:spcBef>
                <a:spcPts val="0"/>
              </a:spcBef>
              <a:spcAft>
                <a:spcPts val="0"/>
              </a:spcAft>
              <a:buClr>
                <a:srgbClr val="0BD0D9"/>
              </a:buClr>
              <a:buSzPts val="2280"/>
              <a:buFont typeface="Noto Sans Symbols"/>
              <a:buChar char="⚫"/>
            </a:pPr>
            <a:r>
              <a:rPr lang="en-US" sz="2400"/>
              <a:t>Arises from a localized area in the atria (Crista terminalis,pulmonary veins ostium of coronary sinus or atrial septum).</a:t>
            </a:r>
            <a:endParaRPr sz="2400"/>
          </a:p>
          <a:p>
            <a:pPr marL="289560" marR="539750" lvl="0" indent="-274318" algn="l" rtl="0">
              <a:lnSpc>
                <a:spcPct val="81300"/>
              </a:lnSpc>
              <a:spcBef>
                <a:spcPts val="0"/>
              </a:spcBef>
              <a:spcAft>
                <a:spcPts val="0"/>
              </a:spcAft>
              <a:buClr>
                <a:srgbClr val="0BD0D9"/>
              </a:buClr>
              <a:buSzPts val="2280"/>
              <a:buFont typeface="Noto Sans Symbols"/>
              <a:buChar char="⚫"/>
            </a:pPr>
            <a:r>
              <a:rPr lang="en-US" sz="2400"/>
              <a:t>These are usually </a:t>
            </a:r>
            <a:r>
              <a:rPr lang="en-US" sz="2400">
                <a:solidFill>
                  <a:srgbClr val="FF0000"/>
                </a:solidFill>
              </a:rPr>
              <a:t>paroxysmal </a:t>
            </a:r>
            <a:r>
              <a:rPr lang="en-US" sz="2400"/>
              <a:t>and </a:t>
            </a:r>
            <a:r>
              <a:rPr lang="en-US" sz="2400">
                <a:solidFill>
                  <a:srgbClr val="FF0000"/>
                </a:solidFill>
              </a:rPr>
              <a:t>self-limited</a:t>
            </a:r>
            <a:r>
              <a:rPr lang="en-US" sz="2400"/>
              <a:t>.</a:t>
            </a:r>
            <a:endParaRPr sz="2400"/>
          </a:p>
          <a:p>
            <a:pPr marL="289560" marR="539750" lvl="0" indent="-274318" algn="l" rtl="0">
              <a:lnSpc>
                <a:spcPct val="81300"/>
              </a:lnSpc>
              <a:spcBef>
                <a:spcPts val="0"/>
              </a:spcBef>
              <a:spcAft>
                <a:spcPts val="0"/>
              </a:spcAft>
              <a:buClr>
                <a:srgbClr val="0BD0D9"/>
              </a:buClr>
              <a:buSzPts val="2280"/>
              <a:buFont typeface="Noto Sans Symbols"/>
              <a:buChar char="⚫"/>
            </a:pPr>
            <a:r>
              <a:rPr lang="en-US" sz="2400"/>
              <a:t>Key diagnostic test : EKG</a:t>
            </a:r>
            <a:endParaRPr sz="2400"/>
          </a:p>
          <a:p>
            <a:pPr marL="289560" marR="539750" lvl="0" indent="-274318" algn="l" rtl="0">
              <a:lnSpc>
                <a:spcPct val="81300"/>
              </a:lnSpc>
              <a:spcBef>
                <a:spcPts val="0"/>
              </a:spcBef>
              <a:spcAft>
                <a:spcPts val="0"/>
              </a:spcAft>
              <a:buClr>
                <a:srgbClr val="0BD0D9"/>
              </a:buClr>
              <a:buSzPts val="2280"/>
              <a:buFont typeface="Noto Sans Symbols"/>
              <a:buChar char="⚫"/>
            </a:pPr>
            <a:r>
              <a:rPr lang="en-US" sz="2400"/>
              <a:t>Changes seen on EKG:regular atrial tachycardia with P-wave different morphology </a:t>
            </a:r>
            <a:endParaRPr sz="2400"/>
          </a:p>
          <a:p>
            <a:pPr marL="289560" marR="5080" lvl="0" indent="-293368" algn="l" rtl="0">
              <a:lnSpc>
                <a:spcPct val="80400"/>
              </a:lnSpc>
              <a:spcBef>
                <a:spcPts val="300"/>
              </a:spcBef>
              <a:spcAft>
                <a:spcPts val="0"/>
              </a:spcAft>
              <a:buClr>
                <a:srgbClr val="0BD0D9"/>
              </a:buClr>
              <a:buSzPts val="2580"/>
              <a:buFont typeface="Noto Sans Symbols"/>
              <a:buChar char="⚫"/>
            </a:pPr>
            <a:r>
              <a:rPr lang="en-US" sz="2300"/>
              <a:t>Clinical picture;</a:t>
            </a:r>
            <a:endParaRPr sz="2300"/>
          </a:p>
          <a:p>
            <a:pPr marL="289560" marR="5080" lvl="0" indent="-275588" algn="l" rtl="0">
              <a:lnSpc>
                <a:spcPct val="80400"/>
              </a:lnSpc>
              <a:spcBef>
                <a:spcPts val="300"/>
              </a:spcBef>
              <a:spcAft>
                <a:spcPts val="0"/>
              </a:spcAft>
              <a:buSzPts val="2300"/>
              <a:buChar char="⚫"/>
            </a:pPr>
            <a:r>
              <a:rPr lang="en-US" sz="2300"/>
              <a:t>There is a wide range of symptoms that a patient with atrial tachycardia can present with, as it can be either an asymptomatic presentation ( HR&lt;100 bpm ) or often patients present with dyspnea,fatigue &amp; palpitations ( HR&gt;100 bpm ).</a:t>
            </a:r>
            <a:endParaRPr sz="2300"/>
          </a:p>
          <a:p>
            <a:pPr marL="457200" marR="5080" lvl="0" indent="0" algn="l" rtl="0">
              <a:lnSpc>
                <a:spcPct val="80400"/>
              </a:lnSpc>
              <a:spcBef>
                <a:spcPts val="300"/>
              </a:spcBef>
              <a:spcAft>
                <a:spcPts val="0"/>
              </a:spcAft>
              <a:buNone/>
            </a:pPr>
            <a:endParaRPr sz="23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5"/>
          <p:cNvSpPr txBox="1">
            <a:spLocks noGrp="1"/>
          </p:cNvSpPr>
          <p:nvPr>
            <p:ph idx="1"/>
          </p:nvPr>
        </p:nvSpPr>
        <p:spPr>
          <a:xfrm>
            <a:off x="398200" y="656600"/>
            <a:ext cx="8229600" cy="2676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r>
              <a:rPr lang="en-US" sz="2500"/>
              <a:t>P wave: Atrial depolarization</a:t>
            </a:r>
            <a:endParaRPr sz="2500"/>
          </a:p>
          <a:p>
            <a:pPr marL="0" lvl="0" indent="0" algn="l" rtl="0">
              <a:lnSpc>
                <a:spcPct val="100000"/>
              </a:lnSpc>
              <a:spcBef>
                <a:spcPts val="300"/>
              </a:spcBef>
              <a:spcAft>
                <a:spcPts val="0"/>
              </a:spcAft>
              <a:buSzPts val="1800"/>
              <a:buNone/>
            </a:pPr>
            <a:r>
              <a:rPr lang="en-US" sz="2500"/>
              <a:t>PR interval: time for impulse to travel from SA node to myocardium</a:t>
            </a:r>
            <a:endParaRPr sz="2500"/>
          </a:p>
          <a:p>
            <a:pPr marL="0" lvl="0" indent="0" algn="l" rtl="0">
              <a:lnSpc>
                <a:spcPct val="100000"/>
              </a:lnSpc>
              <a:spcBef>
                <a:spcPts val="300"/>
              </a:spcBef>
              <a:spcAft>
                <a:spcPts val="0"/>
              </a:spcAft>
              <a:buSzPts val="1800"/>
              <a:buNone/>
            </a:pPr>
            <a:r>
              <a:rPr lang="en-US" sz="2500"/>
              <a:t>QRS: Ventricular depolarization</a:t>
            </a:r>
            <a:endParaRPr sz="2500"/>
          </a:p>
          <a:p>
            <a:pPr marL="0" lvl="0" indent="0" algn="l" rtl="0">
              <a:lnSpc>
                <a:spcPct val="100000"/>
              </a:lnSpc>
              <a:spcBef>
                <a:spcPts val="300"/>
              </a:spcBef>
              <a:spcAft>
                <a:spcPts val="0"/>
              </a:spcAft>
              <a:buSzPts val="1800"/>
              <a:buNone/>
            </a:pPr>
            <a:r>
              <a:rPr lang="en-US" sz="2500"/>
              <a:t>ST segment: isoelectric period before repolarization</a:t>
            </a:r>
            <a:endParaRPr sz="2500"/>
          </a:p>
          <a:p>
            <a:pPr marL="0" lvl="0" indent="0" algn="l" rtl="0">
              <a:lnSpc>
                <a:spcPct val="100000"/>
              </a:lnSpc>
              <a:spcBef>
                <a:spcPts val="300"/>
              </a:spcBef>
              <a:spcAft>
                <a:spcPts val="0"/>
              </a:spcAft>
              <a:buSzPts val="1800"/>
              <a:buNone/>
            </a:pPr>
            <a:r>
              <a:rPr lang="en-US" sz="2500"/>
              <a:t>T wave: Ventricular repolarization </a:t>
            </a:r>
            <a:endParaRPr sz="2500"/>
          </a:p>
        </p:txBody>
      </p:sp>
      <p:pic>
        <p:nvPicPr>
          <p:cNvPr id="121" name="Google Shape;121;p15"/>
          <p:cNvPicPr preferRelativeResize="0"/>
          <p:nvPr/>
        </p:nvPicPr>
        <p:blipFill rotWithShape="1">
          <a:blip r:embed="rId3">
            <a:alphaModFix/>
          </a:blip>
          <a:srcRect/>
          <a:stretch/>
        </p:blipFill>
        <p:spPr>
          <a:xfrm>
            <a:off x="-309725" y="3274125"/>
            <a:ext cx="9379976" cy="37018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4"/>
          <p:cNvSpPr txBox="1">
            <a:spLocks noGrp="1"/>
          </p:cNvSpPr>
          <p:nvPr>
            <p:ph type="title"/>
          </p:nvPr>
        </p:nvSpPr>
        <p:spPr>
          <a:xfrm>
            <a:off x="457200" y="845550"/>
            <a:ext cx="8229600" cy="1066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solidFill>
                  <a:srgbClr val="FF0000"/>
                </a:solidFill>
              </a:rPr>
              <a:t>Atrial Fibrillation</a:t>
            </a:r>
            <a:endParaRPr>
              <a:solidFill>
                <a:srgbClr val="FF0000"/>
              </a:solidFill>
            </a:endParaRPr>
          </a:p>
        </p:txBody>
      </p:sp>
      <p:sp>
        <p:nvSpPr>
          <p:cNvPr id="308" name="Google Shape;308;p44"/>
          <p:cNvSpPr txBox="1">
            <a:spLocks noGrp="1"/>
          </p:cNvSpPr>
          <p:nvPr>
            <p:ph idx="1"/>
          </p:nvPr>
        </p:nvSpPr>
        <p:spPr>
          <a:xfrm>
            <a:off x="457200" y="2117224"/>
            <a:ext cx="8229600" cy="4325100"/>
          </a:xfrm>
          <a:prstGeom prst="rect">
            <a:avLst/>
          </a:prstGeom>
        </p:spPr>
        <p:txBody>
          <a:bodyPr spcFirstLastPara="1" wrap="square" lIns="91425" tIns="45700" rIns="91425" bIns="45700" anchor="t" anchorCtr="0">
            <a:normAutofit/>
          </a:bodyPr>
          <a:lstStyle/>
          <a:p>
            <a:pPr marL="0" lvl="0" indent="0" algn="l" rtl="0">
              <a:spcBef>
                <a:spcPts val="300"/>
              </a:spcBef>
              <a:spcAft>
                <a:spcPts val="0"/>
              </a:spcAft>
              <a:buNone/>
            </a:pPr>
            <a:r>
              <a:rPr lang="en-US" sz="2400"/>
              <a:t>A.Fib is amongst the most common sustained arrhythmia.</a:t>
            </a:r>
            <a:endParaRPr sz="2400"/>
          </a:p>
          <a:p>
            <a:pPr marL="0" lvl="0" indent="0" algn="l" rtl="0">
              <a:spcBef>
                <a:spcPts val="300"/>
              </a:spcBef>
              <a:spcAft>
                <a:spcPts val="0"/>
              </a:spcAft>
              <a:buNone/>
            </a:pPr>
            <a:r>
              <a:rPr lang="en-US" sz="2400"/>
              <a:t>It results in an IRREGULARLY IRREGULAR pattern of EKG.</a:t>
            </a:r>
            <a:endParaRPr sz="2400"/>
          </a:p>
          <a:p>
            <a:pPr marL="0" lvl="0" indent="0" algn="l" rtl="0">
              <a:spcBef>
                <a:spcPts val="300"/>
              </a:spcBef>
              <a:spcAft>
                <a:spcPts val="0"/>
              </a:spcAft>
              <a:buNone/>
            </a:pPr>
            <a:r>
              <a:rPr lang="en-US" sz="2400"/>
              <a:t>Mechanism: small segments/foci of depolarization will occur all over the atria and will be conducted as waves  towards AV node, some of these will depolarize it and generate a QRS complex , others will not as they reach AVN while its in refractory period , this will lead to a chaotic irregular pattern of QRS complexes.</a:t>
            </a:r>
            <a:endParaRPr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5"/>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endParaRPr/>
          </a:p>
        </p:txBody>
      </p:sp>
      <p:sp>
        <p:nvSpPr>
          <p:cNvPr id="314" name="Google Shape;314;p45"/>
          <p:cNvSpPr txBox="1">
            <a:spLocks noGrp="1"/>
          </p:cNvSpPr>
          <p:nvPr>
            <p:ph idx="1"/>
          </p:nvPr>
        </p:nvSpPr>
        <p:spPr>
          <a:prstGeom prst="rect">
            <a:avLst/>
          </a:prstGeom>
        </p:spPr>
        <p:txBody>
          <a:bodyPr spcFirstLastPara="1" wrap="square" lIns="91425" tIns="45700" rIns="91425" bIns="45700" anchor="t" anchorCtr="0">
            <a:normAutofit/>
          </a:bodyPr>
          <a:lstStyle/>
          <a:p>
            <a:pPr marL="0" lvl="0" indent="0" algn="l" rtl="0">
              <a:spcBef>
                <a:spcPts val="300"/>
              </a:spcBef>
              <a:spcAft>
                <a:spcPts val="0"/>
              </a:spcAft>
              <a:buNone/>
            </a:pPr>
            <a:endParaRPr/>
          </a:p>
        </p:txBody>
      </p:sp>
      <p:pic>
        <p:nvPicPr>
          <p:cNvPr id="315" name="Google Shape;315;p45"/>
          <p:cNvPicPr preferRelativeResize="0"/>
          <p:nvPr/>
        </p:nvPicPr>
        <p:blipFill rotWithShape="1">
          <a:blip r:embed="rId3">
            <a:alphaModFix/>
          </a:blip>
          <a:srcRect t="-3487"/>
          <a:stretch/>
        </p:blipFill>
        <p:spPr>
          <a:xfrm>
            <a:off x="0" y="0"/>
            <a:ext cx="9144000" cy="6858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6"/>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endParaRPr/>
          </a:p>
        </p:txBody>
      </p:sp>
      <p:sp>
        <p:nvSpPr>
          <p:cNvPr id="321" name="Google Shape;321;p46"/>
          <p:cNvSpPr txBox="1">
            <a:spLocks noGrp="1"/>
          </p:cNvSpPr>
          <p:nvPr>
            <p:ph idx="1"/>
          </p:nvPr>
        </p:nvSpPr>
        <p:spPr>
          <a:prstGeom prst="rect">
            <a:avLst/>
          </a:prstGeom>
        </p:spPr>
        <p:txBody>
          <a:bodyPr spcFirstLastPara="1" wrap="square" lIns="91425" tIns="45700" rIns="91425" bIns="45700" anchor="t" anchorCtr="0">
            <a:normAutofit/>
          </a:bodyPr>
          <a:lstStyle/>
          <a:p>
            <a:pPr marL="0" lvl="0" indent="0" algn="l" rtl="0">
              <a:spcBef>
                <a:spcPts val="300"/>
              </a:spcBef>
              <a:spcAft>
                <a:spcPts val="0"/>
              </a:spcAft>
              <a:buNone/>
            </a:pPr>
            <a:endParaRPr/>
          </a:p>
        </p:txBody>
      </p:sp>
      <p:pic>
        <p:nvPicPr>
          <p:cNvPr id="322" name="Google Shape;322;p46"/>
          <p:cNvPicPr preferRelativeResize="0"/>
          <p:nvPr/>
        </p:nvPicPr>
        <p:blipFill>
          <a:blip r:embed="rId3">
            <a:alphaModFix/>
          </a:blip>
          <a:stretch>
            <a:fillRect/>
          </a:stretch>
        </p:blipFill>
        <p:spPr>
          <a:xfrm>
            <a:off x="0" y="0"/>
            <a:ext cx="9144000" cy="6858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7"/>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endParaRPr/>
          </a:p>
        </p:txBody>
      </p:sp>
      <p:sp>
        <p:nvSpPr>
          <p:cNvPr id="328" name="Google Shape;328;p47"/>
          <p:cNvSpPr txBox="1">
            <a:spLocks noGrp="1"/>
          </p:cNvSpPr>
          <p:nvPr>
            <p:ph idx="1"/>
          </p:nvPr>
        </p:nvSpPr>
        <p:spPr>
          <a:prstGeom prst="rect">
            <a:avLst/>
          </a:prstGeom>
        </p:spPr>
        <p:txBody>
          <a:bodyPr spcFirstLastPara="1" wrap="square" lIns="91425" tIns="45700" rIns="91425" bIns="45700" anchor="t" anchorCtr="0">
            <a:normAutofit/>
          </a:bodyPr>
          <a:lstStyle/>
          <a:p>
            <a:pPr marL="0" lvl="0" indent="0" algn="l" rtl="0">
              <a:spcBef>
                <a:spcPts val="300"/>
              </a:spcBef>
              <a:spcAft>
                <a:spcPts val="0"/>
              </a:spcAft>
              <a:buNone/>
            </a:pPr>
            <a:endParaRPr/>
          </a:p>
        </p:txBody>
      </p:sp>
      <p:pic>
        <p:nvPicPr>
          <p:cNvPr id="329" name="Google Shape;329;p47"/>
          <p:cNvPicPr preferRelativeResize="0"/>
          <p:nvPr/>
        </p:nvPicPr>
        <p:blipFill>
          <a:blip r:embed="rId3">
            <a:alphaModFix/>
          </a:blip>
          <a:stretch>
            <a:fillRect/>
          </a:stretch>
        </p:blipFill>
        <p:spPr>
          <a:xfrm>
            <a:off x="0" y="0"/>
            <a:ext cx="9144000" cy="68580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48"/>
          <p:cNvSpPr txBox="1">
            <a:spLocks noGrp="1"/>
          </p:cNvSpPr>
          <p:nvPr>
            <p:ph type="title"/>
          </p:nvPr>
        </p:nvSpPr>
        <p:spPr>
          <a:xfrm>
            <a:off x="457200" y="961225"/>
            <a:ext cx="8229600" cy="1066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Terminology</a:t>
            </a:r>
            <a:endParaRPr/>
          </a:p>
        </p:txBody>
      </p:sp>
      <p:sp>
        <p:nvSpPr>
          <p:cNvPr id="335" name="Google Shape;335;p48"/>
          <p:cNvSpPr txBox="1">
            <a:spLocks noGrp="1"/>
          </p:cNvSpPr>
          <p:nvPr>
            <p:ph idx="1"/>
          </p:nvPr>
        </p:nvSpPr>
        <p:spPr>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800">
                <a:solidFill>
                  <a:srgbClr val="373D42"/>
                </a:solidFill>
                <a:highlight>
                  <a:srgbClr val="FFFFFF"/>
                </a:highlight>
              </a:rPr>
              <a:t>There are fiour main types of Atrial Fibrillation – first diagnosed, paroxysmal, persistent, and permanent:</a:t>
            </a:r>
            <a:r>
              <a:rPr lang="en-US" sz="1400">
                <a:solidFill>
                  <a:srgbClr val="373D42"/>
                </a:solidFill>
                <a:highlight>
                  <a:srgbClr val="FFFFFF"/>
                </a:highlight>
              </a:rPr>
              <a:t>1,2</a:t>
            </a:r>
            <a:endParaRPr sz="1400">
              <a:solidFill>
                <a:srgbClr val="373D42"/>
              </a:solidFill>
              <a:highlight>
                <a:srgbClr val="FFFFFF"/>
              </a:highlight>
            </a:endParaRPr>
          </a:p>
          <a:p>
            <a:pPr marL="457200" lvl="0" indent="-349250" algn="l" rtl="0">
              <a:lnSpc>
                <a:spcPct val="115000"/>
              </a:lnSpc>
              <a:spcBef>
                <a:spcPts val="2600"/>
              </a:spcBef>
              <a:spcAft>
                <a:spcPts val="0"/>
              </a:spcAft>
              <a:buClr>
                <a:srgbClr val="373D42"/>
              </a:buClr>
              <a:buSzPts val="1900"/>
              <a:buFont typeface="Georgia"/>
              <a:buChar char="●"/>
            </a:pPr>
            <a:r>
              <a:rPr lang="en-US" sz="1900">
                <a:solidFill>
                  <a:srgbClr val="373D42"/>
                </a:solidFill>
                <a:highlight>
                  <a:srgbClr val="FFFFFF"/>
                </a:highlight>
              </a:rPr>
              <a:t>First diagnosed: Not diagnosed previously, irrespective of duration or presence of AF-related symptoms</a:t>
            </a:r>
            <a:endParaRPr sz="1900">
              <a:solidFill>
                <a:srgbClr val="373D42"/>
              </a:solidFill>
              <a:highlight>
                <a:srgbClr val="FFFFFF"/>
              </a:highlight>
            </a:endParaRPr>
          </a:p>
          <a:p>
            <a:pPr marL="457200" lvl="0" indent="-349250" algn="l" rtl="0">
              <a:lnSpc>
                <a:spcPct val="115000"/>
              </a:lnSpc>
              <a:spcBef>
                <a:spcPts val="0"/>
              </a:spcBef>
              <a:spcAft>
                <a:spcPts val="0"/>
              </a:spcAft>
              <a:buClr>
                <a:srgbClr val="373D42"/>
              </a:buClr>
              <a:buSzPts val="1900"/>
              <a:buFont typeface="Georgia"/>
              <a:buChar char="●"/>
            </a:pPr>
            <a:r>
              <a:rPr lang="en-US" sz="1900">
                <a:solidFill>
                  <a:srgbClr val="373D42"/>
                </a:solidFill>
                <a:highlight>
                  <a:srgbClr val="FFFFFF"/>
                </a:highlight>
              </a:rPr>
              <a:t>Paroxysmal AF: Also known as intermittent AF characterized as sporadic episodes. Self-terminating, in most cases within 48 hours, but could last up to 7 days.</a:t>
            </a:r>
            <a:endParaRPr sz="1900">
              <a:solidFill>
                <a:srgbClr val="373D42"/>
              </a:solidFill>
              <a:highlight>
                <a:srgbClr val="FFFFFF"/>
              </a:highlight>
            </a:endParaRPr>
          </a:p>
          <a:p>
            <a:pPr marL="457200" lvl="0" indent="-349250" algn="l" rtl="0">
              <a:lnSpc>
                <a:spcPct val="115000"/>
              </a:lnSpc>
              <a:spcBef>
                <a:spcPts val="0"/>
              </a:spcBef>
              <a:spcAft>
                <a:spcPts val="0"/>
              </a:spcAft>
              <a:buClr>
                <a:srgbClr val="373D42"/>
              </a:buClr>
              <a:buSzPts val="1900"/>
              <a:buFont typeface="Georgia"/>
              <a:buChar char="●"/>
            </a:pPr>
            <a:r>
              <a:rPr lang="en-US" sz="1900">
                <a:solidFill>
                  <a:srgbClr val="373D42"/>
                </a:solidFill>
                <a:highlight>
                  <a:srgbClr val="FFFFFF"/>
                </a:highlight>
              </a:rPr>
              <a:t>Persistent AF: Lasts longer than 7 days and unlikely to resolve without treatment</a:t>
            </a:r>
            <a:endParaRPr sz="1900">
              <a:solidFill>
                <a:srgbClr val="373D42"/>
              </a:solidFill>
              <a:highlight>
                <a:srgbClr val="FFFFFF"/>
              </a:highlight>
            </a:endParaRPr>
          </a:p>
          <a:p>
            <a:pPr marL="457200" lvl="0" indent="-349250" algn="l" rtl="0">
              <a:lnSpc>
                <a:spcPct val="115000"/>
              </a:lnSpc>
              <a:spcBef>
                <a:spcPts val="0"/>
              </a:spcBef>
              <a:spcAft>
                <a:spcPts val="0"/>
              </a:spcAft>
              <a:buClr>
                <a:srgbClr val="373D42"/>
              </a:buClr>
              <a:buSzPts val="1900"/>
              <a:buFont typeface="Roboto"/>
              <a:buChar char="●"/>
            </a:pPr>
            <a:r>
              <a:rPr lang="en-US" sz="1900">
                <a:solidFill>
                  <a:srgbClr val="373D42"/>
                </a:solidFill>
                <a:highlight>
                  <a:srgbClr val="FFFFFF"/>
                </a:highlight>
              </a:rPr>
              <a:t>Permanent: Can not be reverted to normal sinus rhythm despite treatment</a:t>
            </a:r>
            <a:endParaRPr sz="1900">
              <a:solidFill>
                <a:srgbClr val="373D42"/>
              </a:solidFill>
              <a:highlight>
                <a:srgbClr val="FFFFFF"/>
              </a:highligh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9"/>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Risk Factors</a:t>
            </a:r>
            <a:endParaRPr/>
          </a:p>
        </p:txBody>
      </p:sp>
      <p:sp>
        <p:nvSpPr>
          <p:cNvPr id="341" name="Google Shape;341;p49"/>
          <p:cNvSpPr txBox="1">
            <a:spLocks noGrp="1"/>
          </p:cNvSpPr>
          <p:nvPr>
            <p:ph idx="1"/>
          </p:nvPr>
        </p:nvSpPr>
        <p:spPr>
          <a:prstGeom prst="rect">
            <a:avLst/>
          </a:prstGeom>
        </p:spPr>
        <p:txBody>
          <a:bodyPr spcFirstLastPara="1" wrap="square" lIns="91425" tIns="45700" rIns="91425" bIns="45700" anchor="t" anchorCtr="0">
            <a:normAutofit/>
          </a:bodyPr>
          <a:lstStyle/>
          <a:p>
            <a:pPr marL="0" lvl="0" indent="0" algn="l" rtl="0">
              <a:spcBef>
                <a:spcPts val="300"/>
              </a:spcBef>
              <a:spcAft>
                <a:spcPts val="0"/>
              </a:spcAft>
              <a:buNone/>
            </a:pPr>
            <a:r>
              <a:rPr lang="en-US"/>
              <a:t>Age ( incidence increases with increasing age).	</a:t>
            </a:r>
            <a:endParaRPr/>
          </a:p>
          <a:p>
            <a:pPr marL="0" lvl="0" indent="0" algn="l" rtl="0">
              <a:spcBef>
                <a:spcPts val="300"/>
              </a:spcBef>
              <a:spcAft>
                <a:spcPts val="0"/>
              </a:spcAft>
              <a:buNone/>
            </a:pPr>
            <a:r>
              <a:rPr lang="en-US"/>
              <a:t>More common in females.</a:t>
            </a:r>
            <a:endParaRPr/>
          </a:p>
          <a:p>
            <a:pPr marL="0" lvl="0" indent="0" algn="l" rtl="0">
              <a:spcBef>
                <a:spcPts val="300"/>
              </a:spcBef>
              <a:spcAft>
                <a:spcPts val="0"/>
              </a:spcAft>
              <a:buNone/>
            </a:pPr>
            <a:r>
              <a:rPr lang="en-US"/>
              <a:t>Associations: </a:t>
            </a:r>
            <a:r>
              <a:rPr lang="en-US">
                <a:solidFill>
                  <a:srgbClr val="FF0000"/>
                </a:solidFill>
              </a:rPr>
              <a:t>Hypertension and coronary artery disease, valvular diseases &amp; heart failure </a:t>
            </a:r>
            <a:r>
              <a:rPr lang="en-US">
                <a:solidFill>
                  <a:srgbClr val="000000"/>
                </a:solidFill>
              </a:rPr>
              <a:t>( so perform an echocardiogram ) </a:t>
            </a:r>
            <a:endParaRPr>
              <a:solidFill>
                <a:srgbClr val="000000"/>
              </a:solidFill>
            </a:endParaRPr>
          </a:p>
          <a:p>
            <a:pPr marL="0" lvl="0" indent="0" algn="l" rtl="0">
              <a:spcBef>
                <a:spcPts val="300"/>
              </a:spcBef>
              <a:spcAft>
                <a:spcPts val="0"/>
              </a:spcAft>
              <a:buNone/>
            </a:pPr>
            <a:r>
              <a:rPr lang="en-US">
                <a:solidFill>
                  <a:srgbClr val="000000"/>
                </a:solidFill>
              </a:rPr>
              <a:t>Thyrotoxicosis is also a cause for Afib. (TFT)</a:t>
            </a:r>
            <a:endParaRPr>
              <a:solidFill>
                <a:srgbClr val="000000"/>
              </a:solidFill>
            </a:endParaRPr>
          </a:p>
          <a:p>
            <a:pPr marL="0" lvl="0" indent="0" algn="l" rtl="0">
              <a:spcBef>
                <a:spcPts val="300"/>
              </a:spcBef>
              <a:spcAft>
                <a:spcPts val="0"/>
              </a:spcAft>
              <a:buNone/>
            </a:pPr>
            <a:r>
              <a:rPr lang="en-US">
                <a:solidFill>
                  <a:srgbClr val="000000"/>
                </a:solidFill>
              </a:rPr>
              <a:t>Triggers: Infection , Binge drinking , Infections ( pneumonia) .</a:t>
            </a:r>
            <a:endParaRPr>
              <a:solidFill>
                <a:srgbClr val="00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0"/>
          <p:cNvSpPr txBox="1">
            <a:spLocks noGrp="1"/>
          </p:cNvSpPr>
          <p:nvPr>
            <p:ph type="title"/>
          </p:nvPr>
        </p:nvSpPr>
        <p:spPr>
          <a:xfrm>
            <a:off x="457200" y="2313550"/>
            <a:ext cx="8229600" cy="4015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SzPct val="153893"/>
              <a:buNone/>
            </a:pPr>
            <a:r>
              <a:rPr lang="en-US"/>
              <a:t>Y</a:t>
            </a:r>
            <a:r>
              <a:rPr lang="en-US" sz="2888"/>
              <a:t>ou have 3 modalities for the treatment of Afib:</a:t>
            </a:r>
            <a:endParaRPr sz="2888"/>
          </a:p>
          <a:p>
            <a:pPr marL="0" lvl="0" indent="0" algn="l" rtl="0">
              <a:lnSpc>
                <a:spcPct val="100000"/>
              </a:lnSpc>
              <a:spcBef>
                <a:spcPts val="0"/>
              </a:spcBef>
              <a:spcAft>
                <a:spcPts val="0"/>
              </a:spcAft>
              <a:buSzPct val="153893"/>
              <a:buNone/>
            </a:pPr>
            <a:r>
              <a:rPr lang="en-US" sz="2888" b="1" u="sng"/>
              <a:t> 1. Rate control </a:t>
            </a:r>
            <a:r>
              <a:rPr lang="en-US" sz="2888"/>
              <a:t>(control of ventricular response)</a:t>
            </a:r>
            <a:endParaRPr sz="2888"/>
          </a:p>
          <a:p>
            <a:pPr marL="0" lvl="0" indent="0" algn="l" rtl="0">
              <a:lnSpc>
                <a:spcPct val="100000"/>
              </a:lnSpc>
              <a:spcBef>
                <a:spcPts val="0"/>
              </a:spcBef>
              <a:spcAft>
                <a:spcPts val="0"/>
              </a:spcAft>
              <a:buSzPct val="153893"/>
              <a:buNone/>
            </a:pPr>
            <a:r>
              <a:rPr lang="en-US" sz="2888" b="1" u="sng"/>
              <a:t> 2.Rhythm control</a:t>
            </a:r>
            <a:r>
              <a:rPr lang="en-US" sz="2888"/>
              <a:t> (restoration and maintenance of sinus rhythm) </a:t>
            </a:r>
            <a:endParaRPr sz="2888"/>
          </a:p>
          <a:p>
            <a:pPr marL="0" lvl="0" indent="0" algn="l" rtl="0">
              <a:lnSpc>
                <a:spcPct val="100000"/>
              </a:lnSpc>
              <a:spcBef>
                <a:spcPts val="0"/>
              </a:spcBef>
              <a:spcAft>
                <a:spcPts val="0"/>
              </a:spcAft>
              <a:buSzPct val="153893"/>
              <a:buNone/>
            </a:pPr>
            <a:r>
              <a:rPr lang="en-US" sz="2888" b="1" u="sng"/>
              <a:t> 3.Anticoagulation </a:t>
            </a:r>
            <a:endParaRPr sz="2888" b="1" u="sng"/>
          </a:p>
          <a:p>
            <a:pPr marL="0" lvl="0" indent="0" algn="l" rtl="0">
              <a:lnSpc>
                <a:spcPct val="100000"/>
              </a:lnSpc>
              <a:spcBef>
                <a:spcPts val="0"/>
              </a:spcBef>
              <a:spcAft>
                <a:spcPts val="0"/>
              </a:spcAft>
              <a:buSzPct val="153893"/>
              <a:buNone/>
            </a:pPr>
            <a:endParaRPr sz="2888"/>
          </a:p>
          <a:p>
            <a:pPr marL="0" lvl="0" indent="0" algn="l" rtl="0">
              <a:lnSpc>
                <a:spcPct val="100000"/>
              </a:lnSpc>
              <a:spcBef>
                <a:spcPts val="0"/>
              </a:spcBef>
              <a:spcAft>
                <a:spcPts val="0"/>
              </a:spcAft>
              <a:buSzPct val="153893"/>
              <a:buNone/>
            </a:pPr>
            <a:r>
              <a:rPr lang="en-US" sz="2888"/>
              <a:t> **Rate control is the common strategy for asymptomatic or minimally symptomatic patients and is often the only modality of treatment in some patients, while rhythm control is often selected for significantly symptomatic and younger patients. </a:t>
            </a:r>
            <a:endParaRPr sz="2888"/>
          </a:p>
          <a:p>
            <a:pPr marL="0" lvl="0" indent="0" algn="l" rtl="0">
              <a:lnSpc>
                <a:spcPct val="100000"/>
              </a:lnSpc>
              <a:spcBef>
                <a:spcPts val="0"/>
              </a:spcBef>
              <a:spcAft>
                <a:spcPts val="0"/>
              </a:spcAft>
              <a:buSzPct val="153893"/>
              <a:buNone/>
            </a:pPr>
            <a:endParaRPr sz="2888"/>
          </a:p>
          <a:p>
            <a:pPr marL="0" lvl="0" indent="0" algn="l" rtl="0">
              <a:lnSpc>
                <a:spcPct val="100000"/>
              </a:lnSpc>
              <a:spcBef>
                <a:spcPts val="0"/>
              </a:spcBef>
              <a:spcAft>
                <a:spcPts val="0"/>
              </a:spcAft>
              <a:buSzPct val="153893"/>
              <a:buNone/>
            </a:pPr>
            <a:endParaRPr sz="2888"/>
          </a:p>
          <a:p>
            <a:pPr marL="0" lvl="0" indent="0" algn="l" rtl="0">
              <a:lnSpc>
                <a:spcPct val="100000"/>
              </a:lnSpc>
              <a:spcBef>
                <a:spcPts val="0"/>
              </a:spcBef>
              <a:spcAft>
                <a:spcPts val="0"/>
              </a:spcAft>
              <a:buSzPct val="153893"/>
              <a:buNone/>
            </a:pPr>
            <a:endParaRPr sz="2888"/>
          </a:p>
          <a:p>
            <a:pPr marL="0" lvl="0" indent="0" algn="l" rtl="0">
              <a:lnSpc>
                <a:spcPct val="100000"/>
              </a:lnSpc>
              <a:spcBef>
                <a:spcPts val="0"/>
              </a:spcBef>
              <a:spcAft>
                <a:spcPts val="0"/>
              </a:spcAft>
              <a:buSzPct val="153893"/>
              <a:buNone/>
            </a:pPr>
            <a:endParaRPr sz="2888"/>
          </a:p>
          <a:p>
            <a:pPr marL="0" lvl="0" indent="0" algn="l" rtl="0">
              <a:lnSpc>
                <a:spcPct val="100000"/>
              </a:lnSpc>
              <a:spcBef>
                <a:spcPts val="0"/>
              </a:spcBef>
              <a:spcAft>
                <a:spcPts val="0"/>
              </a:spcAft>
              <a:buSzPct val="153893"/>
              <a:buNone/>
            </a:pPr>
            <a:endParaRPr sz="2888"/>
          </a:p>
        </p:txBody>
      </p:sp>
      <p:sp>
        <p:nvSpPr>
          <p:cNvPr id="347" name="Google Shape;347;p50"/>
          <p:cNvSpPr txBox="1"/>
          <p:nvPr/>
        </p:nvSpPr>
        <p:spPr>
          <a:xfrm>
            <a:off x="1217400" y="727125"/>
            <a:ext cx="74694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900" b="1">
                <a:solidFill>
                  <a:srgbClr val="FF0000"/>
                </a:solidFill>
                <a:latin typeface="Georgia"/>
                <a:ea typeface="Georgia"/>
                <a:cs typeface="Georgia"/>
                <a:sym typeface="Georgia"/>
              </a:rPr>
              <a:t>Management of Atrial fibrillation</a:t>
            </a:r>
            <a:endParaRPr sz="2900" b="1">
              <a:solidFill>
                <a:srgbClr val="FF0000"/>
              </a:solidFill>
              <a:latin typeface="Georgia"/>
              <a:ea typeface="Georgia"/>
              <a:cs typeface="Georgia"/>
              <a:sym typeface="Georgi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1"/>
          <p:cNvSpPr txBox="1">
            <a:spLocks noGrp="1"/>
          </p:cNvSpPr>
          <p:nvPr>
            <p:ph type="title"/>
          </p:nvPr>
        </p:nvSpPr>
        <p:spPr>
          <a:xfrm>
            <a:off x="539825" y="1850825"/>
            <a:ext cx="8229600" cy="4726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SzPct val="137931"/>
              <a:buNone/>
            </a:pPr>
            <a:r>
              <a:rPr lang="en-US" sz="3222" b="1"/>
              <a:t>Rate Control</a:t>
            </a:r>
            <a:endParaRPr sz="3222" b="1"/>
          </a:p>
          <a:p>
            <a:pPr marL="0" lvl="0" indent="0" algn="l" rtl="0">
              <a:lnSpc>
                <a:spcPct val="100000"/>
              </a:lnSpc>
              <a:spcBef>
                <a:spcPts val="0"/>
              </a:spcBef>
              <a:spcAft>
                <a:spcPts val="0"/>
              </a:spcAft>
              <a:buSzPct val="166708"/>
              <a:buNone/>
            </a:pPr>
            <a:r>
              <a:rPr lang="en-US" sz="2666"/>
              <a:t>Strict control of heart rate; our goal is a heart rate around 80 bpm at rest and 110 bpm during a 6-minute walk</a:t>
            </a:r>
            <a:endParaRPr sz="2666"/>
          </a:p>
          <a:p>
            <a:pPr marL="0" lvl="0" indent="0" algn="l" rtl="0">
              <a:lnSpc>
                <a:spcPct val="100000"/>
              </a:lnSpc>
              <a:spcBef>
                <a:spcPts val="0"/>
              </a:spcBef>
              <a:spcAft>
                <a:spcPts val="0"/>
              </a:spcAft>
              <a:buSzPct val="166708"/>
              <a:buNone/>
            </a:pPr>
            <a:endParaRPr sz="2666"/>
          </a:p>
          <a:p>
            <a:pPr marL="0" lvl="0" indent="0" algn="l" rtl="0">
              <a:lnSpc>
                <a:spcPct val="100000"/>
              </a:lnSpc>
              <a:spcBef>
                <a:spcPts val="0"/>
              </a:spcBef>
              <a:spcAft>
                <a:spcPts val="0"/>
              </a:spcAft>
              <a:buSzPct val="166708"/>
              <a:buNone/>
            </a:pPr>
            <a:r>
              <a:rPr lang="en-US" sz="2666"/>
              <a:t>Agents used;</a:t>
            </a:r>
            <a:endParaRPr sz="2666"/>
          </a:p>
          <a:p>
            <a:pPr marL="0" lvl="0" indent="0" algn="l" rtl="0">
              <a:lnSpc>
                <a:spcPct val="100000"/>
              </a:lnSpc>
              <a:spcBef>
                <a:spcPts val="0"/>
              </a:spcBef>
              <a:spcAft>
                <a:spcPts val="0"/>
              </a:spcAft>
              <a:buSzPct val="166708"/>
              <a:buNone/>
            </a:pPr>
            <a:r>
              <a:rPr lang="en-US" sz="2666"/>
              <a:t> beta-blockers (atenolol, metoprolol) or calcium channel blockers (verapamil, diltiazem) for rate control at rest and with exercise. Digoxin can have a synergistic effect (By increasing parasympathetic tone to the heart) for rate control when combined with these medications. </a:t>
            </a:r>
            <a:endParaRPr sz="2666"/>
          </a:p>
          <a:p>
            <a:pPr marL="0" lvl="0" indent="0" algn="l" rtl="0">
              <a:lnSpc>
                <a:spcPct val="100000"/>
              </a:lnSpc>
              <a:spcBef>
                <a:spcPts val="0"/>
              </a:spcBef>
              <a:spcAft>
                <a:spcPts val="0"/>
              </a:spcAft>
              <a:buSzPct val="166708"/>
              <a:buNone/>
            </a:pPr>
            <a:endParaRPr sz="2666"/>
          </a:p>
          <a:p>
            <a:pPr marL="0" lvl="0" indent="0" algn="l" rtl="0">
              <a:lnSpc>
                <a:spcPct val="100000"/>
              </a:lnSpc>
              <a:spcBef>
                <a:spcPts val="0"/>
              </a:spcBef>
              <a:spcAft>
                <a:spcPts val="0"/>
              </a:spcAft>
              <a:buSzPct val="222222"/>
              <a:buNone/>
            </a:pPr>
            <a:r>
              <a:rPr lang="en-US" sz="2000">
                <a:solidFill>
                  <a:srgbClr val="FF0000"/>
                </a:solidFill>
              </a:rPr>
              <a:t>Postoperative AFib</a:t>
            </a:r>
            <a:endParaRPr sz="2000">
              <a:solidFill>
                <a:srgbClr val="FF0000"/>
              </a:solidFill>
            </a:endParaRPr>
          </a:p>
          <a:p>
            <a:pPr marL="0" lvl="0" indent="0" algn="l" rtl="0">
              <a:lnSpc>
                <a:spcPct val="100000"/>
              </a:lnSpc>
              <a:spcBef>
                <a:spcPts val="0"/>
              </a:spcBef>
              <a:spcAft>
                <a:spcPts val="0"/>
              </a:spcAft>
              <a:buSzPct val="222222"/>
              <a:buNone/>
            </a:pPr>
            <a:r>
              <a:rPr lang="en-US" sz="2000">
                <a:solidFill>
                  <a:srgbClr val="FF0000"/>
                </a:solidFill>
              </a:rPr>
              <a:t> For patients undergoing cardiac surgery, give an oral beta-blocker to prevent postoperative Afib (unless contraindicated). For those who develop postoperative Afib, achieve rate control with AV nodal blocking drugs (beta-blockers, calcium channel blockers, or digoxin). Routine postoperative amiodarone is not indicated for the prevention of atrial fibrillation</a:t>
            </a:r>
            <a:endParaRPr sz="2000">
              <a:solidFill>
                <a:srgbClr val="FF0000"/>
              </a:solidFill>
            </a:endParaRPr>
          </a:p>
          <a:p>
            <a:pPr marL="0" lvl="0" indent="0" algn="l" rtl="0">
              <a:lnSpc>
                <a:spcPct val="100000"/>
              </a:lnSpc>
              <a:spcBef>
                <a:spcPts val="0"/>
              </a:spcBef>
              <a:spcAft>
                <a:spcPts val="0"/>
              </a:spcAft>
              <a:buSzPct val="160044"/>
              <a:buNone/>
            </a:pPr>
            <a:endParaRPr sz="2777">
              <a:solidFill>
                <a:srgbClr val="FF0000"/>
              </a:solidFill>
            </a:endParaRPr>
          </a:p>
          <a:p>
            <a:pPr marL="0" lvl="0" indent="0" algn="l" rtl="0">
              <a:lnSpc>
                <a:spcPct val="100000"/>
              </a:lnSpc>
              <a:spcBef>
                <a:spcPts val="0"/>
              </a:spcBef>
              <a:spcAft>
                <a:spcPts val="0"/>
              </a:spcAft>
              <a:buSzPct val="166708"/>
              <a:buNone/>
            </a:pPr>
            <a:endParaRPr sz="2666"/>
          </a:p>
          <a:p>
            <a:pPr marL="0" lvl="0" indent="0" algn="l" rtl="0">
              <a:lnSpc>
                <a:spcPct val="100000"/>
              </a:lnSpc>
              <a:spcBef>
                <a:spcPts val="0"/>
              </a:spcBef>
              <a:spcAft>
                <a:spcPts val="0"/>
              </a:spcAft>
              <a:buSzPct val="166708"/>
              <a:buNone/>
            </a:pPr>
            <a:endParaRPr sz="2666"/>
          </a:p>
          <a:p>
            <a:pPr marL="0" lvl="0" indent="0" algn="l" rtl="0">
              <a:lnSpc>
                <a:spcPct val="100000"/>
              </a:lnSpc>
              <a:spcBef>
                <a:spcPts val="0"/>
              </a:spcBef>
              <a:spcAft>
                <a:spcPts val="0"/>
              </a:spcAft>
              <a:buSzPct val="166708"/>
              <a:buNone/>
            </a:pPr>
            <a:endParaRPr sz="2666"/>
          </a:p>
          <a:p>
            <a:pPr marL="0" lvl="0" indent="0" algn="l" rtl="0">
              <a:lnSpc>
                <a:spcPct val="100000"/>
              </a:lnSpc>
              <a:spcBef>
                <a:spcPts val="0"/>
              </a:spcBef>
              <a:spcAft>
                <a:spcPts val="0"/>
              </a:spcAft>
              <a:buSzPct val="166708"/>
              <a:buNone/>
            </a:pPr>
            <a:endParaRPr sz="2666"/>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2"/>
          <p:cNvSpPr txBox="1">
            <a:spLocks noGrp="1"/>
          </p:cNvSpPr>
          <p:nvPr>
            <p:ph type="title"/>
          </p:nvPr>
        </p:nvSpPr>
        <p:spPr>
          <a:xfrm>
            <a:off x="457200" y="3767725"/>
            <a:ext cx="8229600" cy="3701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990"/>
              <a:buNone/>
            </a:pPr>
            <a:r>
              <a:rPr lang="en-US" sz="3000" b="1"/>
              <a:t>Rhythm control </a:t>
            </a:r>
            <a:r>
              <a:rPr lang="en-US" sz="2400"/>
              <a:t>( To restore sinus rhythm)</a:t>
            </a:r>
            <a:endParaRPr sz="2400"/>
          </a:p>
          <a:p>
            <a:pPr marL="0" lvl="0" indent="0" algn="l" rtl="0">
              <a:lnSpc>
                <a:spcPct val="100000"/>
              </a:lnSpc>
              <a:spcBef>
                <a:spcPts val="0"/>
              </a:spcBef>
              <a:spcAft>
                <a:spcPts val="0"/>
              </a:spcAft>
              <a:buSzPts val="990"/>
              <a:buNone/>
            </a:pPr>
            <a:r>
              <a:rPr lang="en-US" sz="2400"/>
              <a:t>DC cardioversion (Synchronus) is the most effective method to restore sinus rhythm. Chemical cardioversion rates of success are lower and depend on the antiarrhythmic drug used and clinical scenario. ( Drug toxicity )</a:t>
            </a: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r>
              <a:rPr lang="en-US" sz="2400"/>
              <a:t>Emergent/Urgent DC cardioversion is recommended for patients with hemodynamic instability (angina pectoris, MI, shock, or pulmonary edema), ongoing myocardial ischemia, symptomatic hypotension, angina or heart failure, and WPW syndrome with rapid ventricular rate.</a:t>
            </a: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r>
              <a:rPr lang="en-US" sz="2400"/>
              <a:t>Antiarrythmic drugs are also used ( Before and after DC cardioversion ) or alone in case cardioversion was not performed ( Class 1 ; Flecainide , propafenone or Class 3 ; Amiodarone , sotalol or dofetilide )</a:t>
            </a: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endParaRPr sz="2400"/>
          </a:p>
          <a:p>
            <a:pPr marL="0" lvl="0" indent="0" algn="l" rtl="0">
              <a:lnSpc>
                <a:spcPct val="100000"/>
              </a:lnSpc>
              <a:spcBef>
                <a:spcPts val="0"/>
              </a:spcBef>
              <a:spcAft>
                <a:spcPts val="0"/>
              </a:spcAft>
              <a:buSzPts val="990"/>
              <a:buNone/>
            </a:pPr>
            <a:endParaRPr sz="2900"/>
          </a:p>
          <a:p>
            <a:pPr marL="0" lvl="0" indent="0" algn="l" rtl="0">
              <a:lnSpc>
                <a:spcPct val="100000"/>
              </a:lnSpc>
              <a:spcBef>
                <a:spcPts val="0"/>
              </a:spcBef>
              <a:spcAft>
                <a:spcPts val="0"/>
              </a:spcAft>
              <a:buSzPts val="990"/>
              <a:buNone/>
            </a:pPr>
            <a:endParaRPr sz="2900"/>
          </a:p>
          <a:p>
            <a:pPr marL="0" lvl="0" indent="0" algn="l" rtl="0">
              <a:lnSpc>
                <a:spcPct val="100000"/>
              </a:lnSpc>
              <a:spcBef>
                <a:spcPts val="0"/>
              </a:spcBef>
              <a:spcAft>
                <a:spcPts val="0"/>
              </a:spcAft>
              <a:buSzPts val="990"/>
              <a:buNone/>
            </a:pPr>
            <a:endParaRPr sz="2900"/>
          </a:p>
          <a:p>
            <a:pPr marL="0" lvl="0" indent="0" algn="l" rtl="0">
              <a:lnSpc>
                <a:spcPct val="100000"/>
              </a:lnSpc>
              <a:spcBef>
                <a:spcPts val="0"/>
              </a:spcBef>
              <a:spcAft>
                <a:spcPts val="0"/>
              </a:spcAft>
              <a:buSzPts val="990"/>
              <a:buNone/>
            </a:pPr>
            <a:endParaRPr sz="2900"/>
          </a:p>
          <a:p>
            <a:pPr marL="0" lvl="0" indent="0" algn="l" rtl="0">
              <a:lnSpc>
                <a:spcPct val="100000"/>
              </a:lnSpc>
              <a:spcBef>
                <a:spcPts val="0"/>
              </a:spcBef>
              <a:spcAft>
                <a:spcPts val="0"/>
              </a:spcAft>
              <a:buSzPts val="990"/>
              <a:buNone/>
            </a:pPr>
            <a:endParaRPr sz="29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3"/>
          <p:cNvSpPr txBox="1">
            <a:spLocks noGrp="1"/>
          </p:cNvSpPr>
          <p:nvPr>
            <p:ph type="title"/>
          </p:nvPr>
        </p:nvSpPr>
        <p:spPr>
          <a:xfrm>
            <a:off x="589400" y="2032600"/>
            <a:ext cx="8229600" cy="3602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en-US" sz="2300"/>
              <a:t>Important points regarding DC cardioversion:</a:t>
            </a:r>
            <a:endParaRPr sz="2300"/>
          </a:p>
          <a:p>
            <a:pPr marL="0" lvl="0" indent="0" algn="l" rtl="0">
              <a:lnSpc>
                <a:spcPct val="100000"/>
              </a:lnSpc>
              <a:spcBef>
                <a:spcPts val="0"/>
              </a:spcBef>
              <a:spcAft>
                <a:spcPts val="0"/>
              </a:spcAft>
              <a:buSzPts val="4000"/>
              <a:buNone/>
            </a:pPr>
            <a:r>
              <a:rPr lang="en-US" sz="2300"/>
              <a:t> • With slow Afib, consider inserting a temporary pacemaker before DC cardioversion because the patient could have sinus nodal disease and may have asystole after cardioversion. </a:t>
            </a:r>
            <a:endParaRPr sz="2300"/>
          </a:p>
          <a:p>
            <a:pPr marL="0" lvl="0" indent="0" algn="l" rtl="0">
              <a:lnSpc>
                <a:spcPct val="100000"/>
              </a:lnSpc>
              <a:spcBef>
                <a:spcPts val="0"/>
              </a:spcBef>
              <a:spcAft>
                <a:spcPts val="0"/>
              </a:spcAft>
              <a:buSzPts val="4000"/>
              <a:buNone/>
            </a:pPr>
            <a:r>
              <a:rPr lang="en-US" sz="2300"/>
              <a:t>•There is a risk of stroke when performing chemical/electrical cardioversion, so there are some precautions that should be followed according to clinical hx;</a:t>
            </a:r>
            <a:endParaRPr sz="2300"/>
          </a:p>
          <a:p>
            <a:pPr marL="0" lvl="0" indent="0" algn="l" rtl="0">
              <a:lnSpc>
                <a:spcPct val="100000"/>
              </a:lnSpc>
              <a:spcBef>
                <a:spcPts val="0"/>
              </a:spcBef>
              <a:spcAft>
                <a:spcPts val="0"/>
              </a:spcAft>
              <a:buSzPts val="4000"/>
              <a:buNone/>
            </a:pPr>
            <a:r>
              <a:rPr lang="en-US" sz="2300"/>
              <a:t>If it has been &gt; 48 hours since the onset of Afib (or you are unsure of the onset/duration) and the patient is stable, you must achieve adequate anticoagulation x3 weeks before you attempt cardioversion. As an alternative to preceding anticoagulation, it is reasonable to perform Transesophageal echocardiogram, and if there is no identifiable thrombus, perform a cardioversion. </a:t>
            </a:r>
            <a:endParaRPr sz="2300"/>
          </a:p>
          <a:p>
            <a:pPr marL="0" lvl="0" indent="0" algn="l" rtl="0">
              <a:lnSpc>
                <a:spcPct val="100000"/>
              </a:lnSpc>
              <a:spcBef>
                <a:spcPts val="0"/>
              </a:spcBef>
              <a:spcAft>
                <a:spcPts val="0"/>
              </a:spcAft>
              <a:buSzPts val="4000"/>
              <a:buNone/>
            </a:pPr>
            <a:r>
              <a:rPr lang="en-US" sz="2300"/>
              <a:t>If it has been&lt; 48 hours since the onset of Afib, cardiovert most patients without any preceding anticoagulation.</a:t>
            </a:r>
            <a:endParaRPr sz="2300"/>
          </a:p>
          <a:p>
            <a:pPr marL="0" lvl="0" indent="0" algn="l" rtl="0">
              <a:lnSpc>
                <a:spcPct val="100000"/>
              </a:lnSpc>
              <a:spcBef>
                <a:spcPts val="0"/>
              </a:spcBef>
              <a:spcAft>
                <a:spcPts val="0"/>
              </a:spcAft>
              <a:buSzPts val="4000"/>
              <a:buNone/>
            </a:pPr>
            <a:endParaRPr sz="2300"/>
          </a:p>
          <a:p>
            <a:pPr marL="0" lvl="0" indent="0" algn="l" rtl="0">
              <a:lnSpc>
                <a:spcPct val="100000"/>
              </a:lnSpc>
              <a:spcBef>
                <a:spcPts val="0"/>
              </a:spcBef>
              <a:spcAft>
                <a:spcPts val="0"/>
              </a:spcAft>
              <a:buSzPts val="4000"/>
              <a:buNone/>
            </a:pPr>
            <a:r>
              <a:rPr lang="en-US" sz="2300"/>
              <a:t> </a:t>
            </a:r>
            <a:endParaRPr sz="23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1: Find the p waves</a:t>
            </a:r>
            <a:endParaRPr/>
          </a:p>
        </p:txBody>
      </p:sp>
      <p:sp>
        <p:nvSpPr>
          <p:cNvPr id="134" name="Google Shape;134;p17"/>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r>
              <a:rPr lang="en-US"/>
              <a:t>Present? Sinus Rhythm </a:t>
            </a:r>
            <a:endParaRPr/>
          </a:p>
          <a:p>
            <a:pPr marL="0" lvl="0" indent="0" algn="l" rtl="0">
              <a:lnSpc>
                <a:spcPct val="100000"/>
              </a:lnSpc>
              <a:spcBef>
                <a:spcPts val="300"/>
              </a:spcBef>
              <a:spcAft>
                <a:spcPts val="0"/>
              </a:spcAft>
              <a:buSzPts val="1800"/>
              <a:buNone/>
            </a:pPr>
            <a:r>
              <a:rPr lang="en-US"/>
              <a:t>P wave originates in sinus node, so P is upright in leads II, III, avF</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4"/>
          <p:cNvSpPr txBox="1">
            <a:spLocks noGrp="1"/>
          </p:cNvSpPr>
          <p:nvPr>
            <p:ph type="title"/>
          </p:nvPr>
        </p:nvSpPr>
        <p:spPr>
          <a:xfrm>
            <a:off x="457200" y="1222875"/>
            <a:ext cx="8229600" cy="5139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SzPct val="185185"/>
              <a:buNone/>
            </a:pPr>
            <a:r>
              <a:rPr lang="en-US" sz="2400"/>
              <a:t>When attempting pharmacological cardioversion, use is based on duration of symptoms. </a:t>
            </a:r>
            <a:endParaRPr sz="2400"/>
          </a:p>
          <a:p>
            <a:pPr marL="0" lvl="0" indent="0" algn="l" rtl="0">
              <a:lnSpc>
                <a:spcPct val="100000"/>
              </a:lnSpc>
              <a:spcBef>
                <a:spcPts val="0"/>
              </a:spcBef>
              <a:spcAft>
                <a:spcPts val="0"/>
              </a:spcAft>
              <a:buSzPct val="185185"/>
              <a:buNone/>
            </a:pPr>
            <a:r>
              <a:rPr lang="en-US" sz="2400"/>
              <a:t>• For A-fib&gt; 7 days:</a:t>
            </a:r>
            <a:endParaRPr sz="2400"/>
          </a:p>
          <a:p>
            <a:pPr marL="0" lvl="0" indent="0" algn="l" rtl="0">
              <a:lnSpc>
                <a:spcPct val="100000"/>
              </a:lnSpc>
              <a:spcBef>
                <a:spcPts val="0"/>
              </a:spcBef>
              <a:spcAft>
                <a:spcPts val="0"/>
              </a:spcAft>
              <a:buSzPct val="185185"/>
              <a:buNone/>
            </a:pPr>
            <a:r>
              <a:rPr lang="en-US" sz="2400"/>
              <a:t> o I st line: dofetilide</a:t>
            </a:r>
            <a:endParaRPr sz="2400"/>
          </a:p>
          <a:p>
            <a:pPr marL="0" lvl="0" indent="0" algn="l" rtl="0">
              <a:lnSpc>
                <a:spcPct val="100000"/>
              </a:lnSpc>
              <a:spcBef>
                <a:spcPts val="0"/>
              </a:spcBef>
              <a:spcAft>
                <a:spcPts val="0"/>
              </a:spcAft>
              <a:buSzPct val="185185"/>
              <a:buNone/>
            </a:pPr>
            <a:r>
              <a:rPr lang="en-US" sz="2400"/>
              <a:t> o 2nd line: amiodarone or ibutilide</a:t>
            </a:r>
            <a:endParaRPr sz="2400"/>
          </a:p>
          <a:p>
            <a:pPr marL="0" lvl="0" indent="0" algn="l" rtl="0">
              <a:lnSpc>
                <a:spcPct val="100000"/>
              </a:lnSpc>
              <a:spcBef>
                <a:spcPts val="0"/>
              </a:spcBef>
              <a:spcAft>
                <a:spcPts val="0"/>
              </a:spcAft>
              <a:buSzPct val="185185"/>
              <a:buNone/>
            </a:pPr>
            <a:r>
              <a:rPr lang="en-US" sz="2400"/>
              <a:t> • For A-fib&lt; 7 days: </a:t>
            </a:r>
            <a:endParaRPr sz="2400"/>
          </a:p>
          <a:p>
            <a:pPr marL="0" lvl="0" indent="0" algn="l" rtl="0">
              <a:lnSpc>
                <a:spcPct val="100000"/>
              </a:lnSpc>
              <a:spcBef>
                <a:spcPts val="0"/>
              </a:spcBef>
              <a:spcAft>
                <a:spcPts val="0"/>
              </a:spcAft>
              <a:buSzPct val="185185"/>
              <a:buNone/>
            </a:pPr>
            <a:r>
              <a:rPr lang="en-US" sz="2400"/>
              <a:t>o 1st line: dofetilide, flecainide, ibutilide, or propafenone (previously, dronedarone*)</a:t>
            </a:r>
            <a:endParaRPr sz="2400"/>
          </a:p>
          <a:p>
            <a:pPr marL="0" lvl="0" indent="0" algn="l" rtl="0">
              <a:lnSpc>
                <a:spcPct val="100000"/>
              </a:lnSpc>
              <a:spcBef>
                <a:spcPts val="0"/>
              </a:spcBef>
              <a:spcAft>
                <a:spcPts val="0"/>
              </a:spcAft>
              <a:buSzPct val="185185"/>
              <a:buNone/>
            </a:pPr>
            <a:r>
              <a:rPr lang="en-US" sz="2400"/>
              <a:t> o 2nd line: amiodarone (Exception: If&lt; 48 hours and poor cardiac function, amiodarone is 1st line.)</a:t>
            </a: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r>
              <a:rPr lang="en-US" sz="2400"/>
              <a:t>**as with DC cardioversion when Afib has been present &gt;48hrs or unknown.you must rule out atrial thrombus or at least 3 weeks of anticoagulant prior to performing one.</a:t>
            </a: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endParaRPr sz="2400"/>
          </a:p>
          <a:p>
            <a:pPr marL="0" lvl="0" indent="0" algn="l" rtl="0">
              <a:lnSpc>
                <a:spcPct val="100000"/>
              </a:lnSpc>
              <a:spcBef>
                <a:spcPts val="0"/>
              </a:spcBef>
              <a:spcAft>
                <a:spcPts val="0"/>
              </a:spcAft>
              <a:buSzPct val="185185"/>
              <a:buNone/>
            </a:pPr>
            <a:endParaRPr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5"/>
          <p:cNvSpPr txBox="1">
            <a:spLocks noGrp="1"/>
          </p:cNvSpPr>
          <p:nvPr>
            <p:ph type="title"/>
          </p:nvPr>
        </p:nvSpPr>
        <p:spPr>
          <a:xfrm>
            <a:off x="457200" y="2002300"/>
            <a:ext cx="8229600" cy="4723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SzPct val="111111"/>
              <a:buNone/>
            </a:pPr>
            <a:r>
              <a:rPr lang="en-US" b="1"/>
              <a:t>anticoagulation</a:t>
            </a:r>
            <a:endParaRPr b="1"/>
          </a:p>
          <a:p>
            <a:pPr marL="0" lvl="0" indent="0" algn="l" rtl="0">
              <a:lnSpc>
                <a:spcPct val="100000"/>
              </a:lnSpc>
              <a:spcBef>
                <a:spcPts val="0"/>
              </a:spcBef>
              <a:spcAft>
                <a:spcPts val="0"/>
              </a:spcAft>
              <a:buSzPct val="167714"/>
              <a:buNone/>
            </a:pPr>
            <a:r>
              <a:rPr lang="en-US" sz="2650"/>
              <a:t>Antithrombotic therapy to prevent thromboembolism is recommended for all patients with Afib (irrespective of rate or rhythm control strategy), except for those with lone Afib (age &lt; 60 years without heart disease and without risk factors) or contraindications.</a:t>
            </a:r>
            <a:endParaRPr sz="2650"/>
          </a:p>
          <a:p>
            <a:pPr marL="0" lvl="0" indent="0" algn="l" rtl="0">
              <a:lnSpc>
                <a:spcPct val="100000"/>
              </a:lnSpc>
              <a:spcBef>
                <a:spcPts val="0"/>
              </a:spcBef>
              <a:spcAft>
                <a:spcPts val="0"/>
              </a:spcAft>
              <a:buSzPct val="167714"/>
              <a:buNone/>
            </a:pPr>
            <a:endParaRPr sz="2650"/>
          </a:p>
          <a:p>
            <a:pPr marL="0" lvl="0" indent="0" algn="l" rtl="0">
              <a:lnSpc>
                <a:spcPct val="100000"/>
              </a:lnSpc>
              <a:spcBef>
                <a:spcPts val="0"/>
              </a:spcBef>
              <a:spcAft>
                <a:spcPts val="0"/>
              </a:spcAft>
              <a:buClr>
                <a:schemeClr val="dk1"/>
              </a:buClr>
              <a:buSzPct val="41509"/>
              <a:buFont typeface="Arial"/>
              <a:buNone/>
            </a:pPr>
            <a:r>
              <a:rPr lang="en-US" sz="2650"/>
              <a:t>For patients with non-valvular A-fib (without rheumatic heart disease associated mitral stenosis or prosthetic valves), the CHADS2/ CHADS-VASC scoring system is often used for risk stratification , as we use either warfarin/aspirin accordingly.</a:t>
            </a:r>
            <a:endParaRPr sz="2650"/>
          </a:p>
          <a:p>
            <a:pPr marL="0" lvl="0" indent="0" algn="l" rtl="0">
              <a:lnSpc>
                <a:spcPct val="100000"/>
              </a:lnSpc>
              <a:spcBef>
                <a:spcPts val="0"/>
              </a:spcBef>
              <a:spcAft>
                <a:spcPts val="0"/>
              </a:spcAft>
              <a:buClr>
                <a:schemeClr val="dk1"/>
              </a:buClr>
              <a:buSzPct val="41509"/>
              <a:buFont typeface="Arial"/>
              <a:buNone/>
            </a:pPr>
            <a:r>
              <a:rPr lang="en-US" sz="2650"/>
              <a:t> </a:t>
            </a:r>
            <a:endParaRPr sz="2650"/>
          </a:p>
          <a:p>
            <a:pPr marL="0" lvl="0" indent="0" algn="l" rtl="0">
              <a:lnSpc>
                <a:spcPct val="100000"/>
              </a:lnSpc>
              <a:spcBef>
                <a:spcPts val="0"/>
              </a:spcBef>
              <a:spcAft>
                <a:spcPts val="0"/>
              </a:spcAft>
              <a:buSzPct val="167714"/>
              <a:buNone/>
            </a:pPr>
            <a:endParaRPr sz="2650"/>
          </a:p>
          <a:p>
            <a:pPr marL="0" lvl="0" indent="0" algn="l" rtl="0">
              <a:lnSpc>
                <a:spcPct val="100000"/>
              </a:lnSpc>
              <a:spcBef>
                <a:spcPts val="0"/>
              </a:spcBef>
              <a:spcAft>
                <a:spcPts val="0"/>
              </a:spcAft>
              <a:buSzPct val="111111"/>
              <a:buNone/>
            </a:pPr>
            <a:endParaRPr/>
          </a:p>
          <a:p>
            <a:pPr marL="0" lvl="0" indent="0" algn="l" rtl="0">
              <a:lnSpc>
                <a:spcPct val="100000"/>
              </a:lnSpc>
              <a:spcBef>
                <a:spcPts val="0"/>
              </a:spcBef>
              <a:spcAft>
                <a:spcPts val="0"/>
              </a:spcAft>
              <a:buSzPct val="111111"/>
              <a:buNone/>
            </a:pPr>
            <a:endParaRPr/>
          </a:p>
          <a:p>
            <a:pPr marL="0" lvl="0" indent="0" algn="l" rtl="0">
              <a:lnSpc>
                <a:spcPct val="100000"/>
              </a:lnSpc>
              <a:spcBef>
                <a:spcPts val="0"/>
              </a:spcBef>
              <a:spcAft>
                <a:spcPts val="0"/>
              </a:spcAft>
              <a:buSzPct val="111111"/>
              <a:buNone/>
            </a:pP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6"/>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endParaRPr/>
          </a:p>
        </p:txBody>
      </p:sp>
      <p:pic>
        <p:nvPicPr>
          <p:cNvPr id="378" name="Google Shape;378;p56"/>
          <p:cNvPicPr preferRelativeResize="0"/>
          <p:nvPr/>
        </p:nvPicPr>
        <p:blipFill>
          <a:blip r:embed="rId3">
            <a:alphaModFix/>
          </a:blip>
          <a:stretch>
            <a:fillRect/>
          </a:stretch>
        </p:blipFill>
        <p:spPr>
          <a:xfrm>
            <a:off x="152400" y="0"/>
            <a:ext cx="8940780" cy="6705599"/>
          </a:xfrm>
          <a:prstGeom prst="rect">
            <a:avLst/>
          </a:prstGeom>
          <a:noFill/>
          <a:ln>
            <a:noFill/>
          </a:ln>
        </p:spPr>
      </p:pic>
      <p:sp>
        <p:nvSpPr>
          <p:cNvPr id="379" name="Google Shape;379;p56"/>
          <p:cNvSpPr txBox="1"/>
          <p:nvPr/>
        </p:nvSpPr>
        <p:spPr>
          <a:xfrm>
            <a:off x="4114800" y="3933025"/>
            <a:ext cx="7337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Georgia"/>
              <a:ea typeface="Georgia"/>
              <a:cs typeface="Georgia"/>
              <a:sym typeface="Georgi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7"/>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endParaRPr/>
          </a:p>
        </p:txBody>
      </p:sp>
      <p:pic>
        <p:nvPicPr>
          <p:cNvPr id="385" name="Google Shape;385;p57"/>
          <p:cNvPicPr preferRelativeResize="0"/>
          <p:nvPr/>
        </p:nvPicPr>
        <p:blipFill>
          <a:blip r:embed="rId3">
            <a:alphaModFix/>
          </a:blip>
          <a:stretch>
            <a:fillRect/>
          </a:stretch>
        </p:blipFill>
        <p:spPr>
          <a:xfrm>
            <a:off x="152400" y="46502"/>
            <a:ext cx="8991601" cy="665909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58"/>
          <p:cNvSpPr txBox="1">
            <a:spLocks noGrp="1"/>
          </p:cNvSpPr>
          <p:nvPr>
            <p:ph type="title"/>
          </p:nvPr>
        </p:nvSpPr>
        <p:spPr>
          <a:xfrm>
            <a:off x="457200" y="1143000"/>
            <a:ext cx="8229600" cy="38808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000"/>
              <a:buNone/>
            </a:pPr>
            <a:r>
              <a:rPr lang="en-US" sz="2400">
                <a:solidFill>
                  <a:srgbClr val="FF0000"/>
                </a:solidFill>
              </a:rPr>
              <a:t>Radiofrequency ablation of the AV node with subsequent permanent pacing</a:t>
            </a:r>
            <a:r>
              <a:rPr lang="en-US" sz="2400"/>
              <a:t> is a treatment for patients with refractory Afib and for those who cannot tolerate the meds needed for rate or rhythm control. This strategy provides definitive rate control but does not cure the underlying atrial fibrillation-hence, patients still require anticoagulation.</a:t>
            </a:r>
            <a:endParaRPr sz="2400"/>
          </a:p>
          <a:p>
            <a:pPr marL="0" lvl="0" indent="0" algn="l" rtl="0">
              <a:lnSpc>
                <a:spcPct val="100000"/>
              </a:lnSpc>
              <a:spcBef>
                <a:spcPts val="0"/>
              </a:spcBef>
              <a:spcAft>
                <a:spcPts val="0"/>
              </a:spcAft>
              <a:buSzPts val="4000"/>
              <a:buNone/>
            </a:pPr>
            <a:r>
              <a:rPr lang="en-US" sz="2400"/>
              <a:t> In many patients, A-fib originates as abnormal impulses arising in the pulmonary veins. Radiofrequency ablation, or isolation of the pulmonary veins, is becoming increasingly popular in treating recurrent, drug refractory, symptomatic A-fib, although it is not yet established as I st line therapy</a:t>
            </a:r>
            <a:endParaRPr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9"/>
          <p:cNvSpPr txBox="1">
            <a:spLocks noGrp="1"/>
          </p:cNvSpPr>
          <p:nvPr>
            <p:ph type="title"/>
          </p:nvPr>
        </p:nvSpPr>
        <p:spPr>
          <a:xfrm>
            <a:off x="2133600" y="838200"/>
            <a:ext cx="4531361"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Atrial flutter</a:t>
            </a:r>
            <a:endParaRPr sz="5000"/>
          </a:p>
        </p:txBody>
      </p:sp>
      <p:grpSp>
        <p:nvGrpSpPr>
          <p:cNvPr id="396" name="Google Shape;396;p59"/>
          <p:cNvGrpSpPr/>
          <p:nvPr/>
        </p:nvGrpSpPr>
        <p:grpSpPr>
          <a:xfrm>
            <a:off x="0" y="0"/>
            <a:ext cx="9144000" cy="6858000"/>
            <a:chOff x="0" y="0"/>
            <a:chExt cx="9144000" cy="6858000"/>
          </a:xfrm>
        </p:grpSpPr>
        <p:pic>
          <p:nvPicPr>
            <p:cNvPr id="397" name="Google Shape;397;p59"/>
            <p:cNvPicPr preferRelativeResize="0"/>
            <p:nvPr/>
          </p:nvPicPr>
          <p:blipFill rotWithShape="1">
            <a:blip r:embed="rId3">
              <a:alphaModFix/>
            </a:blip>
            <a:srcRect/>
            <a:stretch/>
          </p:blipFill>
          <p:spPr>
            <a:xfrm>
              <a:off x="1473200" y="3098800"/>
              <a:ext cx="6197600" cy="2057400"/>
            </a:xfrm>
            <a:prstGeom prst="rect">
              <a:avLst/>
            </a:prstGeom>
            <a:noFill/>
            <a:ln>
              <a:noFill/>
            </a:ln>
          </p:spPr>
        </p:pic>
        <p:sp>
          <p:nvSpPr>
            <p:cNvPr id="398" name="Google Shape;398;p59"/>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0"/>
          <p:cNvSpPr txBox="1">
            <a:spLocks noGrp="1"/>
          </p:cNvSpPr>
          <p:nvPr>
            <p:ph type="title"/>
          </p:nvPr>
        </p:nvSpPr>
        <p:spPr>
          <a:xfrm>
            <a:off x="1981200" y="965200"/>
            <a:ext cx="4226559"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Atrial flutter</a:t>
            </a:r>
            <a:endParaRPr sz="5000"/>
          </a:p>
        </p:txBody>
      </p:sp>
      <p:sp>
        <p:nvSpPr>
          <p:cNvPr id="404" name="Google Shape;404;p60"/>
          <p:cNvSpPr txBox="1"/>
          <p:nvPr/>
        </p:nvSpPr>
        <p:spPr>
          <a:xfrm>
            <a:off x="535940" y="1943100"/>
            <a:ext cx="8274000" cy="4082700"/>
          </a:xfrm>
          <a:prstGeom prst="rect">
            <a:avLst/>
          </a:prstGeom>
          <a:noFill/>
          <a:ln>
            <a:noFill/>
          </a:ln>
        </p:spPr>
        <p:txBody>
          <a:bodyPr spcFirstLastPara="1" wrap="square" lIns="0" tIns="11425" rIns="0" bIns="0" anchor="t" anchorCtr="0">
            <a:spAutoFit/>
          </a:bodyPr>
          <a:lstStyle/>
          <a:p>
            <a:pPr marL="286385" marR="48260" lvl="0" indent="-255271" algn="l" rtl="0">
              <a:lnSpc>
                <a:spcPct val="100200"/>
              </a:lnSpc>
              <a:spcBef>
                <a:spcPts val="0"/>
              </a:spcBef>
              <a:spcAft>
                <a:spcPts val="0"/>
              </a:spcAft>
              <a:buClr>
                <a:srgbClr val="0BD0D9"/>
              </a:buClr>
              <a:buSzPts val="2200"/>
              <a:buFont typeface="Noto Sans Symbols"/>
              <a:buChar char="⚫"/>
            </a:pPr>
            <a:r>
              <a:rPr lang="en-US" sz="2200" b="0" i="0" u="none" strike="noStrike" cap="none">
                <a:solidFill>
                  <a:schemeClr val="dk1"/>
                </a:solidFill>
                <a:latin typeface="Constantia"/>
                <a:ea typeface="Constantia"/>
                <a:cs typeface="Constantia"/>
                <a:sym typeface="Constantia"/>
              </a:rPr>
              <a:t>Patient presents with a  </a:t>
            </a:r>
            <a:r>
              <a:rPr lang="en-US" sz="2200" b="0" i="0" u="none" strike="noStrike" cap="none">
                <a:solidFill>
                  <a:srgbClr val="FF0000"/>
                </a:solidFill>
                <a:latin typeface="Constantia"/>
                <a:ea typeface="Constantia"/>
                <a:cs typeface="Constantia"/>
                <a:sym typeface="Constantia"/>
              </a:rPr>
              <a:t>regular narrow complex tachycardia (atrial rate of 300bpm) </a:t>
            </a:r>
            <a:r>
              <a:rPr lang="en-US" sz="2200" b="0" i="0" u="none" strike="noStrike" cap="none">
                <a:solidFill>
                  <a:schemeClr val="dk1"/>
                </a:solidFill>
                <a:latin typeface="Constantia"/>
                <a:ea typeface="Constantia"/>
                <a:cs typeface="Constantia"/>
                <a:sym typeface="Constantia"/>
              </a:rPr>
              <a:t>with a 2:1 AV block, </a:t>
            </a:r>
            <a:r>
              <a:rPr lang="en-US" sz="2200" b="0" i="0" u="none" strike="noStrike" cap="none">
                <a:solidFill>
                  <a:srgbClr val="FF0000"/>
                </a:solidFill>
                <a:latin typeface="Constantia"/>
                <a:ea typeface="Constantia"/>
                <a:cs typeface="Constantia"/>
                <a:sym typeface="Constantia"/>
              </a:rPr>
              <a:t>ventricular response of approximately 150 beats per minute</a:t>
            </a:r>
            <a:r>
              <a:rPr lang="en-US" sz="2200" b="0" i="0" u="none" strike="noStrike" cap="none">
                <a:solidFill>
                  <a:schemeClr val="dk1"/>
                </a:solidFill>
                <a:latin typeface="Constantia"/>
                <a:ea typeface="Constantia"/>
                <a:cs typeface="Constantia"/>
                <a:sym typeface="Constantia"/>
              </a:rPr>
              <a:t>. </a:t>
            </a:r>
            <a:endParaRPr sz="2200" b="0" i="0" u="none" strike="noStrike" cap="none">
              <a:solidFill>
                <a:schemeClr val="dk1"/>
              </a:solidFill>
              <a:latin typeface="Constantia"/>
              <a:ea typeface="Constantia"/>
              <a:cs typeface="Constantia"/>
              <a:sym typeface="Constantia"/>
            </a:endParaRPr>
          </a:p>
          <a:p>
            <a:pPr marL="457200" marR="48260" lvl="0" indent="0" algn="l" rtl="0">
              <a:lnSpc>
                <a:spcPct val="100200"/>
              </a:lnSpc>
              <a:spcBef>
                <a:spcPts val="0"/>
              </a:spcBef>
              <a:spcAft>
                <a:spcPts val="0"/>
              </a:spcAft>
              <a:buClr>
                <a:srgbClr val="000000"/>
              </a:buClr>
              <a:buSzPts val="2200"/>
              <a:buFont typeface="Arial"/>
              <a:buNone/>
            </a:pPr>
            <a:endParaRPr sz="2200" b="0" i="0" u="none" strike="noStrike" cap="none">
              <a:solidFill>
                <a:schemeClr val="dk1"/>
              </a:solidFill>
              <a:latin typeface="Constantia"/>
              <a:ea typeface="Constantia"/>
              <a:cs typeface="Constantia"/>
              <a:sym typeface="Constantia"/>
            </a:endParaRPr>
          </a:p>
          <a:p>
            <a:pPr marL="457200" marR="48260" lvl="0" indent="-368300" algn="l" rtl="0">
              <a:lnSpc>
                <a:spcPct val="100200"/>
              </a:lnSpc>
              <a:spcBef>
                <a:spcPts val="0"/>
              </a:spcBef>
              <a:spcAft>
                <a:spcPts val="0"/>
              </a:spcAft>
              <a:buClr>
                <a:schemeClr val="dk1"/>
              </a:buClr>
              <a:buSzPts val="2200"/>
              <a:buFont typeface="Constantia"/>
              <a:buChar char="●"/>
            </a:pPr>
            <a:r>
              <a:rPr lang="en-US" sz="2200" b="0" i="0" u="none" strike="noStrike" cap="none">
                <a:solidFill>
                  <a:schemeClr val="dk1"/>
                </a:solidFill>
                <a:latin typeface="Constantia"/>
                <a:ea typeface="Constantia"/>
                <a:cs typeface="Constantia"/>
                <a:sym typeface="Constantia"/>
              </a:rPr>
              <a:t>if the AV block &gt;3:1, the cause is medications or advanced AV conduction disease.</a:t>
            </a:r>
            <a:endParaRPr sz="2200" b="0" i="0" u="none" strike="noStrike" cap="none">
              <a:solidFill>
                <a:schemeClr val="dk1"/>
              </a:solidFill>
              <a:latin typeface="Constantia"/>
              <a:ea typeface="Constantia"/>
              <a:cs typeface="Constantia"/>
              <a:sym typeface="Constantia"/>
            </a:endParaRPr>
          </a:p>
          <a:p>
            <a:pPr marL="457200" marR="48260" lvl="0" indent="0" algn="l" rtl="0">
              <a:lnSpc>
                <a:spcPct val="100200"/>
              </a:lnSpc>
              <a:spcBef>
                <a:spcPts val="0"/>
              </a:spcBef>
              <a:spcAft>
                <a:spcPts val="0"/>
              </a:spcAft>
              <a:buClr>
                <a:srgbClr val="000000"/>
              </a:buClr>
              <a:buSzPts val="2200"/>
              <a:buFont typeface="Arial"/>
              <a:buNone/>
            </a:pPr>
            <a:endParaRPr sz="2200" b="0" i="0" u="none" strike="noStrike" cap="none">
              <a:solidFill>
                <a:schemeClr val="dk1"/>
              </a:solidFill>
              <a:latin typeface="Constantia"/>
              <a:ea typeface="Constantia"/>
              <a:cs typeface="Constantia"/>
              <a:sym typeface="Constantia"/>
            </a:endParaRPr>
          </a:p>
          <a:p>
            <a:pPr marL="457200" marR="48260" lvl="0" indent="-368300" algn="l" rtl="0">
              <a:lnSpc>
                <a:spcPct val="100200"/>
              </a:lnSpc>
              <a:spcBef>
                <a:spcPts val="0"/>
              </a:spcBef>
              <a:spcAft>
                <a:spcPts val="0"/>
              </a:spcAft>
              <a:buClr>
                <a:schemeClr val="dk1"/>
              </a:buClr>
              <a:buSzPts val="2200"/>
              <a:buFont typeface="Constantia"/>
              <a:buChar char="●"/>
            </a:pPr>
            <a:r>
              <a:rPr lang="en-US" sz="2200" b="0" i="0" u="none" strike="noStrike" cap="none">
                <a:solidFill>
                  <a:schemeClr val="dk1"/>
                </a:solidFill>
                <a:latin typeface="Constantia"/>
                <a:ea typeface="Constantia"/>
                <a:cs typeface="Constantia"/>
                <a:sym typeface="Constantia"/>
              </a:rPr>
              <a:t>ECG: flutter waves may be symmetrical, resembling p-waves, or maybe asymmetrical with a "sawtooth" </a:t>
            </a:r>
            <a:r>
              <a:rPr lang="en-US" sz="2200">
                <a:solidFill>
                  <a:schemeClr val="dk1"/>
                </a:solidFill>
                <a:latin typeface="Constantia"/>
                <a:ea typeface="Constantia"/>
                <a:cs typeface="Constantia"/>
                <a:sym typeface="Constantia"/>
              </a:rPr>
              <a:t>appearance</a:t>
            </a:r>
            <a:r>
              <a:rPr lang="en-US" sz="2200" b="0" i="0" u="none" strike="noStrike" cap="none">
                <a:solidFill>
                  <a:schemeClr val="dk1"/>
                </a:solidFill>
                <a:latin typeface="Constantia"/>
                <a:ea typeface="Constantia"/>
                <a:cs typeface="Constantia"/>
                <a:sym typeface="Constantia"/>
              </a:rPr>
              <a:t>, rising gradually and falling abruptly or vice versa</a:t>
            </a:r>
            <a:endParaRPr sz="2200" b="0" i="0" u="none" strike="noStrike" cap="none">
              <a:solidFill>
                <a:schemeClr val="dk1"/>
              </a:solidFill>
              <a:latin typeface="Constantia"/>
              <a:ea typeface="Constantia"/>
              <a:cs typeface="Constantia"/>
              <a:sym typeface="Constantia"/>
            </a:endParaRPr>
          </a:p>
          <a:p>
            <a:pPr marL="457200" marR="48260" lvl="0" indent="0" algn="l" rtl="0">
              <a:lnSpc>
                <a:spcPct val="100200"/>
              </a:lnSpc>
              <a:spcBef>
                <a:spcPts val="0"/>
              </a:spcBef>
              <a:spcAft>
                <a:spcPts val="0"/>
              </a:spcAft>
              <a:buClr>
                <a:srgbClr val="000000"/>
              </a:buClr>
              <a:buSzPts val="2200"/>
              <a:buFont typeface="Arial"/>
              <a:buNone/>
            </a:pPr>
            <a:endParaRPr sz="2200" b="0" i="0" u="none" strike="noStrike" cap="none">
              <a:solidFill>
                <a:schemeClr val="dk1"/>
              </a:solidFill>
              <a:latin typeface="Constantia"/>
              <a:ea typeface="Constantia"/>
              <a:cs typeface="Constantia"/>
              <a:sym typeface="Constantia"/>
            </a:endParaRPr>
          </a:p>
          <a:p>
            <a:pPr marL="457200" marR="48260" lvl="0" indent="0" algn="l" rtl="0">
              <a:lnSpc>
                <a:spcPct val="100200"/>
              </a:lnSpc>
              <a:spcBef>
                <a:spcPts val="0"/>
              </a:spcBef>
              <a:spcAft>
                <a:spcPts val="0"/>
              </a:spcAft>
              <a:buClr>
                <a:srgbClr val="000000"/>
              </a:buClr>
              <a:buSzPts val="2200"/>
              <a:buFont typeface="Arial"/>
              <a:buNone/>
            </a:pPr>
            <a:endParaRPr sz="22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Google Shape;409;p61"/>
          <p:cNvPicPr preferRelativeResize="0"/>
          <p:nvPr/>
        </p:nvPicPr>
        <p:blipFill rotWithShape="1">
          <a:blip r:embed="rId3">
            <a:alphaModFix/>
          </a:blip>
          <a:srcRect l="-2380" t="-5887" r="-3878"/>
          <a:stretch/>
        </p:blipFill>
        <p:spPr>
          <a:xfrm>
            <a:off x="118425" y="1239400"/>
            <a:ext cx="8907150" cy="49590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5" name="Google Shape;415;p62"/>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457200" marR="48260" lvl="0" indent="-368300" algn="l" rtl="0">
              <a:lnSpc>
                <a:spcPct val="100200"/>
              </a:lnSpc>
              <a:spcBef>
                <a:spcPts val="0"/>
              </a:spcBef>
              <a:spcAft>
                <a:spcPts val="0"/>
              </a:spcAft>
              <a:buSzPts val="2200"/>
              <a:buFont typeface="Constantia"/>
              <a:buChar char="●"/>
            </a:pPr>
            <a:r>
              <a:rPr lang="en-US" sz="2200">
                <a:latin typeface="Constantia"/>
                <a:ea typeface="Constantia"/>
                <a:cs typeface="Constantia"/>
                <a:sym typeface="Constantia"/>
              </a:rPr>
              <a:t>As with  atrial fibrillation, the early steps in the management of atrial flutter involve an assessment of the need for </a:t>
            </a:r>
            <a:r>
              <a:rPr lang="en-US" sz="2200">
                <a:solidFill>
                  <a:srgbClr val="FF0000"/>
                </a:solidFill>
                <a:latin typeface="Constantia"/>
                <a:ea typeface="Constantia"/>
                <a:cs typeface="Constantia"/>
                <a:sym typeface="Constantia"/>
              </a:rPr>
              <a:t>cardioversion</a:t>
            </a:r>
            <a:r>
              <a:rPr lang="en-US" sz="2200">
                <a:latin typeface="Constantia"/>
                <a:ea typeface="Constantia"/>
                <a:cs typeface="Constantia"/>
                <a:sym typeface="Constantia"/>
              </a:rPr>
              <a:t>, ventricular </a:t>
            </a:r>
            <a:r>
              <a:rPr lang="en-US" sz="2200">
                <a:solidFill>
                  <a:srgbClr val="FF0000"/>
                </a:solidFill>
                <a:latin typeface="Constantia"/>
                <a:ea typeface="Constantia"/>
                <a:cs typeface="Constantia"/>
                <a:sym typeface="Constantia"/>
              </a:rPr>
              <a:t>rate slowing therapy</a:t>
            </a:r>
            <a:r>
              <a:rPr lang="en-US" sz="2200">
                <a:latin typeface="Constantia"/>
                <a:ea typeface="Constantia"/>
                <a:cs typeface="Constantia"/>
                <a:sym typeface="Constantia"/>
              </a:rPr>
              <a:t>, and  </a:t>
            </a:r>
            <a:r>
              <a:rPr lang="en-US" sz="2200">
                <a:solidFill>
                  <a:srgbClr val="FF0000"/>
                </a:solidFill>
                <a:latin typeface="Constantia"/>
                <a:ea typeface="Constantia"/>
                <a:cs typeface="Constantia"/>
                <a:sym typeface="Constantia"/>
              </a:rPr>
              <a:t>anticoagulation therapy</a:t>
            </a:r>
            <a:r>
              <a:rPr lang="en-US" sz="2200">
                <a:latin typeface="Constantia"/>
                <a:ea typeface="Constantia"/>
                <a:cs typeface="Constantia"/>
                <a:sym typeface="Constantia"/>
              </a:rPr>
              <a:t>. Our initial approach to the  management of patients with atrial flutter is the same as  our approach for atrial fibrillation.</a:t>
            </a:r>
            <a:endParaRPr sz="2200">
              <a:latin typeface="Constantia"/>
              <a:ea typeface="Constantia"/>
              <a:cs typeface="Constantia"/>
              <a:sym typeface="Constantia"/>
            </a:endParaRPr>
          </a:p>
          <a:p>
            <a:pPr marL="0" lvl="0" indent="0" algn="l" rtl="0">
              <a:lnSpc>
                <a:spcPct val="100000"/>
              </a:lnSpc>
              <a:spcBef>
                <a:spcPts val="300"/>
              </a:spcBef>
              <a:spcAft>
                <a:spcPts val="0"/>
              </a:spcAft>
              <a:buSzPts val="1800"/>
              <a:buNone/>
            </a:pP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grpSp>
        <p:nvGrpSpPr>
          <p:cNvPr id="420" name="Google Shape;420;p63"/>
          <p:cNvGrpSpPr/>
          <p:nvPr/>
        </p:nvGrpSpPr>
        <p:grpSpPr>
          <a:xfrm>
            <a:off x="0" y="0"/>
            <a:ext cx="9144000" cy="6858000"/>
            <a:chOff x="0" y="0"/>
            <a:chExt cx="9144000" cy="6858000"/>
          </a:xfrm>
        </p:grpSpPr>
        <p:pic>
          <p:nvPicPr>
            <p:cNvPr id="421" name="Google Shape;421;p63"/>
            <p:cNvPicPr preferRelativeResize="0"/>
            <p:nvPr/>
          </p:nvPicPr>
          <p:blipFill rotWithShape="1">
            <a:blip r:embed="rId3">
              <a:alphaModFix/>
            </a:blip>
            <a:srcRect/>
            <a:stretch/>
          </p:blipFill>
          <p:spPr>
            <a:xfrm>
              <a:off x="0" y="1905000"/>
              <a:ext cx="9144000" cy="3302000"/>
            </a:xfrm>
            <a:prstGeom prst="rect">
              <a:avLst/>
            </a:prstGeom>
            <a:noFill/>
            <a:ln>
              <a:noFill/>
            </a:ln>
          </p:spPr>
        </p:pic>
        <p:sp>
          <p:nvSpPr>
            <p:cNvPr id="422" name="Google Shape;422;p63"/>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
        <p:nvSpPr>
          <p:cNvPr id="423" name="Google Shape;423;p63"/>
          <p:cNvSpPr txBox="1"/>
          <p:nvPr/>
        </p:nvSpPr>
        <p:spPr>
          <a:xfrm>
            <a:off x="457200" y="762000"/>
            <a:ext cx="8229600" cy="1066800"/>
          </a:xfrm>
          <a:prstGeom prst="rect">
            <a:avLst/>
          </a:prstGeom>
          <a:noFill/>
          <a:ln>
            <a:noFill/>
          </a:ln>
        </p:spPr>
        <p:txBody>
          <a:bodyPr spcFirstLastPara="1" wrap="square" lIns="0" tIns="76200" rIns="0" bIns="0" anchor="ctr" anchorCtr="0">
            <a:spAutoFit/>
          </a:bodyPr>
          <a:lstStyle/>
          <a:p>
            <a:pPr marL="3357879" marR="5080" lvl="0" indent="-2833370" algn="l" rtl="0">
              <a:lnSpc>
                <a:spcPct val="125000"/>
              </a:lnSpc>
              <a:spcBef>
                <a:spcPts val="0"/>
              </a:spcBef>
              <a:spcAft>
                <a:spcPts val="0"/>
              </a:spcAft>
              <a:buClr>
                <a:schemeClr val="dk2"/>
              </a:buClr>
              <a:buSzPts val="4000"/>
              <a:buFont typeface="Trebuchet MS"/>
              <a:buNone/>
            </a:pPr>
            <a:r>
              <a:rPr lang="en-US" sz="4000" b="0" i="0" u="none" strike="noStrike" cap="none">
                <a:solidFill>
                  <a:schemeClr val="dk2"/>
                </a:solidFill>
                <a:latin typeface="Trebuchet MS"/>
                <a:ea typeface="Trebuchet MS"/>
                <a:cs typeface="Trebuchet MS"/>
                <a:sym typeface="Trebuchet MS"/>
              </a:rPr>
              <a:t>Atrial flutter with variable AV  block</a:t>
            </a:r>
            <a:endParaRPr sz="4000" b="0" i="0" u="none" strike="noStrike" cap="none">
              <a:solidFill>
                <a:schemeClr val="dk2"/>
              </a:solidFill>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2: Rate?</a:t>
            </a:r>
            <a:endParaRPr/>
          </a:p>
        </p:txBody>
      </p:sp>
      <p:sp>
        <p:nvSpPr>
          <p:cNvPr id="140" name="Google Shape;140;p18"/>
          <p:cNvSpPr txBox="1">
            <a:spLocks noGrp="1"/>
          </p:cNvSpPr>
          <p:nvPr>
            <p:ph idx="1"/>
          </p:nvPr>
        </p:nvSpPr>
        <p:spPr>
          <a:xfrm>
            <a:off x="235975" y="2249424"/>
            <a:ext cx="8229600" cy="43251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00"/>
              </a:spcBef>
              <a:spcAft>
                <a:spcPts val="0"/>
              </a:spcAft>
              <a:buSzPts val="1800"/>
              <a:buNone/>
            </a:pPr>
            <a:r>
              <a:rPr lang="en-US" sz="3000">
                <a:solidFill>
                  <a:srgbClr val="FF0000"/>
                </a:solidFill>
                <a:latin typeface="Calibri"/>
                <a:ea typeface="Calibri"/>
                <a:cs typeface="Calibri"/>
                <a:sym typeface="Calibri"/>
              </a:rPr>
              <a:t>300/number of big squares between R waves</a:t>
            </a:r>
            <a:endParaRPr sz="3000">
              <a:solidFill>
                <a:srgbClr val="FF0000"/>
              </a:solidFill>
              <a:latin typeface="Calibri"/>
              <a:ea typeface="Calibri"/>
              <a:cs typeface="Calibri"/>
              <a:sym typeface="Calibri"/>
            </a:endParaRPr>
          </a:p>
          <a:p>
            <a:pPr marL="457200" lvl="0" indent="-406400" algn="l" rtl="0">
              <a:lnSpc>
                <a:spcPct val="115000"/>
              </a:lnSpc>
              <a:spcBef>
                <a:spcPts val="100"/>
              </a:spcBef>
              <a:spcAft>
                <a:spcPts val="0"/>
              </a:spcAft>
              <a:buClr>
                <a:schemeClr val="dk1"/>
              </a:buClr>
              <a:buSzPts val="2800"/>
              <a:buFont typeface="Calibri"/>
              <a:buChar char="-"/>
            </a:pPr>
            <a:r>
              <a:rPr lang="en-US">
                <a:latin typeface="Calibri"/>
                <a:ea typeface="Calibri"/>
                <a:cs typeface="Calibri"/>
                <a:sym typeface="Calibri"/>
              </a:rPr>
              <a:t>normal</a:t>
            </a:r>
            <a:endParaRPr>
              <a:latin typeface="Calibri"/>
              <a:ea typeface="Calibri"/>
              <a:cs typeface="Calibri"/>
              <a:sym typeface="Calibri"/>
            </a:endParaRPr>
          </a:p>
          <a:p>
            <a:pPr marL="457200" lvl="0" indent="-406400" algn="l" rtl="0">
              <a:lnSpc>
                <a:spcPct val="115000"/>
              </a:lnSpc>
              <a:spcBef>
                <a:spcPts val="0"/>
              </a:spcBef>
              <a:spcAft>
                <a:spcPts val="0"/>
              </a:spcAft>
              <a:buClr>
                <a:schemeClr val="dk1"/>
              </a:buClr>
              <a:buSzPts val="2800"/>
              <a:buFont typeface="Calibri"/>
              <a:buChar char="-"/>
            </a:pPr>
            <a:r>
              <a:rPr lang="en-US">
                <a:latin typeface="Calibri"/>
                <a:ea typeface="Calibri"/>
                <a:cs typeface="Calibri"/>
                <a:sym typeface="Calibri"/>
              </a:rPr>
              <a:t>bradycardic</a:t>
            </a:r>
            <a:endParaRPr>
              <a:latin typeface="Calibri"/>
              <a:ea typeface="Calibri"/>
              <a:cs typeface="Calibri"/>
              <a:sym typeface="Calibri"/>
            </a:endParaRPr>
          </a:p>
          <a:p>
            <a:pPr marL="457200" lvl="0" indent="-406400" algn="l" rtl="0">
              <a:lnSpc>
                <a:spcPct val="115000"/>
              </a:lnSpc>
              <a:spcBef>
                <a:spcPts val="0"/>
              </a:spcBef>
              <a:spcAft>
                <a:spcPts val="0"/>
              </a:spcAft>
              <a:buClr>
                <a:schemeClr val="dk1"/>
              </a:buClr>
              <a:buSzPts val="2800"/>
              <a:buFont typeface="Calibri"/>
              <a:buChar char="-"/>
            </a:pPr>
            <a:r>
              <a:rPr lang="en-US">
                <a:latin typeface="Calibri"/>
                <a:ea typeface="Calibri"/>
                <a:cs typeface="Calibri"/>
                <a:sym typeface="Calibri"/>
              </a:rPr>
              <a:t>tachycardic</a:t>
            </a:r>
            <a:endParaRPr>
              <a:latin typeface="Calibri"/>
              <a:ea typeface="Calibri"/>
              <a:cs typeface="Calibri"/>
              <a:sym typeface="Calibri"/>
            </a:endParaRPr>
          </a:p>
          <a:p>
            <a:pPr marL="0" lvl="0" indent="0" algn="l" rtl="0">
              <a:lnSpc>
                <a:spcPct val="115000"/>
              </a:lnSpc>
              <a:spcBef>
                <a:spcPts val="100"/>
              </a:spcBef>
              <a:spcAft>
                <a:spcPts val="0"/>
              </a:spcAft>
              <a:buSzPts val="1800"/>
              <a:buNone/>
            </a:pPr>
            <a:endParaRPr sz="3200">
              <a:solidFill>
                <a:srgbClr val="FF0000"/>
              </a:solidFill>
              <a:latin typeface="Calibri"/>
              <a:ea typeface="Calibri"/>
              <a:cs typeface="Calibri"/>
              <a:sym typeface="Calibri"/>
            </a:endParaRPr>
          </a:p>
          <a:p>
            <a:pPr marL="0" lvl="0" indent="0" algn="l" rtl="0">
              <a:lnSpc>
                <a:spcPct val="115000"/>
              </a:lnSpc>
              <a:spcBef>
                <a:spcPts val="100"/>
              </a:spcBef>
              <a:spcAft>
                <a:spcPts val="0"/>
              </a:spcAft>
              <a:buClr>
                <a:schemeClr val="dk1"/>
              </a:buClr>
              <a:buSzPts val="1100"/>
              <a:buFont typeface="Arial"/>
              <a:buNone/>
            </a:pPr>
            <a:endParaRPr sz="3200">
              <a:solidFill>
                <a:srgbClr val="FF0000"/>
              </a:solidFill>
              <a:latin typeface="Calibri"/>
              <a:ea typeface="Calibri"/>
              <a:cs typeface="Calibri"/>
              <a:sym typeface="Calibri"/>
            </a:endParaRPr>
          </a:p>
          <a:p>
            <a:pPr marL="0" lvl="0" indent="0" algn="l" rtl="0">
              <a:lnSpc>
                <a:spcPct val="100000"/>
              </a:lnSpc>
              <a:spcBef>
                <a:spcPts val="300"/>
              </a:spcBef>
              <a:spcAft>
                <a:spcPts val="0"/>
              </a:spcAft>
              <a:buSzPts val="1800"/>
              <a:buNone/>
            </a:pPr>
            <a:endParaRPr/>
          </a:p>
        </p:txBody>
      </p:sp>
      <p:pic>
        <p:nvPicPr>
          <p:cNvPr id="141" name="Google Shape;141;p18"/>
          <p:cNvPicPr preferRelativeResize="0"/>
          <p:nvPr/>
        </p:nvPicPr>
        <p:blipFill rotWithShape="1">
          <a:blip r:embed="rId3">
            <a:alphaModFix/>
          </a:blip>
          <a:srcRect/>
          <a:stretch/>
        </p:blipFill>
        <p:spPr>
          <a:xfrm>
            <a:off x="2802075" y="2931675"/>
            <a:ext cx="6253424" cy="36428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64"/>
          <p:cNvSpPr txBox="1">
            <a:spLocks noGrp="1"/>
          </p:cNvSpPr>
          <p:nvPr>
            <p:ph type="title"/>
          </p:nvPr>
        </p:nvSpPr>
        <p:spPr>
          <a:xfrm>
            <a:off x="457200" y="762000"/>
            <a:ext cx="8229600" cy="1066800"/>
          </a:xfrm>
          <a:prstGeom prst="rect">
            <a:avLst/>
          </a:prstGeom>
          <a:noFill/>
          <a:ln>
            <a:noFill/>
          </a:ln>
        </p:spPr>
        <p:txBody>
          <a:bodyPr spcFirstLastPara="1" wrap="square" lIns="0" tIns="76200" rIns="0" bIns="0" anchor="ctr" anchorCtr="0">
            <a:spAutoFit/>
          </a:bodyPr>
          <a:lstStyle/>
          <a:p>
            <a:pPr marL="3357879" marR="5080" lvl="0" indent="-2833370" algn="l" rtl="0">
              <a:lnSpc>
                <a:spcPct val="125000"/>
              </a:lnSpc>
              <a:spcBef>
                <a:spcPts val="0"/>
              </a:spcBef>
              <a:spcAft>
                <a:spcPts val="0"/>
              </a:spcAft>
              <a:buClr>
                <a:schemeClr val="dk2"/>
              </a:buClr>
              <a:buSzPts val="4000"/>
              <a:buFont typeface="Trebuchet MS"/>
              <a:buNone/>
            </a:pPr>
            <a:r>
              <a:rPr lang="en-US"/>
              <a:t>Atrial flutter with variable AV  block</a:t>
            </a:r>
            <a:endParaRPr/>
          </a:p>
        </p:txBody>
      </p:sp>
      <p:sp>
        <p:nvSpPr>
          <p:cNvPr id="429" name="Google Shape;429;p64"/>
          <p:cNvSpPr txBox="1"/>
          <p:nvPr/>
        </p:nvSpPr>
        <p:spPr>
          <a:xfrm>
            <a:off x="535940" y="1943100"/>
            <a:ext cx="7999095" cy="3007360"/>
          </a:xfrm>
          <a:prstGeom prst="rect">
            <a:avLst/>
          </a:prstGeom>
          <a:noFill/>
          <a:ln>
            <a:noFill/>
          </a:ln>
        </p:spPr>
        <p:txBody>
          <a:bodyPr spcFirstLastPara="1" wrap="square" lIns="0" tIns="27300" rIns="0" bIns="0" anchor="t" anchorCtr="0">
            <a:spAutoFit/>
          </a:bodyPr>
          <a:lstStyle/>
          <a:p>
            <a:pPr marL="286385" marR="5080" lvl="0" indent="-274319" algn="l" rtl="0">
              <a:lnSpc>
                <a:spcPct val="96200"/>
              </a:lnSpc>
              <a:spcBef>
                <a:spcPts val="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Our initial approach to the management of patients  with atrial flutter is the same as our approach for atrial  fibrillation.</a:t>
            </a:r>
            <a:endParaRPr sz="2600" b="0" i="0" u="none" strike="noStrike" cap="none">
              <a:solidFill>
                <a:schemeClr val="dk1"/>
              </a:solidFill>
              <a:latin typeface="Constantia"/>
              <a:ea typeface="Constantia"/>
              <a:cs typeface="Constantia"/>
              <a:sym typeface="Constantia"/>
            </a:endParaRPr>
          </a:p>
          <a:p>
            <a:pPr marL="287020" marR="0" lvl="0" indent="-274320" algn="l" rtl="0">
              <a:lnSpc>
                <a:spcPct val="100000"/>
              </a:lnSpc>
              <a:spcBef>
                <a:spcPts val="880"/>
              </a:spcBef>
              <a:spcAft>
                <a:spcPts val="0"/>
              </a:spcAft>
              <a:buClr>
                <a:srgbClr val="0BD0D9"/>
              </a:buClr>
              <a:buSzPts val="2500"/>
              <a:buFont typeface="Noto Sans Symbols"/>
              <a:buChar char="⚫"/>
            </a:pPr>
            <a:r>
              <a:rPr lang="en-US" sz="2600" b="0" i="0" u="none" strike="noStrike" cap="none">
                <a:solidFill>
                  <a:schemeClr val="dk1"/>
                </a:solidFill>
                <a:latin typeface="Constantia"/>
                <a:ea typeface="Constantia"/>
                <a:cs typeface="Constantia"/>
                <a:sym typeface="Constantia"/>
              </a:rPr>
              <a:t>With new onset atrial flutter assess the need for</a:t>
            </a:r>
            <a:endParaRPr sz="2600" b="0" i="0" u="none" strike="noStrike" cap="none">
              <a:solidFill>
                <a:schemeClr val="dk1"/>
              </a:solidFill>
              <a:latin typeface="Constantia"/>
              <a:ea typeface="Constantia"/>
              <a:cs typeface="Constantia"/>
              <a:sym typeface="Constantia"/>
            </a:endParaRPr>
          </a:p>
          <a:p>
            <a:pPr marL="652780" marR="0" lvl="1" indent="-247015" algn="l" rtl="0">
              <a:lnSpc>
                <a:spcPct val="100000"/>
              </a:lnSpc>
              <a:spcBef>
                <a:spcPts val="580"/>
              </a:spcBef>
              <a:spcAft>
                <a:spcPts val="0"/>
              </a:spcAft>
              <a:buClr>
                <a:srgbClr val="0F6FC6"/>
              </a:buClr>
              <a:buSzPts val="2000"/>
              <a:buFont typeface="Noto Sans Symbols"/>
              <a:buChar char="⚫"/>
            </a:pPr>
            <a:r>
              <a:rPr lang="en-US" sz="2400" b="0" i="0" u="none" strike="noStrike" cap="none">
                <a:solidFill>
                  <a:schemeClr val="dk1"/>
                </a:solidFill>
                <a:latin typeface="Constantia"/>
                <a:ea typeface="Constantia"/>
                <a:cs typeface="Constantia"/>
                <a:sym typeface="Constantia"/>
              </a:rPr>
              <a:t>cardioversion</a:t>
            </a:r>
            <a:endParaRPr sz="2400" b="0" i="0" u="none" strike="noStrike" cap="none">
              <a:solidFill>
                <a:schemeClr val="dk1"/>
              </a:solidFill>
              <a:latin typeface="Constantia"/>
              <a:ea typeface="Constantia"/>
              <a:cs typeface="Constantia"/>
              <a:sym typeface="Constantia"/>
            </a:endParaRPr>
          </a:p>
          <a:p>
            <a:pPr marL="652780" marR="0" lvl="1" indent="-247015" algn="l" rtl="0">
              <a:lnSpc>
                <a:spcPct val="100000"/>
              </a:lnSpc>
              <a:spcBef>
                <a:spcPts val="620"/>
              </a:spcBef>
              <a:spcAft>
                <a:spcPts val="0"/>
              </a:spcAft>
              <a:buClr>
                <a:srgbClr val="0F6FC6"/>
              </a:buClr>
              <a:buSzPts val="2000"/>
              <a:buFont typeface="Noto Sans Symbols"/>
              <a:buChar char="⚫"/>
            </a:pPr>
            <a:r>
              <a:rPr lang="en-US" sz="2400" b="0" i="0" u="none" strike="noStrike" cap="none">
                <a:solidFill>
                  <a:schemeClr val="dk1"/>
                </a:solidFill>
                <a:latin typeface="Constantia"/>
                <a:ea typeface="Constantia"/>
                <a:cs typeface="Constantia"/>
                <a:sym typeface="Constantia"/>
              </a:rPr>
              <a:t>ventricular rate slowing therapy</a:t>
            </a:r>
            <a:endParaRPr sz="2400" b="0" i="0" u="none" strike="noStrike" cap="none">
              <a:solidFill>
                <a:schemeClr val="dk1"/>
              </a:solidFill>
              <a:latin typeface="Constantia"/>
              <a:ea typeface="Constantia"/>
              <a:cs typeface="Constantia"/>
              <a:sym typeface="Constantia"/>
            </a:endParaRPr>
          </a:p>
          <a:p>
            <a:pPr marL="652780" marR="0" lvl="1" indent="-247015" algn="l" rtl="0">
              <a:lnSpc>
                <a:spcPct val="100000"/>
              </a:lnSpc>
              <a:spcBef>
                <a:spcPts val="520"/>
              </a:spcBef>
              <a:spcAft>
                <a:spcPts val="0"/>
              </a:spcAft>
              <a:buClr>
                <a:srgbClr val="0F6FC6"/>
              </a:buClr>
              <a:buSzPts val="2000"/>
              <a:buFont typeface="Noto Sans Symbols"/>
              <a:buChar char="⚫"/>
            </a:pPr>
            <a:r>
              <a:rPr lang="en-US" sz="2400" b="0" i="0" u="none" strike="noStrike" cap="none">
                <a:solidFill>
                  <a:schemeClr val="dk1"/>
                </a:solidFill>
                <a:latin typeface="Constantia"/>
                <a:ea typeface="Constantia"/>
                <a:cs typeface="Constantia"/>
                <a:sym typeface="Constantia"/>
              </a:rPr>
              <a:t>antithrombotic therapy.</a:t>
            </a:r>
            <a:endParaRPr sz="2400" b="0" i="0" u="none" strike="noStrike" cap="none">
              <a:solidFill>
                <a:schemeClr val="dk1"/>
              </a:solidFill>
              <a:latin typeface="Constantia"/>
              <a:ea typeface="Constantia"/>
              <a:cs typeface="Constantia"/>
              <a:sym typeface="Constantia"/>
            </a:endParaRPr>
          </a:p>
        </p:txBody>
      </p:sp>
      <p:sp>
        <p:nvSpPr>
          <p:cNvPr id="430" name="Google Shape;430;p64"/>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
        <p:nvSpPr>
          <p:cNvPr id="431" name="Google Shape;431;p64"/>
          <p:cNvSpPr txBox="1"/>
          <p:nvPr/>
        </p:nvSpPr>
        <p:spPr>
          <a:xfrm>
            <a:off x="743650" y="5321150"/>
            <a:ext cx="7999200" cy="8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300">
                <a:latin typeface="Georgia"/>
                <a:ea typeface="Georgia"/>
                <a:cs typeface="Georgia"/>
                <a:sym typeface="Georgia"/>
              </a:rPr>
              <a:t>Another modality of treatment is by surgery; Atrial fibrillation ablation ( has relatively high success rates)</a:t>
            </a:r>
            <a:endParaRPr sz="2300">
              <a:latin typeface="Georgia"/>
              <a:ea typeface="Georgia"/>
              <a:cs typeface="Georgia"/>
              <a:sym typeface="Georgi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pic>
        <p:nvPicPr>
          <p:cNvPr id="436" name="Google Shape;436;p65"/>
          <p:cNvPicPr preferRelativeResize="0"/>
          <p:nvPr/>
        </p:nvPicPr>
        <p:blipFill>
          <a:blip r:embed="rId3">
            <a:alphaModFix/>
          </a:blip>
          <a:stretch>
            <a:fillRect/>
          </a:stretch>
        </p:blipFill>
        <p:spPr>
          <a:xfrm>
            <a:off x="1950900" y="287750"/>
            <a:ext cx="5242225" cy="65702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6"/>
          <p:cNvSpPr txBox="1">
            <a:spLocks noGrp="1"/>
          </p:cNvSpPr>
          <p:nvPr>
            <p:ph type="title"/>
          </p:nvPr>
        </p:nvSpPr>
        <p:spPr>
          <a:xfrm>
            <a:off x="874648" y="583047"/>
            <a:ext cx="7812152" cy="1551707"/>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Multifocal atrial tachycardia</a:t>
            </a:r>
            <a:endParaRPr sz="5000"/>
          </a:p>
        </p:txBody>
      </p:sp>
      <p:grpSp>
        <p:nvGrpSpPr>
          <p:cNvPr id="442" name="Google Shape;442;p66"/>
          <p:cNvGrpSpPr/>
          <p:nvPr/>
        </p:nvGrpSpPr>
        <p:grpSpPr>
          <a:xfrm>
            <a:off x="0" y="0"/>
            <a:ext cx="9144000" cy="6858000"/>
            <a:chOff x="0" y="0"/>
            <a:chExt cx="9144000" cy="6858000"/>
          </a:xfrm>
        </p:grpSpPr>
        <p:pic>
          <p:nvPicPr>
            <p:cNvPr id="443" name="Google Shape;443;p66"/>
            <p:cNvPicPr preferRelativeResize="0"/>
            <p:nvPr/>
          </p:nvPicPr>
          <p:blipFill rotWithShape="1">
            <a:blip r:embed="rId3">
              <a:alphaModFix/>
            </a:blip>
            <a:srcRect/>
            <a:stretch/>
          </p:blipFill>
          <p:spPr>
            <a:xfrm>
              <a:off x="0" y="2133600"/>
              <a:ext cx="9144000" cy="2273300"/>
            </a:xfrm>
            <a:prstGeom prst="rect">
              <a:avLst/>
            </a:prstGeom>
            <a:noFill/>
            <a:ln>
              <a:noFill/>
            </a:ln>
          </p:spPr>
        </p:pic>
        <p:sp>
          <p:nvSpPr>
            <p:cNvPr id="444" name="Google Shape;444;p66"/>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67"/>
          <p:cNvSpPr txBox="1">
            <a:spLocks noGrp="1"/>
          </p:cNvSpPr>
          <p:nvPr>
            <p:ph type="title"/>
          </p:nvPr>
        </p:nvSpPr>
        <p:spPr>
          <a:xfrm>
            <a:off x="838200" y="1219200"/>
            <a:ext cx="7396480"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Multifocal atrial tachycardia</a:t>
            </a:r>
            <a:endParaRPr sz="5000"/>
          </a:p>
        </p:txBody>
      </p:sp>
      <p:sp>
        <p:nvSpPr>
          <p:cNvPr id="450" name="Google Shape;450;p67"/>
          <p:cNvSpPr txBox="1"/>
          <p:nvPr/>
        </p:nvSpPr>
        <p:spPr>
          <a:xfrm>
            <a:off x="533400" y="2819400"/>
            <a:ext cx="8078400" cy="2744700"/>
          </a:xfrm>
          <a:prstGeom prst="rect">
            <a:avLst/>
          </a:prstGeom>
          <a:noFill/>
          <a:ln>
            <a:noFill/>
          </a:ln>
        </p:spPr>
        <p:txBody>
          <a:bodyPr spcFirstLastPara="1" wrap="square" lIns="0" tIns="12700" rIns="0" bIns="0" anchor="t" anchorCtr="0">
            <a:spAutoFit/>
          </a:bodyPr>
          <a:lstStyle/>
          <a:p>
            <a:pPr marL="286385" marR="5080" lvl="0" indent="-274319" algn="just" rtl="0">
              <a:lnSpc>
                <a:spcPct val="100000"/>
              </a:lnSpc>
              <a:spcBef>
                <a:spcPts val="0"/>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Multifocal atrial tachycardia (MAT) is mainly diagnosed by ECG criteria of atrial rate &gt; </a:t>
            </a:r>
            <a:r>
              <a:rPr lang="en-US" sz="2000" dirty="0">
                <a:solidFill>
                  <a:schemeClr val="dk1"/>
                </a:solidFill>
                <a:latin typeface="Constantia"/>
                <a:ea typeface="Constantia"/>
                <a:cs typeface="Constantia"/>
                <a:sym typeface="Constantia"/>
              </a:rPr>
              <a:t>1</a:t>
            </a:r>
            <a:r>
              <a:rPr lang="en-US" sz="2000" b="0" i="0" u="none" strike="noStrike" cap="none" dirty="0" smtClean="0">
                <a:solidFill>
                  <a:schemeClr val="dk1"/>
                </a:solidFill>
                <a:latin typeface="Constantia"/>
                <a:ea typeface="Constantia"/>
                <a:cs typeface="Constantia"/>
                <a:sym typeface="Constantia"/>
              </a:rPr>
              <a:t>00 </a:t>
            </a:r>
            <a:r>
              <a:rPr lang="en-US" sz="2000" b="0" i="0" u="none" strike="noStrike" cap="none" dirty="0">
                <a:solidFill>
                  <a:schemeClr val="dk1"/>
                </a:solidFill>
                <a:latin typeface="Constantia"/>
                <a:ea typeface="Constantia"/>
                <a:cs typeface="Constantia"/>
                <a:sym typeface="Constantia"/>
              </a:rPr>
              <a:t>beats/ minute with P waves of at least 3 distinct morphologies. MAT is usually seen in patients with pulmonary disease and may be a result of theophylline use. MAT can also be caused by very low K+ and Mg+2. </a:t>
            </a:r>
            <a:endParaRPr sz="2000" b="0" i="0" u="none" strike="noStrike" cap="none" dirty="0">
              <a:solidFill>
                <a:schemeClr val="dk1"/>
              </a:solidFill>
              <a:latin typeface="Constantia"/>
              <a:ea typeface="Constantia"/>
              <a:cs typeface="Constantia"/>
              <a:sym typeface="Constantia"/>
            </a:endParaRPr>
          </a:p>
          <a:p>
            <a:pPr marL="457200" marR="5080" lvl="0" indent="0" algn="just"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onstantia"/>
              <a:ea typeface="Constantia"/>
              <a:cs typeface="Constantia"/>
              <a:sym typeface="Constantia"/>
            </a:endParaRPr>
          </a:p>
          <a:p>
            <a:pPr marL="286385" marR="12065" lvl="0" indent="-274319" algn="just" rtl="0">
              <a:lnSpc>
                <a:spcPct val="95800"/>
              </a:lnSpc>
              <a:spcBef>
                <a:spcPts val="0"/>
              </a:spcBef>
              <a:spcAft>
                <a:spcPts val="0"/>
              </a:spcAft>
              <a:buClr>
                <a:srgbClr val="0BD0D9"/>
              </a:buClr>
              <a:buSzPts val="1900"/>
              <a:buFont typeface="Noto Sans Symbols"/>
              <a:buChar char="⚫"/>
            </a:pPr>
            <a:r>
              <a:rPr lang="en-US" sz="2000" b="0" i="0" u="none" strike="noStrike" cap="none" dirty="0">
                <a:solidFill>
                  <a:srgbClr val="FF0000"/>
                </a:solidFill>
                <a:latin typeface="Constantia"/>
                <a:ea typeface="Constantia"/>
                <a:cs typeface="Constantia"/>
                <a:sym typeface="Constantia"/>
              </a:rPr>
              <a:t>Medical therapy </a:t>
            </a:r>
            <a:r>
              <a:rPr lang="en-US" sz="2000" b="0" i="0" u="none" strike="noStrike" cap="none" dirty="0">
                <a:solidFill>
                  <a:schemeClr val="dk1"/>
                </a:solidFill>
                <a:latin typeface="Constantia"/>
                <a:ea typeface="Constantia"/>
                <a:cs typeface="Constantia"/>
                <a:sym typeface="Constantia"/>
              </a:rPr>
              <a:t>for MAT is indicated only if MAT causes a sustained  rapid ventricular response that causes or worsens myocardial ischemia,  heart failure, peripheral perfusion, or oxygenation.</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68"/>
          <p:cNvSpPr txBox="1">
            <a:spLocks noGrp="1"/>
          </p:cNvSpPr>
          <p:nvPr>
            <p:ph type="title"/>
          </p:nvPr>
        </p:nvSpPr>
        <p:spPr>
          <a:xfrm>
            <a:off x="533400" y="685800"/>
            <a:ext cx="8269352"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Multifocal atrial tachycardia</a:t>
            </a:r>
            <a:endParaRPr sz="5000"/>
          </a:p>
        </p:txBody>
      </p:sp>
      <p:sp>
        <p:nvSpPr>
          <p:cNvPr id="456" name="Google Shape;456;p68"/>
          <p:cNvSpPr txBox="1"/>
          <p:nvPr/>
        </p:nvSpPr>
        <p:spPr>
          <a:xfrm>
            <a:off x="535940" y="1676400"/>
            <a:ext cx="8018700" cy="5196600"/>
          </a:xfrm>
          <a:prstGeom prst="rect">
            <a:avLst/>
          </a:prstGeom>
          <a:noFill/>
          <a:ln>
            <a:noFill/>
          </a:ln>
        </p:spPr>
        <p:txBody>
          <a:bodyPr spcFirstLastPara="1" wrap="square" lIns="0" tIns="53975" rIns="0" bIns="0" anchor="t" anchorCtr="0">
            <a:spAutoFit/>
          </a:bodyPr>
          <a:lstStyle/>
          <a:p>
            <a:pPr marL="286385" marR="815339" lvl="0" indent="-255268" algn="l" rtl="0">
              <a:lnSpc>
                <a:spcPct val="90300"/>
              </a:lnSpc>
              <a:spcBef>
                <a:spcPts val="0"/>
              </a:spcBef>
              <a:spcAft>
                <a:spcPts val="0"/>
              </a:spcAft>
              <a:buClr>
                <a:srgbClr val="0BD0D9"/>
              </a:buClr>
              <a:buSzPts val="2400"/>
              <a:buFont typeface="Noto Sans Symbols"/>
              <a:buChar char="⚫"/>
            </a:pPr>
            <a:r>
              <a:rPr lang="en-US" sz="2500" b="0" i="0" u="none" strike="noStrike" cap="none">
                <a:solidFill>
                  <a:schemeClr val="dk1"/>
                </a:solidFill>
                <a:latin typeface="Constantia"/>
                <a:ea typeface="Constantia"/>
                <a:cs typeface="Constantia"/>
                <a:sym typeface="Constantia"/>
              </a:rPr>
              <a:t>Options for medical therapy for patients with  symptomatic MAT requiring ventricular rate  control include </a:t>
            </a:r>
            <a:r>
              <a:rPr lang="en-US" sz="2500" b="0" i="0" u="none" strike="noStrike" cap="none">
                <a:solidFill>
                  <a:srgbClr val="FF0000"/>
                </a:solidFill>
                <a:latin typeface="Constantia"/>
                <a:ea typeface="Constantia"/>
                <a:cs typeface="Constantia"/>
                <a:sym typeface="Constantia"/>
              </a:rPr>
              <a:t>non-dihydropyridine calcium  channel blockers and beta blockers</a:t>
            </a:r>
            <a:r>
              <a:rPr lang="en-US" sz="2500" b="0" i="0" u="none" strike="noStrike" cap="none">
                <a:solidFill>
                  <a:schemeClr val="dk1"/>
                </a:solidFill>
                <a:latin typeface="Constantia"/>
                <a:ea typeface="Constantia"/>
                <a:cs typeface="Constantia"/>
                <a:sym typeface="Constantia"/>
              </a:rPr>
              <a:t>.</a:t>
            </a:r>
            <a:endParaRPr sz="2500" b="0" i="0" u="none" strike="noStrike" cap="none">
              <a:solidFill>
                <a:schemeClr val="dk1"/>
              </a:solidFill>
              <a:latin typeface="Constantia"/>
              <a:ea typeface="Constantia"/>
              <a:cs typeface="Constantia"/>
              <a:sym typeface="Constantia"/>
            </a:endParaRPr>
          </a:p>
          <a:p>
            <a:pPr marL="286385" marR="815339" lvl="0" indent="-102870" algn="l" rtl="0">
              <a:lnSpc>
                <a:spcPct val="90300"/>
              </a:lnSpc>
              <a:spcBef>
                <a:spcPts val="0"/>
              </a:spcBef>
              <a:spcAft>
                <a:spcPts val="0"/>
              </a:spcAft>
              <a:buClr>
                <a:schemeClr val="dk1"/>
              </a:buClr>
              <a:buSzPts val="2500"/>
              <a:buFont typeface="Constantia"/>
              <a:buNone/>
            </a:pPr>
            <a:endParaRPr sz="2500" b="0" i="0" u="none" strike="noStrike" cap="none">
              <a:solidFill>
                <a:schemeClr val="dk1"/>
              </a:solidFill>
              <a:latin typeface="Constantia"/>
              <a:ea typeface="Constantia"/>
              <a:cs typeface="Constantia"/>
              <a:sym typeface="Constantia"/>
            </a:endParaRPr>
          </a:p>
          <a:p>
            <a:pPr marL="652145" marR="594995" lvl="1" indent="-227964" algn="just" rtl="0">
              <a:lnSpc>
                <a:spcPct val="108333"/>
              </a:lnSpc>
              <a:spcBef>
                <a:spcPts val="560"/>
              </a:spcBef>
              <a:spcAft>
                <a:spcPts val="0"/>
              </a:spcAft>
              <a:buClr>
                <a:srgbClr val="0F6FC6"/>
              </a:buClr>
              <a:buSzPts val="1700"/>
              <a:buFont typeface="Noto Sans Symbols"/>
              <a:buChar char="⚫"/>
            </a:pPr>
            <a:r>
              <a:rPr lang="en-US" sz="2100" b="0" i="0" u="none" strike="noStrike" cap="none">
                <a:solidFill>
                  <a:schemeClr val="dk1"/>
                </a:solidFill>
                <a:latin typeface="Constantia"/>
                <a:ea typeface="Constantia"/>
                <a:cs typeface="Constantia"/>
                <a:sym typeface="Constantia"/>
              </a:rPr>
              <a:t>For patients </a:t>
            </a:r>
            <a:r>
              <a:rPr lang="en-US" sz="2100" b="0" i="0" u="none" strike="noStrike" cap="none">
                <a:solidFill>
                  <a:srgbClr val="0F6FC6"/>
                </a:solidFill>
                <a:latin typeface="Constantia"/>
                <a:ea typeface="Constantia"/>
                <a:cs typeface="Constantia"/>
                <a:sym typeface="Constantia"/>
              </a:rPr>
              <a:t>without heart failure or bronchospasm</a:t>
            </a:r>
            <a:r>
              <a:rPr lang="en-US" sz="2100" b="0" i="0" u="none" strike="noStrike" cap="none">
                <a:solidFill>
                  <a:schemeClr val="dk1"/>
                </a:solidFill>
                <a:latin typeface="Constantia"/>
                <a:ea typeface="Constantia"/>
                <a:cs typeface="Constantia"/>
                <a:sym typeface="Constantia"/>
              </a:rPr>
              <a:t>,  start treating with </a:t>
            </a:r>
            <a:r>
              <a:rPr lang="en-US" sz="2100" b="0" i="0" u="none" strike="noStrike" cap="none">
                <a:solidFill>
                  <a:srgbClr val="0F6FC6"/>
                </a:solidFill>
                <a:latin typeface="Constantia"/>
                <a:ea typeface="Constantia"/>
                <a:cs typeface="Constantia"/>
                <a:sym typeface="Constantia"/>
              </a:rPr>
              <a:t>beta blocker</a:t>
            </a:r>
            <a:r>
              <a:rPr lang="en-US" sz="2100" b="0" i="0" u="none" strike="noStrike" cap="none">
                <a:solidFill>
                  <a:schemeClr val="dk1"/>
                </a:solidFill>
                <a:latin typeface="Constantia"/>
                <a:ea typeface="Constantia"/>
                <a:cs typeface="Constantia"/>
                <a:sym typeface="Constantia"/>
              </a:rPr>
              <a:t>, usually metoprolol,  before calcium channel blockers.</a:t>
            </a:r>
            <a:endParaRPr sz="2100" b="0" i="0" u="none" strike="noStrike" cap="none">
              <a:solidFill>
                <a:schemeClr val="dk1"/>
              </a:solidFill>
              <a:latin typeface="Constantia"/>
              <a:ea typeface="Constantia"/>
              <a:cs typeface="Constantia"/>
              <a:sym typeface="Constantia"/>
            </a:endParaRPr>
          </a:p>
          <a:p>
            <a:pPr marL="652145" marR="5080" lvl="1" indent="-227964" algn="l" rtl="0">
              <a:lnSpc>
                <a:spcPct val="108333"/>
              </a:lnSpc>
              <a:spcBef>
                <a:spcPts val="600"/>
              </a:spcBef>
              <a:spcAft>
                <a:spcPts val="0"/>
              </a:spcAft>
              <a:buClr>
                <a:srgbClr val="0F6FC6"/>
              </a:buClr>
              <a:buSzPts val="1700"/>
              <a:buFont typeface="Noto Sans Symbols"/>
              <a:buChar char="⚫"/>
            </a:pPr>
            <a:r>
              <a:rPr lang="en-US" sz="2100" b="0" i="0" u="none" strike="noStrike" cap="none">
                <a:solidFill>
                  <a:schemeClr val="dk1"/>
                </a:solidFill>
                <a:latin typeface="Constantia"/>
                <a:ea typeface="Constantia"/>
                <a:cs typeface="Constantia"/>
                <a:sym typeface="Constantia"/>
              </a:rPr>
              <a:t>Conversely, for patients with </a:t>
            </a:r>
            <a:r>
              <a:rPr lang="en-US" sz="2100" b="0" i="0" u="none" strike="noStrike" cap="none">
                <a:solidFill>
                  <a:srgbClr val="0F6FC6"/>
                </a:solidFill>
                <a:latin typeface="Constantia"/>
                <a:ea typeface="Constantia"/>
                <a:cs typeface="Constantia"/>
                <a:sym typeface="Constantia"/>
              </a:rPr>
              <a:t>severe bronchospasm</a:t>
            </a:r>
            <a:r>
              <a:rPr lang="en-US" sz="2100" b="0" i="0" u="none" strike="noStrike" cap="none">
                <a:solidFill>
                  <a:schemeClr val="dk1"/>
                </a:solidFill>
                <a:latin typeface="Constantia"/>
                <a:ea typeface="Constantia"/>
                <a:cs typeface="Constantia"/>
                <a:sym typeface="Constantia"/>
              </a:rPr>
              <a:t>, start  with </a:t>
            </a:r>
            <a:r>
              <a:rPr lang="en-US" sz="2100" b="0" i="0" u="none" strike="noStrike" cap="none">
                <a:solidFill>
                  <a:srgbClr val="0F6FC6"/>
                </a:solidFill>
                <a:latin typeface="Constantia"/>
                <a:ea typeface="Constantia"/>
                <a:cs typeface="Constantia"/>
                <a:sym typeface="Constantia"/>
              </a:rPr>
              <a:t>non-dihydropyridine calcium channel blocker</a:t>
            </a:r>
            <a:r>
              <a:rPr lang="en-US" sz="2100" b="0" i="0" u="none" strike="noStrike" cap="none">
                <a:solidFill>
                  <a:schemeClr val="dk1"/>
                </a:solidFill>
                <a:latin typeface="Constantia"/>
                <a:ea typeface="Constantia"/>
                <a:cs typeface="Constantia"/>
                <a:sym typeface="Constantia"/>
              </a:rPr>
              <a:t>,  usually verapamil. Beta blockers may be used cautiously  in patients with stable heart failure.</a:t>
            </a:r>
            <a:endParaRPr sz="2100" b="0" i="0" u="none" strike="noStrike" cap="none">
              <a:solidFill>
                <a:schemeClr val="dk1"/>
              </a:solidFill>
              <a:latin typeface="Constantia"/>
              <a:ea typeface="Constantia"/>
              <a:cs typeface="Constantia"/>
              <a:sym typeface="Constantia"/>
            </a:endParaRPr>
          </a:p>
          <a:p>
            <a:pPr marL="286385" marR="102235" lvl="0" indent="-255269" algn="l" rtl="0">
              <a:lnSpc>
                <a:spcPct val="107692"/>
              </a:lnSpc>
              <a:spcBef>
                <a:spcPts val="540"/>
              </a:spcBef>
              <a:spcAft>
                <a:spcPts val="0"/>
              </a:spcAft>
              <a:buClr>
                <a:srgbClr val="0BD0D9"/>
              </a:buClr>
              <a:buSzPts val="2200"/>
              <a:buFont typeface="Noto Sans Symbols"/>
              <a:buChar char="⚫"/>
            </a:pPr>
            <a:r>
              <a:rPr lang="en-US" sz="2300" b="0" i="0" u="none" strike="noStrike" cap="none">
                <a:solidFill>
                  <a:schemeClr val="dk1"/>
                </a:solidFill>
                <a:latin typeface="Constantia"/>
                <a:ea typeface="Constantia"/>
                <a:cs typeface="Constantia"/>
                <a:sym typeface="Constantia"/>
              </a:rPr>
              <a:t>Rate control therapy is typically unsuccessful, without  treating the underlying disorder.</a:t>
            </a:r>
            <a:endParaRPr sz="23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768" y="2679670"/>
            <a:ext cx="10290911" cy="2030876"/>
          </a:xfrm>
          <a:prstGeom prst="rect">
            <a:avLst/>
          </a:prstGeom>
        </p:spPr>
      </p:pic>
    </p:spTree>
    <p:extLst>
      <p:ext uri="{BB962C8B-B14F-4D97-AF65-F5344CB8AC3E}">
        <p14:creationId xmlns:p14="http://schemas.microsoft.com/office/powerpoint/2010/main" val="22019297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9"/>
          <p:cNvSpPr txBox="1">
            <a:spLocks noGrp="1"/>
          </p:cNvSpPr>
          <p:nvPr>
            <p:ph type="title"/>
          </p:nvPr>
        </p:nvSpPr>
        <p:spPr>
          <a:xfrm>
            <a:off x="1981200" y="2133600"/>
            <a:ext cx="6002274"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Regular wide QRS</a:t>
            </a:r>
            <a:endParaRPr sz="5000"/>
          </a:p>
        </p:txBody>
      </p:sp>
      <p:sp>
        <p:nvSpPr>
          <p:cNvPr id="462" name="Google Shape;462;p69"/>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70"/>
          <p:cNvSpPr txBox="1"/>
          <p:nvPr/>
        </p:nvSpPr>
        <p:spPr>
          <a:xfrm>
            <a:off x="489758" y="869373"/>
            <a:ext cx="7973059" cy="4356100"/>
          </a:xfrm>
          <a:prstGeom prst="rect">
            <a:avLst/>
          </a:prstGeom>
          <a:noFill/>
          <a:ln>
            <a:noFill/>
          </a:ln>
        </p:spPr>
        <p:txBody>
          <a:bodyPr spcFirstLastPara="1" wrap="square" lIns="0" tIns="69200" rIns="0" bIns="0" anchor="t" anchorCtr="0">
            <a:spAutoFit/>
          </a:bodyPr>
          <a:lstStyle/>
          <a:p>
            <a:pPr marL="286385" marR="720090" lvl="0" indent="-274319" algn="l" rtl="0">
              <a:lnSpc>
                <a:spcPct val="81300"/>
              </a:lnSpc>
              <a:spcBef>
                <a:spcPts val="0"/>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The most concerning potential cause of a wide QRS complex  tachycardia is VT, so it should be assumed to be VT until proven  otherwise.</a:t>
            </a:r>
            <a:endParaRPr sz="20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20"/>
              </a:spcBef>
              <a:spcAft>
                <a:spcPts val="0"/>
              </a:spcAft>
              <a:buClr>
                <a:srgbClr val="0BD0D9"/>
              </a:buClr>
              <a:buSzPts val="1950"/>
              <a:buFont typeface="Noto Sans Symbols"/>
              <a:buNone/>
            </a:pPr>
            <a:endParaRPr sz="1950" b="0" i="0" u="none" strike="noStrike" cap="none" dirty="0">
              <a:solidFill>
                <a:schemeClr val="dk1"/>
              </a:solidFill>
              <a:latin typeface="Constantia"/>
              <a:ea typeface="Constantia"/>
              <a:cs typeface="Constantia"/>
              <a:sym typeface="Constantia"/>
            </a:endParaRPr>
          </a:p>
          <a:p>
            <a:pPr marL="286385" marR="270510" lvl="0" indent="-274319" algn="l" rtl="0">
              <a:lnSpc>
                <a:spcPct val="79200"/>
              </a:lnSpc>
              <a:spcBef>
                <a:spcPts val="0"/>
              </a:spcBef>
              <a:spcAft>
                <a:spcPts val="0"/>
              </a:spcAft>
              <a:buClr>
                <a:srgbClr val="0BD0D9"/>
              </a:buClr>
              <a:buSzPts val="1900"/>
              <a:buFont typeface="Noto Sans Symbols"/>
              <a:buChar char="⚫"/>
            </a:pPr>
            <a:r>
              <a:rPr lang="en-US" sz="2000" b="0" i="0" u="none" strike="noStrike" cap="none" dirty="0">
                <a:solidFill>
                  <a:srgbClr val="FF0000"/>
                </a:solidFill>
                <a:latin typeface="Constantia"/>
                <a:ea typeface="Constantia"/>
                <a:cs typeface="Constantia"/>
                <a:sym typeface="Constantia"/>
              </a:rPr>
              <a:t>Immediate assessment of patient stability </a:t>
            </a:r>
            <a:r>
              <a:rPr lang="en-US" sz="2000" b="0" i="0" u="none" strike="noStrike" cap="none" dirty="0">
                <a:solidFill>
                  <a:schemeClr val="dk1"/>
                </a:solidFill>
                <a:latin typeface="Constantia"/>
                <a:ea typeface="Constantia"/>
                <a:cs typeface="Constantia"/>
                <a:sym typeface="Constantia"/>
              </a:rPr>
              <a:t>takes precedence over any  further diagnostic evaluation.</a:t>
            </a:r>
            <a:endParaRPr sz="20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40"/>
              </a:spcBef>
              <a:spcAft>
                <a:spcPts val="0"/>
              </a:spcAft>
              <a:buClr>
                <a:srgbClr val="0BD0D9"/>
              </a:buClr>
              <a:buSzPts val="1850"/>
              <a:buFont typeface="Noto Sans Symbols"/>
              <a:buNone/>
            </a:pPr>
            <a:endParaRPr sz="1850" b="0" i="0" u="none" strike="noStrike" cap="none" dirty="0">
              <a:solidFill>
                <a:schemeClr val="dk1"/>
              </a:solidFill>
              <a:latin typeface="Constantia"/>
              <a:ea typeface="Constantia"/>
              <a:cs typeface="Constantia"/>
              <a:sym typeface="Constantia"/>
            </a:endParaRPr>
          </a:p>
          <a:p>
            <a:pPr marL="286385" marR="5080" lvl="0" indent="-274319" algn="l" rtl="0">
              <a:lnSpc>
                <a:spcPct val="100000"/>
              </a:lnSpc>
              <a:spcBef>
                <a:spcPts val="5"/>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A patient who is </a:t>
            </a:r>
            <a:r>
              <a:rPr lang="en-US" sz="2000" b="0" i="0" u="none" strike="noStrike" cap="none" dirty="0">
                <a:solidFill>
                  <a:srgbClr val="FF0000"/>
                </a:solidFill>
                <a:latin typeface="Constantia"/>
                <a:ea typeface="Constantia"/>
                <a:cs typeface="Constantia"/>
                <a:sym typeface="Constantia"/>
              </a:rPr>
              <a:t>unresponsive or pulseless </a:t>
            </a:r>
            <a:r>
              <a:rPr lang="en-US" sz="2000" b="0" i="0" u="none" strike="noStrike" cap="none" dirty="0">
                <a:solidFill>
                  <a:schemeClr val="dk1"/>
                </a:solidFill>
                <a:latin typeface="Constantia"/>
                <a:ea typeface="Constantia"/>
                <a:cs typeface="Constantia"/>
                <a:sym typeface="Constantia"/>
              </a:rPr>
              <a:t>should be treated according  to standard advance cardiac life support (ACLS) algorithms.</a:t>
            </a:r>
            <a:endParaRPr sz="20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25"/>
              </a:spcBef>
              <a:spcAft>
                <a:spcPts val="0"/>
              </a:spcAft>
              <a:buClr>
                <a:srgbClr val="0BD0D9"/>
              </a:buClr>
              <a:buSzPts val="2350"/>
              <a:buFont typeface="Noto Sans Symbols"/>
              <a:buNone/>
            </a:pPr>
            <a:endParaRPr sz="2350" b="0" i="0" u="none" strike="noStrike" cap="none" dirty="0">
              <a:solidFill>
                <a:schemeClr val="dk1"/>
              </a:solidFill>
              <a:latin typeface="Constantia"/>
              <a:ea typeface="Constantia"/>
              <a:cs typeface="Constantia"/>
              <a:sym typeface="Constantia"/>
            </a:endParaRPr>
          </a:p>
          <a:p>
            <a:pPr marL="286385" marR="295910" lvl="0" indent="-274319" algn="l" rtl="0">
              <a:lnSpc>
                <a:spcPct val="79200"/>
              </a:lnSpc>
              <a:spcBef>
                <a:spcPts val="5"/>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In a patient who is </a:t>
            </a:r>
            <a:r>
              <a:rPr lang="en-US" sz="2000" b="0" i="0" u="none" strike="noStrike" cap="none" dirty="0">
                <a:solidFill>
                  <a:srgbClr val="FF0000"/>
                </a:solidFill>
                <a:latin typeface="Constantia"/>
                <a:ea typeface="Constantia"/>
                <a:cs typeface="Constantia"/>
                <a:sym typeface="Constantia"/>
              </a:rPr>
              <a:t>unstable but conscious</a:t>
            </a:r>
            <a:r>
              <a:rPr lang="en-US" sz="2000" b="0" i="0" u="none" strike="noStrike" cap="none" dirty="0">
                <a:solidFill>
                  <a:schemeClr val="dk1"/>
                </a:solidFill>
                <a:latin typeface="Constantia"/>
                <a:ea typeface="Constantia"/>
                <a:cs typeface="Constantia"/>
                <a:sym typeface="Constantia"/>
              </a:rPr>
              <a:t>, immediate synchronized  cardioversion with appropriate sedation when possible is  recommended.</a:t>
            </a:r>
            <a:endParaRPr sz="20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30"/>
              </a:spcBef>
              <a:spcAft>
                <a:spcPts val="0"/>
              </a:spcAft>
              <a:buClr>
                <a:srgbClr val="0BD0D9"/>
              </a:buClr>
              <a:buSzPts val="2350"/>
              <a:buFont typeface="Noto Sans Symbols"/>
              <a:buNone/>
            </a:pPr>
            <a:endParaRPr sz="2350" b="0" i="0" u="none" strike="noStrike" cap="none" dirty="0">
              <a:solidFill>
                <a:schemeClr val="dk1"/>
              </a:solidFill>
              <a:latin typeface="Constantia"/>
              <a:ea typeface="Constantia"/>
              <a:cs typeface="Constantia"/>
              <a:sym typeface="Constantia"/>
            </a:endParaRPr>
          </a:p>
          <a:p>
            <a:pPr marL="286385" marR="276225" lvl="0" indent="-274319" algn="l" rtl="0">
              <a:lnSpc>
                <a:spcPct val="79200"/>
              </a:lnSpc>
              <a:spcBef>
                <a:spcPts val="0"/>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In a </a:t>
            </a:r>
            <a:r>
              <a:rPr lang="en-US" sz="2000" b="0" i="0" u="none" strike="noStrike" cap="none" dirty="0">
                <a:solidFill>
                  <a:srgbClr val="FF0000"/>
                </a:solidFill>
                <a:latin typeface="Constantia"/>
                <a:ea typeface="Constantia"/>
                <a:cs typeface="Constantia"/>
                <a:sym typeface="Constantia"/>
              </a:rPr>
              <a:t>stable patient</a:t>
            </a:r>
            <a:r>
              <a:rPr lang="en-US" sz="2000" b="0" i="0" u="none" strike="noStrike" cap="none" dirty="0">
                <a:solidFill>
                  <a:schemeClr val="dk1"/>
                </a:solidFill>
                <a:latin typeface="Constantia"/>
                <a:ea typeface="Constantia"/>
                <a:cs typeface="Constantia"/>
                <a:sym typeface="Constantia"/>
              </a:rPr>
              <a:t>, a focused diagnostic evaluation may proceed to  determine the etiology of the arrhythmia and guide specific therapy.</a:t>
            </a:r>
            <a:endParaRPr sz="2000" b="0" i="0" u="none" strike="noStrike" cap="none" dirty="0">
              <a:solidFill>
                <a:schemeClr val="dk1"/>
              </a:solidFill>
              <a:latin typeface="Constantia"/>
              <a:ea typeface="Constantia"/>
              <a:cs typeface="Constantia"/>
              <a:sym typeface="Constantia"/>
            </a:endParaRPr>
          </a:p>
        </p:txBody>
      </p:sp>
      <p:sp>
        <p:nvSpPr>
          <p:cNvPr id="468" name="Google Shape;468;p70"/>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71"/>
          <p:cNvSpPr txBox="1">
            <a:spLocks noGrp="1"/>
          </p:cNvSpPr>
          <p:nvPr>
            <p:ph type="title"/>
          </p:nvPr>
        </p:nvSpPr>
        <p:spPr>
          <a:xfrm>
            <a:off x="1530381" y="965200"/>
            <a:ext cx="6775419"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Ventricular tachycardia</a:t>
            </a:r>
            <a:endParaRPr sz="5000"/>
          </a:p>
        </p:txBody>
      </p:sp>
      <p:grpSp>
        <p:nvGrpSpPr>
          <p:cNvPr id="474" name="Google Shape;474;p71"/>
          <p:cNvGrpSpPr/>
          <p:nvPr/>
        </p:nvGrpSpPr>
        <p:grpSpPr>
          <a:xfrm>
            <a:off x="0" y="0"/>
            <a:ext cx="9144000" cy="6858000"/>
            <a:chOff x="0" y="0"/>
            <a:chExt cx="9144000" cy="6858000"/>
          </a:xfrm>
        </p:grpSpPr>
        <p:pic>
          <p:nvPicPr>
            <p:cNvPr id="475" name="Google Shape;475;p71"/>
            <p:cNvPicPr preferRelativeResize="0"/>
            <p:nvPr/>
          </p:nvPicPr>
          <p:blipFill rotWithShape="1">
            <a:blip r:embed="rId3">
              <a:alphaModFix/>
            </a:blip>
            <a:srcRect/>
            <a:stretch/>
          </p:blipFill>
          <p:spPr>
            <a:xfrm>
              <a:off x="914400" y="2209800"/>
              <a:ext cx="7531100" cy="2501900"/>
            </a:xfrm>
            <a:prstGeom prst="rect">
              <a:avLst/>
            </a:prstGeom>
            <a:noFill/>
            <a:ln>
              <a:noFill/>
            </a:ln>
          </p:spPr>
        </p:pic>
        <p:sp>
          <p:nvSpPr>
            <p:cNvPr id="476" name="Google Shape;476;p71"/>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418" y="542637"/>
            <a:ext cx="8229600" cy="1069848"/>
          </a:xfrm>
        </p:spPr>
        <p:txBody>
          <a:bodyPr>
            <a:noAutofit/>
          </a:bodyPr>
          <a:lstStyle/>
          <a:p>
            <a:pPr lvl="0"/>
            <a:r>
              <a:rPr lang="en-US" sz="2400" dirty="0">
                <a:solidFill>
                  <a:srgbClr val="FF0000"/>
                </a:solidFill>
              </a:rPr>
              <a:t>Ventricular tachycardia (VT)</a:t>
            </a:r>
            <a:r>
              <a:rPr lang="en-US" sz="2400" dirty="0"/>
              <a:t> is defined as 3 or more sequential QRS complexes of ventricular origin at a rate of 100 bpm or faster.</a:t>
            </a:r>
            <a:br>
              <a:rPr lang="en-US" sz="2400" dirty="0"/>
            </a:br>
            <a:r>
              <a:rPr lang="en-US" sz="2400" dirty="0"/>
              <a:t/>
            </a:r>
            <a:br>
              <a:rPr lang="en-US" sz="2400" dirty="0"/>
            </a:br>
            <a:r>
              <a:rPr lang="en-US" sz="2400" dirty="0"/>
              <a:t> Based on duration and association with symptoms, VT can be defined as </a:t>
            </a:r>
            <a:r>
              <a:rPr lang="en-US" sz="2400" dirty="0" err="1">
                <a:solidFill>
                  <a:srgbClr val="FF0000"/>
                </a:solidFill>
              </a:rPr>
              <a:t>nonsustained</a:t>
            </a:r>
            <a:r>
              <a:rPr lang="en-US" sz="2400" dirty="0">
                <a:solidFill>
                  <a:srgbClr val="FF0000"/>
                </a:solidFill>
              </a:rPr>
              <a:t> </a:t>
            </a:r>
            <a:r>
              <a:rPr lang="en-US" sz="2400" dirty="0"/>
              <a:t>(asymptomatic with duration of less than 30 seconds) or</a:t>
            </a:r>
            <a:r>
              <a:rPr lang="en-US" sz="2400" dirty="0">
                <a:solidFill>
                  <a:srgbClr val="FF0000"/>
                </a:solidFill>
              </a:rPr>
              <a:t> sustained</a:t>
            </a:r>
            <a:r>
              <a:rPr lang="en-US" sz="2400" dirty="0"/>
              <a:t> (symptomatic or duration of more than 30 seconds). </a:t>
            </a:r>
            <a:br>
              <a:rPr lang="en-US" sz="2400" dirty="0"/>
            </a:br>
            <a:r>
              <a:rPr lang="en-US" sz="2400" dirty="0"/>
              <a:t>VT can be </a:t>
            </a:r>
            <a:r>
              <a:rPr lang="en-US" sz="2400" dirty="0">
                <a:solidFill>
                  <a:srgbClr val="FF0000"/>
                </a:solidFill>
              </a:rPr>
              <a:t>monomorphic (regular in rate and appearance )</a:t>
            </a:r>
            <a:br>
              <a:rPr lang="en-US" sz="2400" dirty="0">
                <a:solidFill>
                  <a:srgbClr val="FF0000"/>
                </a:solidFill>
              </a:rPr>
            </a:br>
            <a:r>
              <a:rPr lang="en-US" sz="2400" dirty="0">
                <a:solidFill>
                  <a:srgbClr val="FF0000"/>
                </a:solidFill>
              </a:rPr>
              <a:t>and is associated with structural heart diseases</a:t>
            </a:r>
            <a:r>
              <a:rPr lang="en-US" sz="2400" dirty="0"/>
              <a:t> and</a:t>
            </a:r>
            <a:r>
              <a:rPr lang="en-US" sz="2400" dirty="0">
                <a:solidFill>
                  <a:srgbClr val="FF0000"/>
                </a:solidFill>
              </a:rPr>
              <a:t> polymorphic</a:t>
            </a:r>
            <a:r>
              <a:rPr lang="en-US" sz="2400" dirty="0">
                <a:solidFill>
                  <a:schemeClr val="dk1"/>
                </a:solidFill>
              </a:rPr>
              <a:t>.</a:t>
            </a:r>
            <a:br>
              <a:rPr lang="en-US" sz="2400" dirty="0">
                <a:solidFill>
                  <a:schemeClr val="dk1"/>
                </a:solidFill>
              </a:rPr>
            </a:br>
            <a:r>
              <a:rPr lang="en-US" sz="2400" dirty="0">
                <a:solidFill>
                  <a:schemeClr val="dk1"/>
                </a:solidFill>
              </a:rPr>
              <a:t/>
            </a:r>
            <a:br>
              <a:rPr lang="en-US" sz="2400" dirty="0">
                <a:solidFill>
                  <a:schemeClr val="dk1"/>
                </a:solidFill>
              </a:rPr>
            </a:br>
            <a:r>
              <a:rPr lang="en-US" sz="2400" dirty="0">
                <a:solidFill>
                  <a:schemeClr val="dk1"/>
                </a:solidFill>
              </a:rPr>
              <a:t>** Idiopathic VT occurs in otherwise structurally normal hearts and has much better prognosis. The most common idiopathic VT is right ventricular outflow tract (RVOT) VT. </a:t>
            </a:r>
            <a:endParaRPr lang="en-US" sz="2400" dirty="0"/>
          </a:p>
        </p:txBody>
      </p:sp>
    </p:spTree>
    <p:extLst>
      <p:ext uri="{BB962C8B-B14F-4D97-AF65-F5344CB8AC3E}">
        <p14:creationId xmlns:p14="http://schemas.microsoft.com/office/powerpoint/2010/main" val="4131469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9"/>
          <p:cNvSpPr txBox="1">
            <a:spLocks noGrp="1"/>
          </p:cNvSpPr>
          <p:nvPr>
            <p:ph type="title"/>
          </p:nvPr>
        </p:nvSpPr>
        <p:spPr>
          <a:xfrm>
            <a:off x="457200" y="966025"/>
            <a:ext cx="8229600" cy="10668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3: Regular or Irregular?</a:t>
            </a:r>
            <a:endParaRPr/>
          </a:p>
        </p:txBody>
      </p:sp>
      <p:sp>
        <p:nvSpPr>
          <p:cNvPr id="147" name="Google Shape;147;p19"/>
          <p:cNvSpPr txBox="1">
            <a:spLocks noGrp="1"/>
          </p:cNvSpPr>
          <p:nvPr>
            <p:ph idx="1"/>
          </p:nvPr>
        </p:nvSpPr>
        <p:spPr>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300"/>
              </a:spcBef>
              <a:spcAft>
                <a:spcPts val="0"/>
              </a:spcAft>
              <a:buSzPts val="1800"/>
              <a:buNone/>
            </a:pPr>
            <a:r>
              <a:rPr lang="en-US" sz="2600" b="1">
                <a:solidFill>
                  <a:srgbClr val="888888"/>
                </a:solidFill>
              </a:rPr>
              <a:t>(R-R intervals)</a:t>
            </a:r>
            <a:endParaRPr sz="2600" b="1"/>
          </a:p>
          <a:p>
            <a:pPr marL="0" lvl="0" indent="0" algn="l" rtl="0">
              <a:lnSpc>
                <a:spcPct val="100000"/>
              </a:lnSpc>
              <a:spcBef>
                <a:spcPts val="300"/>
              </a:spcBef>
              <a:spcAft>
                <a:spcPts val="0"/>
              </a:spcAft>
              <a:buSzPts val="1800"/>
              <a:buNone/>
            </a:pPr>
            <a:endParaRPr sz="2600"/>
          </a:p>
          <a:p>
            <a:pPr marL="0" lvl="0" indent="0" algn="l" rtl="0">
              <a:lnSpc>
                <a:spcPct val="100000"/>
              </a:lnSpc>
              <a:spcBef>
                <a:spcPts val="300"/>
              </a:spcBef>
              <a:spcAft>
                <a:spcPts val="0"/>
              </a:spcAft>
              <a:buClr>
                <a:schemeClr val="dk1"/>
              </a:buClr>
              <a:buSzPts val="1100"/>
              <a:buFont typeface="Arial"/>
              <a:buNone/>
            </a:pPr>
            <a:r>
              <a:rPr lang="en-US" sz="2391"/>
              <a:t>To sum up so far:</a:t>
            </a:r>
            <a:endParaRPr sz="2391"/>
          </a:p>
          <a:p>
            <a:pPr marL="0" lvl="0" indent="0" algn="l" rtl="0">
              <a:lnSpc>
                <a:spcPct val="100000"/>
              </a:lnSpc>
              <a:spcBef>
                <a:spcPts val="300"/>
              </a:spcBef>
              <a:spcAft>
                <a:spcPts val="0"/>
              </a:spcAft>
              <a:buSzPts val="1800"/>
              <a:buNone/>
            </a:pPr>
            <a:r>
              <a:rPr lang="en-US" sz="2391"/>
              <a:t>p present, regular rhythm: sinus rhythm</a:t>
            </a:r>
            <a:endParaRPr sz="2391"/>
          </a:p>
          <a:p>
            <a:pPr marL="0" lvl="0" indent="0" algn="l" rtl="0">
              <a:lnSpc>
                <a:spcPct val="100000"/>
              </a:lnSpc>
              <a:spcBef>
                <a:spcPts val="300"/>
              </a:spcBef>
              <a:spcAft>
                <a:spcPts val="0"/>
              </a:spcAft>
              <a:buSzPts val="1800"/>
              <a:buNone/>
            </a:pPr>
            <a:r>
              <a:rPr lang="en-US" sz="2391"/>
              <a:t>p present, irregular rhythm: sinus rhythm with PACs / Multifocal atrial tachycardia/ Sinus with AV block.</a:t>
            </a:r>
            <a:endParaRPr sz="2391"/>
          </a:p>
          <a:p>
            <a:pPr marL="0" lvl="0" indent="0" algn="l" rtl="0">
              <a:lnSpc>
                <a:spcPct val="100000"/>
              </a:lnSpc>
              <a:spcBef>
                <a:spcPts val="300"/>
              </a:spcBef>
              <a:spcAft>
                <a:spcPts val="0"/>
              </a:spcAft>
              <a:buSzPts val="1800"/>
              <a:buNone/>
            </a:pPr>
            <a:endParaRPr sz="2391"/>
          </a:p>
          <a:p>
            <a:pPr marL="0" lvl="0" indent="0" algn="l" rtl="0">
              <a:lnSpc>
                <a:spcPct val="100000"/>
              </a:lnSpc>
              <a:spcBef>
                <a:spcPts val="300"/>
              </a:spcBef>
              <a:spcAft>
                <a:spcPts val="0"/>
              </a:spcAft>
              <a:buClr>
                <a:schemeClr val="dk1"/>
              </a:buClr>
              <a:buSzPts val="1100"/>
              <a:buFont typeface="Arial"/>
              <a:buNone/>
            </a:pPr>
            <a:r>
              <a:rPr lang="en-US" sz="2391"/>
              <a:t>No p wave, irregular rhythm: Atrial Fibrillation (irregularly irregular) / Atrial flutter with variable block</a:t>
            </a:r>
            <a:endParaRPr sz="2391"/>
          </a:p>
          <a:p>
            <a:pPr marL="0" lvl="0" indent="0" algn="l" rtl="0">
              <a:lnSpc>
                <a:spcPct val="100000"/>
              </a:lnSpc>
              <a:spcBef>
                <a:spcPts val="300"/>
              </a:spcBef>
              <a:spcAft>
                <a:spcPts val="0"/>
              </a:spcAft>
              <a:buSzPts val="1800"/>
              <a:buNone/>
            </a:pPr>
            <a:r>
              <a:rPr lang="en-US" sz="2391"/>
              <a:t>No P wave, regular rhythm: SVTs / Ventricular tachycardia</a:t>
            </a:r>
            <a:endParaRPr sz="2391"/>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73"/>
          <p:cNvSpPr txBox="1">
            <a:spLocks noGrp="1"/>
          </p:cNvSpPr>
          <p:nvPr>
            <p:ph type="title"/>
          </p:nvPr>
        </p:nvSpPr>
        <p:spPr>
          <a:xfrm>
            <a:off x="1143000" y="462700"/>
            <a:ext cx="6927900" cy="782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Ventricular tachycardia</a:t>
            </a:r>
            <a:endParaRPr sz="5000"/>
          </a:p>
        </p:txBody>
      </p:sp>
      <p:sp>
        <p:nvSpPr>
          <p:cNvPr id="487" name="Google Shape;487;p73"/>
          <p:cNvSpPr txBox="1"/>
          <p:nvPr/>
        </p:nvSpPr>
        <p:spPr>
          <a:xfrm>
            <a:off x="489768" y="1391580"/>
            <a:ext cx="8054400" cy="4586640"/>
          </a:xfrm>
          <a:prstGeom prst="rect">
            <a:avLst/>
          </a:prstGeom>
          <a:noFill/>
          <a:ln>
            <a:noFill/>
          </a:ln>
        </p:spPr>
        <p:txBody>
          <a:bodyPr spcFirstLastPara="1" wrap="square" lIns="0" tIns="63500" rIns="0" bIns="0" anchor="t" anchorCtr="0">
            <a:spAutoFit/>
          </a:bodyPr>
          <a:lstStyle/>
          <a:p>
            <a:pPr marR="5080" lvl="0">
              <a:lnSpc>
                <a:spcPct val="79200"/>
              </a:lnSpc>
            </a:pPr>
            <a:endParaRPr lang="en-US" sz="2000" dirty="0">
              <a:solidFill>
                <a:schemeClr val="dk1"/>
              </a:solidFill>
              <a:latin typeface="Constantia"/>
              <a:ea typeface="Constantia"/>
              <a:cs typeface="Constantia"/>
              <a:sym typeface="Constantia"/>
            </a:endParaRPr>
          </a:p>
          <a:p>
            <a:pPr marR="5080" lvl="0">
              <a:lnSpc>
                <a:spcPct val="79200"/>
              </a:lnSpc>
            </a:pPr>
            <a:r>
              <a:rPr lang="en-US" sz="2000" dirty="0">
                <a:solidFill>
                  <a:schemeClr val="dk1"/>
                </a:solidFill>
                <a:latin typeface="Constantia"/>
                <a:ea typeface="Constantia"/>
                <a:cs typeface="Constantia"/>
                <a:sym typeface="Constantia"/>
              </a:rPr>
              <a:t>For sustained monomorphic VT, do the following:</a:t>
            </a:r>
          </a:p>
          <a:p>
            <a:pPr marL="457200" marR="5080" lvl="0">
              <a:lnSpc>
                <a:spcPct val="79200"/>
              </a:lnSpc>
            </a:pPr>
            <a:r>
              <a:rPr lang="en-US" sz="2000" dirty="0">
                <a:solidFill>
                  <a:schemeClr val="dk1"/>
                </a:solidFill>
                <a:latin typeface="Constantia"/>
                <a:ea typeface="Constantia"/>
                <a:cs typeface="Constantia"/>
                <a:sym typeface="Constantia"/>
              </a:rPr>
              <a:t> • Stable: Give IV amiodarone.</a:t>
            </a:r>
          </a:p>
          <a:p>
            <a:pPr marL="914400" marR="5080" lvl="1" indent="-355600">
              <a:lnSpc>
                <a:spcPct val="79200"/>
              </a:lnSpc>
              <a:buClr>
                <a:schemeClr val="dk1"/>
              </a:buClr>
              <a:buSzPts val="2000"/>
              <a:buFont typeface="Constantia"/>
              <a:buChar char="○"/>
            </a:pPr>
            <a:endParaRPr lang="en-US" sz="2000" dirty="0">
              <a:solidFill>
                <a:schemeClr val="dk1"/>
              </a:solidFill>
              <a:latin typeface="Constantia"/>
              <a:ea typeface="Constantia"/>
              <a:cs typeface="Constantia"/>
              <a:sym typeface="Constantia"/>
            </a:endParaRPr>
          </a:p>
          <a:p>
            <a:pPr marL="457200" marR="5080" lvl="0">
              <a:lnSpc>
                <a:spcPct val="79200"/>
              </a:lnSpc>
            </a:pPr>
            <a:r>
              <a:rPr lang="en-US" sz="2000" dirty="0">
                <a:solidFill>
                  <a:schemeClr val="dk1"/>
                </a:solidFill>
                <a:latin typeface="Constantia"/>
                <a:ea typeface="Constantia"/>
                <a:cs typeface="Constantia"/>
                <a:sym typeface="Constantia"/>
              </a:rPr>
              <a:t> • Hemodynamically compromised: Shock.</a:t>
            </a:r>
          </a:p>
          <a:p>
            <a:pPr marL="457200" marR="5080" lvl="0">
              <a:lnSpc>
                <a:spcPct val="79200"/>
              </a:lnSpc>
            </a:pPr>
            <a:endParaRPr lang="en-US" sz="2000" dirty="0">
              <a:solidFill>
                <a:schemeClr val="dk1"/>
              </a:solidFill>
              <a:latin typeface="Constantia"/>
              <a:ea typeface="Constantia"/>
              <a:cs typeface="Constantia"/>
              <a:sym typeface="Constantia"/>
            </a:endParaRPr>
          </a:p>
          <a:p>
            <a:pPr marR="5080" lvl="0">
              <a:lnSpc>
                <a:spcPct val="79200"/>
              </a:lnSpc>
            </a:pPr>
            <a:r>
              <a:rPr lang="en-US" sz="2000" dirty="0">
                <a:solidFill>
                  <a:schemeClr val="dk1"/>
                </a:solidFill>
                <a:latin typeface="Constantia"/>
                <a:ea typeface="Constantia"/>
                <a:cs typeface="Constantia"/>
                <a:sym typeface="Constantia"/>
              </a:rPr>
              <a:t>        • Unstable and refractory to electrical cardioversion: Give IV amiodarone/procainamide.</a:t>
            </a:r>
          </a:p>
          <a:p>
            <a:pPr marL="914400" marR="5080" lvl="1" indent="-355600">
              <a:lnSpc>
                <a:spcPct val="79200"/>
              </a:lnSpc>
              <a:buClr>
                <a:schemeClr val="dk1"/>
              </a:buClr>
              <a:buSzPts val="2000"/>
              <a:buFont typeface="Constantia"/>
              <a:buChar char="○"/>
            </a:pPr>
            <a:endParaRPr lang="en-US" sz="2000" dirty="0">
              <a:solidFill>
                <a:schemeClr val="dk1"/>
              </a:solidFill>
              <a:latin typeface="Constantia"/>
              <a:ea typeface="Constantia"/>
              <a:cs typeface="Constantia"/>
              <a:sym typeface="Constantia"/>
            </a:endParaRPr>
          </a:p>
          <a:p>
            <a:pPr marL="457200" marR="5080" lvl="0">
              <a:lnSpc>
                <a:spcPct val="79200"/>
              </a:lnSpc>
            </a:pPr>
            <a:r>
              <a:rPr lang="en-US" sz="2000" dirty="0">
                <a:solidFill>
                  <a:schemeClr val="dk1"/>
                </a:solidFill>
                <a:latin typeface="Constantia"/>
                <a:ea typeface="Constantia"/>
                <a:cs typeface="Constantia"/>
                <a:sym typeface="Constantia"/>
              </a:rPr>
              <a:t> • VT specifically with acute MI: Most use amiodarone first. IV lidocaine can be useful.</a:t>
            </a:r>
          </a:p>
          <a:p>
            <a:pPr marL="457200" marR="5080" lvl="0" indent="-374650">
              <a:lnSpc>
                <a:spcPct val="79200"/>
              </a:lnSpc>
              <a:buClr>
                <a:schemeClr val="dk1"/>
              </a:buClr>
              <a:buSzPts val="2300"/>
              <a:buFont typeface="Constantia"/>
              <a:buChar char="●"/>
            </a:pPr>
            <a:endParaRPr lang="en-US" sz="2300" dirty="0">
              <a:solidFill>
                <a:schemeClr val="dk1"/>
              </a:solidFill>
              <a:latin typeface="Constantia"/>
              <a:ea typeface="Constantia"/>
              <a:cs typeface="Constantia"/>
              <a:sym typeface="Constantia"/>
            </a:endParaRPr>
          </a:p>
          <a:p>
            <a:pPr marL="457200" marR="5080" lvl="0" indent="-374650">
              <a:lnSpc>
                <a:spcPct val="79200"/>
              </a:lnSpc>
              <a:buClr>
                <a:schemeClr val="dk1"/>
              </a:buClr>
              <a:buSzPts val="2300"/>
              <a:buFont typeface="Constantia"/>
              <a:buChar char="●"/>
            </a:pPr>
            <a:r>
              <a:rPr lang="en-US" sz="2300" dirty="0">
                <a:solidFill>
                  <a:schemeClr val="dk1"/>
                </a:solidFill>
                <a:latin typeface="Constantia"/>
                <a:ea typeface="Constantia"/>
                <a:cs typeface="Constantia"/>
                <a:sym typeface="Constantia"/>
              </a:rPr>
              <a:t>Do not use CCBs for wide-complex </a:t>
            </a:r>
            <a:r>
              <a:rPr lang="en-US" sz="2300" dirty="0" err="1">
                <a:solidFill>
                  <a:schemeClr val="dk1"/>
                </a:solidFill>
                <a:latin typeface="Constantia"/>
                <a:ea typeface="Constantia"/>
                <a:cs typeface="Constantia"/>
                <a:sym typeface="Constantia"/>
              </a:rPr>
              <a:t>tachycardias</a:t>
            </a:r>
            <a:r>
              <a:rPr lang="en-US" sz="2300" dirty="0">
                <a:solidFill>
                  <a:schemeClr val="dk1"/>
                </a:solidFill>
                <a:latin typeface="Constantia"/>
                <a:ea typeface="Constantia"/>
                <a:cs typeface="Constantia"/>
                <a:sym typeface="Constantia"/>
              </a:rPr>
              <a:t>. (</a:t>
            </a:r>
            <a:r>
              <a:rPr lang="en-US" dirty="0"/>
              <a:t>fear of hemodynamic collapse, hypotension and cardiac arrest )</a:t>
            </a:r>
          </a:p>
          <a:p>
            <a:pPr marL="457200" marR="5080" lvl="0" indent="-374650">
              <a:lnSpc>
                <a:spcPct val="79200"/>
              </a:lnSpc>
              <a:buClr>
                <a:schemeClr val="dk1"/>
              </a:buClr>
              <a:buSzPts val="2300"/>
              <a:buFont typeface="Constantia"/>
              <a:buChar char="●"/>
            </a:pPr>
            <a:endParaRPr lang="en-US" sz="2300" dirty="0">
              <a:solidFill>
                <a:schemeClr val="dk1"/>
              </a:solidFill>
              <a:latin typeface="Constantia"/>
              <a:ea typeface="Constantia"/>
              <a:cs typeface="Constantia"/>
              <a:sym typeface="Constantia"/>
            </a:endParaRPr>
          </a:p>
          <a:p>
            <a:pPr marL="457200" marR="5080" lvl="0" indent="-374650">
              <a:lnSpc>
                <a:spcPct val="79200"/>
              </a:lnSpc>
              <a:buClr>
                <a:schemeClr val="dk1"/>
              </a:buClr>
              <a:buSzPts val="2300"/>
              <a:buFont typeface="Constantia"/>
              <a:buChar char="●"/>
            </a:pPr>
            <a:endParaRPr lang="en-US" sz="2300" dirty="0">
              <a:solidFill>
                <a:schemeClr val="dk1"/>
              </a:solidFill>
              <a:latin typeface="Constantia"/>
              <a:ea typeface="Constantia"/>
              <a:cs typeface="Constantia"/>
              <a:sym typeface="Constantia"/>
            </a:endParaRPr>
          </a:p>
          <a:p>
            <a:pPr marR="5080" lvl="0">
              <a:lnSpc>
                <a:spcPct val="79200"/>
              </a:lnSpc>
            </a:pPr>
            <a:r>
              <a:rPr lang="en-US" sz="2300" dirty="0">
                <a:solidFill>
                  <a:srgbClr val="FF0000"/>
                </a:solidFill>
                <a:latin typeface="Constantia"/>
                <a:ea typeface="Constantia"/>
                <a:cs typeface="Constantia"/>
                <a:sym typeface="Constantia"/>
              </a:rPr>
              <a:t>ideally all patient with sustained VT should undergo placement of ICD ,unless EF is normal (then consider amiodarone)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R="5080" lvl="0" indent="-374650">
              <a:lnSpc>
                <a:spcPct val="79200"/>
              </a:lnSpc>
              <a:spcBef>
                <a:spcPts val="0"/>
              </a:spcBef>
              <a:buClr>
                <a:schemeClr val="dk1"/>
              </a:buClr>
              <a:buSzPts val="2300"/>
              <a:buFont typeface="Constantia"/>
              <a:buChar char="●"/>
            </a:pPr>
            <a:r>
              <a:rPr lang="en-US" dirty="0">
                <a:latin typeface="Constantia"/>
                <a:ea typeface="Constantia"/>
                <a:cs typeface="Constantia"/>
                <a:sym typeface="Constantia"/>
              </a:rPr>
              <a:t>RVOT VT can be terminated acutely with adenosine.</a:t>
            </a:r>
          </a:p>
          <a:p>
            <a:pPr marR="5080" lvl="0" indent="-374650">
              <a:lnSpc>
                <a:spcPct val="79200"/>
              </a:lnSpc>
              <a:spcBef>
                <a:spcPts val="0"/>
              </a:spcBef>
              <a:buClr>
                <a:schemeClr val="dk1"/>
              </a:buClr>
              <a:buSzPts val="2300"/>
              <a:buFont typeface="Constantia"/>
              <a:buChar char="●"/>
            </a:pPr>
            <a:r>
              <a:rPr lang="en-US" dirty="0">
                <a:latin typeface="Constantia"/>
                <a:ea typeface="Constantia"/>
                <a:cs typeface="Constantia"/>
                <a:sym typeface="Constantia"/>
              </a:rPr>
              <a:t> beta-blockers/calcium channel blockers (CCBs) can be used for long-term management. </a:t>
            </a:r>
          </a:p>
          <a:p>
            <a:pPr marR="5080" lvl="0" indent="-374650">
              <a:lnSpc>
                <a:spcPct val="79200"/>
              </a:lnSpc>
              <a:spcBef>
                <a:spcPts val="0"/>
              </a:spcBef>
              <a:buClr>
                <a:schemeClr val="dk1"/>
              </a:buClr>
              <a:buSzPts val="2300"/>
              <a:buFont typeface="Constantia"/>
              <a:buChar char="●"/>
            </a:pPr>
            <a:endParaRPr lang="en-US" dirty="0">
              <a:latin typeface="Constantia"/>
              <a:ea typeface="Constantia"/>
              <a:cs typeface="Constantia"/>
              <a:sym typeface="Constantia"/>
            </a:endParaRPr>
          </a:p>
          <a:p>
            <a:pPr lvl="0"/>
            <a:r>
              <a:rPr lang="en-US" dirty="0">
                <a:latin typeface="Constantia"/>
                <a:ea typeface="Constantia"/>
                <a:cs typeface="Constantia"/>
                <a:sym typeface="Constantia"/>
              </a:rPr>
              <a:t>Patients with NSVT without structural heart disease have good prognosis, and they do not require further management.</a:t>
            </a:r>
          </a:p>
          <a:p>
            <a:endParaRPr lang="en-US" dirty="0"/>
          </a:p>
        </p:txBody>
      </p:sp>
    </p:spTree>
    <p:extLst>
      <p:ext uri="{BB962C8B-B14F-4D97-AF65-F5344CB8AC3E}">
        <p14:creationId xmlns:p14="http://schemas.microsoft.com/office/powerpoint/2010/main" val="38921081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74"/>
          <p:cNvSpPr txBox="1">
            <a:spLocks noGrp="1"/>
          </p:cNvSpPr>
          <p:nvPr>
            <p:ph type="title"/>
          </p:nvPr>
        </p:nvSpPr>
        <p:spPr>
          <a:xfrm>
            <a:off x="457200" y="685800"/>
            <a:ext cx="8229600" cy="1066800"/>
          </a:xfrm>
          <a:prstGeom prst="rect">
            <a:avLst/>
          </a:prstGeom>
          <a:noFill/>
          <a:ln>
            <a:noFill/>
          </a:ln>
        </p:spPr>
        <p:txBody>
          <a:bodyPr spcFirstLastPara="1" wrap="square" lIns="0" tIns="76200" rIns="0" bIns="0" anchor="ctr" anchorCtr="0">
            <a:spAutoFit/>
          </a:bodyPr>
          <a:lstStyle/>
          <a:p>
            <a:pPr marL="1574165" marR="5080" lvl="0" indent="-1562100" algn="l" rtl="0">
              <a:lnSpc>
                <a:spcPct val="125000"/>
              </a:lnSpc>
              <a:spcBef>
                <a:spcPts val="0"/>
              </a:spcBef>
              <a:spcAft>
                <a:spcPts val="0"/>
              </a:spcAft>
              <a:buClr>
                <a:schemeClr val="dk2"/>
              </a:buClr>
              <a:buSzPts val="4000"/>
              <a:buFont typeface="Trebuchet MS"/>
              <a:buNone/>
            </a:pPr>
            <a:r>
              <a:rPr lang="en-US"/>
              <a:t>Supraventricular tachycardia with  aberrant conduction</a:t>
            </a:r>
            <a:endParaRPr/>
          </a:p>
        </p:txBody>
      </p:sp>
      <p:sp>
        <p:nvSpPr>
          <p:cNvPr id="493" name="Google Shape;493;p74"/>
          <p:cNvSpPr txBox="1"/>
          <p:nvPr/>
        </p:nvSpPr>
        <p:spPr>
          <a:xfrm>
            <a:off x="457200" y="2533073"/>
            <a:ext cx="8062595" cy="2434108"/>
          </a:xfrm>
          <a:prstGeom prst="rect">
            <a:avLst/>
          </a:prstGeom>
          <a:noFill/>
          <a:ln>
            <a:noFill/>
          </a:ln>
        </p:spPr>
        <p:txBody>
          <a:bodyPr spcFirstLastPara="1" wrap="square" lIns="0" tIns="64750" rIns="0" bIns="0" anchor="t" anchorCtr="0">
            <a:spAutoFit/>
          </a:bodyPr>
          <a:lstStyle/>
          <a:p>
            <a:pPr marL="286385" marR="89535" lvl="0" indent="-274319" algn="l" rtl="0">
              <a:lnSpc>
                <a:spcPct val="81000"/>
              </a:lnSpc>
              <a:spcBef>
                <a:spcPts val="0"/>
              </a:spcBef>
              <a:spcAft>
                <a:spcPts val="0"/>
              </a:spcAft>
              <a:buClr>
                <a:srgbClr val="0BD0D9"/>
              </a:buClr>
              <a:buSzPts val="1700"/>
              <a:buFont typeface="Noto Sans Symbols"/>
              <a:buChar char="⚫"/>
            </a:pPr>
            <a:r>
              <a:rPr lang="en-US" sz="1800" b="0" i="0" u="none" strike="noStrike" cap="none" dirty="0">
                <a:solidFill>
                  <a:schemeClr val="dk1"/>
                </a:solidFill>
                <a:latin typeface="Georgia"/>
                <a:ea typeface="Georgia"/>
                <a:cs typeface="Georgia"/>
                <a:sym typeface="Georgia"/>
              </a:rPr>
              <a:t>	</a:t>
            </a:r>
            <a:r>
              <a:rPr lang="en-US" sz="1800" b="0" i="0" u="none" strike="noStrike" cap="none" dirty="0">
                <a:solidFill>
                  <a:schemeClr val="dk1"/>
                </a:solidFill>
                <a:latin typeface="Constantia"/>
                <a:ea typeface="Constantia"/>
                <a:cs typeface="Constantia"/>
                <a:sym typeface="Constantia"/>
              </a:rPr>
              <a:t>The narrow complex supraventricular tachycardia (SVT) rhythms may present  with a wide complex in the setting of </a:t>
            </a:r>
            <a:r>
              <a:rPr lang="en-US" sz="1800" b="0" i="0" u="none" strike="noStrike" cap="none" dirty="0">
                <a:solidFill>
                  <a:srgbClr val="FF0000"/>
                </a:solidFill>
                <a:latin typeface="Constantia"/>
                <a:ea typeface="Constantia"/>
                <a:cs typeface="Constantia"/>
                <a:sym typeface="Constantia"/>
              </a:rPr>
              <a:t>aberrant </a:t>
            </a:r>
            <a:r>
              <a:rPr lang="en-US" sz="1800" b="0" i="0" u="none" strike="noStrike" cap="none" dirty="0" smtClean="0">
                <a:solidFill>
                  <a:schemeClr val="dk1"/>
                </a:solidFill>
                <a:latin typeface="Constantia"/>
                <a:ea typeface="Constantia"/>
                <a:cs typeface="Constantia"/>
                <a:sym typeface="Constantia"/>
              </a:rPr>
              <a:t>conduction and it can be misdiagnosed as VT . </a:t>
            </a:r>
          </a:p>
          <a:p>
            <a:pPr marL="286385" marR="89535" lvl="0" indent="-274319" algn="l" rtl="0">
              <a:lnSpc>
                <a:spcPct val="81000"/>
              </a:lnSpc>
              <a:spcBef>
                <a:spcPts val="0"/>
              </a:spcBef>
              <a:spcAft>
                <a:spcPts val="0"/>
              </a:spcAft>
              <a:buClr>
                <a:srgbClr val="0BD0D9"/>
              </a:buClr>
              <a:buSzPts val="1700"/>
              <a:buFont typeface="Noto Sans Symbols"/>
              <a:buChar char="⚫"/>
            </a:pPr>
            <a:r>
              <a:rPr lang="en-US" sz="1800" dirty="0" smtClean="0">
                <a:solidFill>
                  <a:schemeClr val="dk1"/>
                </a:solidFill>
                <a:latin typeface="Constantia"/>
                <a:ea typeface="Constantia"/>
                <a:cs typeface="Constantia"/>
                <a:sym typeface="Constantia"/>
              </a:rPr>
              <a:t>This is common in patients with bundle branch block who experience SVT. </a:t>
            </a:r>
            <a:endParaRPr lang="en-US" sz="1800" b="0" i="0" u="none" strike="noStrike" cap="none" dirty="0" smtClean="0">
              <a:solidFill>
                <a:schemeClr val="dk1"/>
              </a:solidFill>
              <a:latin typeface="Constantia"/>
              <a:ea typeface="Constantia"/>
              <a:cs typeface="Constantia"/>
              <a:sym typeface="Constantia"/>
            </a:endParaRPr>
          </a:p>
          <a:p>
            <a:pPr marL="286385" marR="89535" lvl="0" indent="-274319" algn="l" rtl="0">
              <a:lnSpc>
                <a:spcPct val="81000"/>
              </a:lnSpc>
              <a:spcBef>
                <a:spcPts val="0"/>
              </a:spcBef>
              <a:spcAft>
                <a:spcPts val="0"/>
              </a:spcAft>
              <a:buClr>
                <a:srgbClr val="0BD0D9"/>
              </a:buClr>
              <a:buSzPts val="1700"/>
              <a:buFont typeface="Noto Sans Symbols"/>
              <a:buChar char="⚫"/>
            </a:pPr>
            <a:endParaRPr sz="2100" b="0" i="0" u="none" strike="noStrike" cap="none" dirty="0">
              <a:solidFill>
                <a:schemeClr val="dk1"/>
              </a:solidFill>
              <a:latin typeface="Constantia"/>
              <a:ea typeface="Constantia"/>
              <a:cs typeface="Constantia"/>
              <a:sym typeface="Constantia"/>
            </a:endParaRPr>
          </a:p>
          <a:p>
            <a:pPr marL="286385" marR="142240" lvl="0" indent="-274319" algn="l" rtl="0">
              <a:lnSpc>
                <a:spcPct val="80200"/>
              </a:lnSpc>
              <a:spcBef>
                <a:spcPts val="5"/>
              </a:spcBef>
              <a:spcAft>
                <a:spcPts val="0"/>
              </a:spcAft>
              <a:buClr>
                <a:srgbClr val="0BD0D9"/>
              </a:buClr>
              <a:buSzPts val="1700"/>
              <a:buFont typeface="Noto Sans Symbols"/>
              <a:buChar char="⚫"/>
            </a:pPr>
            <a:r>
              <a:rPr lang="en-US" sz="1800" b="0" i="0" u="none" strike="noStrike" cap="none" dirty="0">
                <a:solidFill>
                  <a:schemeClr val="dk1"/>
                </a:solidFill>
                <a:latin typeface="Constantia"/>
                <a:ea typeface="Constantia"/>
                <a:cs typeface="Constantia"/>
                <a:sym typeface="Constantia"/>
              </a:rPr>
              <a:t>In stable patients with a WCT that is known to be an SVT, initial management  is similar to that of an SVT with a narrow QRS complex. A continuous rhythm  strip should be obtained during any intervention that is intended to slow or  terminate the arrhythmia.</a:t>
            </a:r>
            <a:endParaRPr sz="18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0"/>
              </a:spcBef>
              <a:spcAft>
                <a:spcPts val="0"/>
              </a:spcAft>
              <a:buClr>
                <a:srgbClr val="0BD0D9"/>
              </a:buClr>
              <a:buSzPts val="2100"/>
              <a:buFont typeface="Noto Sans Symbols"/>
              <a:buNone/>
            </a:pPr>
            <a:endParaRPr sz="2100" b="0" i="0" u="none" strike="noStrike" cap="none" dirty="0">
              <a:solidFill>
                <a:schemeClr val="dk1"/>
              </a:solidFill>
              <a:latin typeface="Constantia"/>
              <a:ea typeface="Constantia"/>
              <a:cs typeface="Constantia"/>
              <a:sym typeface="Constantia"/>
            </a:endParaRPr>
          </a:p>
        </p:txBody>
      </p:sp>
      <p:sp>
        <p:nvSpPr>
          <p:cNvPr id="494" name="Google Shape;494;p74"/>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75"/>
          <p:cNvSpPr txBox="1">
            <a:spLocks noGrp="1"/>
          </p:cNvSpPr>
          <p:nvPr>
            <p:ph type="title"/>
          </p:nvPr>
        </p:nvSpPr>
        <p:spPr>
          <a:xfrm>
            <a:off x="2325179" y="266700"/>
            <a:ext cx="5066221"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Antidromic AVRT</a:t>
            </a:r>
            <a:endParaRPr sz="5000"/>
          </a:p>
        </p:txBody>
      </p:sp>
      <p:grpSp>
        <p:nvGrpSpPr>
          <p:cNvPr id="500" name="Google Shape;500;p75"/>
          <p:cNvGrpSpPr/>
          <p:nvPr/>
        </p:nvGrpSpPr>
        <p:grpSpPr>
          <a:xfrm>
            <a:off x="0" y="0"/>
            <a:ext cx="9144000" cy="6858000"/>
            <a:chOff x="0" y="0"/>
            <a:chExt cx="9144000" cy="6858000"/>
          </a:xfrm>
        </p:grpSpPr>
        <p:pic>
          <p:nvPicPr>
            <p:cNvPr id="501" name="Google Shape;501;p75"/>
            <p:cNvPicPr preferRelativeResize="0"/>
            <p:nvPr/>
          </p:nvPicPr>
          <p:blipFill rotWithShape="1">
            <a:blip r:embed="rId3">
              <a:alphaModFix/>
            </a:blip>
            <a:srcRect/>
            <a:stretch/>
          </p:blipFill>
          <p:spPr>
            <a:xfrm>
              <a:off x="0" y="1295400"/>
              <a:ext cx="9144000" cy="5486400"/>
            </a:xfrm>
            <a:prstGeom prst="rect">
              <a:avLst/>
            </a:prstGeom>
            <a:noFill/>
            <a:ln>
              <a:noFill/>
            </a:ln>
          </p:spPr>
        </p:pic>
        <p:sp>
          <p:nvSpPr>
            <p:cNvPr id="502" name="Google Shape;502;p75"/>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76"/>
          <p:cNvSpPr txBox="1">
            <a:spLocks noGrp="1"/>
          </p:cNvSpPr>
          <p:nvPr>
            <p:ph type="title"/>
          </p:nvPr>
        </p:nvSpPr>
        <p:spPr>
          <a:xfrm>
            <a:off x="2133600" y="914400"/>
            <a:ext cx="5371021"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Trebuchet MS"/>
              <a:buNone/>
            </a:pPr>
            <a:r>
              <a:rPr lang="en-US" sz="5000"/>
              <a:t>Antidromic AVRT</a:t>
            </a:r>
            <a:endParaRPr sz="5000"/>
          </a:p>
        </p:txBody>
      </p:sp>
      <p:sp>
        <p:nvSpPr>
          <p:cNvPr id="508" name="Google Shape;508;p76"/>
          <p:cNvSpPr txBox="1"/>
          <p:nvPr/>
        </p:nvSpPr>
        <p:spPr>
          <a:xfrm>
            <a:off x="406631" y="1701800"/>
            <a:ext cx="8042909" cy="4996679"/>
          </a:xfrm>
          <a:prstGeom prst="rect">
            <a:avLst/>
          </a:prstGeom>
          <a:noFill/>
          <a:ln>
            <a:noFill/>
          </a:ln>
        </p:spPr>
        <p:txBody>
          <a:bodyPr spcFirstLastPara="1" wrap="square" lIns="0" tIns="48250" rIns="0" bIns="0" anchor="t" anchorCtr="0">
            <a:spAutoFit/>
          </a:bodyPr>
          <a:lstStyle/>
          <a:p>
            <a:pPr marL="286385" marR="88265" lvl="0" indent="-274319" algn="l" rtl="0">
              <a:lnSpc>
                <a:spcPct val="109090"/>
              </a:lnSpc>
              <a:spcBef>
                <a:spcPts val="0"/>
              </a:spcBef>
              <a:spcAft>
                <a:spcPts val="0"/>
              </a:spcAft>
              <a:buClr>
                <a:srgbClr val="0BD0D9"/>
              </a:buClr>
              <a:buSzPts val="2100"/>
              <a:buFont typeface="Noto Sans Symbols"/>
              <a:buChar char="⚫"/>
            </a:pPr>
            <a:r>
              <a:rPr lang="en-US" sz="2200" b="0" i="0" u="none" strike="noStrike" cap="none" dirty="0">
                <a:solidFill>
                  <a:schemeClr val="dk1"/>
                </a:solidFill>
                <a:latin typeface="Constantia"/>
                <a:ea typeface="Constantia"/>
                <a:cs typeface="Constantia"/>
                <a:sym typeface="Constantia"/>
              </a:rPr>
              <a:t>For patients with acute symptomatic </a:t>
            </a:r>
            <a:r>
              <a:rPr lang="en-US" sz="2200" b="1" i="0" u="none" strike="noStrike" cap="none" dirty="0" err="1">
                <a:solidFill>
                  <a:schemeClr val="dk1"/>
                </a:solidFill>
                <a:latin typeface="Constantia"/>
                <a:ea typeface="Constantia"/>
                <a:cs typeface="Constantia"/>
                <a:sym typeface="Constantia"/>
              </a:rPr>
              <a:t>antidromic</a:t>
            </a:r>
            <a:r>
              <a:rPr lang="en-US" sz="2200" b="1" i="0" u="none" strike="noStrike" cap="none" dirty="0">
                <a:solidFill>
                  <a:schemeClr val="dk1"/>
                </a:solidFill>
                <a:latin typeface="Constantia"/>
                <a:ea typeface="Constantia"/>
                <a:cs typeface="Constantia"/>
                <a:sym typeface="Constantia"/>
              </a:rPr>
              <a:t> </a:t>
            </a:r>
            <a:r>
              <a:rPr lang="en-US" sz="2200" b="0" i="0" u="none" strike="noStrike" cap="none" dirty="0">
                <a:solidFill>
                  <a:schemeClr val="dk1"/>
                </a:solidFill>
                <a:latin typeface="Constantia"/>
                <a:ea typeface="Constantia"/>
                <a:cs typeface="Constantia"/>
                <a:sym typeface="Constantia"/>
              </a:rPr>
              <a:t>AVRT who are  hemodynamically stable, our approach is as follows:</a:t>
            </a:r>
            <a:endParaRPr sz="22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25"/>
              </a:spcBef>
              <a:spcAft>
                <a:spcPts val="0"/>
              </a:spcAft>
              <a:buClr>
                <a:srgbClr val="0BD0D9"/>
              </a:buClr>
              <a:buSzPts val="2750"/>
              <a:buFont typeface="Noto Sans Symbols"/>
              <a:buNone/>
            </a:pPr>
            <a:endParaRPr sz="2750" b="0" i="0" u="none" strike="noStrike" cap="none" dirty="0">
              <a:solidFill>
                <a:schemeClr val="dk1"/>
              </a:solidFill>
              <a:latin typeface="Constantia"/>
              <a:ea typeface="Constantia"/>
              <a:cs typeface="Constantia"/>
              <a:sym typeface="Constantia"/>
            </a:endParaRPr>
          </a:p>
          <a:p>
            <a:pPr marL="286385" marR="5080" lvl="0" indent="-274319" algn="l" rtl="0">
              <a:lnSpc>
                <a:spcPct val="90000"/>
              </a:lnSpc>
              <a:spcBef>
                <a:spcPts val="0"/>
              </a:spcBef>
              <a:spcAft>
                <a:spcPts val="0"/>
              </a:spcAft>
              <a:buClr>
                <a:srgbClr val="0BD0D9"/>
              </a:buClr>
              <a:buSzPts val="2100"/>
              <a:buFont typeface="Noto Sans Symbols"/>
              <a:buChar char="⚫"/>
            </a:pPr>
            <a:r>
              <a:rPr lang="en-US" sz="2200" b="0" i="0" u="none" strike="noStrike" cap="none" dirty="0">
                <a:solidFill>
                  <a:schemeClr val="dk1"/>
                </a:solidFill>
                <a:latin typeface="Constantia"/>
                <a:ea typeface="Constantia"/>
                <a:cs typeface="Constantia"/>
                <a:sym typeface="Constantia"/>
              </a:rPr>
              <a:t>We treat with </a:t>
            </a:r>
            <a:r>
              <a:rPr lang="en-US" sz="2200" b="0" i="0" u="none" strike="noStrike" cap="none" dirty="0">
                <a:solidFill>
                  <a:srgbClr val="FF0000"/>
                </a:solidFill>
                <a:latin typeface="Constantia"/>
                <a:ea typeface="Constantia"/>
                <a:cs typeface="Constantia"/>
                <a:sym typeface="Constantia"/>
              </a:rPr>
              <a:t>intravenous procainamide </a:t>
            </a:r>
            <a:r>
              <a:rPr lang="en-US" sz="2200" b="0" i="0" u="none" strike="noStrike" cap="none" dirty="0">
                <a:solidFill>
                  <a:schemeClr val="dk1"/>
                </a:solidFill>
                <a:latin typeface="Constantia"/>
                <a:ea typeface="Constantia"/>
                <a:cs typeface="Constantia"/>
                <a:sym typeface="Constantia"/>
              </a:rPr>
              <a:t>in an effort to terminate  the tachycardia or, if the tachycardia persists, slow the  ventricular response. This is because it is often difficult to  correctly determine that the rhythm is due to </a:t>
            </a:r>
            <a:r>
              <a:rPr lang="en-US" sz="2200" b="0" i="0" u="none" strike="noStrike" cap="none" dirty="0" err="1">
                <a:solidFill>
                  <a:schemeClr val="dk1"/>
                </a:solidFill>
                <a:latin typeface="Constantia"/>
                <a:ea typeface="Constantia"/>
                <a:cs typeface="Constantia"/>
                <a:sym typeface="Constantia"/>
              </a:rPr>
              <a:t>antidromic</a:t>
            </a:r>
            <a:r>
              <a:rPr lang="en-US" sz="2200" b="0" i="0" u="none" strike="noStrike" cap="none" dirty="0">
                <a:solidFill>
                  <a:schemeClr val="dk1"/>
                </a:solidFill>
                <a:latin typeface="Constantia"/>
                <a:ea typeface="Constantia"/>
                <a:cs typeface="Constantia"/>
                <a:sym typeface="Constantia"/>
              </a:rPr>
              <a:t> AVRT  and not ventricular tachycardia.</a:t>
            </a:r>
            <a:endParaRPr sz="2200" b="0" i="0" u="none" strike="noStrike" cap="none" dirty="0">
              <a:solidFill>
                <a:schemeClr val="dk1"/>
              </a:solidFill>
              <a:latin typeface="Constantia"/>
              <a:ea typeface="Constantia"/>
              <a:cs typeface="Constantia"/>
              <a:sym typeface="Constantia"/>
            </a:endParaRPr>
          </a:p>
          <a:p>
            <a:pPr marL="286385" marR="949325" lvl="0" indent="-274319" algn="l" rtl="0">
              <a:lnSpc>
                <a:spcPct val="109090"/>
              </a:lnSpc>
              <a:spcBef>
                <a:spcPts val="540"/>
              </a:spcBef>
              <a:spcAft>
                <a:spcPts val="0"/>
              </a:spcAft>
              <a:buClr>
                <a:srgbClr val="0BD0D9"/>
              </a:buClr>
              <a:buSzPts val="2100"/>
              <a:buFont typeface="Noto Sans Symbols"/>
              <a:buChar char="⚫"/>
            </a:pPr>
            <a:r>
              <a:rPr lang="en-US" sz="2200" b="0" i="0" u="none" strike="noStrike" cap="none" dirty="0">
                <a:solidFill>
                  <a:schemeClr val="dk1"/>
                </a:solidFill>
                <a:latin typeface="Constantia"/>
                <a:ea typeface="Constantia"/>
                <a:cs typeface="Constantia"/>
                <a:sym typeface="Constantia"/>
              </a:rPr>
              <a:t>If the rhythm is definitely known to be </a:t>
            </a:r>
            <a:r>
              <a:rPr lang="en-US" sz="2200" b="0" i="0" u="none" strike="noStrike" cap="none" dirty="0" err="1">
                <a:solidFill>
                  <a:schemeClr val="dk1"/>
                </a:solidFill>
                <a:latin typeface="Constantia"/>
                <a:ea typeface="Constantia"/>
                <a:cs typeface="Constantia"/>
                <a:sym typeface="Constantia"/>
              </a:rPr>
              <a:t>antidromic</a:t>
            </a:r>
            <a:r>
              <a:rPr lang="en-US" sz="2200" b="0" i="0" u="none" strike="noStrike" cap="none" dirty="0">
                <a:solidFill>
                  <a:schemeClr val="dk1"/>
                </a:solidFill>
                <a:latin typeface="Constantia"/>
                <a:ea typeface="Constantia"/>
                <a:cs typeface="Constantia"/>
                <a:sym typeface="Constantia"/>
              </a:rPr>
              <a:t> AVRT,  then adenosine, verapamil, or IV beta blockers may </a:t>
            </a:r>
            <a:r>
              <a:rPr lang="en-US" sz="2200" b="0" i="0" u="none" strike="noStrike" cap="none" dirty="0" smtClean="0">
                <a:solidFill>
                  <a:schemeClr val="dk1"/>
                </a:solidFill>
                <a:latin typeface="Constantia"/>
                <a:ea typeface="Constantia"/>
                <a:cs typeface="Constantia"/>
                <a:sym typeface="Constantia"/>
              </a:rPr>
              <a:t>be</a:t>
            </a:r>
            <a:r>
              <a:rPr lang="en-US" sz="2200" dirty="0">
                <a:solidFill>
                  <a:schemeClr val="dk1"/>
                </a:solidFill>
                <a:latin typeface="Constantia"/>
                <a:ea typeface="Constantia"/>
                <a:cs typeface="Constantia"/>
                <a:sym typeface="Constantia"/>
              </a:rPr>
              <a:t> </a:t>
            </a:r>
            <a:r>
              <a:rPr lang="en-US" sz="2200" b="0" i="0" u="none" strike="noStrike" cap="none" dirty="0" smtClean="0">
                <a:solidFill>
                  <a:schemeClr val="dk1"/>
                </a:solidFill>
                <a:latin typeface="Constantia"/>
                <a:ea typeface="Constantia"/>
                <a:cs typeface="Constantia"/>
                <a:sym typeface="Constantia"/>
              </a:rPr>
              <a:t>considered</a:t>
            </a:r>
            <a:r>
              <a:rPr lang="en-US" sz="2200" b="0" i="0" u="none" strike="noStrike" cap="none" dirty="0">
                <a:solidFill>
                  <a:schemeClr val="dk1"/>
                </a:solidFill>
                <a:latin typeface="Constantia"/>
                <a:ea typeface="Constantia"/>
                <a:cs typeface="Constantia"/>
                <a:sym typeface="Constantia"/>
              </a:rPr>
              <a:t>, but monitoring should be continued to ensure </a:t>
            </a:r>
            <a:r>
              <a:rPr lang="en-US" sz="2200" b="0" i="0" u="none" strike="noStrike" cap="none" dirty="0" smtClean="0">
                <a:solidFill>
                  <a:schemeClr val="dk1"/>
                </a:solidFill>
                <a:latin typeface="Constantia"/>
                <a:ea typeface="Constantia"/>
                <a:cs typeface="Constantia"/>
                <a:sym typeface="Constantia"/>
              </a:rPr>
              <a:t>that</a:t>
            </a:r>
            <a:r>
              <a:rPr lang="en-US" sz="2200" dirty="0">
                <a:solidFill>
                  <a:schemeClr val="dk1"/>
                </a:solidFill>
                <a:latin typeface="Constantia"/>
                <a:ea typeface="Constantia"/>
                <a:cs typeface="Constantia"/>
                <a:sym typeface="Constantia"/>
              </a:rPr>
              <a:t> </a:t>
            </a:r>
            <a:r>
              <a:rPr lang="en-US" sz="2200" b="0" i="0" u="none" strike="noStrike" cap="none" dirty="0" smtClean="0">
                <a:solidFill>
                  <a:schemeClr val="dk1"/>
                </a:solidFill>
                <a:latin typeface="Constantia"/>
                <a:ea typeface="Constantia"/>
                <a:cs typeface="Constantia"/>
                <a:sym typeface="Constantia"/>
              </a:rPr>
              <a:t>there </a:t>
            </a:r>
            <a:r>
              <a:rPr lang="en-US" sz="2200" b="0" i="0" u="none" strike="noStrike" cap="none" dirty="0">
                <a:solidFill>
                  <a:schemeClr val="dk1"/>
                </a:solidFill>
                <a:latin typeface="Constantia"/>
                <a:ea typeface="Constantia"/>
                <a:cs typeface="Constantia"/>
                <a:sym typeface="Constantia"/>
              </a:rPr>
              <a:t>is </a:t>
            </a:r>
            <a:r>
              <a:rPr lang="en-US" sz="2200" b="0" i="0" u="none" strike="noStrike" cap="none" dirty="0" smtClean="0">
                <a:solidFill>
                  <a:schemeClr val="dk1"/>
                </a:solidFill>
                <a:latin typeface="Constantia"/>
                <a:ea typeface="Constantia"/>
                <a:cs typeface="Constantia"/>
                <a:sym typeface="Constantia"/>
              </a:rPr>
              <a:t>no </a:t>
            </a:r>
            <a:r>
              <a:rPr lang="en-US" sz="2200" b="0" i="0" u="none" strike="noStrike" cap="none" dirty="0">
                <a:solidFill>
                  <a:schemeClr val="dk1"/>
                </a:solidFill>
                <a:latin typeface="Constantia"/>
                <a:ea typeface="Constantia"/>
                <a:cs typeface="Constantia"/>
                <a:sym typeface="Constantia"/>
              </a:rPr>
              <a:t>rapid ventricular rate if atrial fibrillation (AF)  subsequently develops after SVT termination.</a:t>
            </a:r>
            <a:endParaRPr sz="2200" b="0" i="0" u="none" strike="noStrike" cap="none" dirty="0">
              <a:solidFill>
                <a:schemeClr val="dk1"/>
              </a:solidFill>
              <a:latin typeface="Constantia"/>
              <a:ea typeface="Constantia"/>
              <a:cs typeface="Constantia"/>
              <a:sym typeface="Constantia"/>
            </a:endParaRPr>
          </a:p>
        </p:txBody>
      </p:sp>
      <p:sp>
        <p:nvSpPr>
          <p:cNvPr id="509" name="Google Shape;509;p76"/>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77"/>
          <p:cNvSpPr txBox="1">
            <a:spLocks noGrp="1"/>
          </p:cNvSpPr>
          <p:nvPr>
            <p:ph type="title"/>
          </p:nvPr>
        </p:nvSpPr>
        <p:spPr>
          <a:xfrm>
            <a:off x="2158110" y="965200"/>
            <a:ext cx="4827905"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Irregular wide QRS</a:t>
            </a:r>
            <a:endParaRPr sz="5000">
              <a:latin typeface="Calibri"/>
              <a:ea typeface="Calibri"/>
              <a:cs typeface="Calibri"/>
              <a:sym typeface="Calibri"/>
            </a:endParaRPr>
          </a:p>
        </p:txBody>
      </p:sp>
      <p:sp>
        <p:nvSpPr>
          <p:cNvPr id="515" name="Google Shape;515;p77"/>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78"/>
          <p:cNvSpPr txBox="1">
            <a:spLocks noGrp="1"/>
          </p:cNvSpPr>
          <p:nvPr>
            <p:ph type="title"/>
          </p:nvPr>
        </p:nvSpPr>
        <p:spPr>
          <a:xfrm>
            <a:off x="1732565" y="25400"/>
            <a:ext cx="5702935" cy="1346200"/>
          </a:xfrm>
          <a:prstGeom prst="rect">
            <a:avLst/>
          </a:prstGeom>
          <a:noFill/>
          <a:ln>
            <a:noFill/>
          </a:ln>
        </p:spPr>
        <p:txBody>
          <a:bodyPr spcFirstLastPara="1" wrap="square" lIns="0" tIns="76200" rIns="0" bIns="0" anchor="ctr" anchorCtr="0">
            <a:spAutoFit/>
          </a:bodyPr>
          <a:lstStyle/>
          <a:p>
            <a:pPr marL="1491615" marR="5080" lvl="0" indent="-1479550" algn="l" rtl="0">
              <a:lnSpc>
                <a:spcPct val="125000"/>
              </a:lnSpc>
              <a:spcBef>
                <a:spcPts val="0"/>
              </a:spcBef>
              <a:spcAft>
                <a:spcPts val="0"/>
              </a:spcAft>
              <a:buClr>
                <a:schemeClr val="dk2"/>
              </a:buClr>
              <a:buSzPts val="4000"/>
              <a:buFont typeface="Trebuchet MS"/>
              <a:buNone/>
            </a:pPr>
            <a:r>
              <a:rPr lang="en-US"/>
              <a:t>Polymorphic ventricular  tachycardia</a:t>
            </a:r>
            <a:endParaRPr/>
          </a:p>
        </p:txBody>
      </p:sp>
      <p:grpSp>
        <p:nvGrpSpPr>
          <p:cNvPr id="521" name="Google Shape;521;p78"/>
          <p:cNvGrpSpPr/>
          <p:nvPr/>
        </p:nvGrpSpPr>
        <p:grpSpPr>
          <a:xfrm>
            <a:off x="0" y="0"/>
            <a:ext cx="9144000" cy="6858000"/>
            <a:chOff x="0" y="0"/>
            <a:chExt cx="9144000" cy="6858000"/>
          </a:xfrm>
        </p:grpSpPr>
        <p:pic>
          <p:nvPicPr>
            <p:cNvPr id="522" name="Google Shape;522;p78"/>
            <p:cNvPicPr preferRelativeResize="0"/>
            <p:nvPr/>
          </p:nvPicPr>
          <p:blipFill rotWithShape="1">
            <a:blip r:embed="rId3">
              <a:alphaModFix/>
            </a:blip>
            <a:srcRect/>
            <a:stretch/>
          </p:blipFill>
          <p:spPr>
            <a:xfrm>
              <a:off x="381000" y="1447800"/>
              <a:ext cx="8267700" cy="5219699"/>
            </a:xfrm>
            <a:prstGeom prst="rect">
              <a:avLst/>
            </a:prstGeom>
            <a:noFill/>
            <a:ln>
              <a:noFill/>
            </a:ln>
          </p:spPr>
        </p:pic>
        <p:sp>
          <p:nvSpPr>
            <p:cNvPr id="523" name="Google Shape;523;p78"/>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9"/>
          <p:cNvSpPr txBox="1">
            <a:spLocks noGrp="1"/>
          </p:cNvSpPr>
          <p:nvPr>
            <p:ph type="title"/>
          </p:nvPr>
        </p:nvSpPr>
        <p:spPr>
          <a:xfrm>
            <a:off x="457200" y="493600"/>
            <a:ext cx="8229600" cy="1462200"/>
          </a:xfrm>
          <a:prstGeom prst="rect">
            <a:avLst/>
          </a:prstGeom>
          <a:noFill/>
          <a:ln>
            <a:noFill/>
          </a:ln>
        </p:spPr>
        <p:txBody>
          <a:bodyPr spcFirstLastPara="1" wrap="square" lIns="0" tIns="76200" rIns="0" bIns="0" anchor="ctr" anchorCtr="0">
            <a:spAutoFit/>
          </a:bodyPr>
          <a:lstStyle/>
          <a:p>
            <a:pPr marL="2632710" marR="5080" lvl="0" indent="-1479550" algn="l" rtl="0">
              <a:lnSpc>
                <a:spcPct val="125000"/>
              </a:lnSpc>
              <a:spcBef>
                <a:spcPts val="0"/>
              </a:spcBef>
              <a:spcAft>
                <a:spcPts val="0"/>
              </a:spcAft>
              <a:buClr>
                <a:schemeClr val="dk2"/>
              </a:buClr>
              <a:buSzPts val="4000"/>
              <a:buFont typeface="Trebuchet MS"/>
              <a:buNone/>
            </a:pPr>
            <a:r>
              <a:rPr lang="en-US"/>
              <a:t>Polymorphic ventricular  tachycardia</a:t>
            </a:r>
            <a:endParaRPr/>
          </a:p>
        </p:txBody>
      </p:sp>
      <p:sp>
        <p:nvSpPr>
          <p:cNvPr id="529" name="Google Shape;529;p79"/>
          <p:cNvSpPr txBox="1"/>
          <p:nvPr/>
        </p:nvSpPr>
        <p:spPr>
          <a:xfrm>
            <a:off x="535940" y="1955800"/>
            <a:ext cx="8048100" cy="4859400"/>
          </a:xfrm>
          <a:prstGeom prst="rect">
            <a:avLst/>
          </a:prstGeom>
          <a:noFill/>
          <a:ln>
            <a:noFill/>
          </a:ln>
        </p:spPr>
        <p:txBody>
          <a:bodyPr spcFirstLastPara="1" wrap="square" lIns="0" tIns="12700" rIns="0" bIns="0" anchor="t" anchorCtr="0">
            <a:spAutoFit/>
          </a:bodyPr>
          <a:lstStyle/>
          <a:p>
            <a:pPr marL="286385" marR="27305" lvl="0" indent="-274319" algn="l" rtl="0">
              <a:lnSpc>
                <a:spcPct val="1000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Polymorphic ventricular tachycardia (VT) is defined as an unstable  rhythm with a continuously varying QRS complex morphology in any  recorded electrocardiographic (ECG) lead. Polymorphic VT is generally  a rapid and hemodynamically unstable rhythm, and urgent  defibrillation is usually necessary.</a:t>
            </a:r>
            <a:endParaRPr sz="2000" b="0" i="0" u="none" strike="noStrike" cap="none">
              <a:solidFill>
                <a:schemeClr val="dk1"/>
              </a:solidFill>
              <a:latin typeface="Constantia"/>
              <a:ea typeface="Constantia"/>
              <a:cs typeface="Constantia"/>
              <a:sym typeface="Constantia"/>
            </a:endParaRPr>
          </a:p>
          <a:p>
            <a:pPr marL="0" marR="0" lvl="0" indent="0" algn="l" rtl="0">
              <a:lnSpc>
                <a:spcPct val="100000"/>
              </a:lnSpc>
              <a:spcBef>
                <a:spcPts val="0"/>
              </a:spcBef>
              <a:spcAft>
                <a:spcPts val="0"/>
              </a:spcAft>
              <a:buClr>
                <a:srgbClr val="0BD0D9"/>
              </a:buClr>
              <a:buSzPts val="2700"/>
              <a:buFont typeface="Noto Sans Symbols"/>
              <a:buNone/>
            </a:pPr>
            <a:endParaRPr sz="2700" b="0" i="0" u="none" strike="noStrike" cap="none">
              <a:solidFill>
                <a:schemeClr val="dk1"/>
              </a:solidFill>
              <a:latin typeface="Constantia"/>
              <a:ea typeface="Constantia"/>
              <a:cs typeface="Constantia"/>
              <a:sym typeface="Constantia"/>
            </a:endParaRPr>
          </a:p>
          <a:p>
            <a:pPr marL="286385" marR="5080" lvl="0" indent="-274319" algn="l" rtl="0">
              <a:lnSpc>
                <a:spcPct val="100000"/>
              </a:lnSpc>
              <a:spcBef>
                <a:spcPts val="5"/>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In addition to immediate defibrillation, further therapy is intended to  treat underlying disorders and to prevent recurrences. The specific  approach depends upon whether or not the QT interval on the baseline  ECG is prolonged. Polymorphic VT that occurs in the setting of QT  prolongation in sinus rhythm is considered as a distinct arrhythmia,  called </a:t>
            </a:r>
            <a:r>
              <a:rPr lang="en-US" sz="2000" b="0" i="0" u="none" strike="noStrike" cap="none">
                <a:solidFill>
                  <a:srgbClr val="FF0000"/>
                </a:solidFill>
                <a:latin typeface="Constantia"/>
                <a:ea typeface="Constantia"/>
                <a:cs typeface="Constantia"/>
                <a:sym typeface="Constantia"/>
              </a:rPr>
              <a:t>torsades de pointes</a:t>
            </a:r>
            <a:r>
              <a:rPr lang="en-US" sz="2000" b="0" i="0" u="none" strike="noStrike" cap="none">
                <a:solidFill>
                  <a:schemeClr val="dk1"/>
                </a:solidFill>
                <a:latin typeface="Constantia"/>
                <a:ea typeface="Constantia"/>
                <a:cs typeface="Constantia"/>
                <a:sym typeface="Constantia"/>
              </a:rPr>
              <a:t>.</a:t>
            </a:r>
            <a:endParaRPr sz="2000" b="0" i="0" u="none" strike="noStrike" cap="none">
              <a:solidFill>
                <a:schemeClr val="dk1"/>
              </a:solidFill>
              <a:latin typeface="Constantia"/>
              <a:ea typeface="Constantia"/>
              <a:cs typeface="Constantia"/>
              <a:sym typeface="Constantia"/>
            </a:endParaRPr>
          </a:p>
          <a:p>
            <a:pPr marL="0" marR="0" lvl="0" indent="0" algn="l" rtl="0">
              <a:lnSpc>
                <a:spcPct val="100000"/>
              </a:lnSpc>
              <a:spcBef>
                <a:spcPts val="40"/>
              </a:spcBef>
              <a:spcAft>
                <a:spcPts val="0"/>
              </a:spcAft>
              <a:buClr>
                <a:srgbClr val="0BD0D9"/>
              </a:buClr>
              <a:buSzPts val="2750"/>
              <a:buFont typeface="Noto Sans Symbols"/>
              <a:buNone/>
            </a:pPr>
            <a:endParaRPr sz="2750" b="0" i="0" u="none" strike="noStrike" cap="none">
              <a:solidFill>
                <a:schemeClr val="dk1"/>
              </a:solidFill>
              <a:latin typeface="Constantia"/>
              <a:ea typeface="Constantia"/>
              <a:cs typeface="Constantia"/>
              <a:sym typeface="Constantia"/>
            </a:endParaRPr>
          </a:p>
          <a:p>
            <a:pPr marL="286385" marR="322580" lvl="0" indent="-274319" algn="l" rtl="0">
              <a:lnSpc>
                <a:spcPct val="100000"/>
              </a:lnSpc>
              <a:spcBef>
                <a:spcPts val="0"/>
              </a:spcBef>
              <a:spcAft>
                <a:spcPts val="0"/>
              </a:spcAft>
              <a:buClr>
                <a:srgbClr val="0BD0D9"/>
              </a:buClr>
              <a:buSzPts val="1900"/>
              <a:buFont typeface="Noto Sans Symbols"/>
              <a:buChar char="⚫"/>
            </a:pPr>
            <a:r>
              <a:rPr lang="en-US" sz="2000" b="0" i="0" u="none" strike="noStrike" cap="none">
                <a:solidFill>
                  <a:schemeClr val="dk1"/>
                </a:solidFill>
                <a:latin typeface="Constantia"/>
                <a:ea typeface="Constantia"/>
                <a:cs typeface="Constantia"/>
                <a:sym typeface="Constantia"/>
              </a:rPr>
              <a:t>Prompt defibrillation is indicated in patients with hemodynamically  unstable torsades de pointes.</a:t>
            </a:r>
            <a:endParaRPr sz="2000" b="0" i="0" u="none" strike="noStrike" cap="none">
              <a:solidFill>
                <a:schemeClr val="dk1"/>
              </a:solidFill>
              <a:latin typeface="Constantia"/>
              <a:ea typeface="Constantia"/>
              <a:cs typeface="Constantia"/>
              <a:sym typeface="Constanti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80"/>
          <p:cNvSpPr txBox="1">
            <a:spLocks noGrp="1"/>
          </p:cNvSpPr>
          <p:nvPr>
            <p:ph type="title"/>
          </p:nvPr>
        </p:nvSpPr>
        <p:spPr>
          <a:xfrm>
            <a:off x="304800" y="762000"/>
            <a:ext cx="8229600" cy="1066800"/>
          </a:xfrm>
          <a:prstGeom prst="rect">
            <a:avLst/>
          </a:prstGeom>
          <a:noFill/>
          <a:ln>
            <a:noFill/>
          </a:ln>
        </p:spPr>
        <p:txBody>
          <a:bodyPr spcFirstLastPara="1" wrap="square" lIns="0" tIns="76200" rIns="0" bIns="0" anchor="ctr" anchorCtr="0">
            <a:spAutoFit/>
          </a:bodyPr>
          <a:lstStyle/>
          <a:p>
            <a:pPr marL="2632710" marR="5080" lvl="0" indent="-1479550" algn="l" rtl="0">
              <a:lnSpc>
                <a:spcPct val="125000"/>
              </a:lnSpc>
              <a:spcBef>
                <a:spcPts val="0"/>
              </a:spcBef>
              <a:spcAft>
                <a:spcPts val="0"/>
              </a:spcAft>
              <a:buClr>
                <a:schemeClr val="dk2"/>
              </a:buClr>
              <a:buSzPts val="4000"/>
              <a:buFont typeface="Trebuchet MS"/>
              <a:buNone/>
            </a:pPr>
            <a:r>
              <a:rPr lang="en-US"/>
              <a:t>Polymorphic ventricular  tachycardia</a:t>
            </a:r>
            <a:endParaRPr/>
          </a:p>
        </p:txBody>
      </p:sp>
      <p:sp>
        <p:nvSpPr>
          <p:cNvPr id="535" name="Google Shape;535;p80"/>
          <p:cNvSpPr txBox="1"/>
          <p:nvPr/>
        </p:nvSpPr>
        <p:spPr>
          <a:xfrm>
            <a:off x="535939" y="2159000"/>
            <a:ext cx="8229369" cy="4125104"/>
          </a:xfrm>
          <a:prstGeom prst="rect">
            <a:avLst/>
          </a:prstGeom>
          <a:noFill/>
          <a:ln>
            <a:noFill/>
          </a:ln>
        </p:spPr>
        <p:txBody>
          <a:bodyPr spcFirstLastPara="1" wrap="square" lIns="0" tIns="12700" rIns="0" bIns="0" anchor="t" anchorCtr="0">
            <a:spAutoFit/>
          </a:bodyPr>
          <a:lstStyle/>
          <a:p>
            <a:pPr marL="287020" marR="0" lvl="0" indent="-274320" algn="l" rtl="0">
              <a:lnSpc>
                <a:spcPct val="100000"/>
              </a:lnSpc>
              <a:spcBef>
                <a:spcPts val="0"/>
              </a:spcBef>
              <a:spcAft>
                <a:spcPts val="0"/>
              </a:spcAft>
              <a:buClr>
                <a:srgbClr val="0BD0D9"/>
              </a:buClr>
              <a:buSzPts val="1500"/>
              <a:buFont typeface="Noto Sans Symbols"/>
              <a:buChar char="⚫"/>
            </a:pPr>
            <a:r>
              <a:rPr lang="en-US" sz="1600" b="0" i="0" u="none" strike="noStrike" cap="none" dirty="0">
                <a:solidFill>
                  <a:schemeClr val="dk1"/>
                </a:solidFill>
                <a:latin typeface="Constantia"/>
                <a:ea typeface="Constantia"/>
                <a:cs typeface="Constantia"/>
                <a:sym typeface="Constantia"/>
              </a:rPr>
              <a:t>In the conscious patient with recurrent episodes of </a:t>
            </a:r>
            <a:r>
              <a:rPr lang="en-US" sz="1600" b="0" i="0" u="none" strike="noStrike" cap="none" dirty="0" err="1">
                <a:solidFill>
                  <a:schemeClr val="dk1"/>
                </a:solidFill>
                <a:latin typeface="Constantia"/>
                <a:ea typeface="Constantia"/>
                <a:cs typeface="Constantia"/>
                <a:sym typeface="Constantia"/>
              </a:rPr>
              <a:t>torsades</a:t>
            </a:r>
            <a:r>
              <a:rPr lang="en-US" sz="1600" b="0" i="0" u="none" strike="noStrike" cap="none" dirty="0">
                <a:solidFill>
                  <a:schemeClr val="dk1"/>
                </a:solidFill>
                <a:latin typeface="Constantia"/>
                <a:ea typeface="Constantia"/>
                <a:cs typeface="Constantia"/>
                <a:sym typeface="Constantia"/>
              </a:rPr>
              <a:t> de pointes:</a:t>
            </a:r>
            <a:endParaRPr sz="16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50"/>
              </a:spcBef>
              <a:spcAft>
                <a:spcPts val="0"/>
              </a:spcAft>
              <a:buClr>
                <a:srgbClr val="000000"/>
              </a:buClr>
              <a:buSzPts val="1800"/>
              <a:buFont typeface="Arial"/>
              <a:buNone/>
            </a:pPr>
            <a:endParaRPr sz="1800" b="0" i="0" u="none" strike="noStrike" cap="none" dirty="0">
              <a:solidFill>
                <a:schemeClr val="dk1"/>
              </a:solidFill>
              <a:latin typeface="Constantia"/>
              <a:ea typeface="Constantia"/>
              <a:cs typeface="Constantia"/>
              <a:sym typeface="Constantia"/>
            </a:endParaRPr>
          </a:p>
          <a:p>
            <a:pPr marL="200025" marR="79375" lvl="0" indent="-200025" algn="l" rtl="0">
              <a:lnSpc>
                <a:spcPct val="80700"/>
              </a:lnSpc>
              <a:spcBef>
                <a:spcPts val="0"/>
              </a:spcBef>
              <a:spcAft>
                <a:spcPts val="0"/>
              </a:spcAft>
              <a:buClr>
                <a:schemeClr val="dk1"/>
              </a:buClr>
              <a:buSzPts val="1600"/>
              <a:buFont typeface="Constantia"/>
              <a:buAutoNum type="arabicPlain"/>
            </a:pPr>
            <a:r>
              <a:rPr lang="en-US" sz="1800" b="0" i="0" u="none" strike="noStrike" cap="none" dirty="0">
                <a:solidFill>
                  <a:schemeClr val="dk1"/>
                </a:solidFill>
                <a:latin typeface="Constantia"/>
                <a:ea typeface="Constantia"/>
                <a:cs typeface="Constantia"/>
                <a:sym typeface="Constantia"/>
              </a:rPr>
              <a:t>Intravenous magnesium sulfate (initial dose of 1 to 2 grams IV over 15 minutes, may be  followed by an infusion) is first-line therapy, as it is highly effective for both treatment  and prevention of </a:t>
            </a:r>
            <a:r>
              <a:rPr lang="en-US" sz="1800" b="0" i="0" u="none" strike="noStrike" cap="none" dirty="0" smtClean="0">
                <a:solidFill>
                  <a:schemeClr val="dk1"/>
                </a:solidFill>
                <a:latin typeface="Constantia"/>
                <a:ea typeface="Constantia"/>
                <a:cs typeface="Constantia"/>
                <a:sym typeface="Constantia"/>
              </a:rPr>
              <a:t>recurrence .</a:t>
            </a:r>
          </a:p>
          <a:p>
            <a:pPr marL="200025" marR="79375" lvl="0" indent="-200025" algn="l" rtl="0">
              <a:lnSpc>
                <a:spcPct val="80700"/>
              </a:lnSpc>
              <a:spcBef>
                <a:spcPts val="0"/>
              </a:spcBef>
              <a:spcAft>
                <a:spcPts val="0"/>
              </a:spcAft>
              <a:buClr>
                <a:schemeClr val="dk1"/>
              </a:buClr>
              <a:buSzPts val="1600"/>
              <a:buFont typeface="Constantia"/>
              <a:buAutoNum type="arabicPlain"/>
            </a:pPr>
            <a:r>
              <a:rPr lang="en-US" sz="1800" b="0" i="0" u="none" strike="noStrike" cap="none" dirty="0" smtClean="0">
                <a:solidFill>
                  <a:schemeClr val="dk1"/>
                </a:solidFill>
                <a:latin typeface="Constantia"/>
                <a:ea typeface="Constantia"/>
                <a:cs typeface="Constantia"/>
                <a:sym typeface="Constantia"/>
              </a:rPr>
              <a:t>Temporary </a:t>
            </a:r>
            <a:r>
              <a:rPr lang="en-US" sz="1800" b="0" i="0" u="none" strike="noStrike" cap="none" dirty="0" err="1">
                <a:solidFill>
                  <a:schemeClr val="dk1"/>
                </a:solidFill>
                <a:latin typeface="Constantia"/>
                <a:ea typeface="Constantia"/>
                <a:cs typeface="Constantia"/>
                <a:sym typeface="Constantia"/>
              </a:rPr>
              <a:t>transvenous</a:t>
            </a:r>
            <a:r>
              <a:rPr lang="en-US" sz="1800" b="0" i="0" u="none" strike="noStrike" cap="none" dirty="0">
                <a:solidFill>
                  <a:schemeClr val="dk1"/>
                </a:solidFill>
                <a:latin typeface="Constantia"/>
                <a:ea typeface="Constantia"/>
                <a:cs typeface="Constantia"/>
                <a:sym typeface="Constantia"/>
              </a:rPr>
              <a:t> overdrive pacing (atrial or ventricular) at about 100 beats per  minute is generally reserved for patients who do not respond to intravenous magnesium.</a:t>
            </a:r>
            <a:endParaRPr sz="1800" b="0" i="0" u="none" strike="noStrike" cap="none" dirty="0">
              <a:solidFill>
                <a:schemeClr val="dk1"/>
              </a:solidFill>
              <a:latin typeface="Constantia"/>
              <a:ea typeface="Constantia"/>
              <a:cs typeface="Constantia"/>
              <a:sym typeface="Constantia"/>
            </a:endParaRPr>
          </a:p>
          <a:p>
            <a:pPr marL="228600" marR="386715" lvl="0" indent="-228600" algn="l" rtl="0">
              <a:lnSpc>
                <a:spcPct val="100000"/>
              </a:lnSpc>
              <a:spcBef>
                <a:spcPts val="300"/>
              </a:spcBef>
              <a:spcAft>
                <a:spcPts val="0"/>
              </a:spcAft>
              <a:buClr>
                <a:schemeClr val="dk1"/>
              </a:buClr>
              <a:buSzPts val="1600"/>
              <a:buFont typeface="Constantia"/>
              <a:buAutoNum type="arabicPlain"/>
            </a:pPr>
            <a:r>
              <a:rPr lang="en-US" sz="1800" b="0" i="0" u="none" strike="noStrike" cap="none" dirty="0">
                <a:solidFill>
                  <a:schemeClr val="dk1"/>
                </a:solidFill>
                <a:latin typeface="Constantia"/>
                <a:ea typeface="Constantia"/>
                <a:cs typeface="Constantia"/>
                <a:sym typeface="Constantia"/>
              </a:rPr>
              <a:t>In those with congenital long QT syndrome, beta blockers may be used to reduce the  frequency of premature ventricular contractions and shorten the QT interval.</a:t>
            </a:r>
            <a:endParaRPr sz="1800" b="0" i="0" u="none" strike="noStrike" cap="none" dirty="0">
              <a:solidFill>
                <a:schemeClr val="dk1"/>
              </a:solidFill>
              <a:latin typeface="Constantia"/>
              <a:ea typeface="Constantia"/>
              <a:cs typeface="Constantia"/>
              <a:sym typeface="Constantia"/>
            </a:endParaRPr>
          </a:p>
          <a:p>
            <a:pPr marL="244475" marR="1422400" lvl="0" indent="-244475" algn="l" rtl="0">
              <a:lnSpc>
                <a:spcPct val="78100"/>
              </a:lnSpc>
              <a:spcBef>
                <a:spcPts val="405"/>
              </a:spcBef>
              <a:spcAft>
                <a:spcPts val="0"/>
              </a:spcAft>
              <a:buClr>
                <a:schemeClr val="dk1"/>
              </a:buClr>
              <a:buSzPts val="1600"/>
              <a:buFont typeface="Constantia"/>
              <a:buAutoNum type="arabicPlain"/>
            </a:pPr>
            <a:r>
              <a:rPr lang="en-US" sz="1800" b="0" i="0" u="none" strike="noStrike" cap="none" dirty="0">
                <a:solidFill>
                  <a:schemeClr val="dk1"/>
                </a:solidFill>
                <a:latin typeface="Constantia"/>
                <a:ea typeface="Constantia"/>
                <a:cs typeface="Constantia"/>
                <a:sym typeface="Constantia"/>
              </a:rPr>
              <a:t>For patients with polymorphic VT triggered by pauses or bradycardia,  isoproterenol (initial dose 0.05 to 0.1 mcg/kg per minute in children and</a:t>
            </a:r>
            <a:endParaRPr sz="1800" b="0" i="0" u="none" strike="noStrike" cap="none" dirty="0">
              <a:solidFill>
                <a:schemeClr val="dk1"/>
              </a:solidFill>
              <a:latin typeface="Constantia"/>
              <a:ea typeface="Constantia"/>
              <a:cs typeface="Constantia"/>
              <a:sym typeface="Constantia"/>
            </a:endParaRPr>
          </a:p>
          <a:p>
            <a:pPr marL="286385" marR="9525" lvl="0" indent="0" algn="just" rtl="0">
              <a:lnSpc>
                <a:spcPct val="78100"/>
              </a:lnSpc>
              <a:spcBef>
                <a:spcPts val="100"/>
              </a:spcBef>
              <a:spcAft>
                <a:spcPts val="0"/>
              </a:spcAft>
              <a:buClr>
                <a:srgbClr val="000000"/>
              </a:buClr>
              <a:buSzPts val="1600"/>
              <a:buFont typeface="Arial"/>
              <a:buNone/>
            </a:pPr>
            <a:r>
              <a:rPr lang="en-US" sz="1800" b="0" i="0" u="none" strike="noStrike" cap="none" dirty="0">
                <a:solidFill>
                  <a:schemeClr val="dk1"/>
                </a:solidFill>
                <a:latin typeface="Constantia"/>
                <a:ea typeface="Constantia"/>
                <a:cs typeface="Constantia"/>
                <a:sym typeface="Constantia"/>
              </a:rPr>
              <a:t>2 mcg/minute in adults, then titrated to achieve a heart rate of 100 beats per minute) can  be used as a temporizing measure to achieve a heart rate of 100 beats per minute prior to  pacing.</a:t>
            </a:r>
            <a:endParaRPr sz="1800" b="0" i="0" u="none" strike="noStrike" cap="none" dirty="0">
              <a:solidFill>
                <a:schemeClr val="dk1"/>
              </a:solidFill>
              <a:latin typeface="Constantia"/>
              <a:ea typeface="Constantia"/>
              <a:cs typeface="Constantia"/>
              <a:sym typeface="Constantia"/>
            </a:endParaRPr>
          </a:p>
        </p:txBody>
      </p:sp>
      <p:sp>
        <p:nvSpPr>
          <p:cNvPr id="536" name="Google Shape;536;p80"/>
          <p:cNvSpPr/>
          <p:nvPr/>
        </p:nvSpPr>
        <p:spPr>
          <a:xfrm>
            <a:off x="0" y="9236"/>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81"/>
          <p:cNvSpPr txBox="1">
            <a:spLocks noGrp="1"/>
          </p:cNvSpPr>
          <p:nvPr>
            <p:ph type="title"/>
          </p:nvPr>
        </p:nvSpPr>
        <p:spPr>
          <a:xfrm>
            <a:off x="393382" y="219363"/>
            <a:ext cx="8229600" cy="1066800"/>
          </a:xfrm>
          <a:prstGeom prst="rect">
            <a:avLst/>
          </a:prstGeom>
          <a:noFill/>
          <a:ln>
            <a:noFill/>
          </a:ln>
        </p:spPr>
        <p:txBody>
          <a:bodyPr spcFirstLastPara="1" wrap="square" lIns="0" tIns="76200" rIns="0" bIns="0" anchor="ctr" anchorCtr="0">
            <a:spAutoFit/>
          </a:bodyPr>
          <a:lstStyle/>
          <a:p>
            <a:pPr marL="2632710" marR="5080" lvl="0" indent="-1479550" algn="l" rtl="0">
              <a:lnSpc>
                <a:spcPct val="125000"/>
              </a:lnSpc>
              <a:spcBef>
                <a:spcPts val="0"/>
              </a:spcBef>
              <a:spcAft>
                <a:spcPts val="0"/>
              </a:spcAft>
              <a:buClr>
                <a:schemeClr val="dk2"/>
              </a:buClr>
              <a:buSzPts val="4000"/>
              <a:buFont typeface="Trebuchet MS"/>
              <a:buNone/>
            </a:pPr>
            <a:r>
              <a:rPr lang="en-US" dirty="0"/>
              <a:t>Polymorphic ventricular  tachycardia</a:t>
            </a:r>
            <a:endParaRPr dirty="0"/>
          </a:p>
        </p:txBody>
      </p:sp>
      <p:sp>
        <p:nvSpPr>
          <p:cNvPr id="542" name="Google Shape;542;p81"/>
          <p:cNvSpPr txBox="1"/>
          <p:nvPr/>
        </p:nvSpPr>
        <p:spPr>
          <a:xfrm>
            <a:off x="535940" y="1707574"/>
            <a:ext cx="7944484" cy="5011115"/>
          </a:xfrm>
          <a:prstGeom prst="rect">
            <a:avLst/>
          </a:prstGeom>
          <a:noFill/>
          <a:ln>
            <a:noFill/>
          </a:ln>
        </p:spPr>
        <p:txBody>
          <a:bodyPr spcFirstLastPara="1" wrap="square" lIns="0" tIns="63500" rIns="0" bIns="0" anchor="t" anchorCtr="0">
            <a:spAutoFit/>
          </a:bodyPr>
          <a:lstStyle/>
          <a:p>
            <a:pPr marL="286385" marR="5080" lvl="0" indent="-274319" algn="l" rtl="0">
              <a:lnSpc>
                <a:spcPct val="100000"/>
              </a:lnSpc>
              <a:spcBef>
                <a:spcPts val="0"/>
              </a:spcBef>
              <a:spcAft>
                <a:spcPts val="0"/>
              </a:spcAft>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For patients with polymorphic VT and a normal baseline QT interval,  the most likely cause is myocardial ischemia. Treatments may include:</a:t>
            </a:r>
            <a:endParaRPr sz="2000" b="0" i="0" u="none" strike="noStrike" cap="none" dirty="0">
              <a:solidFill>
                <a:schemeClr val="dk1"/>
              </a:solidFill>
              <a:latin typeface="Constantia"/>
              <a:ea typeface="Constantia"/>
              <a:cs typeface="Constantia"/>
              <a:sym typeface="Constantia"/>
            </a:endParaRPr>
          </a:p>
          <a:p>
            <a:pPr marL="12700" marR="760095" lvl="0" indent="0" algn="l" rtl="0">
              <a:lnSpc>
                <a:spcPct val="100000"/>
              </a:lnSpc>
              <a:spcBef>
                <a:spcPts val="0"/>
              </a:spcBef>
              <a:spcAft>
                <a:spcPts val="0"/>
              </a:spcAft>
              <a:buClr>
                <a:srgbClr val="000000"/>
              </a:buClr>
              <a:buSzPts val="2000"/>
              <a:buFont typeface="Arial"/>
              <a:buNone/>
            </a:pPr>
            <a:r>
              <a:rPr lang="en-US" sz="2000" b="0" i="0" u="none" strike="noStrike" cap="none" dirty="0">
                <a:solidFill>
                  <a:schemeClr val="dk1"/>
                </a:solidFill>
                <a:latin typeface="Constantia"/>
                <a:ea typeface="Constantia"/>
                <a:cs typeface="Constantia"/>
                <a:sym typeface="Constantia"/>
              </a:rPr>
              <a:t>1- Prompt defibrillation in the hemodynamically unstable patient.  2- Beta-blockers if blood pressure tolerates. Metoprolol 5 mg</a:t>
            </a:r>
            <a:endParaRPr sz="2000" b="0" i="0" u="none" strike="noStrike" cap="none" dirty="0">
              <a:solidFill>
                <a:schemeClr val="dk1"/>
              </a:solidFill>
              <a:latin typeface="Constantia"/>
              <a:ea typeface="Constantia"/>
              <a:cs typeface="Constantia"/>
              <a:sym typeface="Constantia"/>
            </a:endParaRPr>
          </a:p>
          <a:p>
            <a:pPr marL="286385" marR="0" lvl="0" indent="0" algn="l" rtl="0">
              <a:lnSpc>
                <a:spcPct val="95000"/>
              </a:lnSpc>
              <a:spcBef>
                <a:spcPts val="0"/>
              </a:spcBef>
              <a:spcAft>
                <a:spcPts val="0"/>
              </a:spcAft>
              <a:buClr>
                <a:srgbClr val="000000"/>
              </a:buClr>
              <a:buSzPts val="2000"/>
              <a:buFont typeface="Arial"/>
              <a:buNone/>
            </a:pPr>
            <a:r>
              <a:rPr lang="en-US" sz="2000" b="0" i="0" u="none" strike="noStrike" cap="none" dirty="0">
                <a:solidFill>
                  <a:schemeClr val="dk1"/>
                </a:solidFill>
                <a:latin typeface="Constantia"/>
                <a:ea typeface="Constantia"/>
                <a:cs typeface="Constantia"/>
                <a:sym typeface="Constantia"/>
              </a:rPr>
              <a:t>intravenously every five minutes, to a total of 15 mg, may be given.</a:t>
            </a:r>
            <a:endParaRPr sz="2000" b="0" i="0" u="none" strike="noStrike" cap="none" dirty="0">
              <a:solidFill>
                <a:schemeClr val="dk1"/>
              </a:solidFill>
              <a:latin typeface="Constantia"/>
              <a:ea typeface="Constantia"/>
              <a:cs typeface="Constantia"/>
              <a:sym typeface="Constantia"/>
            </a:endParaRPr>
          </a:p>
          <a:p>
            <a:pPr marL="283845" marR="0" lvl="0" indent="-271780" algn="l" rtl="0">
              <a:lnSpc>
                <a:spcPct val="100000"/>
              </a:lnSpc>
              <a:spcBef>
                <a:spcPts val="0"/>
              </a:spcBef>
              <a:spcAft>
                <a:spcPts val="0"/>
              </a:spcAft>
              <a:buClr>
                <a:schemeClr val="dk1"/>
              </a:buClr>
              <a:buSzPts val="2000"/>
              <a:buFont typeface="Constantia"/>
              <a:buAutoNum type="arabicPlain" startAt="3"/>
            </a:pPr>
            <a:r>
              <a:rPr lang="en-US" sz="2000" b="0" i="0" u="none" strike="noStrike" cap="none" dirty="0">
                <a:solidFill>
                  <a:schemeClr val="dk1"/>
                </a:solidFill>
                <a:latin typeface="Constantia"/>
                <a:ea typeface="Constantia"/>
                <a:cs typeface="Constantia"/>
                <a:sym typeface="Constantia"/>
              </a:rPr>
              <a:t>IV amiodarone may prevent a recurrent episode.</a:t>
            </a:r>
            <a:endParaRPr sz="2000" b="0" i="0" u="none" strike="noStrike" cap="none" dirty="0">
              <a:solidFill>
                <a:schemeClr val="dk1"/>
              </a:solidFill>
              <a:latin typeface="Constantia"/>
              <a:ea typeface="Constantia"/>
              <a:cs typeface="Constantia"/>
              <a:sym typeface="Constantia"/>
            </a:endParaRPr>
          </a:p>
          <a:p>
            <a:pPr marL="12700" marR="1035050" lvl="0" indent="-12700" algn="l" rtl="0">
              <a:lnSpc>
                <a:spcPct val="100000"/>
              </a:lnSpc>
              <a:spcBef>
                <a:spcPts val="0"/>
              </a:spcBef>
              <a:spcAft>
                <a:spcPts val="0"/>
              </a:spcAft>
              <a:buClr>
                <a:schemeClr val="dk1"/>
              </a:buClr>
              <a:buSzPts val="2000"/>
              <a:buFont typeface="Constantia"/>
              <a:buAutoNum type="arabicPlain" startAt="3"/>
            </a:pPr>
            <a:r>
              <a:rPr lang="en-US" sz="2000" b="0" i="0" u="none" strike="noStrike" cap="none" dirty="0">
                <a:solidFill>
                  <a:schemeClr val="dk1"/>
                </a:solidFill>
                <a:latin typeface="Constantia"/>
                <a:ea typeface="Constantia"/>
                <a:cs typeface="Constantia"/>
                <a:sym typeface="Constantia"/>
              </a:rPr>
              <a:t>Urgent coronary angiography and possible revascularization.  5- Short-term mechanical circulatory support.</a:t>
            </a:r>
            <a:endParaRPr sz="2000" b="0" i="0" u="none" strike="noStrike" cap="none" dirty="0">
              <a:solidFill>
                <a:schemeClr val="dk1"/>
              </a:solidFill>
              <a:latin typeface="Constantia"/>
              <a:ea typeface="Constantia"/>
              <a:cs typeface="Constantia"/>
              <a:sym typeface="Constantia"/>
            </a:endParaRPr>
          </a:p>
          <a:p>
            <a:pPr marL="286385" marR="596900" lvl="0" indent="-274319" algn="l" rtl="0">
              <a:lnSpc>
                <a:spcPct val="79200"/>
              </a:lnSpc>
              <a:spcBef>
                <a:spcPts val="500"/>
              </a:spcBef>
              <a:spcAft>
                <a:spcPts val="0"/>
              </a:spcAft>
              <a:buClr>
                <a:srgbClr val="000000"/>
              </a:buClr>
              <a:buSzPts val="2000"/>
              <a:buFont typeface="Arial"/>
              <a:buNone/>
            </a:pPr>
            <a:r>
              <a:rPr lang="en-US" sz="2000" b="0" i="0" u="none" strike="noStrike" cap="none" dirty="0">
                <a:solidFill>
                  <a:schemeClr val="dk1"/>
                </a:solidFill>
                <a:latin typeface="Constantia"/>
                <a:ea typeface="Constantia"/>
                <a:cs typeface="Constantia"/>
                <a:sym typeface="Constantia"/>
              </a:rPr>
              <a:t>6- Magnesium is less likely to be effective for polymorphic VT if the  baseline QT interval is normal.</a:t>
            </a:r>
            <a:endParaRPr sz="20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25"/>
              </a:spcBef>
              <a:spcAft>
                <a:spcPts val="0"/>
              </a:spcAft>
              <a:buClr>
                <a:srgbClr val="000000"/>
              </a:buClr>
              <a:buSzPts val="2350"/>
              <a:buFont typeface="Arial"/>
              <a:buNone/>
            </a:pPr>
            <a:endParaRPr sz="2350" b="0" i="0" u="none" strike="noStrike" cap="none" dirty="0">
              <a:solidFill>
                <a:schemeClr val="dk1"/>
              </a:solidFill>
              <a:latin typeface="Constantia"/>
              <a:ea typeface="Constantia"/>
              <a:cs typeface="Constantia"/>
              <a:sym typeface="Constantia"/>
            </a:endParaRPr>
          </a:p>
          <a:p>
            <a:pPr marL="286385" marR="220979" lvl="0" indent="-274319">
              <a:lnSpc>
                <a:spcPct val="79200"/>
              </a:lnSpc>
              <a:spcBef>
                <a:spcPts val="5"/>
              </a:spcBef>
              <a:buClr>
                <a:srgbClr val="0BD0D9"/>
              </a:buClr>
              <a:buSzPts val="1900"/>
              <a:buFont typeface="Noto Sans Symbols"/>
              <a:buChar char="⚫"/>
            </a:pPr>
            <a:r>
              <a:rPr lang="en-US" sz="2000" b="0" i="0" u="none" strike="noStrike" cap="none" dirty="0">
                <a:solidFill>
                  <a:schemeClr val="dk1"/>
                </a:solidFill>
                <a:latin typeface="Constantia"/>
                <a:ea typeface="Constantia"/>
                <a:cs typeface="Constantia"/>
                <a:sym typeface="Constantia"/>
              </a:rPr>
              <a:t>If the polymorphic VT is due to </a:t>
            </a:r>
            <a:r>
              <a:rPr lang="en-US" sz="2000" b="0" i="0" u="none" strike="noStrike" cap="none" dirty="0" err="1">
                <a:solidFill>
                  <a:schemeClr val="dk1"/>
                </a:solidFill>
                <a:latin typeface="Constantia"/>
                <a:ea typeface="Constantia"/>
                <a:cs typeface="Constantia"/>
                <a:sym typeface="Constantia"/>
              </a:rPr>
              <a:t>catecholaminergic</a:t>
            </a:r>
            <a:r>
              <a:rPr lang="en-US" sz="2000" b="0" i="0" u="none" strike="noStrike" cap="none" dirty="0">
                <a:solidFill>
                  <a:schemeClr val="dk1"/>
                </a:solidFill>
                <a:latin typeface="Constantia"/>
                <a:ea typeface="Constantia"/>
                <a:cs typeface="Constantia"/>
                <a:sym typeface="Constantia"/>
              </a:rPr>
              <a:t> polymorphic  ventricular tachycardia (CPVT), beta blockers should be used. If it is  due to </a:t>
            </a:r>
            <a:r>
              <a:rPr lang="en-US" sz="2000" b="0" i="0" u="none" strike="noStrike" cap="none" dirty="0" err="1">
                <a:solidFill>
                  <a:schemeClr val="dk1"/>
                </a:solidFill>
                <a:latin typeface="Constantia"/>
                <a:ea typeface="Constantia"/>
                <a:cs typeface="Constantia"/>
                <a:sym typeface="Constantia"/>
              </a:rPr>
              <a:t>Brugada</a:t>
            </a:r>
            <a:r>
              <a:rPr lang="en-US" sz="2000" b="0" i="0" u="none" strike="noStrike" cap="none" dirty="0">
                <a:solidFill>
                  <a:schemeClr val="dk1"/>
                </a:solidFill>
                <a:latin typeface="Constantia"/>
                <a:ea typeface="Constantia"/>
                <a:cs typeface="Constantia"/>
                <a:sym typeface="Constantia"/>
              </a:rPr>
              <a:t> </a:t>
            </a:r>
            <a:r>
              <a:rPr lang="en-US" sz="2000" b="0" i="0" u="none" strike="noStrike" cap="none" dirty="0" smtClean="0">
                <a:solidFill>
                  <a:schemeClr val="dk1"/>
                </a:solidFill>
                <a:latin typeface="Constantia"/>
                <a:ea typeface="Constantia"/>
                <a:cs typeface="Constantia"/>
                <a:sym typeface="Constantia"/>
              </a:rPr>
              <a:t>syndrome</a:t>
            </a:r>
            <a:r>
              <a:rPr lang="en-US" dirty="0"/>
              <a:t> </a:t>
            </a:r>
            <a:r>
              <a:rPr lang="en-US" dirty="0" smtClean="0"/>
              <a:t>-</a:t>
            </a:r>
            <a:r>
              <a:rPr lang="en-US" dirty="0"/>
              <a:t> rare but serious condition that affects the way electrical signals pass through the </a:t>
            </a:r>
            <a:r>
              <a:rPr lang="en-US" dirty="0" smtClean="0"/>
              <a:t>heart -</a:t>
            </a:r>
            <a:r>
              <a:rPr lang="en-US" sz="2000" b="0" i="0" u="none" strike="noStrike" cap="none" dirty="0" smtClean="0">
                <a:solidFill>
                  <a:schemeClr val="dk1"/>
                </a:solidFill>
                <a:latin typeface="Constantia"/>
                <a:ea typeface="Constantia"/>
                <a:cs typeface="Constantia"/>
                <a:sym typeface="Constantia"/>
              </a:rPr>
              <a:t> , </a:t>
            </a:r>
            <a:r>
              <a:rPr lang="en-US" sz="2000" b="0" i="0" u="none" strike="noStrike" cap="none" dirty="0">
                <a:solidFill>
                  <a:schemeClr val="dk1"/>
                </a:solidFill>
                <a:latin typeface="Constantia"/>
                <a:ea typeface="Constantia"/>
                <a:cs typeface="Constantia"/>
                <a:sym typeface="Constantia"/>
              </a:rPr>
              <a:t>isoproterenol should be initiated.</a:t>
            </a:r>
            <a:endParaRPr sz="2000" b="0" i="0" u="none" strike="noStrike" cap="none" dirty="0">
              <a:solidFill>
                <a:schemeClr val="dk1"/>
              </a:solidFill>
              <a:latin typeface="Constantia"/>
              <a:ea typeface="Constantia"/>
              <a:cs typeface="Constantia"/>
              <a:sym typeface="Constanti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4: Wide or Narrow QRS?</a:t>
            </a:r>
            <a:endParaRPr/>
          </a:p>
        </p:txBody>
      </p:sp>
      <p:sp>
        <p:nvSpPr>
          <p:cNvPr id="153" name="Google Shape;153;p20"/>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r>
              <a:rPr lang="en-US"/>
              <a:t>Narrow QRS (&lt;120ms &lt;3 small boxes): HIS-Purkinje system works, No BBB, and the arrhythmia originates above ventricles.</a:t>
            </a:r>
            <a:endParaRPr/>
          </a:p>
          <a:p>
            <a:pPr marL="0" lvl="0" indent="0" algn="l" rtl="0">
              <a:lnSpc>
                <a:spcPct val="100000"/>
              </a:lnSpc>
              <a:spcBef>
                <a:spcPts val="300"/>
              </a:spcBef>
              <a:spcAft>
                <a:spcPts val="0"/>
              </a:spcAft>
              <a:buSzPts val="1800"/>
              <a:buNone/>
            </a:pPr>
            <a:endParaRPr/>
          </a:p>
          <a:p>
            <a:pPr marL="0" lvl="0" indent="0" algn="l" rtl="0">
              <a:lnSpc>
                <a:spcPct val="100000"/>
              </a:lnSpc>
              <a:spcBef>
                <a:spcPts val="300"/>
              </a:spcBef>
              <a:spcAft>
                <a:spcPts val="0"/>
              </a:spcAft>
              <a:buSzPts val="1800"/>
              <a:buNone/>
            </a:pPr>
            <a:endParaRPr/>
          </a:p>
          <a:p>
            <a:pPr marL="0" lvl="0" indent="0" algn="l" rtl="0">
              <a:lnSpc>
                <a:spcPct val="100000"/>
              </a:lnSpc>
              <a:spcBef>
                <a:spcPts val="300"/>
              </a:spcBef>
              <a:spcAft>
                <a:spcPts val="0"/>
              </a:spcAft>
              <a:buSzPts val="1800"/>
              <a:buNone/>
            </a:pPr>
            <a:r>
              <a:rPr lang="en-US"/>
              <a:t>Wide QRS: (slower spread of ventricular depolarization)</a:t>
            </a:r>
            <a:endParaRPr/>
          </a:p>
          <a:p>
            <a:pPr marL="0" lvl="0" indent="0" algn="l" rtl="0">
              <a:lnSpc>
                <a:spcPct val="100000"/>
              </a:lnSpc>
              <a:spcBef>
                <a:spcPts val="300"/>
              </a:spcBef>
              <a:spcAft>
                <a:spcPts val="0"/>
              </a:spcAft>
              <a:buSzPts val="1800"/>
              <a:buNone/>
            </a:pPr>
            <a:r>
              <a:rPr lang="en-US"/>
              <a:t> BBB / Ventricular tachycardia</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82"/>
          <p:cNvSpPr txBox="1">
            <a:spLocks noGrp="1"/>
          </p:cNvSpPr>
          <p:nvPr>
            <p:ph type="title"/>
          </p:nvPr>
        </p:nvSpPr>
        <p:spPr>
          <a:xfrm>
            <a:off x="424757" y="565150"/>
            <a:ext cx="7703184" cy="7112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4000"/>
              <a:buFont typeface="Calibri"/>
              <a:buNone/>
            </a:pPr>
            <a:r>
              <a:rPr lang="en-US" b="0" dirty="0">
                <a:latin typeface="Calibri"/>
                <a:ea typeface="Calibri"/>
                <a:cs typeface="Calibri"/>
                <a:sym typeface="Calibri"/>
              </a:rPr>
              <a:t>Summary and Recommendations</a:t>
            </a:r>
            <a:endParaRPr dirty="0"/>
          </a:p>
        </p:txBody>
      </p:sp>
      <p:sp>
        <p:nvSpPr>
          <p:cNvPr id="548" name="Google Shape;548;p82"/>
          <p:cNvSpPr txBox="1"/>
          <p:nvPr/>
        </p:nvSpPr>
        <p:spPr>
          <a:xfrm>
            <a:off x="517467" y="2552700"/>
            <a:ext cx="7517765" cy="2567940"/>
          </a:xfrm>
          <a:prstGeom prst="rect">
            <a:avLst/>
          </a:prstGeom>
          <a:noFill/>
          <a:ln>
            <a:noFill/>
          </a:ln>
        </p:spPr>
        <p:txBody>
          <a:bodyPr spcFirstLastPara="1" wrap="square" lIns="0" tIns="1900" rIns="0" bIns="0" anchor="t" anchorCtr="0">
            <a:spAutoFit/>
          </a:bodyPr>
          <a:lstStyle/>
          <a:p>
            <a:pPr marL="286385" marR="531495" lvl="0" indent="-274319" algn="l" rtl="0">
              <a:lnSpc>
                <a:spcPct val="102600"/>
              </a:lnSpc>
              <a:spcBef>
                <a:spcPts val="0"/>
              </a:spcBef>
              <a:spcAft>
                <a:spcPts val="0"/>
              </a:spcAft>
              <a:buClr>
                <a:srgbClr val="0BD0D9"/>
              </a:buClr>
              <a:buSzPts val="2500"/>
              <a:buFont typeface="Noto Sans Symbols"/>
              <a:buChar char="⚫"/>
            </a:pPr>
            <a:r>
              <a:rPr lang="en-US" sz="2600" b="0" i="0" u="none" strike="noStrike" cap="none" dirty="0">
                <a:solidFill>
                  <a:schemeClr val="dk1"/>
                </a:solidFill>
                <a:latin typeface="Constantia"/>
                <a:ea typeface="Constantia"/>
                <a:cs typeface="Constantia"/>
                <a:sym typeface="Constantia"/>
              </a:rPr>
              <a:t>For hemodynamically unstable patients, urgent  cardioversion should be performed.</a:t>
            </a:r>
            <a:endParaRPr sz="2600" b="0" i="0" u="none" strike="noStrike" cap="none" dirty="0">
              <a:solidFill>
                <a:schemeClr val="dk1"/>
              </a:solidFill>
              <a:latin typeface="Constantia"/>
              <a:ea typeface="Constantia"/>
              <a:cs typeface="Constantia"/>
              <a:sym typeface="Constantia"/>
            </a:endParaRPr>
          </a:p>
          <a:p>
            <a:pPr marL="0" marR="0" lvl="0" indent="0" algn="l" rtl="0">
              <a:lnSpc>
                <a:spcPct val="100000"/>
              </a:lnSpc>
              <a:spcBef>
                <a:spcPts val="40"/>
              </a:spcBef>
              <a:spcAft>
                <a:spcPts val="0"/>
              </a:spcAft>
              <a:buClr>
                <a:srgbClr val="0BD0D9"/>
              </a:buClr>
              <a:buSzPts val="3450"/>
              <a:buFont typeface="Noto Sans Symbols"/>
              <a:buNone/>
            </a:pPr>
            <a:endParaRPr sz="3450" b="0" i="0" u="none" strike="noStrike" cap="none" dirty="0">
              <a:solidFill>
                <a:schemeClr val="dk1"/>
              </a:solidFill>
              <a:latin typeface="Constantia"/>
              <a:ea typeface="Constantia"/>
              <a:cs typeface="Constantia"/>
              <a:sym typeface="Constantia"/>
            </a:endParaRPr>
          </a:p>
          <a:p>
            <a:pPr marL="286385" marR="5080" lvl="0" indent="-274319" algn="l" rtl="0">
              <a:lnSpc>
                <a:spcPct val="101000"/>
              </a:lnSpc>
              <a:spcBef>
                <a:spcPts val="0"/>
              </a:spcBef>
              <a:spcAft>
                <a:spcPts val="0"/>
              </a:spcAft>
              <a:buClr>
                <a:srgbClr val="0BD0D9"/>
              </a:buClr>
              <a:buSzPts val="2500"/>
              <a:buFont typeface="Noto Sans Symbols"/>
              <a:buChar char="⚫"/>
            </a:pPr>
            <a:r>
              <a:rPr lang="en-US" sz="2600" b="0" i="0" u="none" strike="noStrike" cap="none" dirty="0">
                <a:solidFill>
                  <a:schemeClr val="dk1"/>
                </a:solidFill>
                <a:latin typeface="Constantia"/>
                <a:ea typeface="Constantia"/>
                <a:cs typeface="Constantia"/>
                <a:sym typeface="Constantia"/>
              </a:rPr>
              <a:t>Further treatment recommendations regarding the  acute management of </a:t>
            </a:r>
            <a:r>
              <a:rPr lang="en-US" sz="2600" b="0" i="0" u="none" strike="noStrike" cap="none" dirty="0" err="1">
                <a:solidFill>
                  <a:schemeClr val="dk1"/>
                </a:solidFill>
                <a:latin typeface="Constantia"/>
                <a:ea typeface="Constantia"/>
                <a:cs typeface="Constantia"/>
                <a:sym typeface="Constantia"/>
              </a:rPr>
              <a:t>tachyarrhythmias</a:t>
            </a:r>
            <a:r>
              <a:rPr lang="en-US" sz="2600" b="0" i="0" u="none" strike="noStrike" cap="none" dirty="0">
                <a:solidFill>
                  <a:schemeClr val="dk1"/>
                </a:solidFill>
                <a:latin typeface="Constantia"/>
                <a:ea typeface="Constantia"/>
                <a:cs typeface="Constantia"/>
                <a:sym typeface="Constantia"/>
              </a:rPr>
              <a:t> were  presented throughout this topic.</a:t>
            </a:r>
            <a:endParaRPr sz="2600" b="0" i="0" u="none" strike="noStrike" cap="none" dirty="0">
              <a:solidFill>
                <a:schemeClr val="dk1"/>
              </a:solidFill>
              <a:latin typeface="Constantia"/>
              <a:ea typeface="Constantia"/>
              <a:cs typeface="Constantia"/>
              <a:sym typeface="Constantia"/>
            </a:endParaRPr>
          </a:p>
        </p:txBody>
      </p:sp>
      <p:sp>
        <p:nvSpPr>
          <p:cNvPr id="549" name="Google Shape;549;p82"/>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grpSp>
        <p:nvGrpSpPr>
          <p:cNvPr id="554" name="Google Shape;554;p83"/>
          <p:cNvGrpSpPr/>
          <p:nvPr/>
        </p:nvGrpSpPr>
        <p:grpSpPr>
          <a:xfrm>
            <a:off x="0" y="0"/>
            <a:ext cx="9144000" cy="6858000"/>
            <a:chOff x="0" y="0"/>
            <a:chExt cx="9144000" cy="6858000"/>
          </a:xfrm>
        </p:grpSpPr>
        <p:pic>
          <p:nvPicPr>
            <p:cNvPr id="555" name="Google Shape;555;p8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556" name="Google Shape;556;p83"/>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84"/>
          <p:cNvSpPr txBox="1">
            <a:spLocks noGrp="1"/>
          </p:cNvSpPr>
          <p:nvPr>
            <p:ph type="title"/>
          </p:nvPr>
        </p:nvSpPr>
        <p:spPr>
          <a:xfrm>
            <a:off x="3125787" y="965200"/>
            <a:ext cx="2892425" cy="787400"/>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chemeClr val="dk2"/>
              </a:buClr>
              <a:buSzPts val="5000"/>
              <a:buFont typeface="Calibri"/>
              <a:buNone/>
            </a:pPr>
            <a:r>
              <a:rPr lang="en-US" sz="5000" b="0">
                <a:latin typeface="Calibri"/>
                <a:ea typeface="Calibri"/>
                <a:cs typeface="Calibri"/>
                <a:sym typeface="Calibri"/>
              </a:rPr>
              <a:t>Thank you!</a:t>
            </a:r>
            <a:endParaRPr sz="5000">
              <a:latin typeface="Calibri"/>
              <a:ea typeface="Calibri"/>
              <a:cs typeface="Calibri"/>
              <a:sym typeface="Calibri"/>
            </a:endParaRPr>
          </a:p>
        </p:txBody>
      </p:sp>
      <p:sp>
        <p:nvSpPr>
          <p:cNvPr id="562" name="Google Shape;562;p84"/>
          <p:cNvSpPr/>
          <p:nvPr/>
        </p:nvSpPr>
        <p:spPr>
          <a:xfrm>
            <a:off x="0" y="0"/>
            <a:ext cx="9144000" cy="6858000"/>
          </a:xfrm>
          <a:custGeom>
            <a:avLst/>
            <a:gdLst/>
            <a:ahLst/>
            <a:cxnLst/>
            <a:rect l="l" t="t" r="r" b="b"/>
            <a:pathLst>
              <a:path w="9144000" h="6858000" extrusionOk="0">
                <a:moveTo>
                  <a:pt x="0" y="0"/>
                </a:moveTo>
                <a:lnTo>
                  <a:pt x="9144000" y="0"/>
                </a:lnTo>
                <a:lnTo>
                  <a:pt x="9144000" y="6858000"/>
                </a:lnTo>
                <a:lnTo>
                  <a:pt x="0" y="6858000"/>
                </a:lnTo>
                <a:lnTo>
                  <a:pt x="0" y="0"/>
                </a:lnTo>
                <a:close/>
              </a:path>
            </a:pathLst>
          </a:custGeom>
          <a:noFill/>
          <a:ln w="127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eorgia"/>
              <a:ea typeface="Georgia"/>
              <a:cs typeface="Georgia"/>
              <a:sym typeface="Georgi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p21"/>
          <p:cNvSpPr txBox="1">
            <a:spLocks noGrp="1"/>
          </p:cNvSpPr>
          <p:nvPr>
            <p:ph idx="1"/>
          </p:nvPr>
        </p:nvSpPr>
        <p:spPr>
          <a:xfrm>
            <a:off x="1297709" y="258275"/>
            <a:ext cx="5832764" cy="1346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r>
              <a:rPr lang="en-US" dirty="0"/>
              <a:t>QRS </a:t>
            </a:r>
            <a:r>
              <a:rPr lang="en-US" sz="2400" dirty="0"/>
              <a:t>morphology</a:t>
            </a:r>
            <a:endParaRPr sz="2400" dirty="0"/>
          </a:p>
        </p:txBody>
      </p:sp>
      <p:pic>
        <p:nvPicPr>
          <p:cNvPr id="160" name="Google Shape;160;p21"/>
          <p:cNvPicPr preferRelativeResize="0"/>
          <p:nvPr/>
        </p:nvPicPr>
        <p:blipFill rotWithShape="1">
          <a:blip r:embed="rId3">
            <a:alphaModFix/>
          </a:blip>
          <a:srcRect/>
          <a:stretch/>
        </p:blipFill>
        <p:spPr>
          <a:xfrm>
            <a:off x="340075" y="1143000"/>
            <a:ext cx="4438650" cy="2314575"/>
          </a:xfrm>
          <a:prstGeom prst="rect">
            <a:avLst/>
          </a:prstGeom>
          <a:noFill/>
          <a:ln>
            <a:noFill/>
          </a:ln>
        </p:spPr>
      </p:pic>
      <p:pic>
        <p:nvPicPr>
          <p:cNvPr id="161" name="Google Shape;161;p21"/>
          <p:cNvPicPr preferRelativeResize="0"/>
          <p:nvPr/>
        </p:nvPicPr>
        <p:blipFill rotWithShape="1">
          <a:blip r:embed="rId4">
            <a:alphaModFix/>
          </a:blip>
          <a:srcRect/>
          <a:stretch/>
        </p:blipFill>
        <p:spPr>
          <a:xfrm>
            <a:off x="340075" y="3934625"/>
            <a:ext cx="4438650" cy="2495550"/>
          </a:xfrm>
          <a:prstGeom prst="rect">
            <a:avLst/>
          </a:prstGeom>
          <a:noFill/>
          <a:ln>
            <a:noFill/>
          </a:ln>
        </p:spPr>
      </p:pic>
      <p:pic>
        <p:nvPicPr>
          <p:cNvPr id="162" name="Google Shape;162;p21"/>
          <p:cNvPicPr preferRelativeResize="0"/>
          <p:nvPr/>
        </p:nvPicPr>
        <p:blipFill rotWithShape="1">
          <a:blip r:embed="rId5">
            <a:alphaModFix/>
          </a:blip>
          <a:srcRect/>
          <a:stretch/>
        </p:blipFill>
        <p:spPr>
          <a:xfrm>
            <a:off x="5138425" y="4939513"/>
            <a:ext cx="3086100" cy="485775"/>
          </a:xfrm>
          <a:prstGeom prst="rect">
            <a:avLst/>
          </a:prstGeom>
          <a:noFill/>
          <a:ln>
            <a:noFill/>
          </a:ln>
        </p:spPr>
      </p:pic>
      <p:pic>
        <p:nvPicPr>
          <p:cNvPr id="163" name="Google Shape;163;p21"/>
          <p:cNvPicPr preferRelativeResize="0"/>
          <p:nvPr/>
        </p:nvPicPr>
        <p:blipFill rotWithShape="1">
          <a:blip r:embed="rId6">
            <a:alphaModFix/>
          </a:blip>
          <a:srcRect/>
          <a:stretch/>
        </p:blipFill>
        <p:spPr>
          <a:xfrm>
            <a:off x="5100325" y="1604375"/>
            <a:ext cx="3124200" cy="485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a:t>Step 5: Check the intervals</a:t>
            </a:r>
            <a:endParaRPr/>
          </a:p>
        </p:txBody>
      </p:sp>
      <p:sp>
        <p:nvSpPr>
          <p:cNvPr id="169" name="Google Shape;169;p22"/>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00"/>
              </a:spcBef>
              <a:spcAft>
                <a:spcPts val="0"/>
              </a:spcAft>
              <a:buSzPts val="1800"/>
              <a:buNone/>
            </a:pPr>
            <a:endParaRPr/>
          </a:p>
          <a:p>
            <a:pPr marL="457200" lvl="0" indent="-342900" algn="l" rtl="0">
              <a:lnSpc>
                <a:spcPct val="100000"/>
              </a:lnSpc>
              <a:spcBef>
                <a:spcPts val="300"/>
              </a:spcBef>
              <a:spcAft>
                <a:spcPts val="0"/>
              </a:spcAft>
              <a:buSzPts val="1800"/>
              <a:buAutoNum type="arabicParenR"/>
            </a:pPr>
            <a:r>
              <a:rPr lang="en-US"/>
              <a:t>PR (normal &lt;210ms, 5 small boxes, 1 big)</a:t>
            </a:r>
            <a:br>
              <a:rPr lang="en-US"/>
            </a:br>
            <a:r>
              <a:rPr lang="en-US"/>
              <a:t>prolonged: AV block</a:t>
            </a:r>
            <a:endParaRPr/>
          </a:p>
          <a:p>
            <a:pPr marL="457200" lvl="0" indent="0" algn="l" rtl="0">
              <a:lnSpc>
                <a:spcPct val="100000"/>
              </a:lnSpc>
              <a:spcBef>
                <a:spcPts val="300"/>
              </a:spcBef>
              <a:spcAft>
                <a:spcPts val="0"/>
              </a:spcAft>
              <a:buSzPts val="1800"/>
              <a:buNone/>
            </a:pPr>
            <a:r>
              <a:rPr lang="en-US"/>
              <a:t>shortens: sympathetic tone</a:t>
            </a:r>
            <a:endParaRPr/>
          </a:p>
          <a:p>
            <a:pPr marL="457200" lvl="0" indent="-342900" algn="l" rtl="0">
              <a:lnSpc>
                <a:spcPct val="100000"/>
              </a:lnSpc>
              <a:spcBef>
                <a:spcPts val="300"/>
              </a:spcBef>
              <a:spcAft>
                <a:spcPts val="0"/>
              </a:spcAft>
              <a:buSzPts val="1800"/>
              <a:buAutoNum type="arabicParenR"/>
            </a:pPr>
            <a:r>
              <a:rPr lang="en-US"/>
              <a:t>QT (normal &lt;½ R-R interval)</a:t>
            </a:r>
            <a:br>
              <a:rPr lang="en-US"/>
            </a:br>
            <a:r>
              <a:rPr lang="en-US"/>
              <a:t>prolonged: low calcium/ antiarrhythmic drugs</a:t>
            </a:r>
            <a:endParaRPr/>
          </a:p>
          <a:p>
            <a:pPr marL="457200" lvl="0" indent="0" algn="l" rtl="0">
              <a:lnSpc>
                <a:spcPct val="100000"/>
              </a:lnSpc>
              <a:spcBef>
                <a:spcPts val="300"/>
              </a:spcBef>
              <a:spcAft>
                <a:spcPts val="0"/>
              </a:spcAft>
              <a:buSzPts val="1800"/>
              <a:buNone/>
            </a:pPr>
            <a:r>
              <a:rPr lang="en-US"/>
              <a:t>shortens: high calcium</a:t>
            </a:r>
            <a:endParaRPr/>
          </a:p>
        </p:txBody>
      </p:sp>
    </p:spTree>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137</TotalTime>
  <Words>3336</Words>
  <Application>Microsoft Office PowerPoint</Application>
  <PresentationFormat>On-screen Show (4:3)</PresentationFormat>
  <Paragraphs>296</Paragraphs>
  <Slides>72</Slides>
  <Notes>69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72</vt:i4>
      </vt:variant>
    </vt:vector>
  </HeadingPairs>
  <TitlesOfParts>
    <vt:vector size="82" baseType="lpstr">
      <vt:lpstr>Arial</vt:lpstr>
      <vt:lpstr>Calibri</vt:lpstr>
      <vt:lpstr>Century Gothic</vt:lpstr>
      <vt:lpstr>Constantia</vt:lpstr>
      <vt:lpstr>Georgia</vt:lpstr>
      <vt:lpstr>Noto Sans Symbols</vt:lpstr>
      <vt:lpstr>Roboto</vt:lpstr>
      <vt:lpstr>Trebuchet MS</vt:lpstr>
      <vt:lpstr>Wingdings 3</vt:lpstr>
      <vt:lpstr>Wisp</vt:lpstr>
      <vt:lpstr>Management of Tachyarrhythmia </vt:lpstr>
      <vt:lpstr>Table of Contents</vt:lpstr>
      <vt:lpstr>PowerPoint Presentation</vt:lpstr>
      <vt:lpstr>Step 1: Find the p waves</vt:lpstr>
      <vt:lpstr>Step 2: Rate?</vt:lpstr>
      <vt:lpstr>Step 3: Regular or Irregular?</vt:lpstr>
      <vt:lpstr>Step 4: Wide or Narrow QRS?</vt:lpstr>
      <vt:lpstr>PowerPoint Presentation</vt:lpstr>
      <vt:lpstr>Step 5: Check the intervals</vt:lpstr>
      <vt:lpstr>Step 6: ST segment</vt:lpstr>
      <vt:lpstr>Introduction</vt:lpstr>
      <vt:lpstr>Signs and Symptoms</vt:lpstr>
      <vt:lpstr>Initial diagnostic approach</vt:lpstr>
      <vt:lpstr>Initial diagnostic approach</vt:lpstr>
      <vt:lpstr>Hemodynamically unstable</vt:lpstr>
      <vt:lpstr>Hemodynamically stable</vt:lpstr>
      <vt:lpstr>Is the QRS complex narrow or  wide? Regular or irregular?</vt:lpstr>
      <vt:lpstr>Types of Tachyarrhythmia</vt:lpstr>
      <vt:lpstr>Regular Narrow QRS</vt:lpstr>
      <vt:lpstr>Sinus tachycardia</vt:lpstr>
      <vt:lpstr>Sinus tachycardia</vt:lpstr>
      <vt:lpstr>Atrioventricular nodal reentrant  tachycardia (AVNRT)</vt:lpstr>
      <vt:lpstr>Atrioventricular nodal reentrant  tachycardia (AVNRT)</vt:lpstr>
      <vt:lpstr>PowerPoint Presentation</vt:lpstr>
      <vt:lpstr>Atrioventricular reentrant  tachycardia (AVRT)</vt:lpstr>
      <vt:lpstr>Atrioventricular reentrant  tachycardia (AVRT)</vt:lpstr>
      <vt:lpstr>Treatment of accessory pathway</vt:lpstr>
      <vt:lpstr>Focal Atrial tachycardia</vt:lpstr>
      <vt:lpstr>Focal Atrial tachycardia</vt:lpstr>
      <vt:lpstr>Atrial Fibrillation</vt:lpstr>
      <vt:lpstr>PowerPoint Presentation</vt:lpstr>
      <vt:lpstr>PowerPoint Presentation</vt:lpstr>
      <vt:lpstr>PowerPoint Presentation</vt:lpstr>
      <vt:lpstr>Terminology</vt:lpstr>
      <vt:lpstr>Risk Factors</vt:lpstr>
      <vt:lpstr>You have 3 modalities for the treatment of Afib:  1. Rate control (control of ventricular response)  2.Rhythm control (restoration and maintenance of sinus rhythm)   3.Anticoagulation    **Rate control is the common strategy for asymptomatic or minimally symptomatic patients and is often the only modality of treatment in some patients, while rhythm control is often selected for significantly symptomatic and younger patients.      </vt:lpstr>
      <vt:lpstr>Rate Control Strict control of heart rate; our goal is a heart rate around 80 bpm at rest and 110 bpm during a 6-minute walk  Agents used;  beta-blockers (atenolol, metoprolol) or calcium channel blockers (verapamil, diltiazem) for rate control at rest and with exercise. Digoxin can have a synergistic effect (By increasing parasympathetic tone to the heart) for rate control when combined with these medications.   Postoperative AFib  For patients undergoing cardiac surgery, give an oral beta-blocker to prevent postoperative Afib (unless contraindicated). For those who develop postoperative Afib, achieve rate control with AV nodal blocking drugs (beta-blockers, calcium channel blockers, or digoxin). Routine postoperative amiodarone is not indicated for the prevention of atrial fibrillation     </vt:lpstr>
      <vt:lpstr>Rhythm control ( To restore sinus rhythm) DC cardioversion (Synchronus) is the most effective method to restore sinus rhythm. Chemical cardioversion rates of success are lower and depend on the antiarrhythmic drug used and clinical scenario. ( Drug toxicity )  Emergent/Urgent DC cardioversion is recommended for patients with hemodynamic instability (angina pectoris, MI, shock, or pulmonary edema), ongoing myocardial ischemia, symptomatic hypotension, angina or heart failure, and WPW syndrome with rapid ventricular rate.  Antiarrythmic drugs are also used ( Before and after DC cardioversion ) or alone in case cardioversion was not performed ( Class 1 ; Flecainide , propafenone or Class 3 ; Amiodarone , sotalol or dofetilide )          </vt:lpstr>
      <vt:lpstr>Important points regarding DC cardioversion:  • With slow Afib, consider inserting a temporary pacemaker before DC cardioversion because the patient could have sinus nodal disease and may have asystole after cardioversion.  •There is a risk of stroke when performing chemical/electrical cardioversion, so there are some precautions that should be followed according to clinical hx; If it has been &gt; 48 hours since the onset of Afib (or you are unsure of the onset/duration) and the patient is stable, you must achieve adequate anticoagulation x3 weeks before you attempt cardioversion. As an alternative to preceding anticoagulation, it is reasonable to perform Transesophageal echocardiogram, and if there is no identifiable thrombus, perform a cardioversion.  If it has been&lt; 48 hours since the onset of Afib, cardiovert most patients without any preceding anticoagulation.   </vt:lpstr>
      <vt:lpstr>When attempting pharmacological cardioversion, use is based on duration of symptoms.  • For A-fib&gt; 7 days:  o I st line: dofetilide  o 2nd line: amiodarone or ibutilide  • For A-fib&lt; 7 days:  o 1st line: dofetilide, flecainide, ibutilide, or propafenone (previously, dronedarone*)  o 2nd line: amiodarone (Exception: If&lt; 48 hours and poor cardiac function, amiodarone is 1st line.)  **as with DC cardioversion when Afib has been present &gt;48hrs or unknown.you must rule out atrial thrombus or at least 3 weeks of anticoagulant prior to performing one.      </vt:lpstr>
      <vt:lpstr>anticoagulation Antithrombotic therapy to prevent thromboembolism is recommended for all patients with Afib (irrespective of rate or rhythm control strategy), except for those with lone Afib (age &lt; 60 years without heart disease and without risk factors) or contraindications.  For patients with non-valvular A-fib (without rheumatic heart disease associated mitral stenosis or prosthetic valves), the CHADS2/ CHADS-VASC scoring system is often used for risk stratification , as we use either warfarin/aspirin accordingly.      </vt:lpstr>
      <vt:lpstr>PowerPoint Presentation</vt:lpstr>
      <vt:lpstr>PowerPoint Presentation</vt:lpstr>
      <vt:lpstr>Radiofrequency ablation of the AV node with subsequent permanent pacing is a treatment for patients with refractory Afib and for those who cannot tolerate the meds needed for rate or rhythm control. This strategy provides definitive rate control but does not cure the underlying atrial fibrillation-hence, patients still require anticoagulation.  In many patients, A-fib originates as abnormal impulses arising in the pulmonary veins. Radiofrequency ablation, or isolation of the pulmonary veins, is becoming increasingly popular in treating recurrent, drug refractory, symptomatic A-fib, although it is not yet established as I st line therapy</vt:lpstr>
      <vt:lpstr>Atrial flutter</vt:lpstr>
      <vt:lpstr>Atrial flutter</vt:lpstr>
      <vt:lpstr>PowerPoint Presentation</vt:lpstr>
      <vt:lpstr>PowerPoint Presentation</vt:lpstr>
      <vt:lpstr>PowerPoint Presentation</vt:lpstr>
      <vt:lpstr>Atrial flutter with variable AV  block</vt:lpstr>
      <vt:lpstr>PowerPoint Presentation</vt:lpstr>
      <vt:lpstr>Multifocal atrial tachycardia</vt:lpstr>
      <vt:lpstr>Multifocal atrial tachycardia</vt:lpstr>
      <vt:lpstr>Multifocal atrial tachycardia</vt:lpstr>
      <vt:lpstr>PowerPoint Presentation</vt:lpstr>
      <vt:lpstr>Regular wide QRS</vt:lpstr>
      <vt:lpstr>PowerPoint Presentation</vt:lpstr>
      <vt:lpstr>Ventricular tachycardia</vt:lpstr>
      <vt:lpstr>Ventricular tachycardia (VT) is defined as 3 or more sequential QRS complexes of ventricular origin at a rate of 100 bpm or faster.   Based on duration and association with symptoms, VT can be defined as nonsustained (asymptomatic with duration of less than 30 seconds) or sustained (symptomatic or duration of more than 30 seconds).  VT can be monomorphic (regular in rate and appearance ) and is associated with structural heart diseases and polymorphic.  ** Idiopathic VT occurs in otherwise structurally normal hearts and has much better prognosis. The most common idiopathic VT is right ventricular outflow tract (RVOT) VT. </vt:lpstr>
      <vt:lpstr>Ventricular tachycardia</vt:lpstr>
      <vt:lpstr>PowerPoint Presentation</vt:lpstr>
      <vt:lpstr>Supraventricular tachycardia with  aberrant conduction</vt:lpstr>
      <vt:lpstr>Antidromic AVRT</vt:lpstr>
      <vt:lpstr>Antidromic AVRT</vt:lpstr>
      <vt:lpstr>Irregular wide QRS</vt:lpstr>
      <vt:lpstr>Polymorphic ventricular  tachycardia</vt:lpstr>
      <vt:lpstr>Polymorphic ventricular  tachycardia</vt:lpstr>
      <vt:lpstr>Polymorphic ventricular  tachycardia</vt:lpstr>
      <vt:lpstr>Polymorphic ventricular  tachycardia</vt:lpstr>
      <vt:lpstr>Summary and Recommendations</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Management of Tachyarrhythmia </dc:title>
  <cp:lastModifiedBy>Malaak Zeidan</cp:lastModifiedBy>
  <cp:revision>12</cp:revision>
  <dcterms:modified xsi:type="dcterms:W3CDTF">2021-10-28T06:46:07Z</dcterms:modified>
</cp:coreProperties>
</file>