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3" r:id="rId4"/>
  </p:sldMasterIdLst>
  <p:notesMasterIdLst>
    <p:notesMasterId r:id="rId63"/>
  </p:notesMasterIdLst>
  <p:sldIdLst>
    <p:sldId id="309" r:id="rId5"/>
    <p:sldId id="311" r:id="rId6"/>
    <p:sldId id="359" r:id="rId7"/>
    <p:sldId id="437" r:id="rId8"/>
    <p:sldId id="438" r:id="rId9"/>
    <p:sldId id="439" r:id="rId10"/>
    <p:sldId id="440" r:id="rId11"/>
    <p:sldId id="442" r:id="rId12"/>
    <p:sldId id="443" r:id="rId13"/>
    <p:sldId id="444" r:id="rId14"/>
    <p:sldId id="445" r:id="rId15"/>
    <p:sldId id="312" r:id="rId16"/>
    <p:sldId id="386" r:id="rId17"/>
    <p:sldId id="358" r:id="rId18"/>
    <p:sldId id="318" r:id="rId19"/>
    <p:sldId id="446" r:id="rId20"/>
    <p:sldId id="320" r:id="rId21"/>
    <p:sldId id="390" r:id="rId22"/>
    <p:sldId id="393" r:id="rId23"/>
    <p:sldId id="394" r:id="rId24"/>
    <p:sldId id="395" r:id="rId25"/>
    <p:sldId id="396" r:id="rId26"/>
    <p:sldId id="398" r:id="rId27"/>
    <p:sldId id="399" r:id="rId28"/>
    <p:sldId id="400" r:id="rId29"/>
    <p:sldId id="401" r:id="rId30"/>
    <p:sldId id="402" r:id="rId31"/>
    <p:sldId id="403" r:id="rId32"/>
    <p:sldId id="404" r:id="rId33"/>
    <p:sldId id="405" r:id="rId34"/>
    <p:sldId id="406" r:id="rId35"/>
    <p:sldId id="407" r:id="rId36"/>
    <p:sldId id="409" r:id="rId37"/>
    <p:sldId id="410" r:id="rId38"/>
    <p:sldId id="411" r:id="rId39"/>
    <p:sldId id="413" r:id="rId40"/>
    <p:sldId id="414" r:id="rId41"/>
    <p:sldId id="415" r:id="rId42"/>
    <p:sldId id="416" r:id="rId43"/>
    <p:sldId id="417" r:id="rId44"/>
    <p:sldId id="418" r:id="rId45"/>
    <p:sldId id="419" r:id="rId46"/>
    <p:sldId id="420" r:id="rId47"/>
    <p:sldId id="421" r:id="rId48"/>
    <p:sldId id="422" r:id="rId49"/>
    <p:sldId id="423" r:id="rId50"/>
    <p:sldId id="424" r:id="rId51"/>
    <p:sldId id="447" r:id="rId52"/>
    <p:sldId id="425" r:id="rId53"/>
    <p:sldId id="448" r:id="rId54"/>
    <p:sldId id="449" r:id="rId55"/>
    <p:sldId id="450" r:id="rId56"/>
    <p:sldId id="426" r:id="rId57"/>
    <p:sldId id="427" r:id="rId58"/>
    <p:sldId id="428" r:id="rId59"/>
    <p:sldId id="430" r:id="rId60"/>
    <p:sldId id="431" r:id="rId61"/>
    <p:sldId id="436" r:id="rId6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9A4C807-3AA1-4A2F-A0AD-7818753D19BC}">
          <p14:sldIdLst>
            <p14:sldId id="309"/>
            <p14:sldId id="311"/>
            <p14:sldId id="359"/>
            <p14:sldId id="437"/>
            <p14:sldId id="438"/>
            <p14:sldId id="439"/>
            <p14:sldId id="440"/>
            <p14:sldId id="442"/>
            <p14:sldId id="443"/>
            <p14:sldId id="444"/>
            <p14:sldId id="445"/>
            <p14:sldId id="312"/>
            <p14:sldId id="386"/>
            <p14:sldId id="358"/>
            <p14:sldId id="318"/>
            <p14:sldId id="446"/>
            <p14:sldId id="320"/>
            <p14:sldId id="390"/>
            <p14:sldId id="393"/>
          </p14:sldIdLst>
        </p14:section>
        <p14:section name="Untitled Section" id="{84665F93-12E1-4B0D-BF4A-A94FB8FF96EE}">
          <p14:sldIdLst>
            <p14:sldId id="394"/>
            <p14:sldId id="395"/>
            <p14:sldId id="396"/>
            <p14:sldId id="398"/>
            <p14:sldId id="399"/>
            <p14:sldId id="400"/>
            <p14:sldId id="401"/>
            <p14:sldId id="402"/>
            <p14:sldId id="403"/>
            <p14:sldId id="404"/>
            <p14:sldId id="405"/>
            <p14:sldId id="406"/>
            <p14:sldId id="407"/>
            <p14:sldId id="409"/>
            <p14:sldId id="410"/>
            <p14:sldId id="411"/>
            <p14:sldId id="413"/>
            <p14:sldId id="414"/>
            <p14:sldId id="415"/>
            <p14:sldId id="416"/>
            <p14:sldId id="417"/>
            <p14:sldId id="418"/>
            <p14:sldId id="419"/>
            <p14:sldId id="420"/>
            <p14:sldId id="421"/>
            <p14:sldId id="422"/>
            <p14:sldId id="423"/>
            <p14:sldId id="424"/>
            <p14:sldId id="447"/>
            <p14:sldId id="425"/>
            <p14:sldId id="448"/>
            <p14:sldId id="449"/>
            <p14:sldId id="450"/>
            <p14:sldId id="426"/>
            <p14:sldId id="427"/>
            <p14:sldId id="428"/>
            <p14:sldId id="430"/>
            <p14:sldId id="431"/>
            <p14:sldId id="43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com team" initials="Mt" lastIdx="1" clrIdx="0">
    <p:extLst>
      <p:ext uri="{19B8F6BF-5375-455C-9EA6-DF929625EA0E}">
        <p15:presenceInfo xmlns:p15="http://schemas.microsoft.com/office/powerpoint/2012/main" userId="fcbf9af0c106021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74"/>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698B63-3018-4A54-9643-96E6C6803189}" type="doc">
      <dgm:prSet loTypeId="urn:microsoft.com/office/officeart/2016/7/layout/VerticalHollowActionList" loCatId="List" qsTypeId="urn:microsoft.com/office/officeart/2005/8/quickstyle/simple4" qsCatId="simple" csTypeId="urn:microsoft.com/office/officeart/2005/8/colors/colorful1" csCatId="colorful" phldr="1"/>
      <dgm:spPr/>
      <dgm:t>
        <a:bodyPr/>
        <a:lstStyle/>
        <a:p>
          <a:endParaRPr lang="en-US"/>
        </a:p>
      </dgm:t>
    </dgm:pt>
    <dgm:pt modelId="{F4D23FCB-2753-4267-85FF-E686AE730B60}">
      <dgm:prSet/>
      <dgm:spPr/>
      <dgm:t>
        <a:bodyPr/>
        <a:lstStyle/>
        <a:p>
          <a:r>
            <a:rPr lang="en-US" dirty="0"/>
            <a:t>1</a:t>
          </a:r>
        </a:p>
      </dgm:t>
    </dgm:pt>
    <dgm:pt modelId="{D2B249CC-E0AB-486B-9745-6460807AB106}" type="parTrans" cxnId="{B3C00961-C7E0-4CB5-AB3D-D7CE9E81E7F0}">
      <dgm:prSet/>
      <dgm:spPr/>
      <dgm:t>
        <a:bodyPr/>
        <a:lstStyle/>
        <a:p>
          <a:endParaRPr lang="en-US"/>
        </a:p>
      </dgm:t>
    </dgm:pt>
    <dgm:pt modelId="{0BCB07DE-AC7A-4657-AD57-ABB74E28EBB9}" type="sibTrans" cxnId="{B3C00961-C7E0-4CB5-AB3D-D7CE9E81E7F0}">
      <dgm:prSet/>
      <dgm:spPr/>
      <dgm:t>
        <a:bodyPr/>
        <a:lstStyle/>
        <a:p>
          <a:endParaRPr lang="en-US"/>
        </a:p>
      </dgm:t>
    </dgm:pt>
    <dgm:pt modelId="{C73B1B51-0308-41E0-A53C-7C8416792D35}">
      <dgm:prSet/>
      <dgm:spPr/>
      <dgm:t>
        <a:bodyPr/>
        <a:lstStyle/>
        <a:p>
          <a:r>
            <a:rPr lang="en-US"/>
            <a:t>According to the affected side (Left vs Right)</a:t>
          </a:r>
        </a:p>
      </dgm:t>
    </dgm:pt>
    <dgm:pt modelId="{94AED544-4DBD-4627-83EB-AFBC03ED7BD4}" type="parTrans" cxnId="{C8F6F7CD-C164-4851-A947-8E5958CB4361}">
      <dgm:prSet/>
      <dgm:spPr/>
      <dgm:t>
        <a:bodyPr/>
        <a:lstStyle/>
        <a:p>
          <a:endParaRPr lang="en-US"/>
        </a:p>
      </dgm:t>
    </dgm:pt>
    <dgm:pt modelId="{97CCB771-A15D-463B-9794-8E6CFB190CD9}" type="sibTrans" cxnId="{C8F6F7CD-C164-4851-A947-8E5958CB4361}">
      <dgm:prSet/>
      <dgm:spPr/>
      <dgm:t>
        <a:bodyPr/>
        <a:lstStyle/>
        <a:p>
          <a:endParaRPr lang="en-US"/>
        </a:p>
      </dgm:t>
    </dgm:pt>
    <dgm:pt modelId="{51508328-54E1-4225-8388-42D16E0C79C2}">
      <dgm:prSet/>
      <dgm:spPr/>
      <dgm:t>
        <a:bodyPr/>
        <a:lstStyle/>
        <a:p>
          <a:r>
            <a:rPr lang="en-US" dirty="0"/>
            <a:t>11</a:t>
          </a:r>
        </a:p>
      </dgm:t>
    </dgm:pt>
    <dgm:pt modelId="{74560A3D-8066-4D14-A0F0-135F5BD36918}" type="parTrans" cxnId="{F8CC33FF-5987-40E9-BA47-B5BB7AA52C5F}">
      <dgm:prSet/>
      <dgm:spPr/>
      <dgm:t>
        <a:bodyPr/>
        <a:lstStyle/>
        <a:p>
          <a:endParaRPr lang="en-US"/>
        </a:p>
      </dgm:t>
    </dgm:pt>
    <dgm:pt modelId="{95B0AC8E-5688-4C8E-A61D-09CA19EA6B9C}" type="sibTrans" cxnId="{F8CC33FF-5987-40E9-BA47-B5BB7AA52C5F}">
      <dgm:prSet/>
      <dgm:spPr/>
      <dgm:t>
        <a:bodyPr/>
        <a:lstStyle/>
        <a:p>
          <a:endParaRPr lang="en-US"/>
        </a:p>
      </dgm:t>
    </dgm:pt>
    <dgm:pt modelId="{16834F07-0AFC-41F4-AD75-D59EB3F03FAE}">
      <dgm:prSet/>
      <dgm:spPr/>
      <dgm:t>
        <a:bodyPr/>
        <a:lstStyle/>
        <a:p>
          <a:r>
            <a:rPr lang="en-US"/>
            <a:t>According to the cardiac cycle (Systolic vs Diastolic)</a:t>
          </a:r>
        </a:p>
      </dgm:t>
    </dgm:pt>
    <dgm:pt modelId="{E9C5106C-BFBF-4B21-9AC4-6A86D66D037C}" type="parTrans" cxnId="{AB2D6A02-C0AC-4026-BF4A-481F27B2A0EB}">
      <dgm:prSet/>
      <dgm:spPr/>
      <dgm:t>
        <a:bodyPr/>
        <a:lstStyle/>
        <a:p>
          <a:endParaRPr lang="en-US"/>
        </a:p>
      </dgm:t>
    </dgm:pt>
    <dgm:pt modelId="{F3B83AF8-9FA5-4888-9B1B-C504D7AE9704}" type="sibTrans" cxnId="{AB2D6A02-C0AC-4026-BF4A-481F27B2A0EB}">
      <dgm:prSet/>
      <dgm:spPr/>
      <dgm:t>
        <a:bodyPr/>
        <a:lstStyle/>
        <a:p>
          <a:endParaRPr lang="en-US"/>
        </a:p>
      </dgm:t>
    </dgm:pt>
    <dgm:pt modelId="{B0295303-C849-4F64-B2B2-1FA874A55A00}">
      <dgm:prSet/>
      <dgm:spPr/>
      <dgm:t>
        <a:bodyPr/>
        <a:lstStyle/>
        <a:p>
          <a:r>
            <a:rPr lang="en-US" dirty="0"/>
            <a:t>111</a:t>
          </a:r>
        </a:p>
      </dgm:t>
    </dgm:pt>
    <dgm:pt modelId="{3CD567B3-C051-4E60-87CE-2250D2ED4B60}" type="parTrans" cxnId="{A6C4F90E-9F72-4013-86FF-47C4C0129E70}">
      <dgm:prSet/>
      <dgm:spPr/>
      <dgm:t>
        <a:bodyPr/>
        <a:lstStyle/>
        <a:p>
          <a:endParaRPr lang="en-US"/>
        </a:p>
      </dgm:t>
    </dgm:pt>
    <dgm:pt modelId="{60B0062C-D4D3-42BE-A84D-ADC2110DB6CB}" type="sibTrans" cxnId="{A6C4F90E-9F72-4013-86FF-47C4C0129E70}">
      <dgm:prSet/>
      <dgm:spPr/>
      <dgm:t>
        <a:bodyPr/>
        <a:lstStyle/>
        <a:p>
          <a:endParaRPr lang="en-US"/>
        </a:p>
      </dgm:t>
    </dgm:pt>
    <dgm:pt modelId="{5A2A3525-E469-4D01-BD87-84BD2F73FF09}">
      <dgm:prSet/>
      <dgm:spPr/>
      <dgm:t>
        <a:bodyPr/>
        <a:lstStyle/>
        <a:p>
          <a:r>
            <a:rPr lang="en-US"/>
            <a:t>According to the cardiac output (High vs Low)</a:t>
          </a:r>
        </a:p>
      </dgm:t>
    </dgm:pt>
    <dgm:pt modelId="{B91697BA-04AB-4275-B645-0060D9213E3E}" type="parTrans" cxnId="{DEF685BA-E073-43FB-BA61-4CC2CF489DAA}">
      <dgm:prSet/>
      <dgm:spPr/>
      <dgm:t>
        <a:bodyPr/>
        <a:lstStyle/>
        <a:p>
          <a:endParaRPr lang="en-US"/>
        </a:p>
      </dgm:t>
    </dgm:pt>
    <dgm:pt modelId="{03C92006-E4C3-4918-A3B1-05E6A604FA97}" type="sibTrans" cxnId="{DEF685BA-E073-43FB-BA61-4CC2CF489DAA}">
      <dgm:prSet/>
      <dgm:spPr/>
      <dgm:t>
        <a:bodyPr/>
        <a:lstStyle/>
        <a:p>
          <a:endParaRPr lang="en-US"/>
        </a:p>
      </dgm:t>
    </dgm:pt>
    <dgm:pt modelId="{C160C633-1C71-4672-AD72-BAAD5C66C0A3}" type="pres">
      <dgm:prSet presAssocID="{91698B63-3018-4A54-9643-96E6C6803189}" presName="Name0" presStyleCnt="0">
        <dgm:presLayoutVars>
          <dgm:dir/>
          <dgm:animLvl val="lvl"/>
          <dgm:resizeHandles val="exact"/>
        </dgm:presLayoutVars>
      </dgm:prSet>
      <dgm:spPr/>
      <dgm:t>
        <a:bodyPr/>
        <a:lstStyle/>
        <a:p>
          <a:endParaRPr lang="en-US"/>
        </a:p>
      </dgm:t>
    </dgm:pt>
    <dgm:pt modelId="{7A6EC7F8-B38B-4DA0-AC1A-FBFEB1C65D79}" type="pres">
      <dgm:prSet presAssocID="{F4D23FCB-2753-4267-85FF-E686AE730B60}" presName="linNode" presStyleCnt="0"/>
      <dgm:spPr/>
    </dgm:pt>
    <dgm:pt modelId="{5D10ACC2-5B55-4A4B-A98D-876D7E4EFA86}" type="pres">
      <dgm:prSet presAssocID="{F4D23FCB-2753-4267-85FF-E686AE730B60}" presName="parentText" presStyleLbl="solidFgAcc1" presStyleIdx="0" presStyleCnt="3">
        <dgm:presLayoutVars>
          <dgm:chMax val="1"/>
          <dgm:bulletEnabled/>
        </dgm:presLayoutVars>
      </dgm:prSet>
      <dgm:spPr/>
      <dgm:t>
        <a:bodyPr/>
        <a:lstStyle/>
        <a:p>
          <a:endParaRPr lang="en-US"/>
        </a:p>
      </dgm:t>
    </dgm:pt>
    <dgm:pt modelId="{8C901323-1037-45BD-9F00-B81C5D9C2C33}" type="pres">
      <dgm:prSet presAssocID="{F4D23FCB-2753-4267-85FF-E686AE730B60}" presName="descendantText" presStyleLbl="alignNode1" presStyleIdx="0" presStyleCnt="3">
        <dgm:presLayoutVars>
          <dgm:bulletEnabled/>
        </dgm:presLayoutVars>
      </dgm:prSet>
      <dgm:spPr/>
      <dgm:t>
        <a:bodyPr/>
        <a:lstStyle/>
        <a:p>
          <a:endParaRPr lang="en-US"/>
        </a:p>
      </dgm:t>
    </dgm:pt>
    <dgm:pt modelId="{B302B637-DB02-4A9E-8C20-155E8D1E1CA8}" type="pres">
      <dgm:prSet presAssocID="{0BCB07DE-AC7A-4657-AD57-ABB74E28EBB9}" presName="sp" presStyleCnt="0"/>
      <dgm:spPr/>
    </dgm:pt>
    <dgm:pt modelId="{72284A75-164C-4E2A-B628-272960335450}" type="pres">
      <dgm:prSet presAssocID="{51508328-54E1-4225-8388-42D16E0C79C2}" presName="linNode" presStyleCnt="0"/>
      <dgm:spPr/>
    </dgm:pt>
    <dgm:pt modelId="{3F4792D8-4550-48F7-8ABC-0B4C8D83C03B}" type="pres">
      <dgm:prSet presAssocID="{51508328-54E1-4225-8388-42D16E0C79C2}" presName="parentText" presStyleLbl="solidFgAcc1" presStyleIdx="1" presStyleCnt="3">
        <dgm:presLayoutVars>
          <dgm:chMax val="1"/>
          <dgm:bulletEnabled/>
        </dgm:presLayoutVars>
      </dgm:prSet>
      <dgm:spPr/>
      <dgm:t>
        <a:bodyPr/>
        <a:lstStyle/>
        <a:p>
          <a:endParaRPr lang="en-US"/>
        </a:p>
      </dgm:t>
    </dgm:pt>
    <dgm:pt modelId="{F82744B0-081F-4F03-843F-55191FC4D7E9}" type="pres">
      <dgm:prSet presAssocID="{51508328-54E1-4225-8388-42D16E0C79C2}" presName="descendantText" presStyleLbl="alignNode1" presStyleIdx="1" presStyleCnt="3">
        <dgm:presLayoutVars>
          <dgm:bulletEnabled/>
        </dgm:presLayoutVars>
      </dgm:prSet>
      <dgm:spPr/>
      <dgm:t>
        <a:bodyPr/>
        <a:lstStyle/>
        <a:p>
          <a:endParaRPr lang="en-US"/>
        </a:p>
      </dgm:t>
    </dgm:pt>
    <dgm:pt modelId="{12762880-D5F0-4F02-8F74-956381D43C12}" type="pres">
      <dgm:prSet presAssocID="{95B0AC8E-5688-4C8E-A61D-09CA19EA6B9C}" presName="sp" presStyleCnt="0"/>
      <dgm:spPr/>
    </dgm:pt>
    <dgm:pt modelId="{B1769534-66EE-48AB-B565-66EA2410FDEC}" type="pres">
      <dgm:prSet presAssocID="{B0295303-C849-4F64-B2B2-1FA874A55A00}" presName="linNode" presStyleCnt="0"/>
      <dgm:spPr/>
    </dgm:pt>
    <dgm:pt modelId="{3563BCAC-FD13-4810-B1B8-0C9D7DD620AB}" type="pres">
      <dgm:prSet presAssocID="{B0295303-C849-4F64-B2B2-1FA874A55A00}" presName="parentText" presStyleLbl="solidFgAcc1" presStyleIdx="2" presStyleCnt="3">
        <dgm:presLayoutVars>
          <dgm:chMax val="1"/>
          <dgm:bulletEnabled/>
        </dgm:presLayoutVars>
      </dgm:prSet>
      <dgm:spPr/>
      <dgm:t>
        <a:bodyPr/>
        <a:lstStyle/>
        <a:p>
          <a:endParaRPr lang="en-US"/>
        </a:p>
      </dgm:t>
    </dgm:pt>
    <dgm:pt modelId="{417948D8-837C-4B5F-ADBB-49B62C3E8D71}" type="pres">
      <dgm:prSet presAssocID="{B0295303-C849-4F64-B2B2-1FA874A55A00}" presName="descendantText" presStyleLbl="alignNode1" presStyleIdx="2" presStyleCnt="3">
        <dgm:presLayoutVars>
          <dgm:bulletEnabled/>
        </dgm:presLayoutVars>
      </dgm:prSet>
      <dgm:spPr/>
      <dgm:t>
        <a:bodyPr/>
        <a:lstStyle/>
        <a:p>
          <a:endParaRPr lang="en-US"/>
        </a:p>
      </dgm:t>
    </dgm:pt>
  </dgm:ptLst>
  <dgm:cxnLst>
    <dgm:cxn modelId="{AEF9C492-52AC-41A2-82EA-E560CF605984}" type="presOf" srcId="{B0295303-C849-4F64-B2B2-1FA874A55A00}" destId="{3563BCAC-FD13-4810-B1B8-0C9D7DD620AB}" srcOrd="0" destOrd="0" presId="urn:microsoft.com/office/officeart/2016/7/layout/VerticalHollowActionList"/>
    <dgm:cxn modelId="{A6C4F90E-9F72-4013-86FF-47C4C0129E70}" srcId="{91698B63-3018-4A54-9643-96E6C6803189}" destId="{B0295303-C849-4F64-B2B2-1FA874A55A00}" srcOrd="2" destOrd="0" parTransId="{3CD567B3-C051-4E60-87CE-2250D2ED4B60}" sibTransId="{60B0062C-D4D3-42BE-A84D-ADC2110DB6CB}"/>
    <dgm:cxn modelId="{B1993F4E-72BD-49C5-98CF-609D91A486FC}" type="presOf" srcId="{C73B1B51-0308-41E0-A53C-7C8416792D35}" destId="{8C901323-1037-45BD-9F00-B81C5D9C2C33}" srcOrd="0" destOrd="0" presId="urn:microsoft.com/office/officeart/2016/7/layout/VerticalHollowActionList"/>
    <dgm:cxn modelId="{B3C00961-C7E0-4CB5-AB3D-D7CE9E81E7F0}" srcId="{91698B63-3018-4A54-9643-96E6C6803189}" destId="{F4D23FCB-2753-4267-85FF-E686AE730B60}" srcOrd="0" destOrd="0" parTransId="{D2B249CC-E0AB-486B-9745-6460807AB106}" sibTransId="{0BCB07DE-AC7A-4657-AD57-ABB74E28EBB9}"/>
    <dgm:cxn modelId="{F8CC33FF-5987-40E9-BA47-B5BB7AA52C5F}" srcId="{91698B63-3018-4A54-9643-96E6C6803189}" destId="{51508328-54E1-4225-8388-42D16E0C79C2}" srcOrd="1" destOrd="0" parTransId="{74560A3D-8066-4D14-A0F0-135F5BD36918}" sibTransId="{95B0AC8E-5688-4C8E-A61D-09CA19EA6B9C}"/>
    <dgm:cxn modelId="{AB2D6A02-C0AC-4026-BF4A-481F27B2A0EB}" srcId="{51508328-54E1-4225-8388-42D16E0C79C2}" destId="{16834F07-0AFC-41F4-AD75-D59EB3F03FAE}" srcOrd="0" destOrd="0" parTransId="{E9C5106C-BFBF-4B21-9AC4-6A86D66D037C}" sibTransId="{F3B83AF8-9FA5-4888-9B1B-C504D7AE9704}"/>
    <dgm:cxn modelId="{48FA5A79-0F68-4CA0-9FE3-2C44BCC2CE34}" type="presOf" srcId="{51508328-54E1-4225-8388-42D16E0C79C2}" destId="{3F4792D8-4550-48F7-8ABC-0B4C8D83C03B}" srcOrd="0" destOrd="0" presId="urn:microsoft.com/office/officeart/2016/7/layout/VerticalHollowActionList"/>
    <dgm:cxn modelId="{A6E7D9B1-810A-44FD-98C5-349D96246D92}" type="presOf" srcId="{5A2A3525-E469-4D01-BD87-84BD2F73FF09}" destId="{417948D8-837C-4B5F-ADBB-49B62C3E8D71}" srcOrd="0" destOrd="0" presId="urn:microsoft.com/office/officeart/2016/7/layout/VerticalHollowActionList"/>
    <dgm:cxn modelId="{54C6D21A-D698-4A7F-AA41-8E4E78142FBC}" type="presOf" srcId="{16834F07-0AFC-41F4-AD75-D59EB3F03FAE}" destId="{F82744B0-081F-4F03-843F-55191FC4D7E9}" srcOrd="0" destOrd="0" presId="urn:microsoft.com/office/officeart/2016/7/layout/VerticalHollowActionList"/>
    <dgm:cxn modelId="{ACD4EB7B-1233-4836-9155-E46E94FCCC99}" type="presOf" srcId="{F4D23FCB-2753-4267-85FF-E686AE730B60}" destId="{5D10ACC2-5B55-4A4B-A98D-876D7E4EFA86}" srcOrd="0" destOrd="0" presId="urn:microsoft.com/office/officeart/2016/7/layout/VerticalHollowActionList"/>
    <dgm:cxn modelId="{B038D609-FFC3-4E7E-BDC1-809175310136}" type="presOf" srcId="{91698B63-3018-4A54-9643-96E6C6803189}" destId="{C160C633-1C71-4672-AD72-BAAD5C66C0A3}" srcOrd="0" destOrd="0" presId="urn:microsoft.com/office/officeart/2016/7/layout/VerticalHollowActionList"/>
    <dgm:cxn modelId="{DEF685BA-E073-43FB-BA61-4CC2CF489DAA}" srcId="{B0295303-C849-4F64-B2B2-1FA874A55A00}" destId="{5A2A3525-E469-4D01-BD87-84BD2F73FF09}" srcOrd="0" destOrd="0" parTransId="{B91697BA-04AB-4275-B645-0060D9213E3E}" sibTransId="{03C92006-E4C3-4918-A3B1-05E6A604FA97}"/>
    <dgm:cxn modelId="{C8F6F7CD-C164-4851-A947-8E5958CB4361}" srcId="{F4D23FCB-2753-4267-85FF-E686AE730B60}" destId="{C73B1B51-0308-41E0-A53C-7C8416792D35}" srcOrd="0" destOrd="0" parTransId="{94AED544-4DBD-4627-83EB-AFBC03ED7BD4}" sibTransId="{97CCB771-A15D-463B-9794-8E6CFB190CD9}"/>
    <dgm:cxn modelId="{023B7E68-6D50-4F32-BA0F-9B537BC1D347}" type="presParOf" srcId="{C160C633-1C71-4672-AD72-BAAD5C66C0A3}" destId="{7A6EC7F8-B38B-4DA0-AC1A-FBFEB1C65D79}" srcOrd="0" destOrd="0" presId="urn:microsoft.com/office/officeart/2016/7/layout/VerticalHollowActionList"/>
    <dgm:cxn modelId="{2D2E8854-B144-4657-BCB8-A3978A6DA332}" type="presParOf" srcId="{7A6EC7F8-B38B-4DA0-AC1A-FBFEB1C65D79}" destId="{5D10ACC2-5B55-4A4B-A98D-876D7E4EFA86}" srcOrd="0" destOrd="0" presId="urn:microsoft.com/office/officeart/2016/7/layout/VerticalHollowActionList"/>
    <dgm:cxn modelId="{D31D232B-2C37-487E-9F0A-040DA184E688}" type="presParOf" srcId="{7A6EC7F8-B38B-4DA0-AC1A-FBFEB1C65D79}" destId="{8C901323-1037-45BD-9F00-B81C5D9C2C33}" srcOrd="1" destOrd="0" presId="urn:microsoft.com/office/officeart/2016/7/layout/VerticalHollowActionList"/>
    <dgm:cxn modelId="{2C4198A4-3E17-4D53-87F0-84325CDDAF4D}" type="presParOf" srcId="{C160C633-1C71-4672-AD72-BAAD5C66C0A3}" destId="{B302B637-DB02-4A9E-8C20-155E8D1E1CA8}" srcOrd="1" destOrd="0" presId="urn:microsoft.com/office/officeart/2016/7/layout/VerticalHollowActionList"/>
    <dgm:cxn modelId="{F48E687E-CDB0-43C3-AE01-F4D6F2D2ACDC}" type="presParOf" srcId="{C160C633-1C71-4672-AD72-BAAD5C66C0A3}" destId="{72284A75-164C-4E2A-B628-272960335450}" srcOrd="2" destOrd="0" presId="urn:microsoft.com/office/officeart/2016/7/layout/VerticalHollowActionList"/>
    <dgm:cxn modelId="{BB5F418F-64B0-4A7B-BC7A-4D349E9EBBF8}" type="presParOf" srcId="{72284A75-164C-4E2A-B628-272960335450}" destId="{3F4792D8-4550-48F7-8ABC-0B4C8D83C03B}" srcOrd="0" destOrd="0" presId="urn:microsoft.com/office/officeart/2016/7/layout/VerticalHollowActionList"/>
    <dgm:cxn modelId="{6BD4FE54-9FB0-4D26-8FA4-CB07E61FB70F}" type="presParOf" srcId="{72284A75-164C-4E2A-B628-272960335450}" destId="{F82744B0-081F-4F03-843F-55191FC4D7E9}" srcOrd="1" destOrd="0" presId="urn:microsoft.com/office/officeart/2016/7/layout/VerticalHollowActionList"/>
    <dgm:cxn modelId="{5230D137-3359-45D5-875B-0ADB8718F59F}" type="presParOf" srcId="{C160C633-1C71-4672-AD72-BAAD5C66C0A3}" destId="{12762880-D5F0-4F02-8F74-956381D43C12}" srcOrd="3" destOrd="0" presId="urn:microsoft.com/office/officeart/2016/7/layout/VerticalHollowActionList"/>
    <dgm:cxn modelId="{6ACC1667-1330-4A91-B1DE-E3D121C0EC57}" type="presParOf" srcId="{C160C633-1C71-4672-AD72-BAAD5C66C0A3}" destId="{B1769534-66EE-48AB-B565-66EA2410FDEC}" srcOrd="4" destOrd="0" presId="urn:microsoft.com/office/officeart/2016/7/layout/VerticalHollowActionList"/>
    <dgm:cxn modelId="{B49707CE-A91F-472F-BE8A-4DFF0B275875}" type="presParOf" srcId="{B1769534-66EE-48AB-B565-66EA2410FDEC}" destId="{3563BCAC-FD13-4810-B1B8-0C9D7DD620AB}" srcOrd="0" destOrd="0" presId="urn:microsoft.com/office/officeart/2016/7/layout/VerticalHollowActionList"/>
    <dgm:cxn modelId="{53E25A23-ACD4-4E10-8C04-27CD60BA2115}" type="presParOf" srcId="{B1769534-66EE-48AB-B565-66EA2410FDEC}" destId="{417948D8-837C-4B5F-ADBB-49B62C3E8D71}" srcOrd="1" destOrd="0" presId="urn:microsoft.com/office/officeart/2016/7/layout/VerticalHollow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901323-1037-45BD-9F00-B81C5D9C2C33}">
      <dsp:nvSpPr>
        <dsp:cNvPr id="0" name=""/>
        <dsp:cNvSpPr/>
      </dsp:nvSpPr>
      <dsp:spPr>
        <a:xfrm>
          <a:off x="1440656" y="1038"/>
          <a:ext cx="5762624" cy="1064876"/>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11811" tIns="270479" rIns="111811" bIns="270479" numCol="1" spcCol="1270" anchor="ctr" anchorCtr="0">
          <a:noAutofit/>
        </a:bodyPr>
        <a:lstStyle/>
        <a:p>
          <a:pPr lvl="0" algn="l" defTabSz="933450">
            <a:lnSpc>
              <a:spcPct val="90000"/>
            </a:lnSpc>
            <a:spcBef>
              <a:spcPct val="0"/>
            </a:spcBef>
            <a:spcAft>
              <a:spcPct val="35000"/>
            </a:spcAft>
          </a:pPr>
          <a:r>
            <a:rPr lang="en-US" sz="2100" kern="1200"/>
            <a:t>According to the affected side (Left vs Right)</a:t>
          </a:r>
        </a:p>
      </dsp:txBody>
      <dsp:txXfrm>
        <a:off x="1440656" y="1038"/>
        <a:ext cx="5762624" cy="1064876"/>
      </dsp:txXfrm>
    </dsp:sp>
    <dsp:sp modelId="{5D10ACC2-5B55-4A4B-A98D-876D7E4EFA86}">
      <dsp:nvSpPr>
        <dsp:cNvPr id="0" name=""/>
        <dsp:cNvSpPr/>
      </dsp:nvSpPr>
      <dsp:spPr>
        <a:xfrm>
          <a:off x="0" y="1038"/>
          <a:ext cx="1440656" cy="1064876"/>
        </a:xfrm>
        <a:prstGeom prst="rect">
          <a:avLst/>
        </a:prstGeom>
        <a:solidFill>
          <a:schemeClr val="lt1">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6235" tIns="105186" rIns="76235" bIns="105186" numCol="1" spcCol="1270" anchor="ctr" anchorCtr="0">
          <a:noAutofit/>
        </a:bodyPr>
        <a:lstStyle/>
        <a:p>
          <a:pPr lvl="0" algn="ctr" defTabSz="1155700">
            <a:lnSpc>
              <a:spcPct val="90000"/>
            </a:lnSpc>
            <a:spcBef>
              <a:spcPct val="0"/>
            </a:spcBef>
            <a:spcAft>
              <a:spcPct val="35000"/>
            </a:spcAft>
          </a:pPr>
          <a:r>
            <a:rPr lang="en-US" sz="2600" kern="1200" dirty="0"/>
            <a:t>1</a:t>
          </a:r>
        </a:p>
      </dsp:txBody>
      <dsp:txXfrm>
        <a:off x="0" y="1038"/>
        <a:ext cx="1440656" cy="1064876"/>
      </dsp:txXfrm>
    </dsp:sp>
    <dsp:sp modelId="{F82744B0-081F-4F03-843F-55191FC4D7E9}">
      <dsp:nvSpPr>
        <dsp:cNvPr id="0" name=""/>
        <dsp:cNvSpPr/>
      </dsp:nvSpPr>
      <dsp:spPr>
        <a:xfrm>
          <a:off x="1440656" y="1129808"/>
          <a:ext cx="5762624" cy="1064876"/>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11811" tIns="270479" rIns="111811" bIns="270479" numCol="1" spcCol="1270" anchor="ctr" anchorCtr="0">
          <a:noAutofit/>
        </a:bodyPr>
        <a:lstStyle/>
        <a:p>
          <a:pPr lvl="0" algn="l" defTabSz="933450">
            <a:lnSpc>
              <a:spcPct val="90000"/>
            </a:lnSpc>
            <a:spcBef>
              <a:spcPct val="0"/>
            </a:spcBef>
            <a:spcAft>
              <a:spcPct val="35000"/>
            </a:spcAft>
          </a:pPr>
          <a:r>
            <a:rPr lang="en-US" sz="2100" kern="1200"/>
            <a:t>According to the cardiac cycle (Systolic vs Diastolic)</a:t>
          </a:r>
        </a:p>
      </dsp:txBody>
      <dsp:txXfrm>
        <a:off x="1440656" y="1129808"/>
        <a:ext cx="5762624" cy="1064876"/>
      </dsp:txXfrm>
    </dsp:sp>
    <dsp:sp modelId="{3F4792D8-4550-48F7-8ABC-0B4C8D83C03B}">
      <dsp:nvSpPr>
        <dsp:cNvPr id="0" name=""/>
        <dsp:cNvSpPr/>
      </dsp:nvSpPr>
      <dsp:spPr>
        <a:xfrm>
          <a:off x="0" y="1129808"/>
          <a:ext cx="1440656" cy="1064876"/>
        </a:xfrm>
        <a:prstGeom prst="rect">
          <a:avLst/>
        </a:prstGeom>
        <a:solidFill>
          <a:schemeClr val="lt1">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6235" tIns="105186" rIns="76235" bIns="105186" numCol="1" spcCol="1270" anchor="ctr" anchorCtr="0">
          <a:noAutofit/>
        </a:bodyPr>
        <a:lstStyle/>
        <a:p>
          <a:pPr lvl="0" algn="ctr" defTabSz="1155700">
            <a:lnSpc>
              <a:spcPct val="90000"/>
            </a:lnSpc>
            <a:spcBef>
              <a:spcPct val="0"/>
            </a:spcBef>
            <a:spcAft>
              <a:spcPct val="35000"/>
            </a:spcAft>
          </a:pPr>
          <a:r>
            <a:rPr lang="en-US" sz="2600" kern="1200" dirty="0"/>
            <a:t>11</a:t>
          </a:r>
        </a:p>
      </dsp:txBody>
      <dsp:txXfrm>
        <a:off x="0" y="1129808"/>
        <a:ext cx="1440656" cy="1064876"/>
      </dsp:txXfrm>
    </dsp:sp>
    <dsp:sp modelId="{417948D8-837C-4B5F-ADBB-49B62C3E8D71}">
      <dsp:nvSpPr>
        <dsp:cNvPr id="0" name=""/>
        <dsp:cNvSpPr/>
      </dsp:nvSpPr>
      <dsp:spPr>
        <a:xfrm>
          <a:off x="1440656" y="2258578"/>
          <a:ext cx="5762624" cy="1064876"/>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11811" tIns="270479" rIns="111811" bIns="270479" numCol="1" spcCol="1270" anchor="ctr" anchorCtr="0">
          <a:noAutofit/>
        </a:bodyPr>
        <a:lstStyle/>
        <a:p>
          <a:pPr lvl="0" algn="l" defTabSz="933450">
            <a:lnSpc>
              <a:spcPct val="90000"/>
            </a:lnSpc>
            <a:spcBef>
              <a:spcPct val="0"/>
            </a:spcBef>
            <a:spcAft>
              <a:spcPct val="35000"/>
            </a:spcAft>
          </a:pPr>
          <a:r>
            <a:rPr lang="en-US" sz="2100" kern="1200"/>
            <a:t>According to the cardiac output (High vs Low)</a:t>
          </a:r>
        </a:p>
      </dsp:txBody>
      <dsp:txXfrm>
        <a:off x="1440656" y="2258578"/>
        <a:ext cx="5762624" cy="1064876"/>
      </dsp:txXfrm>
    </dsp:sp>
    <dsp:sp modelId="{3563BCAC-FD13-4810-B1B8-0C9D7DD620AB}">
      <dsp:nvSpPr>
        <dsp:cNvPr id="0" name=""/>
        <dsp:cNvSpPr/>
      </dsp:nvSpPr>
      <dsp:spPr>
        <a:xfrm>
          <a:off x="0" y="2258578"/>
          <a:ext cx="1440656" cy="1064876"/>
        </a:xfrm>
        <a:prstGeom prst="rect">
          <a:avLst/>
        </a:prstGeom>
        <a:solidFill>
          <a:schemeClr val="lt1">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6235" tIns="105186" rIns="76235" bIns="105186" numCol="1" spcCol="1270" anchor="ctr" anchorCtr="0">
          <a:noAutofit/>
        </a:bodyPr>
        <a:lstStyle/>
        <a:p>
          <a:pPr lvl="0" algn="ctr" defTabSz="1155700">
            <a:lnSpc>
              <a:spcPct val="90000"/>
            </a:lnSpc>
            <a:spcBef>
              <a:spcPct val="0"/>
            </a:spcBef>
            <a:spcAft>
              <a:spcPct val="35000"/>
            </a:spcAft>
          </a:pPr>
          <a:r>
            <a:rPr lang="en-US" sz="2600" kern="1200" dirty="0"/>
            <a:t>111</a:t>
          </a:r>
        </a:p>
      </dsp:txBody>
      <dsp:txXfrm>
        <a:off x="0" y="2258578"/>
        <a:ext cx="1440656" cy="1064876"/>
      </dsp:txXfrm>
    </dsp:sp>
  </dsp:spTree>
</dsp:drawing>
</file>

<file path=ppt/diagrams/layout1.xml><?xml version="1.0" encoding="utf-8"?>
<dgm:layoutDef xmlns:dgm="http://schemas.openxmlformats.org/drawingml/2006/diagram" xmlns:a="http://schemas.openxmlformats.org/drawingml/2006/main" uniqueId="urn:microsoft.com/office/officeart/2016/7/layout/VerticalHollowActionList">
  <dgm:title val="Vertical Hollow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solidFgAcc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29ABFA-C2A0-42B2-8DCA-01DA42DFED55}" type="datetimeFigureOut">
              <a:rPr lang="en-US" smtClean="0"/>
              <a:t>11/11/2021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B6EC48-10BA-4C59-9D8B-A1AA1C95244F}" type="slidenum">
              <a:rPr lang="en-US" smtClean="0"/>
              <a:t>‹#›</a:t>
            </a:fld>
            <a:endParaRPr lang="en-US"/>
          </a:p>
        </p:txBody>
      </p:sp>
    </p:spTree>
    <p:extLst>
      <p:ext uri="{BB962C8B-B14F-4D97-AF65-F5344CB8AC3E}">
        <p14:creationId xmlns:p14="http://schemas.microsoft.com/office/powerpoint/2010/main" val="28444285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JO" dirty="0"/>
          </a:p>
        </p:txBody>
      </p:sp>
      <p:sp>
        <p:nvSpPr>
          <p:cNvPr id="4" name="Slide Number Placeholder 3"/>
          <p:cNvSpPr>
            <a:spLocks noGrp="1"/>
          </p:cNvSpPr>
          <p:nvPr>
            <p:ph type="sldNum" sz="quarter" idx="10"/>
          </p:nvPr>
        </p:nvSpPr>
        <p:spPr/>
        <p:txBody>
          <a:bodyPr/>
          <a:lstStyle/>
          <a:p>
            <a:fld id="{977DEC2C-AB36-4B34-93F3-C448CFC7DAD7}" type="slidenum">
              <a:rPr lang="ar-JO" smtClean="0"/>
              <a:pPr/>
              <a:t>20</a:t>
            </a:fld>
            <a:endParaRPr lang="ar-JO"/>
          </a:p>
        </p:txBody>
      </p:sp>
    </p:spTree>
    <p:extLst>
      <p:ext uri="{BB962C8B-B14F-4D97-AF65-F5344CB8AC3E}">
        <p14:creationId xmlns:p14="http://schemas.microsoft.com/office/powerpoint/2010/main" val="42786244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FC38398-4908-4B3C-9D3B-C6AC84AA2013}" type="datetimeFigureOut">
              <a:rPr lang="en-US" smtClean="0"/>
              <a:pPr/>
              <a:t>11/11/2021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C9E796-5560-4AAA-8643-9641E5241236}" type="slidenum">
              <a:rPr lang="en-US" smtClean="0"/>
              <a:pPr/>
              <a:t>‹#›</a:t>
            </a:fld>
            <a:endParaRPr lang="en-US"/>
          </a:p>
        </p:txBody>
      </p:sp>
    </p:spTree>
    <p:extLst>
      <p:ext uri="{BB962C8B-B14F-4D97-AF65-F5344CB8AC3E}">
        <p14:creationId xmlns:p14="http://schemas.microsoft.com/office/powerpoint/2010/main" val="530953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C38398-4908-4B3C-9D3B-C6AC84AA2013}" type="datetimeFigureOut">
              <a:rPr lang="en-US" smtClean="0"/>
              <a:pPr/>
              <a:t>11/11/2021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C9E796-5560-4AAA-8643-9641E5241236}" type="slidenum">
              <a:rPr lang="en-US" smtClean="0"/>
              <a:pPr/>
              <a:t>‹#›</a:t>
            </a:fld>
            <a:endParaRPr lang="en-US"/>
          </a:p>
        </p:txBody>
      </p:sp>
    </p:spTree>
    <p:extLst>
      <p:ext uri="{BB962C8B-B14F-4D97-AF65-F5344CB8AC3E}">
        <p14:creationId xmlns:p14="http://schemas.microsoft.com/office/powerpoint/2010/main" val="1183632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C38398-4908-4B3C-9D3B-C6AC84AA2013}" type="datetimeFigureOut">
              <a:rPr lang="en-US" smtClean="0"/>
              <a:pPr/>
              <a:t>11/11/2021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C9E796-5560-4AAA-8643-9641E5241236}" type="slidenum">
              <a:rPr lang="en-US" smtClean="0"/>
              <a:pPr/>
              <a:t>‹#›</a:t>
            </a:fld>
            <a:endParaRPr lang="en-US"/>
          </a:p>
        </p:txBody>
      </p:sp>
    </p:spTree>
    <p:extLst>
      <p:ext uri="{BB962C8B-B14F-4D97-AF65-F5344CB8AC3E}">
        <p14:creationId xmlns:p14="http://schemas.microsoft.com/office/powerpoint/2010/main" val="12455322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C38398-4908-4B3C-9D3B-C6AC84AA2013}" type="datetimeFigureOut">
              <a:rPr lang="en-US" smtClean="0"/>
              <a:pPr/>
              <a:t>11/11/2021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C9E796-5560-4AAA-8643-9641E5241236}" type="slidenum">
              <a:rPr lang="en-US" smtClean="0"/>
              <a:pPr/>
              <a:t>‹#›</a:t>
            </a:fld>
            <a:endParaRPr lang="en-US"/>
          </a:p>
        </p:txBody>
      </p:sp>
    </p:spTree>
    <p:extLst>
      <p:ext uri="{BB962C8B-B14F-4D97-AF65-F5344CB8AC3E}">
        <p14:creationId xmlns:p14="http://schemas.microsoft.com/office/powerpoint/2010/main" val="3266877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C38398-4908-4B3C-9D3B-C6AC84AA2013}" type="datetimeFigureOut">
              <a:rPr lang="en-US" smtClean="0"/>
              <a:pPr/>
              <a:t>11/11/2021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C9E796-5560-4AAA-8643-9641E5241236}" type="slidenum">
              <a:rPr lang="en-US" smtClean="0"/>
              <a:pPr/>
              <a:t>‹#›</a:t>
            </a:fld>
            <a:endParaRPr lang="en-US"/>
          </a:p>
        </p:txBody>
      </p:sp>
    </p:spTree>
    <p:extLst>
      <p:ext uri="{BB962C8B-B14F-4D97-AF65-F5344CB8AC3E}">
        <p14:creationId xmlns:p14="http://schemas.microsoft.com/office/powerpoint/2010/main" val="3027617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FC38398-4908-4B3C-9D3B-C6AC84AA2013}" type="datetimeFigureOut">
              <a:rPr lang="en-US" smtClean="0"/>
              <a:pPr/>
              <a:t>11/11/2021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C9E796-5560-4AAA-8643-9641E5241236}" type="slidenum">
              <a:rPr lang="en-US" smtClean="0"/>
              <a:pPr/>
              <a:t>‹#›</a:t>
            </a:fld>
            <a:endParaRPr lang="en-US"/>
          </a:p>
        </p:txBody>
      </p:sp>
    </p:spTree>
    <p:extLst>
      <p:ext uri="{BB962C8B-B14F-4D97-AF65-F5344CB8AC3E}">
        <p14:creationId xmlns:p14="http://schemas.microsoft.com/office/powerpoint/2010/main" val="2058995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FC38398-4908-4B3C-9D3B-C6AC84AA2013}" type="datetimeFigureOut">
              <a:rPr lang="en-US" smtClean="0"/>
              <a:pPr/>
              <a:t>11/11/2021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C9E796-5560-4AAA-8643-9641E5241236}" type="slidenum">
              <a:rPr lang="en-US" smtClean="0"/>
              <a:pPr/>
              <a:t>‹#›</a:t>
            </a:fld>
            <a:endParaRPr lang="en-US"/>
          </a:p>
        </p:txBody>
      </p:sp>
    </p:spTree>
    <p:extLst>
      <p:ext uri="{BB962C8B-B14F-4D97-AF65-F5344CB8AC3E}">
        <p14:creationId xmlns:p14="http://schemas.microsoft.com/office/powerpoint/2010/main" val="2941722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FC38398-4908-4B3C-9D3B-C6AC84AA2013}" type="datetimeFigureOut">
              <a:rPr lang="en-US" smtClean="0"/>
              <a:pPr/>
              <a:t>11/11/2021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C9E796-5560-4AAA-8643-9641E5241236}" type="slidenum">
              <a:rPr lang="en-US" smtClean="0"/>
              <a:pPr/>
              <a:t>‹#›</a:t>
            </a:fld>
            <a:endParaRPr lang="en-US"/>
          </a:p>
        </p:txBody>
      </p:sp>
    </p:spTree>
    <p:extLst>
      <p:ext uri="{BB962C8B-B14F-4D97-AF65-F5344CB8AC3E}">
        <p14:creationId xmlns:p14="http://schemas.microsoft.com/office/powerpoint/2010/main" val="35889161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C38398-4908-4B3C-9D3B-C6AC84AA2013}" type="datetimeFigureOut">
              <a:rPr lang="en-US" smtClean="0"/>
              <a:pPr/>
              <a:t>11/11/2021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C9E796-5560-4AAA-8643-9641E5241236}" type="slidenum">
              <a:rPr lang="en-US" smtClean="0"/>
              <a:pPr/>
              <a:t>‹#›</a:t>
            </a:fld>
            <a:endParaRPr lang="en-US"/>
          </a:p>
        </p:txBody>
      </p:sp>
    </p:spTree>
    <p:extLst>
      <p:ext uri="{BB962C8B-B14F-4D97-AF65-F5344CB8AC3E}">
        <p14:creationId xmlns:p14="http://schemas.microsoft.com/office/powerpoint/2010/main" val="16718413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C38398-4908-4B3C-9D3B-C6AC84AA2013}" type="datetimeFigureOut">
              <a:rPr lang="en-US" smtClean="0"/>
              <a:pPr/>
              <a:t>11/11/2021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C9E796-5560-4AAA-8643-9641E5241236}" type="slidenum">
              <a:rPr lang="en-US" smtClean="0"/>
              <a:pPr/>
              <a:t>‹#›</a:t>
            </a:fld>
            <a:endParaRPr lang="en-US"/>
          </a:p>
        </p:txBody>
      </p:sp>
    </p:spTree>
    <p:extLst>
      <p:ext uri="{BB962C8B-B14F-4D97-AF65-F5344CB8AC3E}">
        <p14:creationId xmlns:p14="http://schemas.microsoft.com/office/powerpoint/2010/main" val="1715642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C38398-4908-4B3C-9D3B-C6AC84AA2013}" type="datetimeFigureOut">
              <a:rPr lang="en-US" smtClean="0"/>
              <a:pPr/>
              <a:t>11/11/2021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C9E796-5560-4AAA-8643-9641E5241236}" type="slidenum">
              <a:rPr lang="en-US" smtClean="0"/>
              <a:pPr/>
              <a:t>‹#›</a:t>
            </a:fld>
            <a:endParaRPr lang="en-US"/>
          </a:p>
        </p:txBody>
      </p:sp>
    </p:spTree>
    <p:extLst>
      <p:ext uri="{BB962C8B-B14F-4D97-AF65-F5344CB8AC3E}">
        <p14:creationId xmlns:p14="http://schemas.microsoft.com/office/powerpoint/2010/main" val="4004007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FC38398-4908-4B3C-9D3B-C6AC84AA2013}" type="datetimeFigureOut">
              <a:rPr lang="en-US" smtClean="0"/>
              <a:pPr/>
              <a:t>11/11/2021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EC9E796-5560-4AAA-8643-9641E5241236}" type="slidenum">
              <a:rPr lang="en-US" smtClean="0"/>
              <a:pPr/>
              <a:t>‹#›</a:t>
            </a:fld>
            <a:endParaRPr lang="en-US"/>
          </a:p>
        </p:txBody>
      </p:sp>
    </p:spTree>
    <p:extLst>
      <p:ext uri="{BB962C8B-B14F-4D97-AF65-F5344CB8AC3E}">
        <p14:creationId xmlns:p14="http://schemas.microsoft.com/office/powerpoint/2010/main" val="1963255327"/>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838200" y="3962400"/>
            <a:ext cx="2438400" cy="1219200"/>
          </a:xfrm>
        </p:spPr>
        <p:txBody>
          <a:bodyPr>
            <a:normAutofit/>
          </a:bodyPr>
          <a:lstStyle/>
          <a:p>
            <a:pPr algn="l"/>
            <a:r>
              <a:rPr lang="en-US" sz="2000" dirty="0" err="1" smtClean="0"/>
              <a:t>Aya</a:t>
            </a:r>
            <a:r>
              <a:rPr lang="en-US" sz="2000" dirty="0"/>
              <a:t> </a:t>
            </a:r>
            <a:r>
              <a:rPr lang="en-US" sz="2000" dirty="0" smtClean="0"/>
              <a:t>Hassan </a:t>
            </a:r>
          </a:p>
          <a:p>
            <a:pPr algn="l"/>
            <a:r>
              <a:rPr lang="en-US" sz="2000" dirty="0" err="1" smtClean="0">
                <a:solidFill>
                  <a:schemeClr val="tx1"/>
                </a:solidFill>
              </a:rPr>
              <a:t>Roa’a</a:t>
            </a:r>
            <a:r>
              <a:rPr lang="en-US" sz="2000" dirty="0" smtClean="0">
                <a:solidFill>
                  <a:schemeClr val="tx1"/>
                </a:solidFill>
              </a:rPr>
              <a:t> </a:t>
            </a:r>
            <a:r>
              <a:rPr lang="en-US" sz="2000" dirty="0" err="1" smtClean="0">
                <a:solidFill>
                  <a:schemeClr val="tx1"/>
                </a:solidFill>
              </a:rPr>
              <a:t>Ghanem</a:t>
            </a:r>
            <a:r>
              <a:rPr lang="en-US" sz="2000" dirty="0" smtClean="0">
                <a:solidFill>
                  <a:schemeClr val="tx1"/>
                </a:solidFill>
              </a:rPr>
              <a:t> </a:t>
            </a:r>
            <a:endParaRPr lang="en-US" sz="2000" dirty="0">
              <a:solidFill>
                <a:schemeClr val="tx1"/>
              </a:solidFill>
            </a:endParaRPr>
          </a:p>
        </p:txBody>
      </p:sp>
      <p:sp>
        <p:nvSpPr>
          <p:cNvPr id="2" name="TextBox 1">
            <a:extLst>
              <a:ext uri="{FF2B5EF4-FFF2-40B4-BE49-F238E27FC236}">
                <a16:creationId xmlns:a16="http://schemas.microsoft.com/office/drawing/2014/main" xmlns="" id="{4C097DFF-9CEE-400A-BA23-512C4F020009}"/>
              </a:ext>
            </a:extLst>
          </p:cNvPr>
          <p:cNvSpPr txBox="1"/>
          <p:nvPr/>
        </p:nvSpPr>
        <p:spPr>
          <a:xfrm>
            <a:off x="703525" y="1143000"/>
            <a:ext cx="6172200" cy="1323439"/>
          </a:xfrm>
          <a:prstGeom prst="rect">
            <a:avLst/>
          </a:prstGeom>
          <a:noFill/>
        </p:spPr>
        <p:txBody>
          <a:bodyPr wrap="square" rtlCol="0">
            <a:spAutoFit/>
          </a:bodyPr>
          <a:lstStyle/>
          <a:p>
            <a:r>
              <a:rPr lang="en-US" sz="4000" u="sng" dirty="0">
                <a:solidFill>
                  <a:schemeClr val="tx1">
                    <a:lumMod val="75000"/>
                    <a:lumOff val="25000"/>
                  </a:schemeClr>
                </a:solidFill>
              </a:rPr>
              <a:t>MANAGEMENT OF ACUTE DECOMPENSATED HF</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DF74D42-5DAB-4E7C-ABC1-A3AC545C739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DF92444C-BA60-4340-B61A-860A8973F40A}"/>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xmlns="" id="{0ED648A4-A019-4E34-9142-C6EEC33AFB26}"/>
              </a:ext>
            </a:extLst>
          </p:cNvPr>
          <p:cNvPicPr>
            <a:picLocks noChangeAspect="1"/>
          </p:cNvPicPr>
          <p:nvPr/>
        </p:nvPicPr>
        <p:blipFill rotWithShape="1">
          <a:blip r:embed="rId2"/>
          <a:srcRect l="20000" t="21838" r="21667" b="21838"/>
          <a:stretch/>
        </p:blipFill>
        <p:spPr>
          <a:xfrm>
            <a:off x="0" y="76200"/>
            <a:ext cx="9144000" cy="6781800"/>
          </a:xfrm>
          <a:prstGeom prst="rect">
            <a:avLst/>
          </a:prstGeom>
        </p:spPr>
      </p:pic>
    </p:spTree>
    <p:extLst>
      <p:ext uri="{BB962C8B-B14F-4D97-AF65-F5344CB8AC3E}">
        <p14:creationId xmlns:p14="http://schemas.microsoft.com/office/powerpoint/2010/main" val="13888819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101FD057-B68C-4FD3-815F-1AC8B5DE666B}"/>
              </a:ext>
            </a:extLst>
          </p:cNvPr>
          <p:cNvSpPr>
            <a:spLocks noGrp="1"/>
          </p:cNvSpPr>
          <p:nvPr>
            <p:ph type="title"/>
          </p:nvPr>
        </p:nvSpPr>
        <p:spPr/>
        <p:txBody>
          <a:bodyPr/>
          <a:lstStyle/>
          <a:p>
            <a:r>
              <a:rPr lang="en-US" dirty="0"/>
              <a:t>Diastolic failure </a:t>
            </a:r>
            <a:endParaRPr lang="ar-JO" dirty="0"/>
          </a:p>
        </p:txBody>
      </p:sp>
      <p:sp>
        <p:nvSpPr>
          <p:cNvPr id="3" name="عنصر نائب للمحتوى 2">
            <a:extLst>
              <a:ext uri="{FF2B5EF4-FFF2-40B4-BE49-F238E27FC236}">
                <a16:creationId xmlns:a16="http://schemas.microsoft.com/office/drawing/2014/main" xmlns="" id="{EE8E503B-0E3C-4003-8FD3-2ABB1982B674}"/>
              </a:ext>
            </a:extLst>
          </p:cNvPr>
          <p:cNvSpPr>
            <a:spLocks noGrp="1"/>
          </p:cNvSpPr>
          <p:nvPr>
            <p:ph idx="1"/>
          </p:nvPr>
        </p:nvSpPr>
        <p:spPr>
          <a:xfrm>
            <a:off x="1443491" y="1981200"/>
            <a:ext cx="6571343" cy="3450613"/>
          </a:xfrm>
        </p:spPr>
        <p:txBody>
          <a:bodyPr>
            <a:noAutofit/>
          </a:bodyPr>
          <a:lstStyle/>
          <a:p>
            <a:r>
              <a:rPr lang="en-US" sz="1800" dirty="0"/>
              <a:t>Impaired ability of ventricles to relax and fill during diastole </a:t>
            </a:r>
            <a:r>
              <a:rPr lang="ar-JO" sz="1800" dirty="0"/>
              <a:t>  </a:t>
            </a:r>
            <a:r>
              <a:rPr lang="ar-JO" sz="1800" dirty="0">
                <a:sym typeface="Wingdings" panose="05000000000000000000" pitchFamily="2" charset="2"/>
              </a:rPr>
              <a:t></a:t>
            </a:r>
            <a:r>
              <a:rPr lang="ar-JO" sz="1800" dirty="0"/>
              <a:t>  </a:t>
            </a:r>
            <a:r>
              <a:rPr lang="en-US" sz="1800" dirty="0"/>
              <a:t> Decrease stroke volume and CO .</a:t>
            </a:r>
          </a:p>
          <a:p>
            <a:endParaRPr lang="en-US" sz="1800" dirty="0"/>
          </a:p>
          <a:p>
            <a:r>
              <a:rPr lang="en-US" sz="1800" b="1" dirty="0">
                <a:solidFill>
                  <a:srgbClr val="00B050"/>
                </a:solidFill>
              </a:rPr>
              <a:t>Normal ejection fraction </a:t>
            </a:r>
            <a:r>
              <a:rPr lang="en-US" sz="1800" dirty="0"/>
              <a:t>.</a:t>
            </a:r>
          </a:p>
          <a:p>
            <a:endParaRPr lang="en-US" sz="1800" dirty="0"/>
          </a:p>
          <a:p>
            <a:r>
              <a:rPr lang="en-US" sz="1800" dirty="0"/>
              <a:t>Causes : </a:t>
            </a:r>
          </a:p>
          <a:p>
            <a:pPr marL="0" indent="0">
              <a:buNone/>
            </a:pPr>
            <a:r>
              <a:rPr lang="en-US" sz="1800" dirty="0"/>
              <a:t>    1 . Myocardial Hypertrophy </a:t>
            </a:r>
          </a:p>
          <a:p>
            <a:pPr marL="0" indent="0">
              <a:buNone/>
            </a:pPr>
            <a:r>
              <a:rPr lang="en-US" sz="1800" dirty="0"/>
              <a:t>    2 . Valvular disease </a:t>
            </a:r>
          </a:p>
          <a:p>
            <a:pPr marL="0" indent="0">
              <a:buNone/>
            </a:pPr>
            <a:r>
              <a:rPr lang="en-US" sz="1800" dirty="0"/>
              <a:t>    3 . Restrictive cardiomyopathy .</a:t>
            </a:r>
            <a:endParaRPr lang="ar-JO" sz="1800" dirty="0"/>
          </a:p>
          <a:p>
            <a:endParaRPr lang="en-US" sz="1800" dirty="0"/>
          </a:p>
        </p:txBody>
      </p:sp>
    </p:spTree>
    <p:extLst>
      <p:ext uri="{BB962C8B-B14F-4D97-AF65-F5344CB8AC3E}">
        <p14:creationId xmlns:p14="http://schemas.microsoft.com/office/powerpoint/2010/main" val="32073517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88684" y="990600"/>
            <a:ext cx="7054418" cy="1002990"/>
          </a:xfrm>
        </p:spPr>
        <p:txBody>
          <a:bodyPr anchor="ctr">
            <a:normAutofit/>
          </a:bodyPr>
          <a:lstStyle/>
          <a:p>
            <a:r>
              <a:rPr lang="en-US" dirty="0"/>
              <a:t>According to the affected side</a:t>
            </a:r>
          </a:p>
        </p:txBody>
      </p:sp>
      <p:sp>
        <p:nvSpPr>
          <p:cNvPr id="3" name="Content Placeholder 2"/>
          <p:cNvSpPr>
            <a:spLocks noGrp="1"/>
          </p:cNvSpPr>
          <p:nvPr>
            <p:ph idx="1"/>
          </p:nvPr>
        </p:nvSpPr>
        <p:spPr>
          <a:xfrm>
            <a:off x="1088684" y="2464991"/>
            <a:ext cx="7054418" cy="2403571"/>
          </a:xfrm>
        </p:spPr>
        <p:txBody>
          <a:bodyPr>
            <a:noAutofit/>
          </a:bodyPr>
          <a:lstStyle/>
          <a:p>
            <a:pPr>
              <a:lnSpc>
                <a:spcPct val="110000"/>
              </a:lnSpc>
              <a:buFont typeface="Wingdings" panose="05000000000000000000" pitchFamily="2" charset="2"/>
              <a:buChar char="v"/>
            </a:pPr>
            <a:r>
              <a:rPr lang="en-US" sz="1800" b="1" i="1" dirty="0"/>
              <a:t> </a:t>
            </a:r>
            <a:r>
              <a:rPr lang="en-US" sz="1800" b="1" i="1" u="sng" dirty="0"/>
              <a:t>Left-sided heart failure </a:t>
            </a:r>
          </a:p>
          <a:p>
            <a:pPr>
              <a:lnSpc>
                <a:spcPct val="110000"/>
              </a:lnSpc>
              <a:buNone/>
            </a:pPr>
            <a:r>
              <a:rPr lang="en-US" sz="1800" i="1" dirty="0"/>
              <a:t> </a:t>
            </a:r>
            <a:r>
              <a:rPr lang="en-US" sz="1800" dirty="0"/>
              <a:t>There is a reduction in left  ventricular output and an increase in left atrial and  pulmonary venous pressure. As a result, blood builds up in the pulmonary circulation leading to pulmonary congestion or edema. </a:t>
            </a:r>
          </a:p>
          <a:p>
            <a:pPr>
              <a:lnSpc>
                <a:spcPct val="110000"/>
              </a:lnSpc>
              <a:buNone/>
            </a:pPr>
            <a:endParaRPr lang="en-US" sz="1800" dirty="0"/>
          </a:p>
          <a:p>
            <a:pPr>
              <a:lnSpc>
                <a:spcPct val="110000"/>
              </a:lnSpc>
              <a:buNone/>
            </a:pPr>
            <a:r>
              <a:rPr lang="en-US" sz="1800" dirty="0"/>
              <a:t>	</a:t>
            </a:r>
            <a:r>
              <a:rPr lang="en-US" sz="1800" b="1" dirty="0"/>
              <a:t>Causes</a:t>
            </a:r>
            <a:r>
              <a:rPr lang="en-US" sz="1800" dirty="0"/>
              <a:t>: - Ischemic Heart Disease (e.g. atherosclerosis)</a:t>
            </a:r>
          </a:p>
          <a:p>
            <a:pPr>
              <a:lnSpc>
                <a:spcPct val="110000"/>
              </a:lnSpc>
              <a:buNone/>
            </a:pPr>
            <a:r>
              <a:rPr lang="en-US" sz="1800" dirty="0"/>
              <a:t>	              - Long standing HTN</a:t>
            </a:r>
          </a:p>
          <a:p>
            <a:pPr>
              <a:lnSpc>
                <a:spcPct val="110000"/>
              </a:lnSpc>
              <a:buNone/>
            </a:pPr>
            <a:r>
              <a:rPr lang="en-US" sz="1800" dirty="0"/>
              <a:t>                   - Dilated Cardiomyopathy</a:t>
            </a:r>
          </a:p>
          <a:p>
            <a:pPr>
              <a:lnSpc>
                <a:spcPct val="110000"/>
              </a:lnSpc>
              <a:buNone/>
            </a:pPr>
            <a:r>
              <a:rPr lang="en-US" sz="1800" dirty="0"/>
              <a:t>                   - Valvular Disease (e.g. aortic stenosis)</a:t>
            </a:r>
          </a:p>
          <a:p>
            <a:pPr>
              <a:lnSpc>
                <a:spcPct val="110000"/>
              </a:lnSpc>
              <a:buNone/>
            </a:pPr>
            <a:endParaRPr lang="en-US" sz="1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A0825E6-AE46-4872-9317-2A1DBAD1B172}"/>
              </a:ext>
            </a:extLst>
          </p:cNvPr>
          <p:cNvSpPr>
            <a:spLocks noGrp="1"/>
          </p:cNvSpPr>
          <p:nvPr>
            <p:ph idx="1"/>
          </p:nvPr>
        </p:nvSpPr>
        <p:spPr>
          <a:xfrm>
            <a:off x="304800" y="533400"/>
            <a:ext cx="8534400" cy="5791200"/>
          </a:xfrm>
        </p:spPr>
        <p:txBody>
          <a:bodyPr>
            <a:normAutofit/>
          </a:bodyPr>
          <a:lstStyle/>
          <a:p>
            <a:pPr>
              <a:buFont typeface="Wingdings" panose="05000000000000000000" pitchFamily="2" charset="2"/>
              <a:buChar char="v"/>
            </a:pPr>
            <a:r>
              <a:rPr lang="en-US" sz="1600" dirty="0"/>
              <a:t> </a:t>
            </a:r>
            <a:r>
              <a:rPr lang="en-US" sz="2400" b="1" i="1" u="sng" dirty="0"/>
              <a:t>Right-sided heart failure:</a:t>
            </a:r>
          </a:p>
          <a:p>
            <a:pPr>
              <a:buFont typeface="Wingdings" panose="05000000000000000000" pitchFamily="2" charset="2"/>
              <a:buChar char="v"/>
            </a:pPr>
            <a:endParaRPr lang="en-US" b="1" i="1" dirty="0">
              <a:solidFill>
                <a:srgbClr val="C00000"/>
              </a:solidFill>
            </a:endParaRPr>
          </a:p>
          <a:p>
            <a:pPr marL="0" indent="0">
              <a:buNone/>
            </a:pPr>
            <a:endParaRPr lang="en-US" sz="1800" dirty="0"/>
          </a:p>
          <a:p>
            <a:pPr marL="0" indent="0">
              <a:buNone/>
            </a:pPr>
            <a:r>
              <a:rPr lang="en-US" sz="1800" dirty="0"/>
              <a:t>Here the right ventricle of the heart is too weak to pump enough blood to the lungs. This causes blood to build up in the systemic circulation. The increased pressure inside the veins can push fluid out of the veins into surrounding tissue</a:t>
            </a:r>
            <a:r>
              <a:rPr lang="en-US" sz="1800" dirty="0">
                <a:solidFill>
                  <a:srgbClr val="C00000"/>
                </a:solidFill>
              </a:rPr>
              <a:t> </a:t>
            </a:r>
            <a:r>
              <a:rPr lang="en-US" sz="1800" dirty="0"/>
              <a:t>leading to edema.</a:t>
            </a:r>
          </a:p>
          <a:p>
            <a:pPr marL="0" indent="0">
              <a:buNone/>
            </a:pPr>
            <a:r>
              <a:rPr lang="en-US" sz="1800" b="1" dirty="0"/>
              <a:t>Causes</a:t>
            </a:r>
            <a:r>
              <a:rPr lang="en-US" sz="1800" dirty="0"/>
              <a:t>:    - Left-sided HF</a:t>
            </a:r>
          </a:p>
          <a:p>
            <a:pPr>
              <a:buNone/>
            </a:pPr>
            <a:r>
              <a:rPr lang="en-US" sz="1800" dirty="0"/>
              <a:t>	             - COPD (</a:t>
            </a:r>
            <a:r>
              <a:rPr lang="en-US" sz="1800" dirty="0" err="1"/>
              <a:t>cor</a:t>
            </a:r>
            <a:r>
              <a:rPr lang="en-US" sz="1800" dirty="0"/>
              <a:t> pulmonale)</a:t>
            </a:r>
          </a:p>
          <a:p>
            <a:pPr>
              <a:buNone/>
            </a:pPr>
            <a:r>
              <a:rPr lang="en-US" sz="1800" dirty="0"/>
              <a:t>                 - PE</a:t>
            </a:r>
          </a:p>
          <a:p>
            <a:pPr>
              <a:buNone/>
            </a:pPr>
            <a:r>
              <a:rPr lang="en-US" sz="1800" dirty="0"/>
              <a:t>                 - Chronic Pulmonary HTN</a:t>
            </a:r>
          </a:p>
          <a:p>
            <a:pPr>
              <a:buNone/>
            </a:pPr>
            <a:r>
              <a:rPr lang="en-US" sz="1800" dirty="0"/>
              <a:t>                 - Left-to-right shunt (ASD,VSD..)</a:t>
            </a:r>
          </a:p>
          <a:p>
            <a:pPr marL="0" indent="0">
              <a:buNone/>
            </a:pPr>
            <a:endParaRPr lang="en-US" sz="1800" dirty="0">
              <a:solidFill>
                <a:srgbClr val="C00000"/>
              </a:solidFill>
            </a:endParaRPr>
          </a:p>
        </p:txBody>
      </p:sp>
    </p:spTree>
    <p:extLst>
      <p:ext uri="{BB962C8B-B14F-4D97-AF65-F5344CB8AC3E}">
        <p14:creationId xmlns:p14="http://schemas.microsoft.com/office/powerpoint/2010/main" val="18937723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a:extLst>
              <a:ext uri="{FF2B5EF4-FFF2-40B4-BE49-F238E27FC236}">
                <a16:creationId xmlns:a16="http://schemas.microsoft.com/office/drawing/2014/main" xmlns="" id="{35A1AF51-AFD3-4F99-AF17-DE01DFB44F2B}"/>
              </a:ext>
            </a:extLst>
          </p:cNvPr>
          <p:cNvSpPr>
            <a:spLocks noGrp="1"/>
          </p:cNvSpPr>
          <p:nvPr>
            <p:ph idx="1"/>
          </p:nvPr>
        </p:nvSpPr>
        <p:spPr>
          <a:xfrm>
            <a:off x="457200" y="647700"/>
            <a:ext cx="8534400" cy="5562600"/>
          </a:xfrm>
        </p:spPr>
        <p:txBody>
          <a:bodyPr>
            <a:normAutofit/>
          </a:bodyPr>
          <a:lstStyle/>
          <a:p>
            <a:pPr lvl="0">
              <a:buClr>
                <a:srgbClr val="4F81BD"/>
              </a:buClr>
              <a:buFont typeface="Wingdings" panose="05000000000000000000" pitchFamily="2" charset="2"/>
              <a:buChar char="v"/>
            </a:pPr>
            <a:r>
              <a:rPr lang="en-US" sz="3200" b="1" i="1" dirty="0"/>
              <a:t>Biventricular heart failure.</a:t>
            </a:r>
          </a:p>
          <a:p>
            <a:pPr lvl="0">
              <a:buClr>
                <a:srgbClr val="4F81BD"/>
              </a:buClr>
              <a:buNone/>
            </a:pPr>
            <a:r>
              <a:rPr lang="en-US" sz="2800" i="1" dirty="0">
                <a:solidFill>
                  <a:prstClr val="black"/>
                </a:solidFill>
              </a:rPr>
              <a:t> </a:t>
            </a:r>
          </a:p>
          <a:p>
            <a:pPr lvl="0">
              <a:buClr>
                <a:srgbClr val="4F81BD"/>
              </a:buClr>
              <a:buNone/>
            </a:pPr>
            <a:r>
              <a:rPr lang="en-US" sz="2800" b="0" i="0" dirty="0">
                <a:solidFill>
                  <a:srgbClr val="000000"/>
                </a:solidFill>
                <a:effectLst/>
                <a:latin typeface="Perpetua" panose="02020502060401020303" pitchFamily="18" charset="0"/>
              </a:rPr>
              <a:t> In biventricular heart failure, both sides of the heart are affected. This can cause the same symptoms as both left-sided and right-sided heart </a:t>
            </a:r>
            <a:r>
              <a:rPr lang="en-US" sz="2800" b="0" dirty="0">
                <a:solidFill>
                  <a:srgbClr val="000000"/>
                </a:solidFill>
                <a:effectLst/>
                <a:latin typeface="Perpetua" panose="02020502060401020303" pitchFamily="18" charset="0"/>
              </a:rPr>
              <a:t>failure. </a:t>
            </a:r>
          </a:p>
          <a:p>
            <a:pPr lvl="0">
              <a:buClr>
                <a:srgbClr val="4F81BD"/>
              </a:buClr>
              <a:buNone/>
            </a:pPr>
            <a:endParaRPr lang="en-US" sz="2800" b="0" dirty="0">
              <a:solidFill>
                <a:srgbClr val="000000"/>
              </a:solidFill>
              <a:effectLst/>
              <a:latin typeface="Perpetua" panose="02020502060401020303" pitchFamily="18" charset="0"/>
            </a:endParaRPr>
          </a:p>
          <a:p>
            <a:pPr marL="274320" marR="0" lvl="0" indent="-274320" algn="l" defTabSz="914400" rtl="0" eaLnBrk="1" fontAlgn="auto" latinLnBrk="0" hangingPunct="1">
              <a:lnSpc>
                <a:spcPct val="100000"/>
              </a:lnSpc>
              <a:spcBef>
                <a:spcPts val="580"/>
              </a:spcBef>
              <a:spcAft>
                <a:spcPts val="0"/>
              </a:spcAft>
              <a:buClr>
                <a:srgbClr val="4F81BD"/>
              </a:buClr>
              <a:buSzPct val="85000"/>
              <a:buFont typeface="Wingdings 2"/>
              <a:buNone/>
              <a:tabLst/>
              <a:defRPr/>
            </a:pPr>
            <a:r>
              <a:rPr kumimoji="0" lang="en-US" sz="2400" b="1" i="0" u="none" strike="noStrike" kern="1200" cap="none" spc="0" normalizeH="0" baseline="0" noProof="0" dirty="0">
                <a:ln>
                  <a:noFill/>
                </a:ln>
                <a:solidFill>
                  <a:prstClr val="black"/>
                </a:solidFill>
                <a:effectLst/>
                <a:uLnTx/>
                <a:uFillTx/>
                <a:latin typeface="Perpetua"/>
                <a:ea typeface="+mn-ea"/>
                <a:cs typeface="+mn-cs"/>
              </a:rPr>
              <a:t>	Causes</a:t>
            </a:r>
            <a:r>
              <a:rPr kumimoji="0" lang="en-US" sz="2400" b="0" i="0" u="none" strike="noStrike" kern="1200" cap="none" spc="0" normalizeH="0" baseline="0" noProof="0" dirty="0">
                <a:ln>
                  <a:noFill/>
                </a:ln>
                <a:solidFill>
                  <a:prstClr val="black"/>
                </a:solidFill>
                <a:effectLst/>
                <a:uLnTx/>
                <a:uFillTx/>
                <a:latin typeface="Perpetua"/>
                <a:ea typeface="+mn-ea"/>
                <a:cs typeface="+mn-cs"/>
              </a:rPr>
              <a:t>: - Dilated Cardiomyopathy</a:t>
            </a:r>
          </a:p>
          <a:p>
            <a:pPr marL="274320" marR="0" lvl="0" indent="-274320" algn="l" defTabSz="914400" rtl="0" eaLnBrk="1" fontAlgn="auto" latinLnBrk="0" hangingPunct="1">
              <a:lnSpc>
                <a:spcPct val="100000"/>
              </a:lnSpc>
              <a:spcBef>
                <a:spcPts val="580"/>
              </a:spcBef>
              <a:spcAft>
                <a:spcPts val="0"/>
              </a:spcAft>
              <a:buClr>
                <a:srgbClr val="4F81BD"/>
              </a:buClr>
              <a:buSzPct val="85000"/>
              <a:buFont typeface="Wingdings 2"/>
              <a:buNone/>
              <a:tabLst/>
              <a:defRPr/>
            </a:pPr>
            <a:r>
              <a:rPr kumimoji="0" lang="en-US" sz="2400" b="0" i="0" u="none" strike="noStrike" kern="1200" cap="none" spc="0" normalizeH="0" baseline="0" noProof="0" dirty="0">
                <a:ln>
                  <a:noFill/>
                </a:ln>
                <a:solidFill>
                  <a:prstClr val="black"/>
                </a:solidFill>
                <a:effectLst/>
                <a:uLnTx/>
                <a:uFillTx/>
                <a:latin typeface="Perpetua"/>
                <a:ea typeface="+mn-ea"/>
                <a:cs typeface="+mn-cs"/>
              </a:rPr>
              <a:t>	               - Ischemic Heart Disease</a:t>
            </a:r>
          </a:p>
          <a:p>
            <a:pPr marL="274320" marR="0" lvl="0" indent="-274320" algn="l" defTabSz="914400" rtl="0" eaLnBrk="1" fontAlgn="auto" latinLnBrk="0" hangingPunct="1">
              <a:lnSpc>
                <a:spcPct val="100000"/>
              </a:lnSpc>
              <a:spcBef>
                <a:spcPts val="580"/>
              </a:spcBef>
              <a:spcAft>
                <a:spcPts val="0"/>
              </a:spcAft>
              <a:buClr>
                <a:srgbClr val="4F81BD"/>
              </a:buClr>
              <a:buSzPct val="85000"/>
              <a:buFont typeface="Wingdings 2"/>
              <a:buNone/>
              <a:tabLst/>
              <a:defRPr/>
            </a:pPr>
            <a:r>
              <a:rPr kumimoji="0" lang="en-US" sz="2400" b="0" i="0" u="none" strike="noStrike" kern="1200" cap="none" spc="0" normalizeH="0" baseline="0" noProof="0" dirty="0">
                <a:ln>
                  <a:noFill/>
                </a:ln>
                <a:solidFill>
                  <a:prstClr val="black"/>
                </a:solidFill>
                <a:effectLst/>
                <a:uLnTx/>
                <a:uFillTx/>
                <a:latin typeface="Perpetua"/>
                <a:ea typeface="+mn-ea"/>
                <a:cs typeface="+mn-cs"/>
              </a:rPr>
              <a:t>                   - RHF failure developing from advanced LHF</a:t>
            </a:r>
            <a:endParaRPr lang="ar-JO" sz="3200" dirty="0"/>
          </a:p>
        </p:txBody>
      </p:sp>
    </p:spTree>
    <p:extLst>
      <p:ext uri="{BB962C8B-B14F-4D97-AF65-F5344CB8AC3E}">
        <p14:creationId xmlns:p14="http://schemas.microsoft.com/office/powerpoint/2010/main" val="6734874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JO"/>
          </a:p>
        </p:txBody>
      </p:sp>
      <p:pic>
        <p:nvPicPr>
          <p:cNvPr id="1030" name="Picture 6" descr="No description availabl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17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5994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عنصر نائب للمحتوى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469511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876300"/>
            <a:ext cx="7772400" cy="1143000"/>
          </a:xfrm>
        </p:spPr>
        <p:txBody>
          <a:bodyPr/>
          <a:lstStyle/>
          <a:p>
            <a:r>
              <a:rPr lang="en-US" dirty="0"/>
              <a:t>Compensation</a:t>
            </a:r>
          </a:p>
        </p:txBody>
      </p:sp>
      <p:sp>
        <p:nvSpPr>
          <p:cNvPr id="3" name="Content Placeholder 2"/>
          <p:cNvSpPr>
            <a:spLocks noGrp="1"/>
          </p:cNvSpPr>
          <p:nvPr>
            <p:ph idx="1"/>
          </p:nvPr>
        </p:nvSpPr>
        <p:spPr>
          <a:xfrm>
            <a:off x="0" y="1447800"/>
            <a:ext cx="9144000" cy="5181600"/>
          </a:xfrm>
        </p:spPr>
        <p:txBody>
          <a:bodyPr/>
          <a:lstStyle/>
          <a:p>
            <a:pPr>
              <a:buNone/>
            </a:pPr>
            <a:endParaRPr lang="en-US" dirty="0"/>
          </a:p>
          <a:p>
            <a:pPr>
              <a:buNone/>
            </a:pPr>
            <a:endParaRPr lang="en-US" dirty="0"/>
          </a:p>
        </p:txBody>
      </p:sp>
      <p:pic>
        <p:nvPicPr>
          <p:cNvPr id="5" name="Picture 4">
            <a:extLst>
              <a:ext uri="{FF2B5EF4-FFF2-40B4-BE49-F238E27FC236}">
                <a16:creationId xmlns:a16="http://schemas.microsoft.com/office/drawing/2014/main" xmlns="" id="{BDB8ACF9-DCE3-4A62-8022-6399C56CBC19}"/>
              </a:ext>
            </a:extLst>
          </p:cNvPr>
          <p:cNvPicPr>
            <a:picLocks noChangeAspect="1"/>
          </p:cNvPicPr>
          <p:nvPr/>
        </p:nvPicPr>
        <p:blipFill rotWithShape="1">
          <a:blip r:embed="rId2"/>
          <a:srcRect l="15833" t="36660" r="39167" b="27767"/>
          <a:stretch/>
        </p:blipFill>
        <p:spPr>
          <a:xfrm>
            <a:off x="381000" y="2378026"/>
            <a:ext cx="8610600" cy="332114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57F9DB5E-C3B6-47E0-B46C-7F766B7F7E4F}"/>
              </a:ext>
            </a:extLst>
          </p:cNvPr>
          <p:cNvPicPr>
            <a:picLocks noChangeAspect="1"/>
          </p:cNvPicPr>
          <p:nvPr/>
        </p:nvPicPr>
        <p:blipFill>
          <a:blip r:embed="rId2"/>
          <a:stretch>
            <a:fillRect/>
          </a:stretch>
        </p:blipFill>
        <p:spPr>
          <a:xfrm>
            <a:off x="1066800" y="914400"/>
            <a:ext cx="7772400" cy="4145639"/>
          </a:xfrm>
          <a:prstGeom prst="rect">
            <a:avLst/>
          </a:prstGeom>
        </p:spPr>
      </p:pic>
    </p:spTree>
    <p:extLst>
      <p:ext uri="{BB962C8B-B14F-4D97-AF65-F5344CB8AC3E}">
        <p14:creationId xmlns:p14="http://schemas.microsoft.com/office/powerpoint/2010/main" val="24652955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4B97BBE6-ED46-44DD-A9FB-6BCA136C985F}"/>
              </a:ext>
            </a:extLst>
          </p:cNvPr>
          <p:cNvPicPr>
            <a:picLocks noChangeAspect="1"/>
          </p:cNvPicPr>
          <p:nvPr/>
        </p:nvPicPr>
        <p:blipFill rotWithShape="1">
          <a:blip r:embed="rId2"/>
          <a:srcRect l="15833" t="41107" r="40833" b="23854"/>
          <a:stretch/>
        </p:blipFill>
        <p:spPr>
          <a:xfrm>
            <a:off x="571500" y="452629"/>
            <a:ext cx="7696200" cy="3124200"/>
          </a:xfrm>
          <a:prstGeom prst="rect">
            <a:avLst/>
          </a:prstGeom>
        </p:spPr>
      </p:pic>
      <p:pic>
        <p:nvPicPr>
          <p:cNvPr id="5" name="Picture 4">
            <a:extLst>
              <a:ext uri="{FF2B5EF4-FFF2-40B4-BE49-F238E27FC236}">
                <a16:creationId xmlns:a16="http://schemas.microsoft.com/office/drawing/2014/main" xmlns="" id="{B7A22A2D-B3C6-4DA5-9245-05DED690DDC4}"/>
              </a:ext>
            </a:extLst>
          </p:cNvPr>
          <p:cNvPicPr>
            <a:picLocks noChangeAspect="1"/>
          </p:cNvPicPr>
          <p:nvPr/>
        </p:nvPicPr>
        <p:blipFill rotWithShape="1">
          <a:blip r:embed="rId3"/>
          <a:srcRect l="16667" t="41107" r="42500" b="26818"/>
          <a:stretch/>
        </p:blipFill>
        <p:spPr>
          <a:xfrm>
            <a:off x="571500" y="3576829"/>
            <a:ext cx="7696200" cy="2580131"/>
          </a:xfrm>
          <a:prstGeom prst="rect">
            <a:avLst/>
          </a:prstGeom>
        </p:spPr>
      </p:pic>
    </p:spTree>
    <p:extLst>
      <p:ext uri="{BB962C8B-B14F-4D97-AF65-F5344CB8AC3E}">
        <p14:creationId xmlns:p14="http://schemas.microsoft.com/office/powerpoint/2010/main" val="2738163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1088684" y="1066800"/>
            <a:ext cx="7054418" cy="1002990"/>
          </a:xfrm>
          <a:prstGeom prst="rect">
            <a:avLst/>
          </a:prstGeom>
        </p:spPr>
        <p:txBody>
          <a:bodyPr vert="horz" lIns="91440" tIns="45720" rIns="91440" bIns="45720" rtlCol="0" anchor="ctr">
            <a:normAutofit/>
          </a:bodyPr>
          <a:lstStyle/>
          <a:p>
            <a:pPr marL="12700" defTabSz="914400"/>
            <a:r>
              <a:rPr lang="en-US" b="0" i="0" kern="1200" cap="all" spc="10" dirty="0">
                <a:solidFill>
                  <a:schemeClr val="tx1"/>
                </a:solidFill>
                <a:effectLst/>
                <a:latin typeface="+mj-lt"/>
                <a:ea typeface="+mj-ea"/>
                <a:cs typeface="+mj-cs"/>
              </a:rPr>
              <a:t>HEART</a:t>
            </a:r>
            <a:r>
              <a:rPr lang="en-US" b="0" i="0" kern="1200" cap="all" spc="-114" dirty="0">
                <a:solidFill>
                  <a:schemeClr val="tx1"/>
                </a:solidFill>
                <a:effectLst/>
                <a:latin typeface="+mj-lt"/>
                <a:ea typeface="+mj-ea"/>
                <a:cs typeface="+mj-cs"/>
              </a:rPr>
              <a:t> </a:t>
            </a:r>
            <a:r>
              <a:rPr lang="en-US" b="0" i="0" kern="1200" cap="all" spc="5" dirty="0">
                <a:solidFill>
                  <a:schemeClr val="tx1"/>
                </a:solidFill>
                <a:effectLst/>
                <a:latin typeface="+mj-lt"/>
                <a:ea typeface="+mj-ea"/>
                <a:cs typeface="+mj-cs"/>
              </a:rPr>
              <a:t>FAILURE</a:t>
            </a:r>
            <a:endParaRPr lang="en-US" b="0" i="0" kern="1200" cap="all" dirty="0">
              <a:solidFill>
                <a:schemeClr val="tx1"/>
              </a:solidFill>
              <a:effectLst/>
              <a:latin typeface="+mj-lt"/>
              <a:ea typeface="+mj-ea"/>
              <a:cs typeface="+mj-cs"/>
            </a:endParaRPr>
          </a:p>
        </p:txBody>
      </p:sp>
      <p:sp>
        <p:nvSpPr>
          <p:cNvPr id="3" name="object 3"/>
          <p:cNvSpPr txBox="1"/>
          <p:nvPr/>
        </p:nvSpPr>
        <p:spPr>
          <a:xfrm>
            <a:off x="1088684" y="2464991"/>
            <a:ext cx="7054418" cy="2403571"/>
          </a:xfrm>
          <a:prstGeom prst="rect">
            <a:avLst/>
          </a:prstGeom>
        </p:spPr>
        <p:txBody>
          <a:bodyPr vert="horz" lIns="91440" tIns="45720" rIns="91440" bIns="45720" rtlCol="0" anchor="t">
            <a:noAutofit/>
          </a:bodyPr>
          <a:lstStyle/>
          <a:p>
            <a:pPr marL="355600" marR="5080" indent="-228600" defTabSz="914400">
              <a:lnSpc>
                <a:spcPct val="110000"/>
              </a:lnSpc>
              <a:spcBef>
                <a:spcPts val="110"/>
              </a:spcBef>
              <a:buClr>
                <a:schemeClr val="accent1"/>
              </a:buClr>
              <a:buSzPct val="100000"/>
              <a:buFont typeface="Arial" panose="020B0604020202020204" pitchFamily="34" charset="0"/>
              <a:buChar char="•"/>
              <a:tabLst>
                <a:tab pos="287655" algn="l"/>
              </a:tabLst>
            </a:pPr>
            <a:r>
              <a:rPr lang="en-US" spc="-5" dirty="0"/>
              <a:t>It </a:t>
            </a:r>
            <a:r>
              <a:rPr lang="en-US" spc="5" dirty="0"/>
              <a:t>is a clinical </a:t>
            </a:r>
            <a:r>
              <a:rPr lang="en-US" dirty="0"/>
              <a:t>syndrome that can </a:t>
            </a:r>
            <a:r>
              <a:rPr lang="en-US" spc="5" dirty="0"/>
              <a:t>result</a:t>
            </a:r>
            <a:r>
              <a:rPr lang="en-US" spc="-250" dirty="0"/>
              <a:t> </a:t>
            </a:r>
            <a:r>
              <a:rPr lang="en-US" dirty="0"/>
              <a:t>from  any structural </a:t>
            </a:r>
            <a:r>
              <a:rPr lang="en-US" spc="5" dirty="0"/>
              <a:t>or </a:t>
            </a:r>
            <a:r>
              <a:rPr lang="en-US" dirty="0"/>
              <a:t>functional cardiac disorder  that </a:t>
            </a:r>
            <a:r>
              <a:rPr lang="en-US" b="1" u="sng" dirty="0"/>
              <a:t>impairs the ability </a:t>
            </a:r>
            <a:r>
              <a:rPr lang="en-US" b="1" u="sng" spc="5" dirty="0"/>
              <a:t>of the heart </a:t>
            </a:r>
            <a:r>
              <a:rPr lang="en-US" b="1" u="sng" dirty="0"/>
              <a:t>to  function as </a:t>
            </a:r>
            <a:r>
              <a:rPr lang="en-US" b="1" u="sng" spc="5" dirty="0"/>
              <a:t>a</a:t>
            </a:r>
            <a:r>
              <a:rPr lang="en-US" b="1" u="sng" spc="-55" dirty="0"/>
              <a:t> </a:t>
            </a:r>
            <a:r>
              <a:rPr lang="en-US" b="1" u="sng" spc="5" dirty="0"/>
              <a:t>pump</a:t>
            </a:r>
            <a:r>
              <a:rPr lang="en-US" spc="5" dirty="0"/>
              <a:t> and meet the body demands under normal physiologic conditions .</a:t>
            </a:r>
          </a:p>
          <a:p>
            <a:pPr marL="355600" marR="5080" indent="-228600" defTabSz="914400">
              <a:lnSpc>
                <a:spcPct val="110000"/>
              </a:lnSpc>
              <a:spcBef>
                <a:spcPts val="110"/>
              </a:spcBef>
              <a:buClr>
                <a:schemeClr val="accent1"/>
              </a:buClr>
              <a:buSzPct val="100000"/>
              <a:buFont typeface="Arial" panose="020B0604020202020204" pitchFamily="34" charset="0"/>
              <a:buChar char="•"/>
              <a:tabLst>
                <a:tab pos="287655" algn="l"/>
              </a:tabLst>
            </a:pPr>
            <a:endParaRPr lang="en-US" dirty="0"/>
          </a:p>
          <a:p>
            <a:pPr marL="355600" indent="-228600" defTabSz="914400">
              <a:lnSpc>
                <a:spcPct val="110000"/>
              </a:lnSpc>
              <a:spcBef>
                <a:spcPts val="655"/>
              </a:spcBef>
              <a:buClr>
                <a:schemeClr val="accent1"/>
              </a:buClr>
              <a:buSzPct val="100000"/>
              <a:buFont typeface="Arial" panose="020B0604020202020204" pitchFamily="34" charset="0"/>
              <a:buChar char="•"/>
              <a:tabLst>
                <a:tab pos="287655" algn="l"/>
              </a:tabLst>
            </a:pPr>
            <a:r>
              <a:rPr lang="en-US" dirty="0"/>
              <a:t>The </a:t>
            </a:r>
            <a:r>
              <a:rPr lang="en-US" spc="5" dirty="0"/>
              <a:t>incidence increases with</a:t>
            </a:r>
            <a:r>
              <a:rPr lang="en-US" spc="-190" dirty="0"/>
              <a:t> </a:t>
            </a:r>
            <a:r>
              <a:rPr lang="en-US" dirty="0"/>
              <a:t>age.</a:t>
            </a:r>
          </a:p>
          <a:p>
            <a:pPr marL="355600" indent="-228600" defTabSz="914400">
              <a:lnSpc>
                <a:spcPct val="110000"/>
              </a:lnSpc>
              <a:spcBef>
                <a:spcPts val="655"/>
              </a:spcBef>
              <a:buClr>
                <a:schemeClr val="accent1"/>
              </a:buClr>
              <a:buSzPct val="100000"/>
              <a:buFont typeface="Arial" panose="020B0604020202020204" pitchFamily="34" charset="0"/>
              <a:buChar char="•"/>
              <a:tabLst>
                <a:tab pos="287655" algn="l"/>
              </a:tabLst>
            </a:pPr>
            <a:endParaRPr lang="en-US" dirty="0"/>
          </a:p>
          <a:p>
            <a:pPr marL="355600" marR="250190" indent="-228600" defTabSz="914400">
              <a:lnSpc>
                <a:spcPct val="110000"/>
              </a:lnSpc>
              <a:spcBef>
                <a:spcPts val="650"/>
              </a:spcBef>
              <a:buClr>
                <a:schemeClr val="accent1"/>
              </a:buClr>
              <a:buSzPct val="100000"/>
              <a:buFont typeface="Arial" panose="020B0604020202020204" pitchFamily="34" charset="0"/>
              <a:buChar char="•"/>
              <a:tabLst>
                <a:tab pos="287655" algn="l"/>
              </a:tabLst>
            </a:pPr>
            <a:r>
              <a:rPr lang="en-US" spc="5" dirty="0"/>
              <a:t>The </a:t>
            </a:r>
            <a:r>
              <a:rPr lang="en-US" dirty="0"/>
              <a:t>prognosis </a:t>
            </a:r>
            <a:r>
              <a:rPr lang="en-US" spc="5" dirty="0"/>
              <a:t>of heart </a:t>
            </a:r>
            <a:r>
              <a:rPr lang="en-US" dirty="0"/>
              <a:t>failure </a:t>
            </a:r>
            <a:r>
              <a:rPr lang="en-US" spc="5" dirty="0"/>
              <a:t>has</a:t>
            </a:r>
            <a:r>
              <a:rPr lang="en-US" spc="-220" dirty="0"/>
              <a:t> </a:t>
            </a:r>
            <a:r>
              <a:rPr lang="en-US" spc="5" dirty="0"/>
              <a:t>improved  in </a:t>
            </a:r>
            <a:r>
              <a:rPr lang="en-US" dirty="0"/>
              <a:t>the last 10 </a:t>
            </a:r>
            <a:r>
              <a:rPr lang="en-US" spc="5" dirty="0"/>
              <a:t>years, </a:t>
            </a:r>
            <a:r>
              <a:rPr lang="en-US" dirty="0"/>
              <a:t>but the mortality </a:t>
            </a:r>
            <a:r>
              <a:rPr lang="en-US" spc="5" dirty="0"/>
              <a:t>is </a:t>
            </a:r>
            <a:r>
              <a:rPr lang="en-US" dirty="0"/>
              <a:t>still  </a:t>
            </a:r>
            <a:r>
              <a:rPr lang="en-US" spc="5" dirty="0"/>
              <a:t>high</a:t>
            </a:r>
          </a:p>
          <a:p>
            <a:pPr marL="12700" marR="250190" indent="-228600" defTabSz="914400">
              <a:lnSpc>
                <a:spcPct val="110000"/>
              </a:lnSpc>
              <a:spcBef>
                <a:spcPts val="650"/>
              </a:spcBef>
              <a:buClr>
                <a:schemeClr val="accent1"/>
              </a:buClr>
              <a:buSzPct val="100000"/>
              <a:buFont typeface="Arial" panose="020B0604020202020204" pitchFamily="34" charset="0"/>
              <a:buChar char="•"/>
              <a:tabLst>
                <a:tab pos="287655" algn="l"/>
              </a:tabLst>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05000" y="2819400"/>
            <a:ext cx="5486400" cy="1066800"/>
          </a:xfrm>
        </p:spPr>
        <p:txBody>
          <a:bodyPr>
            <a:normAutofit/>
          </a:bodyPr>
          <a:lstStyle/>
          <a:p>
            <a:pPr>
              <a:buNone/>
            </a:pPr>
            <a:r>
              <a:rPr lang="en-US" sz="4400" b="1" dirty="0"/>
              <a:t>Clinical presentation </a:t>
            </a:r>
          </a:p>
        </p:txBody>
      </p:sp>
    </p:spTree>
    <p:extLst>
      <p:ext uri="{BB962C8B-B14F-4D97-AF65-F5344CB8AC3E}">
        <p14:creationId xmlns:p14="http://schemas.microsoft.com/office/powerpoint/2010/main" val="15005115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716783" y="410921"/>
            <a:ext cx="3712210" cy="530860"/>
          </a:xfrm>
          <a:prstGeom prst="rect">
            <a:avLst/>
          </a:prstGeom>
        </p:spPr>
        <p:txBody>
          <a:bodyPr vert="horz" wrap="square" lIns="0" tIns="14605" rIns="0" bIns="0" rtlCol="0">
            <a:spAutoFit/>
          </a:bodyPr>
          <a:lstStyle/>
          <a:p>
            <a:pPr marL="12700">
              <a:lnSpc>
                <a:spcPct val="100000"/>
              </a:lnSpc>
              <a:spcBef>
                <a:spcPts val="115"/>
              </a:spcBef>
            </a:pPr>
            <a:r>
              <a:rPr sz="3300" spc="5" dirty="0"/>
              <a:t>Left heart</a:t>
            </a:r>
            <a:r>
              <a:rPr sz="3300" spc="-155" dirty="0"/>
              <a:t> </a:t>
            </a:r>
            <a:r>
              <a:rPr sz="3300" spc="5" dirty="0"/>
              <a:t>failure</a:t>
            </a:r>
            <a:endParaRPr sz="3300"/>
          </a:p>
        </p:txBody>
      </p:sp>
      <p:sp>
        <p:nvSpPr>
          <p:cNvPr id="3" name="object 3"/>
          <p:cNvSpPr txBox="1"/>
          <p:nvPr/>
        </p:nvSpPr>
        <p:spPr>
          <a:xfrm>
            <a:off x="304801" y="1143000"/>
            <a:ext cx="8402446" cy="4054956"/>
          </a:xfrm>
          <a:prstGeom prst="rect">
            <a:avLst/>
          </a:prstGeom>
        </p:spPr>
        <p:txBody>
          <a:bodyPr vert="horz" wrap="square" lIns="0" tIns="12700" rIns="0" bIns="0" rtlCol="0">
            <a:spAutoFit/>
          </a:bodyPr>
          <a:lstStyle/>
          <a:p>
            <a:pPr marL="12700">
              <a:lnSpc>
                <a:spcPct val="100000"/>
              </a:lnSpc>
              <a:spcBef>
                <a:spcPts val="100"/>
              </a:spcBef>
            </a:pPr>
            <a:r>
              <a:rPr lang="en-US" sz="2400" b="1" spc="-5" dirty="0">
                <a:solidFill>
                  <a:schemeClr val="tx2"/>
                </a:solidFill>
                <a:latin typeface="Adobe Garamond Pro" pitchFamily="18" charset="0"/>
                <a:cs typeface="Georgia"/>
              </a:rPr>
              <a:t>Clinical </a:t>
            </a:r>
            <a:r>
              <a:rPr lang="en-US" sz="2400" b="1" spc="-10" dirty="0">
                <a:solidFill>
                  <a:schemeClr val="tx2"/>
                </a:solidFill>
                <a:latin typeface="Adobe Garamond Pro" pitchFamily="18" charset="0"/>
                <a:cs typeface="Georgia"/>
              </a:rPr>
              <a:t>features</a:t>
            </a:r>
            <a:r>
              <a:rPr lang="en-US" sz="2400" b="1" spc="40" dirty="0">
                <a:solidFill>
                  <a:schemeClr val="tx2"/>
                </a:solidFill>
                <a:latin typeface="Adobe Garamond Pro" pitchFamily="18" charset="0"/>
                <a:cs typeface="Georgia"/>
              </a:rPr>
              <a:t> </a:t>
            </a:r>
            <a:r>
              <a:rPr lang="en-US" sz="2400" b="1" spc="-5" dirty="0" smtClean="0">
                <a:solidFill>
                  <a:schemeClr val="tx2"/>
                </a:solidFill>
                <a:latin typeface="Adobe Garamond Pro" pitchFamily="18" charset="0"/>
                <a:cs typeface="Georgia"/>
              </a:rPr>
              <a:t>:</a:t>
            </a:r>
          </a:p>
          <a:p>
            <a:pPr marL="12700">
              <a:lnSpc>
                <a:spcPct val="100000"/>
              </a:lnSpc>
              <a:spcBef>
                <a:spcPts val="100"/>
              </a:spcBef>
            </a:pPr>
            <a:endParaRPr lang="en-US" sz="2400" b="1" dirty="0">
              <a:solidFill>
                <a:schemeClr val="tx2"/>
              </a:solidFill>
              <a:latin typeface="Adobe Garamond Pro" pitchFamily="18" charset="0"/>
              <a:cs typeface="Georgia"/>
            </a:endParaRPr>
          </a:p>
          <a:p>
            <a:pPr marL="355600" marR="182880" indent="-342900">
              <a:lnSpc>
                <a:spcPct val="100000"/>
              </a:lnSpc>
              <a:buClr>
                <a:srgbClr val="D16248"/>
              </a:buClr>
              <a:buSzPct val="84000"/>
              <a:buFont typeface="Wingdings" panose="05000000000000000000" pitchFamily="2" charset="2"/>
              <a:buChar char="à"/>
              <a:tabLst>
                <a:tab pos="287655" algn="l"/>
              </a:tabLst>
            </a:pPr>
            <a:r>
              <a:rPr lang="en-US" sz="2400" b="1" spc="-10" dirty="0" smtClean="0">
                <a:latin typeface="Adobe Garamond Pro" pitchFamily="18" charset="0"/>
                <a:cs typeface="Georgia"/>
              </a:rPr>
              <a:t>Symptoms </a:t>
            </a:r>
            <a:r>
              <a:rPr lang="en-US" sz="2400" spc="-5" dirty="0">
                <a:latin typeface="Adobe Garamond Pro" pitchFamily="18" charset="0"/>
                <a:cs typeface="Georgia"/>
              </a:rPr>
              <a:t>are </a:t>
            </a:r>
            <a:r>
              <a:rPr lang="en-US" sz="2400" spc="-10" dirty="0">
                <a:latin typeface="Adobe Garamond Pro" pitchFamily="18" charset="0"/>
                <a:cs typeface="Georgia"/>
              </a:rPr>
              <a:t>fatigue, dyspnoea, </a:t>
            </a:r>
            <a:r>
              <a:rPr lang="en-US" sz="2400" spc="-10" dirty="0" err="1">
                <a:latin typeface="Adobe Garamond Pro" pitchFamily="18" charset="0"/>
                <a:cs typeface="Georgia"/>
              </a:rPr>
              <a:t>orthopnoea</a:t>
            </a:r>
            <a:r>
              <a:rPr lang="en-US" sz="2400" spc="-10" dirty="0">
                <a:latin typeface="Adobe Garamond Pro" pitchFamily="18" charset="0"/>
                <a:cs typeface="Georgia"/>
              </a:rPr>
              <a:t> </a:t>
            </a:r>
            <a:r>
              <a:rPr lang="en-US" sz="2400" spc="-5" dirty="0">
                <a:latin typeface="Adobe Garamond Pro" pitchFamily="18" charset="0"/>
                <a:cs typeface="Georgia"/>
              </a:rPr>
              <a:t>and  paroxysmal nocturnal</a:t>
            </a:r>
            <a:r>
              <a:rPr lang="en-US" sz="2400" spc="50" dirty="0">
                <a:latin typeface="Adobe Garamond Pro" pitchFamily="18" charset="0"/>
                <a:cs typeface="Georgia"/>
              </a:rPr>
              <a:t> </a:t>
            </a:r>
            <a:r>
              <a:rPr lang="en-US" sz="2400" spc="-10" dirty="0" smtClean="0">
                <a:latin typeface="Adobe Garamond Pro" pitchFamily="18" charset="0"/>
                <a:cs typeface="Georgia"/>
              </a:rPr>
              <a:t>dyspnea</a:t>
            </a:r>
          </a:p>
          <a:p>
            <a:pPr marL="12700" marR="182880">
              <a:lnSpc>
                <a:spcPct val="100000"/>
              </a:lnSpc>
              <a:buClr>
                <a:srgbClr val="D16248"/>
              </a:buClr>
              <a:buSzPct val="84000"/>
              <a:tabLst>
                <a:tab pos="287655" algn="l"/>
              </a:tabLst>
            </a:pPr>
            <a:endParaRPr lang="en-US" sz="2400" dirty="0">
              <a:latin typeface="Adobe Garamond Pro" pitchFamily="18" charset="0"/>
              <a:cs typeface="Georgia"/>
            </a:endParaRPr>
          </a:p>
          <a:p>
            <a:pPr marL="287020" marR="5080" indent="-274320">
              <a:lnSpc>
                <a:spcPts val="2400"/>
              </a:lnSpc>
              <a:spcBef>
                <a:spcPts val="585"/>
              </a:spcBef>
              <a:buClr>
                <a:srgbClr val="D16248"/>
              </a:buClr>
              <a:buSzPct val="84000"/>
              <a:tabLst>
                <a:tab pos="363220" algn="l"/>
                <a:tab pos="363855" algn="l"/>
              </a:tabLst>
            </a:pPr>
            <a:r>
              <a:rPr lang="en-US" sz="2400" dirty="0">
                <a:latin typeface="Adobe Garamond Pro" pitchFamily="18" charset="0"/>
                <a:sym typeface="Wingdings" pitchFamily="2" charset="2"/>
              </a:rPr>
              <a:t></a:t>
            </a:r>
            <a:r>
              <a:rPr lang="en-US" sz="2400" dirty="0">
                <a:latin typeface="Adobe Garamond Pro" pitchFamily="18" charset="0"/>
              </a:rPr>
              <a:t>	</a:t>
            </a:r>
            <a:r>
              <a:rPr lang="en-US" sz="2400" b="1" spc="-10" dirty="0">
                <a:latin typeface="Adobe Garamond Pro" pitchFamily="18" charset="0"/>
                <a:cs typeface="Georgia"/>
              </a:rPr>
              <a:t>signs</a:t>
            </a:r>
            <a:r>
              <a:rPr lang="en-US" sz="2400" spc="-10" dirty="0">
                <a:latin typeface="Adobe Garamond Pro" pitchFamily="18" charset="0"/>
                <a:cs typeface="Georgia"/>
              </a:rPr>
              <a:t> </a:t>
            </a:r>
            <a:r>
              <a:rPr lang="en-US" sz="2400" spc="-5" dirty="0">
                <a:latin typeface="Adobe Garamond Pro" pitchFamily="18" charset="0"/>
                <a:cs typeface="Georgia"/>
              </a:rPr>
              <a:t>are </a:t>
            </a:r>
            <a:r>
              <a:rPr lang="en-US" sz="2400" spc="-10" dirty="0">
                <a:latin typeface="Adobe Garamond Pro" pitchFamily="18" charset="0"/>
                <a:cs typeface="Georgia"/>
              </a:rPr>
              <a:t>cardiomegaly (with displaced apex), left </a:t>
            </a:r>
            <a:r>
              <a:rPr lang="en-US" sz="2400" spc="-10" dirty="0" err="1">
                <a:latin typeface="Adobe Garamond Pro" pitchFamily="18" charset="0"/>
                <a:cs typeface="Georgia"/>
              </a:rPr>
              <a:t>vevtricular</a:t>
            </a:r>
            <a:r>
              <a:rPr lang="en-US" sz="2400" spc="-10" dirty="0">
                <a:latin typeface="Adobe Garamond Pro" pitchFamily="18" charset="0"/>
                <a:cs typeface="Georgia"/>
              </a:rPr>
              <a:t> </a:t>
            </a:r>
            <a:r>
              <a:rPr lang="en-US" sz="2400" spc="-5" dirty="0">
                <a:latin typeface="Adobe Garamond Pro" pitchFamily="18" charset="0"/>
                <a:cs typeface="Georgia"/>
              </a:rPr>
              <a:t>3rd or 4th  </a:t>
            </a:r>
            <a:r>
              <a:rPr lang="en-US" sz="2400" spc="-10" dirty="0">
                <a:latin typeface="Adobe Garamond Pro" pitchFamily="18" charset="0"/>
                <a:cs typeface="Georgia"/>
              </a:rPr>
              <a:t>Heart sounds </a:t>
            </a:r>
            <a:r>
              <a:rPr lang="en-US" sz="2400" spc="-5" dirty="0">
                <a:latin typeface="Adobe Garamond Pro" pitchFamily="18" charset="0"/>
                <a:cs typeface="Georgia"/>
              </a:rPr>
              <a:t>,functional mitral</a:t>
            </a:r>
            <a:r>
              <a:rPr lang="en-US" sz="2400" spc="95" dirty="0">
                <a:latin typeface="Adobe Garamond Pro" pitchFamily="18" charset="0"/>
                <a:cs typeface="Georgia"/>
              </a:rPr>
              <a:t> </a:t>
            </a:r>
            <a:r>
              <a:rPr lang="en-US" sz="2400" spc="-5" dirty="0">
                <a:latin typeface="Adobe Garamond Pro" pitchFamily="18" charset="0"/>
                <a:cs typeface="Georgia"/>
              </a:rPr>
              <a:t>regurgitation.</a:t>
            </a:r>
            <a:endParaRPr lang="en-US" sz="2400" dirty="0">
              <a:latin typeface="Adobe Garamond Pro" pitchFamily="18" charset="0"/>
              <a:cs typeface="Georgia"/>
            </a:endParaRPr>
          </a:p>
          <a:p>
            <a:pPr marL="95250">
              <a:lnSpc>
                <a:spcPct val="100000"/>
              </a:lnSpc>
              <a:spcBef>
                <a:spcPts val="20"/>
              </a:spcBef>
              <a:buFont typeface="Arial" pitchFamily="34" charset="0"/>
              <a:buChar char="•"/>
            </a:pPr>
            <a:r>
              <a:rPr lang="en-US" sz="2400" spc="-5" dirty="0">
                <a:latin typeface="Adobe Garamond Pro" pitchFamily="18" charset="0"/>
                <a:cs typeface="Georgia"/>
                <a:sym typeface="Wingdings" pitchFamily="2" charset="2"/>
              </a:rPr>
              <a:t> </a:t>
            </a:r>
            <a:r>
              <a:rPr lang="en-US" sz="2400" spc="-5" dirty="0">
                <a:latin typeface="Adobe Garamond Pro" pitchFamily="18" charset="0"/>
                <a:cs typeface="Georgia"/>
              </a:rPr>
              <a:t> </a:t>
            </a:r>
            <a:r>
              <a:rPr lang="en-US" sz="2400" spc="-10" dirty="0">
                <a:latin typeface="Adobe Garamond Pro" pitchFamily="18" charset="0"/>
                <a:cs typeface="Georgia"/>
              </a:rPr>
              <a:t>crackles </a:t>
            </a:r>
            <a:r>
              <a:rPr lang="en-US" sz="2400" spc="-5" dirty="0">
                <a:latin typeface="Adobe Garamond Pro" pitchFamily="18" charset="0"/>
                <a:cs typeface="Georgia"/>
              </a:rPr>
              <a:t>at lung basis and pulmonary</a:t>
            </a:r>
            <a:r>
              <a:rPr lang="en-US" sz="2400" spc="95" dirty="0">
                <a:latin typeface="Adobe Garamond Pro" pitchFamily="18" charset="0"/>
                <a:cs typeface="Georgia"/>
              </a:rPr>
              <a:t> </a:t>
            </a:r>
            <a:r>
              <a:rPr lang="en-US" sz="2400" spc="-10" dirty="0" err="1">
                <a:latin typeface="Adobe Garamond Pro" pitchFamily="18" charset="0"/>
                <a:cs typeface="Georgia"/>
              </a:rPr>
              <a:t>oedema</a:t>
            </a:r>
            <a:endParaRPr lang="en-US" sz="2400" spc="-10" dirty="0">
              <a:latin typeface="Adobe Garamond Pro" pitchFamily="18" charset="0"/>
              <a:cs typeface="Georgia"/>
            </a:endParaRPr>
          </a:p>
          <a:p>
            <a:pPr marL="95250">
              <a:lnSpc>
                <a:spcPct val="100000"/>
              </a:lnSpc>
              <a:spcBef>
                <a:spcPts val="20"/>
              </a:spcBef>
            </a:pPr>
            <a:r>
              <a:rPr lang="en-US" sz="2400" spc="-10" dirty="0">
                <a:latin typeface="Adobe Garamond Pro" pitchFamily="18" charset="0"/>
                <a:cs typeface="Georgia"/>
              </a:rPr>
              <a:t>( congestion)</a:t>
            </a:r>
          </a:p>
          <a:p>
            <a:pPr marL="95250">
              <a:lnSpc>
                <a:spcPct val="100000"/>
              </a:lnSpc>
              <a:spcBef>
                <a:spcPts val="20"/>
              </a:spcBef>
            </a:pPr>
            <a:r>
              <a:rPr lang="en-US" sz="2400" b="1" spc="-10" dirty="0">
                <a:latin typeface="Adobe Garamond Pro" pitchFamily="18" charset="0"/>
                <a:cs typeface="Georgia"/>
              </a:rPr>
              <a:t> </a:t>
            </a:r>
            <a:endParaRPr lang="en-US" sz="2400" b="1" dirty="0">
              <a:latin typeface="Adobe Garamond Pro" pitchFamily="18" charset="0"/>
              <a:cs typeface="Georgia"/>
            </a:endParaRPr>
          </a:p>
          <a:p>
            <a:pPr marL="12700">
              <a:lnSpc>
                <a:spcPct val="100000"/>
              </a:lnSpc>
              <a:spcBef>
                <a:spcPts val="100"/>
              </a:spcBef>
            </a:pPr>
            <a:endParaRPr lang="ar-JO" sz="2400" b="1" spc="-5" dirty="0">
              <a:latin typeface="Adobe Garamond Pro" pitchFamily="18" charset="0"/>
              <a:cs typeface="Georgia"/>
            </a:endParaRPr>
          </a:p>
        </p:txBody>
      </p:sp>
    </p:spTree>
    <p:extLst>
      <p:ext uri="{BB962C8B-B14F-4D97-AF65-F5344CB8AC3E}">
        <p14:creationId xmlns:p14="http://schemas.microsoft.com/office/powerpoint/2010/main" val="24963717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61335" y="76200"/>
            <a:ext cx="4024629" cy="530860"/>
          </a:xfrm>
          <a:prstGeom prst="rect">
            <a:avLst/>
          </a:prstGeom>
        </p:spPr>
        <p:txBody>
          <a:bodyPr vert="horz" wrap="square" lIns="0" tIns="14605" rIns="0" bIns="0" rtlCol="0">
            <a:spAutoFit/>
          </a:bodyPr>
          <a:lstStyle/>
          <a:p>
            <a:pPr marL="12700">
              <a:lnSpc>
                <a:spcPct val="100000"/>
              </a:lnSpc>
              <a:spcBef>
                <a:spcPts val="115"/>
              </a:spcBef>
            </a:pPr>
            <a:r>
              <a:rPr sz="3300" spc="5" dirty="0"/>
              <a:t>Right heart</a:t>
            </a:r>
            <a:r>
              <a:rPr sz="3300" spc="-170" dirty="0"/>
              <a:t> </a:t>
            </a:r>
            <a:r>
              <a:rPr sz="3300" dirty="0"/>
              <a:t>failure</a:t>
            </a:r>
          </a:p>
        </p:txBody>
      </p:sp>
      <p:sp>
        <p:nvSpPr>
          <p:cNvPr id="3" name="object 3"/>
          <p:cNvSpPr txBox="1"/>
          <p:nvPr/>
        </p:nvSpPr>
        <p:spPr>
          <a:xfrm>
            <a:off x="304800" y="457200"/>
            <a:ext cx="8001000" cy="6226063"/>
          </a:xfrm>
          <a:prstGeom prst="rect">
            <a:avLst/>
          </a:prstGeom>
        </p:spPr>
        <p:txBody>
          <a:bodyPr vert="horz" wrap="square" lIns="0" tIns="13970" rIns="0" bIns="0" rtlCol="0">
            <a:spAutoFit/>
          </a:bodyPr>
          <a:lstStyle/>
          <a:p>
            <a:pPr marL="287020" indent="-274320">
              <a:lnSpc>
                <a:spcPts val="2190"/>
              </a:lnSpc>
              <a:buClr>
                <a:srgbClr val="D16248"/>
              </a:buClr>
              <a:buSzPct val="85000"/>
              <a:tabLst>
                <a:tab pos="287020" algn="l"/>
                <a:tab pos="287655" algn="l"/>
              </a:tabLst>
            </a:pPr>
            <a:endParaRPr lang="ar-JO" sz="2400" spc="-15" dirty="0">
              <a:latin typeface="Book Antiqua" pitchFamily="18" charset="0"/>
              <a:cs typeface="Georgia"/>
            </a:endParaRPr>
          </a:p>
          <a:p>
            <a:pPr marL="287020" indent="-274320">
              <a:lnSpc>
                <a:spcPts val="2190"/>
              </a:lnSpc>
              <a:buClr>
                <a:srgbClr val="D16248"/>
              </a:buClr>
              <a:buSzPct val="85000"/>
              <a:tabLst>
                <a:tab pos="287020" algn="l"/>
                <a:tab pos="287655" algn="l"/>
              </a:tabLst>
            </a:pPr>
            <a:r>
              <a:rPr sz="2400" b="1" spc="-15" dirty="0">
                <a:latin typeface="Book Antiqua" pitchFamily="18" charset="0"/>
                <a:cs typeface="Georgia"/>
              </a:rPr>
              <a:t>Clinical features </a:t>
            </a:r>
            <a:r>
              <a:rPr sz="2400" b="1" spc="-5" dirty="0">
                <a:latin typeface="Book Antiqua" pitchFamily="18" charset="0"/>
                <a:cs typeface="Georgia"/>
              </a:rPr>
              <a:t>:</a:t>
            </a:r>
            <a:endParaRPr lang="en-US" sz="2400" b="1" spc="-5" dirty="0">
              <a:latin typeface="Book Antiqua" pitchFamily="18" charset="0"/>
              <a:cs typeface="Georgia"/>
            </a:endParaRPr>
          </a:p>
          <a:p>
            <a:pPr marL="287020" indent="-274320">
              <a:lnSpc>
                <a:spcPts val="2190"/>
              </a:lnSpc>
              <a:buClr>
                <a:srgbClr val="D16248"/>
              </a:buClr>
              <a:buSzPct val="85000"/>
              <a:tabLst>
                <a:tab pos="287020" algn="l"/>
                <a:tab pos="287655" algn="l"/>
              </a:tabLst>
            </a:pPr>
            <a:endParaRPr lang="en-US" sz="2400" b="1" spc="-5" dirty="0">
              <a:latin typeface="Book Antiqua" pitchFamily="18" charset="0"/>
              <a:cs typeface="Georgia"/>
            </a:endParaRPr>
          </a:p>
          <a:p>
            <a:pPr marL="287020" indent="-274320">
              <a:lnSpc>
                <a:spcPts val="2190"/>
              </a:lnSpc>
              <a:buClr>
                <a:srgbClr val="D16248"/>
              </a:buClr>
              <a:buSzPct val="85000"/>
              <a:tabLst>
                <a:tab pos="287020" algn="l"/>
                <a:tab pos="287655" algn="l"/>
              </a:tabLst>
            </a:pPr>
            <a:r>
              <a:rPr lang="en-US" sz="2400" spc="-5" dirty="0">
                <a:latin typeface="Book Antiqua" pitchFamily="18" charset="0"/>
                <a:cs typeface="Georgia"/>
                <a:sym typeface="Wingdings" pitchFamily="2" charset="2"/>
              </a:rPr>
              <a:t> </a:t>
            </a:r>
            <a:r>
              <a:rPr sz="2400" spc="-5" dirty="0">
                <a:latin typeface="Book Antiqua" pitchFamily="18" charset="0"/>
                <a:cs typeface="Georgia"/>
              </a:rPr>
              <a:t>Symptoms</a:t>
            </a:r>
            <a:r>
              <a:rPr lang="ar-JO" sz="2400" spc="-5" dirty="0">
                <a:latin typeface="Book Antiqua" pitchFamily="18" charset="0"/>
                <a:cs typeface="Georgia"/>
              </a:rPr>
              <a:t> : </a:t>
            </a:r>
            <a:r>
              <a:rPr sz="2400" spc="-5" dirty="0">
                <a:latin typeface="Book Antiqua" pitchFamily="18" charset="0"/>
                <a:cs typeface="Georgia"/>
              </a:rPr>
              <a:t>fatigue, dyspnoea, </a:t>
            </a:r>
            <a:r>
              <a:rPr sz="2400" dirty="0">
                <a:latin typeface="Book Antiqua" pitchFamily="18" charset="0"/>
                <a:cs typeface="Georgia"/>
              </a:rPr>
              <a:t>anorexia</a:t>
            </a:r>
            <a:r>
              <a:rPr sz="2400" spc="204" dirty="0">
                <a:latin typeface="Book Antiqua" pitchFamily="18" charset="0"/>
                <a:cs typeface="Georgia"/>
              </a:rPr>
              <a:t> </a:t>
            </a:r>
            <a:r>
              <a:rPr sz="2400" dirty="0">
                <a:latin typeface="Book Antiqua" pitchFamily="18" charset="0"/>
                <a:cs typeface="Georgia"/>
              </a:rPr>
              <a:t>and</a:t>
            </a:r>
            <a:r>
              <a:rPr lang="en-US" sz="2400" dirty="0">
                <a:latin typeface="Book Antiqua" pitchFamily="18" charset="0"/>
                <a:cs typeface="Georgia"/>
              </a:rPr>
              <a:t> nausea.</a:t>
            </a:r>
          </a:p>
          <a:p>
            <a:pPr marL="287020" indent="-274320">
              <a:lnSpc>
                <a:spcPts val="2190"/>
              </a:lnSpc>
              <a:buClr>
                <a:srgbClr val="D16248"/>
              </a:buClr>
              <a:buSzPct val="85000"/>
              <a:tabLst>
                <a:tab pos="287020" algn="l"/>
                <a:tab pos="287655" algn="l"/>
              </a:tabLst>
            </a:pPr>
            <a:endParaRPr sz="2400" dirty="0">
              <a:latin typeface="Book Antiqua" pitchFamily="18" charset="0"/>
              <a:cs typeface="Georgia"/>
            </a:endParaRPr>
          </a:p>
          <a:p>
            <a:pPr marL="287020" indent="-274320">
              <a:lnSpc>
                <a:spcPct val="100000"/>
              </a:lnSpc>
              <a:buClr>
                <a:srgbClr val="D16248"/>
              </a:buClr>
              <a:buSzPct val="83333"/>
              <a:tabLst>
                <a:tab pos="287020" algn="l"/>
                <a:tab pos="287655" algn="l"/>
              </a:tabLst>
            </a:pPr>
            <a:r>
              <a:rPr lang="en-US" sz="2400" spc="-5" dirty="0">
                <a:latin typeface="Book Antiqua" pitchFamily="18" charset="0"/>
                <a:cs typeface="Georgia"/>
                <a:sym typeface="Wingdings" pitchFamily="2" charset="2"/>
              </a:rPr>
              <a:t> </a:t>
            </a:r>
            <a:r>
              <a:rPr sz="2400" spc="-5" dirty="0">
                <a:latin typeface="Book Antiqua" pitchFamily="18" charset="0"/>
                <a:cs typeface="Georgia"/>
              </a:rPr>
              <a:t>Physical </a:t>
            </a:r>
            <a:r>
              <a:rPr sz="2400" spc="-10" dirty="0">
                <a:latin typeface="Book Antiqua" pitchFamily="18" charset="0"/>
                <a:cs typeface="Georgia"/>
              </a:rPr>
              <a:t>signs</a:t>
            </a:r>
            <a:r>
              <a:rPr sz="2400" spc="-5" dirty="0">
                <a:latin typeface="Book Antiqua" pitchFamily="18" charset="0"/>
                <a:cs typeface="Georgia"/>
              </a:rPr>
              <a:t> :-</a:t>
            </a:r>
            <a:endParaRPr sz="2400" dirty="0">
              <a:latin typeface="Book Antiqua" pitchFamily="18" charset="0"/>
              <a:cs typeface="Georgia"/>
            </a:endParaRPr>
          </a:p>
          <a:p>
            <a:pPr marL="287020" indent="-274320">
              <a:lnSpc>
                <a:spcPct val="150000"/>
              </a:lnSpc>
              <a:spcBef>
                <a:spcPts val="5"/>
              </a:spcBef>
              <a:buClr>
                <a:srgbClr val="D16248"/>
              </a:buClr>
              <a:buSzPct val="83333"/>
              <a:buFont typeface="Arial" pitchFamily="34" charset="0"/>
              <a:buChar char="•"/>
              <a:tabLst>
                <a:tab pos="287020" algn="l"/>
                <a:tab pos="287655" algn="l"/>
              </a:tabLst>
            </a:pPr>
            <a:r>
              <a:rPr lang="en-US" sz="2400" spc="-5" dirty="0">
                <a:latin typeface="Book Antiqua" pitchFamily="18" charset="0"/>
                <a:cs typeface="Georgia"/>
              </a:rPr>
              <a:t>R</a:t>
            </a:r>
            <a:r>
              <a:rPr sz="2400" spc="-5" dirty="0">
                <a:latin typeface="Book Antiqua" pitchFamily="18" charset="0"/>
                <a:cs typeface="Georgia"/>
              </a:rPr>
              <a:t>aised jugular </a:t>
            </a:r>
            <a:r>
              <a:rPr sz="2400" dirty="0">
                <a:latin typeface="Book Antiqua" pitchFamily="18" charset="0"/>
                <a:cs typeface="Georgia"/>
              </a:rPr>
              <a:t>venous</a:t>
            </a:r>
            <a:r>
              <a:rPr sz="2400" spc="-50" dirty="0">
                <a:latin typeface="Book Antiqua" pitchFamily="18" charset="0"/>
                <a:cs typeface="Georgia"/>
              </a:rPr>
              <a:t> </a:t>
            </a:r>
            <a:r>
              <a:rPr sz="2400" spc="-10" dirty="0">
                <a:latin typeface="Book Antiqua" pitchFamily="18" charset="0"/>
                <a:cs typeface="Georgia"/>
              </a:rPr>
              <a:t>pressure</a:t>
            </a:r>
            <a:endParaRPr sz="2400" dirty="0">
              <a:latin typeface="Book Antiqua" pitchFamily="18" charset="0"/>
              <a:cs typeface="Georgia"/>
            </a:endParaRPr>
          </a:p>
          <a:p>
            <a:pPr marL="287020" indent="-274320">
              <a:lnSpc>
                <a:spcPct val="150000"/>
              </a:lnSpc>
              <a:buClr>
                <a:srgbClr val="D16248"/>
              </a:buClr>
              <a:buSzPct val="83333"/>
              <a:buFont typeface="Arial" pitchFamily="34" charset="0"/>
              <a:buChar char="•"/>
              <a:tabLst>
                <a:tab pos="287020" algn="l"/>
                <a:tab pos="287655" algn="l"/>
              </a:tabLst>
            </a:pPr>
            <a:r>
              <a:rPr lang="en-US" sz="2400" spc="-5" dirty="0" err="1">
                <a:latin typeface="Book Antiqua" pitchFamily="18" charset="0"/>
                <a:cs typeface="Georgia"/>
              </a:rPr>
              <a:t>H</a:t>
            </a:r>
            <a:r>
              <a:rPr sz="2400" spc="-5" dirty="0" err="1">
                <a:latin typeface="Book Antiqua" pitchFamily="18" charset="0"/>
                <a:cs typeface="Georgia"/>
              </a:rPr>
              <a:t>epatomegaly</a:t>
            </a:r>
            <a:endParaRPr lang="en-US" sz="2400" spc="-5" dirty="0">
              <a:latin typeface="Book Antiqua" pitchFamily="18" charset="0"/>
              <a:cs typeface="Georgia"/>
            </a:endParaRPr>
          </a:p>
          <a:p>
            <a:pPr marL="287020" indent="-274320">
              <a:lnSpc>
                <a:spcPct val="150000"/>
              </a:lnSpc>
              <a:buClr>
                <a:srgbClr val="D16248"/>
              </a:buClr>
              <a:buSzPct val="83333"/>
              <a:buFont typeface="Arial" pitchFamily="34" charset="0"/>
              <a:buChar char="•"/>
              <a:tabLst>
                <a:tab pos="287020" algn="l"/>
                <a:tab pos="287655" algn="l"/>
              </a:tabLst>
            </a:pPr>
            <a:r>
              <a:rPr lang="en-US" sz="2400" spc="-5" dirty="0" err="1">
                <a:latin typeface="Book Antiqua" pitchFamily="18" charset="0"/>
                <a:cs typeface="Georgia"/>
              </a:rPr>
              <a:t>Hepatojugular</a:t>
            </a:r>
            <a:r>
              <a:rPr lang="en-US" sz="2400" spc="-5" dirty="0">
                <a:latin typeface="Book Antiqua" pitchFamily="18" charset="0"/>
                <a:cs typeface="Georgia"/>
              </a:rPr>
              <a:t> reflux</a:t>
            </a:r>
            <a:endParaRPr sz="2400" dirty="0">
              <a:latin typeface="Book Antiqua" pitchFamily="18" charset="0"/>
              <a:cs typeface="Georgia"/>
            </a:endParaRPr>
          </a:p>
          <a:p>
            <a:pPr marL="287020" indent="-274320">
              <a:lnSpc>
                <a:spcPct val="150000"/>
              </a:lnSpc>
              <a:buClr>
                <a:srgbClr val="D16248"/>
              </a:buClr>
              <a:buSzPct val="83333"/>
              <a:buFont typeface="Arial" pitchFamily="34" charset="0"/>
              <a:buChar char="•"/>
              <a:tabLst>
                <a:tab pos="287020" algn="l"/>
                <a:tab pos="287655" algn="l"/>
              </a:tabLst>
            </a:pPr>
            <a:r>
              <a:rPr lang="en-US" sz="2400" dirty="0">
                <a:latin typeface="Book Antiqua" pitchFamily="18" charset="0"/>
                <a:cs typeface="Georgia"/>
              </a:rPr>
              <a:t>P</a:t>
            </a:r>
            <a:r>
              <a:rPr sz="2400" dirty="0">
                <a:latin typeface="Book Antiqua" pitchFamily="18" charset="0"/>
                <a:cs typeface="Georgia"/>
              </a:rPr>
              <a:t>itting</a:t>
            </a:r>
            <a:r>
              <a:rPr lang="en-US" sz="2400" dirty="0">
                <a:latin typeface="Book Antiqua" pitchFamily="18" charset="0"/>
                <a:cs typeface="Georgia"/>
              </a:rPr>
              <a:t> lower limb </a:t>
            </a:r>
            <a:r>
              <a:rPr sz="2400" spc="-30" dirty="0">
                <a:latin typeface="Book Antiqua" pitchFamily="18" charset="0"/>
                <a:cs typeface="Georgia"/>
              </a:rPr>
              <a:t> </a:t>
            </a:r>
            <a:r>
              <a:rPr sz="2400" dirty="0" err="1">
                <a:latin typeface="Book Antiqua" pitchFamily="18" charset="0"/>
                <a:cs typeface="Georgia"/>
              </a:rPr>
              <a:t>oedem</a:t>
            </a:r>
            <a:r>
              <a:rPr lang="en-US" sz="2400" dirty="0" err="1">
                <a:latin typeface="Book Antiqua" pitchFamily="18" charset="0"/>
                <a:cs typeface="Georgia"/>
              </a:rPr>
              <a:t>a</a:t>
            </a:r>
            <a:endParaRPr sz="2400" dirty="0">
              <a:latin typeface="Book Antiqua" pitchFamily="18" charset="0"/>
              <a:cs typeface="Georgia"/>
            </a:endParaRPr>
          </a:p>
          <a:p>
            <a:pPr marL="287020" indent="-274320">
              <a:lnSpc>
                <a:spcPct val="150000"/>
              </a:lnSpc>
              <a:buClr>
                <a:srgbClr val="D16248"/>
              </a:buClr>
              <a:buSzPct val="83333"/>
              <a:buFont typeface="Arial" pitchFamily="34" charset="0"/>
              <a:buChar char="•"/>
              <a:tabLst>
                <a:tab pos="287020" algn="l"/>
                <a:tab pos="287655" algn="l"/>
              </a:tabLst>
            </a:pPr>
            <a:r>
              <a:rPr lang="en-US" sz="2400" dirty="0" err="1">
                <a:latin typeface="Book Antiqua" pitchFamily="18" charset="0"/>
                <a:cs typeface="Georgia"/>
              </a:rPr>
              <a:t>A</a:t>
            </a:r>
            <a:r>
              <a:rPr sz="2400" dirty="0" err="1">
                <a:latin typeface="Book Antiqua" pitchFamily="18" charset="0"/>
                <a:cs typeface="Georgia"/>
              </a:rPr>
              <a:t>scitis</a:t>
            </a:r>
            <a:r>
              <a:rPr lang="ar-JO" sz="2400" dirty="0">
                <a:latin typeface="Book Antiqua" pitchFamily="18" charset="0"/>
                <a:cs typeface="Georgia"/>
              </a:rPr>
              <a:t> </a:t>
            </a:r>
            <a:endParaRPr sz="2400" dirty="0">
              <a:latin typeface="Book Antiqua" pitchFamily="18" charset="0"/>
              <a:cs typeface="Georgia"/>
            </a:endParaRPr>
          </a:p>
          <a:p>
            <a:pPr marL="287020" indent="-274320">
              <a:lnSpc>
                <a:spcPct val="150000"/>
              </a:lnSpc>
              <a:buClr>
                <a:srgbClr val="D16248"/>
              </a:buClr>
              <a:buSzPct val="83333"/>
              <a:buFont typeface="Arial" pitchFamily="34" charset="0"/>
              <a:buChar char="•"/>
              <a:tabLst>
                <a:tab pos="287020" algn="l"/>
                <a:tab pos="287655" algn="l"/>
              </a:tabLst>
            </a:pPr>
            <a:r>
              <a:rPr lang="en-US" sz="2400" dirty="0">
                <a:latin typeface="Book Antiqua" pitchFamily="18" charset="0"/>
                <a:cs typeface="Georgia"/>
              </a:rPr>
              <a:t>R</a:t>
            </a:r>
            <a:r>
              <a:rPr sz="2400" dirty="0">
                <a:latin typeface="Book Antiqua" pitchFamily="18" charset="0"/>
                <a:cs typeface="Georgia"/>
              </a:rPr>
              <a:t>ight ventricular</a:t>
            </a:r>
            <a:r>
              <a:rPr sz="2400" spc="-45" dirty="0">
                <a:latin typeface="Book Antiqua" pitchFamily="18" charset="0"/>
                <a:cs typeface="Georgia"/>
              </a:rPr>
              <a:t> </a:t>
            </a:r>
            <a:r>
              <a:rPr sz="2400" spc="-5" dirty="0" err="1">
                <a:latin typeface="Book Antiqua" pitchFamily="18" charset="0"/>
                <a:cs typeface="Georgia"/>
              </a:rPr>
              <a:t>enlargment</a:t>
            </a:r>
            <a:r>
              <a:rPr lang="ar-JO" sz="2400" spc="-5" dirty="0">
                <a:latin typeface="Book Antiqua" pitchFamily="18" charset="0"/>
                <a:cs typeface="Georgia"/>
              </a:rPr>
              <a:t> </a:t>
            </a:r>
            <a:endParaRPr sz="2400" dirty="0">
              <a:latin typeface="Book Antiqua" pitchFamily="18" charset="0"/>
              <a:cs typeface="Georgia"/>
            </a:endParaRPr>
          </a:p>
          <a:p>
            <a:pPr marL="287020" indent="-274320">
              <a:lnSpc>
                <a:spcPct val="150000"/>
              </a:lnSpc>
              <a:spcBef>
                <a:spcPts val="5"/>
              </a:spcBef>
              <a:buClr>
                <a:srgbClr val="D16248"/>
              </a:buClr>
              <a:buSzPct val="83333"/>
              <a:buFont typeface="Arial" pitchFamily="34" charset="0"/>
              <a:buChar char="•"/>
              <a:tabLst>
                <a:tab pos="287020" algn="l"/>
                <a:tab pos="287655" algn="l"/>
              </a:tabLst>
            </a:pPr>
            <a:r>
              <a:rPr lang="en-US" sz="2400" dirty="0">
                <a:latin typeface="Book Antiqua" pitchFamily="18" charset="0"/>
                <a:cs typeface="Georgia"/>
              </a:rPr>
              <a:t>F</a:t>
            </a:r>
            <a:r>
              <a:rPr sz="2400" dirty="0">
                <a:latin typeface="Book Antiqua" pitchFamily="18" charset="0"/>
                <a:cs typeface="Georgia"/>
              </a:rPr>
              <a:t>unctional </a:t>
            </a:r>
            <a:r>
              <a:rPr sz="2400" spc="-5" dirty="0">
                <a:latin typeface="Book Antiqua" pitchFamily="18" charset="0"/>
                <a:cs typeface="Georgia"/>
              </a:rPr>
              <a:t>tricuspid</a:t>
            </a:r>
            <a:r>
              <a:rPr sz="2400" spc="-50" dirty="0">
                <a:latin typeface="Book Antiqua" pitchFamily="18" charset="0"/>
                <a:cs typeface="Georgia"/>
              </a:rPr>
              <a:t> </a:t>
            </a:r>
            <a:r>
              <a:rPr sz="2400" dirty="0">
                <a:latin typeface="Book Antiqua" pitchFamily="18" charset="0"/>
                <a:cs typeface="Georgia"/>
              </a:rPr>
              <a:t>regurgitation</a:t>
            </a:r>
            <a:r>
              <a:rPr lang="ar-JO" sz="2400" dirty="0">
                <a:latin typeface="Book Antiqua" pitchFamily="18" charset="0"/>
                <a:cs typeface="Georgia"/>
              </a:rPr>
              <a:t> </a:t>
            </a:r>
            <a:endParaRPr sz="2400" dirty="0">
              <a:latin typeface="Book Antiqua" pitchFamily="18" charset="0"/>
              <a:cs typeface="Georgia"/>
            </a:endParaRPr>
          </a:p>
          <a:p>
            <a:pPr marL="287020" indent="-274320">
              <a:lnSpc>
                <a:spcPct val="150000"/>
              </a:lnSpc>
              <a:buClr>
                <a:srgbClr val="D16248"/>
              </a:buClr>
              <a:buSzPct val="83333"/>
              <a:buFont typeface="Arial" pitchFamily="34" charset="0"/>
              <a:buChar char="•"/>
              <a:tabLst>
                <a:tab pos="287020" algn="l"/>
                <a:tab pos="287655" algn="l"/>
              </a:tabLst>
            </a:pPr>
            <a:r>
              <a:rPr lang="en-US" sz="2400" dirty="0">
                <a:latin typeface="Book Antiqua" pitchFamily="18" charset="0"/>
                <a:cs typeface="Georgia"/>
              </a:rPr>
              <a:t>R</a:t>
            </a:r>
            <a:r>
              <a:rPr sz="2400" dirty="0">
                <a:latin typeface="Book Antiqua" pitchFamily="18" charset="0"/>
                <a:cs typeface="Georgia"/>
              </a:rPr>
              <a:t>ight ventricular third heart</a:t>
            </a:r>
            <a:r>
              <a:rPr sz="2400" spc="-75" dirty="0">
                <a:latin typeface="Book Antiqua" pitchFamily="18" charset="0"/>
                <a:cs typeface="Georgia"/>
              </a:rPr>
              <a:t> </a:t>
            </a:r>
            <a:r>
              <a:rPr sz="2400" spc="-5" dirty="0">
                <a:latin typeface="Book Antiqua" pitchFamily="18" charset="0"/>
                <a:cs typeface="Georgia"/>
              </a:rPr>
              <a:t>sound</a:t>
            </a:r>
            <a:r>
              <a:rPr lang="ar-JO" sz="2400" spc="-5" dirty="0">
                <a:latin typeface="Book Antiqua" pitchFamily="18" charset="0"/>
                <a:cs typeface="Georgia"/>
              </a:rPr>
              <a:t> </a:t>
            </a:r>
          </a:p>
        </p:txBody>
      </p:sp>
    </p:spTree>
    <p:extLst>
      <p:ext uri="{BB962C8B-B14F-4D97-AF65-F5344CB8AC3E}">
        <p14:creationId xmlns:p14="http://schemas.microsoft.com/office/powerpoint/2010/main" val="22868698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1143000"/>
          </a:xfrm>
        </p:spPr>
        <p:txBody>
          <a:bodyPr/>
          <a:lstStyle/>
          <a:p>
            <a:r>
              <a:rPr lang="en-US" dirty="0"/>
              <a:t>NYHA classification </a:t>
            </a:r>
            <a:endParaRPr lang="ar-JO" dirty="0"/>
          </a:p>
        </p:txBody>
      </p:sp>
      <p:pic>
        <p:nvPicPr>
          <p:cNvPr id="4" name="Content Placeholder 3" descr="Heart_Failure_Classifications_Infographic_1.png"/>
          <p:cNvPicPr>
            <a:picLocks noGrp="1" noChangeAspect="1"/>
          </p:cNvPicPr>
          <p:nvPr>
            <p:ph idx="1"/>
          </p:nvPr>
        </p:nvPicPr>
        <p:blipFill>
          <a:blip r:embed="rId2" cstate="print"/>
          <a:stretch>
            <a:fillRect/>
          </a:stretch>
        </p:blipFill>
        <p:spPr>
          <a:xfrm>
            <a:off x="1828800" y="1219200"/>
            <a:ext cx="5486400" cy="5238750"/>
          </a:xfrm>
        </p:spPr>
      </p:pic>
    </p:spTree>
    <p:extLst>
      <p:ext uri="{BB962C8B-B14F-4D97-AF65-F5344CB8AC3E}">
        <p14:creationId xmlns:p14="http://schemas.microsoft.com/office/powerpoint/2010/main" val="41302029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
            <a:ext cx="7772400" cy="1143000"/>
          </a:xfrm>
        </p:spPr>
        <p:txBody>
          <a:bodyPr/>
          <a:lstStyle/>
          <a:p>
            <a:r>
              <a:rPr lang="en-US" dirty="0"/>
              <a:t>Determining prognosis in HF</a:t>
            </a:r>
            <a:endParaRPr lang="ar-JO" dirty="0"/>
          </a:p>
        </p:txBody>
      </p:sp>
      <p:sp>
        <p:nvSpPr>
          <p:cNvPr id="3" name="Content Placeholder 2"/>
          <p:cNvSpPr>
            <a:spLocks noGrp="1"/>
          </p:cNvSpPr>
          <p:nvPr>
            <p:ph idx="1"/>
          </p:nvPr>
        </p:nvSpPr>
        <p:spPr/>
        <p:txBody>
          <a:bodyPr>
            <a:normAutofit/>
          </a:bodyPr>
          <a:lstStyle/>
          <a:p>
            <a:r>
              <a:rPr lang="en-US" dirty="0">
                <a:latin typeface="Book Antiqua" pitchFamily="18" charset="0"/>
              </a:rPr>
              <a:t>Low ejection fraction</a:t>
            </a:r>
          </a:p>
          <a:p>
            <a:r>
              <a:rPr lang="en-US" dirty="0">
                <a:latin typeface="Book Antiqua" pitchFamily="18" charset="0"/>
              </a:rPr>
              <a:t>Low sodium</a:t>
            </a:r>
          </a:p>
          <a:p>
            <a:r>
              <a:rPr lang="en-US" dirty="0">
                <a:latin typeface="Book Antiqua" pitchFamily="18" charset="0"/>
              </a:rPr>
              <a:t>CKD</a:t>
            </a:r>
          </a:p>
          <a:p>
            <a:r>
              <a:rPr lang="en-US" dirty="0">
                <a:latin typeface="Book Antiqua" pitchFamily="18" charset="0"/>
              </a:rPr>
              <a:t>Anemia </a:t>
            </a:r>
          </a:p>
          <a:p>
            <a:r>
              <a:rPr lang="en-US" dirty="0">
                <a:latin typeface="Book Antiqua" pitchFamily="18" charset="0"/>
              </a:rPr>
              <a:t>Elevated </a:t>
            </a:r>
            <a:r>
              <a:rPr lang="en-US" dirty="0" err="1">
                <a:latin typeface="Book Antiqua" pitchFamily="18" charset="0"/>
              </a:rPr>
              <a:t>troponin</a:t>
            </a:r>
            <a:endParaRPr lang="en-US" dirty="0">
              <a:latin typeface="Book Antiqua" pitchFamily="18" charset="0"/>
            </a:endParaRPr>
          </a:p>
          <a:p>
            <a:r>
              <a:rPr lang="en-US" dirty="0">
                <a:latin typeface="Book Antiqua" pitchFamily="18" charset="0"/>
              </a:rPr>
              <a:t>Elevated brain </a:t>
            </a:r>
            <a:r>
              <a:rPr lang="en-US" dirty="0" err="1">
                <a:latin typeface="Book Antiqua" pitchFamily="18" charset="0"/>
              </a:rPr>
              <a:t>natriuretic</a:t>
            </a:r>
            <a:r>
              <a:rPr lang="en-US" dirty="0">
                <a:latin typeface="Book Antiqua" pitchFamily="18" charset="0"/>
              </a:rPr>
              <a:t> peptide (BNP)</a:t>
            </a:r>
          </a:p>
          <a:p>
            <a:r>
              <a:rPr lang="en-US" dirty="0" err="1" smtClean="0">
                <a:latin typeface="Book Antiqua" pitchFamily="18" charset="0"/>
              </a:rPr>
              <a:t>Persistance</a:t>
            </a:r>
            <a:r>
              <a:rPr lang="en-US" dirty="0" smtClean="0">
                <a:latin typeface="Book Antiqua" pitchFamily="18" charset="0"/>
              </a:rPr>
              <a:t> </a:t>
            </a:r>
            <a:r>
              <a:rPr lang="en-US" dirty="0">
                <a:latin typeface="Book Antiqua" pitchFamily="18" charset="0"/>
              </a:rPr>
              <a:t>sinus tachycardia</a:t>
            </a:r>
          </a:p>
          <a:p>
            <a:r>
              <a:rPr lang="en-US" dirty="0">
                <a:latin typeface="Book Antiqua" pitchFamily="18" charset="0"/>
              </a:rPr>
              <a:t>NYHA class 3 or 4</a:t>
            </a:r>
          </a:p>
          <a:p>
            <a:r>
              <a:rPr lang="en-US" dirty="0">
                <a:latin typeface="Book Antiqua" pitchFamily="18" charset="0"/>
              </a:rPr>
              <a:t>High </a:t>
            </a:r>
            <a:r>
              <a:rPr lang="en-US" dirty="0" err="1">
                <a:latin typeface="Book Antiqua" pitchFamily="18" charset="0"/>
              </a:rPr>
              <a:t>norepinephrine</a:t>
            </a:r>
            <a:r>
              <a:rPr lang="en-US" dirty="0">
                <a:latin typeface="Book Antiqua" pitchFamily="18" charset="0"/>
              </a:rPr>
              <a:t> and catecholamine levels</a:t>
            </a:r>
          </a:p>
          <a:p>
            <a:endParaRPr lang="en-US" dirty="0"/>
          </a:p>
          <a:p>
            <a:endParaRPr lang="en-US" dirty="0"/>
          </a:p>
          <a:p>
            <a:endParaRPr lang="ar-JO" dirty="0"/>
          </a:p>
        </p:txBody>
      </p:sp>
    </p:spTree>
    <p:extLst>
      <p:ext uri="{BB962C8B-B14F-4D97-AF65-F5344CB8AC3E}">
        <p14:creationId xmlns:p14="http://schemas.microsoft.com/office/powerpoint/2010/main" val="42614330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US" sz="7200" dirty="0"/>
              <a:t>Investigations</a:t>
            </a:r>
            <a:endParaRPr lang="ar-JO" sz="7200" dirty="0"/>
          </a:p>
        </p:txBody>
      </p:sp>
    </p:spTree>
    <p:extLst>
      <p:ext uri="{BB962C8B-B14F-4D97-AF65-F5344CB8AC3E}">
        <p14:creationId xmlns:p14="http://schemas.microsoft.com/office/powerpoint/2010/main" val="2394176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buFont typeface="Wingdings" pitchFamily="2" charset="2"/>
              <a:buChar char="q"/>
            </a:pPr>
            <a:r>
              <a:rPr lang="en-US" sz="4400" b="1" dirty="0">
                <a:solidFill>
                  <a:srgbClr val="FF0000"/>
                </a:solidFill>
              </a:rPr>
              <a:t>Blood tests</a:t>
            </a:r>
            <a:endParaRPr lang="ar-JO" sz="4400" b="1" dirty="0">
              <a:solidFill>
                <a:srgbClr val="FF0000"/>
              </a:solidFill>
            </a:endParaRPr>
          </a:p>
        </p:txBody>
      </p:sp>
      <p:sp>
        <p:nvSpPr>
          <p:cNvPr id="3" name="Content Placeholder 2"/>
          <p:cNvSpPr>
            <a:spLocks noGrp="1"/>
          </p:cNvSpPr>
          <p:nvPr>
            <p:ph idx="1"/>
          </p:nvPr>
        </p:nvSpPr>
        <p:spPr/>
        <p:txBody>
          <a:bodyPr>
            <a:normAutofit/>
          </a:bodyPr>
          <a:lstStyle/>
          <a:p>
            <a:pPr marL="0" indent="0"/>
            <a:r>
              <a:rPr lang="en-US" sz="3600" dirty="0">
                <a:latin typeface="Book Antiqua" pitchFamily="18" charset="0"/>
              </a:rPr>
              <a:t> CBC (anemia)</a:t>
            </a:r>
          </a:p>
          <a:p>
            <a:pPr marL="0" indent="0"/>
            <a:r>
              <a:rPr lang="en-US" sz="3600" dirty="0">
                <a:latin typeface="Book Antiqua" pitchFamily="18" charset="0"/>
              </a:rPr>
              <a:t> Cardiac enzymes (to r/o MI)</a:t>
            </a:r>
          </a:p>
          <a:p>
            <a:pPr marL="0" indent="0"/>
            <a:r>
              <a:rPr lang="en-US" sz="3600" dirty="0">
                <a:latin typeface="Book Antiqua" pitchFamily="18" charset="0"/>
              </a:rPr>
              <a:t> Urea and electrolytes </a:t>
            </a:r>
          </a:p>
          <a:p>
            <a:pPr marL="0" indent="0"/>
            <a:endParaRPr lang="en-US" sz="3600" dirty="0">
              <a:latin typeface="Book Antiqua" pitchFamily="18" charset="0"/>
            </a:endParaRPr>
          </a:p>
          <a:p>
            <a:pPr marL="0" indent="0">
              <a:buFont typeface="Wingdings" pitchFamily="2" charset="2"/>
              <a:buChar char="q"/>
            </a:pPr>
            <a:r>
              <a:rPr lang="en-US" sz="4000" b="1" dirty="0">
                <a:solidFill>
                  <a:srgbClr val="FF0000"/>
                </a:solidFill>
                <a:latin typeface="Book Antiqua" pitchFamily="18" charset="0"/>
              </a:rPr>
              <a:t>Imaging </a:t>
            </a:r>
          </a:p>
          <a:p>
            <a:pPr marL="0" indent="0"/>
            <a:r>
              <a:rPr lang="en-US" sz="3600" dirty="0">
                <a:latin typeface="Book Antiqua" pitchFamily="18" charset="0"/>
              </a:rPr>
              <a:t> Chest </a:t>
            </a:r>
            <a:r>
              <a:rPr lang="en-US" sz="3600" dirty="0" err="1">
                <a:latin typeface="Book Antiqua" pitchFamily="18" charset="0"/>
              </a:rPr>
              <a:t>xray</a:t>
            </a:r>
            <a:endParaRPr lang="en-US" sz="3600" dirty="0">
              <a:latin typeface="Book Antiqua" pitchFamily="18" charset="0"/>
            </a:endParaRPr>
          </a:p>
          <a:p>
            <a:pPr marL="0" indent="0"/>
            <a:r>
              <a:rPr lang="en-US" sz="3600" dirty="0">
                <a:latin typeface="Book Antiqua" pitchFamily="18" charset="0"/>
              </a:rPr>
              <a:t> Echocardiogram </a:t>
            </a:r>
          </a:p>
          <a:p>
            <a:pPr marL="0" indent="0"/>
            <a:endParaRPr lang="ar-JO" sz="3600" dirty="0">
              <a:latin typeface="Book Antiqua" pitchFamily="18" charset="0"/>
            </a:endParaRPr>
          </a:p>
        </p:txBody>
      </p:sp>
    </p:spTree>
    <p:extLst>
      <p:ext uri="{BB962C8B-B14F-4D97-AF65-F5344CB8AC3E}">
        <p14:creationId xmlns:p14="http://schemas.microsoft.com/office/powerpoint/2010/main" val="9403036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
            <a:ext cx="7772400" cy="1143000"/>
          </a:xfrm>
        </p:spPr>
        <p:txBody>
          <a:bodyPr/>
          <a:lstStyle/>
          <a:p>
            <a:r>
              <a:rPr lang="en-US" dirty="0">
                <a:solidFill>
                  <a:srgbClr val="FF0000"/>
                </a:solidFill>
              </a:rPr>
              <a:t>Chest x-ray</a:t>
            </a:r>
            <a:endParaRPr lang="ar-JO" dirty="0">
              <a:solidFill>
                <a:srgbClr val="FF0000"/>
              </a:solidFill>
            </a:endParaRPr>
          </a:p>
        </p:txBody>
      </p:sp>
      <p:sp>
        <p:nvSpPr>
          <p:cNvPr id="3" name="Content Placeholder 2"/>
          <p:cNvSpPr>
            <a:spLocks noGrp="1"/>
          </p:cNvSpPr>
          <p:nvPr>
            <p:ph idx="1"/>
          </p:nvPr>
        </p:nvSpPr>
        <p:spPr>
          <a:xfrm>
            <a:off x="685800" y="1143000"/>
            <a:ext cx="7772400" cy="4572000"/>
          </a:xfrm>
        </p:spPr>
        <p:txBody>
          <a:bodyPr>
            <a:normAutofit/>
          </a:bodyPr>
          <a:lstStyle/>
          <a:p>
            <a:pPr marL="0" indent="0"/>
            <a:r>
              <a:rPr lang="en-US" sz="2800" dirty="0"/>
              <a:t>cardiomegaly</a:t>
            </a:r>
          </a:p>
          <a:p>
            <a:pPr marL="0" indent="0"/>
            <a:r>
              <a:rPr lang="en-US" sz="2800" dirty="0" err="1"/>
              <a:t>kerley</a:t>
            </a:r>
            <a:r>
              <a:rPr lang="en-US" sz="2800" dirty="0"/>
              <a:t> B lines</a:t>
            </a:r>
          </a:p>
          <a:p>
            <a:pPr marL="0" indent="0"/>
            <a:r>
              <a:rPr lang="en-US" sz="2800" dirty="0"/>
              <a:t>pulmonary congestion, pleural effusion</a:t>
            </a:r>
          </a:p>
          <a:p>
            <a:pPr marL="0" indent="0"/>
            <a:endParaRPr lang="ar-JO" sz="2800" dirty="0"/>
          </a:p>
        </p:txBody>
      </p:sp>
      <p:pic>
        <p:nvPicPr>
          <p:cNvPr id="4" name="Picture 3" descr="a509797a669168_BASIC-CHEST-A.jpg"/>
          <p:cNvPicPr>
            <a:picLocks noChangeAspect="1"/>
          </p:cNvPicPr>
          <p:nvPr/>
        </p:nvPicPr>
        <p:blipFill>
          <a:blip r:embed="rId2" cstate="print"/>
          <a:stretch>
            <a:fillRect/>
          </a:stretch>
        </p:blipFill>
        <p:spPr>
          <a:xfrm>
            <a:off x="1" y="2802467"/>
            <a:ext cx="4724400" cy="4055533"/>
          </a:xfrm>
          <a:prstGeom prst="rect">
            <a:avLst/>
          </a:prstGeom>
        </p:spPr>
      </p:pic>
      <p:pic>
        <p:nvPicPr>
          <p:cNvPr id="5" name="Picture 4" descr="f877324721266c89c1201bb1e70743_gallery.jpg"/>
          <p:cNvPicPr>
            <a:picLocks noChangeAspect="1"/>
          </p:cNvPicPr>
          <p:nvPr/>
        </p:nvPicPr>
        <p:blipFill>
          <a:blip r:embed="rId3" cstate="print"/>
          <a:stretch>
            <a:fillRect/>
          </a:stretch>
        </p:blipFill>
        <p:spPr>
          <a:xfrm>
            <a:off x="4724400" y="2743200"/>
            <a:ext cx="4419600" cy="4114800"/>
          </a:xfrm>
          <a:prstGeom prst="rect">
            <a:avLst/>
          </a:prstGeom>
        </p:spPr>
      </p:pic>
    </p:spTree>
    <p:extLst>
      <p:ext uri="{BB962C8B-B14F-4D97-AF65-F5344CB8AC3E}">
        <p14:creationId xmlns:p14="http://schemas.microsoft.com/office/powerpoint/2010/main" val="38325683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a509797a674d64_interstit-1.jpg"/>
          <p:cNvPicPr>
            <a:picLocks noGrp="1" noChangeAspect="1" noChangeArrowheads="1"/>
          </p:cNvPicPr>
          <p:nvPr>
            <p:ph idx="1"/>
          </p:nvPr>
        </p:nvPicPr>
        <p:blipFill>
          <a:blip r:embed="rId2" cstate="print"/>
          <a:srcRect/>
          <a:stretch>
            <a:fillRect/>
          </a:stretch>
        </p:blipFill>
        <p:spPr bwMode="auto">
          <a:xfrm>
            <a:off x="323528" y="762000"/>
            <a:ext cx="8394494" cy="5475312"/>
          </a:xfrm>
          <a:prstGeom prst="rect">
            <a:avLst/>
          </a:prstGeom>
          <a:noFill/>
        </p:spPr>
      </p:pic>
    </p:spTree>
    <p:extLst>
      <p:ext uri="{BB962C8B-B14F-4D97-AF65-F5344CB8AC3E}">
        <p14:creationId xmlns:p14="http://schemas.microsoft.com/office/powerpoint/2010/main" val="660352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0000"/>
                </a:solidFill>
              </a:rPr>
              <a:t>Echocardiogram </a:t>
            </a:r>
            <a:endParaRPr lang="ar-JO" b="1" dirty="0">
              <a:solidFill>
                <a:srgbClr val="FF0000"/>
              </a:solidFill>
            </a:endParaRPr>
          </a:p>
        </p:txBody>
      </p:sp>
      <p:sp>
        <p:nvSpPr>
          <p:cNvPr id="3" name="Content Placeholder 2"/>
          <p:cNvSpPr>
            <a:spLocks noGrp="1"/>
          </p:cNvSpPr>
          <p:nvPr>
            <p:ph idx="1"/>
          </p:nvPr>
        </p:nvSpPr>
        <p:spPr/>
        <p:txBody>
          <a:bodyPr/>
          <a:lstStyle/>
          <a:p>
            <a:pPr marL="0" indent="0" algn="l">
              <a:buNone/>
            </a:pPr>
            <a:r>
              <a:rPr lang="en-US" b="1" dirty="0">
                <a:solidFill>
                  <a:schemeClr val="tx2">
                    <a:lumMod val="60000"/>
                    <a:lumOff val="40000"/>
                  </a:schemeClr>
                </a:solidFill>
              </a:rPr>
              <a:t>-initial test of choice</a:t>
            </a:r>
          </a:p>
          <a:p>
            <a:pPr marL="0" indent="0" algn="l">
              <a:buNone/>
            </a:pPr>
            <a:r>
              <a:rPr lang="en-US" dirty="0"/>
              <a:t>-determine whether systolic or diastolic dysfunction predominates.</a:t>
            </a:r>
          </a:p>
          <a:p>
            <a:pPr marL="0" indent="0" algn="l">
              <a:buNone/>
            </a:pPr>
            <a:r>
              <a:rPr lang="en-US" dirty="0"/>
              <a:t>-determine the cause (</a:t>
            </a:r>
            <a:r>
              <a:rPr lang="en-US" dirty="0" err="1"/>
              <a:t>pericardial,myocardial,valvular</a:t>
            </a:r>
            <a:r>
              <a:rPr lang="en-US" dirty="0"/>
              <a:t>….)</a:t>
            </a:r>
          </a:p>
          <a:p>
            <a:pPr marL="0" indent="0" algn="l">
              <a:buNone/>
            </a:pPr>
            <a:r>
              <a:rPr lang="en-US" dirty="0"/>
              <a:t>-estimate EF.</a:t>
            </a:r>
            <a:endParaRPr lang="ar-JO" dirty="0"/>
          </a:p>
        </p:txBody>
      </p:sp>
    </p:spTree>
    <p:extLst>
      <p:ext uri="{BB962C8B-B14F-4D97-AF65-F5344CB8AC3E}">
        <p14:creationId xmlns:p14="http://schemas.microsoft.com/office/powerpoint/2010/main" val="29596159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ED0338D1-3EBD-4B42-A08B-6374C5A20E84}"/>
              </a:ext>
            </a:extLst>
          </p:cNvPr>
          <p:cNvSpPr>
            <a:spLocks noGrp="1"/>
          </p:cNvSpPr>
          <p:nvPr>
            <p:ph type="title"/>
          </p:nvPr>
        </p:nvSpPr>
        <p:spPr>
          <a:xfrm>
            <a:off x="1088684" y="804519"/>
            <a:ext cx="7202456" cy="1049235"/>
          </a:xfrm>
        </p:spPr>
        <p:txBody>
          <a:bodyPr>
            <a:normAutofit/>
          </a:bodyPr>
          <a:lstStyle/>
          <a:p>
            <a:r>
              <a:rPr lang="en-US"/>
              <a:t>Types of HF </a:t>
            </a:r>
            <a:endParaRPr lang="ar-JO"/>
          </a:p>
        </p:txBody>
      </p:sp>
      <p:graphicFrame>
        <p:nvGraphicFramePr>
          <p:cNvPr id="5" name="عنصر نائب للمحتوى 2">
            <a:extLst>
              <a:ext uri="{FF2B5EF4-FFF2-40B4-BE49-F238E27FC236}">
                <a16:creationId xmlns:a16="http://schemas.microsoft.com/office/drawing/2014/main" xmlns="" id="{AC194626-8E57-4DE2-8C8B-BC15A26B9762}"/>
              </a:ext>
            </a:extLst>
          </p:cNvPr>
          <p:cNvGraphicFramePr>
            <a:graphicFrameLocks noGrp="1"/>
          </p:cNvGraphicFramePr>
          <p:nvPr>
            <p:ph idx="1"/>
            <p:extLst>
              <p:ext uri="{D42A27DB-BD31-4B8C-83A1-F6EECF244321}">
                <p14:modId xmlns:p14="http://schemas.microsoft.com/office/powerpoint/2010/main" val="65699530"/>
              </p:ext>
            </p:extLst>
          </p:nvPr>
        </p:nvGraphicFramePr>
        <p:xfrm>
          <a:off x="1088231" y="2340435"/>
          <a:ext cx="7203281" cy="33244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804854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830763"/>
          </a:xfrm>
        </p:spPr>
        <p:txBody>
          <a:bodyPr/>
          <a:lstStyle/>
          <a:p>
            <a:pPr marL="0" indent="0" algn="l">
              <a:buNone/>
            </a:pPr>
            <a:r>
              <a:rPr lang="en-US" dirty="0">
                <a:solidFill>
                  <a:srgbClr val="FF0000"/>
                </a:solidFill>
              </a:rPr>
              <a:t>-ECG</a:t>
            </a:r>
            <a:r>
              <a:rPr lang="en-US" dirty="0">
                <a:solidFill>
                  <a:srgbClr val="FF0000"/>
                </a:solidFill>
                <a:sym typeface="Wingdings" pitchFamily="2" charset="2"/>
              </a:rPr>
              <a:t></a:t>
            </a:r>
          </a:p>
          <a:p>
            <a:pPr marL="0" indent="0" algn="l">
              <a:buNone/>
            </a:pPr>
            <a:r>
              <a:rPr lang="en-US" dirty="0">
                <a:sym typeface="Wingdings" pitchFamily="2" charset="2"/>
              </a:rPr>
              <a:t>-non-</a:t>
            </a:r>
            <a:r>
              <a:rPr lang="en-US" dirty="0" err="1">
                <a:sym typeface="Wingdings" pitchFamily="2" charset="2"/>
              </a:rPr>
              <a:t>specifec</a:t>
            </a:r>
            <a:endParaRPr lang="en-US" dirty="0">
              <a:sym typeface="Wingdings" pitchFamily="2" charset="2"/>
            </a:endParaRPr>
          </a:p>
          <a:p>
            <a:pPr marL="0" indent="0" algn="l">
              <a:buNone/>
            </a:pPr>
            <a:r>
              <a:rPr lang="en-US" dirty="0">
                <a:sym typeface="Wingdings" pitchFamily="2" charset="2"/>
              </a:rPr>
              <a:t>-show chamber </a:t>
            </a:r>
            <a:r>
              <a:rPr lang="en-US" dirty="0" err="1">
                <a:sym typeface="Wingdings" pitchFamily="2" charset="2"/>
              </a:rPr>
              <a:t>enlargment</a:t>
            </a:r>
            <a:r>
              <a:rPr lang="en-US" dirty="0">
                <a:sym typeface="Wingdings" pitchFamily="2" charset="2"/>
              </a:rPr>
              <a:t> </a:t>
            </a:r>
          </a:p>
          <a:p>
            <a:pPr marL="0" indent="0" algn="l">
              <a:buNone/>
            </a:pPr>
            <a:r>
              <a:rPr lang="en-US" dirty="0">
                <a:sym typeface="Wingdings" pitchFamily="2" charset="2"/>
              </a:rPr>
              <a:t>-evidence of present or recent MI</a:t>
            </a:r>
          </a:p>
          <a:p>
            <a:pPr marL="0" indent="0" algn="l">
              <a:buNone/>
            </a:pPr>
            <a:endParaRPr lang="en-US" dirty="0">
              <a:solidFill>
                <a:srgbClr val="FF0000"/>
              </a:solidFill>
              <a:sym typeface="Wingdings" pitchFamily="2" charset="2"/>
            </a:endParaRPr>
          </a:p>
          <a:p>
            <a:pPr marL="0" indent="0" algn="l">
              <a:buNone/>
            </a:pPr>
            <a:r>
              <a:rPr lang="en-US" dirty="0">
                <a:solidFill>
                  <a:srgbClr val="FF0000"/>
                </a:solidFill>
                <a:sym typeface="Wingdings" pitchFamily="2" charset="2"/>
              </a:rPr>
              <a:t>-Plasma BNP or </a:t>
            </a:r>
            <a:r>
              <a:rPr lang="en-US" dirty="0" err="1">
                <a:solidFill>
                  <a:srgbClr val="FF0000"/>
                </a:solidFill>
                <a:sym typeface="Wingdings" pitchFamily="2" charset="2"/>
              </a:rPr>
              <a:t>proBNP</a:t>
            </a:r>
            <a:endParaRPr lang="en-US" dirty="0">
              <a:solidFill>
                <a:srgbClr val="FF0000"/>
              </a:solidFill>
              <a:sym typeface="Wingdings" pitchFamily="2" charset="2"/>
            </a:endParaRPr>
          </a:p>
          <a:p>
            <a:pPr marL="0" indent="0" algn="l">
              <a:buNone/>
            </a:pPr>
            <a:r>
              <a:rPr lang="en-US" dirty="0">
                <a:sym typeface="Wingdings" pitchFamily="2" charset="2"/>
              </a:rPr>
              <a:t>-BNP&gt;100 pg/ml or </a:t>
            </a:r>
            <a:r>
              <a:rPr lang="en-US" dirty="0" err="1">
                <a:sym typeface="Wingdings" pitchFamily="2" charset="2"/>
              </a:rPr>
              <a:t>NTproBNP</a:t>
            </a:r>
            <a:r>
              <a:rPr lang="en-US" dirty="0">
                <a:sym typeface="Wingdings" pitchFamily="2" charset="2"/>
              </a:rPr>
              <a:t>&gt;300 pg/ml indicates heart failure</a:t>
            </a:r>
            <a:endParaRPr lang="ar-JO" dirty="0"/>
          </a:p>
        </p:txBody>
      </p:sp>
    </p:spTree>
    <p:extLst>
      <p:ext uri="{BB962C8B-B14F-4D97-AF65-F5344CB8AC3E}">
        <p14:creationId xmlns:p14="http://schemas.microsoft.com/office/powerpoint/2010/main" val="18163197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rPr>
              <a:t>Cardiac catheterization</a:t>
            </a:r>
            <a:endParaRPr lang="ar-JO" dirty="0">
              <a:solidFill>
                <a:srgbClr val="FF0000"/>
              </a:solidFill>
            </a:endParaRPr>
          </a:p>
        </p:txBody>
      </p:sp>
      <p:sp>
        <p:nvSpPr>
          <p:cNvPr id="3" name="Content Placeholder 2"/>
          <p:cNvSpPr>
            <a:spLocks noGrp="1"/>
          </p:cNvSpPr>
          <p:nvPr>
            <p:ph idx="1"/>
          </p:nvPr>
        </p:nvSpPr>
        <p:spPr/>
        <p:txBody>
          <a:bodyPr/>
          <a:lstStyle/>
          <a:p>
            <a:pPr marL="0" indent="0" algn="l">
              <a:buNone/>
            </a:pPr>
            <a:r>
              <a:rPr lang="en-US" dirty="0"/>
              <a:t>-can provide valuable </a:t>
            </a:r>
            <a:r>
              <a:rPr lang="en-US" dirty="0" err="1"/>
              <a:t>quantitive</a:t>
            </a:r>
            <a:r>
              <a:rPr lang="en-US" dirty="0"/>
              <a:t> </a:t>
            </a:r>
            <a:r>
              <a:rPr lang="en-US" dirty="0" err="1"/>
              <a:t>informations</a:t>
            </a:r>
            <a:r>
              <a:rPr lang="en-US" dirty="0"/>
              <a:t> regarding diastolic or systolic dysfunction.</a:t>
            </a:r>
          </a:p>
          <a:p>
            <a:pPr marL="0" indent="0" algn="l">
              <a:buNone/>
            </a:pPr>
            <a:r>
              <a:rPr lang="en-US" dirty="0"/>
              <a:t>-can clarify the cause of CHF</a:t>
            </a:r>
            <a:endParaRPr lang="ar-JO" dirty="0"/>
          </a:p>
        </p:txBody>
      </p:sp>
    </p:spTree>
    <p:extLst>
      <p:ext uri="{BB962C8B-B14F-4D97-AF65-F5344CB8AC3E}">
        <p14:creationId xmlns:p14="http://schemas.microsoft.com/office/powerpoint/2010/main" val="23749669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24885" y="410921"/>
            <a:ext cx="3094355" cy="530860"/>
          </a:xfrm>
          <a:prstGeom prst="rect">
            <a:avLst/>
          </a:prstGeom>
        </p:spPr>
        <p:txBody>
          <a:bodyPr vert="horz" wrap="square" lIns="0" tIns="14605" rIns="0" bIns="0" rtlCol="0">
            <a:spAutoFit/>
          </a:bodyPr>
          <a:lstStyle/>
          <a:p>
            <a:pPr marL="12700">
              <a:lnSpc>
                <a:spcPct val="100000"/>
              </a:lnSpc>
              <a:spcBef>
                <a:spcPts val="115"/>
              </a:spcBef>
            </a:pPr>
            <a:r>
              <a:rPr sz="3300" dirty="0"/>
              <a:t>Investigations</a:t>
            </a:r>
            <a:endParaRPr sz="3300"/>
          </a:p>
        </p:txBody>
      </p:sp>
      <p:sp>
        <p:nvSpPr>
          <p:cNvPr id="3" name="object 3"/>
          <p:cNvSpPr txBox="1"/>
          <p:nvPr/>
        </p:nvSpPr>
        <p:spPr>
          <a:xfrm>
            <a:off x="457200" y="1447800"/>
            <a:ext cx="7769859" cy="4322337"/>
          </a:xfrm>
          <a:prstGeom prst="rect">
            <a:avLst/>
          </a:prstGeom>
        </p:spPr>
        <p:txBody>
          <a:bodyPr vert="horz" wrap="square" lIns="0" tIns="13335" rIns="0" bIns="0" rtlCol="0">
            <a:spAutoFit/>
          </a:bodyPr>
          <a:lstStyle/>
          <a:p>
            <a:pPr marL="287020" indent="-274320">
              <a:lnSpc>
                <a:spcPct val="100000"/>
              </a:lnSpc>
              <a:spcBef>
                <a:spcPts val="105"/>
              </a:spcBef>
              <a:buClr>
                <a:srgbClr val="D16248"/>
              </a:buClr>
              <a:buSzPct val="84782"/>
              <a:buFont typeface="Wingdings 2"/>
              <a:buChar char=""/>
              <a:tabLst>
                <a:tab pos="287020" algn="l"/>
                <a:tab pos="287655" algn="l"/>
              </a:tabLst>
            </a:pPr>
            <a:r>
              <a:rPr sz="2800" dirty="0">
                <a:solidFill>
                  <a:srgbClr val="FF0000"/>
                </a:solidFill>
                <a:latin typeface="Georgia"/>
                <a:cs typeface="Georgia"/>
              </a:rPr>
              <a:t> </a:t>
            </a:r>
            <a:r>
              <a:rPr sz="2800" spc="-5" dirty="0">
                <a:solidFill>
                  <a:srgbClr val="FF0000"/>
                </a:solidFill>
                <a:latin typeface="Georgia"/>
                <a:cs typeface="Georgia"/>
              </a:rPr>
              <a:t>Blood tests </a:t>
            </a:r>
            <a:r>
              <a:rPr lang="ar-JO" sz="2800" dirty="0">
                <a:solidFill>
                  <a:srgbClr val="FF0000"/>
                </a:solidFill>
                <a:latin typeface="Georgia"/>
                <a:cs typeface="Georgia"/>
              </a:rPr>
              <a:t>:</a:t>
            </a:r>
            <a:r>
              <a:rPr sz="2800" dirty="0">
                <a:latin typeface="Georgia"/>
                <a:cs typeface="Georgia"/>
              </a:rPr>
              <a:t> </a:t>
            </a:r>
            <a:r>
              <a:rPr sz="2800" spc="-5" dirty="0">
                <a:latin typeface="Georgia"/>
                <a:cs typeface="Georgia"/>
              </a:rPr>
              <a:t>full </a:t>
            </a:r>
            <a:r>
              <a:rPr sz="2800" dirty="0">
                <a:latin typeface="Georgia"/>
                <a:cs typeface="Georgia"/>
              </a:rPr>
              <a:t>blood </a:t>
            </a:r>
            <a:r>
              <a:rPr sz="2800" spc="-5" dirty="0">
                <a:latin typeface="Georgia"/>
                <a:cs typeface="Georgia"/>
              </a:rPr>
              <a:t>count, liver</a:t>
            </a:r>
            <a:r>
              <a:rPr sz="2800" spc="-65" dirty="0">
                <a:latin typeface="Georgia"/>
                <a:cs typeface="Georgia"/>
              </a:rPr>
              <a:t> </a:t>
            </a:r>
            <a:r>
              <a:rPr sz="2800" dirty="0">
                <a:latin typeface="Georgia"/>
                <a:cs typeface="Georgia"/>
              </a:rPr>
              <a:t>biochemistry,</a:t>
            </a:r>
          </a:p>
          <a:p>
            <a:pPr marL="287020" indent="-274320">
              <a:lnSpc>
                <a:spcPct val="100000"/>
              </a:lnSpc>
              <a:buClr>
                <a:srgbClr val="D16248"/>
              </a:buClr>
              <a:buSzPct val="84782"/>
              <a:tabLst>
                <a:tab pos="287020" algn="l"/>
                <a:tab pos="287655" algn="l"/>
              </a:tabLst>
            </a:pPr>
            <a:r>
              <a:rPr lang="ar-JO" sz="2800" dirty="0">
                <a:latin typeface="Georgia"/>
                <a:cs typeface="Georgia"/>
              </a:rPr>
              <a:t>    </a:t>
            </a:r>
            <a:r>
              <a:rPr sz="2800" dirty="0">
                <a:latin typeface="Georgia"/>
                <a:cs typeface="Georgia"/>
              </a:rPr>
              <a:t>urea </a:t>
            </a:r>
            <a:r>
              <a:rPr sz="2800" spc="-5" dirty="0">
                <a:latin typeface="Georgia"/>
                <a:cs typeface="Georgia"/>
              </a:rPr>
              <a:t>and </a:t>
            </a:r>
            <a:r>
              <a:rPr sz="2800" dirty="0">
                <a:latin typeface="Georgia"/>
                <a:cs typeface="Georgia"/>
              </a:rPr>
              <a:t>electrolytes, </a:t>
            </a:r>
            <a:r>
              <a:rPr sz="2800" spc="-5" dirty="0">
                <a:latin typeface="Georgia"/>
                <a:cs typeface="Georgia"/>
              </a:rPr>
              <a:t>cardiac </a:t>
            </a:r>
            <a:r>
              <a:rPr sz="2800" dirty="0">
                <a:latin typeface="Georgia"/>
                <a:cs typeface="Georgia"/>
              </a:rPr>
              <a:t>enzymes,</a:t>
            </a:r>
            <a:r>
              <a:rPr sz="2800" spc="-80" dirty="0">
                <a:latin typeface="Georgia"/>
                <a:cs typeface="Georgia"/>
              </a:rPr>
              <a:t> </a:t>
            </a:r>
            <a:r>
              <a:rPr sz="2800" spc="-5" dirty="0">
                <a:latin typeface="Georgia"/>
                <a:cs typeface="Georgia"/>
              </a:rPr>
              <a:t>thyroid</a:t>
            </a:r>
            <a:r>
              <a:rPr lang="ar-JO" sz="2800" dirty="0">
                <a:latin typeface="Georgia"/>
                <a:cs typeface="Georgia"/>
              </a:rPr>
              <a:t> </a:t>
            </a:r>
            <a:r>
              <a:rPr sz="2800" spc="-5" dirty="0">
                <a:latin typeface="Georgia"/>
                <a:cs typeface="Georgia"/>
              </a:rPr>
              <a:t>function</a:t>
            </a:r>
            <a:r>
              <a:rPr sz="2800" spc="-20" dirty="0">
                <a:latin typeface="Georgia"/>
                <a:cs typeface="Georgia"/>
              </a:rPr>
              <a:t> </a:t>
            </a:r>
            <a:r>
              <a:rPr sz="2800" spc="-5" dirty="0">
                <a:latin typeface="Georgia"/>
                <a:cs typeface="Georgia"/>
              </a:rPr>
              <a:t>test</a:t>
            </a:r>
            <a:endParaRPr sz="2800" dirty="0">
              <a:latin typeface="Georgia"/>
              <a:cs typeface="Georgia"/>
            </a:endParaRPr>
          </a:p>
          <a:p>
            <a:pPr marL="287020" indent="-274320">
              <a:lnSpc>
                <a:spcPct val="100000"/>
              </a:lnSpc>
              <a:buClr>
                <a:srgbClr val="D16248"/>
              </a:buClr>
              <a:buSzPct val="84782"/>
              <a:buFont typeface="Wingdings 2"/>
              <a:buChar char=""/>
              <a:tabLst>
                <a:tab pos="287020" algn="l"/>
                <a:tab pos="287655" algn="l"/>
              </a:tabLst>
            </a:pPr>
            <a:r>
              <a:rPr lang="ar-JO" sz="2800" dirty="0">
                <a:latin typeface="Georgia"/>
                <a:cs typeface="Georgia"/>
              </a:rPr>
              <a:t> </a:t>
            </a:r>
            <a:r>
              <a:rPr sz="2800" spc="-5" dirty="0">
                <a:solidFill>
                  <a:srgbClr val="FF0000"/>
                </a:solidFill>
                <a:latin typeface="Georgia"/>
                <a:cs typeface="Georgia"/>
              </a:rPr>
              <a:t>Chest X-ray</a:t>
            </a:r>
            <a:r>
              <a:rPr lang="ar-JO" sz="2800" spc="-5" dirty="0">
                <a:solidFill>
                  <a:srgbClr val="FF0000"/>
                </a:solidFill>
                <a:latin typeface="Georgia"/>
                <a:cs typeface="Georgia"/>
              </a:rPr>
              <a:t>  : </a:t>
            </a:r>
            <a:r>
              <a:rPr sz="2800" spc="-5" dirty="0">
                <a:latin typeface="Georgia"/>
                <a:cs typeface="Georgia"/>
              </a:rPr>
              <a:t>large </a:t>
            </a:r>
            <a:r>
              <a:rPr sz="2800" dirty="0">
                <a:latin typeface="Georgia"/>
                <a:cs typeface="Georgia"/>
              </a:rPr>
              <a:t>heart , pulmonary</a:t>
            </a:r>
            <a:r>
              <a:rPr sz="2800" spc="-15" dirty="0">
                <a:latin typeface="Georgia"/>
                <a:cs typeface="Georgia"/>
              </a:rPr>
              <a:t> </a:t>
            </a:r>
            <a:r>
              <a:rPr sz="2800" spc="-5" dirty="0">
                <a:latin typeface="Georgia"/>
                <a:cs typeface="Georgia"/>
              </a:rPr>
              <a:t>congestion,</a:t>
            </a:r>
            <a:r>
              <a:rPr lang="ar-JO" sz="2800" dirty="0">
                <a:latin typeface="Georgia"/>
                <a:cs typeface="Georgia"/>
              </a:rPr>
              <a:t> </a:t>
            </a:r>
            <a:r>
              <a:rPr sz="2800" dirty="0">
                <a:latin typeface="Georgia"/>
                <a:cs typeface="Georgia"/>
              </a:rPr>
              <a:t>upper </a:t>
            </a:r>
            <a:r>
              <a:rPr sz="2800" spc="-5" dirty="0">
                <a:latin typeface="Georgia"/>
                <a:cs typeface="Georgia"/>
              </a:rPr>
              <a:t>lobe </a:t>
            </a:r>
            <a:r>
              <a:rPr sz="2800" dirty="0">
                <a:latin typeface="Georgia"/>
                <a:cs typeface="Georgia"/>
              </a:rPr>
              <a:t>diversion, Kerley B</a:t>
            </a:r>
            <a:r>
              <a:rPr sz="2800" spc="-65" dirty="0">
                <a:latin typeface="Georgia"/>
                <a:cs typeface="Georgia"/>
              </a:rPr>
              <a:t> </a:t>
            </a:r>
            <a:r>
              <a:rPr sz="2800" dirty="0">
                <a:latin typeface="Georgia"/>
                <a:cs typeface="Georgia"/>
              </a:rPr>
              <a:t>line,..etc</a:t>
            </a:r>
          </a:p>
          <a:p>
            <a:pPr marL="287020" indent="-274320">
              <a:lnSpc>
                <a:spcPct val="100000"/>
              </a:lnSpc>
              <a:buClr>
                <a:srgbClr val="D16248"/>
              </a:buClr>
              <a:buSzPct val="84782"/>
              <a:buFont typeface="Wingdings 2"/>
              <a:buChar char=""/>
              <a:tabLst>
                <a:tab pos="287020" algn="l"/>
                <a:tab pos="287655" algn="l"/>
              </a:tabLst>
            </a:pPr>
            <a:r>
              <a:rPr sz="2800" spc="-10" dirty="0">
                <a:solidFill>
                  <a:srgbClr val="FF0000"/>
                </a:solidFill>
                <a:latin typeface="Georgia"/>
                <a:cs typeface="Georgia"/>
              </a:rPr>
              <a:t> </a:t>
            </a:r>
            <a:r>
              <a:rPr sz="2800" spc="5" dirty="0">
                <a:solidFill>
                  <a:srgbClr val="FF0000"/>
                </a:solidFill>
                <a:latin typeface="Georgia"/>
                <a:cs typeface="Georgia"/>
              </a:rPr>
              <a:t>ECG</a:t>
            </a:r>
            <a:endParaRPr sz="2800" dirty="0">
              <a:solidFill>
                <a:srgbClr val="FF0000"/>
              </a:solidFill>
              <a:latin typeface="Georgia"/>
              <a:cs typeface="Georgia"/>
            </a:endParaRPr>
          </a:p>
          <a:p>
            <a:pPr marL="287020" indent="-274320">
              <a:lnSpc>
                <a:spcPct val="100000"/>
              </a:lnSpc>
              <a:buClr>
                <a:srgbClr val="D16248"/>
              </a:buClr>
              <a:buSzPct val="84782"/>
              <a:buFont typeface="Wingdings 2"/>
              <a:buChar char=""/>
              <a:tabLst>
                <a:tab pos="287020" algn="l"/>
                <a:tab pos="287655" algn="l"/>
              </a:tabLst>
            </a:pPr>
            <a:r>
              <a:rPr sz="2800" dirty="0">
                <a:solidFill>
                  <a:srgbClr val="FF0000"/>
                </a:solidFill>
                <a:latin typeface="Georgia"/>
                <a:cs typeface="Georgia"/>
              </a:rPr>
              <a:t> </a:t>
            </a:r>
            <a:r>
              <a:rPr sz="2800" spc="-5" dirty="0">
                <a:solidFill>
                  <a:srgbClr val="FF0000"/>
                </a:solidFill>
                <a:latin typeface="Georgia"/>
                <a:cs typeface="Georgia"/>
              </a:rPr>
              <a:t>Echocardiography</a:t>
            </a:r>
            <a:r>
              <a:rPr sz="2800" spc="-45" dirty="0">
                <a:solidFill>
                  <a:srgbClr val="FF0000"/>
                </a:solidFill>
                <a:latin typeface="Georgia"/>
                <a:cs typeface="Georgia"/>
              </a:rPr>
              <a:t> </a:t>
            </a:r>
            <a:endParaRPr sz="2800" dirty="0">
              <a:solidFill>
                <a:srgbClr val="FF0000"/>
              </a:solidFill>
              <a:latin typeface="Georgia"/>
              <a:cs typeface="Georgia"/>
            </a:endParaRPr>
          </a:p>
          <a:p>
            <a:pPr marL="287020" indent="-274320">
              <a:lnSpc>
                <a:spcPct val="100000"/>
              </a:lnSpc>
              <a:buClr>
                <a:srgbClr val="D16248"/>
              </a:buClr>
              <a:buSzPct val="84782"/>
              <a:buFont typeface="Wingdings 2"/>
              <a:buChar char=""/>
              <a:tabLst>
                <a:tab pos="287020" algn="l"/>
                <a:tab pos="287655" algn="l"/>
              </a:tabLst>
            </a:pPr>
            <a:r>
              <a:rPr sz="2800" spc="-5" dirty="0">
                <a:solidFill>
                  <a:srgbClr val="FF0000"/>
                </a:solidFill>
                <a:latin typeface="Georgia"/>
                <a:cs typeface="Georgia"/>
              </a:rPr>
              <a:t>Cardiac catheterization</a:t>
            </a:r>
            <a:endParaRPr sz="2800" dirty="0">
              <a:solidFill>
                <a:srgbClr val="FF0000"/>
              </a:solidFill>
              <a:latin typeface="Georgia"/>
              <a:cs typeface="Georgia"/>
            </a:endParaRPr>
          </a:p>
        </p:txBody>
      </p:sp>
    </p:spTree>
    <p:extLst>
      <p:ext uri="{BB962C8B-B14F-4D97-AF65-F5344CB8AC3E}">
        <p14:creationId xmlns:p14="http://schemas.microsoft.com/office/powerpoint/2010/main" val="17713177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7A7FF4E-1CA0-4BA5-97FB-B63C6F7155AC}"/>
              </a:ext>
            </a:extLst>
          </p:cNvPr>
          <p:cNvSpPr>
            <a:spLocks noGrp="1"/>
          </p:cNvSpPr>
          <p:nvPr>
            <p:ph type="ctrTitle"/>
          </p:nvPr>
        </p:nvSpPr>
        <p:spPr/>
        <p:txBody>
          <a:bodyPr>
            <a:normAutofit/>
          </a:bodyPr>
          <a:lstStyle/>
          <a:p>
            <a:r>
              <a:rPr lang="en-US" sz="4950" dirty="0"/>
              <a:t>Management of Heart Failure</a:t>
            </a:r>
          </a:p>
        </p:txBody>
      </p:sp>
      <p:sp>
        <p:nvSpPr>
          <p:cNvPr id="3" name="Subtitle 2">
            <a:extLst>
              <a:ext uri="{FF2B5EF4-FFF2-40B4-BE49-F238E27FC236}">
                <a16:creationId xmlns:a16="http://schemas.microsoft.com/office/drawing/2014/main" xmlns="" id="{F0B56A5A-5D73-4EDF-8D95-9CEF94ACF19D}"/>
              </a:ext>
            </a:extLst>
          </p:cNvPr>
          <p:cNvSpPr>
            <a:spLocks noGrp="1"/>
          </p:cNvSpPr>
          <p:nvPr>
            <p:ph type="subTitle" idx="1"/>
          </p:nvPr>
        </p:nvSpPr>
        <p:spPr>
          <a:xfrm>
            <a:off x="1143000" y="4265149"/>
            <a:ext cx="6858000" cy="535451"/>
          </a:xfrm>
        </p:spPr>
        <p:txBody>
          <a:bodyPr>
            <a:normAutofit/>
          </a:bodyPr>
          <a:lstStyle/>
          <a:p>
            <a:pPr algn="l"/>
            <a:endParaRPr lang="en-US" dirty="0"/>
          </a:p>
        </p:txBody>
      </p:sp>
    </p:spTree>
    <p:extLst>
      <p:ext uri="{BB962C8B-B14F-4D97-AF65-F5344CB8AC3E}">
        <p14:creationId xmlns:p14="http://schemas.microsoft.com/office/powerpoint/2010/main" val="41698156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BBEF49-E894-41E7-BE9E-023C0EB4ADE6}"/>
              </a:ext>
            </a:extLst>
          </p:cNvPr>
          <p:cNvSpPr>
            <a:spLocks noGrp="1"/>
          </p:cNvSpPr>
          <p:nvPr>
            <p:ph type="title"/>
          </p:nvPr>
        </p:nvSpPr>
        <p:spPr/>
        <p:txBody>
          <a:bodyPr>
            <a:normAutofit/>
          </a:bodyPr>
          <a:lstStyle/>
          <a:p>
            <a:r>
              <a:rPr lang="en-US" sz="3000" dirty="0">
                <a:latin typeface="PalatinoLTStd-Roman"/>
              </a:rPr>
              <a:t>General principles</a:t>
            </a:r>
            <a:endParaRPr lang="en-US" sz="3000" dirty="0"/>
          </a:p>
        </p:txBody>
      </p:sp>
      <p:sp>
        <p:nvSpPr>
          <p:cNvPr id="3" name="Content Placeholder 2">
            <a:extLst>
              <a:ext uri="{FF2B5EF4-FFF2-40B4-BE49-F238E27FC236}">
                <a16:creationId xmlns:a16="http://schemas.microsoft.com/office/drawing/2014/main" xmlns="" id="{2FF7C4FB-B074-4D30-B739-679C77EA3E78}"/>
              </a:ext>
            </a:extLst>
          </p:cNvPr>
          <p:cNvSpPr>
            <a:spLocks noGrp="1"/>
          </p:cNvSpPr>
          <p:nvPr>
            <p:ph idx="1"/>
          </p:nvPr>
        </p:nvSpPr>
        <p:spPr/>
        <p:txBody>
          <a:bodyPr>
            <a:normAutofit/>
          </a:bodyPr>
          <a:lstStyle/>
          <a:p>
            <a:pPr algn="l">
              <a:buFontTx/>
              <a:buChar char="-"/>
            </a:pPr>
            <a:r>
              <a:rPr lang="en-US" sz="1800" dirty="0">
                <a:latin typeface="Palatino LT Std"/>
              </a:rPr>
              <a:t>Therapy is aimed at 2 goals:  </a:t>
            </a:r>
          </a:p>
          <a:p>
            <a:pPr marL="342900" indent="-342900">
              <a:buFont typeface="+mj-lt"/>
              <a:buAutoNum type="arabicPeriod"/>
            </a:pPr>
            <a:r>
              <a:rPr lang="en-US" sz="1500" dirty="0">
                <a:latin typeface="Palatino LT Std"/>
              </a:rPr>
              <a:t>Symptomatic relief </a:t>
            </a:r>
          </a:p>
          <a:p>
            <a:pPr marL="342900" indent="-342900">
              <a:buFont typeface="+mj-lt"/>
              <a:buAutoNum type="arabicPeriod"/>
            </a:pPr>
            <a:r>
              <a:rPr lang="en-US" sz="1500" dirty="0">
                <a:latin typeface="Palatino LT Std"/>
              </a:rPr>
              <a:t>Prevention of adverse cardiac remodeling, and prolonging survival. </a:t>
            </a:r>
            <a:endParaRPr lang="en-US" sz="1500" b="1" dirty="0">
              <a:latin typeface="PalatinoLTStd-Roman"/>
            </a:endParaRPr>
          </a:p>
          <a:p>
            <a:pPr marL="0" indent="0">
              <a:buNone/>
            </a:pPr>
            <a:endParaRPr lang="en-US" sz="1500" b="1" dirty="0">
              <a:latin typeface="PalatinoLTStd-Roman"/>
            </a:endParaRPr>
          </a:p>
          <a:p>
            <a:pPr marL="0" indent="0">
              <a:buNone/>
            </a:pPr>
            <a:r>
              <a:rPr lang="en-US" sz="1800" dirty="0">
                <a:latin typeface="Palatino LT Std"/>
              </a:rPr>
              <a:t>- Therapy is classified as :</a:t>
            </a:r>
          </a:p>
          <a:p>
            <a:pPr marL="342900" indent="-342900">
              <a:buFont typeface="+mj-lt"/>
              <a:buAutoNum type="arabicPeriod"/>
            </a:pPr>
            <a:r>
              <a:rPr lang="en-US" sz="1500" dirty="0">
                <a:latin typeface="Palatino LT Std"/>
              </a:rPr>
              <a:t>Life-style modifications</a:t>
            </a:r>
          </a:p>
          <a:p>
            <a:pPr marL="342900" indent="-342900">
              <a:buFont typeface="+mj-lt"/>
              <a:buAutoNum type="arabicPeriod"/>
            </a:pPr>
            <a:r>
              <a:rPr lang="en-US" sz="1500" dirty="0">
                <a:latin typeface="Palatino LT Std"/>
              </a:rPr>
              <a:t>Pharmacologic therapy</a:t>
            </a:r>
          </a:p>
          <a:p>
            <a:pPr marL="342900" indent="-342900">
              <a:buFont typeface="+mj-lt"/>
              <a:buAutoNum type="arabicPeriod"/>
            </a:pPr>
            <a:r>
              <a:rPr lang="en-US" sz="1500" dirty="0">
                <a:latin typeface="Palatino LT Std"/>
              </a:rPr>
              <a:t>Implanted cardiac devices</a:t>
            </a:r>
          </a:p>
          <a:p>
            <a:pPr marL="342900" indent="-342900">
              <a:buFont typeface="+mj-lt"/>
              <a:buAutoNum type="arabicPeriod"/>
            </a:pPr>
            <a:r>
              <a:rPr lang="en-US" sz="1500" dirty="0">
                <a:latin typeface="Palatino LT Std"/>
              </a:rPr>
              <a:t>Coronary revascularization</a:t>
            </a:r>
          </a:p>
          <a:p>
            <a:pPr marL="342900" indent="-342900">
              <a:buFont typeface="+mj-lt"/>
              <a:buAutoNum type="arabicPeriod"/>
            </a:pPr>
            <a:r>
              <a:rPr lang="en-US" sz="1500" dirty="0">
                <a:latin typeface="Palatino LT Std"/>
              </a:rPr>
              <a:t>Ventricular assist devices</a:t>
            </a:r>
          </a:p>
          <a:p>
            <a:pPr marL="342900" indent="-342900">
              <a:buFont typeface="+mj-lt"/>
              <a:buAutoNum type="arabicPeriod"/>
            </a:pPr>
            <a:r>
              <a:rPr lang="en-US" sz="1500" dirty="0">
                <a:latin typeface="Palatino LT Std"/>
              </a:rPr>
              <a:t>Cardiac transplantation</a:t>
            </a:r>
          </a:p>
        </p:txBody>
      </p:sp>
    </p:spTree>
    <p:extLst>
      <p:ext uri="{BB962C8B-B14F-4D97-AF65-F5344CB8AC3E}">
        <p14:creationId xmlns:p14="http://schemas.microsoft.com/office/powerpoint/2010/main" val="17685712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82CFEA4-9C7F-4150-A432-A9D9830A1E8B}"/>
              </a:ext>
            </a:extLst>
          </p:cNvPr>
          <p:cNvSpPr>
            <a:spLocks noGrp="1"/>
          </p:cNvSpPr>
          <p:nvPr>
            <p:ph type="title"/>
          </p:nvPr>
        </p:nvSpPr>
        <p:spPr/>
        <p:txBody>
          <a:bodyPr/>
          <a:lstStyle/>
          <a:p>
            <a:r>
              <a:rPr lang="en-US" sz="3300" dirty="0">
                <a:latin typeface="Palatino LT Std"/>
              </a:rPr>
              <a:t>Life-style modifications</a:t>
            </a:r>
            <a:endParaRPr lang="en-US" dirty="0"/>
          </a:p>
        </p:txBody>
      </p:sp>
      <p:sp>
        <p:nvSpPr>
          <p:cNvPr id="3" name="Content Placeholder 2">
            <a:extLst>
              <a:ext uri="{FF2B5EF4-FFF2-40B4-BE49-F238E27FC236}">
                <a16:creationId xmlns:a16="http://schemas.microsoft.com/office/drawing/2014/main" xmlns="" id="{162F0CB8-8475-4385-8C2D-15A80ED9AB62}"/>
              </a:ext>
            </a:extLst>
          </p:cNvPr>
          <p:cNvSpPr>
            <a:spLocks noGrp="1"/>
          </p:cNvSpPr>
          <p:nvPr>
            <p:ph idx="1"/>
          </p:nvPr>
        </p:nvSpPr>
        <p:spPr/>
        <p:txBody>
          <a:bodyPr>
            <a:normAutofit/>
          </a:bodyPr>
          <a:lstStyle/>
          <a:p>
            <a:r>
              <a:rPr lang="en-US" sz="1800" dirty="0">
                <a:latin typeface="Palatino LT Std"/>
              </a:rPr>
              <a:t>Sodium restriction : </a:t>
            </a:r>
          </a:p>
          <a:p>
            <a:pPr marL="0" indent="0">
              <a:buNone/>
            </a:pPr>
            <a:r>
              <a:rPr lang="en-US" sz="1500" dirty="0">
                <a:latin typeface="Palatino LT Std"/>
              </a:rPr>
              <a:t>Patients with heart failure should aim for salt intake &lt; 6 g/day.</a:t>
            </a:r>
          </a:p>
          <a:p>
            <a:pPr marL="0" indent="0">
              <a:buNone/>
            </a:pPr>
            <a:endParaRPr lang="en-US" sz="1500" dirty="0">
              <a:latin typeface="Palatino LT Std"/>
            </a:endParaRPr>
          </a:p>
          <a:p>
            <a:r>
              <a:rPr lang="en-US" sz="1800" dirty="0">
                <a:latin typeface="Palatino LT Std"/>
              </a:rPr>
              <a:t>Fluid restriction :</a:t>
            </a:r>
          </a:p>
          <a:p>
            <a:pPr marL="0" indent="0">
              <a:buNone/>
            </a:pPr>
            <a:r>
              <a:rPr lang="en-US" sz="1500" dirty="0">
                <a:latin typeface="Palatino LT Std"/>
              </a:rPr>
              <a:t>Consider fluid restriction (1.5-2 L/day) for patients with advanced heart failure, particularly in patients with hyponatremia, to reduce congestive symptoms.</a:t>
            </a:r>
          </a:p>
          <a:p>
            <a:pPr marL="0" indent="0">
              <a:buNone/>
            </a:pPr>
            <a:endParaRPr lang="en-US" sz="1500" dirty="0">
              <a:latin typeface="Palatino LT Std"/>
            </a:endParaRPr>
          </a:p>
        </p:txBody>
      </p:sp>
    </p:spTree>
    <p:extLst>
      <p:ext uri="{BB962C8B-B14F-4D97-AF65-F5344CB8AC3E}">
        <p14:creationId xmlns:p14="http://schemas.microsoft.com/office/powerpoint/2010/main" val="17341928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A187440-D735-4BAB-9CE2-F2ADE2A96BC7}"/>
              </a:ext>
            </a:extLst>
          </p:cNvPr>
          <p:cNvSpPr>
            <a:spLocks noGrp="1"/>
          </p:cNvSpPr>
          <p:nvPr>
            <p:ph type="title"/>
          </p:nvPr>
        </p:nvSpPr>
        <p:spPr/>
        <p:txBody>
          <a:bodyPr/>
          <a:lstStyle/>
          <a:p>
            <a:r>
              <a:rPr lang="en-US" sz="3300" dirty="0">
                <a:latin typeface="Palatino LT Std"/>
              </a:rPr>
              <a:t>Pharmacologic </a:t>
            </a:r>
            <a:r>
              <a:rPr lang="en-US" dirty="0">
                <a:latin typeface="Palatino LT Std"/>
              </a:rPr>
              <a:t>T</a:t>
            </a:r>
            <a:r>
              <a:rPr lang="en-US" sz="3300" dirty="0">
                <a:latin typeface="Palatino LT Std"/>
              </a:rPr>
              <a:t>herapy</a:t>
            </a:r>
            <a:endParaRPr lang="en-US" b="1" dirty="0"/>
          </a:p>
        </p:txBody>
      </p:sp>
      <p:sp>
        <p:nvSpPr>
          <p:cNvPr id="3" name="Content Placeholder 2">
            <a:extLst>
              <a:ext uri="{FF2B5EF4-FFF2-40B4-BE49-F238E27FC236}">
                <a16:creationId xmlns:a16="http://schemas.microsoft.com/office/drawing/2014/main" xmlns="" id="{2625AD3A-3D26-4CF3-B319-7D9043473448}"/>
              </a:ext>
            </a:extLst>
          </p:cNvPr>
          <p:cNvSpPr>
            <a:spLocks noGrp="1"/>
          </p:cNvSpPr>
          <p:nvPr>
            <p:ph idx="1"/>
          </p:nvPr>
        </p:nvSpPr>
        <p:spPr/>
        <p:txBody>
          <a:bodyPr>
            <a:normAutofit/>
          </a:bodyPr>
          <a:lstStyle/>
          <a:p>
            <a:pPr>
              <a:buFontTx/>
              <a:buChar char="-"/>
            </a:pPr>
            <a:r>
              <a:rPr lang="en-US" b="1" i="0" u="none" strike="noStrike" baseline="0" dirty="0" smtClean="0">
                <a:latin typeface="PalatinoLTStd-Roman"/>
              </a:rPr>
              <a:t>Principles:</a:t>
            </a:r>
          </a:p>
          <a:p>
            <a:pPr marL="0" indent="0">
              <a:buNone/>
            </a:pPr>
            <a:endParaRPr lang="en-US" b="1" i="0" u="none" strike="noStrike" baseline="0" dirty="0">
              <a:latin typeface="PalatinoLTStd-Roman"/>
            </a:endParaRPr>
          </a:p>
          <a:p>
            <a:pPr marL="0" indent="0">
              <a:buNone/>
            </a:pPr>
            <a:r>
              <a:rPr lang="en-US" sz="1800" b="1" dirty="0">
                <a:latin typeface="PalatinoLTStd-Roman"/>
              </a:rPr>
              <a:t>RAAS blockers </a:t>
            </a:r>
            <a:r>
              <a:rPr lang="en-US" sz="1800" dirty="0">
                <a:latin typeface="PalatinoLTStd-Roman"/>
              </a:rPr>
              <a:t>and </a:t>
            </a:r>
            <a:r>
              <a:rPr lang="en-US" sz="1800" b="1" dirty="0">
                <a:latin typeface="PalatinoLTStd-Roman"/>
              </a:rPr>
              <a:t>Adrenergic beta blockers</a:t>
            </a:r>
            <a:r>
              <a:rPr lang="en-US" sz="1800" dirty="0">
                <a:latin typeface="PalatinoLTStd-Roman"/>
              </a:rPr>
              <a:t> form the cornerstone of pharmacotherapy and lead to:</a:t>
            </a:r>
          </a:p>
          <a:p>
            <a:pPr marL="0" indent="0">
              <a:buNone/>
            </a:pPr>
            <a:r>
              <a:rPr lang="en-US" sz="1800" dirty="0">
                <a:latin typeface="PalatinoLTStd-Roman"/>
              </a:rPr>
              <a:t> </a:t>
            </a:r>
          </a:p>
          <a:p>
            <a:pPr algn="l"/>
            <a:r>
              <a:rPr lang="en-US" sz="1500" dirty="0">
                <a:latin typeface="PalatinoLTStd-Roman"/>
              </a:rPr>
              <a:t>Attenuation of decline and improvement in cardiac structure and function with consequent reduction in symptoms</a:t>
            </a:r>
          </a:p>
          <a:p>
            <a:pPr algn="l"/>
            <a:r>
              <a:rPr lang="en-US" sz="1500" dirty="0">
                <a:latin typeface="PalatinoLTStd-Roman"/>
              </a:rPr>
              <a:t>Improvement in QOL</a:t>
            </a:r>
          </a:p>
          <a:p>
            <a:pPr algn="l"/>
            <a:r>
              <a:rPr lang="en-US" sz="1500" dirty="0">
                <a:latin typeface="PalatinoLTStd-Roman"/>
              </a:rPr>
              <a:t>Decreased burden of hospitalizations</a:t>
            </a:r>
          </a:p>
          <a:p>
            <a:pPr algn="l"/>
            <a:r>
              <a:rPr lang="en-US" sz="1500" dirty="0">
                <a:latin typeface="PalatinoLTStd-Roman"/>
              </a:rPr>
              <a:t>Decline in mortality from both pump failure and arrhythmic deaths</a:t>
            </a:r>
            <a:endParaRPr lang="en-US" sz="1500" dirty="0"/>
          </a:p>
        </p:txBody>
      </p:sp>
    </p:spTree>
    <p:extLst>
      <p:ext uri="{BB962C8B-B14F-4D97-AF65-F5344CB8AC3E}">
        <p14:creationId xmlns:p14="http://schemas.microsoft.com/office/powerpoint/2010/main" val="23902661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9C78270-7C24-465F-BD47-19C944A9BAD8}"/>
              </a:ext>
            </a:extLst>
          </p:cNvPr>
          <p:cNvSpPr>
            <a:spLocks noGrp="1"/>
          </p:cNvSpPr>
          <p:nvPr>
            <p:ph type="title"/>
          </p:nvPr>
        </p:nvSpPr>
        <p:spPr/>
        <p:txBody>
          <a:bodyPr/>
          <a:lstStyle/>
          <a:p>
            <a:r>
              <a:rPr lang="en-US" dirty="0">
                <a:latin typeface="PalatinoLTStd-Roman"/>
              </a:rPr>
              <a:t>Types HF Presentation</a:t>
            </a:r>
          </a:p>
        </p:txBody>
      </p:sp>
      <p:sp>
        <p:nvSpPr>
          <p:cNvPr id="3" name="Content Placeholder 2">
            <a:extLst>
              <a:ext uri="{FF2B5EF4-FFF2-40B4-BE49-F238E27FC236}">
                <a16:creationId xmlns:a16="http://schemas.microsoft.com/office/drawing/2014/main" xmlns="" id="{FCF03A24-9387-4DE8-9AA6-EF03942E852A}"/>
              </a:ext>
            </a:extLst>
          </p:cNvPr>
          <p:cNvSpPr>
            <a:spLocks noGrp="1"/>
          </p:cNvSpPr>
          <p:nvPr>
            <p:ph idx="1"/>
          </p:nvPr>
        </p:nvSpPr>
        <p:spPr/>
        <p:txBody>
          <a:bodyPr>
            <a:normAutofit/>
          </a:bodyPr>
          <a:lstStyle/>
          <a:p>
            <a:r>
              <a:rPr lang="en-US" sz="1800" dirty="0">
                <a:latin typeface="PalatinoLTStd-Roman"/>
              </a:rPr>
              <a:t>Distinctive phenotypes of presentation with diverse management targets, these include:</a:t>
            </a:r>
            <a:r>
              <a:rPr lang="en-US" sz="2100" dirty="0">
                <a:latin typeface="PalatinoLTStd-Roman"/>
              </a:rPr>
              <a:t/>
            </a:r>
            <a:br>
              <a:rPr lang="en-US" sz="2100" dirty="0">
                <a:latin typeface="PalatinoLTStd-Roman"/>
              </a:rPr>
            </a:br>
            <a:endParaRPr lang="en-US" sz="2100" dirty="0">
              <a:latin typeface="PalatinoLTStd-Roman"/>
            </a:endParaRPr>
          </a:p>
          <a:p>
            <a:pPr marL="385763" indent="-385763">
              <a:buFont typeface="+mj-lt"/>
              <a:buAutoNum type="alphaUcPeriod"/>
            </a:pPr>
            <a:r>
              <a:rPr lang="en-US" sz="1500" dirty="0">
                <a:latin typeface="PalatinoLTStd-Roman"/>
              </a:rPr>
              <a:t>Chronic heart failure with reduced ejection fraction (</a:t>
            </a:r>
            <a:r>
              <a:rPr lang="en-US" sz="1500" dirty="0" err="1">
                <a:latin typeface="PalatinoLTStd-Roman"/>
              </a:rPr>
              <a:t>HFrEF</a:t>
            </a:r>
            <a:r>
              <a:rPr lang="en-US" sz="1500" dirty="0">
                <a:latin typeface="PalatinoLTStd-Roman"/>
              </a:rPr>
              <a:t>)</a:t>
            </a:r>
          </a:p>
          <a:p>
            <a:pPr marL="385763" indent="-385763">
              <a:buFont typeface="+mj-lt"/>
              <a:buAutoNum type="alphaUcPeriod"/>
            </a:pPr>
            <a:r>
              <a:rPr lang="en-US" sz="1500" dirty="0">
                <a:latin typeface="PalatinoLTStd-Roman"/>
              </a:rPr>
              <a:t>Chronic heart failure with preserved ejection fraction (</a:t>
            </a:r>
            <a:r>
              <a:rPr lang="en-US" sz="1500" dirty="0" err="1">
                <a:latin typeface="PalatinoLTStd-Roman"/>
              </a:rPr>
              <a:t>HFpEF</a:t>
            </a:r>
            <a:r>
              <a:rPr lang="en-US" sz="1500" dirty="0">
                <a:latin typeface="PalatinoLTStd-Roman"/>
              </a:rPr>
              <a:t>)</a:t>
            </a:r>
          </a:p>
          <a:p>
            <a:pPr marL="385763" indent="-385763">
              <a:buFont typeface="+mj-lt"/>
              <a:buAutoNum type="alphaUcPeriod"/>
            </a:pPr>
            <a:r>
              <a:rPr lang="en-US" sz="1500" dirty="0">
                <a:latin typeface="PalatinoLTStd-Roman"/>
              </a:rPr>
              <a:t>Acute decompensated heart failure (ADHF)</a:t>
            </a:r>
          </a:p>
          <a:p>
            <a:pPr marL="385763" indent="-385763">
              <a:buFont typeface="+mj-lt"/>
              <a:buAutoNum type="alphaUcPeriod"/>
            </a:pPr>
            <a:r>
              <a:rPr lang="en-US" sz="1500" dirty="0">
                <a:latin typeface="PalatinoLTStd-Roman"/>
              </a:rPr>
              <a:t>Advanced heart failure or end-stage (refractory) heart failure </a:t>
            </a:r>
          </a:p>
          <a:p>
            <a:endParaRPr lang="en-US" dirty="0"/>
          </a:p>
        </p:txBody>
      </p:sp>
    </p:spTree>
    <p:extLst>
      <p:ext uri="{BB962C8B-B14F-4D97-AF65-F5344CB8AC3E}">
        <p14:creationId xmlns:p14="http://schemas.microsoft.com/office/powerpoint/2010/main" val="26167577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065D59D-C53A-4209-8D5C-634E916AE740}"/>
              </a:ext>
            </a:extLst>
          </p:cNvPr>
          <p:cNvSpPr>
            <a:spLocks noGrp="1"/>
          </p:cNvSpPr>
          <p:nvPr>
            <p:ph type="title"/>
          </p:nvPr>
        </p:nvSpPr>
        <p:spPr/>
        <p:txBody>
          <a:bodyPr>
            <a:normAutofit/>
          </a:bodyPr>
          <a:lstStyle/>
          <a:p>
            <a:r>
              <a:rPr lang="en-US" sz="2700" dirty="0">
                <a:latin typeface="PalatinoLTStd-Roman"/>
              </a:rPr>
              <a:t>A- Chronic heart failure with reduced ejection fraction (</a:t>
            </a:r>
            <a:r>
              <a:rPr lang="en-US" sz="2700" dirty="0" err="1">
                <a:latin typeface="PalatinoLTStd-Roman"/>
              </a:rPr>
              <a:t>HFrEF</a:t>
            </a:r>
            <a:r>
              <a:rPr lang="en-US" sz="2700" dirty="0">
                <a:latin typeface="PalatinoLTStd-Roman"/>
              </a:rPr>
              <a:t>)</a:t>
            </a:r>
            <a:endParaRPr lang="en-US" sz="2700" dirty="0"/>
          </a:p>
        </p:txBody>
      </p:sp>
      <p:sp>
        <p:nvSpPr>
          <p:cNvPr id="3" name="Content Placeholder 2">
            <a:extLst>
              <a:ext uri="{FF2B5EF4-FFF2-40B4-BE49-F238E27FC236}">
                <a16:creationId xmlns:a16="http://schemas.microsoft.com/office/drawing/2014/main" xmlns="" id="{8D96BF63-5CE0-44F6-9300-5BB2890B378B}"/>
              </a:ext>
            </a:extLst>
          </p:cNvPr>
          <p:cNvSpPr>
            <a:spLocks noGrp="1"/>
          </p:cNvSpPr>
          <p:nvPr>
            <p:ph idx="1"/>
          </p:nvPr>
        </p:nvSpPr>
        <p:spPr>
          <a:xfrm>
            <a:off x="495887" y="2226469"/>
            <a:ext cx="8261252" cy="3500438"/>
          </a:xfrm>
        </p:spPr>
        <p:txBody>
          <a:bodyPr>
            <a:normAutofit fontScale="92500" lnSpcReduction="20000"/>
          </a:bodyPr>
          <a:lstStyle/>
          <a:p>
            <a:pPr marL="0" indent="0">
              <a:buNone/>
            </a:pPr>
            <a:r>
              <a:rPr lang="en-US" sz="1500" b="1" dirty="0">
                <a:latin typeface="PalatinoLTStd-Roman"/>
              </a:rPr>
              <a:t>- </a:t>
            </a:r>
            <a:r>
              <a:rPr lang="en-US" sz="2250" b="1" dirty="0">
                <a:latin typeface="PalatinoLTStd-Roman"/>
              </a:rPr>
              <a:t>Pharmacotherapy:</a:t>
            </a:r>
          </a:p>
          <a:p>
            <a:r>
              <a:rPr lang="en-US" sz="1500" b="1" dirty="0">
                <a:latin typeface="PalatinoLTStd-Roman"/>
              </a:rPr>
              <a:t>ACE inhibitors </a:t>
            </a:r>
            <a:r>
              <a:rPr lang="en-US" sz="1500" dirty="0">
                <a:latin typeface="PalatinoLTStd-Roman"/>
              </a:rPr>
              <a:t>: Standard initial HF therapy that reduces mortality in pts with symptomatic HF, delays the onset of HF in pts with asymptomatic LV dysfunction, and lowers mortality when begun soon after acute MI. </a:t>
            </a:r>
          </a:p>
          <a:p>
            <a:endParaRPr lang="en-US" sz="1500" dirty="0">
              <a:latin typeface="PalatinoLTStd-Roman"/>
            </a:endParaRPr>
          </a:p>
          <a:p>
            <a:r>
              <a:rPr lang="en-US" sz="1500" dirty="0">
                <a:latin typeface="PalatinoLTStd-Roman"/>
              </a:rPr>
              <a:t>ACE inhibitors are the basis of therapy and recommended for all patients with HF (especially </a:t>
            </a:r>
            <a:r>
              <a:rPr lang="en-US" sz="1500" dirty="0" err="1">
                <a:latin typeface="PalatinoLTStd-Roman"/>
              </a:rPr>
              <a:t>HFrEF</a:t>
            </a:r>
            <a:r>
              <a:rPr lang="en-US" sz="1500" dirty="0">
                <a:latin typeface="PalatinoLTStd-Roman"/>
              </a:rPr>
              <a:t>), irrespective of blood pressure status. </a:t>
            </a:r>
          </a:p>
          <a:p>
            <a:endParaRPr lang="en-US" sz="1500" dirty="0">
              <a:latin typeface="PalatinoLTStd-Roman"/>
            </a:endParaRPr>
          </a:p>
          <a:p>
            <a:r>
              <a:rPr lang="en-US" sz="1500" dirty="0">
                <a:latin typeface="PalatinoLTStd-Roman"/>
              </a:rPr>
              <a:t>ACE inhibitors through vasodilation reduce preload and afterload, thereby reducing right atrial, pulmonary arterial, and pulmonary capillary wedge pressures. </a:t>
            </a:r>
          </a:p>
          <a:p>
            <a:endParaRPr lang="en-US" sz="1500" dirty="0">
              <a:latin typeface="PalatinoLTStd-Roman"/>
            </a:endParaRPr>
          </a:p>
          <a:p>
            <a:r>
              <a:rPr lang="en-US" sz="1500" dirty="0">
                <a:latin typeface="PalatinoLTStd-Roman"/>
              </a:rPr>
              <a:t>All ACE inhibitors have been studied and are considered equal in terms of HF treatment.</a:t>
            </a:r>
          </a:p>
          <a:p>
            <a:endParaRPr lang="en-US" sz="1500" dirty="0">
              <a:latin typeface="PalatinoLTStd-Roman"/>
            </a:endParaRPr>
          </a:p>
          <a:p>
            <a:r>
              <a:rPr lang="en-US" sz="1500" b="1" dirty="0">
                <a:latin typeface="PalatinoLTStd-Roman"/>
              </a:rPr>
              <a:t>Angiotensin receptor blockers (ARBs)</a:t>
            </a:r>
            <a:r>
              <a:rPr lang="en-US" sz="1500" dirty="0">
                <a:latin typeface="PalatinoLTStd-Roman"/>
              </a:rPr>
              <a:t> may be substituted if </a:t>
            </a:r>
            <a:r>
              <a:rPr lang="en-US" sz="1500" dirty="0" err="1">
                <a:latin typeface="PalatinoLTStd-Roman"/>
              </a:rPr>
              <a:t>pt</a:t>
            </a:r>
            <a:r>
              <a:rPr lang="en-US" sz="1500" dirty="0">
                <a:latin typeface="PalatinoLTStd-Roman"/>
              </a:rPr>
              <a:t> is intolerant of ACE inhibitor (e.g., because of cough or angioedema). </a:t>
            </a:r>
          </a:p>
        </p:txBody>
      </p:sp>
    </p:spTree>
    <p:extLst>
      <p:ext uri="{BB962C8B-B14F-4D97-AF65-F5344CB8AC3E}">
        <p14:creationId xmlns:p14="http://schemas.microsoft.com/office/powerpoint/2010/main" val="35250931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2805B4-61EA-4863-A630-2718FD5F8BCC}"/>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xmlns="" id="{EB7B5064-FD4C-4248-A93A-6E5942468CB7}"/>
              </a:ext>
            </a:extLst>
          </p:cNvPr>
          <p:cNvSpPr>
            <a:spLocks noGrp="1"/>
          </p:cNvSpPr>
          <p:nvPr>
            <p:ph idx="1"/>
          </p:nvPr>
        </p:nvSpPr>
        <p:spPr>
          <a:xfrm>
            <a:off x="628650" y="2226469"/>
            <a:ext cx="7886700" cy="3500438"/>
          </a:xfrm>
        </p:spPr>
        <p:txBody>
          <a:bodyPr>
            <a:normAutofit/>
          </a:bodyPr>
          <a:lstStyle/>
          <a:p>
            <a:r>
              <a:rPr lang="en-US" sz="1500" dirty="0">
                <a:latin typeface="PalatinoLTStd-Roman"/>
              </a:rPr>
              <a:t>Add diuretics as needed in patients with evidence of fluid retention</a:t>
            </a:r>
            <a:r>
              <a:rPr lang="en-US" sz="1500" b="1" dirty="0">
                <a:latin typeface="PalatinoLTStd-Roman"/>
              </a:rPr>
              <a:t>: Loop diuretics </a:t>
            </a:r>
            <a:r>
              <a:rPr lang="en-US" sz="1500" dirty="0">
                <a:latin typeface="PalatinoLTStd-Roman"/>
              </a:rPr>
              <a:t>(e.g., furosemide is most used) are most potent and, unlike thiazides, remain effective when GFR &lt;25 mL/min. Combine loop diuretic with </a:t>
            </a:r>
            <a:r>
              <a:rPr lang="en-US" sz="1500" b="1" dirty="0">
                <a:latin typeface="PalatinoLTStd-Roman"/>
              </a:rPr>
              <a:t>thiazide </a:t>
            </a:r>
            <a:r>
              <a:rPr lang="en-US" sz="1500" dirty="0">
                <a:latin typeface="PalatinoLTStd-Roman"/>
              </a:rPr>
              <a:t>for augmented effect.</a:t>
            </a:r>
          </a:p>
          <a:p>
            <a:endParaRPr lang="en-US" sz="1500" b="1" dirty="0">
              <a:latin typeface="PalatinoLTStd-Roman"/>
            </a:endParaRPr>
          </a:p>
          <a:p>
            <a:r>
              <a:rPr lang="en-US" sz="1500" b="1" dirty="0">
                <a:latin typeface="PalatinoLTStd-Roman"/>
              </a:rPr>
              <a:t>Beta blockers </a:t>
            </a:r>
            <a:r>
              <a:rPr lang="en-US" sz="1500" dirty="0">
                <a:latin typeface="PalatinoLTStd-Roman"/>
              </a:rPr>
              <a:t>(bisoprolol, carvedilol, or sustained-release metoprolol succinate) reduce cardiovascular mortality and sudden cardiac death, reduce hospitalization for heart failure, and may reduce all-cause mortality.</a:t>
            </a:r>
          </a:p>
          <a:p>
            <a:endParaRPr lang="en-US" sz="1500" dirty="0">
              <a:latin typeface="PalatinoLTStd-Roman"/>
            </a:endParaRPr>
          </a:p>
          <a:p>
            <a:r>
              <a:rPr lang="en-US" sz="1500" dirty="0">
                <a:latin typeface="PalatinoLTStd-Roman"/>
              </a:rPr>
              <a:t>Start patients on beta blockers after stabilization of symptoms with diuretic and ACE inhibitor therapy when blood pressure is normal or high.</a:t>
            </a:r>
          </a:p>
          <a:p>
            <a:endParaRPr lang="en-US" sz="1500" dirty="0">
              <a:latin typeface="PalatinoLTStd-Roman"/>
            </a:endParaRPr>
          </a:p>
          <a:p>
            <a:r>
              <a:rPr lang="en-US" sz="1500" dirty="0">
                <a:latin typeface="PalatinoLTStd-Roman"/>
              </a:rPr>
              <a:t>Beta blockers are contraindicated in cardiogenic shock and severe active asthma.</a:t>
            </a:r>
          </a:p>
          <a:p>
            <a:endParaRPr lang="en-US" sz="1500" dirty="0">
              <a:latin typeface="PalatinoLTStd-Roman"/>
            </a:endParaRPr>
          </a:p>
        </p:txBody>
      </p:sp>
    </p:spTree>
    <p:extLst>
      <p:ext uri="{BB962C8B-B14F-4D97-AF65-F5344CB8AC3E}">
        <p14:creationId xmlns:p14="http://schemas.microsoft.com/office/powerpoint/2010/main" val="877613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762000"/>
            <a:ext cx="7772400" cy="1143000"/>
          </a:xfrm>
        </p:spPr>
        <p:txBody>
          <a:bodyPr/>
          <a:lstStyle/>
          <a:p>
            <a:pPr algn="ctr"/>
            <a:r>
              <a:rPr lang="en-US" dirty="0"/>
              <a:t>According to the cardiac cycle </a:t>
            </a:r>
          </a:p>
        </p:txBody>
      </p:sp>
      <p:sp>
        <p:nvSpPr>
          <p:cNvPr id="3" name="Content Placeholder 2"/>
          <p:cNvSpPr>
            <a:spLocks noGrp="1"/>
          </p:cNvSpPr>
          <p:nvPr>
            <p:ph idx="1"/>
          </p:nvPr>
        </p:nvSpPr>
        <p:spPr>
          <a:xfrm>
            <a:off x="1752600" y="2971800"/>
            <a:ext cx="4982308" cy="2133600"/>
          </a:xfrm>
        </p:spPr>
        <p:txBody>
          <a:bodyPr>
            <a:normAutofit/>
          </a:bodyPr>
          <a:lstStyle/>
          <a:p>
            <a:pPr>
              <a:buFont typeface="Wingdings" panose="05000000000000000000" pitchFamily="2" charset="2"/>
              <a:buChar char="Ø"/>
            </a:pPr>
            <a:r>
              <a:rPr lang="en-US" sz="3600" b="1" i="1" dirty="0">
                <a:solidFill>
                  <a:srgbClr val="FF0000"/>
                </a:solidFill>
              </a:rPr>
              <a:t>Systolic HF 	 </a:t>
            </a:r>
            <a:r>
              <a:rPr lang="en-US" sz="3600" dirty="0"/>
              <a:t>(</a:t>
            </a:r>
            <a:r>
              <a:rPr lang="en-US" sz="3600" dirty="0" err="1"/>
              <a:t>HFrEF</a:t>
            </a:r>
            <a:r>
              <a:rPr lang="en-US" sz="3600" dirty="0"/>
              <a:t>)</a:t>
            </a:r>
            <a:endParaRPr lang="en-US" sz="3600" b="1" i="1" dirty="0">
              <a:solidFill>
                <a:srgbClr val="FF0000"/>
              </a:solidFill>
            </a:endParaRPr>
          </a:p>
          <a:p>
            <a:pPr marL="0" indent="0">
              <a:buNone/>
            </a:pPr>
            <a:r>
              <a:rPr lang="en-US" sz="3600" b="1" i="1" dirty="0">
                <a:solidFill>
                  <a:srgbClr val="FF0000"/>
                </a:solidFill>
              </a:rPr>
              <a:t> </a:t>
            </a:r>
          </a:p>
          <a:p>
            <a:pPr>
              <a:buFont typeface="Wingdings" panose="05000000000000000000" pitchFamily="2" charset="2"/>
              <a:buChar char="Ø"/>
            </a:pPr>
            <a:r>
              <a:rPr lang="en-US" sz="3600" b="1" i="1" dirty="0">
                <a:solidFill>
                  <a:srgbClr val="FF0000"/>
                </a:solidFill>
              </a:rPr>
              <a:t>Diastolic HF	 </a:t>
            </a:r>
            <a:r>
              <a:rPr lang="en-US" sz="3600" dirty="0"/>
              <a:t>(</a:t>
            </a:r>
            <a:r>
              <a:rPr lang="en-US" sz="3600" dirty="0" err="1"/>
              <a:t>HFpEF</a:t>
            </a:r>
            <a:r>
              <a:rPr lang="en-US" sz="3600" dirty="0"/>
              <a:t>)</a:t>
            </a:r>
            <a:endParaRPr lang="en-US" sz="3600" b="1" i="1" dirty="0">
              <a:solidFill>
                <a:srgbClr val="FF0000"/>
              </a:solidFill>
            </a:endParaRPr>
          </a:p>
          <a:p>
            <a:pPr>
              <a:buFont typeface="Wingdings" panose="05000000000000000000" pitchFamily="2" charset="2"/>
              <a:buChar char="Ø"/>
            </a:pPr>
            <a:endParaRPr lang="en-US" sz="3600" b="1" i="1" dirty="0">
              <a:solidFill>
                <a:srgbClr val="FF0000"/>
              </a:solidFill>
            </a:endParaRPr>
          </a:p>
        </p:txBody>
      </p:sp>
    </p:spTree>
    <p:extLst>
      <p:ext uri="{BB962C8B-B14F-4D97-AF65-F5344CB8AC3E}">
        <p14:creationId xmlns:p14="http://schemas.microsoft.com/office/powerpoint/2010/main" val="16550883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8C12C69-0518-4886-B837-6A058D97DB5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0805A22B-27B0-4AE4-99D3-573FC2834CBD}"/>
              </a:ext>
            </a:extLst>
          </p:cNvPr>
          <p:cNvSpPr>
            <a:spLocks noGrp="1"/>
          </p:cNvSpPr>
          <p:nvPr>
            <p:ph idx="1"/>
          </p:nvPr>
        </p:nvSpPr>
        <p:spPr>
          <a:xfrm>
            <a:off x="628650" y="2226469"/>
            <a:ext cx="7886700" cy="3389178"/>
          </a:xfrm>
        </p:spPr>
        <p:txBody>
          <a:bodyPr>
            <a:normAutofit/>
          </a:bodyPr>
          <a:lstStyle/>
          <a:p>
            <a:pPr marL="171450" indent="-171450">
              <a:lnSpc>
                <a:spcPct val="90000"/>
              </a:lnSpc>
              <a:spcBef>
                <a:spcPts val="750"/>
              </a:spcBef>
              <a:buClrTx/>
              <a:buSzTx/>
              <a:defRPr/>
            </a:pPr>
            <a:r>
              <a:rPr lang="en-US" sz="1500" b="1" dirty="0">
                <a:solidFill>
                  <a:prstClr val="black"/>
                </a:solidFill>
                <a:latin typeface="PalatinoLTStd-Roman"/>
              </a:rPr>
              <a:t>H</a:t>
            </a:r>
            <a:r>
              <a:rPr lang="en-US" sz="1500" b="1" dirty="0" err="1">
                <a:solidFill>
                  <a:prstClr val="black"/>
                </a:solidFill>
                <a:latin typeface="PalatinoLTStd-Roman"/>
              </a:rPr>
              <a:t>ydralazine</a:t>
            </a:r>
            <a:r>
              <a:rPr lang="en-US" sz="1500" b="1" dirty="0">
                <a:solidFill>
                  <a:prstClr val="black"/>
                </a:solidFill>
                <a:latin typeface="PalatinoLTStd-Roman"/>
              </a:rPr>
              <a:t> plus isosorbide dinitrate </a:t>
            </a:r>
            <a:r>
              <a:rPr lang="en-US" sz="1500" dirty="0">
                <a:solidFill>
                  <a:prstClr val="black"/>
                </a:solidFill>
                <a:latin typeface="PalatinoLTStd-Roman"/>
              </a:rPr>
              <a:t>(vasodilators) may be used when ACE inhibitors and ARBs are not tolerated or contraindicated (e.g., renal failure). When a combination of hydralazine and isosorbide is used, there is a reduction in death and a decrease in hospitalizations.</a:t>
            </a:r>
          </a:p>
          <a:p>
            <a:pPr marL="0" indent="0">
              <a:lnSpc>
                <a:spcPct val="90000"/>
              </a:lnSpc>
              <a:spcBef>
                <a:spcPts val="750"/>
              </a:spcBef>
              <a:buClrTx/>
              <a:buSzTx/>
              <a:buNone/>
              <a:defRPr/>
            </a:pPr>
            <a:endParaRPr lang="en-US" sz="1500" dirty="0">
              <a:solidFill>
                <a:prstClr val="black"/>
              </a:solidFill>
              <a:latin typeface="PalatinoLTStd-Roman"/>
            </a:endParaRPr>
          </a:p>
          <a:p>
            <a:pPr marL="171450" indent="-171450">
              <a:lnSpc>
                <a:spcPct val="90000"/>
              </a:lnSpc>
              <a:spcBef>
                <a:spcPts val="750"/>
              </a:spcBef>
              <a:buClrTx/>
              <a:buSzTx/>
              <a:defRPr/>
            </a:pPr>
            <a:r>
              <a:rPr lang="en-US" sz="1500" b="1" dirty="0">
                <a:solidFill>
                  <a:prstClr val="black"/>
                </a:solidFill>
                <a:latin typeface="PalatinoLTStd-Roman"/>
              </a:rPr>
              <a:t>Aldosterone antagonist </a:t>
            </a:r>
            <a:r>
              <a:rPr lang="en-US" sz="1500" dirty="0">
                <a:solidFill>
                  <a:prstClr val="black"/>
                </a:solidFill>
                <a:latin typeface="PalatinoLTStd-Roman"/>
              </a:rPr>
              <a:t>(eplerenone or spironolactone)  for NYHA class II-IV patients with serum creatinine ≤ 2.5 mg/dL (221 </a:t>
            </a:r>
            <a:r>
              <a:rPr lang="en-US" sz="1500" dirty="0" err="1">
                <a:solidFill>
                  <a:prstClr val="black"/>
                </a:solidFill>
                <a:latin typeface="PalatinoLTStd-Roman"/>
              </a:rPr>
              <a:t>mcmol</a:t>
            </a:r>
            <a:r>
              <a:rPr lang="en-US" sz="1500" dirty="0">
                <a:solidFill>
                  <a:prstClr val="black"/>
                </a:solidFill>
                <a:latin typeface="PalatinoLTStd-Roman"/>
              </a:rPr>
              <a:t>/L) in men or ≤ 2 mg/dL (177 </a:t>
            </a:r>
            <a:r>
              <a:rPr lang="en-US" sz="1500" dirty="0" err="1">
                <a:solidFill>
                  <a:prstClr val="black"/>
                </a:solidFill>
                <a:latin typeface="PalatinoLTStd-Roman"/>
              </a:rPr>
              <a:t>mcmol</a:t>
            </a:r>
            <a:r>
              <a:rPr lang="en-US" sz="1500" dirty="0">
                <a:solidFill>
                  <a:prstClr val="black"/>
                </a:solidFill>
                <a:latin typeface="PalatinoLTStd-Roman"/>
              </a:rPr>
              <a:t>/L) in women and potassium &lt; 5 </a:t>
            </a:r>
            <a:r>
              <a:rPr lang="en-US" sz="1500" dirty="0" err="1">
                <a:solidFill>
                  <a:prstClr val="black"/>
                </a:solidFill>
                <a:latin typeface="PalatinoLTStd-Roman"/>
              </a:rPr>
              <a:t>mEq</a:t>
            </a:r>
            <a:r>
              <a:rPr lang="en-US" sz="1500" dirty="0">
                <a:solidFill>
                  <a:prstClr val="black"/>
                </a:solidFill>
                <a:latin typeface="PalatinoLTStd-Roman"/>
              </a:rPr>
              <a:t>/dL (5 mmol/L). Monitor for hyperkalemia and impaired renal function.</a:t>
            </a:r>
          </a:p>
          <a:p>
            <a:pPr marL="171450" indent="-171450">
              <a:lnSpc>
                <a:spcPct val="90000"/>
              </a:lnSpc>
              <a:spcBef>
                <a:spcPts val="750"/>
              </a:spcBef>
              <a:buClrTx/>
              <a:buSzTx/>
              <a:defRPr/>
            </a:pPr>
            <a:endParaRPr lang="en-US" sz="1500" dirty="0">
              <a:solidFill>
                <a:prstClr val="black"/>
              </a:solidFill>
              <a:latin typeface="PalatinoLTStd-Roman"/>
            </a:endParaRPr>
          </a:p>
          <a:p>
            <a:pPr marL="0" indent="0">
              <a:lnSpc>
                <a:spcPct val="90000"/>
              </a:lnSpc>
              <a:spcBef>
                <a:spcPts val="750"/>
              </a:spcBef>
              <a:buClrTx/>
              <a:buSzTx/>
              <a:buNone/>
              <a:defRPr/>
            </a:pPr>
            <a:endParaRPr lang="en-US" sz="1500" dirty="0">
              <a:solidFill>
                <a:prstClr val="black"/>
              </a:solidFill>
              <a:latin typeface="PalatinoLTStd-Roman"/>
            </a:endParaRPr>
          </a:p>
          <a:p>
            <a:endParaRPr lang="en-US" dirty="0"/>
          </a:p>
        </p:txBody>
      </p:sp>
    </p:spTree>
    <p:extLst>
      <p:ext uri="{BB962C8B-B14F-4D97-AF65-F5344CB8AC3E}">
        <p14:creationId xmlns:p14="http://schemas.microsoft.com/office/powerpoint/2010/main" val="21601272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5091C3B-17C5-4CF0-9FB1-88D5E0C9EB3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91822E28-0FEA-4C10-9BD5-D8A9E86FDBB1}"/>
              </a:ext>
            </a:extLst>
          </p:cNvPr>
          <p:cNvSpPr>
            <a:spLocks noGrp="1"/>
          </p:cNvSpPr>
          <p:nvPr>
            <p:ph idx="1"/>
          </p:nvPr>
        </p:nvSpPr>
        <p:spPr>
          <a:xfrm>
            <a:off x="628650" y="2237019"/>
            <a:ext cx="7886700" cy="3263504"/>
          </a:xfrm>
        </p:spPr>
        <p:txBody>
          <a:bodyPr>
            <a:normAutofit/>
          </a:bodyPr>
          <a:lstStyle/>
          <a:p>
            <a:r>
              <a:rPr lang="en-US" sz="1500" b="1" dirty="0">
                <a:latin typeface="PalatinoLTStd-Roman"/>
              </a:rPr>
              <a:t>Angiotensin receptor-</a:t>
            </a:r>
            <a:r>
              <a:rPr lang="en-US" sz="1500" b="1" dirty="0" err="1">
                <a:latin typeface="PalatinoLTStd-Roman"/>
              </a:rPr>
              <a:t>neprilysin</a:t>
            </a:r>
            <a:r>
              <a:rPr lang="en-US" sz="1500" b="1" dirty="0">
                <a:latin typeface="PalatinoLTStd-Roman"/>
              </a:rPr>
              <a:t> inhibitor (ARNI) </a:t>
            </a:r>
            <a:r>
              <a:rPr lang="en-US" sz="1500" dirty="0">
                <a:latin typeface="PalatinoLTStd-Roman"/>
              </a:rPr>
              <a:t>(not an ACE inhibitor or ARB): for patients with CHF and reduced ejection fraction (</a:t>
            </a:r>
            <a:r>
              <a:rPr lang="en-US" sz="1500" dirty="0" err="1">
                <a:latin typeface="PalatinoLTStd-Roman"/>
              </a:rPr>
              <a:t>HFrEF</a:t>
            </a:r>
            <a:r>
              <a:rPr lang="en-US" sz="1500" dirty="0">
                <a:latin typeface="PalatinoLTStd-Roman"/>
              </a:rPr>
              <a:t>) who are mildly/moderately symptomatic. </a:t>
            </a:r>
          </a:p>
          <a:p>
            <a:endParaRPr lang="en-US" sz="1500" dirty="0">
              <a:latin typeface="PalatinoLTStd-Roman"/>
            </a:endParaRPr>
          </a:p>
          <a:p>
            <a:r>
              <a:rPr lang="en-US" sz="1500" dirty="0">
                <a:latin typeface="PalatinoLTStd-Roman"/>
              </a:rPr>
              <a:t>sacubitril inhibits the degradation of natriuretic peptide. </a:t>
            </a:r>
            <a:r>
              <a:rPr lang="en-US" sz="1500" dirty="0" err="1">
                <a:latin typeface="PalatinoLTStd-Roman"/>
              </a:rPr>
              <a:t>Neprilysin</a:t>
            </a:r>
            <a:r>
              <a:rPr lang="en-US" sz="1500" dirty="0">
                <a:latin typeface="PalatinoLTStd-Roman"/>
              </a:rPr>
              <a:t> is a neutral endopeptidase that degrades several vasoactive peptides, including natriuretic peptides (ANP, BNP) and bradykinin.</a:t>
            </a:r>
          </a:p>
          <a:p>
            <a:pPr marL="0" indent="0">
              <a:buNone/>
            </a:pPr>
            <a:r>
              <a:rPr lang="en-US" sz="1500" dirty="0">
                <a:latin typeface="PalatinoLTStd-Roman"/>
              </a:rPr>
              <a:t> </a:t>
            </a:r>
          </a:p>
          <a:p>
            <a:r>
              <a:rPr lang="en-US" sz="1500" dirty="0">
                <a:latin typeface="PalatinoLTStd-Roman"/>
              </a:rPr>
              <a:t>Inhibition of </a:t>
            </a:r>
            <a:r>
              <a:rPr lang="en-US" sz="1500" dirty="0" err="1">
                <a:latin typeface="PalatinoLTStd-Roman"/>
              </a:rPr>
              <a:t>neprilysin</a:t>
            </a:r>
            <a:r>
              <a:rPr lang="en-US" sz="1500" dirty="0">
                <a:latin typeface="PalatinoLTStd-Roman"/>
              </a:rPr>
              <a:t> increases levels of these substances, which then counteract the effects of neurohormonal activation such as vasoconstriction and sodium retention. They block the RAAS system and lead to natriuresis and decrease cardiac hypertrophy and fibrosis.</a:t>
            </a:r>
          </a:p>
          <a:p>
            <a:endParaRPr lang="en-US" sz="1500" dirty="0">
              <a:latin typeface="PalatinoLTStd-Roman"/>
            </a:endParaRPr>
          </a:p>
          <a:p>
            <a:endParaRPr lang="en-US" sz="1500" dirty="0">
              <a:latin typeface="PalatinoLTStd-Roman"/>
            </a:endParaRPr>
          </a:p>
        </p:txBody>
      </p:sp>
    </p:spTree>
    <p:extLst>
      <p:ext uri="{BB962C8B-B14F-4D97-AF65-F5344CB8AC3E}">
        <p14:creationId xmlns:p14="http://schemas.microsoft.com/office/powerpoint/2010/main" val="23328055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41E9AC-B7AE-41E6-9643-C1F7224E38D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CDFC73F0-72DC-4BC9-A1EA-A59BC44AEE40}"/>
              </a:ext>
            </a:extLst>
          </p:cNvPr>
          <p:cNvSpPr>
            <a:spLocks noGrp="1"/>
          </p:cNvSpPr>
          <p:nvPr>
            <p:ph idx="1"/>
          </p:nvPr>
        </p:nvSpPr>
        <p:spPr/>
        <p:txBody>
          <a:bodyPr>
            <a:normAutofit/>
          </a:bodyPr>
          <a:lstStyle/>
          <a:p>
            <a:r>
              <a:rPr lang="en-US" sz="1500" dirty="0">
                <a:latin typeface="PalatinoLTStd-Roman"/>
              </a:rPr>
              <a:t>Valsartan/sacubitril has been shown to lower risk for the composite endpoint of cardiovascular death or heart failure hospitalization compared with enalapril in patients with </a:t>
            </a:r>
            <a:r>
              <a:rPr lang="en-US" sz="1500" dirty="0" err="1">
                <a:latin typeface="PalatinoLTStd-Roman"/>
              </a:rPr>
              <a:t>HFrEF</a:t>
            </a:r>
            <a:r>
              <a:rPr lang="en-US" sz="1500" dirty="0">
                <a:latin typeface="PalatinoLTStd-Roman"/>
              </a:rPr>
              <a:t>. </a:t>
            </a:r>
          </a:p>
          <a:p>
            <a:endParaRPr lang="en-US" sz="1500" dirty="0">
              <a:latin typeface="PalatinoLTStd-Roman"/>
            </a:endParaRPr>
          </a:p>
          <a:p>
            <a:r>
              <a:rPr lang="en-US" sz="1500" dirty="0">
                <a:latin typeface="PalatinoLTStd-Roman"/>
              </a:rPr>
              <a:t>Do not administer valsartan/sacubitril concurrently with an ACE inhibitor or within 36 </a:t>
            </a:r>
            <a:r>
              <a:rPr lang="en-US" sz="1500" dirty="0" err="1">
                <a:latin typeface="PalatinoLTStd-Roman"/>
              </a:rPr>
              <a:t>hrs</a:t>
            </a:r>
            <a:r>
              <a:rPr lang="en-US" sz="1500" dirty="0">
                <a:latin typeface="PalatinoLTStd-Roman"/>
              </a:rPr>
              <a:t> of the last dose of an ACE inhibitor, due to angioedema risk. Also, avoid in those with a history of angioedema.</a:t>
            </a:r>
          </a:p>
          <a:p>
            <a:endParaRPr lang="en-US" sz="1500" dirty="0">
              <a:latin typeface="PalatinoLTStd-Roman"/>
            </a:endParaRPr>
          </a:p>
          <a:p>
            <a:r>
              <a:rPr lang="en-US" sz="1500" b="1" dirty="0">
                <a:latin typeface="PalatinoLTStd-Roman"/>
              </a:rPr>
              <a:t>Ivabradine</a:t>
            </a:r>
            <a:r>
              <a:rPr lang="en-US" sz="1500" dirty="0">
                <a:latin typeface="PalatinoLTStd-Roman"/>
              </a:rPr>
              <a:t> (negative chronotropic agent): consider in patients in sinus rhythm, ejection fraction ≤ 35%, persisting heart rate ≥ 70 beats/minute, and persisting symptoms (New York Heart Association [NYHA] class II-IV) despite treatment with standard therapy.</a:t>
            </a:r>
          </a:p>
          <a:p>
            <a:endParaRPr lang="en-US" dirty="0"/>
          </a:p>
        </p:txBody>
      </p:sp>
    </p:spTree>
    <p:extLst>
      <p:ext uri="{BB962C8B-B14F-4D97-AF65-F5344CB8AC3E}">
        <p14:creationId xmlns:p14="http://schemas.microsoft.com/office/powerpoint/2010/main" val="4063929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E8D53DF-D560-4332-8C1B-95879249AEB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CF4707AD-2D43-4F0F-9283-9ED1FBA848D5}"/>
              </a:ext>
            </a:extLst>
          </p:cNvPr>
          <p:cNvSpPr>
            <a:spLocks noGrp="1"/>
          </p:cNvSpPr>
          <p:nvPr>
            <p:ph idx="1"/>
          </p:nvPr>
        </p:nvSpPr>
        <p:spPr>
          <a:xfrm>
            <a:off x="295422" y="2226469"/>
            <a:ext cx="8430065" cy="3500438"/>
          </a:xfrm>
        </p:spPr>
        <p:txBody>
          <a:bodyPr>
            <a:normAutofit fontScale="92500"/>
          </a:bodyPr>
          <a:lstStyle/>
          <a:p>
            <a:r>
              <a:rPr lang="en-US" sz="1500" dirty="0">
                <a:latin typeface="PalatinoLTStd-Roman"/>
              </a:rPr>
              <a:t>The addition of inotropic agents to patients with severe HF improves symptoms and quality of life and reduces hospitalizations but does not improve survival. The most used inotropic agent is </a:t>
            </a:r>
            <a:r>
              <a:rPr lang="en-US" sz="1500" b="1" dirty="0">
                <a:latin typeface="PalatinoLTStd-Roman"/>
              </a:rPr>
              <a:t>digitalis</a:t>
            </a:r>
          </a:p>
          <a:p>
            <a:endParaRPr lang="en-US" sz="1500" b="1" dirty="0">
              <a:latin typeface="PalatinoLTStd-Roman"/>
            </a:endParaRPr>
          </a:p>
          <a:p>
            <a:r>
              <a:rPr lang="en-US" sz="1500" dirty="0">
                <a:latin typeface="PalatinoLTStd-Roman"/>
              </a:rPr>
              <a:t>Digitalis will increase both the force and the velocity of the myocardial contraction. It will also promote a more complete emptying of the ventricles.</a:t>
            </a:r>
          </a:p>
          <a:p>
            <a:endParaRPr lang="en-US" sz="1500" dirty="0">
              <a:latin typeface="PalatinoLTStd-Roman"/>
            </a:endParaRPr>
          </a:p>
          <a:p>
            <a:r>
              <a:rPr lang="en-US" sz="1500" dirty="0">
                <a:latin typeface="PalatinoLTStd-Roman"/>
              </a:rPr>
              <a:t>Digitalis should only be added after all drugs that reduce mortality have been tried. Then it can be used for the treatment of systolic HF, atrial fibrillation/flutter, and paroxysmal atrial tachycardia/SVT.</a:t>
            </a:r>
          </a:p>
          <a:p>
            <a:endParaRPr lang="en-US" sz="1500" dirty="0">
              <a:latin typeface="PalatinoLTStd-Roman"/>
            </a:endParaRPr>
          </a:p>
          <a:p>
            <a:r>
              <a:rPr lang="en-US" sz="1500" dirty="0">
                <a:latin typeface="PalatinoLTStd-Roman"/>
              </a:rPr>
              <a:t>The serum potassium should be carefully monitored in all patients taking digitalis. hypokalemia increases digitalis toxicity.</a:t>
            </a:r>
          </a:p>
          <a:p>
            <a:endParaRPr lang="en-US" sz="1500" dirty="0">
              <a:latin typeface="PalatinoLTStd-Roman"/>
            </a:endParaRPr>
          </a:p>
          <a:p>
            <a:r>
              <a:rPr lang="en-US" sz="1500" dirty="0">
                <a:latin typeface="PalatinoLTStd-Roman"/>
              </a:rPr>
              <a:t>Digoxin is contraindicated in hypertrophic cardiomyopathy and in pts with AV conduction blocks.</a:t>
            </a:r>
          </a:p>
        </p:txBody>
      </p:sp>
    </p:spTree>
    <p:extLst>
      <p:ext uri="{BB962C8B-B14F-4D97-AF65-F5344CB8AC3E}">
        <p14:creationId xmlns:p14="http://schemas.microsoft.com/office/powerpoint/2010/main" val="22521291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27547EB-24A6-412E-8917-26A1C1C9B4CB}"/>
              </a:ext>
            </a:extLst>
          </p:cNvPr>
          <p:cNvSpPr>
            <a:spLocks noGrp="1"/>
          </p:cNvSpPr>
          <p:nvPr>
            <p:ph type="title"/>
          </p:nvPr>
        </p:nvSpPr>
        <p:spPr/>
        <p:txBody>
          <a:bodyPr>
            <a:normAutofit/>
          </a:bodyPr>
          <a:lstStyle/>
          <a:p>
            <a:r>
              <a:rPr lang="en-US" sz="2700" dirty="0">
                <a:latin typeface="PalatinoLTStd-Roman"/>
              </a:rPr>
              <a:t>Medical Devices for Systolic Dysfunction</a:t>
            </a:r>
          </a:p>
        </p:txBody>
      </p:sp>
      <p:sp>
        <p:nvSpPr>
          <p:cNvPr id="3" name="Content Placeholder 2">
            <a:extLst>
              <a:ext uri="{FF2B5EF4-FFF2-40B4-BE49-F238E27FC236}">
                <a16:creationId xmlns:a16="http://schemas.microsoft.com/office/drawing/2014/main" xmlns="" id="{DE2550F9-D088-411F-9017-17B96BF7002B}"/>
              </a:ext>
            </a:extLst>
          </p:cNvPr>
          <p:cNvSpPr>
            <a:spLocks noGrp="1"/>
          </p:cNvSpPr>
          <p:nvPr>
            <p:ph idx="1"/>
          </p:nvPr>
        </p:nvSpPr>
        <p:spPr/>
        <p:txBody>
          <a:bodyPr>
            <a:normAutofit/>
          </a:bodyPr>
          <a:lstStyle/>
          <a:p>
            <a:pPr marL="342900" indent="-342900">
              <a:buFont typeface="+mj-lt"/>
              <a:buAutoNum type="arabicPeriod"/>
            </a:pPr>
            <a:r>
              <a:rPr lang="en-US" sz="1500" b="1" dirty="0">
                <a:latin typeface="PalatinoLTStd-Roman"/>
              </a:rPr>
              <a:t>The automatic implantable cardioverter/defibrillator (AICD</a:t>
            </a:r>
            <a:r>
              <a:rPr lang="en-US" sz="1500" b="1" dirty="0" smtClean="0">
                <a:latin typeface="PalatinoLTStd-Roman"/>
              </a:rPr>
              <a:t>)</a:t>
            </a:r>
            <a:endParaRPr lang="en-US" sz="1500" dirty="0">
              <a:latin typeface="PalatinoLTStd-Roman"/>
            </a:endParaRPr>
          </a:p>
          <a:p>
            <a:pPr marL="342900" indent="-342900">
              <a:buFont typeface="+mj-lt"/>
              <a:buAutoNum type="arabicPeriod"/>
            </a:pPr>
            <a:endParaRPr lang="en-US" sz="1500" dirty="0">
              <a:latin typeface="PalatinoLTStd-Roman"/>
            </a:endParaRPr>
          </a:p>
          <a:p>
            <a:pPr marL="342900" indent="-342900">
              <a:buFont typeface="+mj-lt"/>
              <a:buAutoNum type="arabicPeriod"/>
            </a:pPr>
            <a:r>
              <a:rPr lang="en-US" sz="1500" b="1" dirty="0">
                <a:latin typeface="PalatinoLTStd-Roman"/>
              </a:rPr>
              <a:t>Biventricular </a:t>
            </a:r>
            <a:r>
              <a:rPr lang="en-US" sz="1500" b="1" dirty="0" smtClean="0">
                <a:latin typeface="PalatinoLTStd-Roman"/>
              </a:rPr>
              <a:t>pacemaker</a:t>
            </a:r>
            <a:endParaRPr lang="en-US" sz="1500" dirty="0">
              <a:latin typeface="PalatinoLTStd-Roman"/>
            </a:endParaRPr>
          </a:p>
        </p:txBody>
      </p:sp>
    </p:spTree>
    <p:extLst>
      <p:ext uri="{BB962C8B-B14F-4D97-AF65-F5344CB8AC3E}">
        <p14:creationId xmlns:p14="http://schemas.microsoft.com/office/powerpoint/2010/main" val="39427609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967567-070C-4A78-8ED4-91FF946FAB17}"/>
              </a:ext>
            </a:extLst>
          </p:cNvPr>
          <p:cNvSpPr>
            <a:spLocks noGrp="1"/>
          </p:cNvSpPr>
          <p:nvPr>
            <p:ph type="title"/>
          </p:nvPr>
        </p:nvSpPr>
        <p:spPr/>
        <p:txBody>
          <a:bodyPr>
            <a:normAutofit/>
          </a:bodyPr>
          <a:lstStyle/>
          <a:p>
            <a:r>
              <a:rPr lang="en-US" sz="2700" dirty="0">
                <a:latin typeface="PalatinoLTStd-Roman"/>
              </a:rPr>
              <a:t>Drugs that lower Mortality</a:t>
            </a:r>
          </a:p>
        </p:txBody>
      </p:sp>
      <p:sp>
        <p:nvSpPr>
          <p:cNvPr id="3" name="Content Placeholder 2">
            <a:extLst>
              <a:ext uri="{FF2B5EF4-FFF2-40B4-BE49-F238E27FC236}">
                <a16:creationId xmlns:a16="http://schemas.microsoft.com/office/drawing/2014/main" xmlns="" id="{02BF7D13-FF8A-4948-A35B-492AEC9CDD35}"/>
              </a:ext>
            </a:extLst>
          </p:cNvPr>
          <p:cNvSpPr>
            <a:spLocks noGrp="1"/>
          </p:cNvSpPr>
          <p:nvPr>
            <p:ph idx="1"/>
          </p:nvPr>
        </p:nvSpPr>
        <p:spPr/>
        <p:txBody>
          <a:bodyPr>
            <a:normAutofit/>
          </a:bodyPr>
          <a:lstStyle/>
          <a:p>
            <a:pPr marL="0" indent="0">
              <a:buNone/>
            </a:pPr>
            <a:r>
              <a:rPr lang="en-US" sz="1950" dirty="0">
                <a:latin typeface="PalatinoLTStd-Roman"/>
              </a:rPr>
              <a:t>All these drugs and devices lower mortality in </a:t>
            </a:r>
            <a:r>
              <a:rPr lang="en-US" sz="1950" dirty="0" err="1">
                <a:latin typeface="PalatinoLTStd-Roman"/>
              </a:rPr>
              <a:t>HFrEF</a:t>
            </a:r>
            <a:r>
              <a:rPr lang="en-US" sz="1950" dirty="0">
                <a:latin typeface="PalatinoLTStd-Roman"/>
              </a:rPr>
              <a:t>: </a:t>
            </a:r>
          </a:p>
          <a:p>
            <a:pPr marL="342900" indent="-342900">
              <a:buFont typeface="+mj-lt"/>
              <a:buAutoNum type="arabicPeriod"/>
            </a:pPr>
            <a:endParaRPr lang="en-US" sz="1500" dirty="0">
              <a:latin typeface="PalatinoLTStd-Roman"/>
            </a:endParaRPr>
          </a:p>
          <a:p>
            <a:pPr marL="342900" indent="-342900">
              <a:buFont typeface="+mj-lt"/>
              <a:buAutoNum type="arabicPeriod"/>
            </a:pPr>
            <a:r>
              <a:rPr lang="en-US" sz="1500" dirty="0">
                <a:latin typeface="PalatinoLTStd-Roman"/>
              </a:rPr>
              <a:t>ACE inhibitors/ARBs</a:t>
            </a:r>
          </a:p>
          <a:p>
            <a:pPr marL="342900" indent="-342900">
              <a:buFont typeface="+mj-lt"/>
              <a:buAutoNum type="arabicPeriod"/>
            </a:pPr>
            <a:r>
              <a:rPr lang="en-US" sz="1500" dirty="0">
                <a:latin typeface="PalatinoLTStd-Roman"/>
              </a:rPr>
              <a:t>Beta blockers</a:t>
            </a:r>
          </a:p>
          <a:p>
            <a:pPr marL="342900" indent="-342900">
              <a:buFont typeface="+mj-lt"/>
              <a:buAutoNum type="arabicPeriod"/>
            </a:pPr>
            <a:r>
              <a:rPr lang="en-US" sz="1500" dirty="0">
                <a:latin typeface="PalatinoLTStd-Roman"/>
              </a:rPr>
              <a:t>Spironolactone</a:t>
            </a:r>
          </a:p>
          <a:p>
            <a:pPr marL="342900" indent="-342900">
              <a:buFont typeface="+mj-lt"/>
              <a:buAutoNum type="arabicPeriod"/>
            </a:pPr>
            <a:r>
              <a:rPr lang="en-US" sz="1500" dirty="0">
                <a:latin typeface="PalatinoLTStd-Roman"/>
              </a:rPr>
              <a:t>Hydralazine plus isosorbide dinitrate</a:t>
            </a:r>
          </a:p>
          <a:p>
            <a:pPr marL="342900" indent="-342900">
              <a:buFont typeface="+mj-lt"/>
              <a:buAutoNum type="arabicPeriod"/>
            </a:pPr>
            <a:r>
              <a:rPr lang="en-US" sz="1500" dirty="0">
                <a:latin typeface="PalatinoLTStd-Roman"/>
              </a:rPr>
              <a:t>Valsartan/sacubitril (Entresto)</a:t>
            </a:r>
          </a:p>
          <a:p>
            <a:pPr marL="342900" indent="-342900">
              <a:buFont typeface="+mj-lt"/>
              <a:buAutoNum type="arabicPeriod"/>
            </a:pPr>
            <a:r>
              <a:rPr lang="en-US" sz="1500" dirty="0">
                <a:latin typeface="PalatinoLTStd-Roman"/>
              </a:rPr>
              <a:t>Ivabradine</a:t>
            </a:r>
          </a:p>
          <a:p>
            <a:pPr marL="342900" indent="-342900">
              <a:buFont typeface="+mj-lt"/>
              <a:buAutoNum type="arabicPeriod"/>
            </a:pPr>
            <a:r>
              <a:rPr lang="en-US" sz="1500" dirty="0">
                <a:latin typeface="PalatinoLTStd-Roman"/>
              </a:rPr>
              <a:t>AICD</a:t>
            </a:r>
          </a:p>
          <a:p>
            <a:pPr marL="342900" indent="-342900">
              <a:buFont typeface="+mj-lt"/>
              <a:buAutoNum type="arabicPeriod"/>
            </a:pPr>
            <a:r>
              <a:rPr lang="en-US" sz="1500" dirty="0">
                <a:latin typeface="PalatinoLTStd-Roman"/>
              </a:rPr>
              <a:t>Biventricular pacing</a:t>
            </a:r>
          </a:p>
          <a:p>
            <a:endParaRPr lang="en-US" sz="1500" dirty="0">
              <a:latin typeface="PalatinoLTStd-Roman"/>
            </a:endParaRPr>
          </a:p>
          <a:p>
            <a:pPr>
              <a:buFont typeface="Wingdings" panose="05000000000000000000" pitchFamily="2" charset="2"/>
              <a:buChar char="Ø"/>
            </a:pPr>
            <a:r>
              <a:rPr lang="en-US" sz="1500" dirty="0">
                <a:latin typeface="PalatinoLTStd-Roman"/>
              </a:rPr>
              <a:t>Digitalis and diuretics do not reduce mortality but help in management.</a:t>
            </a:r>
          </a:p>
        </p:txBody>
      </p:sp>
    </p:spTree>
    <p:extLst>
      <p:ext uri="{BB962C8B-B14F-4D97-AF65-F5344CB8AC3E}">
        <p14:creationId xmlns:p14="http://schemas.microsoft.com/office/powerpoint/2010/main" val="26303663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D8C3725-DA70-49D8-958A-C1B822AC105F}"/>
              </a:ext>
            </a:extLst>
          </p:cNvPr>
          <p:cNvSpPr>
            <a:spLocks noGrp="1"/>
          </p:cNvSpPr>
          <p:nvPr>
            <p:ph type="title"/>
          </p:nvPr>
        </p:nvSpPr>
        <p:spPr/>
        <p:txBody>
          <a:bodyPr>
            <a:normAutofit/>
          </a:bodyPr>
          <a:lstStyle/>
          <a:p>
            <a:r>
              <a:rPr lang="en-US" sz="2700" dirty="0">
                <a:latin typeface="PalatinoLTStd-Roman"/>
              </a:rPr>
              <a:t>B- Chronic heart failure with preserved ejection fraction (</a:t>
            </a:r>
            <a:r>
              <a:rPr lang="en-US" sz="2700" dirty="0" err="1">
                <a:latin typeface="PalatinoLTStd-Roman"/>
              </a:rPr>
              <a:t>HFpEF</a:t>
            </a:r>
            <a:r>
              <a:rPr lang="en-US" sz="2700" dirty="0">
                <a:latin typeface="PalatinoLTStd-Roman"/>
              </a:rPr>
              <a:t>)</a:t>
            </a:r>
            <a:endParaRPr lang="en-US" sz="2700" dirty="0"/>
          </a:p>
        </p:txBody>
      </p:sp>
      <p:sp>
        <p:nvSpPr>
          <p:cNvPr id="3" name="Content Placeholder 2">
            <a:extLst>
              <a:ext uri="{FF2B5EF4-FFF2-40B4-BE49-F238E27FC236}">
                <a16:creationId xmlns:a16="http://schemas.microsoft.com/office/drawing/2014/main" xmlns="" id="{29D2DEDF-87AA-403A-8014-53B416E1510A}"/>
              </a:ext>
            </a:extLst>
          </p:cNvPr>
          <p:cNvSpPr>
            <a:spLocks noGrp="1"/>
          </p:cNvSpPr>
          <p:nvPr>
            <p:ph idx="1"/>
          </p:nvPr>
        </p:nvSpPr>
        <p:spPr/>
        <p:txBody>
          <a:bodyPr>
            <a:normAutofit/>
          </a:bodyPr>
          <a:lstStyle/>
          <a:p>
            <a:r>
              <a:rPr lang="en-US" sz="1500" dirty="0">
                <a:latin typeface="PalatinoLTStd-Roman"/>
              </a:rPr>
              <a:t>Patients with diastolic HF (thick ventricles, preserved EF) do not benefit from inotropic agents, since their cardiac contractility is normal. ACE inhibitors are less useful than in systolic HF. </a:t>
            </a:r>
          </a:p>
          <a:p>
            <a:r>
              <a:rPr lang="en-US" sz="1500" dirty="0">
                <a:latin typeface="PalatinoLTStd-Roman"/>
              </a:rPr>
              <a:t>Diuretics must be used cautiously, since limited preload (filling) is a hallmark of the disease.</a:t>
            </a:r>
          </a:p>
          <a:p>
            <a:pPr marL="0" indent="0">
              <a:buNone/>
            </a:pPr>
            <a:endParaRPr lang="en-US" sz="1500" dirty="0">
              <a:latin typeface="PalatinoLTStd-Roman"/>
            </a:endParaRPr>
          </a:p>
        </p:txBody>
      </p:sp>
    </p:spTree>
    <p:extLst>
      <p:ext uri="{BB962C8B-B14F-4D97-AF65-F5344CB8AC3E}">
        <p14:creationId xmlns:p14="http://schemas.microsoft.com/office/powerpoint/2010/main" val="15399801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69861C-8859-4700-A39F-2491E352ADDD}"/>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xmlns="" id="{3F995022-4CFD-4FE1-BE65-5ABCE5802ABD}"/>
              </a:ext>
            </a:extLst>
          </p:cNvPr>
          <p:cNvSpPr>
            <a:spLocks noGrp="1"/>
          </p:cNvSpPr>
          <p:nvPr>
            <p:ph idx="1"/>
          </p:nvPr>
        </p:nvSpPr>
        <p:spPr/>
        <p:txBody>
          <a:bodyPr>
            <a:normAutofit/>
          </a:bodyPr>
          <a:lstStyle/>
          <a:p>
            <a:pPr marL="0" indent="0">
              <a:buNone/>
            </a:pPr>
            <a:r>
              <a:rPr lang="en-US" sz="1500" dirty="0">
                <a:latin typeface="PalatinoLTStd-Roman"/>
              </a:rPr>
              <a:t>Preferred management for HF with preserved systolic function includes the following: </a:t>
            </a:r>
          </a:p>
          <a:p>
            <a:pPr marL="0" indent="0">
              <a:buNone/>
            </a:pPr>
            <a:endParaRPr lang="en-US" sz="1500" dirty="0">
              <a:latin typeface="PalatinoLTStd-Roman"/>
            </a:endParaRPr>
          </a:p>
          <a:p>
            <a:r>
              <a:rPr lang="en-US" sz="1500" dirty="0">
                <a:latin typeface="PalatinoLTStd-Roman"/>
              </a:rPr>
              <a:t> Diuresis as needed for volume overload</a:t>
            </a:r>
          </a:p>
          <a:p>
            <a:r>
              <a:rPr lang="en-US" sz="1500" dirty="0">
                <a:latin typeface="PalatinoLTStd-Roman"/>
              </a:rPr>
              <a:t> BP control (CCBs, BBs, or ACE inhibitors/ARB)</a:t>
            </a:r>
          </a:p>
          <a:p>
            <a:r>
              <a:rPr lang="en-US" sz="1500" dirty="0">
                <a:latin typeface="PalatinoLTStd-Roman"/>
              </a:rPr>
              <a:t>Exercise program and cardiac rehabilitation</a:t>
            </a:r>
          </a:p>
          <a:p>
            <a:endParaRPr lang="en-US" sz="1500" dirty="0">
              <a:latin typeface="PalatinoLTStd-Roman"/>
            </a:endParaRPr>
          </a:p>
          <a:p>
            <a:pPr marL="0" indent="0">
              <a:buNone/>
            </a:pPr>
            <a:r>
              <a:rPr lang="en-US" sz="1500" dirty="0">
                <a:latin typeface="PalatinoLTStd-Roman"/>
              </a:rPr>
              <a:t>Beta blockers are now used less often but may be added for rate control of atrial fibrillation or if patient has concurrent CAD.</a:t>
            </a:r>
          </a:p>
          <a:p>
            <a:pPr marL="0" indent="0">
              <a:buNone/>
            </a:pPr>
            <a:r>
              <a:rPr lang="en-US" sz="1500" dirty="0">
                <a:latin typeface="PalatinoLTStd-Roman"/>
              </a:rPr>
              <a:t>Beta blockers and ACE inhibitors may be of benefit in blunting neurohormonal activation but have not been shown to lower mortality in this population.</a:t>
            </a:r>
          </a:p>
        </p:txBody>
      </p:sp>
    </p:spTree>
    <p:extLst>
      <p:ext uri="{BB962C8B-B14F-4D97-AF65-F5344CB8AC3E}">
        <p14:creationId xmlns:p14="http://schemas.microsoft.com/office/powerpoint/2010/main" val="24346210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7200" y="990601"/>
            <a:ext cx="8001000" cy="4594860"/>
          </a:xfrm>
          <a:prstGeom prst="rect">
            <a:avLst/>
          </a:prstGeom>
        </p:spPr>
      </p:pic>
    </p:spTree>
    <p:extLst>
      <p:ext uri="{BB962C8B-B14F-4D97-AF65-F5344CB8AC3E}">
        <p14:creationId xmlns:p14="http://schemas.microsoft.com/office/powerpoint/2010/main" val="4269302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FA5D7D4-DBE3-4367-89E2-E33ADEBE3CEE}"/>
              </a:ext>
            </a:extLst>
          </p:cNvPr>
          <p:cNvSpPr>
            <a:spLocks noGrp="1"/>
          </p:cNvSpPr>
          <p:nvPr>
            <p:ph type="title"/>
          </p:nvPr>
        </p:nvSpPr>
        <p:spPr/>
        <p:txBody>
          <a:bodyPr>
            <a:normAutofit/>
          </a:bodyPr>
          <a:lstStyle/>
          <a:p>
            <a:r>
              <a:rPr lang="en-US" sz="2700" dirty="0">
                <a:latin typeface="PalatinoLTStd-Roman"/>
              </a:rPr>
              <a:t>C- Acute decompensated heart failure (ADHF)</a:t>
            </a:r>
            <a:endParaRPr lang="en-US" sz="2700" dirty="0"/>
          </a:p>
        </p:txBody>
      </p:sp>
      <p:sp>
        <p:nvSpPr>
          <p:cNvPr id="3" name="Content Placeholder 2">
            <a:extLst>
              <a:ext uri="{FF2B5EF4-FFF2-40B4-BE49-F238E27FC236}">
                <a16:creationId xmlns:a16="http://schemas.microsoft.com/office/drawing/2014/main" xmlns="" id="{28C05A2D-8650-4E77-85C9-9B966F838A2D}"/>
              </a:ext>
            </a:extLst>
          </p:cNvPr>
          <p:cNvSpPr>
            <a:spLocks noGrp="1"/>
          </p:cNvSpPr>
          <p:nvPr>
            <p:ph idx="1"/>
          </p:nvPr>
        </p:nvSpPr>
        <p:spPr/>
        <p:txBody>
          <a:bodyPr>
            <a:normAutofit/>
          </a:bodyPr>
          <a:lstStyle/>
          <a:p>
            <a:r>
              <a:rPr lang="en-US" sz="1500" dirty="0">
                <a:latin typeface="PalatinoLTStd-Roman"/>
              </a:rPr>
              <a:t>The first principle of management of these patients is to identify and tackle known precipitants of decompensation. </a:t>
            </a:r>
          </a:p>
          <a:p>
            <a:r>
              <a:rPr lang="en-US" sz="1500" dirty="0">
                <a:latin typeface="PalatinoLTStd-Roman"/>
              </a:rPr>
              <a:t>Identification and management of medication nonadherence and use of prescribed medicines such as nonsteroidal anti-inflammatory drugs, cold and flu preparations with cardiac stimulants, and herbal preparations, including licorice and herbal forms of ephedrine, are required.</a:t>
            </a:r>
          </a:p>
          <a:p>
            <a:r>
              <a:rPr lang="en-US" sz="1500" dirty="0">
                <a:latin typeface="PalatinoLTStd-Roman"/>
              </a:rPr>
              <a:t>Active infection and overt or covert pulmonary thromboembolism</a:t>
            </a:r>
          </a:p>
          <a:p>
            <a:r>
              <a:rPr lang="en-US" sz="1500" dirty="0">
                <a:latin typeface="PalatinoLTStd-Roman"/>
              </a:rPr>
              <a:t>Arrhythmias</a:t>
            </a:r>
          </a:p>
          <a:p>
            <a:r>
              <a:rPr lang="en-US" sz="1350" dirty="0">
                <a:latin typeface="PalatinoLTStd-Roman"/>
              </a:rPr>
              <a:t>Ischemia</a:t>
            </a:r>
          </a:p>
          <a:p>
            <a:r>
              <a:rPr lang="en-US" sz="1350" dirty="0">
                <a:latin typeface="PalatinoLTStd-Roman"/>
              </a:rPr>
              <a:t>Anemia </a:t>
            </a:r>
          </a:p>
          <a:p>
            <a:r>
              <a:rPr lang="en-US" sz="1350" dirty="0">
                <a:latin typeface="PalatinoLTStd-Roman"/>
              </a:rPr>
              <a:t>Thyrotoxicosis</a:t>
            </a:r>
            <a:endParaRPr lang="en-US" sz="1500" dirty="0">
              <a:latin typeface="PalatinoLTStd-Roman"/>
            </a:endParaRPr>
          </a:p>
        </p:txBody>
      </p:sp>
    </p:spTree>
    <p:extLst>
      <p:ext uri="{BB962C8B-B14F-4D97-AF65-F5344CB8AC3E}">
        <p14:creationId xmlns:p14="http://schemas.microsoft.com/office/powerpoint/2010/main" val="805962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45CBDB8C-2133-443C-9298-641703366180}"/>
              </a:ext>
            </a:extLst>
          </p:cNvPr>
          <p:cNvSpPr>
            <a:spLocks noGrp="1"/>
          </p:cNvSpPr>
          <p:nvPr>
            <p:ph type="title"/>
          </p:nvPr>
        </p:nvSpPr>
        <p:spPr>
          <a:xfrm>
            <a:off x="457200" y="533400"/>
            <a:ext cx="8382000" cy="715962"/>
          </a:xfrm>
        </p:spPr>
        <p:txBody>
          <a:bodyPr>
            <a:normAutofit fontScale="90000"/>
          </a:bodyPr>
          <a:lstStyle/>
          <a:p>
            <a:r>
              <a:rPr lang="en-US" sz="5400" dirty="0"/>
              <a:t>Definitions:</a:t>
            </a:r>
            <a:endParaRPr lang="ar-JO" sz="5400" dirty="0"/>
          </a:p>
        </p:txBody>
      </p:sp>
      <p:sp>
        <p:nvSpPr>
          <p:cNvPr id="3" name="عنصر نائب للمحتوى 2">
            <a:extLst>
              <a:ext uri="{FF2B5EF4-FFF2-40B4-BE49-F238E27FC236}">
                <a16:creationId xmlns:a16="http://schemas.microsoft.com/office/drawing/2014/main" xmlns="" id="{90BA0607-D39D-4E2D-B02C-824BA2F2C76B}"/>
              </a:ext>
            </a:extLst>
          </p:cNvPr>
          <p:cNvSpPr>
            <a:spLocks noGrp="1"/>
          </p:cNvSpPr>
          <p:nvPr>
            <p:ph idx="1"/>
          </p:nvPr>
        </p:nvSpPr>
        <p:spPr>
          <a:xfrm>
            <a:off x="457200" y="2011362"/>
            <a:ext cx="8382000" cy="4572000"/>
          </a:xfrm>
        </p:spPr>
        <p:txBody>
          <a:bodyPr>
            <a:normAutofit/>
          </a:bodyPr>
          <a:lstStyle/>
          <a:p>
            <a:r>
              <a:rPr lang="en-US" sz="1800" b="1" dirty="0">
                <a:solidFill>
                  <a:srgbClr val="FF0000"/>
                </a:solidFill>
              </a:rPr>
              <a:t>Cardiac Output ( CO ) </a:t>
            </a:r>
            <a:r>
              <a:rPr lang="en-US" sz="1800" b="1" dirty="0"/>
              <a:t>: </a:t>
            </a:r>
            <a:r>
              <a:rPr lang="en-US" sz="1800" dirty="0"/>
              <a:t>Amount of blood the heart pumps per minute ( L/min ) .</a:t>
            </a:r>
          </a:p>
          <a:p>
            <a:endParaRPr lang="en-US" sz="1800" dirty="0"/>
          </a:p>
          <a:p>
            <a:r>
              <a:rPr lang="en-US" sz="1800" b="1" dirty="0">
                <a:solidFill>
                  <a:srgbClr val="FF0000"/>
                </a:solidFill>
              </a:rPr>
              <a:t>Stroke Volume ( SV ) </a:t>
            </a:r>
            <a:r>
              <a:rPr lang="en-US" sz="1800" b="1" dirty="0"/>
              <a:t>: </a:t>
            </a:r>
            <a:r>
              <a:rPr lang="en-US" sz="1800" dirty="0"/>
              <a:t>Amount of blood that heart pumps with each beat .</a:t>
            </a:r>
          </a:p>
          <a:p>
            <a:pPr marL="0" indent="0">
              <a:buNone/>
            </a:pPr>
            <a:endParaRPr lang="en-US" sz="1800" dirty="0"/>
          </a:p>
          <a:p>
            <a:r>
              <a:rPr lang="en-US" sz="1800" b="1" dirty="0">
                <a:solidFill>
                  <a:srgbClr val="FF0000"/>
                </a:solidFill>
              </a:rPr>
              <a:t>Heart rate ( HR ) </a:t>
            </a:r>
            <a:r>
              <a:rPr lang="en-US" sz="1800" dirty="0"/>
              <a:t>: Number of beats per minute .</a:t>
            </a:r>
          </a:p>
          <a:p>
            <a:endParaRPr lang="en-US" sz="1800" dirty="0"/>
          </a:p>
        </p:txBody>
      </p:sp>
      <p:pic>
        <p:nvPicPr>
          <p:cNvPr id="4" name="Picture 3">
            <a:extLst>
              <a:ext uri="{FF2B5EF4-FFF2-40B4-BE49-F238E27FC236}">
                <a16:creationId xmlns:a16="http://schemas.microsoft.com/office/drawing/2014/main" xmlns="" id="{2D59F982-ED63-4153-8214-CC87601AF48A}"/>
              </a:ext>
            </a:extLst>
          </p:cNvPr>
          <p:cNvPicPr>
            <a:picLocks noChangeAspect="1"/>
          </p:cNvPicPr>
          <p:nvPr/>
        </p:nvPicPr>
        <p:blipFill rotWithShape="1">
          <a:blip r:embed="rId2"/>
          <a:srcRect l="20833" t="56667" r="24166" b="14445"/>
          <a:stretch/>
        </p:blipFill>
        <p:spPr>
          <a:xfrm>
            <a:off x="1905000" y="4602162"/>
            <a:ext cx="5029200" cy="1981200"/>
          </a:xfrm>
          <a:prstGeom prst="rect">
            <a:avLst/>
          </a:prstGeom>
        </p:spPr>
      </p:pic>
    </p:spTree>
    <p:extLst>
      <p:ext uri="{BB962C8B-B14F-4D97-AF65-F5344CB8AC3E}">
        <p14:creationId xmlns:p14="http://schemas.microsoft.com/office/powerpoint/2010/main" val="5075467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14400" y="1066800"/>
            <a:ext cx="7425800" cy="4190999"/>
          </a:xfrm>
          <a:prstGeom prst="rect">
            <a:avLst/>
          </a:prstGeom>
        </p:spPr>
      </p:pic>
    </p:spTree>
    <p:extLst>
      <p:ext uri="{BB962C8B-B14F-4D97-AF65-F5344CB8AC3E}">
        <p14:creationId xmlns:p14="http://schemas.microsoft.com/office/powerpoint/2010/main" val="10787553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19200" y="1219200"/>
            <a:ext cx="6598837" cy="3724275"/>
          </a:xfrm>
          <a:prstGeom prst="rect">
            <a:avLst/>
          </a:prstGeom>
        </p:spPr>
      </p:pic>
    </p:spTree>
    <p:extLst>
      <p:ext uri="{BB962C8B-B14F-4D97-AF65-F5344CB8AC3E}">
        <p14:creationId xmlns:p14="http://schemas.microsoft.com/office/powerpoint/2010/main" val="12071191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19200" y="1219200"/>
            <a:ext cx="6750728" cy="3810000"/>
          </a:xfrm>
          <a:prstGeom prst="rect">
            <a:avLst/>
          </a:prstGeom>
        </p:spPr>
      </p:pic>
    </p:spTree>
    <p:extLst>
      <p:ext uri="{BB962C8B-B14F-4D97-AF65-F5344CB8AC3E}">
        <p14:creationId xmlns:p14="http://schemas.microsoft.com/office/powerpoint/2010/main" val="23336171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2B671EC-86B6-4AB8-B211-19ADB7C3404E}"/>
              </a:ext>
            </a:extLst>
          </p:cNvPr>
          <p:cNvSpPr>
            <a:spLocks noGrp="1"/>
          </p:cNvSpPr>
          <p:nvPr>
            <p:ph type="title"/>
          </p:nvPr>
        </p:nvSpPr>
        <p:spPr/>
        <p:txBody>
          <a:bodyPr>
            <a:normAutofit/>
          </a:bodyPr>
          <a:lstStyle/>
          <a:p>
            <a:endParaRPr lang="en-US" sz="2700" dirty="0"/>
          </a:p>
        </p:txBody>
      </p:sp>
      <p:sp>
        <p:nvSpPr>
          <p:cNvPr id="3" name="Content Placeholder 2">
            <a:extLst>
              <a:ext uri="{FF2B5EF4-FFF2-40B4-BE49-F238E27FC236}">
                <a16:creationId xmlns:a16="http://schemas.microsoft.com/office/drawing/2014/main" xmlns="" id="{F8DA7C4A-58B1-469C-A6D3-01B1869DB554}"/>
              </a:ext>
            </a:extLst>
          </p:cNvPr>
          <p:cNvSpPr>
            <a:spLocks noGrp="1"/>
          </p:cNvSpPr>
          <p:nvPr>
            <p:ph idx="1"/>
          </p:nvPr>
        </p:nvSpPr>
        <p:spPr>
          <a:xfrm>
            <a:off x="628650" y="2226469"/>
            <a:ext cx="7886700" cy="3500438"/>
          </a:xfrm>
        </p:spPr>
        <p:txBody>
          <a:bodyPr>
            <a:normAutofit/>
          </a:bodyPr>
          <a:lstStyle/>
          <a:p>
            <a:r>
              <a:rPr lang="en-US" sz="1500" dirty="0">
                <a:latin typeface="PalatinoLTStd-Roman"/>
              </a:rPr>
              <a:t>Administer </a:t>
            </a:r>
            <a:r>
              <a:rPr lang="en-US" sz="1500" b="1" dirty="0">
                <a:latin typeface="PalatinoLTStd-Roman"/>
              </a:rPr>
              <a:t>oxygen</a:t>
            </a:r>
            <a:r>
              <a:rPr lang="en-US" sz="1500" dirty="0">
                <a:latin typeface="PalatinoLTStd-Roman"/>
              </a:rPr>
              <a:t> in patients with capillary oxygen saturation &lt; 90% or partial pressure of oxygen in arterial blood (PaO2) &lt; 60 mm Hg.</a:t>
            </a:r>
          </a:p>
          <a:p>
            <a:pPr marL="0" indent="0">
              <a:buNone/>
            </a:pPr>
            <a:endParaRPr lang="en-US" sz="1500" dirty="0">
              <a:latin typeface="PalatinoLTStd-Roman"/>
            </a:endParaRPr>
          </a:p>
          <a:p>
            <a:r>
              <a:rPr lang="en-US" sz="1500" dirty="0">
                <a:latin typeface="PalatinoLTStd-Roman"/>
              </a:rPr>
              <a:t>Administer </a:t>
            </a:r>
            <a:r>
              <a:rPr lang="en-US" sz="1500" b="1" dirty="0">
                <a:latin typeface="PalatinoLTStd-Roman"/>
              </a:rPr>
              <a:t>IV loop diuretics </a:t>
            </a:r>
            <a:r>
              <a:rPr lang="en-US" sz="1500" dirty="0">
                <a:latin typeface="PalatinoLTStd-Roman"/>
              </a:rPr>
              <a:t>(such as furosemide) to treat symptoms of fluid overload. low-dose dopamine infusion may be considered in addition to loop diuretic.</a:t>
            </a:r>
          </a:p>
          <a:p>
            <a:endParaRPr lang="en-US" sz="1500" dirty="0">
              <a:latin typeface="PalatinoLTStd-Roman"/>
            </a:endParaRPr>
          </a:p>
          <a:p>
            <a:r>
              <a:rPr lang="en-US" sz="1500" dirty="0">
                <a:latin typeface="PalatinoLTStd-Roman"/>
              </a:rPr>
              <a:t>Measure serum electrolytes, urea nitrogen, and creatinine during titration of heart failure medications (including diuretics and renin-angiotensin-aldosterone system inhibitors)</a:t>
            </a:r>
          </a:p>
          <a:p>
            <a:endParaRPr lang="en-US" sz="1500" dirty="0">
              <a:latin typeface="PalatinoLTStd-Roman"/>
            </a:endParaRPr>
          </a:p>
          <a:p>
            <a:r>
              <a:rPr lang="en-US" sz="1500" dirty="0">
                <a:latin typeface="PalatinoLTStd-Roman"/>
              </a:rPr>
              <a:t>Use </a:t>
            </a:r>
            <a:r>
              <a:rPr lang="en-US" sz="1500" b="1" dirty="0">
                <a:latin typeface="PalatinoLTStd-Roman"/>
              </a:rPr>
              <a:t>invasive hemodynamic monitoring </a:t>
            </a:r>
            <a:r>
              <a:rPr lang="en-US" sz="1500" dirty="0">
                <a:latin typeface="PalatinoLTStd-Roman"/>
              </a:rPr>
              <a:t>with pulmonary artery catheter to guide therapy in patients with suspected heart failure in whom fluid status cannot be determined from clinical assessment </a:t>
            </a:r>
          </a:p>
        </p:txBody>
      </p:sp>
    </p:spTree>
    <p:extLst>
      <p:ext uri="{BB962C8B-B14F-4D97-AF65-F5344CB8AC3E}">
        <p14:creationId xmlns:p14="http://schemas.microsoft.com/office/powerpoint/2010/main" val="17788402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C96FDF5-6AAE-4D3D-9B9B-B58CE73C709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3CB3A783-0D96-4FAF-9DB5-DADDB30F3E43}"/>
              </a:ext>
            </a:extLst>
          </p:cNvPr>
          <p:cNvSpPr>
            <a:spLocks noGrp="1"/>
          </p:cNvSpPr>
          <p:nvPr>
            <p:ph idx="1"/>
          </p:nvPr>
        </p:nvSpPr>
        <p:spPr/>
        <p:txBody>
          <a:bodyPr>
            <a:normAutofit/>
          </a:bodyPr>
          <a:lstStyle/>
          <a:p>
            <a:pPr marL="0" indent="0">
              <a:lnSpc>
                <a:spcPct val="90000"/>
              </a:lnSpc>
              <a:spcBef>
                <a:spcPts val="750"/>
              </a:spcBef>
              <a:buClrTx/>
              <a:buSzTx/>
              <a:buNone/>
              <a:defRPr/>
            </a:pPr>
            <a:r>
              <a:rPr lang="en-US" sz="1950" dirty="0">
                <a:solidFill>
                  <a:prstClr val="black"/>
                </a:solidFill>
                <a:latin typeface="PalatinoLTStd-Roman"/>
              </a:rPr>
              <a:t>- For patients that have significant dyspnea despite supplemental oxygen and aggressive diuresis:</a:t>
            </a:r>
          </a:p>
          <a:p>
            <a:pPr marL="0" indent="0">
              <a:lnSpc>
                <a:spcPct val="90000"/>
              </a:lnSpc>
              <a:spcBef>
                <a:spcPts val="750"/>
              </a:spcBef>
              <a:buClrTx/>
              <a:buSzTx/>
              <a:buNone/>
              <a:defRPr/>
            </a:pPr>
            <a:endParaRPr lang="en-US" sz="1800" dirty="0">
              <a:solidFill>
                <a:prstClr val="black"/>
              </a:solidFill>
              <a:latin typeface="PalatinoLTStd-Roman"/>
            </a:endParaRPr>
          </a:p>
          <a:p>
            <a:pPr>
              <a:defRPr/>
            </a:pPr>
            <a:r>
              <a:rPr lang="en-US" sz="1500" dirty="0">
                <a:solidFill>
                  <a:prstClr val="black"/>
                </a:solidFill>
                <a:latin typeface="PalatinoLTStd-Roman"/>
              </a:rPr>
              <a:t>Consider </a:t>
            </a:r>
            <a:r>
              <a:rPr lang="en-US" sz="1500" b="1" dirty="0">
                <a:solidFill>
                  <a:prstClr val="black"/>
                </a:solidFill>
                <a:latin typeface="PalatinoLTStd-Roman"/>
              </a:rPr>
              <a:t>vasodilators</a:t>
            </a:r>
            <a:r>
              <a:rPr lang="en-US" sz="1500" dirty="0">
                <a:solidFill>
                  <a:prstClr val="black"/>
                </a:solidFill>
                <a:latin typeface="PalatinoLTStd-Roman"/>
              </a:rPr>
              <a:t> (IV nitroglycerin, nitroprusside, or </a:t>
            </a:r>
            <a:r>
              <a:rPr lang="en-US" sz="1500" dirty="0" err="1">
                <a:solidFill>
                  <a:prstClr val="black"/>
                </a:solidFill>
                <a:latin typeface="PalatinoLTStd-Roman"/>
              </a:rPr>
              <a:t>nesiritide</a:t>
            </a:r>
            <a:r>
              <a:rPr lang="en-US" sz="1500" dirty="0">
                <a:solidFill>
                  <a:prstClr val="black"/>
                </a:solidFill>
                <a:latin typeface="PalatinoLTStd-Roman"/>
              </a:rPr>
              <a:t>) as adjunct to diuretics to relieve dyspnea in absence of symptomatic hypotension.</a:t>
            </a:r>
          </a:p>
          <a:p>
            <a:pPr>
              <a:defRPr/>
            </a:pPr>
            <a:r>
              <a:rPr lang="en-US" sz="1500" dirty="0">
                <a:solidFill>
                  <a:prstClr val="black"/>
                </a:solidFill>
                <a:latin typeface="PalatinoLTStd-Roman"/>
              </a:rPr>
              <a:t>Consider </a:t>
            </a:r>
            <a:r>
              <a:rPr lang="en-US" sz="1500" b="1" dirty="0">
                <a:solidFill>
                  <a:prstClr val="black"/>
                </a:solidFill>
                <a:latin typeface="PalatinoLTStd-Roman"/>
              </a:rPr>
              <a:t>noninvasive positive pressure ventilation.</a:t>
            </a:r>
          </a:p>
          <a:p>
            <a:pPr>
              <a:defRPr/>
            </a:pPr>
            <a:r>
              <a:rPr lang="en-US" sz="1500" dirty="0">
                <a:solidFill>
                  <a:prstClr val="black"/>
                </a:solidFill>
                <a:latin typeface="PalatinoLTStd-Roman"/>
              </a:rPr>
              <a:t>Consider cautious use of </a:t>
            </a:r>
            <a:r>
              <a:rPr lang="en-US" sz="1500" b="1" dirty="0">
                <a:solidFill>
                  <a:prstClr val="black"/>
                </a:solidFill>
                <a:latin typeface="PalatinoLTStd-Roman"/>
              </a:rPr>
              <a:t>IV opiates </a:t>
            </a:r>
            <a:r>
              <a:rPr lang="en-US" sz="1500" dirty="0">
                <a:solidFill>
                  <a:prstClr val="black"/>
                </a:solidFill>
                <a:latin typeface="PalatinoLTStd-Roman"/>
              </a:rPr>
              <a:t>(for example, morphine sulfate ) in particularly distressed, anxious, or restless patients to relieve symptoms and improve breathlessness.</a:t>
            </a:r>
          </a:p>
          <a:p>
            <a:pPr marL="0" indent="0">
              <a:buNone/>
              <a:defRPr/>
            </a:pPr>
            <a:endParaRPr lang="en-US" sz="1500" dirty="0">
              <a:solidFill>
                <a:prstClr val="black"/>
              </a:solidFill>
              <a:latin typeface="PalatinoLTStd-Roman"/>
            </a:endParaRPr>
          </a:p>
          <a:p>
            <a:pPr marL="0" indent="0">
              <a:buNone/>
              <a:defRPr/>
            </a:pPr>
            <a:r>
              <a:rPr lang="en-US" sz="1950" dirty="0">
                <a:solidFill>
                  <a:prstClr val="black"/>
                </a:solidFill>
                <a:latin typeface="PalatinoLTStd-Roman"/>
              </a:rPr>
              <a:t>- For patients with borderline or low blood pressure with documented severe systolic dysfunction</a:t>
            </a:r>
          </a:p>
          <a:p>
            <a:pPr marL="0" indent="0">
              <a:buNone/>
              <a:defRPr/>
            </a:pPr>
            <a:endParaRPr lang="en-US" sz="1500" dirty="0">
              <a:solidFill>
                <a:prstClr val="black"/>
              </a:solidFill>
              <a:latin typeface="PalatinoLTStd-Roman"/>
            </a:endParaRPr>
          </a:p>
          <a:p>
            <a:pPr>
              <a:defRPr/>
            </a:pPr>
            <a:r>
              <a:rPr lang="en-US" sz="1500" dirty="0">
                <a:solidFill>
                  <a:prstClr val="black"/>
                </a:solidFill>
                <a:latin typeface="PalatinoLTStd-Roman"/>
              </a:rPr>
              <a:t>Consider short-term, continuous </a:t>
            </a:r>
            <a:r>
              <a:rPr lang="en-US" sz="1500" b="1" dirty="0">
                <a:solidFill>
                  <a:prstClr val="black"/>
                </a:solidFill>
                <a:latin typeface="PalatinoLTStd-Roman"/>
              </a:rPr>
              <a:t>IV inotropic </a:t>
            </a:r>
            <a:r>
              <a:rPr lang="en-US" sz="1500" dirty="0">
                <a:solidFill>
                  <a:prstClr val="black"/>
                </a:solidFill>
                <a:latin typeface="PalatinoLTStd-Roman"/>
              </a:rPr>
              <a:t>support (such as dopamine, dobutamine, or milrinone)</a:t>
            </a:r>
          </a:p>
        </p:txBody>
      </p:sp>
    </p:spTree>
    <p:extLst>
      <p:ext uri="{BB962C8B-B14F-4D97-AF65-F5344CB8AC3E}">
        <p14:creationId xmlns:p14="http://schemas.microsoft.com/office/powerpoint/2010/main" val="38011655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935ADC-5204-4B6A-96C9-4212D1F3EDA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2E8BF96F-E970-4EBF-8B57-76C857E6E217}"/>
              </a:ext>
            </a:extLst>
          </p:cNvPr>
          <p:cNvSpPr>
            <a:spLocks noGrp="1"/>
          </p:cNvSpPr>
          <p:nvPr>
            <p:ph idx="1"/>
          </p:nvPr>
        </p:nvSpPr>
        <p:spPr>
          <a:xfrm>
            <a:off x="527539" y="2226469"/>
            <a:ext cx="8113541" cy="3500438"/>
          </a:xfrm>
        </p:spPr>
        <p:txBody>
          <a:bodyPr>
            <a:normAutofit/>
          </a:bodyPr>
          <a:lstStyle/>
          <a:p>
            <a:pPr marL="0" indent="0">
              <a:buNone/>
            </a:pPr>
            <a:r>
              <a:rPr lang="en-US" sz="1800" dirty="0">
                <a:latin typeface="PalatinoLTStd-Roman"/>
              </a:rPr>
              <a:t>Ventilatory support:</a:t>
            </a:r>
          </a:p>
          <a:p>
            <a:pPr marL="0" indent="0">
              <a:buNone/>
            </a:pPr>
            <a:r>
              <a:rPr lang="en-US" sz="1500" dirty="0">
                <a:latin typeface="PalatinoLTStd-Roman"/>
              </a:rPr>
              <a:t>- Consider </a:t>
            </a:r>
            <a:r>
              <a:rPr lang="en-US" sz="1500" b="1" dirty="0">
                <a:latin typeface="PalatinoLTStd-Roman"/>
              </a:rPr>
              <a:t>noninvasive ventilation </a:t>
            </a:r>
            <a:r>
              <a:rPr lang="en-US" sz="1500" dirty="0">
                <a:latin typeface="PalatinoLTStd-Roman"/>
              </a:rPr>
              <a:t>in patients with respiratory distress (respiratory rate &gt; 25 breaths/minute, transcutaneous oxygen saturation &lt; 90%) and start as early as possible to improve breathlessness and reduce rate of mechanical endotracheal intubation</a:t>
            </a:r>
          </a:p>
          <a:p>
            <a:r>
              <a:rPr lang="en-US" sz="1500" dirty="0">
                <a:latin typeface="PalatinoLTStd-Roman"/>
              </a:rPr>
              <a:t>Use with caution in hypotensive patients as it may reduce blood pressure</a:t>
            </a:r>
          </a:p>
          <a:p>
            <a:pPr marL="0" indent="0">
              <a:buNone/>
            </a:pPr>
            <a:endParaRPr lang="en-US" sz="1500" dirty="0">
              <a:latin typeface="PalatinoLTStd-Roman"/>
            </a:endParaRPr>
          </a:p>
          <a:p>
            <a:pPr marL="0" indent="0">
              <a:buNone/>
            </a:pPr>
            <a:r>
              <a:rPr lang="en-US" sz="1500" dirty="0">
                <a:latin typeface="PalatinoLTStd-Roman"/>
              </a:rPr>
              <a:t>- </a:t>
            </a:r>
            <a:r>
              <a:rPr lang="en-US" sz="1500" b="1" dirty="0">
                <a:latin typeface="PalatinoLTStd-Roman"/>
              </a:rPr>
              <a:t>Intubation</a:t>
            </a:r>
            <a:r>
              <a:rPr lang="en-US" sz="1500" dirty="0">
                <a:latin typeface="PalatinoLTStd-Roman"/>
              </a:rPr>
              <a:t> recommended if unable to noninvasively manage respiratory failure leading to:</a:t>
            </a:r>
          </a:p>
          <a:p>
            <a:r>
              <a:rPr lang="en-US" sz="1500" dirty="0">
                <a:latin typeface="PalatinoLTStd-Roman"/>
              </a:rPr>
              <a:t>Hypoxemia (partial pressure of oxygen in arterial blood &lt; 60 mm Hg)</a:t>
            </a:r>
          </a:p>
          <a:p>
            <a:r>
              <a:rPr lang="en-US" sz="1500" dirty="0">
                <a:latin typeface="PalatinoLTStd-Roman"/>
              </a:rPr>
              <a:t>Hypercapnia (partial pressure of carbon dioxide in arterial blood &gt; 50 mm Hg)</a:t>
            </a:r>
          </a:p>
          <a:p>
            <a:r>
              <a:rPr lang="en-US" sz="1500" dirty="0">
                <a:latin typeface="PalatinoLTStd-Roman"/>
              </a:rPr>
              <a:t>Acidosis (pH &lt; 7.35)</a:t>
            </a:r>
          </a:p>
        </p:txBody>
      </p:sp>
    </p:spTree>
    <p:extLst>
      <p:ext uri="{BB962C8B-B14F-4D97-AF65-F5344CB8AC3E}">
        <p14:creationId xmlns:p14="http://schemas.microsoft.com/office/powerpoint/2010/main" val="31273017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C168B9-EADE-49AA-B049-389B4F439339}"/>
              </a:ext>
            </a:extLst>
          </p:cNvPr>
          <p:cNvSpPr>
            <a:spLocks noGrp="1"/>
          </p:cNvSpPr>
          <p:nvPr>
            <p:ph type="title"/>
          </p:nvPr>
        </p:nvSpPr>
        <p:spPr/>
        <p:txBody>
          <a:bodyPr>
            <a:normAutofit/>
          </a:bodyPr>
          <a:lstStyle/>
          <a:p>
            <a:r>
              <a:rPr lang="en-US" sz="3000" dirty="0">
                <a:latin typeface="PalatinoLTStd-Roman"/>
              </a:rPr>
              <a:t>Pulmonary Edema </a:t>
            </a:r>
          </a:p>
        </p:txBody>
      </p:sp>
      <p:sp>
        <p:nvSpPr>
          <p:cNvPr id="3" name="Content Placeholder 2">
            <a:extLst>
              <a:ext uri="{FF2B5EF4-FFF2-40B4-BE49-F238E27FC236}">
                <a16:creationId xmlns:a16="http://schemas.microsoft.com/office/drawing/2014/main" xmlns="" id="{FD0DCA0B-6BF1-4EAB-9E72-B3E33FBD834C}"/>
              </a:ext>
            </a:extLst>
          </p:cNvPr>
          <p:cNvSpPr>
            <a:spLocks noGrp="1"/>
          </p:cNvSpPr>
          <p:nvPr>
            <p:ph idx="1"/>
          </p:nvPr>
        </p:nvSpPr>
        <p:spPr/>
        <p:txBody>
          <a:bodyPr>
            <a:normAutofit/>
          </a:bodyPr>
          <a:lstStyle/>
          <a:p>
            <a:r>
              <a:rPr lang="en-US" sz="1500" dirty="0">
                <a:latin typeface="PalatinoLTStd-Roman"/>
              </a:rPr>
              <a:t>Acute heart failure with pulmonary </a:t>
            </a:r>
            <a:r>
              <a:rPr lang="en-US" sz="1500" dirty="0" smtClean="0">
                <a:latin typeface="PalatinoLTStd-Roman"/>
              </a:rPr>
              <a:t>edema is </a:t>
            </a:r>
            <a:r>
              <a:rPr lang="en-US" sz="1500" dirty="0">
                <a:latin typeface="PalatinoLTStd-Roman"/>
              </a:rPr>
              <a:t>a medical emergency that should be treated urgently. The patient should initially be kept rested, with continuous monitoring of cardiac rhythm, BP and pulse oximetry.</a:t>
            </a:r>
          </a:p>
          <a:p>
            <a:endParaRPr lang="en-US" sz="1500" dirty="0">
              <a:latin typeface="PalatinoLTStd-Roman"/>
            </a:endParaRPr>
          </a:p>
          <a:p>
            <a:r>
              <a:rPr lang="en-US" sz="1500" dirty="0">
                <a:latin typeface="PalatinoLTStd-Roman"/>
              </a:rPr>
              <a:t>Intravenous opiates can be of value in distressed patients but must be used sparingly, as they may cause respiratory depression and exacerbation of hypoxemia and hypercapnia.</a:t>
            </a:r>
          </a:p>
        </p:txBody>
      </p:sp>
    </p:spTree>
    <p:extLst>
      <p:ext uri="{BB962C8B-B14F-4D97-AF65-F5344CB8AC3E}">
        <p14:creationId xmlns:p14="http://schemas.microsoft.com/office/powerpoint/2010/main" val="6724676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xmlns="" id="{1ECAB1E8-8195-4748-BE71-FF806D86892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85725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useBgFill="1">
        <p:nvSpPr>
          <p:cNvPr id="12" name="Rectangle 11">
            <a:extLst>
              <a:ext uri="{FF2B5EF4-FFF2-40B4-BE49-F238E27FC236}">
                <a16:creationId xmlns:a16="http://schemas.microsoft.com/office/drawing/2014/main" xmlns="" id="{57F6BDD4-E066-4008-8011-6CC31AEB455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07182" y="1332465"/>
            <a:ext cx="3209537" cy="4121944"/>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xmlns="" id="{B37F2438-D926-48D6-9FDF-E317FA8813AD}"/>
              </a:ext>
            </a:extLst>
          </p:cNvPr>
          <p:cNvSpPr>
            <a:spLocks noGrp="1"/>
          </p:cNvSpPr>
          <p:nvPr>
            <p:ph idx="1"/>
          </p:nvPr>
        </p:nvSpPr>
        <p:spPr>
          <a:xfrm>
            <a:off x="630936" y="2626615"/>
            <a:ext cx="2048960" cy="2568782"/>
          </a:xfrm>
        </p:spPr>
        <p:txBody>
          <a:bodyPr>
            <a:normAutofit/>
          </a:bodyPr>
          <a:lstStyle/>
          <a:p>
            <a:r>
              <a:rPr lang="en-US" sz="1500" dirty="0">
                <a:latin typeface="PalatinoLTStd-Roman"/>
              </a:rPr>
              <a:t>The key elements of the management of pulmonary edema:</a:t>
            </a:r>
          </a:p>
        </p:txBody>
      </p:sp>
      <p:sp>
        <p:nvSpPr>
          <p:cNvPr id="14" name="Rectangle 13">
            <a:extLst>
              <a:ext uri="{FF2B5EF4-FFF2-40B4-BE49-F238E27FC236}">
                <a16:creationId xmlns:a16="http://schemas.microsoft.com/office/drawing/2014/main" xmlns="" id="{2711A8FB-68FC-45FC-B01E-38F809E2D43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259175" y="1735074"/>
            <a:ext cx="96012"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latin typeface="Calibri" panose="020F0502020204030204"/>
            </a:endParaRPr>
          </a:p>
        </p:txBody>
      </p:sp>
      <p:sp>
        <p:nvSpPr>
          <p:cNvPr id="16" name="Rectangle 15">
            <a:extLst>
              <a:ext uri="{FF2B5EF4-FFF2-40B4-BE49-F238E27FC236}">
                <a16:creationId xmlns:a16="http://schemas.microsoft.com/office/drawing/2014/main" xmlns="" id="{2A865FE3-5FC9-4049-87CF-30019C46C0F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58094" y="2448306"/>
            <a:ext cx="2496312" cy="685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pic>
        <p:nvPicPr>
          <p:cNvPr id="5" name="Picture 4" descr="Table&#10;&#10;Description automatically generated">
            <a:extLst>
              <a:ext uri="{FF2B5EF4-FFF2-40B4-BE49-F238E27FC236}">
                <a16:creationId xmlns:a16="http://schemas.microsoft.com/office/drawing/2014/main" xmlns="" id="{B64A2718-8857-4768-AAEA-EE8630DAF16E}"/>
              </a:ext>
            </a:extLst>
          </p:cNvPr>
          <p:cNvPicPr>
            <a:picLocks noChangeAspect="1"/>
          </p:cNvPicPr>
          <p:nvPr/>
        </p:nvPicPr>
        <p:blipFill rotWithShape="1">
          <a:blip r:embed="rId2">
            <a:extLst>
              <a:ext uri="{28A0092B-C50C-407E-A947-70E740481C1C}">
                <a14:useLocalDpi xmlns:a14="http://schemas.microsoft.com/office/drawing/2010/main" val="0"/>
              </a:ext>
            </a:extLst>
          </a:blip>
          <a:srcRect r="964" b="1"/>
          <a:stretch/>
        </p:blipFill>
        <p:spPr>
          <a:xfrm>
            <a:off x="3049172" y="949930"/>
            <a:ext cx="5835653" cy="4817009"/>
          </a:xfrm>
          <a:prstGeom prst="rect">
            <a:avLst/>
          </a:prstGeom>
        </p:spPr>
      </p:pic>
    </p:spTree>
    <p:extLst>
      <p:ext uri="{BB962C8B-B14F-4D97-AF65-F5344CB8AC3E}">
        <p14:creationId xmlns:p14="http://schemas.microsoft.com/office/powerpoint/2010/main" val="23922419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7264F718-7FAC-4056-9FA9-A603EC682F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144" y="857250"/>
            <a:ext cx="9142856"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Freeform: Shape 9">
            <a:extLst>
              <a:ext uri="{FF2B5EF4-FFF2-40B4-BE49-F238E27FC236}">
                <a16:creationId xmlns:a16="http://schemas.microsoft.com/office/drawing/2014/main" xmlns="" id="{F74639F7-E3C7-4165-A83E-6386A86BA1D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V="1">
            <a:off x="0" y="857250"/>
            <a:ext cx="4767262" cy="5143500"/>
          </a:xfrm>
          <a:custGeom>
            <a:avLst/>
            <a:gdLst>
              <a:gd name="connsiteX0" fmla="*/ 7539895 w 7539895"/>
              <a:gd name="connsiteY0" fmla="*/ 6858000 h 6858000"/>
              <a:gd name="connsiteX1" fmla="*/ 0 w 7539895"/>
              <a:gd name="connsiteY1" fmla="*/ 6858000 h 6858000"/>
              <a:gd name="connsiteX2" fmla="*/ 0 w 7539895"/>
              <a:gd name="connsiteY2" fmla="*/ 0 h 6858000"/>
              <a:gd name="connsiteX3" fmla="*/ 4363741 w 7539895"/>
              <a:gd name="connsiteY3" fmla="*/ 0 h 6858000"/>
            </a:gdLst>
            <a:ahLst/>
            <a:cxnLst>
              <a:cxn ang="0">
                <a:pos x="connsiteX0" y="connsiteY0"/>
              </a:cxn>
              <a:cxn ang="0">
                <a:pos x="connsiteX1" y="connsiteY1"/>
              </a:cxn>
              <a:cxn ang="0">
                <a:pos x="connsiteX2" y="connsiteY2"/>
              </a:cxn>
              <a:cxn ang="0">
                <a:pos x="connsiteX3" y="connsiteY3"/>
              </a:cxn>
            </a:cxnLst>
            <a:rect l="l" t="t" r="r" b="b"/>
            <a:pathLst>
              <a:path w="7539895" h="6858000">
                <a:moveTo>
                  <a:pt x="7539895" y="6858000"/>
                </a:moveTo>
                <a:lnTo>
                  <a:pt x="0" y="6858000"/>
                </a:lnTo>
                <a:lnTo>
                  <a:pt x="0" y="0"/>
                </a:lnTo>
                <a:lnTo>
                  <a:pt x="4363741"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Freeform: Shape 11">
            <a:extLst>
              <a:ext uri="{FF2B5EF4-FFF2-40B4-BE49-F238E27FC236}">
                <a16:creationId xmlns:a16="http://schemas.microsoft.com/office/drawing/2014/main" xmlns="" id="{8B3AF0F1-707A-463E-B5EE-33C63A40CFC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V="1">
            <a:off x="1" y="857250"/>
            <a:ext cx="4484693" cy="5143500"/>
          </a:xfrm>
          <a:custGeom>
            <a:avLst/>
            <a:gdLst>
              <a:gd name="connsiteX0" fmla="*/ 7092985 w 7092985"/>
              <a:gd name="connsiteY0" fmla="*/ 6858000 h 6858000"/>
              <a:gd name="connsiteX1" fmla="*/ 0 w 7092985"/>
              <a:gd name="connsiteY1" fmla="*/ 6858000 h 6858000"/>
              <a:gd name="connsiteX2" fmla="*/ 0 w 7092985"/>
              <a:gd name="connsiteY2" fmla="*/ 0 h 6858000"/>
              <a:gd name="connsiteX3" fmla="*/ 3916831 w 7092985"/>
              <a:gd name="connsiteY3" fmla="*/ 0 h 6858000"/>
            </a:gdLst>
            <a:ahLst/>
            <a:cxnLst>
              <a:cxn ang="0">
                <a:pos x="connsiteX0" y="connsiteY0"/>
              </a:cxn>
              <a:cxn ang="0">
                <a:pos x="connsiteX1" y="connsiteY1"/>
              </a:cxn>
              <a:cxn ang="0">
                <a:pos x="connsiteX2" y="connsiteY2"/>
              </a:cxn>
              <a:cxn ang="0">
                <a:pos x="connsiteX3" y="connsiteY3"/>
              </a:cxn>
            </a:cxnLst>
            <a:rect l="l" t="t" r="r" b="b"/>
            <a:pathLst>
              <a:path w="7092985" h="6858000">
                <a:moveTo>
                  <a:pt x="7092985" y="6858000"/>
                </a:moveTo>
                <a:lnTo>
                  <a:pt x="0" y="6858000"/>
                </a:lnTo>
                <a:lnTo>
                  <a:pt x="0" y="0"/>
                </a:lnTo>
                <a:lnTo>
                  <a:pt x="3916831"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 name="Title 1">
            <a:extLst>
              <a:ext uri="{FF2B5EF4-FFF2-40B4-BE49-F238E27FC236}">
                <a16:creationId xmlns:a16="http://schemas.microsoft.com/office/drawing/2014/main" xmlns="" id="{6134F611-E9C5-42AF-B717-D760CB3F5F12}"/>
              </a:ext>
            </a:extLst>
          </p:cNvPr>
          <p:cNvSpPr>
            <a:spLocks noGrp="1"/>
          </p:cNvSpPr>
          <p:nvPr>
            <p:ph type="title"/>
          </p:nvPr>
        </p:nvSpPr>
        <p:spPr>
          <a:xfrm>
            <a:off x="630936" y="1385887"/>
            <a:ext cx="2839212" cy="2233613"/>
          </a:xfrm>
        </p:spPr>
        <p:txBody>
          <a:bodyPr anchor="b">
            <a:normAutofit/>
          </a:bodyPr>
          <a:lstStyle/>
          <a:p>
            <a:r>
              <a:rPr lang="en-US" sz="4050" dirty="0"/>
              <a:t>Thank you</a:t>
            </a:r>
          </a:p>
        </p:txBody>
      </p:sp>
    </p:spTree>
    <p:extLst>
      <p:ext uri="{BB962C8B-B14F-4D97-AF65-F5344CB8AC3E}">
        <p14:creationId xmlns:p14="http://schemas.microsoft.com/office/powerpoint/2010/main" val="2174687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4">
            <a:extLst>
              <a:ext uri="{FF2B5EF4-FFF2-40B4-BE49-F238E27FC236}">
                <a16:creationId xmlns:a16="http://schemas.microsoft.com/office/drawing/2014/main" xmlns="" id="{48637F20-F15D-4E31-84F6-5DD4060F81C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381000"/>
            <a:ext cx="8229600" cy="5867400"/>
          </a:xfrm>
        </p:spPr>
      </p:pic>
    </p:spTree>
    <p:extLst>
      <p:ext uri="{BB962C8B-B14F-4D97-AF65-F5344CB8AC3E}">
        <p14:creationId xmlns:p14="http://schemas.microsoft.com/office/powerpoint/2010/main" val="3176375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A0FD1774-C89B-49CF-A657-3603C5842D84}"/>
              </a:ext>
            </a:extLst>
          </p:cNvPr>
          <p:cNvSpPr>
            <a:spLocks noGrp="1"/>
          </p:cNvSpPr>
          <p:nvPr>
            <p:ph type="title"/>
          </p:nvPr>
        </p:nvSpPr>
        <p:spPr>
          <a:xfrm>
            <a:off x="608428" y="609600"/>
            <a:ext cx="7772400" cy="1143000"/>
          </a:xfrm>
        </p:spPr>
        <p:txBody>
          <a:bodyPr/>
          <a:lstStyle/>
          <a:p>
            <a:r>
              <a:rPr lang="en-US" dirty="0"/>
              <a:t>Ejection fraction </a:t>
            </a:r>
            <a:endParaRPr lang="ar-JO" dirty="0"/>
          </a:p>
        </p:txBody>
      </p:sp>
      <p:sp>
        <p:nvSpPr>
          <p:cNvPr id="7" name="عنصر نائب للمحتوى 6">
            <a:extLst>
              <a:ext uri="{FF2B5EF4-FFF2-40B4-BE49-F238E27FC236}">
                <a16:creationId xmlns:a16="http://schemas.microsoft.com/office/drawing/2014/main" xmlns="" id="{919B3B8F-F1E0-4EA5-8C70-11F339861134}"/>
              </a:ext>
            </a:extLst>
          </p:cNvPr>
          <p:cNvSpPr>
            <a:spLocks noGrp="1"/>
          </p:cNvSpPr>
          <p:nvPr>
            <p:ph idx="1"/>
          </p:nvPr>
        </p:nvSpPr>
        <p:spPr>
          <a:xfrm>
            <a:off x="609600" y="1981200"/>
            <a:ext cx="8382000" cy="4572000"/>
          </a:xfrm>
        </p:spPr>
        <p:txBody>
          <a:bodyPr>
            <a:normAutofit/>
          </a:bodyPr>
          <a:lstStyle/>
          <a:p>
            <a:pPr marL="457200" indent="-457200">
              <a:buFont typeface="Wingdings" panose="05000000000000000000" pitchFamily="2" charset="2"/>
              <a:buChar char="Ø"/>
            </a:pPr>
            <a:r>
              <a:rPr lang="en-US" sz="1800" dirty="0"/>
              <a:t>One of the measurements used by physicians to assess how well a patient's heart is functioning .</a:t>
            </a:r>
          </a:p>
          <a:p>
            <a:pPr marL="457200" indent="-457200">
              <a:buFont typeface="Wingdings" panose="05000000000000000000" pitchFamily="2" charset="2"/>
              <a:buChar char="Ø"/>
            </a:pPr>
            <a:endParaRPr lang="en-US" sz="1800" dirty="0"/>
          </a:p>
          <a:p>
            <a:pPr marL="457200" indent="-457200">
              <a:buFont typeface="Wingdings" panose="05000000000000000000" pitchFamily="2" charset="2"/>
              <a:buChar char="Ø"/>
            </a:pPr>
            <a:r>
              <a:rPr lang="en-US" sz="1800" dirty="0"/>
              <a:t> An ejection fraction is a </a:t>
            </a:r>
            <a:r>
              <a:rPr lang="en-US" sz="1800" dirty="0">
                <a:solidFill>
                  <a:srgbClr val="FF0000"/>
                </a:solidFill>
              </a:rPr>
              <a:t>percentage of the blood within the chamber that is pumped out  with every heartbeat </a:t>
            </a:r>
            <a:r>
              <a:rPr lang="en-US" sz="1800" dirty="0"/>
              <a:t>.</a:t>
            </a:r>
          </a:p>
          <a:p>
            <a:pPr marL="457200" indent="-457200">
              <a:buFont typeface="Wingdings" panose="05000000000000000000" pitchFamily="2" charset="2"/>
              <a:buChar char="Ø"/>
            </a:pPr>
            <a:endParaRPr lang="en-US" sz="1800" dirty="0"/>
          </a:p>
          <a:p>
            <a:pPr marL="457200" indent="-457200">
              <a:buFont typeface="Wingdings" panose="05000000000000000000" pitchFamily="2" charset="2"/>
              <a:buChar char="Ø"/>
            </a:pPr>
            <a:r>
              <a:rPr lang="en-US" sz="1800" b="1" dirty="0">
                <a:solidFill>
                  <a:srgbClr val="00B050"/>
                </a:solidFill>
              </a:rPr>
              <a:t>EF  = SV / EDV</a:t>
            </a:r>
          </a:p>
          <a:p>
            <a:pPr marL="457200" indent="-457200">
              <a:buFont typeface="Wingdings" panose="05000000000000000000" pitchFamily="2" charset="2"/>
              <a:buChar char="Ø"/>
            </a:pPr>
            <a:endParaRPr lang="en-US" sz="1800" dirty="0"/>
          </a:p>
          <a:p>
            <a:pPr marL="457200" indent="-457200">
              <a:buFont typeface="Wingdings" panose="05000000000000000000" pitchFamily="2" charset="2"/>
              <a:buChar char="Ø"/>
            </a:pPr>
            <a:r>
              <a:rPr lang="en-US" sz="1800" dirty="0"/>
              <a:t> Normal EF = </a:t>
            </a:r>
            <a:r>
              <a:rPr lang="en-US" sz="1800" b="1" dirty="0"/>
              <a:t>55 to 70 %</a:t>
            </a:r>
            <a:endParaRPr lang="ar-JO" sz="1800" b="1" dirty="0"/>
          </a:p>
          <a:p>
            <a:endParaRPr lang="ar-JO" sz="1800" b="1" dirty="0"/>
          </a:p>
        </p:txBody>
      </p:sp>
    </p:spTree>
    <p:extLst>
      <p:ext uri="{BB962C8B-B14F-4D97-AF65-F5344CB8AC3E}">
        <p14:creationId xmlns:p14="http://schemas.microsoft.com/office/powerpoint/2010/main" val="35992566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72DE1AD-31D3-4486-A354-F8C3EDDEEB6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CFA0ACD7-3089-45E0-9CBB-0C5303279886}"/>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xmlns="" id="{A730D162-157E-4100-BEB5-9CFDE3CC3197}"/>
              </a:ext>
            </a:extLst>
          </p:cNvPr>
          <p:cNvPicPr>
            <a:picLocks noChangeAspect="1"/>
          </p:cNvPicPr>
          <p:nvPr/>
        </p:nvPicPr>
        <p:blipFill rotWithShape="1">
          <a:blip r:embed="rId2"/>
          <a:srcRect l="19166" t="21838" r="20833" b="20356"/>
          <a:stretch/>
        </p:blipFill>
        <p:spPr>
          <a:xfrm>
            <a:off x="76200" y="33997"/>
            <a:ext cx="9067800" cy="6858000"/>
          </a:xfrm>
          <a:prstGeom prst="rect">
            <a:avLst/>
          </a:prstGeom>
        </p:spPr>
      </p:pic>
    </p:spTree>
    <p:extLst>
      <p:ext uri="{BB962C8B-B14F-4D97-AF65-F5344CB8AC3E}">
        <p14:creationId xmlns:p14="http://schemas.microsoft.com/office/powerpoint/2010/main" val="1820595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A05A121A-24A5-4E77-A5CD-E7AAFD225FD0}"/>
              </a:ext>
            </a:extLst>
          </p:cNvPr>
          <p:cNvSpPr>
            <a:spLocks noGrp="1"/>
          </p:cNvSpPr>
          <p:nvPr>
            <p:ph type="title"/>
          </p:nvPr>
        </p:nvSpPr>
        <p:spPr/>
        <p:txBody>
          <a:bodyPr/>
          <a:lstStyle/>
          <a:p>
            <a:r>
              <a:rPr lang="en-US" dirty="0"/>
              <a:t>Systolic failure </a:t>
            </a:r>
            <a:endParaRPr lang="ar-JO" dirty="0"/>
          </a:p>
        </p:txBody>
      </p:sp>
      <p:sp>
        <p:nvSpPr>
          <p:cNvPr id="3" name="عنصر نائب للمحتوى 2">
            <a:extLst>
              <a:ext uri="{FF2B5EF4-FFF2-40B4-BE49-F238E27FC236}">
                <a16:creationId xmlns:a16="http://schemas.microsoft.com/office/drawing/2014/main" xmlns="" id="{235ADA99-C86C-4EE0-8E06-FCAC4EFA9AB8}"/>
              </a:ext>
            </a:extLst>
          </p:cNvPr>
          <p:cNvSpPr>
            <a:spLocks noGrp="1"/>
          </p:cNvSpPr>
          <p:nvPr>
            <p:ph idx="1"/>
          </p:nvPr>
        </p:nvSpPr>
        <p:spPr>
          <a:xfrm>
            <a:off x="736444" y="2209800"/>
            <a:ext cx="8001000" cy="4419600"/>
          </a:xfrm>
        </p:spPr>
        <p:txBody>
          <a:bodyPr>
            <a:normAutofit/>
          </a:bodyPr>
          <a:lstStyle/>
          <a:p>
            <a:r>
              <a:rPr lang="en-US" sz="1800" dirty="0">
                <a:solidFill>
                  <a:srgbClr val="FF0000"/>
                </a:solidFill>
              </a:rPr>
              <a:t>Hallmark: </a:t>
            </a:r>
            <a:r>
              <a:rPr lang="en-US" sz="1800" b="1" dirty="0">
                <a:solidFill>
                  <a:srgbClr val="00B050"/>
                </a:solidFill>
              </a:rPr>
              <a:t>decrease in left ventricular ejection fraction </a:t>
            </a:r>
            <a:r>
              <a:rPr lang="en-US" sz="1800" dirty="0"/>
              <a:t>( less than 40 %) </a:t>
            </a:r>
          </a:p>
          <a:p>
            <a:r>
              <a:rPr lang="en-US" sz="1800" dirty="0"/>
              <a:t>Due to :</a:t>
            </a:r>
          </a:p>
          <a:p>
            <a:pPr marL="0" indent="0">
              <a:buNone/>
            </a:pPr>
            <a:r>
              <a:rPr lang="en-US" sz="1800" dirty="0"/>
              <a:t>    1 . Ischemic heart disease ( e.g. MI )</a:t>
            </a:r>
          </a:p>
          <a:p>
            <a:pPr marL="0" indent="0">
              <a:buNone/>
            </a:pPr>
            <a:r>
              <a:rPr lang="en-US" sz="1800" dirty="0"/>
              <a:t>    2 . Increased afterload ( e.g. Hypertension )</a:t>
            </a:r>
          </a:p>
          <a:p>
            <a:pPr marL="0" indent="0">
              <a:buNone/>
            </a:pPr>
            <a:r>
              <a:rPr lang="en-US" sz="1800" dirty="0"/>
              <a:t>    3 . Cardiomyopathy </a:t>
            </a:r>
          </a:p>
          <a:p>
            <a:pPr marL="0" indent="0">
              <a:buNone/>
            </a:pPr>
            <a:r>
              <a:rPr lang="en-US" sz="1800" dirty="0"/>
              <a:t>    4 . Mechanical abnormalities ( e.g. valve disease )</a:t>
            </a:r>
          </a:p>
          <a:p>
            <a:pPr marL="0" indent="0">
              <a:buNone/>
            </a:pPr>
            <a:endParaRPr lang="ar-JO" sz="1600" dirty="0"/>
          </a:p>
        </p:txBody>
      </p:sp>
    </p:spTree>
    <p:extLst>
      <p:ext uri="{BB962C8B-B14F-4D97-AF65-F5344CB8AC3E}">
        <p14:creationId xmlns:p14="http://schemas.microsoft.com/office/powerpoint/2010/main" val="40272337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74406721677B44B8F80FEFD305238D8" ma:contentTypeVersion="2" ma:contentTypeDescription="Create a new document." ma:contentTypeScope="" ma:versionID="e33fd61ef698a1c0b2efa8522a5a09df">
  <xsd:schema xmlns:xsd="http://www.w3.org/2001/XMLSchema" xmlns:xs="http://www.w3.org/2001/XMLSchema" xmlns:p="http://schemas.microsoft.com/office/2006/metadata/properties" xmlns:ns2="7e9bded4-3349-4616-93c6-f98166116f33" targetNamespace="http://schemas.microsoft.com/office/2006/metadata/properties" ma:root="true" ma:fieldsID="c43a3fc9e1c1de27165bb3f8b0d39b0e" ns2:_="">
    <xsd:import namespace="7e9bded4-3349-4616-93c6-f98166116f33"/>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e9bded4-3349-4616-93c6-f98166116f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E9601AA-A356-43CC-A3FC-16785C7C25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e9bded4-3349-4616-93c6-f98166116f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114EA74-3B0D-4B83-BFBA-1D887E439617}">
  <ds:schemaRefs>
    <ds:schemaRef ds:uri="http://schemas.microsoft.com/sharepoint/v3/contenttype/forms"/>
  </ds:schemaRefs>
</ds:datastoreItem>
</file>

<file path=customXml/itemProps3.xml><?xml version="1.0" encoding="utf-8"?>
<ds:datastoreItem xmlns:ds="http://schemas.openxmlformats.org/officeDocument/2006/customXml" ds:itemID="{FAC7B2CD-7E65-4870-949E-29339A87060F}">
  <ds:schemaRefs>
    <ds:schemaRef ds:uri="http://purl.org/dc/terms/"/>
    <ds:schemaRef ds:uri="7e9bded4-3349-4616-93c6-f98166116f33"/>
    <ds:schemaRef ds:uri="http://schemas.openxmlformats.org/package/2006/metadata/core-properties"/>
    <ds:schemaRef ds:uri="http://schemas.microsoft.com/office/2006/documentManagement/types"/>
    <ds:schemaRef ds:uri="http://www.w3.org/XML/1998/namespace"/>
    <ds:schemaRef ds:uri="http://purl.org/dc/elements/1.1/"/>
    <ds:schemaRef ds:uri="http://schemas.microsoft.com/office/infopath/2007/PartnerControl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2132</TotalTime>
  <Words>2213</Words>
  <Application>Microsoft Office PowerPoint</Application>
  <PresentationFormat>On-screen Show (4:3)</PresentationFormat>
  <Paragraphs>289</Paragraphs>
  <Slides>58</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58</vt:i4>
      </vt:variant>
    </vt:vector>
  </HeadingPairs>
  <TitlesOfParts>
    <vt:vector size="71" baseType="lpstr">
      <vt:lpstr>Adobe Garamond Pro</vt:lpstr>
      <vt:lpstr>Arial</vt:lpstr>
      <vt:lpstr>Book Antiqua</vt:lpstr>
      <vt:lpstr>Calibri</vt:lpstr>
      <vt:lpstr>Calibri Light</vt:lpstr>
      <vt:lpstr>Georgia</vt:lpstr>
      <vt:lpstr>Palatino LT Std</vt:lpstr>
      <vt:lpstr>PalatinoLTStd-Roman</vt:lpstr>
      <vt:lpstr>Perpetua</vt:lpstr>
      <vt:lpstr>Times New Roman</vt:lpstr>
      <vt:lpstr>Wingdings</vt:lpstr>
      <vt:lpstr>Wingdings 2</vt:lpstr>
      <vt:lpstr>Office Theme</vt:lpstr>
      <vt:lpstr>PowerPoint Presentation</vt:lpstr>
      <vt:lpstr>HEART FAILURE</vt:lpstr>
      <vt:lpstr>Types of HF </vt:lpstr>
      <vt:lpstr>According to the cardiac cycle </vt:lpstr>
      <vt:lpstr>Definitions:</vt:lpstr>
      <vt:lpstr>PowerPoint Presentation</vt:lpstr>
      <vt:lpstr>Ejection fraction </vt:lpstr>
      <vt:lpstr>PowerPoint Presentation</vt:lpstr>
      <vt:lpstr>Systolic failure </vt:lpstr>
      <vt:lpstr>PowerPoint Presentation</vt:lpstr>
      <vt:lpstr>Diastolic failure </vt:lpstr>
      <vt:lpstr>According to the affected side</vt:lpstr>
      <vt:lpstr>PowerPoint Presentation</vt:lpstr>
      <vt:lpstr>PowerPoint Presentation</vt:lpstr>
      <vt:lpstr>PowerPoint Presentation</vt:lpstr>
      <vt:lpstr>PowerPoint Presentation</vt:lpstr>
      <vt:lpstr>Compensation</vt:lpstr>
      <vt:lpstr>PowerPoint Presentation</vt:lpstr>
      <vt:lpstr>PowerPoint Presentation</vt:lpstr>
      <vt:lpstr>PowerPoint Presentation</vt:lpstr>
      <vt:lpstr>Left heart failure</vt:lpstr>
      <vt:lpstr>Right heart failure</vt:lpstr>
      <vt:lpstr>NYHA classification </vt:lpstr>
      <vt:lpstr>Determining prognosis in HF</vt:lpstr>
      <vt:lpstr>PowerPoint Presentation</vt:lpstr>
      <vt:lpstr>Blood tests</vt:lpstr>
      <vt:lpstr>Chest x-ray</vt:lpstr>
      <vt:lpstr>PowerPoint Presentation</vt:lpstr>
      <vt:lpstr>Echocardiogram </vt:lpstr>
      <vt:lpstr>PowerPoint Presentation</vt:lpstr>
      <vt:lpstr>Cardiac catheterization</vt:lpstr>
      <vt:lpstr>Investigations</vt:lpstr>
      <vt:lpstr>Management of Heart Failure</vt:lpstr>
      <vt:lpstr>General principles</vt:lpstr>
      <vt:lpstr>Life-style modifications</vt:lpstr>
      <vt:lpstr>Pharmacologic Therapy</vt:lpstr>
      <vt:lpstr>Types HF Presentation</vt:lpstr>
      <vt:lpstr>A- Chronic heart failure with reduced ejection fraction (HFrEF)</vt:lpstr>
      <vt:lpstr>PowerPoint Presentation</vt:lpstr>
      <vt:lpstr>PowerPoint Presentation</vt:lpstr>
      <vt:lpstr>PowerPoint Presentation</vt:lpstr>
      <vt:lpstr>PowerPoint Presentation</vt:lpstr>
      <vt:lpstr>PowerPoint Presentation</vt:lpstr>
      <vt:lpstr>Medical Devices for Systolic Dysfunction</vt:lpstr>
      <vt:lpstr>Drugs that lower Mortality</vt:lpstr>
      <vt:lpstr>B- Chronic heart failure with preserved ejection fraction (HFpEF)</vt:lpstr>
      <vt:lpstr>PowerPoint Presentation</vt:lpstr>
      <vt:lpstr>PowerPoint Presentation</vt:lpstr>
      <vt:lpstr>C- Acute decompensated heart failure (ADHF)</vt:lpstr>
      <vt:lpstr>PowerPoint Presentation</vt:lpstr>
      <vt:lpstr>PowerPoint Presentation</vt:lpstr>
      <vt:lpstr>PowerPoint Presentation</vt:lpstr>
      <vt:lpstr>PowerPoint Presentation</vt:lpstr>
      <vt:lpstr>PowerPoint Presentation</vt:lpstr>
      <vt:lpstr>PowerPoint Presentation</vt:lpstr>
      <vt:lpstr>Pulmonary Edema </vt:lpstr>
      <vt:lpstr>PowerPoint Presentation</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Lenovo</dc:creator>
  <cp:lastModifiedBy>Dr.Ishaq</cp:lastModifiedBy>
  <cp:revision>22</cp:revision>
  <dcterms:created xsi:type="dcterms:W3CDTF">2021-01-15T14:23:48Z</dcterms:created>
  <dcterms:modified xsi:type="dcterms:W3CDTF">2021-11-11T12:09:23Z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0x010100974406721677B44B8F80FEFD305238D8</vt:lpwstr>
  </property>
</Properties>
</file>