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.jpg" ContentType="image/jpeg"/>
  <Override PartName="/ppt/media/image10.jpg" ContentType="image/jpeg"/>
  <Override PartName="/ppt/media/image12.jpg" ContentType="image/jpe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1" r:id="rId5"/>
    <p:sldId id="292" r:id="rId6"/>
    <p:sldId id="312" r:id="rId7"/>
    <p:sldId id="261" r:id="rId8"/>
    <p:sldId id="299" r:id="rId9"/>
    <p:sldId id="310" r:id="rId10"/>
    <p:sldId id="301" r:id="rId11"/>
    <p:sldId id="313" r:id="rId12"/>
    <p:sldId id="303" r:id="rId13"/>
    <p:sldId id="304" r:id="rId14"/>
    <p:sldId id="314" r:id="rId15"/>
    <p:sldId id="296" r:id="rId16"/>
    <p:sldId id="315" r:id="rId17"/>
    <p:sldId id="316" r:id="rId18"/>
    <p:sldId id="317" r:id="rId19"/>
    <p:sldId id="318" r:id="rId20"/>
    <p:sldId id="306" r:id="rId21"/>
    <p:sldId id="307" r:id="rId22"/>
    <p:sldId id="319" r:id="rId23"/>
    <p:sldId id="305" r:id="rId24"/>
    <p:sldId id="320" r:id="rId25"/>
    <p:sldId id="309" r:id="rId26"/>
    <p:sldId id="321" r:id="rId27"/>
    <p:sldId id="311" r:id="rId28"/>
    <p:sldId id="322" r:id="rId29"/>
    <p:sldId id="323" r:id="rId30"/>
    <p:sldId id="324" r:id="rId31"/>
    <p:sldId id="325" r:id="rId32"/>
    <p:sldId id="276" r:id="rId33"/>
    <p:sldId id="283" r:id="rId34"/>
    <p:sldId id="277" r:id="rId35"/>
    <p:sldId id="280" r:id="rId36"/>
    <p:sldId id="293" r:id="rId37"/>
    <p:sldId id="326" r:id="rId38"/>
    <p:sldId id="327" r:id="rId39"/>
    <p:sldId id="285" r:id="rId40"/>
    <p:sldId id="278" r:id="rId41"/>
    <p:sldId id="328" r:id="rId42"/>
    <p:sldId id="329" r:id="rId43"/>
    <p:sldId id="279" r:id="rId44"/>
    <p:sldId id="286" r:id="rId45"/>
    <p:sldId id="282" r:id="rId46"/>
    <p:sldId id="273" r:id="rId47"/>
    <p:sldId id="287" r:id="rId48"/>
    <p:sldId id="274" r:id="rId49"/>
    <p:sldId id="275" r:id="rId50"/>
    <p:sldId id="256" r:id="rId51"/>
    <p:sldId id="257" r:id="rId52"/>
    <p:sldId id="258" r:id="rId53"/>
    <p:sldId id="259" r:id="rId54"/>
    <p:sldId id="260" r:id="rId55"/>
    <p:sldId id="265" r:id="rId56"/>
    <p:sldId id="266" r:id="rId57"/>
    <p:sldId id="267" r:id="rId58"/>
    <p:sldId id="269" r:id="rId59"/>
    <p:sldId id="264" r:id="rId60"/>
    <p:sldId id="270" r:id="rId61"/>
    <p:sldId id="271" r:id="rId62"/>
    <p:sldId id="272" r:id="rId63"/>
    <p:sldId id="289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4" Type="http://schemas.openxmlformats.org/officeDocument/2006/relationships/image" Target="../media/image35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4" Type="http://schemas.openxmlformats.org/officeDocument/2006/relationships/image" Target="../media/image3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9656B5-6A82-415E-9350-DB81D7AEC6F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C4E786A-DEA6-4CB5-92EA-46E3FD44DEAE}">
      <dgm:prSet/>
      <dgm:spPr/>
      <dgm:t>
        <a:bodyPr/>
        <a:lstStyle/>
        <a:p>
          <a:r>
            <a:rPr lang="en-US" b="1"/>
            <a:t>Silent carriers</a:t>
          </a:r>
          <a:r>
            <a:rPr lang="en-US"/>
            <a:t>—mutation/deletion of </a:t>
          </a:r>
          <a:r>
            <a:rPr lang="en-US" u="sng"/>
            <a:t>only one α-locus</a:t>
          </a:r>
          <a:endParaRPr lang="en-US"/>
        </a:p>
      </dgm:t>
    </dgm:pt>
    <dgm:pt modelId="{2BDA2D1C-6A1D-445E-ACE0-88374210A4C3}" type="parTrans" cxnId="{FEC63DA4-37FB-4D22-9A5A-AD871D68C207}">
      <dgm:prSet/>
      <dgm:spPr/>
      <dgm:t>
        <a:bodyPr/>
        <a:lstStyle/>
        <a:p>
          <a:endParaRPr lang="en-US"/>
        </a:p>
      </dgm:t>
    </dgm:pt>
    <dgm:pt modelId="{EE4F43A5-8D48-47BD-967A-8B19F2D88416}" type="sibTrans" cxnId="{FEC63DA4-37FB-4D22-9A5A-AD871D68C207}">
      <dgm:prSet/>
      <dgm:spPr/>
      <dgm:t>
        <a:bodyPr/>
        <a:lstStyle/>
        <a:p>
          <a:endParaRPr lang="en-US"/>
        </a:p>
      </dgm:t>
    </dgm:pt>
    <dgm:pt modelId="{9CC44D40-9C1B-4D86-A7DA-808E53E690CB}">
      <dgm:prSet/>
      <dgm:spPr/>
      <dgm:t>
        <a:bodyPr/>
        <a:lstStyle/>
        <a:p>
          <a:r>
            <a:rPr lang="en-US" dirty="0"/>
            <a:t>Asymptomatic</a:t>
          </a:r>
        </a:p>
      </dgm:t>
    </dgm:pt>
    <dgm:pt modelId="{0AFFBC1E-25DA-43C1-8500-2EC3B447F63A}" type="parTrans" cxnId="{FF36737C-74DA-4177-AC9D-AFDF02BBD5C5}">
      <dgm:prSet/>
      <dgm:spPr/>
      <dgm:t>
        <a:bodyPr/>
        <a:lstStyle/>
        <a:p>
          <a:endParaRPr lang="en-US"/>
        </a:p>
      </dgm:t>
    </dgm:pt>
    <dgm:pt modelId="{D7A5A4D9-DB21-44C7-964B-90A0D7479DDE}" type="sibTrans" cxnId="{FF36737C-74DA-4177-AC9D-AFDF02BBD5C5}">
      <dgm:prSet/>
      <dgm:spPr/>
      <dgm:t>
        <a:bodyPr/>
        <a:lstStyle/>
        <a:p>
          <a:endParaRPr lang="en-US"/>
        </a:p>
      </dgm:t>
    </dgm:pt>
    <dgm:pt modelId="{0DFD01C3-59F7-48E1-94E7-5F2AAB94EA72}">
      <dgm:prSet/>
      <dgm:spPr/>
      <dgm:t>
        <a:bodyPr/>
        <a:lstStyle/>
        <a:p>
          <a:r>
            <a:rPr lang="en-US"/>
            <a:t>Normal hemoglobin and hematocrit level </a:t>
          </a:r>
        </a:p>
      </dgm:t>
    </dgm:pt>
    <dgm:pt modelId="{3533E38E-A526-4EFF-A9EB-07EE61E9C5FD}" type="parTrans" cxnId="{30FC9F96-59A9-49B9-AB1D-67953036BF84}">
      <dgm:prSet/>
      <dgm:spPr/>
      <dgm:t>
        <a:bodyPr/>
        <a:lstStyle/>
        <a:p>
          <a:endParaRPr lang="en-US"/>
        </a:p>
      </dgm:t>
    </dgm:pt>
    <dgm:pt modelId="{B222C743-64E6-41CF-B5BC-3B153918F43A}" type="sibTrans" cxnId="{30FC9F96-59A9-49B9-AB1D-67953036BF84}">
      <dgm:prSet/>
      <dgm:spPr/>
      <dgm:t>
        <a:bodyPr/>
        <a:lstStyle/>
        <a:p>
          <a:endParaRPr lang="en-US"/>
        </a:p>
      </dgm:t>
    </dgm:pt>
    <dgm:pt modelId="{31612C4F-1D39-47D0-8D37-D87CDEB6F357}">
      <dgm:prSet/>
      <dgm:spPr/>
      <dgm:t>
        <a:bodyPr/>
        <a:lstStyle/>
        <a:p>
          <a:r>
            <a:rPr lang="en-US" dirty="0"/>
            <a:t>No treatment necessary</a:t>
          </a:r>
        </a:p>
      </dgm:t>
    </dgm:pt>
    <dgm:pt modelId="{11AA64D0-0F42-4E9A-B63A-EC9BEB8F7F00}" type="parTrans" cxnId="{770836B6-0B36-4E18-873E-B98954D4AD67}">
      <dgm:prSet/>
      <dgm:spPr/>
      <dgm:t>
        <a:bodyPr/>
        <a:lstStyle/>
        <a:p>
          <a:endParaRPr lang="en-US"/>
        </a:p>
      </dgm:t>
    </dgm:pt>
    <dgm:pt modelId="{A4B997C7-3143-4442-8A8D-2AB4104B7BA8}" type="sibTrans" cxnId="{770836B6-0B36-4E18-873E-B98954D4AD67}">
      <dgm:prSet/>
      <dgm:spPr/>
      <dgm:t>
        <a:bodyPr/>
        <a:lstStyle/>
        <a:p>
          <a:endParaRPr lang="en-US"/>
        </a:p>
      </dgm:t>
    </dgm:pt>
    <dgm:pt modelId="{CC7591A9-66E5-4AC8-8CD0-CA617B6ADE7A}">
      <dgm:prSet/>
      <dgm:spPr/>
      <dgm:t>
        <a:bodyPr/>
        <a:lstStyle/>
        <a:p>
          <a:r>
            <a:rPr lang="en-US" b="1" dirty="0"/>
            <a:t>α-Thalassemia trait (or minor)—</a:t>
          </a:r>
          <a:r>
            <a:rPr lang="en-US" dirty="0"/>
            <a:t>mutation/deletion of </a:t>
          </a:r>
          <a:r>
            <a:rPr lang="en-US" u="sng" dirty="0"/>
            <a:t>two α-loci </a:t>
          </a:r>
          <a:endParaRPr lang="en-US" dirty="0"/>
        </a:p>
      </dgm:t>
    </dgm:pt>
    <dgm:pt modelId="{7EDFE03C-F44D-479C-9858-ED68BCC14FCA}" type="parTrans" cxnId="{B6BDDEDF-6F52-4B6A-87E3-FCAD08233132}">
      <dgm:prSet/>
      <dgm:spPr/>
      <dgm:t>
        <a:bodyPr/>
        <a:lstStyle/>
        <a:p>
          <a:endParaRPr lang="en-US"/>
        </a:p>
      </dgm:t>
    </dgm:pt>
    <dgm:pt modelId="{C4B67897-E2D4-425B-9A2E-B4286252E7C4}" type="sibTrans" cxnId="{B6BDDEDF-6F52-4B6A-87E3-FCAD08233132}">
      <dgm:prSet/>
      <dgm:spPr/>
      <dgm:t>
        <a:bodyPr/>
        <a:lstStyle/>
        <a:p>
          <a:endParaRPr lang="en-US"/>
        </a:p>
      </dgm:t>
    </dgm:pt>
    <dgm:pt modelId="{8C3ABCC6-A9DE-470D-A0B4-B4F2F9424E48}">
      <dgm:prSet/>
      <dgm:spPr/>
      <dgm:t>
        <a:bodyPr/>
        <a:lstStyle/>
        <a:p>
          <a:r>
            <a:rPr lang="en-US"/>
            <a:t>Characterized by mild microcytic hypochromic anemia </a:t>
          </a:r>
        </a:p>
      </dgm:t>
    </dgm:pt>
    <dgm:pt modelId="{0AC5E918-3A78-4A47-9109-11D6903A0314}" type="parTrans" cxnId="{E8726FCF-728B-4E4C-BAAB-84486A1A6F9C}">
      <dgm:prSet/>
      <dgm:spPr/>
      <dgm:t>
        <a:bodyPr/>
        <a:lstStyle/>
        <a:p>
          <a:endParaRPr lang="en-US"/>
        </a:p>
      </dgm:t>
    </dgm:pt>
    <dgm:pt modelId="{11DB2B9A-B613-4A21-8673-B6DC390A69DD}" type="sibTrans" cxnId="{E8726FCF-728B-4E4C-BAAB-84486A1A6F9C}">
      <dgm:prSet/>
      <dgm:spPr/>
      <dgm:t>
        <a:bodyPr/>
        <a:lstStyle/>
        <a:p>
          <a:endParaRPr lang="en-US"/>
        </a:p>
      </dgm:t>
    </dgm:pt>
    <dgm:pt modelId="{D8CB1D5E-D4ED-4C5F-A80B-863E5622862B}">
      <dgm:prSet/>
      <dgm:spPr/>
      <dgm:t>
        <a:bodyPr/>
        <a:lstStyle/>
        <a:p>
          <a:r>
            <a:rPr lang="en-US"/>
            <a:t>Common in African-American patients </a:t>
          </a:r>
        </a:p>
      </dgm:t>
    </dgm:pt>
    <dgm:pt modelId="{AE177A66-7409-4E7F-8736-5FA6DBF4A384}" type="parTrans" cxnId="{174F80F0-3F6F-4076-8B53-DD47137BF91C}">
      <dgm:prSet/>
      <dgm:spPr/>
      <dgm:t>
        <a:bodyPr/>
        <a:lstStyle/>
        <a:p>
          <a:endParaRPr lang="en-US"/>
        </a:p>
      </dgm:t>
    </dgm:pt>
    <dgm:pt modelId="{42088C97-E33F-43A8-BFAC-B71181174C25}" type="sibTrans" cxnId="{174F80F0-3F6F-4076-8B53-DD47137BF91C}">
      <dgm:prSet/>
      <dgm:spPr/>
      <dgm:t>
        <a:bodyPr/>
        <a:lstStyle/>
        <a:p>
          <a:endParaRPr lang="en-US"/>
        </a:p>
      </dgm:t>
    </dgm:pt>
    <dgm:pt modelId="{F88C0184-4350-4141-8DFF-4B8CDD11E0EC}">
      <dgm:prSet/>
      <dgm:spPr/>
      <dgm:t>
        <a:bodyPr/>
        <a:lstStyle/>
        <a:p>
          <a:r>
            <a:rPr lang="en-US" dirty="0"/>
            <a:t>No treatment necessary</a:t>
          </a:r>
        </a:p>
      </dgm:t>
    </dgm:pt>
    <dgm:pt modelId="{F6742DEF-4517-471D-9242-D1BC3854285F}" type="parTrans" cxnId="{93A2367E-8E3A-46A5-A4A8-DEC79442B64C}">
      <dgm:prSet/>
      <dgm:spPr/>
      <dgm:t>
        <a:bodyPr/>
        <a:lstStyle/>
        <a:p>
          <a:endParaRPr lang="en-US"/>
        </a:p>
      </dgm:t>
    </dgm:pt>
    <dgm:pt modelId="{1051C15E-390E-4DFC-A33E-45BD1E38F870}" type="sibTrans" cxnId="{93A2367E-8E3A-46A5-A4A8-DEC79442B64C}">
      <dgm:prSet/>
      <dgm:spPr/>
      <dgm:t>
        <a:bodyPr/>
        <a:lstStyle/>
        <a:p>
          <a:endParaRPr lang="en-US"/>
        </a:p>
      </dgm:t>
    </dgm:pt>
    <dgm:pt modelId="{576856D0-3B42-443D-A5B9-003EF1D7ACB1}" type="pres">
      <dgm:prSet presAssocID="{2B9656B5-6A82-415E-9350-DB81D7AEC6FB}" presName="linear" presStyleCnt="0">
        <dgm:presLayoutVars>
          <dgm:animLvl val="lvl"/>
          <dgm:resizeHandles val="exact"/>
        </dgm:presLayoutVars>
      </dgm:prSet>
      <dgm:spPr/>
    </dgm:pt>
    <dgm:pt modelId="{14A5E5CC-3F49-4109-99A6-252B78D22B03}" type="pres">
      <dgm:prSet presAssocID="{6C4E786A-DEA6-4CB5-92EA-46E3FD44DEA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925F148-513A-49BC-858E-C72E24D73212}" type="pres">
      <dgm:prSet presAssocID="{6C4E786A-DEA6-4CB5-92EA-46E3FD44DEAE}" presName="childText" presStyleLbl="revTx" presStyleIdx="0" presStyleCnt="2">
        <dgm:presLayoutVars>
          <dgm:bulletEnabled val="1"/>
        </dgm:presLayoutVars>
      </dgm:prSet>
      <dgm:spPr/>
    </dgm:pt>
    <dgm:pt modelId="{AC34BCC6-9572-451D-AD89-100CA8AA6EEB}" type="pres">
      <dgm:prSet presAssocID="{CC7591A9-66E5-4AC8-8CD0-CA617B6ADE7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4D5A5F4B-BDD0-41F2-9F31-0B679D0DBEDA}" type="pres">
      <dgm:prSet presAssocID="{CC7591A9-66E5-4AC8-8CD0-CA617B6ADE7A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97907817-9128-4BF4-A557-3B86B65D1850}" type="presOf" srcId="{9CC44D40-9C1B-4D86-A7DA-808E53E690CB}" destId="{D925F148-513A-49BC-858E-C72E24D73212}" srcOrd="0" destOrd="0" presId="urn:microsoft.com/office/officeart/2005/8/layout/vList2"/>
    <dgm:cxn modelId="{DF0C612C-587B-4437-BD67-179DDE11F5E3}" type="presOf" srcId="{CC7591A9-66E5-4AC8-8CD0-CA617B6ADE7A}" destId="{AC34BCC6-9572-451D-AD89-100CA8AA6EEB}" srcOrd="0" destOrd="0" presId="urn:microsoft.com/office/officeart/2005/8/layout/vList2"/>
    <dgm:cxn modelId="{9A9B463D-1BC5-4F51-AC32-F06D734FCB35}" type="presOf" srcId="{F88C0184-4350-4141-8DFF-4B8CDD11E0EC}" destId="{4D5A5F4B-BDD0-41F2-9F31-0B679D0DBEDA}" srcOrd="0" destOrd="2" presId="urn:microsoft.com/office/officeart/2005/8/layout/vList2"/>
    <dgm:cxn modelId="{E60C9E5E-B78D-4A7D-ABB2-C1F8190C2828}" type="presOf" srcId="{D8CB1D5E-D4ED-4C5F-A80B-863E5622862B}" destId="{4D5A5F4B-BDD0-41F2-9F31-0B679D0DBEDA}" srcOrd="0" destOrd="1" presId="urn:microsoft.com/office/officeart/2005/8/layout/vList2"/>
    <dgm:cxn modelId="{C2025254-30B3-475D-8B9A-4BEE036B61A1}" type="presOf" srcId="{8C3ABCC6-A9DE-470D-A0B4-B4F2F9424E48}" destId="{4D5A5F4B-BDD0-41F2-9F31-0B679D0DBEDA}" srcOrd="0" destOrd="0" presId="urn:microsoft.com/office/officeart/2005/8/layout/vList2"/>
    <dgm:cxn modelId="{FF36737C-74DA-4177-AC9D-AFDF02BBD5C5}" srcId="{6C4E786A-DEA6-4CB5-92EA-46E3FD44DEAE}" destId="{9CC44D40-9C1B-4D86-A7DA-808E53E690CB}" srcOrd="0" destOrd="0" parTransId="{0AFFBC1E-25DA-43C1-8500-2EC3B447F63A}" sibTransId="{D7A5A4D9-DB21-44C7-964B-90A0D7479DDE}"/>
    <dgm:cxn modelId="{93A2367E-8E3A-46A5-A4A8-DEC79442B64C}" srcId="{CC7591A9-66E5-4AC8-8CD0-CA617B6ADE7A}" destId="{F88C0184-4350-4141-8DFF-4B8CDD11E0EC}" srcOrd="2" destOrd="0" parTransId="{F6742DEF-4517-471D-9242-D1BC3854285F}" sibTransId="{1051C15E-390E-4DFC-A33E-45BD1E38F870}"/>
    <dgm:cxn modelId="{DAEBD980-C21D-4F03-A8C6-5186BEBFD706}" type="presOf" srcId="{2B9656B5-6A82-415E-9350-DB81D7AEC6FB}" destId="{576856D0-3B42-443D-A5B9-003EF1D7ACB1}" srcOrd="0" destOrd="0" presId="urn:microsoft.com/office/officeart/2005/8/layout/vList2"/>
    <dgm:cxn modelId="{30FC9F96-59A9-49B9-AB1D-67953036BF84}" srcId="{6C4E786A-DEA6-4CB5-92EA-46E3FD44DEAE}" destId="{0DFD01C3-59F7-48E1-94E7-5F2AAB94EA72}" srcOrd="1" destOrd="0" parTransId="{3533E38E-A526-4EFF-A9EB-07EE61E9C5FD}" sibTransId="{B222C743-64E6-41CF-B5BC-3B153918F43A}"/>
    <dgm:cxn modelId="{FEC63DA4-37FB-4D22-9A5A-AD871D68C207}" srcId="{2B9656B5-6A82-415E-9350-DB81D7AEC6FB}" destId="{6C4E786A-DEA6-4CB5-92EA-46E3FD44DEAE}" srcOrd="0" destOrd="0" parTransId="{2BDA2D1C-6A1D-445E-ACE0-88374210A4C3}" sibTransId="{EE4F43A5-8D48-47BD-967A-8B19F2D88416}"/>
    <dgm:cxn modelId="{770836B6-0B36-4E18-873E-B98954D4AD67}" srcId="{6C4E786A-DEA6-4CB5-92EA-46E3FD44DEAE}" destId="{31612C4F-1D39-47D0-8D37-D87CDEB6F357}" srcOrd="2" destOrd="0" parTransId="{11AA64D0-0F42-4E9A-B63A-EC9BEB8F7F00}" sibTransId="{A4B997C7-3143-4442-8A8D-2AB4104B7BA8}"/>
    <dgm:cxn modelId="{E8726FCF-728B-4E4C-BAAB-84486A1A6F9C}" srcId="{CC7591A9-66E5-4AC8-8CD0-CA617B6ADE7A}" destId="{8C3ABCC6-A9DE-470D-A0B4-B4F2F9424E48}" srcOrd="0" destOrd="0" parTransId="{0AC5E918-3A78-4A47-9109-11D6903A0314}" sibTransId="{11DB2B9A-B613-4A21-8673-B6DC390A69DD}"/>
    <dgm:cxn modelId="{B6BDDEDF-6F52-4B6A-87E3-FCAD08233132}" srcId="{2B9656B5-6A82-415E-9350-DB81D7AEC6FB}" destId="{CC7591A9-66E5-4AC8-8CD0-CA617B6ADE7A}" srcOrd="1" destOrd="0" parTransId="{7EDFE03C-F44D-479C-9858-ED68BCC14FCA}" sibTransId="{C4B67897-E2D4-425B-9A2E-B4286252E7C4}"/>
    <dgm:cxn modelId="{174F80F0-3F6F-4076-8B53-DD47137BF91C}" srcId="{CC7591A9-66E5-4AC8-8CD0-CA617B6ADE7A}" destId="{D8CB1D5E-D4ED-4C5F-A80B-863E5622862B}" srcOrd="1" destOrd="0" parTransId="{AE177A66-7409-4E7F-8736-5FA6DBF4A384}" sibTransId="{42088C97-E33F-43A8-BFAC-B71181174C25}"/>
    <dgm:cxn modelId="{E111D1FD-86BD-426A-AAA0-1777FE635F1D}" type="presOf" srcId="{6C4E786A-DEA6-4CB5-92EA-46E3FD44DEAE}" destId="{14A5E5CC-3F49-4109-99A6-252B78D22B03}" srcOrd="0" destOrd="0" presId="urn:microsoft.com/office/officeart/2005/8/layout/vList2"/>
    <dgm:cxn modelId="{417AA7FE-5A0E-4640-8303-634828A5E485}" type="presOf" srcId="{31612C4F-1D39-47D0-8D37-D87CDEB6F357}" destId="{D925F148-513A-49BC-858E-C72E24D73212}" srcOrd="0" destOrd="2" presId="urn:microsoft.com/office/officeart/2005/8/layout/vList2"/>
    <dgm:cxn modelId="{06ECACFE-4B4D-4342-8102-23EFE24EA574}" type="presOf" srcId="{0DFD01C3-59F7-48E1-94E7-5F2AAB94EA72}" destId="{D925F148-513A-49BC-858E-C72E24D73212}" srcOrd="0" destOrd="1" presId="urn:microsoft.com/office/officeart/2005/8/layout/vList2"/>
    <dgm:cxn modelId="{B4B9BBD7-3DF3-4373-96D0-71A78ACC54DF}" type="presParOf" srcId="{576856D0-3B42-443D-A5B9-003EF1D7ACB1}" destId="{14A5E5CC-3F49-4109-99A6-252B78D22B03}" srcOrd="0" destOrd="0" presId="urn:microsoft.com/office/officeart/2005/8/layout/vList2"/>
    <dgm:cxn modelId="{3B25FC5E-28CD-422D-9564-AF8CEDDDCECD}" type="presParOf" srcId="{576856D0-3B42-443D-A5B9-003EF1D7ACB1}" destId="{D925F148-513A-49BC-858E-C72E24D73212}" srcOrd="1" destOrd="0" presId="urn:microsoft.com/office/officeart/2005/8/layout/vList2"/>
    <dgm:cxn modelId="{9D0E3AE6-41E2-4E1A-A14F-2769787140E7}" type="presParOf" srcId="{576856D0-3B42-443D-A5B9-003EF1D7ACB1}" destId="{AC34BCC6-9572-451D-AD89-100CA8AA6EEB}" srcOrd="2" destOrd="0" presId="urn:microsoft.com/office/officeart/2005/8/layout/vList2"/>
    <dgm:cxn modelId="{37632BA0-62C9-4F05-AC13-20C21CA1782F}" type="presParOf" srcId="{576856D0-3B42-443D-A5B9-003EF1D7ACB1}" destId="{4D5A5F4B-BDD0-41F2-9F31-0B679D0DBED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91A73D-7752-408E-833B-CCBA58B2A9E7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D7EAD0E-629F-47E1-8DC6-544FA8393D2F}">
      <dgm:prSet/>
      <dgm:spPr/>
      <dgm:t>
        <a:bodyPr/>
        <a:lstStyle/>
        <a:p>
          <a:r>
            <a:rPr lang="en-US" b="1" i="0" baseline="0" dirty="0"/>
            <a:t>Hb H disease</a:t>
          </a:r>
          <a:r>
            <a:rPr lang="en-US" b="0" i="0" baseline="0" dirty="0"/>
            <a:t>—mutation/deletion of </a:t>
          </a:r>
          <a:r>
            <a:rPr lang="en-US" b="0" i="0" u="sng" baseline="0" dirty="0"/>
            <a:t>three </a:t>
          </a:r>
          <a:r>
            <a:rPr lang="el-GR" b="0" i="0" u="sng" baseline="0" dirty="0"/>
            <a:t>α-</a:t>
          </a:r>
          <a:r>
            <a:rPr lang="en-US" b="0" i="0" u="sng" baseline="0" dirty="0"/>
            <a:t>loci </a:t>
          </a:r>
          <a:endParaRPr lang="en-US" dirty="0"/>
        </a:p>
      </dgm:t>
    </dgm:pt>
    <dgm:pt modelId="{94A0AA1E-B417-412A-A8FD-D300247C1578}" type="parTrans" cxnId="{2838AC1F-218E-48AD-A7AD-0173C0A3216C}">
      <dgm:prSet/>
      <dgm:spPr/>
      <dgm:t>
        <a:bodyPr/>
        <a:lstStyle/>
        <a:p>
          <a:endParaRPr lang="en-US"/>
        </a:p>
      </dgm:t>
    </dgm:pt>
    <dgm:pt modelId="{A07D5B53-37C9-4965-A227-77011ABCF5AF}" type="sibTrans" cxnId="{2838AC1F-218E-48AD-A7AD-0173C0A3216C}">
      <dgm:prSet/>
      <dgm:spPr/>
      <dgm:t>
        <a:bodyPr/>
        <a:lstStyle/>
        <a:p>
          <a:endParaRPr lang="en-US"/>
        </a:p>
      </dgm:t>
    </dgm:pt>
    <dgm:pt modelId="{F3BA27F1-D7E5-446A-AFC0-325747C702BF}">
      <dgm:prSet/>
      <dgm:spPr/>
      <dgm:t>
        <a:bodyPr/>
        <a:lstStyle/>
        <a:p>
          <a:r>
            <a:rPr lang="en-US"/>
            <a:t>Significant microcytic, hypochromic anemia </a:t>
          </a:r>
        </a:p>
      </dgm:t>
    </dgm:pt>
    <dgm:pt modelId="{D053DF31-225B-44D0-AC65-184443E5220F}" type="parTrans" cxnId="{B83D69E5-41E4-4741-9FE1-5AEDA5C17653}">
      <dgm:prSet/>
      <dgm:spPr/>
      <dgm:t>
        <a:bodyPr/>
        <a:lstStyle/>
        <a:p>
          <a:endParaRPr lang="en-US"/>
        </a:p>
      </dgm:t>
    </dgm:pt>
    <dgm:pt modelId="{FA15E2F6-7E9B-41C9-B928-997D554D7CE4}" type="sibTrans" cxnId="{B83D69E5-41E4-4741-9FE1-5AEDA5C17653}">
      <dgm:prSet/>
      <dgm:spPr/>
      <dgm:t>
        <a:bodyPr/>
        <a:lstStyle/>
        <a:p>
          <a:endParaRPr lang="en-US"/>
        </a:p>
      </dgm:t>
    </dgm:pt>
    <dgm:pt modelId="{3ABFA5EF-3373-42F1-89C2-F1B1E96F1988}">
      <dgm:prSet/>
      <dgm:spPr/>
      <dgm:t>
        <a:bodyPr/>
        <a:lstStyle/>
        <a:p>
          <a:r>
            <a:rPr lang="en-US" dirty="0"/>
            <a:t>Hemoglobin electrophoresis shows Hb H</a:t>
          </a:r>
        </a:p>
      </dgm:t>
    </dgm:pt>
    <dgm:pt modelId="{63D5C663-82E0-4491-A7B0-ADE987D6E760}" type="parTrans" cxnId="{6472BF20-CED9-4FF9-973D-FCAFA2B058D2}">
      <dgm:prSet/>
      <dgm:spPr/>
      <dgm:t>
        <a:bodyPr/>
        <a:lstStyle/>
        <a:p>
          <a:endParaRPr lang="en-US"/>
        </a:p>
      </dgm:t>
    </dgm:pt>
    <dgm:pt modelId="{112D3DC8-2664-4AA6-94F8-4DA0B8CC1827}" type="sibTrans" cxnId="{6472BF20-CED9-4FF9-973D-FCAFA2B058D2}">
      <dgm:prSet/>
      <dgm:spPr/>
      <dgm:t>
        <a:bodyPr/>
        <a:lstStyle/>
        <a:p>
          <a:endParaRPr lang="en-US"/>
        </a:p>
      </dgm:t>
    </dgm:pt>
    <dgm:pt modelId="{1C47AED8-6851-4942-9366-67DAEC0DA74B}">
      <dgm:prSet/>
      <dgm:spPr/>
      <dgm:t>
        <a:bodyPr/>
        <a:lstStyle/>
        <a:p>
          <a:r>
            <a:rPr lang="en-US" dirty="0"/>
            <a:t>Treatment is often the same as for patients with </a:t>
          </a:r>
          <a:r>
            <a:rPr lang="el-GR" dirty="0"/>
            <a:t>β-</a:t>
          </a:r>
          <a:r>
            <a:rPr lang="en-US" dirty="0"/>
            <a:t>thalassemia major. Splenectomy is sometimes helpful.</a:t>
          </a:r>
        </a:p>
      </dgm:t>
    </dgm:pt>
    <dgm:pt modelId="{DE6BDB1C-E5A9-44E2-A322-B022A686D2F1}" type="parTrans" cxnId="{CE68F1C9-D768-4123-A996-EE13FCF0BB02}">
      <dgm:prSet/>
      <dgm:spPr/>
      <dgm:t>
        <a:bodyPr/>
        <a:lstStyle/>
        <a:p>
          <a:endParaRPr lang="en-US"/>
        </a:p>
      </dgm:t>
    </dgm:pt>
    <dgm:pt modelId="{2FBFB704-9A75-44BA-9265-C92AAD52E3FA}" type="sibTrans" cxnId="{CE68F1C9-D768-4123-A996-EE13FCF0BB02}">
      <dgm:prSet/>
      <dgm:spPr/>
      <dgm:t>
        <a:bodyPr/>
        <a:lstStyle/>
        <a:p>
          <a:endParaRPr lang="en-US"/>
        </a:p>
      </dgm:t>
    </dgm:pt>
    <dgm:pt modelId="{BFC99E90-41EE-4DCB-96C6-420BFFA9B650}">
      <dgm:prSet/>
      <dgm:spPr/>
      <dgm:t>
        <a:bodyPr/>
        <a:lstStyle/>
        <a:p>
          <a:r>
            <a:rPr lang="en-US" b="1" i="0" baseline="0" dirty="0"/>
            <a:t>Mutation/deletion of </a:t>
          </a:r>
          <a:r>
            <a:rPr lang="en-US" b="1" i="0" u="sng" baseline="0" dirty="0"/>
            <a:t>all four α-loci</a:t>
          </a:r>
          <a:endParaRPr lang="en-US" dirty="0"/>
        </a:p>
      </dgm:t>
    </dgm:pt>
    <dgm:pt modelId="{9AF0F861-97A3-4F5F-9D22-15D479A59447}" type="parTrans" cxnId="{5A32341C-2C77-44A8-8FDD-354F4579CB04}">
      <dgm:prSet/>
      <dgm:spPr/>
      <dgm:t>
        <a:bodyPr/>
        <a:lstStyle/>
        <a:p>
          <a:endParaRPr lang="en-US"/>
        </a:p>
      </dgm:t>
    </dgm:pt>
    <dgm:pt modelId="{1D437493-7E3C-4765-B9D1-FC213C4CF848}" type="sibTrans" cxnId="{5A32341C-2C77-44A8-8FDD-354F4579CB04}">
      <dgm:prSet/>
      <dgm:spPr/>
      <dgm:t>
        <a:bodyPr/>
        <a:lstStyle/>
        <a:p>
          <a:endParaRPr lang="en-US"/>
        </a:p>
      </dgm:t>
    </dgm:pt>
    <dgm:pt modelId="{AC468D76-32CF-4F25-A453-72E3B549DC7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Hemolytic anemia, splenomegaly</a:t>
          </a:r>
        </a:p>
      </dgm:t>
    </dgm:pt>
    <dgm:pt modelId="{41F46C59-BE60-41FD-9EA8-AE9F77863DB3}" type="parTrans" cxnId="{237B08F0-D59A-4764-977A-E40E3A0163A6}">
      <dgm:prSet/>
      <dgm:spPr/>
      <dgm:t>
        <a:bodyPr/>
        <a:lstStyle/>
        <a:p>
          <a:endParaRPr lang="en-US"/>
        </a:p>
      </dgm:t>
    </dgm:pt>
    <dgm:pt modelId="{1B5981F9-10C8-419D-B795-9AEADCA437A0}" type="sibTrans" cxnId="{237B08F0-D59A-4764-977A-E40E3A0163A6}">
      <dgm:prSet/>
      <dgm:spPr/>
      <dgm:t>
        <a:bodyPr/>
        <a:lstStyle/>
        <a:p>
          <a:endParaRPr lang="en-US"/>
        </a:p>
      </dgm:t>
    </dgm:pt>
    <dgm:pt modelId="{31EBF366-101C-4AA9-AE1B-DA11330B1B1D}" type="pres">
      <dgm:prSet presAssocID="{8791A73D-7752-408E-833B-CCBA58B2A9E7}" presName="linear" presStyleCnt="0">
        <dgm:presLayoutVars>
          <dgm:animLvl val="lvl"/>
          <dgm:resizeHandles val="exact"/>
        </dgm:presLayoutVars>
      </dgm:prSet>
      <dgm:spPr/>
    </dgm:pt>
    <dgm:pt modelId="{08E24BCC-0799-4237-844C-F8D3C03ABE60}" type="pres">
      <dgm:prSet presAssocID="{FD7EAD0E-629F-47E1-8DC6-544FA8393D2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1E5E732-BC16-4E03-9243-33F6DC5126EE}" type="pres">
      <dgm:prSet presAssocID="{FD7EAD0E-629F-47E1-8DC6-544FA8393D2F}" presName="childText" presStyleLbl="revTx" presStyleIdx="0" presStyleCnt="1">
        <dgm:presLayoutVars>
          <dgm:bulletEnabled val="1"/>
        </dgm:presLayoutVars>
      </dgm:prSet>
      <dgm:spPr/>
    </dgm:pt>
    <dgm:pt modelId="{93F5DA77-E251-437A-9A18-AD9300EBA32D}" type="pres">
      <dgm:prSet presAssocID="{BFC99E90-41EE-4DCB-96C6-420BFFA9B650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A32341C-2C77-44A8-8FDD-354F4579CB04}" srcId="{8791A73D-7752-408E-833B-CCBA58B2A9E7}" destId="{BFC99E90-41EE-4DCB-96C6-420BFFA9B650}" srcOrd="1" destOrd="0" parTransId="{9AF0F861-97A3-4F5F-9D22-15D479A59447}" sibTransId="{1D437493-7E3C-4765-B9D1-FC213C4CF848}"/>
    <dgm:cxn modelId="{2838AC1F-218E-48AD-A7AD-0173C0A3216C}" srcId="{8791A73D-7752-408E-833B-CCBA58B2A9E7}" destId="{FD7EAD0E-629F-47E1-8DC6-544FA8393D2F}" srcOrd="0" destOrd="0" parTransId="{94A0AA1E-B417-412A-A8FD-D300247C1578}" sibTransId="{A07D5B53-37C9-4965-A227-77011ABCF5AF}"/>
    <dgm:cxn modelId="{6472BF20-CED9-4FF9-973D-FCAFA2B058D2}" srcId="{FD7EAD0E-629F-47E1-8DC6-544FA8393D2F}" destId="{3ABFA5EF-3373-42F1-89C2-F1B1E96F1988}" srcOrd="1" destOrd="0" parTransId="{63D5C663-82E0-4491-A7B0-ADE987D6E760}" sibTransId="{112D3DC8-2664-4AA6-94F8-4DA0B8CC1827}"/>
    <dgm:cxn modelId="{61050227-8449-495F-8D8C-DC8AD7B821B7}" type="presOf" srcId="{3ABFA5EF-3373-42F1-89C2-F1B1E96F1988}" destId="{B1E5E732-BC16-4E03-9243-33F6DC5126EE}" srcOrd="0" destOrd="1" presId="urn:microsoft.com/office/officeart/2005/8/layout/vList2"/>
    <dgm:cxn modelId="{98F33341-11F7-46E6-8DC3-CBC5D7652784}" type="presOf" srcId="{FD7EAD0E-629F-47E1-8DC6-544FA8393D2F}" destId="{08E24BCC-0799-4237-844C-F8D3C03ABE60}" srcOrd="0" destOrd="0" presId="urn:microsoft.com/office/officeart/2005/8/layout/vList2"/>
    <dgm:cxn modelId="{B8CFBA86-BDA3-4E99-B604-0CACFEA3E835}" type="presOf" srcId="{F3BA27F1-D7E5-446A-AFC0-325747C702BF}" destId="{B1E5E732-BC16-4E03-9243-33F6DC5126EE}" srcOrd="0" destOrd="0" presId="urn:microsoft.com/office/officeart/2005/8/layout/vList2"/>
    <dgm:cxn modelId="{04060897-48A4-4749-9B22-C4E0784610F5}" type="presOf" srcId="{AC468D76-32CF-4F25-A453-72E3B549DC72}" destId="{B1E5E732-BC16-4E03-9243-33F6DC5126EE}" srcOrd="0" destOrd="2" presId="urn:microsoft.com/office/officeart/2005/8/layout/vList2"/>
    <dgm:cxn modelId="{AD0C31A7-22FC-42BE-B31E-9E944E9391F4}" type="presOf" srcId="{1C47AED8-6851-4942-9366-67DAEC0DA74B}" destId="{B1E5E732-BC16-4E03-9243-33F6DC5126EE}" srcOrd="0" destOrd="3" presId="urn:microsoft.com/office/officeart/2005/8/layout/vList2"/>
    <dgm:cxn modelId="{CE68F1C9-D768-4123-A996-EE13FCF0BB02}" srcId="{FD7EAD0E-629F-47E1-8DC6-544FA8393D2F}" destId="{1C47AED8-6851-4942-9366-67DAEC0DA74B}" srcOrd="3" destOrd="0" parTransId="{DE6BDB1C-E5A9-44E2-A322-B022A686D2F1}" sibTransId="{2FBFB704-9A75-44BA-9265-C92AAD52E3FA}"/>
    <dgm:cxn modelId="{3AE12DD5-76C7-45A9-906D-457980330C2F}" type="presOf" srcId="{BFC99E90-41EE-4DCB-96C6-420BFFA9B650}" destId="{93F5DA77-E251-437A-9A18-AD9300EBA32D}" srcOrd="0" destOrd="0" presId="urn:microsoft.com/office/officeart/2005/8/layout/vList2"/>
    <dgm:cxn modelId="{A9AFDAD5-B0AD-4A80-A642-C06823FDEC6B}" type="presOf" srcId="{8791A73D-7752-408E-833B-CCBA58B2A9E7}" destId="{31EBF366-101C-4AA9-AE1B-DA11330B1B1D}" srcOrd="0" destOrd="0" presId="urn:microsoft.com/office/officeart/2005/8/layout/vList2"/>
    <dgm:cxn modelId="{B83D69E5-41E4-4741-9FE1-5AEDA5C17653}" srcId="{FD7EAD0E-629F-47E1-8DC6-544FA8393D2F}" destId="{F3BA27F1-D7E5-446A-AFC0-325747C702BF}" srcOrd="0" destOrd="0" parTransId="{D053DF31-225B-44D0-AC65-184443E5220F}" sibTransId="{FA15E2F6-7E9B-41C9-B928-997D554D7CE4}"/>
    <dgm:cxn modelId="{237B08F0-D59A-4764-977A-E40E3A0163A6}" srcId="{FD7EAD0E-629F-47E1-8DC6-544FA8393D2F}" destId="{AC468D76-32CF-4F25-A453-72E3B549DC72}" srcOrd="2" destOrd="0" parTransId="{41F46C59-BE60-41FD-9EA8-AE9F77863DB3}" sibTransId="{1B5981F9-10C8-419D-B795-9AEADCA437A0}"/>
    <dgm:cxn modelId="{ECC4EE0F-38EE-4C76-8959-4B66ED15E3FE}" type="presParOf" srcId="{31EBF366-101C-4AA9-AE1B-DA11330B1B1D}" destId="{08E24BCC-0799-4237-844C-F8D3C03ABE60}" srcOrd="0" destOrd="0" presId="urn:microsoft.com/office/officeart/2005/8/layout/vList2"/>
    <dgm:cxn modelId="{E94300D3-E94A-4096-AB7D-5D91CB21C6CE}" type="presParOf" srcId="{31EBF366-101C-4AA9-AE1B-DA11330B1B1D}" destId="{B1E5E732-BC16-4E03-9243-33F6DC5126EE}" srcOrd="1" destOrd="0" presId="urn:microsoft.com/office/officeart/2005/8/layout/vList2"/>
    <dgm:cxn modelId="{AD7E5408-A583-4D1D-9472-232A14236EAF}" type="presParOf" srcId="{31EBF366-101C-4AA9-AE1B-DA11330B1B1D}" destId="{93F5DA77-E251-437A-9A18-AD9300EBA32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DBBB5C-E22F-485A-99C0-87083AC1436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B36E933A-D693-4115-8A6F-7BDE75A85A41}">
      <dgm:prSet/>
      <dgm:spPr/>
      <dgm:t>
        <a:bodyPr/>
        <a:lstStyle/>
        <a:p>
          <a:r>
            <a:rPr lang="en-US"/>
            <a:t>Teart with daily injections for 1 week , followed by weekly injections for 1 month , and then monthly injections for life. </a:t>
          </a:r>
        </a:p>
      </dgm:t>
    </dgm:pt>
    <dgm:pt modelId="{167B8AFB-97BA-4233-9B64-775416B7A5B7}" type="parTrans" cxnId="{D95363E5-3B09-47B1-AC57-F236D762FEA7}">
      <dgm:prSet/>
      <dgm:spPr/>
      <dgm:t>
        <a:bodyPr/>
        <a:lstStyle/>
        <a:p>
          <a:endParaRPr lang="en-US"/>
        </a:p>
      </dgm:t>
    </dgm:pt>
    <dgm:pt modelId="{2258A7DE-7012-4040-9A13-3ED565CF4714}" type="sibTrans" cxnId="{D95363E5-3B09-47B1-AC57-F236D762FEA7}">
      <dgm:prSet/>
      <dgm:spPr/>
      <dgm:t>
        <a:bodyPr/>
        <a:lstStyle/>
        <a:p>
          <a:endParaRPr lang="en-US"/>
        </a:p>
      </dgm:t>
    </dgm:pt>
    <dgm:pt modelId="{2157BE47-B4F7-46D9-BAD3-703067C5CDCE}">
      <dgm:prSet/>
      <dgm:spPr/>
      <dgm:t>
        <a:bodyPr/>
        <a:lstStyle/>
        <a:p>
          <a:r>
            <a:rPr lang="en-US"/>
            <a:t>Severely anemic patients can develop hypokalemia with treatment , so monitor k levels in these patients .</a:t>
          </a:r>
        </a:p>
      </dgm:t>
    </dgm:pt>
    <dgm:pt modelId="{381D851A-E520-48FF-AA9B-C39248B581F1}" type="parTrans" cxnId="{574BBCB8-147C-446A-8EE9-F779F6C78142}">
      <dgm:prSet/>
      <dgm:spPr/>
      <dgm:t>
        <a:bodyPr/>
        <a:lstStyle/>
        <a:p>
          <a:endParaRPr lang="en-US"/>
        </a:p>
      </dgm:t>
    </dgm:pt>
    <dgm:pt modelId="{8E50CD41-8DE7-4745-BE03-4204F74F624D}" type="sibTrans" cxnId="{574BBCB8-147C-446A-8EE9-F779F6C78142}">
      <dgm:prSet/>
      <dgm:spPr/>
      <dgm:t>
        <a:bodyPr/>
        <a:lstStyle/>
        <a:p>
          <a:endParaRPr lang="en-US"/>
        </a:p>
      </dgm:t>
    </dgm:pt>
    <dgm:pt modelId="{B4FED42F-4E1B-4477-B7C7-9AA2B344DD3C}" type="pres">
      <dgm:prSet presAssocID="{85DBBB5C-E22F-485A-99C0-87083AC14366}" presName="root" presStyleCnt="0">
        <dgm:presLayoutVars>
          <dgm:dir/>
          <dgm:resizeHandles val="exact"/>
        </dgm:presLayoutVars>
      </dgm:prSet>
      <dgm:spPr/>
    </dgm:pt>
    <dgm:pt modelId="{140C71BF-CBCE-476B-A2F1-E6BB175696DE}" type="pres">
      <dgm:prSet presAssocID="{B36E933A-D693-4115-8A6F-7BDE75A85A41}" presName="compNode" presStyleCnt="0"/>
      <dgm:spPr/>
    </dgm:pt>
    <dgm:pt modelId="{EF5C2F54-C3CD-429D-8318-1A8BF0EA3A37}" type="pres">
      <dgm:prSet presAssocID="{B36E933A-D693-4115-8A6F-7BDE75A85A41}" presName="bgRect" presStyleLbl="bgShp" presStyleIdx="0" presStyleCnt="2"/>
      <dgm:spPr/>
    </dgm:pt>
    <dgm:pt modelId="{E259B0A1-0BED-411F-8E0D-8E39A5075277}" type="pres">
      <dgm:prSet presAssocID="{B36E933A-D693-4115-8A6F-7BDE75A85A41}" presName="iconRect" presStyleLbl="nod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edle"/>
        </a:ext>
      </dgm:extLst>
    </dgm:pt>
    <dgm:pt modelId="{DA1C9373-79C9-45AA-8E0A-0428AFF68798}" type="pres">
      <dgm:prSet presAssocID="{B36E933A-D693-4115-8A6F-7BDE75A85A41}" presName="spaceRect" presStyleCnt="0"/>
      <dgm:spPr/>
    </dgm:pt>
    <dgm:pt modelId="{0B326187-A23D-4829-8AB5-9B82B938FAC9}" type="pres">
      <dgm:prSet presAssocID="{B36E933A-D693-4115-8A6F-7BDE75A85A41}" presName="parTx" presStyleLbl="revTx" presStyleIdx="0" presStyleCnt="2">
        <dgm:presLayoutVars>
          <dgm:chMax val="0"/>
          <dgm:chPref val="0"/>
        </dgm:presLayoutVars>
      </dgm:prSet>
      <dgm:spPr/>
    </dgm:pt>
    <dgm:pt modelId="{B4AD5CCE-0894-4036-B788-1B44C4031A2A}" type="pres">
      <dgm:prSet presAssocID="{2258A7DE-7012-4040-9A13-3ED565CF4714}" presName="sibTrans" presStyleCnt="0"/>
      <dgm:spPr/>
    </dgm:pt>
    <dgm:pt modelId="{CEA77429-A709-4C09-BD0D-2749C28CB631}" type="pres">
      <dgm:prSet presAssocID="{2157BE47-B4F7-46D9-BAD3-703067C5CDCE}" presName="compNode" presStyleCnt="0"/>
      <dgm:spPr/>
    </dgm:pt>
    <dgm:pt modelId="{1E29D6F5-EC22-45E9-B328-3C9827DBD703}" type="pres">
      <dgm:prSet presAssocID="{2157BE47-B4F7-46D9-BAD3-703067C5CDCE}" presName="bgRect" presStyleLbl="bgShp" presStyleIdx="1" presStyleCnt="2"/>
      <dgm:spPr/>
    </dgm:pt>
    <dgm:pt modelId="{579F153B-341A-4CFC-ABE9-483686CEFE72}" type="pres">
      <dgm:prSet presAssocID="{2157BE47-B4F7-46D9-BAD3-703067C5CDCE}" presName="iconRect" presStyleLbl="node1" presStyleIdx="1" presStyleCnt="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spital"/>
        </a:ext>
      </dgm:extLst>
    </dgm:pt>
    <dgm:pt modelId="{E8FD78DE-22F3-4F08-ABDF-A489A10B7693}" type="pres">
      <dgm:prSet presAssocID="{2157BE47-B4F7-46D9-BAD3-703067C5CDCE}" presName="spaceRect" presStyleCnt="0"/>
      <dgm:spPr/>
    </dgm:pt>
    <dgm:pt modelId="{32DB8AE7-5B83-46CD-900F-9957B60C4131}" type="pres">
      <dgm:prSet presAssocID="{2157BE47-B4F7-46D9-BAD3-703067C5CDCE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574BBCB8-147C-446A-8EE9-F779F6C78142}" srcId="{85DBBB5C-E22F-485A-99C0-87083AC14366}" destId="{2157BE47-B4F7-46D9-BAD3-703067C5CDCE}" srcOrd="1" destOrd="0" parTransId="{381D851A-E520-48FF-AA9B-C39248B581F1}" sibTransId="{8E50CD41-8DE7-4745-BE03-4204F74F624D}"/>
    <dgm:cxn modelId="{7293D6BB-B262-4194-B2EB-3D7466B8737D}" type="presOf" srcId="{85DBBB5C-E22F-485A-99C0-87083AC14366}" destId="{B4FED42F-4E1B-4477-B7C7-9AA2B344DD3C}" srcOrd="0" destOrd="0" presId="urn:microsoft.com/office/officeart/2018/2/layout/IconVerticalSolidList"/>
    <dgm:cxn modelId="{FC4353C8-C017-428B-9DC4-AFB02F2629FB}" type="presOf" srcId="{B36E933A-D693-4115-8A6F-7BDE75A85A41}" destId="{0B326187-A23D-4829-8AB5-9B82B938FAC9}" srcOrd="0" destOrd="0" presId="urn:microsoft.com/office/officeart/2018/2/layout/IconVerticalSolidList"/>
    <dgm:cxn modelId="{D95363E5-3B09-47B1-AC57-F236D762FEA7}" srcId="{85DBBB5C-E22F-485A-99C0-87083AC14366}" destId="{B36E933A-D693-4115-8A6F-7BDE75A85A41}" srcOrd="0" destOrd="0" parTransId="{167B8AFB-97BA-4233-9B64-775416B7A5B7}" sibTransId="{2258A7DE-7012-4040-9A13-3ED565CF4714}"/>
    <dgm:cxn modelId="{7DCBA0EF-3824-49A0-B46E-5F802D840ED2}" type="presOf" srcId="{2157BE47-B4F7-46D9-BAD3-703067C5CDCE}" destId="{32DB8AE7-5B83-46CD-900F-9957B60C4131}" srcOrd="0" destOrd="0" presId="urn:microsoft.com/office/officeart/2018/2/layout/IconVerticalSolidList"/>
    <dgm:cxn modelId="{66D5A3AA-7A61-49D6-8562-78340FC8F840}" type="presParOf" srcId="{B4FED42F-4E1B-4477-B7C7-9AA2B344DD3C}" destId="{140C71BF-CBCE-476B-A2F1-E6BB175696DE}" srcOrd="0" destOrd="0" presId="urn:microsoft.com/office/officeart/2018/2/layout/IconVerticalSolidList"/>
    <dgm:cxn modelId="{D68A44A5-BD93-4457-A4F1-FF979728108E}" type="presParOf" srcId="{140C71BF-CBCE-476B-A2F1-E6BB175696DE}" destId="{EF5C2F54-C3CD-429D-8318-1A8BF0EA3A37}" srcOrd="0" destOrd="0" presId="urn:microsoft.com/office/officeart/2018/2/layout/IconVerticalSolidList"/>
    <dgm:cxn modelId="{7C26BD50-325F-4141-9454-34020297DE38}" type="presParOf" srcId="{140C71BF-CBCE-476B-A2F1-E6BB175696DE}" destId="{E259B0A1-0BED-411F-8E0D-8E39A5075277}" srcOrd="1" destOrd="0" presId="urn:microsoft.com/office/officeart/2018/2/layout/IconVerticalSolidList"/>
    <dgm:cxn modelId="{30D22A41-D770-482C-A084-119FCCC76022}" type="presParOf" srcId="{140C71BF-CBCE-476B-A2F1-E6BB175696DE}" destId="{DA1C9373-79C9-45AA-8E0A-0428AFF68798}" srcOrd="2" destOrd="0" presId="urn:microsoft.com/office/officeart/2018/2/layout/IconVerticalSolidList"/>
    <dgm:cxn modelId="{C0DCD3E6-7DF4-425B-A1A0-E75BA3D8BA84}" type="presParOf" srcId="{140C71BF-CBCE-476B-A2F1-E6BB175696DE}" destId="{0B326187-A23D-4829-8AB5-9B82B938FAC9}" srcOrd="3" destOrd="0" presId="urn:microsoft.com/office/officeart/2018/2/layout/IconVerticalSolidList"/>
    <dgm:cxn modelId="{31D9A931-D86A-4542-B341-03C2939639AB}" type="presParOf" srcId="{B4FED42F-4E1B-4477-B7C7-9AA2B344DD3C}" destId="{B4AD5CCE-0894-4036-B788-1B44C4031A2A}" srcOrd="1" destOrd="0" presId="urn:microsoft.com/office/officeart/2018/2/layout/IconVerticalSolidList"/>
    <dgm:cxn modelId="{F8E96B83-3458-4EB7-AE2B-84F074BC9357}" type="presParOf" srcId="{B4FED42F-4E1B-4477-B7C7-9AA2B344DD3C}" destId="{CEA77429-A709-4C09-BD0D-2749C28CB631}" srcOrd="2" destOrd="0" presId="urn:microsoft.com/office/officeart/2018/2/layout/IconVerticalSolidList"/>
    <dgm:cxn modelId="{A6B30BC1-D9B0-4760-8212-B001F9C872E9}" type="presParOf" srcId="{CEA77429-A709-4C09-BD0D-2749C28CB631}" destId="{1E29D6F5-EC22-45E9-B328-3C9827DBD703}" srcOrd="0" destOrd="0" presId="urn:microsoft.com/office/officeart/2018/2/layout/IconVerticalSolidList"/>
    <dgm:cxn modelId="{24E220BC-4B7E-4952-9DC3-B85B2F49D1F4}" type="presParOf" srcId="{CEA77429-A709-4C09-BD0D-2749C28CB631}" destId="{579F153B-341A-4CFC-ABE9-483686CEFE72}" srcOrd="1" destOrd="0" presId="urn:microsoft.com/office/officeart/2018/2/layout/IconVerticalSolidList"/>
    <dgm:cxn modelId="{9FFBDF10-88DE-4291-BE3D-CA7E4B8A6C32}" type="presParOf" srcId="{CEA77429-A709-4C09-BD0D-2749C28CB631}" destId="{E8FD78DE-22F3-4F08-ABDF-A489A10B7693}" srcOrd="2" destOrd="0" presId="urn:microsoft.com/office/officeart/2018/2/layout/IconVerticalSolidList"/>
    <dgm:cxn modelId="{18F313E6-CE85-4771-B64F-087B60320B3A}" type="presParOf" srcId="{CEA77429-A709-4C09-BD0D-2749C28CB631}" destId="{32DB8AE7-5B83-46CD-900F-9957B60C413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A5E5CC-3F49-4109-99A6-252B78D22B03}">
      <dsp:nvSpPr>
        <dsp:cNvPr id="0" name=""/>
        <dsp:cNvSpPr/>
      </dsp:nvSpPr>
      <dsp:spPr>
        <a:xfrm>
          <a:off x="0" y="44773"/>
          <a:ext cx="6665577" cy="12729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/>
            <a:t>Silent carriers</a:t>
          </a:r>
          <a:r>
            <a:rPr lang="en-US" sz="3200" kern="1200"/>
            <a:t>—mutation/deletion of </a:t>
          </a:r>
          <a:r>
            <a:rPr lang="en-US" sz="3200" u="sng" kern="1200"/>
            <a:t>only one α-locus</a:t>
          </a:r>
          <a:endParaRPr lang="en-US" sz="3200" kern="1200"/>
        </a:p>
      </dsp:txBody>
      <dsp:txXfrm>
        <a:off x="62141" y="106914"/>
        <a:ext cx="6541295" cy="1148678"/>
      </dsp:txXfrm>
    </dsp:sp>
    <dsp:sp modelId="{D925F148-513A-49BC-858E-C72E24D73212}">
      <dsp:nvSpPr>
        <dsp:cNvPr id="0" name=""/>
        <dsp:cNvSpPr/>
      </dsp:nvSpPr>
      <dsp:spPr>
        <a:xfrm>
          <a:off x="0" y="1317733"/>
          <a:ext cx="6665577" cy="1291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32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Asymptomatic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/>
            <a:t>Normal hemoglobin and hematocrit level 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No treatment necessary</a:t>
          </a:r>
        </a:p>
      </dsp:txBody>
      <dsp:txXfrm>
        <a:off x="0" y="1317733"/>
        <a:ext cx="6665577" cy="1291680"/>
      </dsp:txXfrm>
    </dsp:sp>
    <dsp:sp modelId="{AC34BCC6-9572-451D-AD89-100CA8AA6EEB}">
      <dsp:nvSpPr>
        <dsp:cNvPr id="0" name=""/>
        <dsp:cNvSpPr/>
      </dsp:nvSpPr>
      <dsp:spPr>
        <a:xfrm>
          <a:off x="0" y="2609414"/>
          <a:ext cx="6665577" cy="12729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α-Thalassemia trait (or minor)—</a:t>
          </a:r>
          <a:r>
            <a:rPr lang="en-US" sz="3200" kern="1200" dirty="0"/>
            <a:t>mutation/deletion of </a:t>
          </a:r>
          <a:r>
            <a:rPr lang="en-US" sz="3200" u="sng" kern="1200" dirty="0"/>
            <a:t>two α-loci </a:t>
          </a:r>
          <a:endParaRPr lang="en-US" sz="3200" kern="1200" dirty="0"/>
        </a:p>
      </dsp:txBody>
      <dsp:txXfrm>
        <a:off x="62141" y="2671555"/>
        <a:ext cx="6541295" cy="1148678"/>
      </dsp:txXfrm>
    </dsp:sp>
    <dsp:sp modelId="{4D5A5F4B-BDD0-41F2-9F31-0B679D0DBEDA}">
      <dsp:nvSpPr>
        <dsp:cNvPr id="0" name=""/>
        <dsp:cNvSpPr/>
      </dsp:nvSpPr>
      <dsp:spPr>
        <a:xfrm>
          <a:off x="0" y="3882374"/>
          <a:ext cx="6665577" cy="165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632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/>
            <a:t>Characterized by mild microcytic hypochromic anemia 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/>
            <a:t>Common in African-American patients 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No treatment necessary</a:t>
          </a:r>
        </a:p>
      </dsp:txBody>
      <dsp:txXfrm>
        <a:off x="0" y="3882374"/>
        <a:ext cx="6665577" cy="1656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24BCC-0799-4237-844C-F8D3C03ABE60}">
      <dsp:nvSpPr>
        <dsp:cNvPr id="0" name=""/>
        <dsp:cNvSpPr/>
      </dsp:nvSpPr>
      <dsp:spPr>
        <a:xfrm>
          <a:off x="0" y="37126"/>
          <a:ext cx="6203833" cy="123317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i="0" kern="1200" baseline="0" dirty="0"/>
            <a:t>Hb H disease</a:t>
          </a:r>
          <a:r>
            <a:rPr lang="en-US" sz="3100" b="0" i="0" kern="1200" baseline="0" dirty="0"/>
            <a:t>—mutation/deletion of </a:t>
          </a:r>
          <a:r>
            <a:rPr lang="en-US" sz="3100" b="0" i="0" u="sng" kern="1200" baseline="0" dirty="0"/>
            <a:t>three </a:t>
          </a:r>
          <a:r>
            <a:rPr lang="el-GR" sz="3100" b="0" i="0" u="sng" kern="1200" baseline="0" dirty="0"/>
            <a:t>α-</a:t>
          </a:r>
          <a:r>
            <a:rPr lang="en-US" sz="3100" b="0" i="0" u="sng" kern="1200" baseline="0" dirty="0"/>
            <a:t>loci </a:t>
          </a:r>
          <a:endParaRPr lang="en-US" sz="3100" kern="1200" dirty="0"/>
        </a:p>
      </dsp:txBody>
      <dsp:txXfrm>
        <a:off x="60199" y="97325"/>
        <a:ext cx="6083435" cy="1112781"/>
      </dsp:txXfrm>
    </dsp:sp>
    <dsp:sp modelId="{B1E5E732-BC16-4E03-9243-33F6DC5126EE}">
      <dsp:nvSpPr>
        <dsp:cNvPr id="0" name=""/>
        <dsp:cNvSpPr/>
      </dsp:nvSpPr>
      <dsp:spPr>
        <a:xfrm>
          <a:off x="0" y="1270306"/>
          <a:ext cx="6203833" cy="2374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972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/>
            <a:t>Significant microcytic, hypochromic anemia 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 dirty="0"/>
            <a:t>Hemoglobin electrophoresis shows Hb H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2400" kern="1200" dirty="0"/>
            <a:t>Hemolytic anemia, splenomegaly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 dirty="0"/>
            <a:t>Treatment is often the same as for patients with </a:t>
          </a:r>
          <a:r>
            <a:rPr lang="el-GR" sz="2400" kern="1200" dirty="0"/>
            <a:t>β-</a:t>
          </a:r>
          <a:r>
            <a:rPr lang="en-US" sz="2400" kern="1200" dirty="0"/>
            <a:t>thalassemia major. Splenectomy is sometimes helpful.</a:t>
          </a:r>
        </a:p>
      </dsp:txBody>
      <dsp:txXfrm>
        <a:off x="0" y="1270306"/>
        <a:ext cx="6203833" cy="2374290"/>
      </dsp:txXfrm>
    </dsp:sp>
    <dsp:sp modelId="{93F5DA77-E251-437A-9A18-AD9300EBA32D}">
      <dsp:nvSpPr>
        <dsp:cNvPr id="0" name=""/>
        <dsp:cNvSpPr/>
      </dsp:nvSpPr>
      <dsp:spPr>
        <a:xfrm>
          <a:off x="0" y="3644596"/>
          <a:ext cx="6203833" cy="1233179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i="0" kern="1200" baseline="0" dirty="0"/>
            <a:t>Mutation/deletion of </a:t>
          </a:r>
          <a:r>
            <a:rPr lang="en-US" sz="3100" b="1" i="0" u="sng" kern="1200" baseline="0" dirty="0"/>
            <a:t>all four α-loci</a:t>
          </a:r>
          <a:endParaRPr lang="en-US" sz="3100" kern="1200" dirty="0"/>
        </a:p>
      </dsp:txBody>
      <dsp:txXfrm>
        <a:off x="60199" y="3704795"/>
        <a:ext cx="6083435" cy="11127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5C2F54-C3CD-429D-8318-1A8BF0EA3A37}">
      <dsp:nvSpPr>
        <dsp:cNvPr id="0" name=""/>
        <dsp:cNvSpPr/>
      </dsp:nvSpPr>
      <dsp:spPr>
        <a:xfrm>
          <a:off x="0" y="708097"/>
          <a:ext cx="10515600" cy="13072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59B0A1-0BED-411F-8E0D-8E39A5075277}">
      <dsp:nvSpPr>
        <dsp:cNvPr id="0" name=""/>
        <dsp:cNvSpPr/>
      </dsp:nvSpPr>
      <dsp:spPr>
        <a:xfrm>
          <a:off x="395445" y="1002230"/>
          <a:ext cx="718991" cy="71899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326187-A23D-4829-8AB5-9B82B938FAC9}">
      <dsp:nvSpPr>
        <dsp:cNvPr id="0" name=""/>
        <dsp:cNvSpPr/>
      </dsp:nvSpPr>
      <dsp:spPr>
        <a:xfrm>
          <a:off x="1509882" y="708097"/>
          <a:ext cx="9005717" cy="1307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351" tIns="138351" rIns="138351" bIns="13835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Teart with daily injections for 1 week , followed by weekly injections for 1 month , and then monthly injections for life. </a:t>
          </a:r>
        </a:p>
      </dsp:txBody>
      <dsp:txXfrm>
        <a:off x="1509882" y="708097"/>
        <a:ext cx="9005717" cy="1307257"/>
      </dsp:txXfrm>
    </dsp:sp>
    <dsp:sp modelId="{1E29D6F5-EC22-45E9-B328-3C9827DBD703}">
      <dsp:nvSpPr>
        <dsp:cNvPr id="0" name=""/>
        <dsp:cNvSpPr/>
      </dsp:nvSpPr>
      <dsp:spPr>
        <a:xfrm>
          <a:off x="0" y="2342169"/>
          <a:ext cx="10515600" cy="13072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F153B-341A-4CFC-ABE9-483686CEFE72}">
      <dsp:nvSpPr>
        <dsp:cNvPr id="0" name=""/>
        <dsp:cNvSpPr/>
      </dsp:nvSpPr>
      <dsp:spPr>
        <a:xfrm>
          <a:off x="395445" y="2636302"/>
          <a:ext cx="718991" cy="71899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DB8AE7-5B83-46CD-900F-9957B60C4131}">
      <dsp:nvSpPr>
        <dsp:cNvPr id="0" name=""/>
        <dsp:cNvSpPr/>
      </dsp:nvSpPr>
      <dsp:spPr>
        <a:xfrm>
          <a:off x="1509882" y="2342169"/>
          <a:ext cx="9005717" cy="1307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351" tIns="138351" rIns="138351" bIns="13835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Severely anemic patients can develop hypokalemia with treatment , so monitor k levels in these patients .</a:t>
          </a:r>
        </a:p>
      </dsp:txBody>
      <dsp:txXfrm>
        <a:off x="1509882" y="2342169"/>
        <a:ext cx="9005717" cy="13072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BE542-D114-4D94-B0C1-EC25B6304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EED017-3834-4FDE-848D-27C3C7336C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22CCB-05BF-4B2E-A17B-68235A0E2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6367B-EAA1-414D-BDDE-8B6C11544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637C9-BE31-4DC0-A3FD-7BB7C4014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2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2A3FD-369E-4C81-A763-1CA471AE1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59EEC5-D232-4E42-B2AC-75564CC690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91532-B40D-4677-A1E8-B2BDF404A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EEB87C-C6DB-46B5-B1C6-3622113D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191436-BDAF-4F36-9F32-B0C82C2FC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677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FAB316-377C-4C82-BD7A-056EFA77B6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C71FA2-0996-4C06-8527-BB4088B86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34AA3-E673-4969-A7C6-21A9211A8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AB01D-50B2-496C-AB61-B67FABCDB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71057-DCE7-4B2D-8132-1958D4AEC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7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6051C-74C8-49CD-B83B-C097B56A6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69CA0-01D0-4009-9667-99A11C484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D636E-4EAE-4A84-9061-9AC1D5427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C2B46-1249-4817-8A46-C48794184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C6023-F344-43AF-A0F8-3E945912C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22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89166-9FD8-45F9-82EF-CAF2D4AC9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BD820-9445-4BBF-BB8F-70B279A5C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42813-E45C-479C-8839-D64E435E3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175E1-4AD4-4743-98AC-E34351059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B8B3-EE3E-4A17-A963-53B530F9C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76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DAF98-D95B-4E8A-9E4C-182F8FA6D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429338-B994-45C6-837B-E8DDB58609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BC9FF5-9C35-4109-80DC-CE68688C2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642744-B6A1-454B-A54D-2C2A8B7A9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6D0FFA-EEAE-44EF-B0CC-8F03A547D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E0492-1AE1-45A4-8101-8567344BB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172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71DCE-AA70-42F1-B459-B1C4110BB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103A4D-AF5B-4D02-AC6D-95B767ADD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D7D6A-B1CF-48AB-96EC-08D648357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08E77-25E7-4E1A-842A-DF548A4B18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C5DFDC-C71F-4DA0-90E6-7750A9343C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133B48-C806-4FD6-B408-EC54ED3BD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51B557-4247-404E-B711-3B69171AC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AC998E-1666-4979-A344-C643FA5D4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523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C2670-DB81-4040-87FD-E57B26513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A94F18-4518-4143-A197-4EB68E6CF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8458A9-14C3-49BB-8E9E-971DAFD13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F3F544-0CCD-4AD1-BB71-17DAB4EDE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0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5778B0-7E90-4A99-9B0A-AE39BA077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88FBEE-BAED-459E-A5EB-A55E956A1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34A3F-3EC4-4AD6-91F0-D06736127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933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C3D0D-0E0F-49FE-8E5C-90946F772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BB057-A6D5-45FB-81CB-AB2F5CC93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05DB0-2D9D-4C10-8197-B67288B4F0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79B0CB-4773-4BB6-B039-911BFFB10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B9A2F-11D1-4772-A717-373BD84C4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3C7E44-A3DB-41EF-BD3F-F5ACDC4D0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370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3FF11-C38F-41DA-BE84-7D4303735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F206BA-AAB2-41F6-A736-082555662E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3F15E7-DD18-424C-A05A-0514D7FAEE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68280-0DC3-4816-8951-6B980992D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98F4D1-94B4-45F4-AC8D-963D03F2D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62EBA-810B-40F7-B39F-9DF2A719B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40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867179-0DD8-47E5-B633-61AC6048C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AE04B-6B0D-407E-9110-5DAB29938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68543-2E1F-4CD8-93B7-A9C2950ECC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DB2A1-4B75-498C-BD98-3EA7BB36248F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26DE5-B247-46AE-A9F7-DB6D91EEBF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60830-F766-42D3-A62B-1275386374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89900-976E-4C47-B8B0-FE6CEFC14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B1171-7E1D-4ED0-B17D-7CC3F6D802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703" y="2207344"/>
            <a:ext cx="11224593" cy="1894633"/>
          </a:xfrm>
        </p:spPr>
        <p:txBody>
          <a:bodyPr>
            <a:normAutofit fontScale="90000"/>
          </a:bodyPr>
          <a:lstStyle/>
          <a:p>
            <a:r>
              <a:rPr lang="en-US" b="1" spc="-6" dirty="0">
                <a:latin typeface="+mn-lt"/>
              </a:rPr>
              <a:t>MICROCYTIC </a:t>
            </a:r>
            <a:r>
              <a:rPr lang="en-US" b="1" u="none" dirty="0">
                <a:latin typeface="+mn-lt"/>
              </a:rPr>
              <a:t>AND  </a:t>
            </a:r>
            <a:r>
              <a:rPr lang="en-US" b="1" spc="-17" dirty="0">
                <a:latin typeface="+mn-lt"/>
              </a:rPr>
              <a:t>MACROCYTIC</a:t>
            </a:r>
            <a:r>
              <a:rPr lang="en-US" b="1" spc="-37" dirty="0">
                <a:latin typeface="+mn-lt"/>
              </a:rPr>
              <a:t> </a:t>
            </a:r>
            <a:r>
              <a:rPr lang="en-US" b="1" spc="-3" dirty="0">
                <a:latin typeface="+mn-lt"/>
              </a:rPr>
              <a:t>ANEMIAS</a:t>
            </a:r>
            <a:br>
              <a:rPr lang="en-US" b="1" dirty="0">
                <a:latin typeface="+mn-lt"/>
              </a:rPr>
            </a:br>
            <a:endParaRPr lang="en-US" b="1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284806-EBA8-4762-8CA7-DA2C4EE4C9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1147" y="3816597"/>
            <a:ext cx="9369703" cy="1785713"/>
          </a:xfrm>
        </p:spPr>
        <p:txBody>
          <a:bodyPr>
            <a:normAutofit/>
          </a:bodyPr>
          <a:lstStyle/>
          <a:p>
            <a:r>
              <a:rPr lang="en-US" b="1" dirty="0"/>
              <a:t>Done by: Mohammad Saleh</a:t>
            </a:r>
          </a:p>
          <a:p>
            <a:r>
              <a:rPr lang="en-US" b="1" dirty="0"/>
              <a:t>Mosab Abu </a:t>
            </a:r>
            <a:r>
              <a:rPr lang="en-US" b="1" dirty="0" err="1"/>
              <a:t>Shqeer</a:t>
            </a:r>
            <a:endParaRPr lang="en-US" b="1" dirty="0"/>
          </a:p>
          <a:p>
            <a:r>
              <a:rPr lang="en-US" b="1" dirty="0"/>
              <a:t>Hamza </a:t>
            </a:r>
            <a:r>
              <a:rPr lang="en-US" b="1" dirty="0" err="1"/>
              <a:t>Alhamdan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72567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DAC22-0658-4736-BD5E-98CE84966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940" y="287132"/>
            <a:ext cx="8263559" cy="11175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+mn-lt"/>
              </a:rPr>
              <a:t>Iron Deficiency Anemia:</a:t>
            </a:r>
            <a:br>
              <a:rPr lang="en-US" b="1" dirty="0">
                <a:latin typeface="+mn-lt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77817-AEE1-4811-A7A0-AE2F89990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939" y="1135271"/>
            <a:ext cx="11410122" cy="57227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-  </a:t>
            </a:r>
            <a:r>
              <a:rPr lang="en-US" b="1" dirty="0"/>
              <a:t>Most common cause of anemia worldwide </a:t>
            </a:r>
          </a:p>
          <a:p>
            <a:pPr>
              <a:buFontTx/>
              <a:buChar char="-"/>
            </a:pPr>
            <a:r>
              <a:rPr lang="en-US" dirty="0"/>
              <a:t>Iron is essential for the production of hemoglobin, and a deficiency leads to impaired erythropoiesis and iron deficiency anemia (IDA).</a:t>
            </a:r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b="1" dirty="0"/>
              <a:t>Causes:</a:t>
            </a:r>
          </a:p>
          <a:p>
            <a:pPr marL="514350" indent="-514350">
              <a:buAutoNum type="arabicPeriod"/>
            </a:pPr>
            <a:r>
              <a:rPr lang="en-US" b="1" dirty="0"/>
              <a:t>Chronic blood loss </a:t>
            </a:r>
            <a:r>
              <a:rPr lang="en-US" dirty="0"/>
              <a:t>(most common) from either the gastrointestinal (especially PUD, malignancies) or genitourinary tracts (e.g., menorrhagia)</a:t>
            </a:r>
          </a:p>
          <a:p>
            <a:pPr marL="514350" indent="-514350">
              <a:buAutoNum type="arabicPeriod"/>
            </a:pPr>
            <a:r>
              <a:rPr lang="en-US" b="1" dirty="0"/>
              <a:t>Pregnancy</a:t>
            </a:r>
            <a:r>
              <a:rPr lang="en-US" dirty="0"/>
              <a:t> (increased iron requirements)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 err="1"/>
              <a:t>Malabsorption</a:t>
            </a:r>
            <a:r>
              <a:rPr lang="en-US" dirty="0"/>
              <a:t> (e.g., celiac disease or gastric bypass surgery)</a:t>
            </a:r>
          </a:p>
          <a:p>
            <a:pPr marL="514350" indent="-514350">
              <a:buAutoNum type="arabicPeriod"/>
            </a:pPr>
            <a:r>
              <a:rPr lang="en-US" b="1" dirty="0"/>
              <a:t>Lack of dietary iron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131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1420" y="293360"/>
            <a:ext cx="5334000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90" dirty="0">
                <a:solidFill>
                  <a:srgbClr val="003B5C"/>
                </a:solidFill>
                <a:latin typeface="Cambria"/>
                <a:cs typeface="Cambria"/>
              </a:rPr>
              <a:t>C</a:t>
            </a:r>
            <a:r>
              <a:rPr lang="en-US" spc="-100" dirty="0">
                <a:solidFill>
                  <a:srgbClr val="003B5C"/>
                </a:solidFill>
                <a:latin typeface="Cambria"/>
                <a:cs typeface="Cambria"/>
              </a:rPr>
              <a:t>l</a:t>
            </a:r>
            <a:r>
              <a:rPr lang="en-US" spc="-95" dirty="0">
                <a:solidFill>
                  <a:srgbClr val="003B5C"/>
                </a:solidFill>
                <a:latin typeface="Cambria"/>
                <a:cs typeface="Cambria"/>
              </a:rPr>
              <a:t>in</a:t>
            </a:r>
            <a:r>
              <a:rPr lang="en-US" spc="-105" dirty="0">
                <a:solidFill>
                  <a:srgbClr val="003B5C"/>
                </a:solidFill>
                <a:latin typeface="Cambria"/>
                <a:cs typeface="Cambria"/>
              </a:rPr>
              <a:t>i</a:t>
            </a:r>
            <a:r>
              <a:rPr lang="en-US" spc="-100" dirty="0">
                <a:solidFill>
                  <a:srgbClr val="003B5C"/>
                </a:solidFill>
                <a:latin typeface="Cambria"/>
                <a:cs typeface="Cambria"/>
              </a:rPr>
              <a:t>c</a:t>
            </a:r>
            <a:r>
              <a:rPr lang="en-US" spc="-95" dirty="0">
                <a:solidFill>
                  <a:srgbClr val="003B5C"/>
                </a:solidFill>
                <a:latin typeface="Cambria"/>
                <a:cs typeface="Cambria"/>
              </a:rPr>
              <a:t>a</a:t>
            </a:r>
            <a:r>
              <a:rPr lang="en-US" dirty="0">
                <a:solidFill>
                  <a:srgbClr val="003B5C"/>
                </a:solidFill>
                <a:latin typeface="Cambria"/>
                <a:cs typeface="Cambria"/>
              </a:rPr>
              <a:t>l</a:t>
            </a:r>
            <a:r>
              <a:rPr lang="en-US" spc="-245" dirty="0">
                <a:solidFill>
                  <a:srgbClr val="003B5C"/>
                </a:solidFill>
                <a:latin typeface="Cambria"/>
                <a:cs typeface="Cambria"/>
              </a:rPr>
              <a:t> </a:t>
            </a:r>
            <a:r>
              <a:rPr lang="en-US" spc="-114" dirty="0">
                <a:solidFill>
                  <a:srgbClr val="003B5C"/>
                </a:solidFill>
                <a:latin typeface="Cambria"/>
                <a:cs typeface="Cambria"/>
              </a:rPr>
              <a:t>f</a:t>
            </a:r>
            <a:r>
              <a:rPr lang="en-US" spc="-95" dirty="0">
                <a:solidFill>
                  <a:srgbClr val="003B5C"/>
                </a:solidFill>
                <a:latin typeface="Cambria"/>
                <a:cs typeface="Cambria"/>
              </a:rPr>
              <a:t>eat</a:t>
            </a:r>
            <a:r>
              <a:rPr lang="en-US" spc="-105" dirty="0">
                <a:solidFill>
                  <a:srgbClr val="003B5C"/>
                </a:solidFill>
                <a:latin typeface="Cambria"/>
                <a:cs typeface="Cambria"/>
              </a:rPr>
              <a:t>u</a:t>
            </a:r>
            <a:r>
              <a:rPr lang="en-US" spc="-145" dirty="0">
                <a:solidFill>
                  <a:srgbClr val="003B5C"/>
                </a:solidFill>
                <a:latin typeface="Cambria"/>
                <a:cs typeface="Cambria"/>
              </a:rPr>
              <a:t>r</a:t>
            </a:r>
            <a:r>
              <a:rPr lang="en-US" spc="-95" dirty="0">
                <a:solidFill>
                  <a:srgbClr val="003B5C"/>
                </a:solidFill>
                <a:latin typeface="Cambria"/>
                <a:cs typeface="Cambria"/>
              </a:rPr>
              <a:t>e</a:t>
            </a:r>
            <a:r>
              <a:rPr lang="en-US" dirty="0">
                <a:solidFill>
                  <a:srgbClr val="003B5C"/>
                </a:solidFill>
                <a:latin typeface="Cambria"/>
                <a:cs typeface="Cambria"/>
              </a:rPr>
              <a:t>s</a:t>
            </a:r>
            <a:br>
              <a:rPr lang="en-US" dirty="0">
                <a:latin typeface="Cambria"/>
                <a:cs typeface="Cambria"/>
              </a:rPr>
            </a:b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801420" y="1167511"/>
            <a:ext cx="4105275" cy="3266279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332740" indent="-229235">
              <a:lnSpc>
                <a:spcPct val="100000"/>
              </a:lnSpc>
              <a:spcBef>
                <a:spcPts val="810"/>
              </a:spcBef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spc="-14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ati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g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u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,</a:t>
            </a:r>
            <a:r>
              <a:rPr sz="2400" spc="-13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ll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2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,</a:t>
            </a:r>
            <a:r>
              <a:rPr sz="24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1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ne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endParaRPr sz="2400" dirty="0">
              <a:latin typeface="Cambria"/>
              <a:cs typeface="Cambria"/>
            </a:endParaRPr>
          </a:p>
          <a:p>
            <a:pPr marL="33274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Pica</a:t>
            </a:r>
            <a:endParaRPr sz="240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spcBef>
                <a:spcPts val="5"/>
              </a:spcBef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80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v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in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g</a:t>
            </a:r>
            <a:r>
              <a:rPr sz="2000" spc="-13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7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-</a:t>
            </a:r>
            <a:r>
              <a:rPr sz="2000" spc="-7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6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ub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ta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endParaRPr sz="200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80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0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(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g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ph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agia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)</a:t>
            </a:r>
            <a:endParaRPr sz="2000" dirty="0">
              <a:latin typeface="Cambria"/>
              <a:cs typeface="Cambria"/>
            </a:endParaRPr>
          </a:p>
          <a:p>
            <a:pPr marL="789940" lvl="1" indent="-229235">
              <a:lnSpc>
                <a:spcPts val="24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(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ago</a:t>
            </a:r>
            <a:r>
              <a:rPr sz="2000" spc="-60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agia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)</a:t>
            </a:r>
            <a:endParaRPr sz="2000" dirty="0">
              <a:latin typeface="Cambria"/>
              <a:cs typeface="Cambria"/>
            </a:endParaRPr>
          </a:p>
          <a:p>
            <a:pPr marL="33274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b="1" spc="-10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est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l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es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s</a:t>
            </a:r>
            <a:r>
              <a:rPr sz="2400" b="1" spc="-12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l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eg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s</a:t>
            </a:r>
            <a:r>
              <a:rPr sz="2400" b="1" spc="-12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b="1" spc="-60" dirty="0">
                <a:solidFill>
                  <a:srgbClr val="006FC0"/>
                </a:solidFill>
                <a:latin typeface="Cambria"/>
                <a:cs typeface="Cambria"/>
              </a:rPr>
              <a:t>s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y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d</a:t>
            </a:r>
            <a:r>
              <a:rPr sz="2400" b="1" spc="-9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om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e</a:t>
            </a:r>
            <a:endParaRPr lang="en-US" sz="2400" dirty="0">
              <a:latin typeface="Cambria"/>
              <a:cs typeface="Cambria"/>
            </a:endParaRPr>
          </a:p>
          <a:p>
            <a:pPr marL="33274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lang="en-US" sz="2400" dirty="0" err="1">
                <a:latin typeface="Cambria"/>
                <a:cs typeface="Cambria"/>
              </a:rPr>
              <a:t>Koilonychia</a:t>
            </a:r>
            <a:r>
              <a:rPr lang="en-US" sz="2400" dirty="0">
                <a:latin typeface="Cambria"/>
                <a:cs typeface="Cambria"/>
              </a:rPr>
              <a:t> ( spoon shaped nails )</a:t>
            </a:r>
          </a:p>
          <a:p>
            <a:pPr marL="33274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endParaRPr sz="2400" dirty="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40908" y="3044951"/>
            <a:ext cx="5875020" cy="304323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405878" y="2502154"/>
            <a:ext cx="251333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003B5B"/>
                </a:solidFill>
                <a:latin typeface="Cambria"/>
                <a:cs typeface="Cambria"/>
              </a:rPr>
              <a:t>Restless</a:t>
            </a:r>
            <a:r>
              <a:rPr sz="2000" spc="-4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2000" dirty="0">
                <a:solidFill>
                  <a:srgbClr val="003B5B"/>
                </a:solidFill>
                <a:latin typeface="Cambria"/>
                <a:cs typeface="Cambria"/>
              </a:rPr>
              <a:t>Leg</a:t>
            </a:r>
            <a:r>
              <a:rPr sz="2000" spc="-4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2000" spc="-10" dirty="0">
                <a:solidFill>
                  <a:srgbClr val="003B5B"/>
                </a:solidFill>
                <a:latin typeface="Cambria"/>
                <a:cs typeface="Cambria"/>
              </a:rPr>
              <a:t>Syndrome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6" name="Oval 5"/>
          <p:cNvSpPr/>
          <p:nvPr/>
        </p:nvSpPr>
        <p:spPr>
          <a:xfrm>
            <a:off x="542113" y="5791200"/>
            <a:ext cx="2895600" cy="685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5791200"/>
            <a:ext cx="6096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900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32B44-945F-4523-81CF-36F577E20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8256"/>
            <a:ext cx="7886700" cy="1325563"/>
          </a:xfrm>
        </p:spPr>
        <p:txBody>
          <a:bodyPr/>
          <a:lstStyle/>
          <a:p>
            <a:pPr algn="ctr"/>
            <a:r>
              <a:rPr lang="en-US" b="1" dirty="0" err="1"/>
              <a:t>koilonychia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ED581-F538-49F7-81A5-C2D96EDAC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3819"/>
            <a:ext cx="11277599" cy="4765434"/>
          </a:xfrm>
        </p:spPr>
        <p:txBody>
          <a:bodyPr>
            <a:normAutofit/>
          </a:bodyPr>
          <a:lstStyle/>
          <a:p>
            <a:endParaRPr lang="en-US" b="1" spc="-20" dirty="0">
              <a:uFill>
                <a:solidFill>
                  <a:srgbClr val="FFFFFF"/>
                </a:solidFill>
              </a:uFill>
              <a:cs typeface="Tw Cen MT"/>
            </a:endParaRPr>
          </a:p>
        </p:txBody>
      </p:sp>
      <p:pic>
        <p:nvPicPr>
          <p:cNvPr id="4" name="Picture 3" descr="A picture containing cosmetic&#10;&#10;Description automatically generated">
            <a:extLst>
              <a:ext uri="{FF2B5EF4-FFF2-40B4-BE49-F238E27FC236}">
                <a16:creationId xmlns:a16="http://schemas.microsoft.com/office/drawing/2014/main" id="{3D3A00B7-EDBF-45C4-B157-57C20CB36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43819"/>
            <a:ext cx="11277599" cy="476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39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1420" y="628903"/>
            <a:ext cx="379602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0" dirty="0"/>
              <a:t>I</a:t>
            </a:r>
            <a:r>
              <a:rPr spc="-155" dirty="0"/>
              <a:t>r</a:t>
            </a:r>
            <a:r>
              <a:rPr spc="-95" dirty="0"/>
              <a:t>o</a:t>
            </a:r>
            <a:r>
              <a:rPr dirty="0"/>
              <a:t>n</a:t>
            </a:r>
            <a:r>
              <a:rPr spc="-225" dirty="0"/>
              <a:t> </a:t>
            </a:r>
            <a:r>
              <a:rPr spc="-100" dirty="0"/>
              <a:t>Meta</a:t>
            </a:r>
            <a:r>
              <a:rPr spc="-95" dirty="0"/>
              <a:t>bol</a:t>
            </a:r>
            <a:r>
              <a:rPr spc="-100" dirty="0"/>
              <a:t>i</a:t>
            </a:r>
            <a:r>
              <a:rPr spc="-105" dirty="0"/>
              <a:t>s</a:t>
            </a:r>
            <a:r>
              <a:rPr dirty="0"/>
              <a:t>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92860" y="1739265"/>
            <a:ext cx="5056505" cy="2343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00"/>
              </a:spcBef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90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400" spc="-95" dirty="0">
                <a:solidFill>
                  <a:srgbClr val="7E7E7E"/>
                </a:solidFill>
                <a:latin typeface="Cambria"/>
                <a:cs typeface="Cambria"/>
              </a:rPr>
              <a:t>wa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4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b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u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4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10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ei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endParaRPr sz="2400">
              <a:latin typeface="Cambria"/>
              <a:cs typeface="Cambria"/>
            </a:endParaRPr>
          </a:p>
          <a:p>
            <a:pPr marL="24130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spc="-13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an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14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ein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:</a:t>
            </a:r>
            <a:r>
              <a:rPr sz="24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t</a:t>
            </a:r>
            <a:r>
              <a:rPr sz="2400" b="1" spc="-9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a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s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f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e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rr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i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endParaRPr sz="240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spc="-12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sp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6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bl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v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10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8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spc="-6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endParaRPr sz="2000">
              <a:latin typeface="Cambria"/>
              <a:cs typeface="Cambria"/>
            </a:endParaRPr>
          </a:p>
          <a:p>
            <a:pPr marL="698500" lvl="1" indent="-229235">
              <a:lnSpc>
                <a:spcPts val="2400"/>
              </a:lnSpc>
              <a:spcBef>
                <a:spcPts val="5"/>
              </a:spcBef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↑</a:t>
            </a:r>
            <a:r>
              <a:rPr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8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6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14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75" dirty="0">
                <a:solidFill>
                  <a:srgbClr val="7E7E7E"/>
                </a:solidFill>
                <a:latin typeface="Cambria"/>
                <a:cs typeface="Cambria"/>
              </a:rPr>
              <a:t>w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spc="-7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7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7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spc="-13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6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w</a:t>
            </a:r>
            <a:endParaRPr sz="2000">
              <a:latin typeface="Cambria"/>
              <a:cs typeface="Cambria"/>
            </a:endParaRPr>
          </a:p>
          <a:p>
            <a:pPr marL="24130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g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ein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:</a:t>
            </a:r>
            <a:r>
              <a:rPr sz="24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f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e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rr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iti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endParaRPr sz="240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spcBef>
                <a:spcPts val="5"/>
              </a:spcBef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in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ac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el</a:t>
            </a:r>
            <a:r>
              <a:rPr sz="2000" spc="-6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ula</a:t>
            </a:r>
            <a:r>
              <a:rPr sz="2000" spc="-7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000" spc="-14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114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7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rr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endParaRPr sz="200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b="1" spc="-45" dirty="0">
                <a:solidFill>
                  <a:srgbClr val="006FC0"/>
                </a:solidFill>
                <a:latin typeface="Cambria"/>
                <a:cs typeface="Cambria"/>
              </a:rPr>
              <a:t>m</a:t>
            </a:r>
            <a:r>
              <a:rPr sz="2000" b="1" spc="-55" dirty="0">
                <a:solidFill>
                  <a:srgbClr val="006FC0"/>
                </a:solidFill>
                <a:latin typeface="Cambria"/>
                <a:cs typeface="Cambria"/>
              </a:rPr>
              <a:t>ac</a:t>
            </a:r>
            <a:r>
              <a:rPr sz="2000" b="1" spc="-75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000" b="1" spc="-50" dirty="0">
                <a:solidFill>
                  <a:srgbClr val="006FC0"/>
                </a:solidFill>
                <a:latin typeface="Cambria"/>
                <a:cs typeface="Cambria"/>
              </a:rPr>
              <a:t>o</a:t>
            </a:r>
            <a:r>
              <a:rPr sz="2000" b="1" spc="-45" dirty="0">
                <a:solidFill>
                  <a:srgbClr val="006FC0"/>
                </a:solidFill>
                <a:latin typeface="Cambria"/>
                <a:cs typeface="Cambria"/>
              </a:rPr>
              <a:t>ph</a:t>
            </a:r>
            <a:r>
              <a:rPr sz="2000" b="1" spc="-55" dirty="0">
                <a:solidFill>
                  <a:srgbClr val="006FC0"/>
                </a:solidFill>
                <a:latin typeface="Cambria"/>
                <a:cs typeface="Cambria"/>
              </a:rPr>
              <a:t>a</a:t>
            </a:r>
            <a:r>
              <a:rPr sz="2000" b="1" spc="-60" dirty="0">
                <a:solidFill>
                  <a:srgbClr val="006FC0"/>
                </a:solidFill>
                <a:latin typeface="Cambria"/>
                <a:cs typeface="Cambria"/>
              </a:rPr>
              <a:t>ge</a:t>
            </a:r>
            <a:r>
              <a:rPr sz="2000" b="1" dirty="0">
                <a:solidFill>
                  <a:srgbClr val="006FC0"/>
                </a:solidFill>
                <a:latin typeface="Cambria"/>
                <a:cs typeface="Cambria"/>
              </a:rPr>
              <a:t>s</a:t>
            </a:r>
            <a:r>
              <a:rPr sz="2000" b="1" spc="-13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b="1" spc="-55" dirty="0">
                <a:solidFill>
                  <a:srgbClr val="006FC0"/>
                </a:solidFill>
                <a:latin typeface="Cambria"/>
                <a:cs typeface="Cambria"/>
              </a:rPr>
              <a:t>l</a:t>
            </a:r>
            <a:r>
              <a:rPr sz="2000" b="1" spc="-95" dirty="0">
                <a:solidFill>
                  <a:srgbClr val="006FC0"/>
                </a:solidFill>
                <a:latin typeface="Cambria"/>
                <a:cs typeface="Cambria"/>
              </a:rPr>
              <a:t>i</a:t>
            </a:r>
            <a:r>
              <a:rPr sz="2000" b="1" spc="-105" dirty="0">
                <a:solidFill>
                  <a:srgbClr val="006FC0"/>
                </a:solidFill>
                <a:latin typeface="Cambria"/>
                <a:cs typeface="Cambria"/>
              </a:rPr>
              <a:t>v</a:t>
            </a:r>
            <a:r>
              <a:rPr sz="2000" b="1" spc="-45" dirty="0">
                <a:solidFill>
                  <a:srgbClr val="006FC0"/>
                </a:solidFill>
                <a:latin typeface="Cambria"/>
                <a:cs typeface="Cambria"/>
              </a:rPr>
              <a:t>e</a:t>
            </a:r>
            <a:r>
              <a:rPr sz="2000" b="1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000" b="1" spc="-13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000" b="1" spc="-55" dirty="0">
                <a:solidFill>
                  <a:srgbClr val="006FC0"/>
                </a:solidFill>
                <a:latin typeface="Cambria"/>
                <a:cs typeface="Cambria"/>
              </a:rPr>
              <a:t>a</a:t>
            </a:r>
            <a:r>
              <a:rPr sz="2000" b="1" spc="-50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r>
              <a:rPr sz="2000" b="1" dirty="0">
                <a:solidFill>
                  <a:srgbClr val="006FC0"/>
                </a:solidFill>
                <a:latin typeface="Cambria"/>
                <a:cs typeface="Cambria"/>
              </a:rPr>
              <a:t>d</a:t>
            </a:r>
            <a:r>
              <a:rPr sz="2000" b="1" spc="-10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000" b="1" spc="-45" dirty="0">
                <a:solidFill>
                  <a:srgbClr val="006FC0"/>
                </a:solidFill>
                <a:latin typeface="Cambria"/>
                <a:cs typeface="Cambria"/>
              </a:rPr>
              <a:t>b</a:t>
            </a:r>
            <a:r>
              <a:rPr sz="2000" b="1" spc="-50" dirty="0">
                <a:solidFill>
                  <a:srgbClr val="006FC0"/>
                </a:solidFill>
                <a:latin typeface="Cambria"/>
                <a:cs typeface="Cambria"/>
              </a:rPr>
              <a:t>on</a:t>
            </a:r>
            <a:r>
              <a:rPr sz="2000" b="1" dirty="0">
                <a:solidFill>
                  <a:srgbClr val="006FC0"/>
                </a:solidFill>
                <a:latin typeface="Cambria"/>
                <a:cs typeface="Cambria"/>
              </a:rPr>
              <a:t>e</a:t>
            </a:r>
            <a:endParaRPr sz="200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4101071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1420" y="628903"/>
            <a:ext cx="44881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0" dirty="0"/>
              <a:t>I</a:t>
            </a:r>
            <a:r>
              <a:rPr spc="-155" dirty="0"/>
              <a:t>r</a:t>
            </a:r>
            <a:r>
              <a:rPr spc="-95" dirty="0"/>
              <a:t>o</a:t>
            </a:r>
            <a:r>
              <a:rPr dirty="0"/>
              <a:t>n</a:t>
            </a:r>
            <a:r>
              <a:rPr spc="-225" dirty="0"/>
              <a:t> </a:t>
            </a:r>
            <a:r>
              <a:rPr spc="-100" dirty="0"/>
              <a:t>Mea</a:t>
            </a:r>
            <a:r>
              <a:rPr spc="-95" dirty="0"/>
              <a:t>su</a:t>
            </a:r>
            <a:r>
              <a:rPr spc="-170" dirty="0"/>
              <a:t>r</a:t>
            </a:r>
            <a:r>
              <a:rPr spc="-100" dirty="0"/>
              <a:t>eme</a:t>
            </a:r>
            <a:r>
              <a:rPr spc="-110" dirty="0"/>
              <a:t>n</a:t>
            </a:r>
            <a:r>
              <a:rPr spc="-114" dirty="0"/>
              <a:t>t</a:t>
            </a:r>
            <a:r>
              <a:rPr dirty="0"/>
              <a:t>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203450" y="2279650"/>
          <a:ext cx="7392034" cy="18516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7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4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20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Test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0066A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Interpretation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0066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20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Serum</a:t>
                      </a:r>
                      <a:r>
                        <a:rPr sz="1800" spc="-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iron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Iron</a:t>
                      </a:r>
                      <a:r>
                        <a:rPr sz="1800" spc="-4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level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3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Total</a:t>
                      </a:r>
                      <a:r>
                        <a:rPr sz="1800" spc="-3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Iron</a:t>
                      </a: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Binding</a:t>
                      </a:r>
                      <a:r>
                        <a:rPr sz="1800" spc="-3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Capacity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Amount</a:t>
                      </a:r>
                      <a:r>
                        <a:rPr sz="1800" spc="-1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of</a:t>
                      </a: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C"/>
                          </a:solidFill>
                          <a:latin typeface="Cambria"/>
                          <a:cs typeface="Cambria"/>
                        </a:rPr>
                        <a:t>transferrin</a:t>
                      </a:r>
                      <a:r>
                        <a:rPr sz="1800" spc="20" dirty="0">
                          <a:solidFill>
                            <a:srgbClr val="003B5C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in </a:t>
                      </a: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serum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2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003B5C"/>
                          </a:solidFill>
                          <a:latin typeface="Cambria"/>
                          <a:cs typeface="Cambria"/>
                        </a:rPr>
                        <a:t>Serum</a:t>
                      </a:r>
                      <a:r>
                        <a:rPr sz="1800" spc="-25" dirty="0">
                          <a:solidFill>
                            <a:srgbClr val="003B5C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" dirty="0">
                          <a:solidFill>
                            <a:srgbClr val="003B5C"/>
                          </a:solidFill>
                          <a:latin typeface="Cambria"/>
                          <a:cs typeface="Cambria"/>
                        </a:rPr>
                        <a:t>ferritin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Amount</a:t>
                      </a:r>
                      <a:r>
                        <a:rPr sz="1800" spc="-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of</a:t>
                      </a:r>
                      <a:r>
                        <a:rPr sz="1800" spc="-1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storage</a:t>
                      </a: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iron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2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%</a:t>
                      </a:r>
                      <a:r>
                        <a:rPr sz="1800" spc="-2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saturation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Amount</a:t>
                      </a:r>
                      <a:r>
                        <a:rPr sz="1800" spc="-1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of</a:t>
                      </a:r>
                      <a:r>
                        <a:rPr sz="1800" spc="-1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transferrin</a:t>
                      </a:r>
                      <a:r>
                        <a:rPr sz="1800" spc="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bound</a:t>
                      </a:r>
                      <a:r>
                        <a:rPr sz="1800" spc="-1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</a:t>
                      </a:r>
                      <a:r>
                        <a:rPr sz="1800" spc="-1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3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Fe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515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1420" y="628903"/>
            <a:ext cx="347281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0" dirty="0"/>
              <a:t>I</a:t>
            </a:r>
            <a:r>
              <a:rPr spc="-155" dirty="0"/>
              <a:t>r</a:t>
            </a:r>
            <a:r>
              <a:rPr spc="-95" dirty="0"/>
              <a:t>o</a:t>
            </a:r>
            <a:r>
              <a:rPr dirty="0"/>
              <a:t>n</a:t>
            </a:r>
            <a:r>
              <a:rPr spc="-225" dirty="0"/>
              <a:t> </a:t>
            </a:r>
            <a:r>
              <a:rPr spc="-95" dirty="0"/>
              <a:t>D</a:t>
            </a:r>
            <a:r>
              <a:rPr spc="-100" dirty="0"/>
              <a:t>efi</a:t>
            </a:r>
            <a:r>
              <a:rPr spc="-95" dirty="0"/>
              <a:t>c</a:t>
            </a:r>
            <a:r>
              <a:rPr spc="-100" dirty="0"/>
              <a:t>ie</a:t>
            </a:r>
            <a:r>
              <a:rPr spc="-95" dirty="0"/>
              <a:t>n</a:t>
            </a:r>
            <a:r>
              <a:rPr spc="-110" dirty="0"/>
              <a:t>c</a:t>
            </a:r>
            <a:r>
              <a:rPr dirty="0"/>
              <a:t>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715000" y="2133600"/>
            <a:ext cx="2019300" cy="368935"/>
          </a:xfrm>
          <a:prstGeom prst="rect">
            <a:avLst/>
          </a:prstGeom>
          <a:ln w="9525">
            <a:solidFill>
              <a:srgbClr val="003B5B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365125">
              <a:lnSpc>
                <a:spcPct val="100000"/>
              </a:lnSpc>
              <a:spcBef>
                <a:spcPts val="315"/>
              </a:spcBef>
            </a:pP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Loss</a:t>
            </a:r>
            <a:r>
              <a:rPr sz="1800" spc="-35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&gt;</a:t>
            </a:r>
            <a:r>
              <a:rPr sz="1800" spc="-2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3B5B"/>
                </a:solidFill>
                <a:latin typeface="Cambria"/>
                <a:cs typeface="Cambria"/>
              </a:rPr>
              <a:t>Intake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05500" y="2819400"/>
            <a:ext cx="1618615" cy="646430"/>
          </a:xfrm>
          <a:prstGeom prst="rect">
            <a:avLst/>
          </a:prstGeom>
          <a:ln w="9525">
            <a:solidFill>
              <a:srgbClr val="003B5B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5"/>
              </a:spcBef>
            </a:pP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↓</a:t>
            </a:r>
            <a:r>
              <a:rPr sz="1800" b="1" spc="-4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Cambria"/>
                <a:cs typeface="Cambria"/>
              </a:rPr>
              <a:t>Ferritin</a:t>
            </a:r>
            <a:endParaRPr sz="1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solidFill>
                  <a:srgbClr val="003B5B"/>
                </a:solidFill>
                <a:latin typeface="Cambria"/>
                <a:cs typeface="Cambria"/>
              </a:rPr>
              <a:t>(storage</a:t>
            </a:r>
            <a:r>
              <a:rPr sz="1800" spc="-3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3B5B"/>
                </a:solidFill>
                <a:latin typeface="Cambria"/>
                <a:cs typeface="Cambria"/>
              </a:rPr>
              <a:t>form)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51419" y="1479803"/>
            <a:ext cx="1447800" cy="370840"/>
          </a:xfrm>
          <a:prstGeom prst="rect">
            <a:avLst/>
          </a:prstGeom>
          <a:ln w="9525">
            <a:solidFill>
              <a:srgbClr val="003B5B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315"/>
              </a:spcBef>
            </a:pP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↓</a:t>
            </a:r>
            <a:r>
              <a:rPr sz="1800" spc="-3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3B5B"/>
                </a:solidFill>
                <a:latin typeface="Cambria"/>
                <a:cs typeface="Cambria"/>
              </a:rPr>
              <a:t>Iron</a:t>
            </a:r>
            <a:r>
              <a:rPr sz="1800" spc="-3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3B5B"/>
                </a:solidFill>
                <a:latin typeface="Cambria"/>
                <a:cs typeface="Cambria"/>
              </a:rPr>
              <a:t>Intake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51603" y="1479803"/>
            <a:ext cx="1447800" cy="370840"/>
          </a:xfrm>
          <a:prstGeom prst="rect">
            <a:avLst/>
          </a:prstGeom>
          <a:ln w="9525">
            <a:solidFill>
              <a:srgbClr val="003B5B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192405">
              <a:lnSpc>
                <a:spcPct val="100000"/>
              </a:lnSpc>
              <a:spcBef>
                <a:spcPts val="315"/>
              </a:spcBef>
            </a:pP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↑</a:t>
            </a:r>
            <a:r>
              <a:rPr sz="1800" spc="-35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3B5B"/>
                </a:solidFill>
                <a:latin typeface="Cambria"/>
                <a:cs typeface="Cambria"/>
              </a:rPr>
              <a:t>Iron</a:t>
            </a:r>
            <a:r>
              <a:rPr sz="1800" spc="-35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Loss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33566" y="1670557"/>
            <a:ext cx="278130" cy="445134"/>
          </a:xfrm>
          <a:custGeom>
            <a:avLst/>
            <a:gdLst/>
            <a:ahLst/>
            <a:cxnLst/>
            <a:rect l="l" t="t" r="r" b="b"/>
            <a:pathLst>
              <a:path w="278129" h="445135">
                <a:moveTo>
                  <a:pt x="186944" y="366775"/>
                </a:moveTo>
                <a:lnTo>
                  <a:pt x="179197" y="369062"/>
                </a:lnTo>
                <a:lnTo>
                  <a:pt x="175895" y="375284"/>
                </a:lnTo>
                <a:lnTo>
                  <a:pt x="172466" y="381507"/>
                </a:lnTo>
                <a:lnTo>
                  <a:pt x="174879" y="389127"/>
                </a:lnTo>
                <a:lnTo>
                  <a:pt x="180975" y="392556"/>
                </a:lnTo>
                <a:lnTo>
                  <a:pt x="277749" y="444753"/>
                </a:lnTo>
                <a:lnTo>
                  <a:pt x="277457" y="429894"/>
                </a:lnTo>
                <a:lnTo>
                  <a:pt x="253746" y="429894"/>
                </a:lnTo>
                <a:lnTo>
                  <a:pt x="229334" y="389807"/>
                </a:lnTo>
                <a:lnTo>
                  <a:pt x="193040" y="370204"/>
                </a:lnTo>
                <a:lnTo>
                  <a:pt x="186944" y="366775"/>
                </a:lnTo>
                <a:close/>
              </a:path>
              <a:path w="278129" h="445135">
                <a:moveTo>
                  <a:pt x="229334" y="389807"/>
                </a:moveTo>
                <a:lnTo>
                  <a:pt x="253746" y="429894"/>
                </a:lnTo>
                <a:lnTo>
                  <a:pt x="264186" y="423544"/>
                </a:lnTo>
                <a:lnTo>
                  <a:pt x="251968" y="423544"/>
                </a:lnTo>
                <a:lnTo>
                  <a:pt x="251533" y="401796"/>
                </a:lnTo>
                <a:lnTo>
                  <a:pt x="229334" y="389807"/>
                </a:lnTo>
                <a:close/>
              </a:path>
              <a:path w="278129" h="445135">
                <a:moveTo>
                  <a:pt x="269748" y="322199"/>
                </a:moveTo>
                <a:lnTo>
                  <a:pt x="255650" y="322452"/>
                </a:lnTo>
                <a:lnTo>
                  <a:pt x="250062" y="328294"/>
                </a:lnTo>
                <a:lnTo>
                  <a:pt x="251028" y="376582"/>
                </a:lnTo>
                <a:lnTo>
                  <a:pt x="275463" y="416687"/>
                </a:lnTo>
                <a:lnTo>
                  <a:pt x="253746" y="429894"/>
                </a:lnTo>
                <a:lnTo>
                  <a:pt x="277457" y="429894"/>
                </a:lnTo>
                <a:lnTo>
                  <a:pt x="275463" y="327787"/>
                </a:lnTo>
                <a:lnTo>
                  <a:pt x="269748" y="322199"/>
                </a:lnTo>
                <a:close/>
              </a:path>
              <a:path w="278129" h="445135">
                <a:moveTo>
                  <a:pt x="251533" y="401796"/>
                </a:moveTo>
                <a:lnTo>
                  <a:pt x="251968" y="423544"/>
                </a:lnTo>
                <a:lnTo>
                  <a:pt x="270637" y="412114"/>
                </a:lnTo>
                <a:lnTo>
                  <a:pt x="251533" y="401796"/>
                </a:lnTo>
                <a:close/>
              </a:path>
              <a:path w="278129" h="445135">
                <a:moveTo>
                  <a:pt x="251028" y="376582"/>
                </a:moveTo>
                <a:lnTo>
                  <a:pt x="251533" y="401796"/>
                </a:lnTo>
                <a:lnTo>
                  <a:pt x="270637" y="412114"/>
                </a:lnTo>
                <a:lnTo>
                  <a:pt x="251968" y="423544"/>
                </a:lnTo>
                <a:lnTo>
                  <a:pt x="264186" y="423544"/>
                </a:lnTo>
                <a:lnTo>
                  <a:pt x="275463" y="416687"/>
                </a:lnTo>
                <a:lnTo>
                  <a:pt x="251028" y="376582"/>
                </a:lnTo>
                <a:close/>
              </a:path>
              <a:path w="278129" h="445135">
                <a:moveTo>
                  <a:pt x="21590" y="0"/>
                </a:moveTo>
                <a:lnTo>
                  <a:pt x="0" y="13207"/>
                </a:lnTo>
                <a:lnTo>
                  <a:pt x="229334" y="389807"/>
                </a:lnTo>
                <a:lnTo>
                  <a:pt x="251533" y="401796"/>
                </a:lnTo>
                <a:lnTo>
                  <a:pt x="251028" y="376582"/>
                </a:lnTo>
                <a:lnTo>
                  <a:pt x="21590" y="0"/>
                </a:lnTo>
                <a:close/>
              </a:path>
            </a:pathLst>
          </a:custGeom>
          <a:solidFill>
            <a:srgbClr val="003B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200138" y="1670557"/>
            <a:ext cx="278130" cy="445134"/>
          </a:xfrm>
          <a:custGeom>
            <a:avLst/>
            <a:gdLst/>
            <a:ahLst/>
            <a:cxnLst/>
            <a:rect l="l" t="t" r="r" b="b"/>
            <a:pathLst>
              <a:path w="278129" h="445135">
                <a:moveTo>
                  <a:pt x="8000" y="322199"/>
                </a:moveTo>
                <a:lnTo>
                  <a:pt x="2158" y="327787"/>
                </a:lnTo>
                <a:lnTo>
                  <a:pt x="0" y="444753"/>
                </a:lnTo>
                <a:lnTo>
                  <a:pt x="27548" y="429894"/>
                </a:lnTo>
                <a:lnTo>
                  <a:pt x="23875" y="429894"/>
                </a:lnTo>
                <a:lnTo>
                  <a:pt x="2285" y="416687"/>
                </a:lnTo>
                <a:lnTo>
                  <a:pt x="26656" y="376667"/>
                </a:lnTo>
                <a:lnTo>
                  <a:pt x="27558" y="328294"/>
                </a:lnTo>
                <a:lnTo>
                  <a:pt x="21970" y="322452"/>
                </a:lnTo>
                <a:lnTo>
                  <a:pt x="8000" y="322199"/>
                </a:lnTo>
                <a:close/>
              </a:path>
              <a:path w="278129" h="445135">
                <a:moveTo>
                  <a:pt x="26656" y="376667"/>
                </a:moveTo>
                <a:lnTo>
                  <a:pt x="2285" y="416687"/>
                </a:lnTo>
                <a:lnTo>
                  <a:pt x="23875" y="429894"/>
                </a:lnTo>
                <a:lnTo>
                  <a:pt x="27744" y="423544"/>
                </a:lnTo>
                <a:lnTo>
                  <a:pt x="25780" y="423544"/>
                </a:lnTo>
                <a:lnTo>
                  <a:pt x="6984" y="412114"/>
                </a:lnTo>
                <a:lnTo>
                  <a:pt x="26187" y="401760"/>
                </a:lnTo>
                <a:lnTo>
                  <a:pt x="26656" y="376667"/>
                </a:lnTo>
                <a:close/>
              </a:path>
              <a:path w="278129" h="445135">
                <a:moveTo>
                  <a:pt x="90804" y="366775"/>
                </a:moveTo>
                <a:lnTo>
                  <a:pt x="84708" y="370204"/>
                </a:lnTo>
                <a:lnTo>
                  <a:pt x="48272" y="389851"/>
                </a:lnTo>
                <a:lnTo>
                  <a:pt x="23875" y="429894"/>
                </a:lnTo>
                <a:lnTo>
                  <a:pt x="27548" y="429894"/>
                </a:lnTo>
                <a:lnTo>
                  <a:pt x="96773" y="392556"/>
                </a:lnTo>
                <a:lnTo>
                  <a:pt x="102869" y="389127"/>
                </a:lnTo>
                <a:lnTo>
                  <a:pt x="105155" y="381507"/>
                </a:lnTo>
                <a:lnTo>
                  <a:pt x="98551" y="369062"/>
                </a:lnTo>
                <a:lnTo>
                  <a:pt x="90804" y="366775"/>
                </a:lnTo>
                <a:close/>
              </a:path>
              <a:path w="278129" h="445135">
                <a:moveTo>
                  <a:pt x="26187" y="401760"/>
                </a:moveTo>
                <a:lnTo>
                  <a:pt x="6984" y="412114"/>
                </a:lnTo>
                <a:lnTo>
                  <a:pt x="25780" y="423544"/>
                </a:lnTo>
                <a:lnTo>
                  <a:pt x="26187" y="401760"/>
                </a:lnTo>
                <a:close/>
              </a:path>
              <a:path w="278129" h="445135">
                <a:moveTo>
                  <a:pt x="48272" y="389851"/>
                </a:moveTo>
                <a:lnTo>
                  <a:pt x="26187" y="401760"/>
                </a:lnTo>
                <a:lnTo>
                  <a:pt x="25780" y="423544"/>
                </a:lnTo>
                <a:lnTo>
                  <a:pt x="27744" y="423544"/>
                </a:lnTo>
                <a:lnTo>
                  <a:pt x="48272" y="389851"/>
                </a:lnTo>
                <a:close/>
              </a:path>
              <a:path w="278129" h="445135">
                <a:moveTo>
                  <a:pt x="256031" y="0"/>
                </a:moveTo>
                <a:lnTo>
                  <a:pt x="26656" y="376667"/>
                </a:lnTo>
                <a:lnTo>
                  <a:pt x="26187" y="401760"/>
                </a:lnTo>
                <a:lnTo>
                  <a:pt x="48272" y="389851"/>
                </a:lnTo>
                <a:lnTo>
                  <a:pt x="277748" y="13207"/>
                </a:lnTo>
                <a:lnTo>
                  <a:pt x="256031" y="0"/>
                </a:lnTo>
                <a:close/>
              </a:path>
            </a:pathLst>
          </a:custGeom>
          <a:solidFill>
            <a:srgbClr val="003B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37503" y="3810000"/>
            <a:ext cx="1580515" cy="646430"/>
          </a:xfrm>
          <a:custGeom>
            <a:avLst/>
            <a:gdLst/>
            <a:ahLst/>
            <a:cxnLst/>
            <a:rect l="l" t="t" r="r" b="b"/>
            <a:pathLst>
              <a:path w="1580515" h="646429">
                <a:moveTo>
                  <a:pt x="0" y="646176"/>
                </a:moveTo>
                <a:lnTo>
                  <a:pt x="1580388" y="646176"/>
                </a:lnTo>
                <a:lnTo>
                  <a:pt x="1580388" y="0"/>
                </a:lnTo>
                <a:lnTo>
                  <a:pt x="0" y="0"/>
                </a:lnTo>
                <a:lnTo>
                  <a:pt x="0" y="646176"/>
                </a:lnTo>
                <a:close/>
              </a:path>
            </a:pathLst>
          </a:custGeom>
          <a:ln w="9525">
            <a:solidFill>
              <a:srgbClr val="003B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023864" y="3837813"/>
            <a:ext cx="14103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↑</a:t>
            </a:r>
            <a:r>
              <a:rPr sz="1800" b="1" spc="-4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Cambria"/>
                <a:cs typeface="Cambria"/>
              </a:rPr>
              <a:t>Transferrin</a:t>
            </a:r>
            <a:endParaRPr sz="1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800" spc="-5" dirty="0">
                <a:solidFill>
                  <a:srgbClr val="003B5B"/>
                </a:solidFill>
                <a:latin typeface="Cambria"/>
                <a:cs typeface="Cambria"/>
              </a:rPr>
              <a:t>(TIBC)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524750" y="4132834"/>
            <a:ext cx="562610" cy="118110"/>
          </a:xfrm>
          <a:custGeom>
            <a:avLst/>
            <a:gdLst/>
            <a:ahLst/>
            <a:cxnLst/>
            <a:rect l="l" t="t" r="r" b="b"/>
            <a:pathLst>
              <a:path w="562609" h="118110">
                <a:moveTo>
                  <a:pt x="100965" y="0"/>
                </a:moveTo>
                <a:lnTo>
                  <a:pt x="94996" y="3556"/>
                </a:lnTo>
                <a:lnTo>
                  <a:pt x="0" y="58928"/>
                </a:lnTo>
                <a:lnTo>
                  <a:pt x="94996" y="114300"/>
                </a:lnTo>
                <a:lnTo>
                  <a:pt x="100965" y="117856"/>
                </a:lnTo>
                <a:lnTo>
                  <a:pt x="108839" y="115824"/>
                </a:lnTo>
                <a:lnTo>
                  <a:pt x="112268" y="109728"/>
                </a:lnTo>
                <a:lnTo>
                  <a:pt x="115824" y="103759"/>
                </a:lnTo>
                <a:lnTo>
                  <a:pt x="113792" y="95885"/>
                </a:lnTo>
                <a:lnTo>
                  <a:pt x="107696" y="92456"/>
                </a:lnTo>
                <a:lnTo>
                  <a:pt x="71990" y="71628"/>
                </a:lnTo>
                <a:lnTo>
                  <a:pt x="25146" y="71628"/>
                </a:lnTo>
                <a:lnTo>
                  <a:pt x="25146" y="46228"/>
                </a:lnTo>
                <a:lnTo>
                  <a:pt x="71990" y="46228"/>
                </a:lnTo>
                <a:lnTo>
                  <a:pt x="107696" y="25400"/>
                </a:lnTo>
                <a:lnTo>
                  <a:pt x="113792" y="21971"/>
                </a:lnTo>
                <a:lnTo>
                  <a:pt x="115824" y="14097"/>
                </a:lnTo>
                <a:lnTo>
                  <a:pt x="112268" y="8128"/>
                </a:lnTo>
                <a:lnTo>
                  <a:pt x="108839" y="2032"/>
                </a:lnTo>
                <a:lnTo>
                  <a:pt x="100965" y="0"/>
                </a:lnTo>
                <a:close/>
              </a:path>
              <a:path w="562609" h="118110">
                <a:moveTo>
                  <a:pt x="71990" y="46228"/>
                </a:moveTo>
                <a:lnTo>
                  <a:pt x="25146" y="46228"/>
                </a:lnTo>
                <a:lnTo>
                  <a:pt x="25146" y="71628"/>
                </a:lnTo>
                <a:lnTo>
                  <a:pt x="71990" y="71628"/>
                </a:lnTo>
                <a:lnTo>
                  <a:pt x="68942" y="69850"/>
                </a:lnTo>
                <a:lnTo>
                  <a:pt x="31496" y="69850"/>
                </a:lnTo>
                <a:lnTo>
                  <a:pt x="31496" y="48006"/>
                </a:lnTo>
                <a:lnTo>
                  <a:pt x="68942" y="48006"/>
                </a:lnTo>
                <a:lnTo>
                  <a:pt x="71990" y="46228"/>
                </a:lnTo>
                <a:close/>
              </a:path>
              <a:path w="562609" h="118110">
                <a:moveTo>
                  <a:pt x="562355" y="46228"/>
                </a:moveTo>
                <a:lnTo>
                  <a:pt x="71990" y="46228"/>
                </a:lnTo>
                <a:lnTo>
                  <a:pt x="50219" y="58928"/>
                </a:lnTo>
                <a:lnTo>
                  <a:pt x="71990" y="71628"/>
                </a:lnTo>
                <a:lnTo>
                  <a:pt x="562355" y="71628"/>
                </a:lnTo>
                <a:lnTo>
                  <a:pt x="562355" y="46228"/>
                </a:lnTo>
                <a:close/>
              </a:path>
              <a:path w="562609" h="118110">
                <a:moveTo>
                  <a:pt x="31496" y="48006"/>
                </a:moveTo>
                <a:lnTo>
                  <a:pt x="31496" y="69850"/>
                </a:lnTo>
                <a:lnTo>
                  <a:pt x="50219" y="58928"/>
                </a:lnTo>
                <a:lnTo>
                  <a:pt x="31496" y="48006"/>
                </a:lnTo>
                <a:close/>
              </a:path>
              <a:path w="562609" h="118110">
                <a:moveTo>
                  <a:pt x="50219" y="58928"/>
                </a:moveTo>
                <a:lnTo>
                  <a:pt x="31496" y="69850"/>
                </a:lnTo>
                <a:lnTo>
                  <a:pt x="68942" y="69850"/>
                </a:lnTo>
                <a:lnTo>
                  <a:pt x="50219" y="58928"/>
                </a:lnTo>
                <a:close/>
              </a:path>
              <a:path w="562609" h="118110">
                <a:moveTo>
                  <a:pt x="68942" y="48006"/>
                </a:moveTo>
                <a:lnTo>
                  <a:pt x="31496" y="48006"/>
                </a:lnTo>
                <a:lnTo>
                  <a:pt x="50219" y="58928"/>
                </a:lnTo>
                <a:lnTo>
                  <a:pt x="68942" y="48006"/>
                </a:lnTo>
                <a:close/>
              </a:path>
            </a:pathLst>
          </a:custGeom>
          <a:solidFill>
            <a:srgbClr val="003B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285226" y="3837813"/>
            <a:ext cx="27133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120" marR="5080" indent="-186055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06FC0"/>
                </a:solidFill>
                <a:latin typeface="Cambria"/>
                <a:cs typeface="Cambria"/>
              </a:rPr>
              <a:t>Response to </a:t>
            </a:r>
            <a:r>
              <a:rPr sz="1800" spc="-5" dirty="0">
                <a:solidFill>
                  <a:srgbClr val="006FC0"/>
                </a:solidFill>
                <a:latin typeface="Cambria"/>
                <a:cs typeface="Cambria"/>
              </a:rPr>
              <a:t>low </a:t>
            </a:r>
            <a:r>
              <a:rPr sz="1800" spc="-10" dirty="0">
                <a:solidFill>
                  <a:srgbClr val="006FC0"/>
                </a:solidFill>
                <a:latin typeface="Cambria"/>
                <a:cs typeface="Cambria"/>
              </a:rPr>
              <a:t>iron stores </a:t>
            </a:r>
            <a:r>
              <a:rPr sz="1800" spc="-38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6FC0"/>
                </a:solidFill>
                <a:latin typeface="Cambria"/>
                <a:cs typeface="Cambria"/>
              </a:rPr>
              <a:t>Body </a:t>
            </a:r>
            <a:r>
              <a:rPr sz="1800" spc="-5" dirty="0">
                <a:solidFill>
                  <a:srgbClr val="006FC0"/>
                </a:solidFill>
                <a:latin typeface="Cambria"/>
                <a:cs typeface="Cambria"/>
              </a:rPr>
              <a:t>seeking</a:t>
            </a:r>
            <a:r>
              <a:rPr sz="1800" spc="-1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6FC0"/>
                </a:solidFill>
                <a:latin typeface="Cambria"/>
                <a:cs typeface="Cambria"/>
              </a:rPr>
              <a:t>more</a:t>
            </a:r>
            <a:r>
              <a:rPr sz="1800" spc="-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6FC0"/>
                </a:solidFill>
                <a:latin typeface="Cambria"/>
                <a:cs typeface="Cambria"/>
              </a:rPr>
              <a:t>iron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99403" y="4800600"/>
            <a:ext cx="1537970" cy="368935"/>
          </a:xfrm>
          <a:prstGeom prst="rect">
            <a:avLst/>
          </a:prstGeom>
          <a:ln w="9525">
            <a:solidFill>
              <a:srgbClr val="003B5B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320"/>
              </a:spcBef>
            </a:pP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↓</a:t>
            </a:r>
            <a:r>
              <a:rPr sz="1800" b="1" spc="-2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Serum</a:t>
            </a:r>
            <a:r>
              <a:rPr sz="1800" b="1" spc="-3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Cambria"/>
                <a:cs typeface="Cambria"/>
              </a:rPr>
              <a:t>iron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77128" y="5486400"/>
            <a:ext cx="1376680" cy="646430"/>
          </a:xfrm>
          <a:prstGeom prst="rect">
            <a:avLst/>
          </a:prstGeom>
          <a:ln w="9525">
            <a:solidFill>
              <a:srgbClr val="003B5B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R="44450" algn="ctr">
              <a:lnSpc>
                <a:spcPct val="100000"/>
              </a:lnSpc>
              <a:spcBef>
                <a:spcPts val="320"/>
              </a:spcBef>
            </a:pP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↓</a:t>
            </a:r>
            <a:r>
              <a:rPr sz="1800" b="1" spc="-3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%</a:t>
            </a:r>
            <a:r>
              <a:rPr sz="1800" b="1" spc="-3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Sat</a:t>
            </a:r>
            <a:endParaRPr sz="18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1800" spc="-5" dirty="0">
                <a:solidFill>
                  <a:srgbClr val="003B5B"/>
                </a:solidFill>
                <a:latin typeface="Cambria"/>
                <a:cs typeface="Cambria"/>
              </a:rPr>
              <a:t>(Iron/TIBC)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500366" y="5665952"/>
            <a:ext cx="920115" cy="118110"/>
          </a:xfrm>
          <a:custGeom>
            <a:avLst/>
            <a:gdLst/>
            <a:ahLst/>
            <a:cxnLst/>
            <a:rect l="l" t="t" r="r" b="b"/>
            <a:pathLst>
              <a:path w="920115" h="118110">
                <a:moveTo>
                  <a:pt x="100964" y="0"/>
                </a:moveTo>
                <a:lnTo>
                  <a:pt x="0" y="58953"/>
                </a:lnTo>
                <a:lnTo>
                  <a:pt x="100964" y="117906"/>
                </a:lnTo>
                <a:lnTo>
                  <a:pt x="108838" y="115862"/>
                </a:lnTo>
                <a:lnTo>
                  <a:pt x="112267" y="109804"/>
                </a:lnTo>
                <a:lnTo>
                  <a:pt x="115824" y="103746"/>
                </a:lnTo>
                <a:lnTo>
                  <a:pt x="113791" y="95961"/>
                </a:lnTo>
                <a:lnTo>
                  <a:pt x="72077" y="71653"/>
                </a:lnTo>
                <a:lnTo>
                  <a:pt x="25145" y="71653"/>
                </a:lnTo>
                <a:lnTo>
                  <a:pt x="25145" y="46253"/>
                </a:lnTo>
                <a:lnTo>
                  <a:pt x="72088" y="46253"/>
                </a:lnTo>
                <a:lnTo>
                  <a:pt x="113791" y="21932"/>
                </a:lnTo>
                <a:lnTo>
                  <a:pt x="115824" y="14160"/>
                </a:lnTo>
                <a:lnTo>
                  <a:pt x="112267" y="8102"/>
                </a:lnTo>
                <a:lnTo>
                  <a:pt x="108838" y="2044"/>
                </a:lnTo>
                <a:lnTo>
                  <a:pt x="100964" y="0"/>
                </a:lnTo>
                <a:close/>
              </a:path>
              <a:path w="920115" h="118110">
                <a:moveTo>
                  <a:pt x="72088" y="46253"/>
                </a:moveTo>
                <a:lnTo>
                  <a:pt x="25145" y="46253"/>
                </a:lnTo>
                <a:lnTo>
                  <a:pt x="25145" y="71653"/>
                </a:lnTo>
                <a:lnTo>
                  <a:pt x="72077" y="71653"/>
                </a:lnTo>
                <a:lnTo>
                  <a:pt x="69117" y="69926"/>
                </a:lnTo>
                <a:lnTo>
                  <a:pt x="31495" y="69926"/>
                </a:lnTo>
                <a:lnTo>
                  <a:pt x="31495" y="47980"/>
                </a:lnTo>
                <a:lnTo>
                  <a:pt x="69126" y="47980"/>
                </a:lnTo>
                <a:lnTo>
                  <a:pt x="72088" y="46253"/>
                </a:lnTo>
                <a:close/>
              </a:path>
              <a:path w="920115" h="118110">
                <a:moveTo>
                  <a:pt x="919860" y="46253"/>
                </a:moveTo>
                <a:lnTo>
                  <a:pt x="72088" y="46253"/>
                </a:lnTo>
                <a:lnTo>
                  <a:pt x="50309" y="58954"/>
                </a:lnTo>
                <a:lnTo>
                  <a:pt x="72077" y="71653"/>
                </a:lnTo>
                <a:lnTo>
                  <a:pt x="919860" y="71653"/>
                </a:lnTo>
                <a:lnTo>
                  <a:pt x="919860" y="46253"/>
                </a:lnTo>
                <a:close/>
              </a:path>
              <a:path w="920115" h="118110">
                <a:moveTo>
                  <a:pt x="31495" y="47980"/>
                </a:moveTo>
                <a:lnTo>
                  <a:pt x="31495" y="69926"/>
                </a:lnTo>
                <a:lnTo>
                  <a:pt x="50309" y="58954"/>
                </a:lnTo>
                <a:lnTo>
                  <a:pt x="31495" y="47980"/>
                </a:lnTo>
                <a:close/>
              </a:path>
              <a:path w="920115" h="118110">
                <a:moveTo>
                  <a:pt x="50309" y="58954"/>
                </a:moveTo>
                <a:lnTo>
                  <a:pt x="31495" y="69926"/>
                </a:lnTo>
                <a:lnTo>
                  <a:pt x="69117" y="69926"/>
                </a:lnTo>
                <a:lnTo>
                  <a:pt x="50309" y="58954"/>
                </a:lnTo>
                <a:close/>
              </a:path>
              <a:path w="920115" h="118110">
                <a:moveTo>
                  <a:pt x="69126" y="47980"/>
                </a:moveTo>
                <a:lnTo>
                  <a:pt x="31495" y="47980"/>
                </a:lnTo>
                <a:lnTo>
                  <a:pt x="50311" y="58953"/>
                </a:lnTo>
                <a:lnTo>
                  <a:pt x="69126" y="47980"/>
                </a:lnTo>
                <a:close/>
              </a:path>
            </a:pathLst>
          </a:custGeom>
          <a:solidFill>
            <a:srgbClr val="003B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979789" y="5371591"/>
            <a:ext cx="5975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6FC0"/>
                </a:solidFill>
                <a:latin typeface="Cambria"/>
                <a:cs typeface="Cambria"/>
              </a:rPr>
              <a:t>↓</a:t>
            </a:r>
            <a:r>
              <a:rPr sz="1800" spc="-7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6FC0"/>
                </a:solidFill>
                <a:latin typeface="Cambria"/>
                <a:cs typeface="Cambria"/>
              </a:rPr>
              <a:t>Iron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878061" y="5714238"/>
            <a:ext cx="849630" cy="0"/>
          </a:xfrm>
          <a:custGeom>
            <a:avLst/>
            <a:gdLst/>
            <a:ahLst/>
            <a:cxnLst/>
            <a:rect l="l" t="t" r="r" b="b"/>
            <a:pathLst>
              <a:path w="849629">
                <a:moveTo>
                  <a:pt x="0" y="0"/>
                </a:moveTo>
                <a:lnTo>
                  <a:pt x="849503" y="0"/>
                </a:lnTo>
              </a:path>
            </a:pathLst>
          </a:custGeom>
          <a:ln w="19050">
            <a:solidFill>
              <a:srgbClr val="003B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8971915" y="5752287"/>
            <a:ext cx="66167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6FC0"/>
                </a:solidFill>
                <a:latin typeface="Cambria"/>
                <a:cs typeface="Cambria"/>
              </a:rPr>
              <a:t>↑</a:t>
            </a:r>
            <a:r>
              <a:rPr sz="1800" spc="-8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dirty="0">
                <a:solidFill>
                  <a:srgbClr val="006FC0"/>
                </a:solidFill>
                <a:latin typeface="Cambria"/>
                <a:cs typeface="Cambria"/>
              </a:rPr>
              <a:t>TIBC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575043" y="4352671"/>
            <a:ext cx="1309370" cy="1208405"/>
            <a:chOff x="6575043" y="4352671"/>
            <a:chExt cx="1309370" cy="1208405"/>
          </a:xfrm>
        </p:grpSpPr>
        <p:sp>
          <p:nvSpPr>
            <p:cNvPr id="20" name="object 20"/>
            <p:cNvSpPr/>
            <p:nvPr/>
          </p:nvSpPr>
          <p:spPr>
            <a:xfrm>
              <a:off x="7459979" y="4352671"/>
              <a:ext cx="424180" cy="1208405"/>
            </a:xfrm>
            <a:custGeom>
              <a:avLst/>
              <a:gdLst/>
              <a:ahLst/>
              <a:cxnLst/>
              <a:rect l="l" t="t" r="r" b="b"/>
              <a:pathLst>
                <a:path w="424179" h="1208404">
                  <a:moveTo>
                    <a:pt x="45847" y="1136522"/>
                  </a:moveTo>
                  <a:lnTo>
                    <a:pt x="0" y="1208404"/>
                  </a:lnTo>
                  <a:lnTo>
                    <a:pt x="84963" y="1201927"/>
                  </a:lnTo>
                  <a:lnTo>
                    <a:pt x="72582" y="1181226"/>
                  </a:lnTo>
                  <a:lnTo>
                    <a:pt x="57785" y="1181226"/>
                  </a:lnTo>
                  <a:lnTo>
                    <a:pt x="51180" y="1170304"/>
                  </a:lnTo>
                  <a:lnTo>
                    <a:pt x="62163" y="1163805"/>
                  </a:lnTo>
                  <a:lnTo>
                    <a:pt x="45847" y="1136522"/>
                  </a:lnTo>
                  <a:close/>
                </a:path>
                <a:path w="424179" h="1208404">
                  <a:moveTo>
                    <a:pt x="62163" y="1163805"/>
                  </a:moveTo>
                  <a:lnTo>
                    <a:pt x="51180" y="1170304"/>
                  </a:lnTo>
                  <a:lnTo>
                    <a:pt x="57785" y="1181226"/>
                  </a:lnTo>
                  <a:lnTo>
                    <a:pt x="68661" y="1174671"/>
                  </a:lnTo>
                  <a:lnTo>
                    <a:pt x="62163" y="1163805"/>
                  </a:lnTo>
                  <a:close/>
                </a:path>
                <a:path w="424179" h="1208404">
                  <a:moveTo>
                    <a:pt x="68661" y="1174671"/>
                  </a:moveTo>
                  <a:lnTo>
                    <a:pt x="57785" y="1181226"/>
                  </a:lnTo>
                  <a:lnTo>
                    <a:pt x="72582" y="1181226"/>
                  </a:lnTo>
                  <a:lnTo>
                    <a:pt x="68661" y="1174671"/>
                  </a:lnTo>
                  <a:close/>
                </a:path>
                <a:path w="424179" h="1208404">
                  <a:moveTo>
                    <a:pt x="228146" y="1068196"/>
                  </a:moveTo>
                  <a:lnTo>
                    <a:pt x="207518" y="1068196"/>
                  </a:lnTo>
                  <a:lnTo>
                    <a:pt x="174625" y="1091818"/>
                  </a:lnTo>
                  <a:lnTo>
                    <a:pt x="140589" y="1114805"/>
                  </a:lnTo>
                  <a:lnTo>
                    <a:pt x="105537" y="1137157"/>
                  </a:lnTo>
                  <a:lnTo>
                    <a:pt x="69723" y="1159255"/>
                  </a:lnTo>
                  <a:lnTo>
                    <a:pt x="62163" y="1163805"/>
                  </a:lnTo>
                  <a:lnTo>
                    <a:pt x="68661" y="1174671"/>
                  </a:lnTo>
                  <a:lnTo>
                    <a:pt x="76326" y="1170050"/>
                  </a:lnTo>
                  <a:lnTo>
                    <a:pt x="112395" y="1147825"/>
                  </a:lnTo>
                  <a:lnTo>
                    <a:pt x="147574" y="1125346"/>
                  </a:lnTo>
                  <a:lnTo>
                    <a:pt x="181991" y="1102232"/>
                  </a:lnTo>
                  <a:lnTo>
                    <a:pt x="215011" y="1078483"/>
                  </a:lnTo>
                  <a:lnTo>
                    <a:pt x="228146" y="1068196"/>
                  </a:lnTo>
                  <a:close/>
                </a:path>
                <a:path w="424179" h="1208404">
                  <a:moveTo>
                    <a:pt x="105664" y="1137030"/>
                  </a:moveTo>
                  <a:lnTo>
                    <a:pt x="105458" y="1137157"/>
                  </a:lnTo>
                  <a:lnTo>
                    <a:pt x="105664" y="1137030"/>
                  </a:lnTo>
                  <a:close/>
                </a:path>
                <a:path w="424179" h="1208404">
                  <a:moveTo>
                    <a:pt x="140716" y="1114678"/>
                  </a:moveTo>
                  <a:lnTo>
                    <a:pt x="140517" y="1114805"/>
                  </a:lnTo>
                  <a:lnTo>
                    <a:pt x="140716" y="1114678"/>
                  </a:lnTo>
                  <a:close/>
                </a:path>
                <a:path w="424179" h="1208404">
                  <a:moveTo>
                    <a:pt x="174751" y="1091691"/>
                  </a:moveTo>
                  <a:lnTo>
                    <a:pt x="174564" y="1091818"/>
                  </a:lnTo>
                  <a:lnTo>
                    <a:pt x="174751" y="1091691"/>
                  </a:lnTo>
                  <a:close/>
                </a:path>
                <a:path w="424179" h="1208404">
                  <a:moveTo>
                    <a:pt x="312891" y="992758"/>
                  </a:moveTo>
                  <a:lnTo>
                    <a:pt x="295401" y="992758"/>
                  </a:lnTo>
                  <a:lnTo>
                    <a:pt x="267716" y="1019047"/>
                  </a:lnTo>
                  <a:lnTo>
                    <a:pt x="238505" y="1044066"/>
                  </a:lnTo>
                  <a:lnTo>
                    <a:pt x="207264" y="1068323"/>
                  </a:lnTo>
                  <a:lnTo>
                    <a:pt x="207518" y="1068196"/>
                  </a:lnTo>
                  <a:lnTo>
                    <a:pt x="228146" y="1068196"/>
                  </a:lnTo>
                  <a:lnTo>
                    <a:pt x="246634" y="1053718"/>
                  </a:lnTo>
                  <a:lnTo>
                    <a:pt x="276351" y="1028318"/>
                  </a:lnTo>
                  <a:lnTo>
                    <a:pt x="304292" y="1001775"/>
                  </a:lnTo>
                  <a:lnTo>
                    <a:pt x="312891" y="992758"/>
                  </a:lnTo>
                  <a:close/>
                </a:path>
                <a:path w="424179" h="1208404">
                  <a:moveTo>
                    <a:pt x="238760" y="1043812"/>
                  </a:moveTo>
                  <a:lnTo>
                    <a:pt x="238433" y="1044066"/>
                  </a:lnTo>
                  <a:lnTo>
                    <a:pt x="238760" y="1043812"/>
                  </a:lnTo>
                  <a:close/>
                </a:path>
                <a:path w="424179" h="1208404">
                  <a:moveTo>
                    <a:pt x="267970" y="1018793"/>
                  </a:moveTo>
                  <a:lnTo>
                    <a:pt x="267673" y="1019047"/>
                  </a:lnTo>
                  <a:lnTo>
                    <a:pt x="267970" y="1018793"/>
                  </a:lnTo>
                  <a:close/>
                </a:path>
                <a:path w="424179" h="1208404">
                  <a:moveTo>
                    <a:pt x="325145" y="979423"/>
                  </a:moveTo>
                  <a:lnTo>
                    <a:pt x="308101" y="979423"/>
                  </a:lnTo>
                  <a:lnTo>
                    <a:pt x="295148" y="992885"/>
                  </a:lnTo>
                  <a:lnTo>
                    <a:pt x="295401" y="992758"/>
                  </a:lnTo>
                  <a:lnTo>
                    <a:pt x="312891" y="992758"/>
                  </a:lnTo>
                  <a:lnTo>
                    <a:pt x="317373" y="988059"/>
                  </a:lnTo>
                  <a:lnTo>
                    <a:pt x="325145" y="979423"/>
                  </a:lnTo>
                  <a:close/>
                </a:path>
                <a:path w="424179" h="1208404">
                  <a:moveTo>
                    <a:pt x="336844" y="965707"/>
                  </a:moveTo>
                  <a:lnTo>
                    <a:pt x="320421" y="965707"/>
                  </a:lnTo>
                  <a:lnTo>
                    <a:pt x="307975" y="979550"/>
                  </a:lnTo>
                  <a:lnTo>
                    <a:pt x="308101" y="979423"/>
                  </a:lnTo>
                  <a:lnTo>
                    <a:pt x="325145" y="979423"/>
                  </a:lnTo>
                  <a:lnTo>
                    <a:pt x="329946" y="974089"/>
                  </a:lnTo>
                  <a:lnTo>
                    <a:pt x="336844" y="965707"/>
                  </a:lnTo>
                  <a:close/>
                </a:path>
                <a:path w="424179" h="1208404">
                  <a:moveTo>
                    <a:pt x="358247" y="937513"/>
                  </a:moveTo>
                  <a:lnTo>
                    <a:pt x="342773" y="937513"/>
                  </a:lnTo>
                  <a:lnTo>
                    <a:pt x="331724" y="951991"/>
                  </a:lnTo>
                  <a:lnTo>
                    <a:pt x="320167" y="965961"/>
                  </a:lnTo>
                  <a:lnTo>
                    <a:pt x="320421" y="965707"/>
                  </a:lnTo>
                  <a:lnTo>
                    <a:pt x="336844" y="965707"/>
                  </a:lnTo>
                  <a:lnTo>
                    <a:pt x="341756" y="959738"/>
                  </a:lnTo>
                  <a:lnTo>
                    <a:pt x="352933" y="945133"/>
                  </a:lnTo>
                  <a:lnTo>
                    <a:pt x="358247" y="937513"/>
                  </a:lnTo>
                  <a:close/>
                </a:path>
                <a:path w="424179" h="1208404">
                  <a:moveTo>
                    <a:pt x="331850" y="951737"/>
                  </a:moveTo>
                  <a:lnTo>
                    <a:pt x="331642" y="951991"/>
                  </a:lnTo>
                  <a:lnTo>
                    <a:pt x="331850" y="951737"/>
                  </a:lnTo>
                  <a:close/>
                </a:path>
                <a:path w="424179" h="1208404">
                  <a:moveTo>
                    <a:pt x="367962" y="922908"/>
                  </a:moveTo>
                  <a:lnTo>
                    <a:pt x="353060" y="922908"/>
                  </a:lnTo>
                  <a:lnTo>
                    <a:pt x="342646" y="937640"/>
                  </a:lnTo>
                  <a:lnTo>
                    <a:pt x="342773" y="937513"/>
                  </a:lnTo>
                  <a:lnTo>
                    <a:pt x="358247" y="937513"/>
                  </a:lnTo>
                  <a:lnTo>
                    <a:pt x="363474" y="930020"/>
                  </a:lnTo>
                  <a:lnTo>
                    <a:pt x="367962" y="922908"/>
                  </a:lnTo>
                  <a:close/>
                </a:path>
                <a:path w="424179" h="1208404">
                  <a:moveTo>
                    <a:pt x="393022" y="877061"/>
                  </a:moveTo>
                  <a:lnTo>
                    <a:pt x="379095" y="877061"/>
                  </a:lnTo>
                  <a:lnTo>
                    <a:pt x="371094" y="892936"/>
                  </a:lnTo>
                  <a:lnTo>
                    <a:pt x="362330" y="908176"/>
                  </a:lnTo>
                  <a:lnTo>
                    <a:pt x="352805" y="923162"/>
                  </a:lnTo>
                  <a:lnTo>
                    <a:pt x="353060" y="922908"/>
                  </a:lnTo>
                  <a:lnTo>
                    <a:pt x="367962" y="922908"/>
                  </a:lnTo>
                  <a:lnTo>
                    <a:pt x="373252" y="914526"/>
                  </a:lnTo>
                  <a:lnTo>
                    <a:pt x="382270" y="898778"/>
                  </a:lnTo>
                  <a:lnTo>
                    <a:pt x="390525" y="882649"/>
                  </a:lnTo>
                  <a:lnTo>
                    <a:pt x="393022" y="877061"/>
                  </a:lnTo>
                  <a:close/>
                </a:path>
                <a:path w="424179" h="1208404">
                  <a:moveTo>
                    <a:pt x="362458" y="907922"/>
                  </a:moveTo>
                  <a:lnTo>
                    <a:pt x="362297" y="908176"/>
                  </a:lnTo>
                  <a:lnTo>
                    <a:pt x="362458" y="907922"/>
                  </a:lnTo>
                  <a:close/>
                </a:path>
                <a:path w="424179" h="1208404">
                  <a:moveTo>
                    <a:pt x="371221" y="892682"/>
                  </a:moveTo>
                  <a:lnTo>
                    <a:pt x="371075" y="892936"/>
                  </a:lnTo>
                  <a:lnTo>
                    <a:pt x="371221" y="892682"/>
                  </a:lnTo>
                  <a:close/>
                </a:path>
                <a:path w="424179" h="1208404">
                  <a:moveTo>
                    <a:pt x="399903" y="860932"/>
                  </a:moveTo>
                  <a:lnTo>
                    <a:pt x="386334" y="860932"/>
                  </a:lnTo>
                  <a:lnTo>
                    <a:pt x="378976" y="877297"/>
                  </a:lnTo>
                  <a:lnTo>
                    <a:pt x="379095" y="877061"/>
                  </a:lnTo>
                  <a:lnTo>
                    <a:pt x="393022" y="877061"/>
                  </a:lnTo>
                  <a:lnTo>
                    <a:pt x="398018" y="865885"/>
                  </a:lnTo>
                  <a:lnTo>
                    <a:pt x="399903" y="860932"/>
                  </a:lnTo>
                  <a:close/>
                </a:path>
                <a:path w="424179" h="1208404">
                  <a:moveTo>
                    <a:pt x="405912" y="844422"/>
                  </a:moveTo>
                  <a:lnTo>
                    <a:pt x="392556" y="844422"/>
                  </a:lnTo>
                  <a:lnTo>
                    <a:pt x="392429" y="844803"/>
                  </a:lnTo>
                  <a:lnTo>
                    <a:pt x="386206" y="861186"/>
                  </a:lnTo>
                  <a:lnTo>
                    <a:pt x="386334" y="860932"/>
                  </a:lnTo>
                  <a:lnTo>
                    <a:pt x="399903" y="860932"/>
                  </a:lnTo>
                  <a:lnTo>
                    <a:pt x="404495" y="848867"/>
                  </a:lnTo>
                  <a:lnTo>
                    <a:pt x="405912" y="844422"/>
                  </a:lnTo>
                  <a:close/>
                </a:path>
                <a:path w="424179" h="1208404">
                  <a:moveTo>
                    <a:pt x="392536" y="844476"/>
                  </a:moveTo>
                  <a:lnTo>
                    <a:pt x="392412" y="844803"/>
                  </a:lnTo>
                  <a:lnTo>
                    <a:pt x="392536" y="844476"/>
                  </a:lnTo>
                  <a:close/>
                </a:path>
                <a:path w="424179" h="1208404">
                  <a:moveTo>
                    <a:pt x="411068" y="827658"/>
                  </a:moveTo>
                  <a:lnTo>
                    <a:pt x="398018" y="827658"/>
                  </a:lnTo>
                  <a:lnTo>
                    <a:pt x="392536" y="844476"/>
                  </a:lnTo>
                  <a:lnTo>
                    <a:pt x="405912" y="844422"/>
                  </a:lnTo>
                  <a:lnTo>
                    <a:pt x="410083" y="831341"/>
                  </a:lnTo>
                  <a:lnTo>
                    <a:pt x="411068" y="827658"/>
                  </a:lnTo>
                  <a:close/>
                </a:path>
                <a:path w="424179" h="1208404">
                  <a:moveTo>
                    <a:pt x="415539" y="810259"/>
                  </a:moveTo>
                  <a:lnTo>
                    <a:pt x="402590" y="810259"/>
                  </a:lnTo>
                  <a:lnTo>
                    <a:pt x="397891" y="828039"/>
                  </a:lnTo>
                  <a:lnTo>
                    <a:pt x="398018" y="827658"/>
                  </a:lnTo>
                  <a:lnTo>
                    <a:pt x="411068" y="827658"/>
                  </a:lnTo>
                  <a:lnTo>
                    <a:pt x="414909" y="813307"/>
                  </a:lnTo>
                  <a:lnTo>
                    <a:pt x="415539" y="810259"/>
                  </a:lnTo>
                  <a:close/>
                </a:path>
                <a:path w="424179" h="1208404">
                  <a:moveTo>
                    <a:pt x="419059" y="792479"/>
                  </a:moveTo>
                  <a:lnTo>
                    <a:pt x="406273" y="792479"/>
                  </a:lnTo>
                  <a:lnTo>
                    <a:pt x="402463" y="810640"/>
                  </a:lnTo>
                  <a:lnTo>
                    <a:pt x="402590" y="810259"/>
                  </a:lnTo>
                  <a:lnTo>
                    <a:pt x="415539" y="810259"/>
                  </a:lnTo>
                  <a:lnTo>
                    <a:pt x="418719" y="794892"/>
                  </a:lnTo>
                  <a:lnTo>
                    <a:pt x="419059" y="792479"/>
                  </a:lnTo>
                  <a:close/>
                </a:path>
                <a:path w="424179" h="1208404">
                  <a:moveTo>
                    <a:pt x="423922" y="736345"/>
                  </a:moveTo>
                  <a:lnTo>
                    <a:pt x="411225" y="736345"/>
                  </a:lnTo>
                  <a:lnTo>
                    <a:pt x="410464" y="755903"/>
                  </a:lnTo>
                  <a:lnTo>
                    <a:pt x="410386" y="756538"/>
                  </a:lnTo>
                  <a:lnTo>
                    <a:pt x="408813" y="774699"/>
                  </a:lnTo>
                  <a:lnTo>
                    <a:pt x="406146" y="792860"/>
                  </a:lnTo>
                  <a:lnTo>
                    <a:pt x="406273" y="792479"/>
                  </a:lnTo>
                  <a:lnTo>
                    <a:pt x="419059" y="792479"/>
                  </a:lnTo>
                  <a:lnTo>
                    <a:pt x="421386" y="775969"/>
                  </a:lnTo>
                  <a:lnTo>
                    <a:pt x="423164" y="756538"/>
                  </a:lnTo>
                  <a:lnTo>
                    <a:pt x="423925" y="736599"/>
                  </a:lnTo>
                  <a:lnTo>
                    <a:pt x="423922" y="736345"/>
                  </a:lnTo>
                  <a:close/>
                </a:path>
                <a:path w="424179" h="1208404">
                  <a:moveTo>
                    <a:pt x="408813" y="774318"/>
                  </a:moveTo>
                  <a:lnTo>
                    <a:pt x="408758" y="774699"/>
                  </a:lnTo>
                  <a:lnTo>
                    <a:pt x="408813" y="774318"/>
                  </a:lnTo>
                  <a:close/>
                </a:path>
                <a:path w="424179" h="1208404">
                  <a:moveTo>
                    <a:pt x="410464" y="755649"/>
                  </a:moveTo>
                  <a:lnTo>
                    <a:pt x="410441" y="755903"/>
                  </a:lnTo>
                  <a:lnTo>
                    <a:pt x="410464" y="755649"/>
                  </a:lnTo>
                  <a:close/>
                </a:path>
                <a:path w="424179" h="1208404">
                  <a:moveTo>
                    <a:pt x="422578" y="696467"/>
                  </a:moveTo>
                  <a:lnTo>
                    <a:pt x="409955" y="696467"/>
                  </a:lnTo>
                  <a:lnTo>
                    <a:pt x="411099" y="716914"/>
                  </a:lnTo>
                  <a:lnTo>
                    <a:pt x="411223" y="736408"/>
                  </a:lnTo>
                  <a:lnTo>
                    <a:pt x="423922" y="736345"/>
                  </a:lnTo>
                  <a:lnTo>
                    <a:pt x="423672" y="716279"/>
                  </a:lnTo>
                  <a:lnTo>
                    <a:pt x="422578" y="696467"/>
                  </a:lnTo>
                  <a:close/>
                </a:path>
                <a:path w="424179" h="1208404">
                  <a:moveTo>
                    <a:pt x="410972" y="716533"/>
                  </a:moveTo>
                  <a:lnTo>
                    <a:pt x="410976" y="716914"/>
                  </a:lnTo>
                  <a:lnTo>
                    <a:pt x="410972" y="716533"/>
                  </a:lnTo>
                  <a:close/>
                </a:path>
                <a:path w="424179" h="1208404">
                  <a:moveTo>
                    <a:pt x="420619" y="675766"/>
                  </a:moveTo>
                  <a:lnTo>
                    <a:pt x="407924" y="675766"/>
                  </a:lnTo>
                  <a:lnTo>
                    <a:pt x="409955" y="696721"/>
                  </a:lnTo>
                  <a:lnTo>
                    <a:pt x="409955" y="696467"/>
                  </a:lnTo>
                  <a:lnTo>
                    <a:pt x="422578" y="696467"/>
                  </a:lnTo>
                  <a:lnTo>
                    <a:pt x="422528" y="695578"/>
                  </a:lnTo>
                  <a:lnTo>
                    <a:pt x="420619" y="675766"/>
                  </a:lnTo>
                  <a:close/>
                </a:path>
                <a:path w="424179" h="1208404">
                  <a:moveTo>
                    <a:pt x="417933" y="654684"/>
                  </a:moveTo>
                  <a:lnTo>
                    <a:pt x="405129" y="654684"/>
                  </a:lnTo>
                  <a:lnTo>
                    <a:pt x="407924" y="676020"/>
                  </a:lnTo>
                  <a:lnTo>
                    <a:pt x="407924" y="675766"/>
                  </a:lnTo>
                  <a:lnTo>
                    <a:pt x="420619" y="675766"/>
                  </a:lnTo>
                  <a:lnTo>
                    <a:pt x="420497" y="674496"/>
                  </a:lnTo>
                  <a:lnTo>
                    <a:pt x="417933" y="654684"/>
                  </a:lnTo>
                  <a:close/>
                </a:path>
                <a:path w="424179" h="1208404">
                  <a:moveTo>
                    <a:pt x="414289" y="633221"/>
                  </a:moveTo>
                  <a:lnTo>
                    <a:pt x="401447" y="633221"/>
                  </a:lnTo>
                  <a:lnTo>
                    <a:pt x="405129" y="654938"/>
                  </a:lnTo>
                  <a:lnTo>
                    <a:pt x="405129" y="654684"/>
                  </a:lnTo>
                  <a:lnTo>
                    <a:pt x="417933" y="654684"/>
                  </a:lnTo>
                  <a:lnTo>
                    <a:pt x="417702" y="652906"/>
                  </a:lnTo>
                  <a:lnTo>
                    <a:pt x="414289" y="633221"/>
                  </a:lnTo>
                  <a:close/>
                </a:path>
                <a:path w="424179" h="1208404">
                  <a:moveTo>
                    <a:pt x="409978" y="611251"/>
                  </a:moveTo>
                  <a:lnTo>
                    <a:pt x="397001" y="611251"/>
                  </a:lnTo>
                  <a:lnTo>
                    <a:pt x="401447" y="633348"/>
                  </a:lnTo>
                  <a:lnTo>
                    <a:pt x="414289" y="633221"/>
                  </a:lnTo>
                  <a:lnTo>
                    <a:pt x="413893" y="630935"/>
                  </a:lnTo>
                  <a:lnTo>
                    <a:pt x="409978" y="611251"/>
                  </a:lnTo>
                  <a:close/>
                </a:path>
                <a:path w="424179" h="1208404">
                  <a:moveTo>
                    <a:pt x="404803" y="588898"/>
                  </a:moveTo>
                  <a:lnTo>
                    <a:pt x="391795" y="588898"/>
                  </a:lnTo>
                  <a:lnTo>
                    <a:pt x="397001" y="611377"/>
                  </a:lnTo>
                  <a:lnTo>
                    <a:pt x="409978" y="611251"/>
                  </a:lnTo>
                  <a:lnTo>
                    <a:pt x="409448" y="608583"/>
                  </a:lnTo>
                  <a:lnTo>
                    <a:pt x="404803" y="588898"/>
                  </a:lnTo>
                  <a:close/>
                </a:path>
                <a:path w="424179" h="1208404">
                  <a:moveTo>
                    <a:pt x="398969" y="566165"/>
                  </a:moveTo>
                  <a:lnTo>
                    <a:pt x="385952" y="566165"/>
                  </a:lnTo>
                  <a:lnTo>
                    <a:pt x="391795" y="589026"/>
                  </a:lnTo>
                  <a:lnTo>
                    <a:pt x="391795" y="588898"/>
                  </a:lnTo>
                  <a:lnTo>
                    <a:pt x="404803" y="588898"/>
                  </a:lnTo>
                  <a:lnTo>
                    <a:pt x="404114" y="585977"/>
                  </a:lnTo>
                  <a:lnTo>
                    <a:pt x="398969" y="566165"/>
                  </a:lnTo>
                  <a:close/>
                </a:path>
                <a:path w="424179" h="1208404">
                  <a:moveTo>
                    <a:pt x="385342" y="519810"/>
                  </a:moveTo>
                  <a:lnTo>
                    <a:pt x="372110" y="519810"/>
                  </a:lnTo>
                  <a:lnTo>
                    <a:pt x="379349" y="543305"/>
                  </a:lnTo>
                  <a:lnTo>
                    <a:pt x="385952" y="566419"/>
                  </a:lnTo>
                  <a:lnTo>
                    <a:pt x="385952" y="566165"/>
                  </a:lnTo>
                  <a:lnTo>
                    <a:pt x="398969" y="566165"/>
                  </a:lnTo>
                  <a:lnTo>
                    <a:pt x="398145" y="562990"/>
                  </a:lnTo>
                  <a:lnTo>
                    <a:pt x="391414" y="539622"/>
                  </a:lnTo>
                  <a:lnTo>
                    <a:pt x="385342" y="519810"/>
                  </a:lnTo>
                  <a:close/>
                </a:path>
                <a:path w="424179" h="1208404">
                  <a:moveTo>
                    <a:pt x="379222" y="543178"/>
                  </a:moveTo>
                  <a:close/>
                </a:path>
                <a:path w="424179" h="1208404">
                  <a:moveTo>
                    <a:pt x="369171" y="472058"/>
                  </a:moveTo>
                  <a:lnTo>
                    <a:pt x="355726" y="472058"/>
                  </a:lnTo>
                  <a:lnTo>
                    <a:pt x="364109" y="496188"/>
                  </a:lnTo>
                  <a:lnTo>
                    <a:pt x="372110" y="519937"/>
                  </a:lnTo>
                  <a:lnTo>
                    <a:pt x="385342" y="519810"/>
                  </a:lnTo>
                  <a:lnTo>
                    <a:pt x="384175" y="516000"/>
                  </a:lnTo>
                  <a:lnTo>
                    <a:pt x="376174" y="492124"/>
                  </a:lnTo>
                  <a:lnTo>
                    <a:pt x="369171" y="472058"/>
                  </a:lnTo>
                  <a:close/>
                </a:path>
                <a:path w="424179" h="1208404">
                  <a:moveTo>
                    <a:pt x="307727" y="322452"/>
                  </a:moveTo>
                  <a:lnTo>
                    <a:pt x="293877" y="322452"/>
                  </a:lnTo>
                  <a:lnTo>
                    <a:pt x="316356" y="373379"/>
                  </a:lnTo>
                  <a:lnTo>
                    <a:pt x="337058" y="423290"/>
                  </a:lnTo>
                  <a:lnTo>
                    <a:pt x="355726" y="472185"/>
                  </a:lnTo>
                  <a:lnTo>
                    <a:pt x="369171" y="472058"/>
                  </a:lnTo>
                  <a:lnTo>
                    <a:pt x="367665" y="467740"/>
                  </a:lnTo>
                  <a:lnTo>
                    <a:pt x="348742" y="418464"/>
                  </a:lnTo>
                  <a:lnTo>
                    <a:pt x="327914" y="368299"/>
                  </a:lnTo>
                  <a:lnTo>
                    <a:pt x="307727" y="322452"/>
                  </a:lnTo>
                  <a:close/>
                </a:path>
                <a:path w="424179" h="1208404">
                  <a:moveTo>
                    <a:pt x="336930" y="423163"/>
                  </a:moveTo>
                  <a:lnTo>
                    <a:pt x="337058" y="423290"/>
                  </a:lnTo>
                  <a:lnTo>
                    <a:pt x="336930" y="423163"/>
                  </a:lnTo>
                  <a:close/>
                </a:path>
                <a:path w="424179" h="1208404">
                  <a:moveTo>
                    <a:pt x="316229" y="373252"/>
                  </a:moveTo>
                  <a:close/>
                </a:path>
                <a:path w="424179" h="1208404">
                  <a:moveTo>
                    <a:pt x="147193" y="0"/>
                  </a:moveTo>
                  <a:lnTo>
                    <a:pt x="135890" y="5841"/>
                  </a:lnTo>
                  <a:lnTo>
                    <a:pt x="191262" y="112775"/>
                  </a:lnTo>
                  <a:lnTo>
                    <a:pt x="218313" y="165988"/>
                  </a:lnTo>
                  <a:lnTo>
                    <a:pt x="244601" y="218693"/>
                  </a:lnTo>
                  <a:lnTo>
                    <a:pt x="269875" y="270890"/>
                  </a:lnTo>
                  <a:lnTo>
                    <a:pt x="293877" y="322579"/>
                  </a:lnTo>
                  <a:lnTo>
                    <a:pt x="307727" y="322452"/>
                  </a:lnTo>
                  <a:lnTo>
                    <a:pt x="305435" y="317245"/>
                  </a:lnTo>
                  <a:lnTo>
                    <a:pt x="281304" y="265429"/>
                  </a:lnTo>
                  <a:lnTo>
                    <a:pt x="256031" y="213105"/>
                  </a:lnTo>
                  <a:lnTo>
                    <a:pt x="229743" y="160273"/>
                  </a:lnTo>
                  <a:lnTo>
                    <a:pt x="202565" y="106933"/>
                  </a:lnTo>
                  <a:lnTo>
                    <a:pt x="147193" y="0"/>
                  </a:lnTo>
                  <a:close/>
                </a:path>
              </a:pathLst>
            </a:custGeom>
            <a:solidFill>
              <a:srgbClr val="003B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29907" y="4537710"/>
              <a:ext cx="85725" cy="22059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5043" y="5223510"/>
              <a:ext cx="85725" cy="220598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39052" y="2547366"/>
            <a:ext cx="85725" cy="22059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34480" y="3525773"/>
            <a:ext cx="85725" cy="220599"/>
          </a:xfrm>
          <a:prstGeom prst="rect">
            <a:avLst/>
          </a:prstGeom>
        </p:spPr>
      </p:pic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479361" y="2951226"/>
          <a:ext cx="3829685" cy="1852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5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4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2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Test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0066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Fe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Deficiency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0066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Serum</a:t>
                      </a:r>
                      <a:r>
                        <a:rPr sz="1800" spc="-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iron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↓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20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TIBC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↑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Serum</a:t>
                      </a:r>
                      <a:r>
                        <a:rPr sz="1800" spc="-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" dirty="0">
                          <a:solidFill>
                            <a:srgbClr val="003B5C"/>
                          </a:solidFill>
                          <a:latin typeface="Cambria"/>
                          <a:cs typeface="Cambria"/>
                        </a:rPr>
                        <a:t>ferritin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↓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2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%</a:t>
                      </a:r>
                      <a:r>
                        <a:rPr sz="1800" spc="-2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saturation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↓↓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808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1420" y="628903"/>
            <a:ext cx="533400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0" dirty="0"/>
              <a:t>I</a:t>
            </a:r>
            <a:r>
              <a:rPr spc="-155" dirty="0"/>
              <a:t>r</a:t>
            </a:r>
            <a:r>
              <a:rPr spc="-95" dirty="0"/>
              <a:t>o</a:t>
            </a:r>
            <a:r>
              <a:rPr dirty="0"/>
              <a:t>n</a:t>
            </a:r>
            <a:r>
              <a:rPr spc="-225" dirty="0"/>
              <a:t> </a:t>
            </a:r>
            <a:r>
              <a:rPr spc="-95" dirty="0"/>
              <a:t>D</a:t>
            </a:r>
            <a:r>
              <a:rPr spc="-100" dirty="0"/>
              <a:t>efi</a:t>
            </a:r>
            <a:r>
              <a:rPr spc="-95" dirty="0"/>
              <a:t>c</a:t>
            </a:r>
            <a:r>
              <a:rPr spc="-100" dirty="0"/>
              <a:t>ie</a:t>
            </a:r>
            <a:r>
              <a:rPr spc="-95" dirty="0"/>
              <a:t>n</a:t>
            </a:r>
            <a:r>
              <a:rPr spc="-110" dirty="0"/>
              <a:t>c</a:t>
            </a:r>
            <a:r>
              <a:rPr dirty="0"/>
              <a:t>y</a:t>
            </a:r>
            <a:r>
              <a:rPr spc="-235" dirty="0"/>
              <a:t> </a:t>
            </a:r>
            <a:r>
              <a:rPr spc="-90" dirty="0"/>
              <a:t>A</a:t>
            </a:r>
            <a:r>
              <a:rPr spc="-95" dirty="0"/>
              <a:t>n</a:t>
            </a:r>
            <a:r>
              <a:rPr spc="-100" dirty="0"/>
              <a:t>emi</a:t>
            </a:r>
            <a:r>
              <a:rPr dirty="0"/>
              <a:t>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92860" y="1739265"/>
            <a:ext cx="4610100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00"/>
              </a:spcBef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M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i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c</a:t>
            </a:r>
            <a:r>
              <a:rPr sz="2400" b="1" spc="-9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o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c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yti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c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,</a:t>
            </a:r>
            <a:r>
              <a:rPr sz="2400" b="1" spc="-14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b="1" spc="-125" dirty="0">
                <a:solidFill>
                  <a:srgbClr val="006FC0"/>
                </a:solidFill>
                <a:latin typeface="Cambria"/>
                <a:cs typeface="Cambria"/>
              </a:rPr>
              <a:t>h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y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p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o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c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h</a:t>
            </a:r>
            <a:r>
              <a:rPr sz="2400" b="1" spc="-9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omi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c</a:t>
            </a:r>
            <a:r>
              <a:rPr sz="2400" b="1" spc="-11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a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emi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a</a:t>
            </a:r>
            <a:endParaRPr sz="2400" dirty="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↓</a:t>
            </a:r>
            <a:r>
              <a:rPr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BC/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000" spc="-70" dirty="0">
                <a:solidFill>
                  <a:srgbClr val="7E7E7E"/>
                </a:solidFill>
                <a:latin typeface="Cambria"/>
                <a:cs typeface="Cambria"/>
              </a:rPr>
              <a:t>g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b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/</a:t>
            </a:r>
            <a:r>
              <a:rPr sz="2000" spc="-60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endParaRPr sz="2000" dirty="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6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w</a:t>
            </a:r>
            <a:r>
              <a:rPr sz="20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M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V</a:t>
            </a:r>
            <a:r>
              <a:rPr sz="2000" spc="-114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(sm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14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ell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)</a:t>
            </a:r>
            <a:endParaRPr sz="2000" dirty="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po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000" spc="-7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6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m</a:t>
            </a:r>
            <a:r>
              <a:rPr sz="2000" spc="-70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(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6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5" dirty="0">
                <a:solidFill>
                  <a:srgbClr val="7E7E7E"/>
                </a:solidFill>
                <a:latin typeface="Cambria"/>
                <a:cs typeface="Cambria"/>
              </a:rPr>
              <a:t>w</a:t>
            </a:r>
            <a:r>
              <a:rPr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hem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gl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bi</a:t>
            </a:r>
            <a:r>
              <a:rPr sz="2000" spc="-6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)</a:t>
            </a:r>
            <a:endParaRPr sz="2000" dirty="0">
              <a:latin typeface="Cambria"/>
              <a:cs typeface="Cambria"/>
            </a:endParaRPr>
          </a:p>
          <a:p>
            <a:pPr marL="24130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400" spc="-6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w</a:t>
            </a:r>
            <a:r>
              <a:rPr sz="2400" spc="-10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eti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cul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u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(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↓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400" spc="-60" dirty="0">
                <a:solidFill>
                  <a:srgbClr val="7E7E7E"/>
                </a:solidFill>
                <a:latin typeface="Cambria"/>
                <a:cs typeface="Cambria"/>
              </a:rPr>
              <a:t>g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b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)</a:t>
            </a:r>
            <a:endParaRPr sz="2400" dirty="0">
              <a:latin typeface="Cambria"/>
              <a:cs typeface="Camb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90359" y="2540507"/>
            <a:ext cx="5015484" cy="376275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0850118" y="6329273"/>
            <a:ext cx="7747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0" dirty="0">
                <a:solidFill>
                  <a:srgbClr val="003B5B"/>
                </a:solidFill>
                <a:latin typeface="Calibri Light"/>
                <a:cs typeface="Calibri Light"/>
              </a:rPr>
              <a:t>R</a:t>
            </a:r>
            <a:r>
              <a:rPr sz="800" b="0" spc="-5" dirty="0">
                <a:solidFill>
                  <a:srgbClr val="003B5B"/>
                </a:solidFill>
                <a:latin typeface="Calibri Light"/>
                <a:cs typeface="Calibri Light"/>
              </a:rPr>
              <a:t>o</a:t>
            </a:r>
            <a:r>
              <a:rPr sz="800" b="0" dirty="0">
                <a:solidFill>
                  <a:srgbClr val="003B5B"/>
                </a:solidFill>
                <a:latin typeface="Calibri Light"/>
                <a:cs typeface="Calibri Light"/>
              </a:rPr>
              <a:t>b</a:t>
            </a:r>
            <a:r>
              <a:rPr sz="800" b="0" spc="-5" dirty="0">
                <a:solidFill>
                  <a:srgbClr val="003B5B"/>
                </a:solidFill>
                <a:latin typeface="Calibri Light"/>
                <a:cs typeface="Calibri Light"/>
              </a:rPr>
              <a:t>er</a:t>
            </a:r>
            <a:r>
              <a:rPr sz="800" b="0" dirty="0">
                <a:solidFill>
                  <a:srgbClr val="003B5B"/>
                </a:solidFill>
                <a:latin typeface="Calibri Light"/>
                <a:cs typeface="Calibri Light"/>
              </a:rPr>
              <a:t>to</a:t>
            </a:r>
            <a:r>
              <a:rPr sz="800" b="0" spc="-40" dirty="0">
                <a:solidFill>
                  <a:srgbClr val="003B5B"/>
                </a:solidFill>
                <a:latin typeface="Calibri Light"/>
                <a:cs typeface="Calibri Light"/>
              </a:rPr>
              <a:t> </a:t>
            </a:r>
            <a:r>
              <a:rPr sz="800" b="0" dirty="0">
                <a:solidFill>
                  <a:srgbClr val="003B5B"/>
                </a:solidFill>
                <a:latin typeface="Calibri Light"/>
                <a:cs typeface="Calibri Light"/>
              </a:rPr>
              <a:t>J.</a:t>
            </a:r>
            <a:r>
              <a:rPr sz="800" b="0" spc="-5" dirty="0">
                <a:solidFill>
                  <a:srgbClr val="003B5B"/>
                </a:solidFill>
                <a:latin typeface="Calibri Light"/>
                <a:cs typeface="Calibri Light"/>
              </a:rPr>
              <a:t> G</a:t>
            </a:r>
            <a:r>
              <a:rPr sz="800" b="0" dirty="0">
                <a:solidFill>
                  <a:srgbClr val="003B5B"/>
                </a:solidFill>
                <a:latin typeface="Calibri Light"/>
                <a:cs typeface="Calibri Light"/>
              </a:rPr>
              <a:t>alindo</a:t>
            </a:r>
            <a:endParaRPr sz="80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83645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FFB9D92-A242-4384-B665-5BD09583CC8A}"/>
              </a:ext>
            </a:extLst>
          </p:cNvPr>
          <p:cNvSpPr/>
          <p:nvPr/>
        </p:nvSpPr>
        <p:spPr>
          <a:xfrm>
            <a:off x="2964347" y="513920"/>
            <a:ext cx="6475343" cy="47169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7B9562-41EB-4C71-81C2-5B0787916D49}"/>
              </a:ext>
            </a:extLst>
          </p:cNvPr>
          <p:cNvSpPr txBox="1"/>
          <p:nvPr/>
        </p:nvSpPr>
        <p:spPr>
          <a:xfrm>
            <a:off x="3291095" y="5618923"/>
            <a:ext cx="56098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/>
              <a:t>Blood smear: iron deficiency anemia</a:t>
            </a:r>
          </a:p>
        </p:txBody>
      </p:sp>
    </p:spTree>
    <p:extLst>
      <p:ext uri="{BB962C8B-B14F-4D97-AF65-F5344CB8AC3E}">
        <p14:creationId xmlns:p14="http://schemas.microsoft.com/office/powerpoint/2010/main" val="3261985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846DD6-08CB-41A6-9B29-DD1D67B79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223" y="606498"/>
            <a:ext cx="7073555" cy="48654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E0D78B-35F4-4601-B998-908AEB241296}"/>
              </a:ext>
            </a:extLst>
          </p:cNvPr>
          <p:cNvSpPr txBox="1"/>
          <p:nvPr/>
        </p:nvSpPr>
        <p:spPr>
          <a:xfrm>
            <a:off x="2710846" y="5743671"/>
            <a:ext cx="677030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fontAlgn="base"/>
            <a:r>
              <a:rPr lang="en-US" sz="2400" b="1" dirty="0">
                <a:latin typeface="inherit"/>
              </a:rPr>
              <a:t>Normal red blood cell – peripheral blood smear</a:t>
            </a:r>
          </a:p>
          <a:p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189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2504" y="3500867"/>
            <a:ext cx="4004310" cy="2933700"/>
            <a:chOff x="222504" y="3500867"/>
            <a:chExt cx="4004310" cy="2933700"/>
          </a:xfrm>
        </p:grpSpPr>
        <p:sp>
          <p:nvSpPr>
            <p:cNvPr id="3" name="object 3"/>
            <p:cNvSpPr/>
            <p:nvPr/>
          </p:nvSpPr>
          <p:spPr>
            <a:xfrm>
              <a:off x="222504" y="5663183"/>
              <a:ext cx="2978150" cy="771525"/>
            </a:xfrm>
            <a:custGeom>
              <a:avLst/>
              <a:gdLst/>
              <a:ahLst/>
              <a:cxnLst/>
              <a:rect l="l" t="t" r="r" b="b"/>
              <a:pathLst>
                <a:path w="2978150" h="771525">
                  <a:moveTo>
                    <a:pt x="2977896" y="0"/>
                  </a:moveTo>
                  <a:lnTo>
                    <a:pt x="0" y="0"/>
                  </a:lnTo>
                  <a:lnTo>
                    <a:pt x="0" y="771143"/>
                  </a:lnTo>
                  <a:lnTo>
                    <a:pt x="2977896" y="771143"/>
                  </a:lnTo>
                  <a:lnTo>
                    <a:pt x="29778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743199" y="3507217"/>
              <a:ext cx="1477010" cy="2541905"/>
            </a:xfrm>
            <a:custGeom>
              <a:avLst/>
              <a:gdLst/>
              <a:ahLst/>
              <a:cxnLst/>
              <a:rect l="l" t="t" r="r" b="b"/>
              <a:pathLst>
                <a:path w="1477010" h="2541904">
                  <a:moveTo>
                    <a:pt x="0" y="2522488"/>
                  </a:moveTo>
                  <a:lnTo>
                    <a:pt x="65758" y="2521628"/>
                  </a:lnTo>
                  <a:lnTo>
                    <a:pt x="130588" y="2510847"/>
                  </a:lnTo>
                  <a:lnTo>
                    <a:pt x="193563" y="2480223"/>
                  </a:lnTo>
                  <a:lnTo>
                    <a:pt x="224065" y="2454369"/>
                  </a:lnTo>
                  <a:lnTo>
                    <a:pt x="253755" y="2419834"/>
                  </a:lnTo>
                  <a:lnTo>
                    <a:pt x="282517" y="2375377"/>
                  </a:lnTo>
                  <a:lnTo>
                    <a:pt x="310235" y="2319759"/>
                  </a:lnTo>
                  <a:lnTo>
                    <a:pt x="336794" y="2251738"/>
                  </a:lnTo>
                  <a:lnTo>
                    <a:pt x="362076" y="2170076"/>
                  </a:lnTo>
                  <a:lnTo>
                    <a:pt x="378012" y="2104299"/>
                  </a:lnTo>
                  <a:lnTo>
                    <a:pt x="385645" y="2066814"/>
                  </a:lnTo>
                  <a:lnTo>
                    <a:pt x="393071" y="2026518"/>
                  </a:lnTo>
                  <a:lnTo>
                    <a:pt x="400301" y="1983601"/>
                  </a:lnTo>
                  <a:lnTo>
                    <a:pt x="407347" y="1938252"/>
                  </a:lnTo>
                  <a:lnTo>
                    <a:pt x="414220" y="1890662"/>
                  </a:lnTo>
                  <a:lnTo>
                    <a:pt x="420932" y="1841020"/>
                  </a:lnTo>
                  <a:lnTo>
                    <a:pt x="427495" y="1789517"/>
                  </a:lnTo>
                  <a:lnTo>
                    <a:pt x="433921" y="1736342"/>
                  </a:lnTo>
                  <a:lnTo>
                    <a:pt x="440220" y="1681685"/>
                  </a:lnTo>
                  <a:lnTo>
                    <a:pt x="446404" y="1625736"/>
                  </a:lnTo>
                  <a:lnTo>
                    <a:pt x="452486" y="1568684"/>
                  </a:lnTo>
                  <a:lnTo>
                    <a:pt x="458477" y="1510721"/>
                  </a:lnTo>
                  <a:lnTo>
                    <a:pt x="464388" y="1452034"/>
                  </a:lnTo>
                  <a:lnTo>
                    <a:pt x="470230" y="1392816"/>
                  </a:lnTo>
                  <a:lnTo>
                    <a:pt x="476017" y="1333254"/>
                  </a:lnTo>
                  <a:lnTo>
                    <a:pt x="481758" y="1273540"/>
                  </a:lnTo>
                  <a:lnTo>
                    <a:pt x="487466" y="1213863"/>
                  </a:lnTo>
                  <a:lnTo>
                    <a:pt x="493153" y="1154413"/>
                  </a:lnTo>
                  <a:lnTo>
                    <a:pt x="498830" y="1095379"/>
                  </a:lnTo>
                  <a:lnTo>
                    <a:pt x="504508" y="1036953"/>
                  </a:lnTo>
                  <a:lnTo>
                    <a:pt x="510199" y="979323"/>
                  </a:lnTo>
                  <a:lnTo>
                    <a:pt x="515916" y="922679"/>
                  </a:lnTo>
                  <a:lnTo>
                    <a:pt x="521669" y="867212"/>
                  </a:lnTo>
                  <a:lnTo>
                    <a:pt x="527470" y="813111"/>
                  </a:lnTo>
                  <a:lnTo>
                    <a:pt x="533330" y="760566"/>
                  </a:lnTo>
                  <a:lnTo>
                    <a:pt x="539262" y="709767"/>
                  </a:lnTo>
                  <a:lnTo>
                    <a:pt x="545277" y="660904"/>
                  </a:lnTo>
                  <a:lnTo>
                    <a:pt x="551386" y="614166"/>
                  </a:lnTo>
                  <a:lnTo>
                    <a:pt x="557601" y="569744"/>
                  </a:lnTo>
                  <a:lnTo>
                    <a:pt x="563934" y="527828"/>
                  </a:lnTo>
                  <a:lnTo>
                    <a:pt x="570397" y="488607"/>
                  </a:lnTo>
                  <a:lnTo>
                    <a:pt x="583756" y="419011"/>
                  </a:lnTo>
                  <a:lnTo>
                    <a:pt x="605695" y="330630"/>
                  </a:lnTo>
                  <a:lnTo>
                    <a:pt x="621015" y="275644"/>
                  </a:lnTo>
                  <a:lnTo>
                    <a:pt x="636605" y="224458"/>
                  </a:lnTo>
                  <a:lnTo>
                    <a:pt x="652438" y="177476"/>
                  </a:lnTo>
                  <a:lnTo>
                    <a:pt x="668484" y="135097"/>
                  </a:lnTo>
                  <a:lnTo>
                    <a:pt x="684713" y="97724"/>
                  </a:lnTo>
                  <a:lnTo>
                    <a:pt x="717607" y="39602"/>
                  </a:lnTo>
                  <a:lnTo>
                    <a:pt x="750886" y="6321"/>
                  </a:lnTo>
                  <a:lnTo>
                    <a:pt x="767597" y="0"/>
                  </a:lnTo>
                  <a:lnTo>
                    <a:pt x="784317" y="1093"/>
                  </a:lnTo>
                  <a:lnTo>
                    <a:pt x="817667" y="27132"/>
                  </a:lnTo>
                  <a:lnTo>
                    <a:pt x="850702" y="87648"/>
                  </a:lnTo>
                  <a:lnTo>
                    <a:pt x="867028" y="131840"/>
                  </a:lnTo>
                  <a:lnTo>
                    <a:pt x="881492" y="183466"/>
                  </a:lnTo>
                  <a:lnTo>
                    <a:pt x="895822" y="249579"/>
                  </a:lnTo>
                  <a:lnTo>
                    <a:pt x="902944" y="287572"/>
                  </a:lnTo>
                  <a:lnTo>
                    <a:pt x="910043" y="328594"/>
                  </a:lnTo>
                  <a:lnTo>
                    <a:pt x="917121" y="372446"/>
                  </a:lnTo>
                  <a:lnTo>
                    <a:pt x="924181" y="418929"/>
                  </a:lnTo>
                  <a:lnTo>
                    <a:pt x="931227" y="467847"/>
                  </a:lnTo>
                  <a:lnTo>
                    <a:pt x="938261" y="519001"/>
                  </a:lnTo>
                  <a:lnTo>
                    <a:pt x="945287" y="572194"/>
                  </a:lnTo>
                  <a:lnTo>
                    <a:pt x="952308" y="627227"/>
                  </a:lnTo>
                  <a:lnTo>
                    <a:pt x="959326" y="683903"/>
                  </a:lnTo>
                  <a:lnTo>
                    <a:pt x="966346" y="742023"/>
                  </a:lnTo>
                  <a:lnTo>
                    <a:pt x="973370" y="801390"/>
                  </a:lnTo>
                  <a:lnTo>
                    <a:pt x="980401" y="861806"/>
                  </a:lnTo>
                  <a:lnTo>
                    <a:pt x="987442" y="923072"/>
                  </a:lnTo>
                  <a:lnTo>
                    <a:pt x="994497" y="984992"/>
                  </a:lnTo>
                  <a:lnTo>
                    <a:pt x="1001569" y="1047367"/>
                  </a:lnTo>
                  <a:lnTo>
                    <a:pt x="1008661" y="1110000"/>
                  </a:lnTo>
                  <a:lnTo>
                    <a:pt x="1015775" y="1172691"/>
                  </a:lnTo>
                  <a:lnTo>
                    <a:pt x="1022915" y="1235244"/>
                  </a:lnTo>
                  <a:lnTo>
                    <a:pt x="1030085" y="1297461"/>
                  </a:lnTo>
                  <a:lnTo>
                    <a:pt x="1037287" y="1359143"/>
                  </a:lnTo>
                  <a:lnTo>
                    <a:pt x="1044524" y="1420093"/>
                  </a:lnTo>
                  <a:lnTo>
                    <a:pt x="1051800" y="1480113"/>
                  </a:lnTo>
                  <a:lnTo>
                    <a:pt x="1059118" y="1539005"/>
                  </a:lnTo>
                  <a:lnTo>
                    <a:pt x="1066480" y="1596571"/>
                  </a:lnTo>
                  <a:lnTo>
                    <a:pt x="1073890" y="1652613"/>
                  </a:lnTo>
                  <a:lnTo>
                    <a:pt x="1081351" y="1706933"/>
                  </a:lnTo>
                  <a:lnTo>
                    <a:pt x="1088867" y="1759334"/>
                  </a:lnTo>
                  <a:lnTo>
                    <a:pt x="1096439" y="1809617"/>
                  </a:lnTo>
                  <a:lnTo>
                    <a:pt x="1104073" y="1857584"/>
                  </a:lnTo>
                  <a:lnTo>
                    <a:pt x="1111769" y="1903038"/>
                  </a:lnTo>
                  <a:lnTo>
                    <a:pt x="1119532" y="1945781"/>
                  </a:lnTo>
                  <a:lnTo>
                    <a:pt x="1127366" y="1985615"/>
                  </a:lnTo>
                  <a:lnTo>
                    <a:pt x="1143253" y="2055763"/>
                  </a:lnTo>
                  <a:lnTo>
                    <a:pt x="1166973" y="2142230"/>
                  </a:lnTo>
                  <a:lnTo>
                    <a:pt x="1191155" y="2216913"/>
                  </a:lnTo>
                  <a:lnTo>
                    <a:pt x="1215760" y="2280794"/>
                  </a:lnTo>
                  <a:lnTo>
                    <a:pt x="1240752" y="2334855"/>
                  </a:lnTo>
                  <a:lnTo>
                    <a:pt x="1266092" y="2380079"/>
                  </a:lnTo>
                  <a:lnTo>
                    <a:pt x="1291742" y="2417447"/>
                  </a:lnTo>
                  <a:lnTo>
                    <a:pt x="1317663" y="2447940"/>
                  </a:lnTo>
                  <a:lnTo>
                    <a:pt x="1370167" y="2492234"/>
                  </a:lnTo>
                  <a:lnTo>
                    <a:pt x="1423300" y="2520815"/>
                  </a:lnTo>
                  <a:lnTo>
                    <a:pt x="1450006" y="2531668"/>
                  </a:lnTo>
                  <a:lnTo>
                    <a:pt x="1476755" y="2541538"/>
                  </a:lnTo>
                </a:path>
              </a:pathLst>
            </a:custGeom>
            <a:ln w="127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01420" y="628903"/>
            <a:ext cx="626999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85" dirty="0"/>
              <a:t>R</a:t>
            </a:r>
            <a:r>
              <a:rPr spc="-100" dirty="0"/>
              <a:t>e</a:t>
            </a:r>
            <a:r>
              <a:rPr dirty="0"/>
              <a:t>d</a:t>
            </a:r>
            <a:r>
              <a:rPr spc="-200" dirty="0"/>
              <a:t> </a:t>
            </a:r>
            <a:r>
              <a:rPr spc="-100" dirty="0"/>
              <a:t>Ce</a:t>
            </a:r>
            <a:r>
              <a:rPr spc="-95" dirty="0"/>
              <a:t>l</a:t>
            </a:r>
            <a:r>
              <a:rPr dirty="0"/>
              <a:t>l</a:t>
            </a:r>
            <a:r>
              <a:rPr spc="-200" dirty="0"/>
              <a:t> </a:t>
            </a:r>
            <a:r>
              <a:rPr spc="-95" dirty="0"/>
              <a:t>D</a:t>
            </a:r>
            <a:r>
              <a:rPr spc="-100" dirty="0"/>
              <a:t>i</a:t>
            </a:r>
            <a:r>
              <a:rPr spc="-95" dirty="0"/>
              <a:t>s</a:t>
            </a:r>
            <a:r>
              <a:rPr spc="-100" dirty="0"/>
              <a:t>t</a:t>
            </a:r>
            <a:r>
              <a:rPr spc="-95" dirty="0"/>
              <a:t>r</a:t>
            </a:r>
            <a:r>
              <a:rPr spc="-100" dirty="0"/>
              <a:t>i</a:t>
            </a:r>
            <a:r>
              <a:rPr spc="-110" dirty="0"/>
              <a:t>b</a:t>
            </a:r>
            <a:r>
              <a:rPr spc="-105" dirty="0"/>
              <a:t>u</a:t>
            </a:r>
            <a:r>
              <a:rPr spc="-100" dirty="0"/>
              <a:t>ti</a:t>
            </a:r>
            <a:r>
              <a:rPr spc="-105" dirty="0"/>
              <a:t>o</a:t>
            </a:r>
            <a:r>
              <a:rPr dirty="0"/>
              <a:t>n</a:t>
            </a:r>
            <a:r>
              <a:rPr spc="-235" dirty="0"/>
              <a:t> </a:t>
            </a:r>
            <a:r>
              <a:rPr spc="-95" dirty="0"/>
              <a:t>W</a:t>
            </a:r>
            <a:r>
              <a:rPr spc="-100" dirty="0"/>
              <a:t>i</a:t>
            </a:r>
            <a:r>
              <a:rPr spc="-95" dirty="0"/>
              <a:t>d</a:t>
            </a:r>
            <a:r>
              <a:rPr spc="-100" dirty="0"/>
              <a:t>t</a:t>
            </a:r>
            <a:r>
              <a:rPr dirty="0"/>
              <a:t>h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01420" y="1167511"/>
            <a:ext cx="8849995" cy="1693545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2400" spc="-75" dirty="0">
                <a:solidFill>
                  <a:srgbClr val="003B5C"/>
                </a:solidFill>
                <a:latin typeface="Cambria"/>
                <a:cs typeface="Cambria"/>
              </a:rPr>
              <a:t>RDW</a:t>
            </a:r>
            <a:endParaRPr sz="2400">
              <a:latin typeface="Cambria"/>
              <a:cs typeface="Cambria"/>
            </a:endParaRPr>
          </a:p>
          <a:p>
            <a:pPr marL="332740" indent="-229235">
              <a:lnSpc>
                <a:spcPct val="100000"/>
              </a:lnSpc>
              <a:spcBef>
                <a:spcPts val="810"/>
              </a:spcBef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Sp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tr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u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m</a:t>
            </a:r>
            <a:r>
              <a:rPr sz="2400" spc="-114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RB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z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endParaRPr sz="2400">
              <a:latin typeface="Cambria"/>
              <a:cs typeface="Cambria"/>
            </a:endParaRPr>
          </a:p>
          <a:p>
            <a:pPr marL="332740" indent="-229235">
              <a:lnSpc>
                <a:spcPts val="2875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Of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4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in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ea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400" spc="-13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i</a:t>
            </a:r>
            <a:r>
              <a:rPr sz="2400" b="1" spc="-9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o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r>
              <a:rPr sz="2400" b="1" spc="-10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d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e</a:t>
            </a:r>
            <a:r>
              <a:rPr sz="2400" b="1" spc="-55" dirty="0">
                <a:solidFill>
                  <a:srgbClr val="006FC0"/>
                </a:solidFill>
                <a:latin typeface="Cambria"/>
                <a:cs typeface="Cambria"/>
              </a:rPr>
              <a:t>f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i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c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ie</a:t>
            </a:r>
            <a:r>
              <a:rPr sz="2400" b="1" spc="-45" dirty="0">
                <a:solidFill>
                  <a:srgbClr val="006FC0"/>
                </a:solidFill>
                <a:latin typeface="Cambria"/>
                <a:cs typeface="Cambria"/>
              </a:rPr>
              <a:t>nc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y</a:t>
            </a:r>
            <a:endParaRPr sz="2400">
              <a:latin typeface="Cambria"/>
              <a:cs typeface="Cambria"/>
            </a:endParaRPr>
          </a:p>
          <a:p>
            <a:pPr marL="332740" indent="-229235">
              <a:lnSpc>
                <a:spcPts val="2875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Normal</a:t>
            </a:r>
            <a:r>
              <a:rPr sz="2400" spc="-114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0" dirty="0">
                <a:solidFill>
                  <a:srgbClr val="7E7E7E"/>
                </a:solidFill>
                <a:latin typeface="Cambria"/>
                <a:cs typeface="Cambria"/>
              </a:rPr>
              <a:t>RDW</a:t>
            </a:r>
            <a:r>
              <a:rPr sz="2400" spc="-10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makes</a:t>
            </a:r>
            <a:r>
              <a:rPr sz="2400" spc="-10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iron</a:t>
            </a:r>
            <a:r>
              <a:rPr sz="24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deficiency</a:t>
            </a:r>
            <a:r>
              <a:rPr sz="2400" spc="-14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unlikely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210" dirty="0">
                <a:solidFill>
                  <a:srgbClr val="7E7E7E"/>
                </a:solidFill>
                <a:latin typeface="Wingdings"/>
                <a:cs typeface="Wingdings"/>
              </a:rPr>
              <a:t></a:t>
            </a:r>
            <a:r>
              <a:rPr sz="2400" spc="-180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consider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thalassemia</a:t>
            </a:r>
            <a:endParaRPr sz="2400">
              <a:latin typeface="Cambria"/>
              <a:cs typeface="Cambri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556250" y="3459479"/>
            <a:ext cx="3594100" cy="2708275"/>
            <a:chOff x="5556250" y="3459479"/>
            <a:chExt cx="3594100" cy="2708275"/>
          </a:xfrm>
        </p:grpSpPr>
        <p:sp>
          <p:nvSpPr>
            <p:cNvPr id="8" name="object 8"/>
            <p:cNvSpPr/>
            <p:nvPr/>
          </p:nvSpPr>
          <p:spPr>
            <a:xfrm>
              <a:off x="5562600" y="3468638"/>
              <a:ext cx="3581400" cy="2542540"/>
            </a:xfrm>
            <a:custGeom>
              <a:avLst/>
              <a:gdLst/>
              <a:ahLst/>
              <a:cxnLst/>
              <a:rect l="l" t="t" r="r" b="b"/>
              <a:pathLst>
                <a:path w="3581400" h="2542540">
                  <a:moveTo>
                    <a:pt x="0" y="2522967"/>
                  </a:moveTo>
                  <a:lnTo>
                    <a:pt x="45656" y="2523156"/>
                  </a:lnTo>
                  <a:lnTo>
                    <a:pt x="91261" y="2523112"/>
                  </a:lnTo>
                  <a:lnTo>
                    <a:pt x="136760" y="2522606"/>
                  </a:lnTo>
                  <a:lnTo>
                    <a:pt x="182103" y="2521406"/>
                  </a:lnTo>
                  <a:lnTo>
                    <a:pt x="227235" y="2519280"/>
                  </a:lnTo>
                  <a:lnTo>
                    <a:pt x="272106" y="2515997"/>
                  </a:lnTo>
                  <a:lnTo>
                    <a:pt x="316662" y="2511326"/>
                  </a:lnTo>
                  <a:lnTo>
                    <a:pt x="360852" y="2505035"/>
                  </a:lnTo>
                  <a:lnTo>
                    <a:pt x="404621" y="2496893"/>
                  </a:lnTo>
                  <a:lnTo>
                    <a:pt x="447920" y="2486668"/>
                  </a:lnTo>
                  <a:lnTo>
                    <a:pt x="490694" y="2474129"/>
                  </a:lnTo>
                  <a:lnTo>
                    <a:pt x="532891" y="2459044"/>
                  </a:lnTo>
                  <a:lnTo>
                    <a:pt x="574460" y="2441183"/>
                  </a:lnTo>
                  <a:lnTo>
                    <a:pt x="615347" y="2420313"/>
                  </a:lnTo>
                  <a:lnTo>
                    <a:pt x="655501" y="2396203"/>
                  </a:lnTo>
                  <a:lnTo>
                    <a:pt x="694868" y="2368623"/>
                  </a:lnTo>
                  <a:lnTo>
                    <a:pt x="733397" y="2337340"/>
                  </a:lnTo>
                  <a:lnTo>
                    <a:pt x="771035" y="2302123"/>
                  </a:lnTo>
                  <a:lnTo>
                    <a:pt x="807729" y="2262741"/>
                  </a:lnTo>
                  <a:lnTo>
                    <a:pt x="843427" y="2218962"/>
                  </a:lnTo>
                  <a:lnTo>
                    <a:pt x="878077" y="2170555"/>
                  </a:lnTo>
                  <a:lnTo>
                    <a:pt x="914752" y="2108553"/>
                  </a:lnTo>
                  <a:lnTo>
                    <a:pt x="932357" y="2073404"/>
                  </a:lnTo>
                  <a:lnTo>
                    <a:pt x="949506" y="2035705"/>
                  </a:lnTo>
                  <a:lnTo>
                    <a:pt x="966222" y="1995617"/>
                  </a:lnTo>
                  <a:lnTo>
                    <a:pt x="982531" y="1953303"/>
                  </a:lnTo>
                  <a:lnTo>
                    <a:pt x="998455" y="1908923"/>
                  </a:lnTo>
                  <a:lnTo>
                    <a:pt x="1014019" y="1862639"/>
                  </a:lnTo>
                  <a:lnTo>
                    <a:pt x="1029247" y="1814613"/>
                  </a:lnTo>
                  <a:lnTo>
                    <a:pt x="1044163" y="1765005"/>
                  </a:lnTo>
                  <a:lnTo>
                    <a:pt x="1058790" y="1713977"/>
                  </a:lnTo>
                  <a:lnTo>
                    <a:pt x="1073154" y="1661691"/>
                  </a:lnTo>
                  <a:lnTo>
                    <a:pt x="1087277" y="1608309"/>
                  </a:lnTo>
                  <a:lnTo>
                    <a:pt x="1101184" y="1553990"/>
                  </a:lnTo>
                  <a:lnTo>
                    <a:pt x="1114900" y="1498898"/>
                  </a:lnTo>
                  <a:lnTo>
                    <a:pt x="1128447" y="1443194"/>
                  </a:lnTo>
                  <a:lnTo>
                    <a:pt x="1141850" y="1387038"/>
                  </a:lnTo>
                  <a:lnTo>
                    <a:pt x="1155133" y="1330593"/>
                  </a:lnTo>
                  <a:lnTo>
                    <a:pt x="1168320" y="1274019"/>
                  </a:lnTo>
                  <a:lnTo>
                    <a:pt x="1181435" y="1217479"/>
                  </a:lnTo>
                  <a:lnTo>
                    <a:pt x="1194502" y="1161134"/>
                  </a:lnTo>
                  <a:lnTo>
                    <a:pt x="1207545" y="1105144"/>
                  </a:lnTo>
                  <a:lnTo>
                    <a:pt x="1220588" y="1049672"/>
                  </a:lnTo>
                  <a:lnTo>
                    <a:pt x="1233655" y="994880"/>
                  </a:lnTo>
                  <a:lnTo>
                    <a:pt x="1246770" y="940928"/>
                  </a:lnTo>
                  <a:lnTo>
                    <a:pt x="1259957" y="887977"/>
                  </a:lnTo>
                  <a:lnTo>
                    <a:pt x="1273240" y="836191"/>
                  </a:lnTo>
                  <a:lnTo>
                    <a:pt x="1286643" y="785729"/>
                  </a:lnTo>
                  <a:lnTo>
                    <a:pt x="1300190" y="736753"/>
                  </a:lnTo>
                  <a:lnTo>
                    <a:pt x="1313906" y="689425"/>
                  </a:lnTo>
                  <a:lnTo>
                    <a:pt x="1327813" y="643906"/>
                  </a:lnTo>
                  <a:lnTo>
                    <a:pt x="1341936" y="600358"/>
                  </a:lnTo>
                  <a:lnTo>
                    <a:pt x="1356300" y="558942"/>
                  </a:lnTo>
                  <a:lnTo>
                    <a:pt x="1370928" y="519820"/>
                  </a:lnTo>
                  <a:lnTo>
                    <a:pt x="1385843" y="483152"/>
                  </a:lnTo>
                  <a:lnTo>
                    <a:pt x="1416635" y="417828"/>
                  </a:lnTo>
                  <a:lnTo>
                    <a:pt x="1461971" y="341980"/>
                  </a:lnTo>
                  <a:lnTo>
                    <a:pt x="1491868" y="296643"/>
                  </a:lnTo>
                  <a:lnTo>
                    <a:pt x="1522214" y="253697"/>
                  </a:lnTo>
                  <a:lnTo>
                    <a:pt x="1552972" y="213355"/>
                  </a:lnTo>
                  <a:lnTo>
                    <a:pt x="1584104" y="175829"/>
                  </a:lnTo>
                  <a:lnTo>
                    <a:pt x="1615572" y="141333"/>
                  </a:lnTo>
                  <a:lnTo>
                    <a:pt x="1647340" y="110080"/>
                  </a:lnTo>
                  <a:lnTo>
                    <a:pt x="1679370" y="82283"/>
                  </a:lnTo>
                  <a:lnTo>
                    <a:pt x="1711625" y="58154"/>
                  </a:lnTo>
                  <a:lnTo>
                    <a:pt x="1744067" y="37908"/>
                  </a:lnTo>
                  <a:lnTo>
                    <a:pt x="1809364" y="9912"/>
                  </a:lnTo>
                  <a:lnTo>
                    <a:pt x="1874962" y="0"/>
                  </a:lnTo>
                  <a:lnTo>
                    <a:pt x="1907780" y="2357"/>
                  </a:lnTo>
                  <a:lnTo>
                    <a:pt x="1973270" y="22766"/>
                  </a:lnTo>
                  <a:lnTo>
                    <a:pt x="2038313" y="65518"/>
                  </a:lnTo>
                  <a:lnTo>
                    <a:pt x="2070574" y="95806"/>
                  </a:lnTo>
                  <a:lnTo>
                    <a:pt x="2102611" y="132319"/>
                  </a:lnTo>
                  <a:lnTo>
                    <a:pt x="2135146" y="179657"/>
                  </a:lnTo>
                  <a:lnTo>
                    <a:pt x="2167399" y="239539"/>
                  </a:lnTo>
                  <a:lnTo>
                    <a:pt x="2199418" y="310704"/>
                  </a:lnTo>
                  <a:lnTo>
                    <a:pt x="2215355" y="350123"/>
                  </a:lnTo>
                  <a:lnTo>
                    <a:pt x="2231252" y="391890"/>
                  </a:lnTo>
                  <a:lnTo>
                    <a:pt x="2247115" y="435849"/>
                  </a:lnTo>
                  <a:lnTo>
                    <a:pt x="2262949" y="481839"/>
                  </a:lnTo>
                  <a:lnTo>
                    <a:pt x="2278761" y="529706"/>
                  </a:lnTo>
                  <a:lnTo>
                    <a:pt x="2294557" y="579290"/>
                  </a:lnTo>
                  <a:lnTo>
                    <a:pt x="2310342" y="630434"/>
                  </a:lnTo>
                  <a:lnTo>
                    <a:pt x="2326124" y="682981"/>
                  </a:lnTo>
                  <a:lnTo>
                    <a:pt x="2341907" y="736774"/>
                  </a:lnTo>
                  <a:lnTo>
                    <a:pt x="2357698" y="791653"/>
                  </a:lnTo>
                  <a:lnTo>
                    <a:pt x="2373503" y="847463"/>
                  </a:lnTo>
                  <a:lnTo>
                    <a:pt x="2389328" y="904045"/>
                  </a:lnTo>
                  <a:lnTo>
                    <a:pt x="2405179" y="961243"/>
                  </a:lnTo>
                  <a:lnTo>
                    <a:pt x="2421062" y="1018897"/>
                  </a:lnTo>
                  <a:lnTo>
                    <a:pt x="2436983" y="1076851"/>
                  </a:lnTo>
                  <a:lnTo>
                    <a:pt x="2452948" y="1134948"/>
                  </a:lnTo>
                  <a:lnTo>
                    <a:pt x="2468963" y="1193029"/>
                  </a:lnTo>
                  <a:lnTo>
                    <a:pt x="2485034" y="1250937"/>
                  </a:lnTo>
                  <a:lnTo>
                    <a:pt x="2501167" y="1308515"/>
                  </a:lnTo>
                  <a:lnTo>
                    <a:pt x="2517369" y="1365604"/>
                  </a:lnTo>
                  <a:lnTo>
                    <a:pt x="2533644" y="1422048"/>
                  </a:lnTo>
                  <a:lnTo>
                    <a:pt x="2550000" y="1477689"/>
                  </a:lnTo>
                  <a:lnTo>
                    <a:pt x="2566442" y="1532369"/>
                  </a:lnTo>
                  <a:lnTo>
                    <a:pt x="2582976" y="1585931"/>
                  </a:lnTo>
                  <a:lnTo>
                    <a:pt x="2599609" y="1638217"/>
                  </a:lnTo>
                  <a:lnTo>
                    <a:pt x="2616345" y="1689070"/>
                  </a:lnTo>
                  <a:lnTo>
                    <a:pt x="2633192" y="1738331"/>
                  </a:lnTo>
                  <a:lnTo>
                    <a:pt x="2650156" y="1785844"/>
                  </a:lnTo>
                  <a:lnTo>
                    <a:pt x="2667242" y="1831452"/>
                  </a:lnTo>
                  <a:lnTo>
                    <a:pt x="2684456" y="1874995"/>
                  </a:lnTo>
                  <a:lnTo>
                    <a:pt x="2701804" y="1916317"/>
                  </a:lnTo>
                  <a:lnTo>
                    <a:pt x="2719293" y="1955260"/>
                  </a:lnTo>
                  <a:lnTo>
                    <a:pt x="2736929" y="1991668"/>
                  </a:lnTo>
                  <a:lnTo>
                    <a:pt x="2754717" y="2025381"/>
                  </a:lnTo>
                  <a:lnTo>
                    <a:pt x="2809894" y="2113836"/>
                  </a:lnTo>
                  <a:lnTo>
                    <a:pt x="2847618" y="2166306"/>
                  </a:lnTo>
                  <a:lnTo>
                    <a:pt x="2885807" y="2213922"/>
                  </a:lnTo>
                  <a:lnTo>
                    <a:pt x="2924438" y="2256954"/>
                  </a:lnTo>
                  <a:lnTo>
                    <a:pt x="2963483" y="2295671"/>
                  </a:lnTo>
                  <a:lnTo>
                    <a:pt x="3002917" y="2330342"/>
                  </a:lnTo>
                  <a:lnTo>
                    <a:pt x="3042715" y="2361238"/>
                  </a:lnTo>
                  <a:lnTo>
                    <a:pt x="3082850" y="2388629"/>
                  </a:lnTo>
                  <a:lnTo>
                    <a:pt x="3123297" y="2412783"/>
                  </a:lnTo>
                  <a:lnTo>
                    <a:pt x="3164030" y="2433971"/>
                  </a:lnTo>
                  <a:lnTo>
                    <a:pt x="3205023" y="2452461"/>
                  </a:lnTo>
                  <a:lnTo>
                    <a:pt x="3246250" y="2468525"/>
                  </a:lnTo>
                  <a:lnTo>
                    <a:pt x="3287685" y="2482432"/>
                  </a:lnTo>
                  <a:lnTo>
                    <a:pt x="3329303" y="2494450"/>
                  </a:lnTo>
                  <a:lnTo>
                    <a:pt x="3371078" y="2504850"/>
                  </a:lnTo>
                  <a:lnTo>
                    <a:pt x="3412983" y="2513902"/>
                  </a:lnTo>
                  <a:lnTo>
                    <a:pt x="3454994" y="2521875"/>
                  </a:lnTo>
                  <a:lnTo>
                    <a:pt x="3497084" y="2529039"/>
                  </a:lnTo>
                  <a:lnTo>
                    <a:pt x="3539228" y="2535663"/>
                  </a:lnTo>
                  <a:lnTo>
                    <a:pt x="3581400" y="2542017"/>
                  </a:lnTo>
                </a:path>
              </a:pathLst>
            </a:custGeom>
            <a:ln w="126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562600" y="3459479"/>
              <a:ext cx="3505200" cy="2705100"/>
            </a:xfrm>
            <a:custGeom>
              <a:avLst/>
              <a:gdLst/>
              <a:ahLst/>
              <a:cxnLst/>
              <a:rect l="l" t="t" r="r" b="b"/>
              <a:pathLst>
                <a:path w="3505200" h="2705100">
                  <a:moveTo>
                    <a:pt x="0" y="0"/>
                  </a:moveTo>
                  <a:lnTo>
                    <a:pt x="0" y="2705100"/>
                  </a:lnTo>
                </a:path>
                <a:path w="3505200" h="2705100">
                  <a:moveTo>
                    <a:pt x="3505200" y="2705100"/>
                  </a:moveTo>
                  <a:lnTo>
                    <a:pt x="0" y="2705100"/>
                  </a:lnTo>
                </a:path>
              </a:pathLst>
            </a:custGeom>
            <a:ln w="6350">
              <a:solidFill>
                <a:srgbClr val="003B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126994" y="6200647"/>
            <a:ext cx="87756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3B5B"/>
                </a:solidFill>
                <a:latin typeface="Cambria"/>
                <a:cs typeface="Cambria"/>
              </a:rPr>
              <a:t>RBC</a:t>
            </a:r>
            <a:r>
              <a:rPr sz="1800" spc="-75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3B5B"/>
                </a:solidFill>
                <a:latin typeface="Cambria"/>
                <a:cs typeface="Cambria"/>
              </a:rPr>
              <a:t>Size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95963" y="4134729"/>
            <a:ext cx="294005" cy="155829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Number</a:t>
            </a:r>
            <a:r>
              <a:rPr sz="1800" spc="-4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of</a:t>
            </a:r>
            <a:r>
              <a:rPr sz="1800" spc="-4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1800" dirty="0">
                <a:solidFill>
                  <a:srgbClr val="003B5B"/>
                </a:solidFill>
                <a:latin typeface="Cambria"/>
                <a:cs typeface="Cambria"/>
              </a:rPr>
              <a:t>cells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90800" y="3468623"/>
            <a:ext cx="2362200" cy="2705100"/>
          </a:xfrm>
          <a:custGeom>
            <a:avLst/>
            <a:gdLst/>
            <a:ahLst/>
            <a:cxnLst/>
            <a:rect l="l" t="t" r="r" b="b"/>
            <a:pathLst>
              <a:path w="2362200" h="2705100">
                <a:moveTo>
                  <a:pt x="0" y="0"/>
                </a:moveTo>
                <a:lnTo>
                  <a:pt x="0" y="2705100"/>
                </a:lnTo>
              </a:path>
              <a:path w="2362200" h="2705100">
                <a:moveTo>
                  <a:pt x="2362200" y="2705100"/>
                </a:moveTo>
                <a:lnTo>
                  <a:pt x="0" y="2705100"/>
                </a:lnTo>
              </a:path>
            </a:pathLst>
          </a:custGeom>
          <a:ln w="6350">
            <a:solidFill>
              <a:srgbClr val="003B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170934" y="3698494"/>
            <a:ext cx="812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006FC0"/>
                </a:solidFill>
                <a:latin typeface="Cambria"/>
                <a:cs typeface="Cambria"/>
              </a:rPr>
              <a:t>Normal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018780" y="3534536"/>
            <a:ext cx="1622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7034" marR="5080" indent="-39497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6FC0"/>
                </a:solidFill>
                <a:latin typeface="Cambria"/>
                <a:cs typeface="Cambria"/>
              </a:rPr>
              <a:t>Iron</a:t>
            </a:r>
            <a:r>
              <a:rPr sz="1800" b="1" spc="-6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Cambria"/>
                <a:cs typeface="Cambria"/>
              </a:rPr>
              <a:t>Deficiency </a:t>
            </a:r>
            <a:r>
              <a:rPr sz="1800" b="1" spc="-380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6FC0"/>
                </a:solidFill>
                <a:latin typeface="Cambria"/>
                <a:cs typeface="Cambria"/>
              </a:rPr>
              <a:t>Anemia</a:t>
            </a:r>
            <a:endParaRPr sz="180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336538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D07E6-663B-4430-B9EC-FF8E855BE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232605"/>
            <a:ext cx="7886700" cy="1325563"/>
          </a:xfrm>
        </p:spPr>
        <p:txBody>
          <a:bodyPr/>
          <a:lstStyle/>
          <a:p>
            <a:pPr algn="ctr"/>
            <a:r>
              <a:rPr lang="en-US" b="1" dirty="0">
                <a:latin typeface="+mn-lt"/>
              </a:rPr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A5486-0BBA-4A4E-B4A4-411F0FC7D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843" y="1558168"/>
            <a:ext cx="11304104" cy="5208104"/>
          </a:xfrm>
        </p:spPr>
        <p:txBody>
          <a:bodyPr>
            <a:normAutofit/>
          </a:bodyPr>
          <a:lstStyle/>
          <a:p>
            <a:r>
              <a:rPr lang="en-US" sz="3200" dirty="0"/>
              <a:t>A decrease in hemoglobin ( </a:t>
            </a:r>
            <a:r>
              <a:rPr lang="en-US" sz="3200" dirty="0" err="1"/>
              <a:t>Hb</a:t>
            </a:r>
            <a:r>
              <a:rPr lang="en-US" sz="3200" dirty="0"/>
              <a:t>) , hematocrit ( </a:t>
            </a:r>
            <a:r>
              <a:rPr lang="en-US" sz="3200" dirty="0" err="1"/>
              <a:t>Hct</a:t>
            </a:r>
            <a:r>
              <a:rPr lang="en-US" sz="3200" dirty="0"/>
              <a:t> ) , or RBC count.</a:t>
            </a:r>
            <a:br>
              <a:rPr lang="en-US" sz="3200" dirty="0"/>
            </a:br>
            <a:endParaRPr lang="en-US" sz="3200" dirty="0"/>
          </a:p>
        </p:txBody>
      </p:sp>
      <p:graphicFrame>
        <p:nvGraphicFramePr>
          <p:cNvPr id="4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185550"/>
              </p:ext>
            </p:extLst>
          </p:nvPr>
        </p:nvGraphicFramePr>
        <p:xfrm>
          <a:off x="1443068" y="3237792"/>
          <a:ext cx="8691879" cy="24466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02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1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7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84455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Measurement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0066A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Men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0066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b="1" spc="-2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Women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0066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0405">
                <a:tc>
                  <a:txBody>
                    <a:bodyPr/>
                    <a:lstStyle/>
                    <a:p>
                      <a:pPr marL="1287780" marR="979169" indent="-30035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Hemog</a:t>
                      </a:r>
                      <a:r>
                        <a:rPr sz="20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l</a:t>
                      </a: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obin  (g/dL)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&gt;</a:t>
                      </a:r>
                      <a:r>
                        <a:rPr sz="2000" spc="-4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13.5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(13.6</a:t>
                      </a:r>
                      <a:r>
                        <a:rPr sz="2000" spc="-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</a:t>
                      </a:r>
                      <a:r>
                        <a:rPr sz="2000" spc="-4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16.9)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&gt;12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(11.9</a:t>
                      </a:r>
                      <a:r>
                        <a:rPr sz="2000" spc="-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</a:t>
                      </a:r>
                      <a:r>
                        <a:rPr sz="2000" spc="-4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14.8)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1468120" marR="1028065" indent="-43180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Hemato</a:t>
                      </a:r>
                      <a:r>
                        <a:rPr sz="2000" spc="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c</a:t>
                      </a: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r</a:t>
                      </a:r>
                      <a:r>
                        <a:rPr sz="2000" spc="-2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i</a:t>
                      </a: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  (%)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702945" marR="694055" indent="31242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~45 </a:t>
                      </a: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(40</a:t>
                      </a:r>
                      <a:r>
                        <a:rPr sz="2000" spc="-5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</a:t>
                      </a:r>
                      <a:r>
                        <a:rPr sz="2000" spc="-6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50)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marL="1002665" marR="993140" indent="214629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~40 </a:t>
                      </a: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35</a:t>
                      </a:r>
                      <a:r>
                        <a:rPr sz="2000" spc="-4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</a:t>
                      </a:r>
                      <a:r>
                        <a:rPr sz="2000" spc="-6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43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E7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RBC</a:t>
                      </a:r>
                      <a:r>
                        <a:rPr sz="2000" spc="-4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count</a:t>
                      </a:r>
                      <a:endParaRPr sz="2000">
                        <a:latin typeface="Cambria"/>
                        <a:cs typeface="Cambria"/>
                      </a:endParaRPr>
                    </a:p>
                    <a:p>
                      <a:pPr marL="55244" algn="ctr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(×</a:t>
                      </a:r>
                      <a:r>
                        <a:rPr sz="2000" spc="-3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10</a:t>
                      </a:r>
                      <a:r>
                        <a:rPr sz="1950" spc="-7" baseline="53418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6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/microL)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marL="649605" marR="642620" indent="435609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~5 </a:t>
                      </a:r>
                      <a:r>
                        <a:rPr sz="2000" spc="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(4.2</a:t>
                      </a:r>
                      <a:r>
                        <a:rPr sz="2000" spc="-2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</a:t>
                      </a:r>
                      <a:r>
                        <a:rPr sz="2000" spc="-5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5.7)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tc>
                  <a:txBody>
                    <a:bodyPr/>
                    <a:lstStyle/>
                    <a:p>
                      <a:pPr marL="853440" marR="844550" indent="33782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~4.5 </a:t>
                      </a:r>
                      <a:r>
                        <a:rPr sz="200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(3.8</a:t>
                      </a:r>
                      <a:r>
                        <a:rPr sz="2000" spc="-2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to</a:t>
                      </a:r>
                      <a:r>
                        <a:rPr sz="2000" spc="-5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0" dirty="0">
                          <a:solidFill>
                            <a:srgbClr val="003B5B"/>
                          </a:solidFill>
                          <a:latin typeface="Cambria"/>
                          <a:cs typeface="Cambria"/>
                        </a:rPr>
                        <a:t>5.0)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3B5B"/>
                      </a:solidFill>
                      <a:prstDash val="solid"/>
                    </a:lnL>
                    <a:lnR w="12700">
                      <a:solidFill>
                        <a:srgbClr val="003B5B"/>
                      </a:solidFill>
                      <a:prstDash val="solid"/>
                    </a:lnR>
                    <a:lnT w="12700">
                      <a:solidFill>
                        <a:srgbClr val="003B5B"/>
                      </a:solidFill>
                      <a:prstDash val="solid"/>
                    </a:lnT>
                    <a:lnB w="12700">
                      <a:solidFill>
                        <a:srgbClr val="003B5B"/>
                      </a:solidFill>
                      <a:prstDash val="solid"/>
                    </a:lnB>
                    <a:solidFill>
                      <a:srgbClr val="CAD2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173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9C42C-8885-4BBB-9496-E996449D0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087" y="179596"/>
            <a:ext cx="10369825" cy="748056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+mn-lt"/>
              </a:rPr>
              <a:t>Diagnosis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49BF306-91A7-45F6-9E75-07F61B5BF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043" y="1272208"/>
            <a:ext cx="10899913" cy="51279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1. Peripheral blood smear:</a:t>
            </a:r>
          </a:p>
          <a:p>
            <a:r>
              <a:rPr lang="en-US" dirty="0"/>
              <a:t>Red cells are </a:t>
            </a:r>
            <a:r>
              <a:rPr lang="en-US" b="1" dirty="0"/>
              <a:t>micro</a:t>
            </a:r>
            <a:r>
              <a:rPr lang="en-US" dirty="0"/>
              <a:t>cytic (MCV &lt; 80 mm3) </a:t>
            </a:r>
            <a:r>
              <a:rPr lang="en-US" b="1" dirty="0"/>
              <a:t>hypo</a:t>
            </a:r>
            <a:r>
              <a:rPr lang="en-US" dirty="0"/>
              <a:t>chromic (decreased MCHC), with a </a:t>
            </a:r>
            <a:r>
              <a:rPr lang="en-US" b="1" dirty="0"/>
              <a:t>low reticulocyte count</a:t>
            </a:r>
            <a:r>
              <a:rPr lang="en-US" dirty="0"/>
              <a:t>. </a:t>
            </a:r>
          </a:p>
          <a:p>
            <a:r>
              <a:rPr lang="en-US" b="1" dirty="0"/>
              <a:t>High RDW.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2. Iron studies:</a:t>
            </a:r>
          </a:p>
          <a:p>
            <a:r>
              <a:rPr lang="en-US" b="1" dirty="0"/>
              <a:t>Decreased serum ferritin</a:t>
            </a:r>
            <a:r>
              <a:rPr lang="en-US" dirty="0"/>
              <a:t>—most reliable test available</a:t>
            </a:r>
          </a:p>
          <a:p>
            <a:r>
              <a:rPr lang="en-US" b="1" dirty="0"/>
              <a:t>Increased TIBC/transferrin levels</a:t>
            </a:r>
          </a:p>
          <a:p>
            <a:r>
              <a:rPr lang="en-US" b="1" dirty="0"/>
              <a:t>Decreased serum iron</a:t>
            </a:r>
          </a:p>
          <a:p>
            <a:r>
              <a:rPr lang="en-US" b="1" dirty="0"/>
              <a:t>Low saturation</a:t>
            </a:r>
          </a:p>
          <a:p>
            <a:endParaRPr lang="en-US" b="1" dirty="0"/>
          </a:p>
          <a:p>
            <a:pPr marL="0" indent="0">
              <a:buNone/>
            </a:pPr>
            <a:r>
              <a:rPr lang="en-US" dirty="0"/>
              <a:t>3. Bone marrow biopsy—the gold standard, but rarely performed.</a:t>
            </a:r>
          </a:p>
          <a:p>
            <a:pPr marL="0" indent="0">
              <a:buNone/>
            </a:pPr>
            <a:r>
              <a:rPr lang="en-US" dirty="0"/>
              <a:t>4. If GI bleeding is suspected—stool analysis ( for  occult blood ) or colonoscopy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33703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97301" y="1123188"/>
            <a:ext cx="3843235" cy="508406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1420" y="293360"/>
            <a:ext cx="5334000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00" dirty="0">
                <a:solidFill>
                  <a:srgbClr val="003B5C"/>
                </a:solidFill>
                <a:latin typeface="Cambria"/>
                <a:cs typeface="Cambria"/>
              </a:rPr>
              <a:t>Treatment</a:t>
            </a:r>
            <a:br>
              <a:rPr lang="en-US" dirty="0">
                <a:latin typeface="Cambria"/>
                <a:cs typeface="Cambria"/>
              </a:rPr>
            </a:b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801420" y="1167511"/>
            <a:ext cx="6537959" cy="6785191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33274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O</a:t>
            </a:r>
            <a:r>
              <a:rPr sz="2400" b="1" spc="-9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a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l</a:t>
            </a:r>
            <a:r>
              <a:rPr sz="2400" b="1" spc="-95" dirty="0">
                <a:solidFill>
                  <a:srgbClr val="006FC0"/>
                </a:solidFill>
                <a:latin typeface="Cambria"/>
                <a:cs typeface="Cambria"/>
              </a:rPr>
              <a:t> 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i</a:t>
            </a:r>
            <a:r>
              <a:rPr sz="2400" b="1" spc="-90" dirty="0">
                <a:solidFill>
                  <a:srgbClr val="006FC0"/>
                </a:solidFill>
                <a:latin typeface="Cambria"/>
                <a:cs typeface="Cambria"/>
              </a:rPr>
              <a:t>r</a:t>
            </a:r>
            <a:r>
              <a:rPr sz="2400" b="1" spc="-50" dirty="0">
                <a:solidFill>
                  <a:srgbClr val="006FC0"/>
                </a:solidFill>
                <a:latin typeface="Cambria"/>
                <a:cs typeface="Cambria"/>
              </a:rPr>
              <a:t>o</a:t>
            </a:r>
            <a:r>
              <a:rPr sz="2400" b="1" dirty="0">
                <a:solidFill>
                  <a:srgbClr val="006FC0"/>
                </a:solidFill>
                <a:latin typeface="Cambria"/>
                <a:cs typeface="Cambria"/>
              </a:rPr>
              <a:t>n</a:t>
            </a:r>
            <a:r>
              <a:rPr lang="en-US" sz="2400" b="1" dirty="0">
                <a:solidFill>
                  <a:srgbClr val="006FC0"/>
                </a:solidFill>
                <a:latin typeface="Cambria"/>
                <a:cs typeface="Cambria"/>
              </a:rPr>
              <a:t> replacement </a:t>
            </a:r>
            <a:r>
              <a:rPr lang="en-US" sz="2400" b="1" dirty="0">
                <a:latin typeface="Cambria"/>
                <a:cs typeface="Cambria"/>
              </a:rPr>
              <a:t>(ferrous sulfate)</a:t>
            </a:r>
            <a:endParaRPr sz="240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spcBef>
                <a:spcPts val="5"/>
              </a:spcBef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Gastrointestinal</a:t>
            </a:r>
            <a:r>
              <a:rPr sz="2000" spc="-14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0" dirty="0">
                <a:solidFill>
                  <a:srgbClr val="7E7E7E"/>
                </a:solidFill>
                <a:latin typeface="Cambria"/>
                <a:cs typeface="Cambria"/>
              </a:rPr>
              <a:t>side</a:t>
            </a:r>
            <a:r>
              <a:rPr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effects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very</a:t>
            </a:r>
            <a:r>
              <a:rPr sz="20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0" dirty="0">
                <a:solidFill>
                  <a:srgbClr val="7E7E7E"/>
                </a:solidFill>
                <a:latin typeface="Cambria"/>
                <a:cs typeface="Cambria"/>
              </a:rPr>
              <a:t>common</a:t>
            </a:r>
            <a:endParaRPr sz="200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Constipation,</a:t>
            </a:r>
            <a:r>
              <a:rPr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diarrhea,</a:t>
            </a:r>
            <a:r>
              <a:rPr sz="20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epigastric</a:t>
            </a:r>
            <a:r>
              <a:rPr sz="2000" spc="-13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0" dirty="0">
                <a:solidFill>
                  <a:srgbClr val="7E7E7E"/>
                </a:solidFill>
                <a:latin typeface="Cambria"/>
                <a:cs typeface="Cambria"/>
              </a:rPr>
              <a:t>pain,</a:t>
            </a:r>
            <a:r>
              <a:rPr sz="20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nausea/vomiting</a:t>
            </a:r>
            <a:endParaRPr sz="2000" dirty="0">
              <a:latin typeface="Cambria"/>
              <a:cs typeface="Cambria"/>
            </a:endParaRPr>
          </a:p>
          <a:p>
            <a:pPr marL="789940" lvl="1" indent="-229235">
              <a:lnSpc>
                <a:spcPts val="24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B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ack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,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g</a:t>
            </a:r>
            <a:r>
              <a:rPr sz="2000" spc="-7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ee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0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ta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rr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oo</a:t>
            </a:r>
            <a:r>
              <a:rPr sz="2000" spc="-6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endParaRPr lang="en-US" sz="2000" dirty="0">
              <a:solidFill>
                <a:srgbClr val="7E7E7E"/>
              </a:solidFill>
              <a:latin typeface="Cambria"/>
              <a:cs typeface="Cambria"/>
            </a:endParaRPr>
          </a:p>
          <a:p>
            <a:pPr marL="789940" lvl="1" indent="-229235">
              <a:lnSpc>
                <a:spcPts val="24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endParaRPr sz="2000" dirty="0">
              <a:latin typeface="Cambria"/>
              <a:cs typeface="Cambria"/>
            </a:endParaRPr>
          </a:p>
          <a:p>
            <a:pPr marL="33274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lang="en-US" sz="2400" b="1" spc="-50" dirty="0">
                <a:solidFill>
                  <a:srgbClr val="006FC0"/>
                </a:solidFill>
                <a:latin typeface="Cambria"/>
                <a:cs typeface="Cambria"/>
              </a:rPr>
              <a:t>Parenteral iron replacement </a:t>
            </a:r>
            <a:r>
              <a:rPr lang="en-US" sz="2400" b="1" spc="-50" dirty="0">
                <a:latin typeface="Cambria"/>
                <a:cs typeface="Cambria"/>
              </a:rPr>
              <a:t>(Iron dextran </a:t>
            </a:r>
            <a:r>
              <a:rPr lang="en-US" sz="2400" spc="-50" dirty="0">
                <a:latin typeface="Cambria"/>
                <a:cs typeface="Cambria"/>
              </a:rPr>
              <a:t>can be administered IV or IM)</a:t>
            </a:r>
            <a:endParaRPr lang="en-US" sz="2000" spc="-5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spcBef>
                <a:spcPts val="5"/>
              </a:spcBef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lang="en-US" sz="2000" spc="-40" dirty="0">
                <a:solidFill>
                  <a:srgbClr val="7E7E7E"/>
                </a:solidFill>
                <a:latin typeface="Cambria"/>
                <a:cs typeface="Cambria"/>
              </a:rPr>
              <a:t>Used</a:t>
            </a:r>
            <a:r>
              <a:rPr lang="en-US" sz="20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45" dirty="0">
                <a:solidFill>
                  <a:srgbClr val="7E7E7E"/>
                </a:solidFill>
                <a:latin typeface="Cambria"/>
                <a:cs typeface="Cambria"/>
              </a:rPr>
              <a:t>when</a:t>
            </a:r>
            <a:r>
              <a:rPr lang="en-US" sz="20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25" dirty="0">
                <a:solidFill>
                  <a:srgbClr val="7E7E7E"/>
                </a:solidFill>
                <a:latin typeface="Cambria"/>
                <a:cs typeface="Cambria"/>
              </a:rPr>
              <a:t>GI</a:t>
            </a:r>
            <a:r>
              <a:rPr lang="en-US" sz="20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40" dirty="0">
                <a:solidFill>
                  <a:srgbClr val="7E7E7E"/>
                </a:solidFill>
                <a:latin typeface="Cambria"/>
                <a:cs typeface="Cambria"/>
              </a:rPr>
              <a:t>side</a:t>
            </a:r>
            <a:r>
              <a:rPr lang="en-US"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45" dirty="0">
                <a:solidFill>
                  <a:srgbClr val="7E7E7E"/>
                </a:solidFill>
                <a:latin typeface="Cambria"/>
                <a:cs typeface="Cambria"/>
              </a:rPr>
              <a:t>effects</a:t>
            </a:r>
            <a:r>
              <a:rPr lang="en-US" sz="2000" spc="-13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50" dirty="0">
                <a:solidFill>
                  <a:srgbClr val="7E7E7E"/>
                </a:solidFill>
                <a:latin typeface="Cambria"/>
                <a:cs typeface="Cambria"/>
              </a:rPr>
              <a:t>prohibit</a:t>
            </a:r>
            <a:r>
              <a:rPr lang="en-US"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45" dirty="0">
                <a:solidFill>
                  <a:srgbClr val="7E7E7E"/>
                </a:solidFill>
                <a:latin typeface="Cambria"/>
                <a:cs typeface="Cambria"/>
              </a:rPr>
              <a:t>oral</a:t>
            </a:r>
            <a:r>
              <a:rPr lang="en-US"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50" dirty="0">
                <a:solidFill>
                  <a:srgbClr val="7E7E7E"/>
                </a:solidFill>
                <a:latin typeface="Cambria"/>
                <a:cs typeface="Cambria"/>
              </a:rPr>
              <a:t>replacement</a:t>
            </a:r>
            <a:endParaRPr lang="en-US" sz="200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lang="en-US" sz="20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lang="en-US" sz="200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lang="en-US" sz="20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50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lang="en-US" sz="2000" spc="-45" dirty="0">
                <a:solidFill>
                  <a:srgbClr val="7E7E7E"/>
                </a:solidFill>
                <a:latin typeface="Cambria"/>
                <a:cs typeface="Cambria"/>
              </a:rPr>
              <a:t>at</a:t>
            </a:r>
            <a:r>
              <a:rPr lang="en-US" sz="2000" spc="-55" dirty="0">
                <a:solidFill>
                  <a:srgbClr val="7E7E7E"/>
                </a:solidFill>
                <a:latin typeface="Cambria"/>
                <a:cs typeface="Cambria"/>
              </a:rPr>
              <a:t>ient</a:t>
            </a:r>
            <a:r>
              <a:rPr lang="en-US" sz="20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lang="en-US" sz="2000" spc="-14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55" dirty="0">
                <a:solidFill>
                  <a:srgbClr val="7E7E7E"/>
                </a:solidFill>
                <a:latin typeface="Cambria"/>
                <a:cs typeface="Cambria"/>
              </a:rPr>
              <a:t>wi</a:t>
            </a:r>
            <a:r>
              <a:rPr lang="en-US" sz="2000" spc="-4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lang="en-US" sz="2000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lang="en-US" sz="20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50" dirty="0" err="1">
                <a:solidFill>
                  <a:srgbClr val="7E7E7E"/>
                </a:solidFill>
                <a:latin typeface="Cambria"/>
                <a:cs typeface="Cambria"/>
              </a:rPr>
              <a:t>m</a:t>
            </a:r>
            <a:r>
              <a:rPr lang="en-US" sz="2000" spc="-45" dirty="0" err="1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lang="en-US" sz="2000" spc="-55" dirty="0" err="1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lang="en-US" sz="2000" spc="-45" dirty="0" err="1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lang="en-US" sz="2000" spc="-55" dirty="0" err="1">
                <a:solidFill>
                  <a:srgbClr val="7E7E7E"/>
                </a:solidFill>
                <a:latin typeface="Cambria"/>
                <a:cs typeface="Cambria"/>
              </a:rPr>
              <a:t>b</a:t>
            </a:r>
            <a:r>
              <a:rPr lang="en-US" sz="2000" spc="-50" dirty="0" err="1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lang="en-US" sz="2000" spc="-60" dirty="0" err="1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lang="en-US" sz="2000" spc="-50" dirty="0" err="1">
                <a:solidFill>
                  <a:srgbClr val="7E7E7E"/>
                </a:solidFill>
                <a:latin typeface="Cambria"/>
                <a:cs typeface="Cambria"/>
              </a:rPr>
              <a:t>rp</a:t>
            </a:r>
            <a:r>
              <a:rPr lang="en-US" sz="2000" spc="-55" dirty="0" err="1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lang="en-US" sz="2000" spc="-65" dirty="0" err="1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lang="en-US" sz="2000" spc="-45" dirty="0" err="1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lang="en-US" sz="2000" dirty="0" err="1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endParaRPr lang="en-US" sz="200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r>
              <a:rPr lang="en-US" sz="2000" spc="-50" dirty="0">
                <a:solidFill>
                  <a:srgbClr val="7E7E7E"/>
                </a:solidFill>
                <a:latin typeface="Cambria"/>
                <a:cs typeface="Cambria"/>
              </a:rPr>
              <a:t>Pregnancy</a:t>
            </a:r>
            <a:r>
              <a:rPr lang="en-US" sz="2000" spc="-14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45" dirty="0">
                <a:solidFill>
                  <a:srgbClr val="7E7E7E"/>
                </a:solidFill>
                <a:latin typeface="Cambria"/>
                <a:cs typeface="Cambria"/>
              </a:rPr>
              <a:t>(more</a:t>
            </a:r>
            <a:r>
              <a:rPr lang="en-US" sz="2000" spc="-13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50" dirty="0">
                <a:solidFill>
                  <a:srgbClr val="7E7E7E"/>
                </a:solidFill>
                <a:latin typeface="Cambria"/>
                <a:cs typeface="Cambria"/>
              </a:rPr>
              <a:t>rapid</a:t>
            </a:r>
            <a:r>
              <a:rPr lang="en-US"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50" dirty="0">
                <a:solidFill>
                  <a:srgbClr val="7E7E7E"/>
                </a:solidFill>
                <a:latin typeface="Cambria"/>
                <a:cs typeface="Cambria"/>
              </a:rPr>
              <a:t>repletion</a:t>
            </a:r>
            <a:r>
              <a:rPr lang="en-US" sz="2000" spc="-15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25" dirty="0">
                <a:solidFill>
                  <a:srgbClr val="7E7E7E"/>
                </a:solidFill>
                <a:latin typeface="Cambria"/>
                <a:cs typeface="Cambria"/>
              </a:rPr>
              <a:t>of</a:t>
            </a:r>
            <a:r>
              <a:rPr lang="en-US" sz="2000" spc="-114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lang="en-US" sz="2000" spc="-45" dirty="0">
                <a:solidFill>
                  <a:srgbClr val="7E7E7E"/>
                </a:solidFill>
                <a:latin typeface="Cambria"/>
                <a:cs typeface="Cambria"/>
              </a:rPr>
              <a:t>iron)</a:t>
            </a:r>
            <a:endParaRPr lang="en-US" sz="2000" dirty="0">
              <a:latin typeface="Cambria"/>
              <a:cs typeface="Cambria"/>
            </a:endParaRPr>
          </a:p>
          <a:p>
            <a:pPr marL="103505">
              <a:lnSpc>
                <a:spcPts val="2880"/>
              </a:lnSpc>
              <a:buClr>
                <a:srgbClr val="003B5C"/>
              </a:buClr>
              <a:tabLst>
                <a:tab pos="333375" algn="l"/>
              </a:tabLst>
            </a:pPr>
            <a:endParaRPr lang="en-US" sz="2400" spc="-50" dirty="0">
              <a:latin typeface="Cambria"/>
              <a:cs typeface="Cambria"/>
            </a:endParaRPr>
          </a:p>
          <a:p>
            <a:pPr marL="332740" lvl="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lang="en-US" sz="2400" b="1" spc="-50" dirty="0">
                <a:solidFill>
                  <a:srgbClr val="006FC0"/>
                </a:solidFill>
                <a:latin typeface="Cambria"/>
                <a:cs typeface="Cambria"/>
              </a:rPr>
              <a:t>Blood transfusion is </a:t>
            </a:r>
            <a:r>
              <a:rPr lang="en-US" sz="2400" b="1" spc="-50" dirty="0">
                <a:solidFill>
                  <a:prstClr val="black"/>
                </a:solidFill>
                <a:latin typeface="Cambria"/>
                <a:cs typeface="Cambria"/>
              </a:rPr>
              <a:t>not recommended </a:t>
            </a:r>
            <a:r>
              <a:rPr lang="en-US" sz="2400" spc="-50" dirty="0">
                <a:solidFill>
                  <a:prstClr val="black"/>
                </a:solidFill>
                <a:latin typeface="Cambria"/>
                <a:cs typeface="Cambria"/>
              </a:rPr>
              <a:t>unless anemia is severe, or the patient has cardiopulmonary disease</a:t>
            </a:r>
          </a:p>
          <a:p>
            <a:pPr marL="332740" indent="-229235">
              <a:lnSpc>
                <a:spcPts val="288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endParaRPr lang="en-US" sz="2400" spc="-50" dirty="0"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endParaRPr lang="en-US" sz="2000" spc="-45" dirty="0">
              <a:solidFill>
                <a:srgbClr val="7E7E7E"/>
              </a:solidFill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endParaRPr lang="en-US" sz="2000" spc="-45" dirty="0">
              <a:solidFill>
                <a:srgbClr val="7E7E7E"/>
              </a:solidFill>
              <a:latin typeface="Cambria"/>
              <a:cs typeface="Cambria"/>
            </a:endParaRPr>
          </a:p>
          <a:p>
            <a:pPr marL="560705" lvl="1">
              <a:lnSpc>
                <a:spcPct val="100000"/>
              </a:lnSpc>
              <a:buClr>
                <a:srgbClr val="003B5C"/>
              </a:buClr>
              <a:tabLst>
                <a:tab pos="789940" algn="l"/>
                <a:tab pos="790575" algn="l"/>
              </a:tabLst>
            </a:pPr>
            <a:endParaRPr lang="en-US" sz="2000" spc="-45" dirty="0">
              <a:solidFill>
                <a:srgbClr val="7E7E7E"/>
              </a:solidFill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endParaRPr lang="en-US" sz="2000" spc="-45" dirty="0">
              <a:solidFill>
                <a:srgbClr val="7E7E7E"/>
              </a:solidFill>
              <a:latin typeface="Cambria"/>
              <a:cs typeface="Cambria"/>
            </a:endParaRPr>
          </a:p>
          <a:p>
            <a:pPr marL="78994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789940" algn="l"/>
                <a:tab pos="790575" algn="l"/>
              </a:tabLst>
            </a:pPr>
            <a:endParaRPr lang="en-US" sz="2000" spc="-45" dirty="0">
              <a:solidFill>
                <a:srgbClr val="7E7E7E"/>
              </a:solidFill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264010" y="6283858"/>
            <a:ext cx="7658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03B5B"/>
                </a:solidFill>
                <a:latin typeface="Calibri"/>
                <a:cs typeface="Calibri"/>
              </a:rPr>
              <a:t>Publ</a:t>
            </a:r>
            <a:r>
              <a:rPr sz="1000" spc="-10" dirty="0">
                <a:solidFill>
                  <a:srgbClr val="003B5B"/>
                </a:solidFill>
                <a:latin typeface="Calibri"/>
                <a:cs typeface="Calibri"/>
              </a:rPr>
              <a:t>i</a:t>
            </a:r>
            <a:r>
              <a:rPr sz="1000" spc="-5" dirty="0">
                <a:solidFill>
                  <a:srgbClr val="003B5B"/>
                </a:solidFill>
                <a:latin typeface="Calibri"/>
                <a:cs typeface="Calibri"/>
              </a:rPr>
              <a:t>c</a:t>
            </a:r>
            <a:r>
              <a:rPr sz="1000" spc="-15" dirty="0">
                <a:solidFill>
                  <a:srgbClr val="003B5B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003B5B"/>
                </a:solidFill>
                <a:latin typeface="Calibri"/>
                <a:cs typeface="Calibri"/>
              </a:rPr>
              <a:t>Do</a:t>
            </a:r>
            <a:r>
              <a:rPr sz="1000" spc="-15" dirty="0">
                <a:solidFill>
                  <a:srgbClr val="003B5B"/>
                </a:solidFill>
                <a:latin typeface="Calibri"/>
                <a:cs typeface="Calibri"/>
              </a:rPr>
              <a:t>m</a:t>
            </a:r>
            <a:r>
              <a:rPr sz="1000" spc="-5" dirty="0">
                <a:solidFill>
                  <a:srgbClr val="003B5B"/>
                </a:solidFill>
                <a:latin typeface="Calibri"/>
                <a:cs typeface="Calibri"/>
              </a:rPr>
              <a:t>ain</a:t>
            </a:r>
            <a:endParaRPr sz="10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989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FA27C-33BE-404B-AF0B-50529792E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0" y="409368"/>
            <a:ext cx="6705600" cy="993913"/>
          </a:xfrm>
        </p:spPr>
        <p:txBody>
          <a:bodyPr>
            <a:norm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buSzPct val="123529"/>
              <a:tabLst>
                <a:tab pos="240665" algn="l"/>
                <a:tab pos="241300" algn="l"/>
              </a:tabLst>
            </a:pPr>
            <a:r>
              <a:rPr lang="en-US" b="1" spc="-5" dirty="0">
                <a:latin typeface="Tw Cen MT"/>
                <a:cs typeface="Tw Cen MT"/>
              </a:rPr>
              <a:t>Hemoglobin development</a:t>
            </a:r>
            <a:endParaRPr lang="en-US" b="1" dirty="0">
              <a:latin typeface="Tw Cen MT"/>
              <a:cs typeface="Tw Cen M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A28E9-32BF-486D-9C5D-21012330F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1" y="1590261"/>
            <a:ext cx="11622158" cy="4969565"/>
          </a:xfrm>
        </p:spPr>
        <p:txBody>
          <a:bodyPr>
            <a:normAutofit/>
          </a:bodyPr>
          <a:lstStyle/>
          <a:p>
            <a:r>
              <a:rPr lang="en-US" dirty="0"/>
              <a:t>Normal hemoglobin is a tetramer with </a:t>
            </a:r>
            <a:r>
              <a:rPr lang="en-US" b="1" dirty="0"/>
              <a:t>2 α- and 2 β-globin chains. </a:t>
            </a:r>
          </a:p>
          <a:p>
            <a:r>
              <a:rPr lang="en-US" dirty="0"/>
              <a:t>These tetramers are covalently linked to </a:t>
            </a:r>
            <a:r>
              <a:rPr lang="en-US" b="1" dirty="0"/>
              <a:t>heme</a:t>
            </a:r>
            <a:r>
              <a:rPr lang="en-US" dirty="0"/>
              <a:t>, a complex of </a:t>
            </a:r>
            <a:r>
              <a:rPr lang="en-US" b="1" dirty="0"/>
              <a:t>ferrous iron and protoporphyrin.</a:t>
            </a:r>
          </a:p>
          <a:p>
            <a:r>
              <a:rPr lang="en-US" dirty="0"/>
              <a:t> A normal Hb electrophoresis pattern would be </a:t>
            </a:r>
            <a:r>
              <a:rPr lang="en-US" b="1" dirty="0" err="1"/>
              <a:t>HbA</a:t>
            </a:r>
            <a:r>
              <a:rPr lang="en-US" b="1" dirty="0"/>
              <a:t> (α2β2) &gt; 97.5%, HbA2 &lt; 2.5%. 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919851A-D315-4B70-AFA1-CA41A47D0B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6"/>
          <a:stretch/>
        </p:blipFill>
        <p:spPr>
          <a:xfrm>
            <a:off x="5767213" y="3695847"/>
            <a:ext cx="4445931" cy="305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111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38A76-689E-4FA8-AA6B-2063E0330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 err="1">
                <a:latin typeface="+mn-lt"/>
              </a:rPr>
              <a:t>Thalassemias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767CF-67AA-4F7D-987D-6D3F5D714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183" y="1890509"/>
            <a:ext cx="11489634" cy="4935398"/>
          </a:xfrm>
        </p:spPr>
        <p:txBody>
          <a:bodyPr>
            <a:normAutofit/>
          </a:bodyPr>
          <a:lstStyle/>
          <a:p>
            <a:r>
              <a:rPr lang="en-US" dirty="0"/>
              <a:t>Inherited disorders characterized by inadequate production of </a:t>
            </a:r>
            <a:r>
              <a:rPr lang="en-US" b="1" dirty="0"/>
              <a:t>either the α- or β-globin chain of hemoglobin</a:t>
            </a:r>
          </a:p>
          <a:p>
            <a:endParaRPr lang="en-US" b="1" dirty="0"/>
          </a:p>
          <a:p>
            <a:r>
              <a:rPr lang="en-US" dirty="0"/>
              <a:t>leading to decreased production of hemoglobin tetramers</a:t>
            </a:r>
          </a:p>
          <a:p>
            <a:endParaRPr lang="en-US" b="1" dirty="0"/>
          </a:p>
          <a:p>
            <a:r>
              <a:rPr lang="en-US" dirty="0"/>
              <a:t>Wide range of manifestation</a:t>
            </a:r>
          </a:p>
        </p:txBody>
      </p:sp>
    </p:spTree>
    <p:extLst>
      <p:ext uri="{BB962C8B-B14F-4D97-AF65-F5344CB8AC3E}">
        <p14:creationId xmlns:p14="http://schemas.microsoft.com/office/powerpoint/2010/main" val="2403607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2715E0F-53A3-42F0-844B-B0762ED2C3AD}"/>
              </a:ext>
            </a:extLst>
          </p:cNvPr>
          <p:cNvSpPr/>
          <p:nvPr/>
        </p:nvSpPr>
        <p:spPr>
          <a:xfrm>
            <a:off x="1666495" y="249937"/>
            <a:ext cx="8859011" cy="63581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9391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87A54-F8FB-4E9B-81FB-F9BEB59915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391" y="1229639"/>
            <a:ext cx="10469217" cy="4398721"/>
          </a:xfrm>
        </p:spPr>
        <p:txBody>
          <a:bodyPr/>
          <a:lstStyle/>
          <a:p>
            <a:pPr marL="241300">
              <a:lnSpc>
                <a:spcPct val="100000"/>
              </a:lnSpc>
              <a:spcBef>
                <a:spcPts val="875"/>
              </a:spcBef>
              <a:buSzPct val="125000"/>
              <a:buFont typeface="Arial"/>
              <a:buChar char="•"/>
              <a:tabLst>
                <a:tab pos="241300" algn="l"/>
              </a:tabLst>
            </a:pPr>
            <a:r>
              <a:rPr lang="en-US" sz="3200" dirty="0"/>
              <a:t>They are classified according to the chain that is deficient:</a:t>
            </a:r>
          </a:p>
          <a:p>
            <a:pPr marL="12700" indent="0">
              <a:lnSpc>
                <a:spcPct val="100000"/>
              </a:lnSpc>
              <a:spcBef>
                <a:spcPts val="875"/>
              </a:spcBef>
              <a:buSzPct val="125000"/>
              <a:buNone/>
              <a:tabLst>
                <a:tab pos="241300" algn="l"/>
              </a:tabLst>
            </a:pPr>
            <a:endParaRPr lang="en-US" sz="3200" spc="-5" dirty="0">
              <a:cs typeface="Tw Cen MT"/>
            </a:endParaRPr>
          </a:p>
          <a:p>
            <a:pPr marL="12700" indent="0">
              <a:lnSpc>
                <a:spcPct val="100000"/>
              </a:lnSpc>
              <a:spcBef>
                <a:spcPts val="875"/>
              </a:spcBef>
              <a:buSzPct val="125000"/>
              <a:buNone/>
              <a:tabLst>
                <a:tab pos="241300" algn="l"/>
              </a:tabLst>
            </a:pPr>
            <a:r>
              <a:rPr lang="el-GR" sz="3200" b="1" spc="-5" dirty="0">
                <a:cs typeface="Tw Cen MT"/>
              </a:rPr>
              <a:t>1-</a:t>
            </a:r>
            <a:r>
              <a:rPr lang="el-GR" sz="3200" b="1" spc="-5" dirty="0">
                <a:cs typeface="Calibri"/>
              </a:rPr>
              <a:t>β</a:t>
            </a:r>
            <a:r>
              <a:rPr lang="el-GR" sz="3200" b="1" spc="114" dirty="0">
                <a:cs typeface="Calibri"/>
              </a:rPr>
              <a:t> </a:t>
            </a:r>
            <a:r>
              <a:rPr lang="en-US" sz="3200" b="1" spc="-5" dirty="0">
                <a:cs typeface="Tw Cen MT"/>
              </a:rPr>
              <a:t>thalassemia.</a:t>
            </a:r>
            <a:endParaRPr lang="en-US" sz="3200" b="1" dirty="0">
              <a:cs typeface="Tw Cen MT"/>
            </a:endParaRPr>
          </a:p>
          <a:p>
            <a:pPr marL="12700" indent="0">
              <a:lnSpc>
                <a:spcPct val="100000"/>
              </a:lnSpc>
              <a:spcBef>
                <a:spcPts val="1570"/>
              </a:spcBef>
              <a:buSzPct val="125000"/>
              <a:buNone/>
              <a:tabLst>
                <a:tab pos="241300" algn="l"/>
              </a:tabLst>
            </a:pPr>
            <a:r>
              <a:rPr lang="en-US" sz="3200" b="1" spc="-5" dirty="0">
                <a:cs typeface="Tw Cen MT"/>
              </a:rPr>
              <a:t>2-</a:t>
            </a:r>
            <a:r>
              <a:rPr lang="el-GR" sz="3200" b="1" spc="-5" dirty="0">
                <a:cs typeface="Calibri"/>
              </a:rPr>
              <a:t>α</a:t>
            </a:r>
            <a:r>
              <a:rPr lang="el-GR" sz="3200" b="1" spc="60" dirty="0">
                <a:cs typeface="Calibri"/>
              </a:rPr>
              <a:t> </a:t>
            </a:r>
            <a:r>
              <a:rPr lang="en-US" sz="3200" b="1" spc="-5" dirty="0">
                <a:cs typeface="Tw Cen MT"/>
              </a:rPr>
              <a:t>thalassemia</a:t>
            </a:r>
            <a:r>
              <a:rPr lang="en-US" spc="-5" dirty="0">
                <a:latin typeface="Tw Cen MT"/>
                <a:cs typeface="Tw Cen MT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389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104C6-52BA-4371-9AEF-FE95EC7E8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+mn-lt"/>
              </a:rPr>
              <a:t>β-</a:t>
            </a:r>
            <a:r>
              <a:rPr lang="en-US" b="1" dirty="0" err="1">
                <a:latin typeface="+mn-lt"/>
              </a:rPr>
              <a:t>Thalassemias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815FA-C83C-42FD-9000-DFDB85B25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69" y="1510748"/>
            <a:ext cx="11039061" cy="4982125"/>
          </a:xfrm>
        </p:spPr>
        <p:txBody>
          <a:bodyPr/>
          <a:lstStyle/>
          <a:p>
            <a:r>
              <a:rPr lang="en-US" b="1" dirty="0"/>
              <a:t>Autosomal</a:t>
            </a:r>
            <a:r>
              <a:rPr lang="en-US" dirty="0"/>
              <a:t> </a:t>
            </a:r>
            <a:r>
              <a:rPr lang="en-US" b="1" dirty="0"/>
              <a:t>recessive</a:t>
            </a:r>
            <a:r>
              <a:rPr lang="en-US" dirty="0"/>
              <a:t>.</a:t>
            </a:r>
          </a:p>
          <a:p>
            <a:r>
              <a:rPr lang="en-US" dirty="0"/>
              <a:t>Mutation in β-globin gene on </a:t>
            </a:r>
            <a:r>
              <a:rPr lang="en-US" b="1" dirty="0"/>
              <a:t>chromosome 11.</a:t>
            </a:r>
          </a:p>
          <a:p>
            <a:r>
              <a:rPr lang="en-US" dirty="0"/>
              <a:t>β-chain production is deficient, but the synthesis of α-chains is unaffected.</a:t>
            </a:r>
          </a:p>
          <a:p>
            <a:r>
              <a:rPr lang="en-US" dirty="0"/>
              <a:t>It is most often found in people of Mediterranean, Middle Eastern, and Indian ancestry.</a:t>
            </a:r>
          </a:p>
        </p:txBody>
      </p:sp>
    </p:spTree>
    <p:extLst>
      <p:ext uri="{BB962C8B-B14F-4D97-AF65-F5344CB8AC3E}">
        <p14:creationId xmlns:p14="http://schemas.microsoft.com/office/powerpoint/2010/main" val="2222097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CCD82-5989-4726-A7A6-B437F652C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A32300-7576-4B49-8247-982803709B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2" y="81814"/>
            <a:ext cx="11976896" cy="6694371"/>
          </a:xfrm>
        </p:spPr>
      </p:pic>
    </p:spTree>
    <p:extLst>
      <p:ext uri="{BB962C8B-B14F-4D97-AF65-F5344CB8AC3E}">
        <p14:creationId xmlns:p14="http://schemas.microsoft.com/office/powerpoint/2010/main" val="5035579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35B91-A96A-43F4-906D-28AAC9D13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39D03FD-10EF-486E-976A-8B4C911004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088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56F584-BB54-4255-9A95-93A111088C8A}"/>
              </a:ext>
            </a:extLst>
          </p:cNvPr>
          <p:cNvSpPr txBox="1"/>
          <p:nvPr/>
        </p:nvSpPr>
        <p:spPr>
          <a:xfrm>
            <a:off x="3746634" y="5520291"/>
            <a:ext cx="6107228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US" sz="11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r>
              <a:rPr lang="en-GB" sz="2400" b="0" i="0" u="none" strike="noStrike" baseline="0" dirty="0">
                <a:latin typeface="Cambria" panose="02040503050406030204" pitchFamily="18" charset="0"/>
              </a:rPr>
              <a:t>β</a:t>
            </a:r>
            <a:r>
              <a:rPr lang="en-GB" sz="1600" b="0" i="0" u="none" strike="noStrike" baseline="0" dirty="0">
                <a:latin typeface="Cambria" panose="02040503050406030204" pitchFamily="18" charset="0"/>
              </a:rPr>
              <a:t>o</a:t>
            </a:r>
            <a:r>
              <a:rPr lang="en-GB" sz="2400" b="0" i="0" u="none" strike="noStrike" baseline="0" dirty="0">
                <a:latin typeface="Cambria" panose="02040503050406030204" pitchFamily="18" charset="0"/>
              </a:rPr>
              <a:t>= no function; β</a:t>
            </a:r>
            <a:r>
              <a:rPr lang="en-GB" sz="1600" b="0" i="0" u="none" strike="noStrike" baseline="0" dirty="0">
                <a:latin typeface="Cambria" panose="02040503050406030204" pitchFamily="18" charset="0"/>
              </a:rPr>
              <a:t>+</a:t>
            </a:r>
            <a:r>
              <a:rPr lang="en-GB" sz="2400" b="0" i="0" u="none" strike="noStrike" baseline="0" dirty="0">
                <a:latin typeface="Cambria" panose="02040503050406030204" pitchFamily="18" charset="0"/>
              </a:rPr>
              <a:t>= some function</a:t>
            </a:r>
          </a:p>
        </p:txBody>
      </p:sp>
    </p:spTree>
    <p:extLst>
      <p:ext uri="{BB962C8B-B14F-4D97-AF65-F5344CB8AC3E}">
        <p14:creationId xmlns:p14="http://schemas.microsoft.com/office/powerpoint/2010/main" val="2394739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161F3-20D3-4839-AFDE-C9821580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3600" b="1" dirty="0">
                <a:latin typeface="+mn-lt"/>
              </a:rPr>
              <a:t>1. Thalassemia minor (heterozygous β-chain thalassemia)</a:t>
            </a:r>
            <a:endParaRPr lang="en-US" sz="36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8A814-61CF-43C2-8B0F-ED56B5817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452" y="1809959"/>
            <a:ext cx="11251096" cy="4922145"/>
          </a:xfrm>
        </p:spPr>
        <p:txBody>
          <a:bodyPr>
            <a:normAutofit/>
          </a:bodyPr>
          <a:lstStyle/>
          <a:p>
            <a:r>
              <a:rPr lang="en-US" dirty="0"/>
              <a:t>Clinical features: patients are usually </a:t>
            </a:r>
            <a:r>
              <a:rPr lang="en-US" b="1" dirty="0"/>
              <a:t>asymptomatic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Diagnosis: </a:t>
            </a:r>
          </a:p>
          <a:p>
            <a:pPr marL="514350" indent="-514350">
              <a:buAutoNum type="arabicPeriod"/>
            </a:pPr>
            <a:r>
              <a:rPr lang="en-US" dirty="0"/>
              <a:t>hemoglobin electrophoresis: </a:t>
            </a:r>
            <a:r>
              <a:rPr lang="en-US" b="1" dirty="0"/>
              <a:t>HbA2 (&gt; 3.5%)</a:t>
            </a:r>
          </a:p>
          <a:p>
            <a:pPr marL="514350" indent="-514350">
              <a:buAutoNum type="arabicPeriod"/>
            </a:pPr>
            <a:r>
              <a:rPr lang="en-US" dirty="0"/>
              <a:t>Peripheral blood smear: A </a:t>
            </a:r>
            <a:r>
              <a:rPr lang="en-US" b="1" dirty="0"/>
              <a:t>mild microcytic, hypochromic anemia </a:t>
            </a:r>
            <a:br>
              <a:rPr lang="en-US" dirty="0"/>
            </a:br>
            <a:r>
              <a:rPr lang="en-US" dirty="0"/>
              <a:t> </a:t>
            </a:r>
          </a:p>
          <a:p>
            <a:r>
              <a:rPr lang="en-US" dirty="0"/>
              <a:t>Treatment: usually not necessary (Patients </a:t>
            </a:r>
            <a:r>
              <a:rPr lang="en-US" b="1" dirty="0"/>
              <a:t>are not transfusion dependent</a:t>
            </a:r>
            <a:r>
              <a:rPr lang="en-US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533355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1420" y="628903"/>
            <a:ext cx="179323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90" dirty="0"/>
              <a:t>A</a:t>
            </a:r>
            <a:r>
              <a:rPr spc="-95" dirty="0"/>
              <a:t>n</a:t>
            </a:r>
            <a:r>
              <a:rPr spc="-100" dirty="0"/>
              <a:t>emi</a:t>
            </a:r>
            <a:r>
              <a:rPr dirty="0"/>
              <a:t>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01420" y="1167511"/>
            <a:ext cx="7235190" cy="1694814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2400" spc="-90" dirty="0">
                <a:solidFill>
                  <a:srgbClr val="003B5C"/>
                </a:solidFill>
                <a:latin typeface="Cambria"/>
                <a:cs typeface="Cambria"/>
              </a:rPr>
              <a:t>C</a:t>
            </a:r>
            <a:r>
              <a:rPr sz="2400" spc="-100" dirty="0">
                <a:solidFill>
                  <a:srgbClr val="003B5C"/>
                </a:solidFill>
                <a:latin typeface="Cambria"/>
                <a:cs typeface="Cambria"/>
              </a:rPr>
              <a:t>l</a:t>
            </a:r>
            <a:r>
              <a:rPr sz="2400" spc="-95" dirty="0">
                <a:solidFill>
                  <a:srgbClr val="003B5C"/>
                </a:solidFill>
                <a:latin typeface="Cambria"/>
                <a:cs typeface="Cambria"/>
              </a:rPr>
              <a:t>in</a:t>
            </a:r>
            <a:r>
              <a:rPr sz="2400" spc="-105" dirty="0">
                <a:solidFill>
                  <a:srgbClr val="003B5C"/>
                </a:solidFill>
                <a:latin typeface="Cambria"/>
                <a:cs typeface="Cambria"/>
              </a:rPr>
              <a:t>i</a:t>
            </a:r>
            <a:r>
              <a:rPr sz="2400" spc="-100" dirty="0">
                <a:solidFill>
                  <a:srgbClr val="003B5C"/>
                </a:solidFill>
                <a:latin typeface="Cambria"/>
                <a:cs typeface="Cambria"/>
              </a:rPr>
              <a:t>c</a:t>
            </a:r>
            <a:r>
              <a:rPr sz="2400" spc="-95" dirty="0">
                <a:solidFill>
                  <a:srgbClr val="003B5C"/>
                </a:solidFill>
                <a:latin typeface="Cambria"/>
                <a:cs typeface="Cambria"/>
              </a:rPr>
              <a:t>a</a:t>
            </a:r>
            <a:r>
              <a:rPr sz="2400" dirty="0">
                <a:solidFill>
                  <a:srgbClr val="003B5C"/>
                </a:solidFill>
                <a:latin typeface="Cambria"/>
                <a:cs typeface="Cambria"/>
              </a:rPr>
              <a:t>l</a:t>
            </a:r>
            <a:r>
              <a:rPr sz="2400" spc="-245" dirty="0">
                <a:solidFill>
                  <a:srgbClr val="003B5C"/>
                </a:solidFill>
                <a:latin typeface="Cambria"/>
                <a:cs typeface="Cambria"/>
              </a:rPr>
              <a:t> </a:t>
            </a:r>
            <a:r>
              <a:rPr sz="2400" spc="-200" dirty="0">
                <a:solidFill>
                  <a:srgbClr val="003B5C"/>
                </a:solidFill>
                <a:latin typeface="Cambria"/>
                <a:cs typeface="Cambria"/>
              </a:rPr>
              <a:t>F</a:t>
            </a:r>
            <a:r>
              <a:rPr sz="2400" spc="-95" dirty="0">
                <a:solidFill>
                  <a:srgbClr val="003B5C"/>
                </a:solidFill>
                <a:latin typeface="Cambria"/>
                <a:cs typeface="Cambria"/>
              </a:rPr>
              <a:t>eat</a:t>
            </a:r>
            <a:r>
              <a:rPr sz="2400" spc="-105" dirty="0">
                <a:solidFill>
                  <a:srgbClr val="003B5C"/>
                </a:solidFill>
                <a:latin typeface="Cambria"/>
                <a:cs typeface="Cambria"/>
              </a:rPr>
              <a:t>u</a:t>
            </a:r>
            <a:r>
              <a:rPr sz="2400" spc="-130" dirty="0">
                <a:solidFill>
                  <a:srgbClr val="003B5C"/>
                </a:solidFill>
                <a:latin typeface="Cambria"/>
                <a:cs typeface="Cambria"/>
              </a:rPr>
              <a:t>r</a:t>
            </a:r>
            <a:r>
              <a:rPr sz="2400" spc="-95" dirty="0">
                <a:solidFill>
                  <a:srgbClr val="003B5C"/>
                </a:solidFill>
                <a:latin typeface="Cambria"/>
                <a:cs typeface="Cambria"/>
              </a:rPr>
              <a:t>e</a:t>
            </a:r>
            <a:r>
              <a:rPr sz="2400" dirty="0">
                <a:solidFill>
                  <a:srgbClr val="003B5C"/>
                </a:solidFill>
                <a:latin typeface="Cambria"/>
                <a:cs typeface="Cambria"/>
              </a:rPr>
              <a:t>s</a:t>
            </a:r>
            <a:endParaRPr sz="2400" dirty="0">
              <a:latin typeface="Cambria"/>
              <a:cs typeface="Cambria"/>
            </a:endParaRPr>
          </a:p>
          <a:p>
            <a:pPr marL="332740" indent="-229235">
              <a:lnSpc>
                <a:spcPct val="100000"/>
              </a:lnSpc>
              <a:spcBef>
                <a:spcPts val="810"/>
              </a:spcBef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Vary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0" dirty="0">
                <a:solidFill>
                  <a:srgbClr val="7E7E7E"/>
                </a:solidFill>
                <a:latin typeface="Cambria"/>
                <a:cs typeface="Cambria"/>
              </a:rPr>
              <a:t>based</a:t>
            </a:r>
            <a:r>
              <a:rPr sz="2400" spc="-10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25" dirty="0">
                <a:solidFill>
                  <a:srgbClr val="7E7E7E"/>
                </a:solidFill>
                <a:latin typeface="Cambria"/>
                <a:cs typeface="Cambria"/>
              </a:rPr>
              <a:t>on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degree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25" dirty="0">
                <a:solidFill>
                  <a:srgbClr val="7E7E7E"/>
                </a:solidFill>
                <a:latin typeface="Cambria"/>
                <a:cs typeface="Cambria"/>
              </a:rPr>
              <a:t>of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0" dirty="0">
                <a:solidFill>
                  <a:srgbClr val="7E7E7E"/>
                </a:solidFill>
                <a:latin typeface="Cambria"/>
                <a:cs typeface="Cambria"/>
              </a:rPr>
              <a:t>anemia</a:t>
            </a:r>
            <a:endParaRPr sz="2400" dirty="0">
              <a:latin typeface="Cambria"/>
              <a:cs typeface="Cambria"/>
            </a:endParaRPr>
          </a:p>
          <a:p>
            <a:pPr marL="33274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Ca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b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6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mp</a:t>
            </a:r>
            <a:r>
              <a:rPr sz="2400" spc="-70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m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ati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endParaRPr sz="2400" dirty="0">
              <a:latin typeface="Cambria"/>
              <a:cs typeface="Cambria"/>
            </a:endParaRPr>
          </a:p>
          <a:p>
            <a:pPr marL="33274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333375" algn="l"/>
              </a:tabLst>
            </a:pPr>
            <a:r>
              <a:rPr sz="2400" spc="-60" dirty="0">
                <a:solidFill>
                  <a:srgbClr val="7E7E7E"/>
                </a:solidFill>
                <a:latin typeface="Cambria"/>
                <a:cs typeface="Cambria"/>
              </a:rPr>
              <a:t>Weakness</a:t>
            </a:r>
            <a:endParaRPr sz="2400" dirty="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2860" y="2836926"/>
            <a:ext cx="4552950" cy="28443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00"/>
              </a:spcBef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Fatigue</a:t>
            </a:r>
            <a:endParaRPr sz="2400" dirty="0">
              <a:latin typeface="Cambria"/>
              <a:cs typeface="Cambria"/>
            </a:endParaRPr>
          </a:p>
          <a:p>
            <a:pPr marL="24130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Dyspnea</a:t>
            </a:r>
            <a:endParaRPr lang="en-US" sz="2400" spc="-50" dirty="0">
              <a:solidFill>
                <a:srgbClr val="7E7E7E"/>
              </a:solidFill>
              <a:latin typeface="Cambria"/>
              <a:cs typeface="Cambria"/>
            </a:endParaRPr>
          </a:p>
          <a:p>
            <a:pPr marL="24130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lang="en-US" sz="2400" spc="-50" dirty="0">
                <a:solidFill>
                  <a:srgbClr val="7E7E7E"/>
                </a:solidFill>
                <a:latin typeface="Cambria"/>
                <a:cs typeface="Cambria"/>
              </a:rPr>
              <a:t>Palpitation </a:t>
            </a:r>
          </a:p>
          <a:p>
            <a:pPr marL="24130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lang="en-US" sz="2400" spc="-50" dirty="0">
                <a:solidFill>
                  <a:srgbClr val="7E7E7E"/>
                </a:solidFill>
                <a:latin typeface="Cambria"/>
                <a:cs typeface="Cambria"/>
              </a:rPr>
              <a:t>Headache</a:t>
            </a:r>
          </a:p>
          <a:p>
            <a:pPr marL="24130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lang="en-US" sz="2400" spc="-50" dirty="0">
                <a:solidFill>
                  <a:srgbClr val="7E7E7E"/>
                </a:solidFill>
                <a:latin typeface="Cambria"/>
                <a:cs typeface="Cambria"/>
              </a:rPr>
              <a:t>Dizziness</a:t>
            </a:r>
          </a:p>
          <a:p>
            <a:pPr marL="241300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241935" algn="l"/>
              </a:tabLst>
            </a:pPr>
            <a:r>
              <a:rPr sz="2400" spc="-9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ll</a:t>
            </a:r>
            <a:r>
              <a:rPr sz="2400" spc="-5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12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-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u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ea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t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h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y</a:t>
            </a:r>
            <a:r>
              <a:rPr sz="2400" spc="-11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r>
              <a:rPr sz="2400" spc="-10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pp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ea</a:t>
            </a:r>
            <a:r>
              <a:rPr sz="2400" spc="-85" dirty="0">
                <a:solidFill>
                  <a:srgbClr val="7E7E7E"/>
                </a:solidFill>
                <a:latin typeface="Cambria"/>
                <a:cs typeface="Cambria"/>
              </a:rPr>
              <a:t>r</a:t>
            </a:r>
            <a:r>
              <a:rPr sz="2400" spc="-45" dirty="0">
                <a:solidFill>
                  <a:srgbClr val="7E7E7E"/>
                </a:solidFill>
                <a:latin typeface="Cambria"/>
                <a:cs typeface="Cambria"/>
              </a:rPr>
              <a:t>an</a:t>
            </a:r>
            <a:r>
              <a:rPr sz="2400" spc="-55" dirty="0">
                <a:solidFill>
                  <a:srgbClr val="7E7E7E"/>
                </a:solidFill>
                <a:latin typeface="Cambria"/>
                <a:cs typeface="Cambria"/>
              </a:rPr>
              <a:t>c</a:t>
            </a:r>
            <a:r>
              <a:rPr sz="24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endParaRPr sz="2400" dirty="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spcBef>
                <a:spcPts val="5"/>
              </a:spcBef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k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p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m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114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70" dirty="0">
                <a:solidFill>
                  <a:srgbClr val="7E7E7E"/>
                </a:solidFill>
                <a:latin typeface="Cambria"/>
                <a:cs typeface="Cambria"/>
              </a:rPr>
              <a:t>f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ac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endParaRPr sz="2000" dirty="0">
              <a:latin typeface="Cambria"/>
              <a:cs typeface="Cambria"/>
            </a:endParaRPr>
          </a:p>
          <a:p>
            <a:pPr marL="698500" lvl="1" indent="-229235">
              <a:lnSpc>
                <a:spcPct val="100000"/>
              </a:lnSpc>
              <a:buClr>
                <a:srgbClr val="003B5C"/>
              </a:buClr>
              <a:buFont typeface="Arial"/>
              <a:buChar char="•"/>
              <a:tabLst>
                <a:tab pos="698500" algn="l"/>
                <a:tab pos="699135" algn="l"/>
              </a:tabLst>
            </a:pP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l</a:t>
            </a:r>
            <a:r>
              <a:rPr sz="2000" spc="-5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o</a:t>
            </a:r>
            <a:r>
              <a:rPr sz="2000" spc="-114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il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s</a:t>
            </a:r>
            <a:r>
              <a:rPr sz="2000" spc="-130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d</a:t>
            </a:r>
            <a:r>
              <a:rPr sz="2000" spc="-125" dirty="0">
                <a:solidFill>
                  <a:srgbClr val="7E7E7E"/>
                </a:solidFill>
                <a:latin typeface="Cambria"/>
                <a:cs typeface="Cambria"/>
              </a:rPr>
              <a:t> 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co</a:t>
            </a:r>
            <a:r>
              <a:rPr sz="2000" spc="-55" dirty="0">
                <a:solidFill>
                  <a:srgbClr val="7E7E7E"/>
                </a:solidFill>
                <a:latin typeface="Cambria"/>
                <a:cs typeface="Cambria"/>
              </a:rPr>
              <a:t>njun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ct</a:t>
            </a:r>
            <a:r>
              <a:rPr sz="2000" spc="-90" dirty="0">
                <a:solidFill>
                  <a:srgbClr val="7E7E7E"/>
                </a:solidFill>
                <a:latin typeface="Cambria"/>
                <a:cs typeface="Cambria"/>
              </a:rPr>
              <a:t>i</a:t>
            </a:r>
            <a:r>
              <a:rPr sz="2000" spc="-100" dirty="0">
                <a:solidFill>
                  <a:srgbClr val="7E7E7E"/>
                </a:solidFill>
                <a:latin typeface="Cambria"/>
                <a:cs typeface="Cambria"/>
              </a:rPr>
              <a:t>v</a:t>
            </a:r>
            <a:r>
              <a:rPr sz="2000" spc="-45" dirty="0">
                <a:solidFill>
                  <a:srgbClr val="7E7E7E"/>
                </a:solidFill>
                <a:latin typeface="Cambria"/>
                <a:cs typeface="Cambria"/>
              </a:rPr>
              <a:t>a</a:t>
            </a:r>
            <a:r>
              <a:rPr sz="2000" dirty="0">
                <a:solidFill>
                  <a:srgbClr val="7E7E7E"/>
                </a:solidFill>
                <a:latin typeface="Cambria"/>
                <a:cs typeface="Cambria"/>
              </a:rPr>
              <a:t>e</a:t>
            </a:r>
            <a:endParaRPr sz="2000" dirty="0">
              <a:latin typeface="Cambria"/>
              <a:cs typeface="Cambri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5455" y="3156204"/>
            <a:ext cx="5466588" cy="308152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1433809" y="6363411"/>
            <a:ext cx="54737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003B5B"/>
                </a:solidFill>
                <a:latin typeface="Calibri"/>
                <a:cs typeface="Calibri"/>
              </a:rPr>
              <a:t>Shutterstock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16545" y="2720085"/>
            <a:ext cx="348170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solidFill>
                  <a:srgbClr val="003B5B"/>
                </a:solidFill>
                <a:latin typeface="Cambria"/>
                <a:cs typeface="Cambria"/>
              </a:rPr>
              <a:t>Pallor</a:t>
            </a:r>
            <a:r>
              <a:rPr sz="2400" spc="-3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2400" spc="-10" dirty="0">
                <a:solidFill>
                  <a:srgbClr val="003B5B"/>
                </a:solidFill>
                <a:latin typeface="Cambria"/>
                <a:cs typeface="Cambria"/>
              </a:rPr>
              <a:t>versus </a:t>
            </a:r>
            <a:r>
              <a:rPr sz="2400" spc="-5" dirty="0">
                <a:solidFill>
                  <a:srgbClr val="003B5B"/>
                </a:solidFill>
                <a:latin typeface="Cambria"/>
                <a:cs typeface="Cambria"/>
              </a:rPr>
              <a:t>Normal</a:t>
            </a:r>
            <a:r>
              <a:rPr sz="2400" spc="-20" dirty="0">
                <a:solidFill>
                  <a:srgbClr val="003B5B"/>
                </a:solidFill>
                <a:latin typeface="Cambria"/>
                <a:cs typeface="Cambria"/>
              </a:rPr>
              <a:t> </a:t>
            </a:r>
            <a:r>
              <a:rPr sz="2400" spc="-15" dirty="0">
                <a:solidFill>
                  <a:srgbClr val="003B5B"/>
                </a:solidFill>
                <a:latin typeface="Cambria"/>
                <a:cs typeface="Cambria"/>
              </a:rPr>
              <a:t>Palm</a:t>
            </a:r>
            <a:endParaRPr sz="2400">
              <a:latin typeface="Cambria"/>
              <a:cs typeface="Cambria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09600" y="5943599"/>
            <a:ext cx="2667000" cy="41981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23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BC31F-2DF2-4347-8F38-E32434D06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latin typeface="+mn-lt"/>
              </a:rPr>
              <a:t> 2. Thalassemia intermedia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A2286-8EF7-4765-B16D-EBE0D26E0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Usually involves both β-globin genes </a:t>
            </a:r>
          </a:p>
          <a:p>
            <a:r>
              <a:rPr lang="en-US" sz="3200" dirty="0"/>
              <a:t>Severity of anemia is </a:t>
            </a:r>
            <a:r>
              <a:rPr lang="en-US" sz="3200" b="1" dirty="0"/>
              <a:t>intermediate</a:t>
            </a:r>
            <a:r>
              <a:rPr lang="en-US" sz="3200" dirty="0"/>
              <a:t> </a:t>
            </a:r>
          </a:p>
          <a:p>
            <a:r>
              <a:rPr lang="en-US" sz="3200" dirty="0"/>
              <a:t>Patients usually are </a:t>
            </a:r>
            <a:r>
              <a:rPr lang="en-US" sz="3200" b="1" dirty="0"/>
              <a:t>not transfusion dependent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5345AE-6973-435A-9F85-D5D68B073A17}"/>
              </a:ext>
            </a:extLst>
          </p:cNvPr>
          <p:cNvSpPr txBox="1"/>
          <p:nvPr/>
        </p:nvSpPr>
        <p:spPr>
          <a:xfrm>
            <a:off x="1133375" y="3273858"/>
            <a:ext cx="6097604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US" sz="11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r>
              <a:rPr lang="en-GB" sz="1800" b="0" i="0" u="none" strike="noStrike" baseline="0" dirty="0">
                <a:solidFill>
                  <a:srgbClr val="7E7E7E"/>
                </a:solidFill>
                <a:latin typeface="Cambria" panose="02040503050406030204" pitchFamily="18" charset="0"/>
              </a:rPr>
              <a:t>* May require </a:t>
            </a:r>
            <a:r>
              <a:rPr lang="en-GB" sz="1800" b="1" i="0" u="none" strike="noStrike" baseline="0" dirty="0">
                <a:solidFill>
                  <a:srgbClr val="006FC0"/>
                </a:solidFill>
                <a:latin typeface="Cambria" panose="02040503050406030204" pitchFamily="18" charset="0"/>
              </a:rPr>
              <a:t>episodic transfusions </a:t>
            </a:r>
            <a:r>
              <a:rPr lang="en-GB" sz="1800" b="0" i="0" u="none" strike="noStrike" baseline="0" dirty="0">
                <a:solidFill>
                  <a:srgbClr val="7E7E7E"/>
                </a:solidFill>
                <a:latin typeface="Cambria" panose="02040503050406030204" pitchFamily="18" charset="0"/>
              </a:rPr>
              <a:t>with stress</a:t>
            </a:r>
          </a:p>
          <a:p>
            <a:r>
              <a:rPr lang="en-GB" dirty="0">
                <a:solidFill>
                  <a:srgbClr val="003B5C"/>
                </a:solidFill>
                <a:latin typeface="Arial" panose="020B0604020202020204" pitchFamily="34" charset="0"/>
              </a:rPr>
              <a:t>* </a:t>
            </a:r>
            <a:r>
              <a:rPr lang="en-GB" sz="1800" b="0" i="0" u="none" strike="noStrike" baseline="0" dirty="0">
                <a:solidFill>
                  <a:srgbClr val="7E7E7E"/>
                </a:solidFill>
                <a:latin typeface="Cambria" panose="02040503050406030204" pitchFamily="18" charset="0"/>
              </a:rPr>
              <a:t>Especially during infection or pregnancy </a:t>
            </a:r>
          </a:p>
        </p:txBody>
      </p:sp>
    </p:spTree>
    <p:extLst>
      <p:ext uri="{BB962C8B-B14F-4D97-AF65-F5344CB8AC3E}">
        <p14:creationId xmlns:p14="http://schemas.microsoft.com/office/powerpoint/2010/main" val="26961151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115FD-406C-484E-82E8-482100D56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9287" y="185531"/>
            <a:ext cx="8693426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+mn-lt"/>
              </a:rPr>
              <a:t>3. Thalassemia major (Cooley anemia; homozygous </a:t>
            </a:r>
            <a:r>
              <a:rPr lang="el-GR" sz="3600" b="1" dirty="0">
                <a:latin typeface="+mn-lt"/>
              </a:rPr>
              <a:t>β-</a:t>
            </a:r>
            <a:r>
              <a:rPr lang="en-US" sz="3600" b="1" dirty="0">
                <a:latin typeface="+mn-lt"/>
              </a:rPr>
              <a:t>chain thalassemia)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9C7B5-0A8D-4131-958D-B5B6BE5E4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304" y="1417984"/>
            <a:ext cx="11529392" cy="5254485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Clinical features: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Severe anemia (microcytic hypochromic</a:t>
            </a:r>
            <a:r>
              <a:rPr lang="en-US" dirty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Massive hepatosplenomegaly.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Expansion of marrow space—can cause </a:t>
            </a:r>
            <a:r>
              <a:rPr lang="en-US" b="1" dirty="0"/>
              <a:t>distortion of bones.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Growth retardation </a:t>
            </a:r>
            <a:r>
              <a:rPr lang="en-US" dirty="0"/>
              <a:t>and </a:t>
            </a:r>
            <a:r>
              <a:rPr lang="en-US" b="1" dirty="0"/>
              <a:t>failure to thrive.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If untreated (with blood transfusions), death occurs within the first few years of life secondary to progressive </a:t>
            </a:r>
            <a:r>
              <a:rPr lang="en-US" b="1" dirty="0"/>
              <a:t>CHF.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Skull x-ray may show </a:t>
            </a:r>
            <a:r>
              <a:rPr lang="en-US" b="1" dirty="0"/>
              <a:t>“crew-cut” appearance.</a:t>
            </a:r>
          </a:p>
        </p:txBody>
      </p:sp>
    </p:spTree>
    <p:extLst>
      <p:ext uri="{BB962C8B-B14F-4D97-AF65-F5344CB8AC3E}">
        <p14:creationId xmlns:p14="http://schemas.microsoft.com/office/powerpoint/2010/main" val="41472648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CAD02028-C03C-46F3-91F2-0F8877A93E37}"/>
              </a:ext>
            </a:extLst>
          </p:cNvPr>
          <p:cNvSpPr/>
          <p:nvPr/>
        </p:nvSpPr>
        <p:spPr>
          <a:xfrm>
            <a:off x="1603514" y="689967"/>
            <a:ext cx="4940213" cy="3969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137712-8C0C-4DED-8ECC-E312538AE5BB}"/>
              </a:ext>
            </a:extLst>
          </p:cNvPr>
          <p:cNvSpPr txBox="1"/>
          <p:nvPr/>
        </p:nvSpPr>
        <p:spPr>
          <a:xfrm>
            <a:off x="3327719" y="5036478"/>
            <a:ext cx="55365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“crew-cut”/”Hair-on-end” appearance</a:t>
            </a:r>
            <a:endParaRPr lang="en-US" sz="24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E8512F0-5F23-4C86-B06A-6C68A9792F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15" t="17065" r="2525" b="18938"/>
          <a:stretch/>
        </p:blipFill>
        <p:spPr bwMode="auto">
          <a:xfrm>
            <a:off x="7023654" y="836595"/>
            <a:ext cx="2703443" cy="367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424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11BEA1-E131-4566-AD28-08FCC9BC30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9" r="24488"/>
          <a:stretch/>
        </p:blipFill>
        <p:spPr>
          <a:xfrm>
            <a:off x="2451652" y="715617"/>
            <a:ext cx="2994991" cy="43396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FF1353-F856-45B4-B7B2-6CE83057FB52}"/>
              </a:ext>
            </a:extLst>
          </p:cNvPr>
          <p:cNvSpPr txBox="1"/>
          <p:nvPr/>
        </p:nvSpPr>
        <p:spPr>
          <a:xfrm>
            <a:off x="1921565" y="5237779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Thalassemic/chipmunk face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A6B534-B8D5-499D-8023-0E7E02DD3FAC}"/>
              </a:ext>
            </a:extLst>
          </p:cNvPr>
          <p:cNvSpPr txBox="1"/>
          <p:nvPr/>
        </p:nvSpPr>
        <p:spPr>
          <a:xfrm>
            <a:off x="5618922" y="2246002"/>
            <a:ext cx="457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>
                <a:solidFill>
                  <a:srgbClr val="263238"/>
                </a:solidFill>
              </a:rPr>
              <a:t>frontal bossing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rgbClr val="263238"/>
                </a:solidFill>
              </a:rPr>
              <a:t>maxillary hypertrophy 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rgbClr val="263238"/>
                </a:solidFill>
              </a:rPr>
              <a:t>depression of nasal bridge 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rgbClr val="263238"/>
                </a:solidFill>
              </a:rPr>
              <a:t>malocclusion of teeth</a:t>
            </a:r>
          </a:p>
          <a:p>
            <a:br>
              <a:rPr lang="en-US" sz="2400" dirty="0">
                <a:solidFill>
                  <a:srgbClr val="000000"/>
                </a:solidFill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54953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2A3C3-DA15-4199-A9EA-C798F81C1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534" y="903841"/>
            <a:ext cx="7494932" cy="52277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+mn-lt"/>
              </a:rPr>
              <a:t>Diagnosis: </a:t>
            </a:r>
            <a:br>
              <a:rPr lang="en-US" b="1" dirty="0">
                <a:latin typeface="+mn-lt"/>
              </a:rPr>
            </a:br>
            <a:endParaRPr lang="en-US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C3420-86D0-4E37-9759-B539A86E0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286" y="1784420"/>
            <a:ext cx="8929067" cy="4518992"/>
          </a:xfrm>
        </p:spPr>
        <p:txBody>
          <a:bodyPr/>
          <a:lstStyle/>
          <a:p>
            <a:r>
              <a:rPr lang="en-US" dirty="0"/>
              <a:t>Hemoglobin electrophoresis:</a:t>
            </a:r>
            <a:br>
              <a:rPr lang="en-US" dirty="0"/>
            </a:br>
            <a:r>
              <a:rPr lang="en-US" b="1" dirty="0"/>
              <a:t>Hb F and Hb A2 are elevated </a:t>
            </a:r>
          </a:p>
          <a:p>
            <a:r>
              <a:rPr lang="en-US" dirty="0"/>
              <a:t>Peripheral blood smear:</a:t>
            </a:r>
            <a:br>
              <a:rPr lang="en-US" dirty="0"/>
            </a:br>
            <a:r>
              <a:rPr lang="en-US" dirty="0"/>
              <a:t>1. </a:t>
            </a:r>
            <a:r>
              <a:rPr lang="en-US" b="1" dirty="0"/>
              <a:t>microcytic hypochromic anemia</a:t>
            </a:r>
            <a:br>
              <a:rPr lang="en-US" b="1" dirty="0"/>
            </a:br>
            <a:r>
              <a:rPr lang="en-US" dirty="0"/>
              <a:t>2. </a:t>
            </a:r>
            <a:r>
              <a:rPr lang="en-US" b="1" dirty="0"/>
              <a:t>target cells </a:t>
            </a:r>
            <a:r>
              <a:rPr lang="en-US" dirty="0"/>
              <a:t>may be seen </a:t>
            </a:r>
          </a:p>
          <a:p>
            <a:r>
              <a:rPr lang="en-US" dirty="0"/>
              <a:t>Iron studies:</a:t>
            </a:r>
            <a:br>
              <a:rPr lang="en-US" dirty="0"/>
            </a:br>
            <a:r>
              <a:rPr lang="en-US" dirty="0"/>
              <a:t>Serum Ferritin: Normal/high</a:t>
            </a:r>
            <a:br>
              <a:rPr lang="en-US" dirty="0"/>
            </a:br>
            <a:r>
              <a:rPr lang="en-US" dirty="0"/>
              <a:t>Serum Iron: Normal/high</a:t>
            </a:r>
            <a:br>
              <a:rPr lang="en-US" dirty="0"/>
            </a:br>
            <a:r>
              <a:rPr lang="en-US" dirty="0"/>
              <a:t>TIBC: Normal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38BA500-90F6-488D-8A67-B099AAE36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6" t="24541" r="31014" b="28022"/>
          <a:stretch/>
        </p:blipFill>
        <p:spPr bwMode="auto">
          <a:xfrm>
            <a:off x="5981629" y="1532140"/>
            <a:ext cx="5773050" cy="379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AA3A2B-6059-4643-99BC-37021A1062D8}"/>
              </a:ext>
            </a:extLst>
          </p:cNvPr>
          <p:cNvSpPr txBox="1"/>
          <p:nvPr/>
        </p:nvSpPr>
        <p:spPr>
          <a:xfrm>
            <a:off x="6109253" y="5431389"/>
            <a:ext cx="56454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Blood smear: thalassemia. Target cells (arrows) and circulating nucleated red blood cells (arrowhead).</a:t>
            </a:r>
          </a:p>
        </p:txBody>
      </p:sp>
    </p:spTree>
    <p:extLst>
      <p:ext uri="{BB962C8B-B14F-4D97-AF65-F5344CB8AC3E}">
        <p14:creationId xmlns:p14="http://schemas.microsoft.com/office/powerpoint/2010/main" val="1914241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A3146-D514-4546-A9BD-26B06E0D4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49" y="19284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+mn-lt"/>
              </a:rPr>
              <a:t>Treatment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CDF06-08FC-47C0-8C5D-EAF817C58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434" y="1518411"/>
            <a:ext cx="11463130" cy="5146741"/>
          </a:xfrm>
        </p:spPr>
        <p:txBody>
          <a:bodyPr>
            <a:normAutofit lnSpcReduction="10000"/>
          </a:bodyPr>
          <a:lstStyle/>
          <a:p>
            <a:r>
              <a:rPr lang="en-US" spc="-5" dirty="0">
                <a:cs typeface="Tw Cen MT"/>
              </a:rPr>
              <a:t>“</a:t>
            </a:r>
            <a:r>
              <a:rPr lang="en-US" b="1" spc="-5" dirty="0">
                <a:cs typeface="Tw Cen MT"/>
              </a:rPr>
              <a:t>Transfusion</a:t>
            </a:r>
            <a:r>
              <a:rPr lang="en-US" b="1" spc="-25" dirty="0">
                <a:cs typeface="Tw Cen MT"/>
              </a:rPr>
              <a:t> </a:t>
            </a:r>
            <a:r>
              <a:rPr lang="en-US" b="1" spc="-5" dirty="0">
                <a:cs typeface="Tw Cen MT"/>
              </a:rPr>
              <a:t>dependent</a:t>
            </a:r>
            <a:r>
              <a:rPr lang="en-US" spc="-5" dirty="0">
                <a:cs typeface="Tw Cen MT"/>
              </a:rPr>
              <a:t>”.</a:t>
            </a:r>
            <a:endParaRPr lang="en-US" dirty="0"/>
          </a:p>
          <a:p>
            <a:r>
              <a:rPr lang="en-US" sz="2400" dirty="0"/>
              <a:t>frequent PRBC transfusions are required to sustain life. </a:t>
            </a:r>
          </a:p>
          <a:p>
            <a:r>
              <a:rPr lang="en-US" b="1" dirty="0"/>
              <a:t>Splenectomy</a:t>
            </a:r>
          </a:p>
          <a:p>
            <a:r>
              <a:rPr lang="en-US" b="1" dirty="0"/>
              <a:t>Bone marrow transplantation</a:t>
            </a:r>
          </a:p>
          <a:p>
            <a:endParaRPr lang="en-US" dirty="0"/>
          </a:p>
          <a:p>
            <a:r>
              <a:rPr lang="en-US" b="1" dirty="0"/>
              <a:t>Iron overload </a:t>
            </a:r>
            <a:r>
              <a:rPr lang="en-US" dirty="0"/>
              <a:t>sometimes develops in patients with transfusion-dependent thalassemia, and if untreated this can lead to </a:t>
            </a:r>
            <a:r>
              <a:rPr lang="en-US" b="1" dirty="0"/>
              <a:t>CHF</a:t>
            </a:r>
            <a:r>
              <a:rPr lang="en-US" dirty="0"/>
              <a:t> (symptoms of hemochromatosis). Therefore, these patients are often treated with chelating agents that eliminate excess iron:</a:t>
            </a:r>
          </a:p>
          <a:p>
            <a:pPr marL="514350" indent="-514350">
              <a:buAutoNum type="arabicPeriod"/>
            </a:pPr>
            <a:r>
              <a:rPr lang="en-US" b="1" spc="-5" dirty="0">
                <a:latin typeface="Tw Cen MT"/>
                <a:cs typeface="Tw Cen MT"/>
              </a:rPr>
              <a:t>Deferoxamine</a:t>
            </a:r>
            <a:r>
              <a:rPr lang="en-US" b="1" spc="-65" dirty="0">
                <a:latin typeface="Tw Cen MT"/>
                <a:cs typeface="Tw Cen MT"/>
              </a:rPr>
              <a:t> </a:t>
            </a:r>
            <a:r>
              <a:rPr lang="en-US" dirty="0">
                <a:latin typeface="Tw Cen MT"/>
                <a:cs typeface="Tw Cen MT"/>
              </a:rPr>
              <a:t>(IV).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dirty="0">
                <a:latin typeface="Tw Cen MT"/>
                <a:cs typeface="Tw Cen MT"/>
              </a:rPr>
              <a:t>Deferiprone</a:t>
            </a:r>
            <a:r>
              <a:rPr lang="en-US" b="1" spc="-45" dirty="0">
                <a:latin typeface="Tw Cen MT"/>
                <a:cs typeface="Tw Cen MT"/>
              </a:rPr>
              <a:t> </a:t>
            </a:r>
            <a:r>
              <a:rPr lang="en-US" spc="-5" dirty="0">
                <a:latin typeface="Tw Cen MT"/>
                <a:cs typeface="Tw Cen MT"/>
              </a:rPr>
              <a:t>(Oral).</a:t>
            </a:r>
            <a:endParaRPr lang="en-US" dirty="0">
              <a:latin typeface="Tw Cen MT"/>
              <a:cs typeface="Tw Cen MT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835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67E08-976B-4C03-9DC6-22A861045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93788"/>
            <a:ext cx="10506455" cy="296720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Alpha Thalassemia</a:t>
            </a:r>
          </a:p>
        </p:txBody>
      </p:sp>
    </p:spTree>
    <p:extLst>
      <p:ext uri="{BB962C8B-B14F-4D97-AF65-F5344CB8AC3E}">
        <p14:creationId xmlns:p14="http://schemas.microsoft.com/office/powerpoint/2010/main" val="13566724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15687-BFDF-4507-A479-82501A69C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Calibri" panose="020F0502020204030204"/>
                <a:ea typeface="+mn-ea"/>
                <a:cs typeface="+mn-cs"/>
              </a:rPr>
              <a:t>Alpha Thalassemia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A08E9-D9B7-4B8C-8128-B255F08B1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684764" cy="4928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* There is an α-globin gene </a:t>
            </a:r>
            <a:r>
              <a:rPr lang="en-US" sz="3200" b="1" dirty="0"/>
              <a:t>deletions</a:t>
            </a:r>
            <a:r>
              <a:rPr lang="en-US" sz="3200" dirty="0"/>
              <a:t> ,which lead to decrease in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α-globin synthesis .</a:t>
            </a:r>
            <a:r>
              <a:rPr lang="en-US" sz="3200" dirty="0"/>
              <a:t> which are a </a:t>
            </a:r>
            <a:r>
              <a:rPr lang="en-US" sz="3200" b="1" dirty="0"/>
              <a:t>component of all types of </a:t>
            </a:r>
            <a:r>
              <a:rPr lang="en-US" sz="3200" b="1" dirty="0" err="1"/>
              <a:t>hemoglobins</a:t>
            </a:r>
            <a:r>
              <a:rPr lang="en-US" sz="3200" b="1" dirty="0"/>
              <a:t> .</a:t>
            </a:r>
            <a:endParaRPr lang="en-US" sz="2200" b="1" dirty="0"/>
          </a:p>
          <a:p>
            <a:pPr marL="0" indent="0">
              <a:buNone/>
            </a:pPr>
            <a:r>
              <a:rPr lang="en-US" sz="3200" dirty="0"/>
              <a:t>* Chromosome 16 contains 2 copies of the a-gene at 2 different loci on each of the 2 genes. There are, therefore, 4 a-genes in normal individuals. The clinical manifestations correlate with the number of a-genes that are affected: the more loci affected, the worse the symptoms.</a:t>
            </a:r>
          </a:p>
          <a:p>
            <a:pPr marL="0" indent="0">
              <a:buNone/>
            </a:pPr>
            <a:r>
              <a:rPr lang="en-US" sz="3200" dirty="0"/>
              <a:t>* This type is seen in African, Mediterranean, and Southeast Asian populations . </a:t>
            </a:r>
          </a:p>
        </p:txBody>
      </p:sp>
    </p:spTree>
    <p:extLst>
      <p:ext uri="{BB962C8B-B14F-4D97-AF65-F5344CB8AC3E}">
        <p14:creationId xmlns:p14="http://schemas.microsoft.com/office/powerpoint/2010/main" val="1361724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DC7F-C7D5-4280-B61B-849515BC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063F300-133B-4DF1-BF41-D8EF3A787D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8" y="77002"/>
            <a:ext cx="12052443" cy="6780998"/>
          </a:xfrm>
        </p:spPr>
      </p:pic>
    </p:spTree>
    <p:extLst>
      <p:ext uri="{BB962C8B-B14F-4D97-AF65-F5344CB8AC3E}">
        <p14:creationId xmlns:p14="http://schemas.microsoft.com/office/powerpoint/2010/main" val="28597587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AE0D7-B8B9-4160-B7CE-701BF224A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1FD30A-4093-491B-957E-989D7AB26D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9" y="46923"/>
            <a:ext cx="12108581" cy="6811077"/>
          </a:xfrm>
        </p:spPr>
      </p:pic>
    </p:spTree>
    <p:extLst>
      <p:ext uri="{BB962C8B-B14F-4D97-AF65-F5344CB8AC3E}">
        <p14:creationId xmlns:p14="http://schemas.microsoft.com/office/powerpoint/2010/main" val="876830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36FA4-89CD-4BF7-B7C4-B473FADFA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6964" y="132522"/>
            <a:ext cx="6766063" cy="723280"/>
          </a:xfrm>
        </p:spPr>
        <p:txBody>
          <a:bodyPr/>
          <a:lstStyle/>
          <a:p>
            <a:pPr algn="ctr"/>
            <a:r>
              <a:rPr lang="en-US" b="1" dirty="0">
                <a:latin typeface="+mn-lt"/>
              </a:rPr>
              <a:t>Clinical Features 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C9B481-9802-4615-9C0C-9A4A454F1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226" y="855802"/>
            <a:ext cx="10959548" cy="60231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History:</a:t>
            </a:r>
          </a:p>
          <a:p>
            <a:r>
              <a:rPr lang="en-US" dirty="0"/>
              <a:t>symptoms of anemia: fatigue, weakness, dyspnea, decreased exercise tolerance, palpitations, headache, dizziness, tinnitus, syncope.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acute vs. chronic, bleeding, diet, alcohol, family history.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menstrual history: menorrhagia, menometrorrhagia, dysfunctional uterine bleeding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rule out pancytopenia (recurrent infection, mucosal bleeding/easy bruising)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0702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8888-AE25-4EBA-858A-265D295A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US" sz="5000" dirty="0"/>
              <a:t>Alpha thalassemia types: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3F540335-1807-4534-8CAB-9691DBA083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684594" y="911882"/>
          <a:ext cx="6665577" cy="5583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62539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47A9647-B51E-45FB-A0D9-7C654E6009F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030223" y="275771"/>
          <a:ext cx="6203833" cy="4914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28EC90EE-351C-4D8A-915D-5FC3423DA6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981" y="616470"/>
            <a:ext cx="3932261" cy="55844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9F5823F-B35D-4FC5-8A74-B22FD40532B5}"/>
              </a:ext>
            </a:extLst>
          </p:cNvPr>
          <p:cNvSpPr txBox="1"/>
          <p:nvPr/>
        </p:nvSpPr>
        <p:spPr>
          <a:xfrm>
            <a:off x="5272824" y="5297880"/>
            <a:ext cx="5718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/>
              <a:t> 4 tetramers (Hb Bart's) form and have such high oxygen affinity that they do not deliver any oxygen to the tissues, causing death in utero (hydrops fetalis).</a:t>
            </a:r>
          </a:p>
        </p:txBody>
      </p:sp>
    </p:spTree>
    <p:extLst>
      <p:ext uri="{BB962C8B-B14F-4D97-AF65-F5344CB8AC3E}">
        <p14:creationId xmlns:p14="http://schemas.microsoft.com/office/powerpoint/2010/main" val="23386489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D009CB-275A-4A09-872E-B78C0A5666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7033" y="1919264"/>
            <a:ext cx="6912328" cy="42856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EE546F-6E2B-4E88-A4B4-09CA14002273}"/>
              </a:ext>
            </a:extLst>
          </p:cNvPr>
          <p:cNvSpPr txBox="1"/>
          <p:nvPr/>
        </p:nvSpPr>
        <p:spPr>
          <a:xfrm>
            <a:off x="822960" y="274320"/>
            <a:ext cx="848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Diagnosis:</a:t>
            </a:r>
          </a:p>
          <a:p>
            <a:pPr marL="342900" indent="-342900">
              <a:buAutoNum type="arabicPeriod"/>
            </a:pPr>
            <a:r>
              <a:rPr lang="en-US" sz="2000" b="1" dirty="0"/>
              <a:t>Peripheral blood smear</a:t>
            </a:r>
            <a:r>
              <a:rPr lang="en-US" dirty="0"/>
              <a:t> ---</a:t>
            </a:r>
            <a:r>
              <a:rPr lang="en-US" dirty="0" err="1"/>
              <a:t>micocytic</a:t>
            </a:r>
            <a:r>
              <a:rPr lang="en-US" dirty="0"/>
              <a:t> hypochromic RBCs</a:t>
            </a:r>
          </a:p>
          <a:p>
            <a:pPr marL="342900" indent="-342900">
              <a:buAutoNum type="arabicPeriod"/>
            </a:pPr>
            <a:r>
              <a:rPr lang="en-US" sz="2000" b="1" dirty="0"/>
              <a:t>Hemoglobin electrophoresis </a:t>
            </a:r>
          </a:p>
        </p:txBody>
      </p:sp>
    </p:spTree>
    <p:extLst>
      <p:ext uri="{BB962C8B-B14F-4D97-AF65-F5344CB8AC3E}">
        <p14:creationId xmlns:p14="http://schemas.microsoft.com/office/powerpoint/2010/main" val="33802339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3AEDA-01D2-419D-8E30-408230B00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16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/>
              <a:t>SIDROBLASTIC ANEMIA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5D009-D0FB-4A0C-920A-6865EB311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684764" cy="4928616"/>
          </a:xfrm>
        </p:spPr>
        <p:txBody>
          <a:bodyPr>
            <a:normAutofit/>
          </a:bodyPr>
          <a:lstStyle/>
          <a:p>
            <a:r>
              <a:rPr lang="en-US" sz="2200" dirty="0"/>
              <a:t>Type of microcytic anemias that occur due to defective in protoporphyrin synthesis</a:t>
            </a:r>
          </a:p>
          <a:p>
            <a:r>
              <a:rPr lang="en-US" sz="2200" dirty="0"/>
              <a:t>Hemoglobin = hem + globin</a:t>
            </a:r>
          </a:p>
          <a:p>
            <a:r>
              <a:rPr lang="en-US" sz="2200" dirty="0"/>
              <a:t>Hem = </a:t>
            </a:r>
            <a:r>
              <a:rPr lang="en-US" sz="2200" dirty="0" err="1"/>
              <a:t>ferretin</a:t>
            </a:r>
            <a:r>
              <a:rPr lang="en-US" sz="2200" dirty="0"/>
              <a:t> + </a:t>
            </a:r>
            <a:r>
              <a:rPr lang="en-US" sz="2200" dirty="0" err="1"/>
              <a:t>protoporphorin</a:t>
            </a:r>
            <a:r>
              <a:rPr lang="en-US" sz="2200" dirty="0"/>
              <a:t> , so any decrease in </a:t>
            </a:r>
            <a:r>
              <a:rPr lang="en-US" sz="2200" dirty="0" err="1"/>
              <a:t>protoporphorin</a:t>
            </a:r>
            <a:r>
              <a:rPr lang="en-US" sz="2200" dirty="0"/>
              <a:t>  will lead to decrease heme thus will decrease hemoglobin which will  cause microcytic anemia .</a:t>
            </a:r>
          </a:p>
          <a:p>
            <a:r>
              <a:rPr lang="en-US" sz="2200" dirty="0"/>
              <a:t>Mainly it’s an abnormality in RBC iron metabolism</a:t>
            </a:r>
          </a:p>
        </p:txBody>
      </p:sp>
    </p:spTree>
    <p:extLst>
      <p:ext uri="{BB962C8B-B14F-4D97-AF65-F5344CB8AC3E}">
        <p14:creationId xmlns:p14="http://schemas.microsoft.com/office/powerpoint/2010/main" val="12516221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A332F4-77E5-4D06-B2FA-6E275A6A0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8DD2C0-BDDA-468A-9F1E-3B7BC67D6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95" y="163413"/>
            <a:ext cx="10778706" cy="669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3540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E8310-E373-4D1E-B846-1CC8253E3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93614-C4F5-4E96-BDA3-D56630C2B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 dirty="0"/>
              <a:t>It can be divided into :</a:t>
            </a:r>
          </a:p>
          <a:p>
            <a:r>
              <a:rPr lang="en-US" sz="2200" b="1" dirty="0"/>
              <a:t>Congenital : </a:t>
            </a:r>
            <a:r>
              <a:rPr lang="en-US" sz="2200" dirty="0"/>
              <a:t>mainly due to ALAS defect ( the rate limiting step enzyme )</a:t>
            </a:r>
          </a:p>
          <a:p>
            <a:r>
              <a:rPr lang="en-US" sz="2200" b="1" dirty="0"/>
              <a:t>Acquired (reversible) 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/>
              <a:t>Exposure to </a:t>
            </a:r>
            <a:r>
              <a:rPr lang="en-US" sz="2200" b="1" dirty="0"/>
              <a:t>lead</a:t>
            </a:r>
            <a:r>
              <a:rPr lang="en-US" sz="2200" dirty="0"/>
              <a:t> which denature the enzyme ( inhibit ALAD and FERROCHELATASE)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Alcohol </a:t>
            </a:r>
            <a:r>
              <a:rPr lang="en-US" sz="2200" dirty="0"/>
              <a:t>( toxic to the mitochondria, hence it will damage the production of </a:t>
            </a:r>
            <a:r>
              <a:rPr lang="en-US" sz="2200" dirty="0" err="1"/>
              <a:t>protoporphorin</a:t>
            </a:r>
            <a:r>
              <a:rPr lang="en-US" sz="22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Vitamin B6 deficiency </a:t>
            </a:r>
            <a:r>
              <a:rPr lang="en-US" sz="2200" dirty="0"/>
              <a:t>( cofactor and a rate limiting step for ALAS to function properly)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Drugs </a:t>
            </a:r>
            <a:r>
              <a:rPr lang="en-US" sz="2200" dirty="0"/>
              <a:t>( isoniazid , chloramphenicol 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Neoplastic disease </a:t>
            </a:r>
            <a:r>
              <a:rPr lang="en-US" sz="2200" dirty="0"/>
              <a:t>(Myelodysplastic syndromes).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038178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AF17B-35FE-4345-9740-D7C7C78A8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8E68F-94AD-4B67-874A-60DD399B6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1471241"/>
            <a:ext cx="6956385" cy="4119172"/>
          </a:xfrm>
          <a:solidFill>
            <a:schemeClr val="bg1"/>
          </a:solidFill>
        </p:spPr>
        <p:txBody>
          <a:bodyPr anchor="t">
            <a:normAutofit fontScale="92500" lnSpcReduction="10000"/>
          </a:bodyPr>
          <a:lstStyle/>
          <a:p>
            <a:r>
              <a:rPr lang="en-US" sz="2200" b="1" dirty="0"/>
              <a:t>Clinical features </a:t>
            </a:r>
            <a:r>
              <a:rPr lang="en-US" sz="2200" dirty="0"/>
              <a:t>: general signs and symptoms of anemia.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b="1" dirty="0"/>
              <a:t>Lab findings: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/>
              <a:t>Iron studies : </a:t>
            </a:r>
            <a:r>
              <a:rPr lang="en-US" sz="2200" dirty="0"/>
              <a:t>High iron, normal/low TIBC, high ferritin.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/>
              <a:t> Bone marrow biopsy </a:t>
            </a:r>
            <a:r>
              <a:rPr lang="en-US" sz="2200" dirty="0"/>
              <a:t>: Ringed </a:t>
            </a:r>
            <a:r>
              <a:rPr lang="en-US" sz="2200" dirty="0" err="1"/>
              <a:t>sideroblasts</a:t>
            </a:r>
            <a:r>
              <a:rPr lang="en-US" sz="2200" dirty="0"/>
              <a:t> (with iron-laden, Prussian blue–stained mitochondria 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/>
              <a:t> Peripheral blood smear</a:t>
            </a:r>
            <a:r>
              <a:rPr lang="en-US" sz="2200" dirty="0"/>
              <a:t>: Basophilic stippling of RBCs.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b="1" dirty="0"/>
              <a:t>Treatment 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Remove the offending agent 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Pyridoxine (B6, cofactor for </a:t>
            </a:r>
            <a:r>
              <a:rPr lang="el-GR" sz="2200" dirty="0"/>
              <a:t>δ-</a:t>
            </a:r>
            <a:r>
              <a:rPr lang="en-US" sz="2200" dirty="0"/>
              <a:t>ALA synthase)</a:t>
            </a:r>
          </a:p>
          <a:p>
            <a:endParaRPr lang="en-US" sz="2200" dirty="0"/>
          </a:p>
        </p:txBody>
      </p:sp>
      <p:pic>
        <p:nvPicPr>
          <p:cNvPr id="6" name="Picture 5" descr="A picture containing mold, fabric&#10;&#10;Description automatically generated">
            <a:extLst>
              <a:ext uri="{FF2B5EF4-FFF2-40B4-BE49-F238E27FC236}">
                <a16:creationId xmlns:a16="http://schemas.microsoft.com/office/drawing/2014/main" id="{C63BFAC4-0E77-4376-9F61-1E383978AC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74" b="-3"/>
          <a:stretch/>
        </p:blipFill>
        <p:spPr>
          <a:xfrm>
            <a:off x="8615680" y="2389074"/>
            <a:ext cx="2486470" cy="25845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FB6F6F0-10B5-4E7A-A2DF-B21675E47DDF}"/>
              </a:ext>
            </a:extLst>
          </p:cNvPr>
          <p:cNvSpPr/>
          <p:nvPr/>
        </p:nvSpPr>
        <p:spPr>
          <a:xfrm>
            <a:off x="7500938" y="1471613"/>
            <a:ext cx="417370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895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3D render of cells">
            <a:extLst>
              <a:ext uri="{FF2B5EF4-FFF2-40B4-BE49-F238E27FC236}">
                <a16:creationId xmlns:a16="http://schemas.microsoft.com/office/drawing/2014/main" id="{B00C4342-DE6D-4430-9857-AA49081FEC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D93C69-458D-4FDE-AC59-8B790BCAB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 dirty="0">
                <a:solidFill>
                  <a:srgbClr val="FFFFFF"/>
                </a:solidFill>
              </a:rPr>
              <a:t>Macrocytic Anemia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E61D3-488E-4BD8-99DB-33A36C767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55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Diagram&#10;&#10;Description automatically generated">
            <a:extLst>
              <a:ext uri="{FF2B5EF4-FFF2-40B4-BE49-F238E27FC236}">
                <a16:creationId xmlns:a16="http://schemas.microsoft.com/office/drawing/2014/main" id="{2C466329-AA93-457F-9F2A-E9D18227DA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007" y="643466"/>
            <a:ext cx="5895787" cy="48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687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1C262-E226-47F0-ACF8-EF3B808E8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5400" dirty="0"/>
              <a:t>Megaloblastic anemia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EA254-1C2C-4C63-AF41-40AE07E33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Impaired DNA synthesis </a:t>
            </a:r>
            <a:r>
              <a:rPr lang="en-US" sz="2000" dirty="0"/>
              <a:t>---maturation of nucleus of precursor cells in bone marrow delayed relative to maturation of cytoplasm. </a:t>
            </a:r>
          </a:p>
          <a:p>
            <a:r>
              <a:rPr lang="en-US" sz="2000" dirty="0"/>
              <a:t>They are often the result of deficiencies of B12 and/or folate but may also result from drugs that impair DNA metabolism. </a:t>
            </a:r>
          </a:p>
          <a:p>
            <a:r>
              <a:rPr lang="en-US" sz="2000" dirty="0"/>
              <a:t>Findings 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   Macrocytic RBC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   </a:t>
            </a:r>
            <a:r>
              <a:rPr lang="en-US" sz="2000" b="1" dirty="0" err="1"/>
              <a:t>Hypesegmented</a:t>
            </a:r>
            <a:r>
              <a:rPr lang="en-US" sz="2000" b="1" dirty="0"/>
              <a:t> neutrophil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   Glossitis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/>
              <a:t>   Pancytopenia</a:t>
            </a:r>
          </a:p>
          <a:p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A5F416-FCA0-4F55-B3B3-BB9C344F6D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68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09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DB217-3528-4E01-A787-80192D56B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487" y="889621"/>
            <a:ext cx="10827026" cy="5820879"/>
          </a:xfrm>
        </p:spPr>
        <p:txBody>
          <a:bodyPr/>
          <a:lstStyle/>
          <a:p>
            <a:pPr marL="0" indent="0">
              <a:buNone/>
            </a:pPr>
            <a:r>
              <a:rPr lang="en-US" sz="3500" b="1" dirty="0"/>
              <a:t>Physical examination:</a:t>
            </a:r>
          </a:p>
          <a:p>
            <a:pPr marL="0" indent="0">
              <a:buNone/>
            </a:pPr>
            <a:endParaRPr lang="en-US" sz="3500" b="1" dirty="0"/>
          </a:p>
          <a:p>
            <a:r>
              <a:rPr lang="en-US" dirty="0"/>
              <a:t>pallor in mucous membranes, palm and conjunctiva</a:t>
            </a:r>
          </a:p>
          <a:p>
            <a:r>
              <a:rPr lang="en-US" dirty="0"/>
              <a:t>jaundice.</a:t>
            </a:r>
          </a:p>
          <a:p>
            <a:r>
              <a:rPr lang="en-US" dirty="0"/>
              <a:t>cardiac: tachycardia, hypotension.</a:t>
            </a:r>
          </a:p>
          <a:p>
            <a:r>
              <a:rPr lang="en-US" dirty="0"/>
              <a:t>Nail changes ( koilonychias )</a:t>
            </a:r>
          </a:p>
          <a:p>
            <a:r>
              <a:rPr lang="en-US" dirty="0"/>
              <a:t>glossitis.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0692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42F7E-B87B-4F1D-AD47-3D23896E7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19760"/>
            <a:ext cx="5211064" cy="1481328"/>
          </a:xfrm>
        </p:spPr>
        <p:txBody>
          <a:bodyPr anchor="b">
            <a:normAutofit/>
          </a:bodyPr>
          <a:lstStyle/>
          <a:p>
            <a:r>
              <a:rPr lang="en-US" sz="3800" dirty="0"/>
              <a:t>1) Vitamin B12 (cobalamin) deficiency</a:t>
            </a:r>
          </a:p>
        </p:txBody>
      </p:sp>
      <p:sp>
        <p:nvSpPr>
          <p:cNvPr id="97" name="Content Placeholder 14">
            <a:extLst>
              <a:ext uri="{FF2B5EF4-FFF2-40B4-BE49-F238E27FC236}">
                <a16:creationId xmlns:a16="http://schemas.microsoft.com/office/drawing/2014/main" id="{D3684493-3031-461A-9C7F-B528ABB25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Vitamin B12 stores in the liver are plentiful, and can sustain an individual </a:t>
            </a:r>
            <a:r>
              <a:rPr lang="en-US" sz="2200" b="1" dirty="0"/>
              <a:t>for 3 or more years</a:t>
            </a:r>
            <a:r>
              <a:rPr lang="en-US" sz="2200" dirty="0"/>
              <a:t>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 The main dietary sources of vitamin B12 are meat and fish.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Vitamin B12 is bound to </a:t>
            </a:r>
            <a:r>
              <a:rPr lang="en-US" sz="2200" b="1" dirty="0"/>
              <a:t>intrinsic factor </a:t>
            </a:r>
            <a:r>
              <a:rPr lang="en-US" sz="2200" dirty="0"/>
              <a:t>(produced by </a:t>
            </a:r>
            <a:r>
              <a:rPr lang="en-US" sz="2200" b="1" dirty="0"/>
              <a:t>gastric parietal cells</a:t>
            </a:r>
            <a:r>
              <a:rPr lang="en-US" sz="2200" dirty="0"/>
              <a:t>), so it can be absorbed by the </a:t>
            </a:r>
            <a:r>
              <a:rPr lang="en-US" sz="2200" b="1" dirty="0"/>
              <a:t>terminal ileum</a:t>
            </a:r>
            <a:r>
              <a:rPr lang="en-US" sz="2200" dirty="0"/>
              <a:t>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E68B8BF-C1AA-4BBD-849F-D382F81B16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14"/>
          <a:stretch/>
        </p:blipFill>
        <p:spPr>
          <a:xfrm>
            <a:off x="6099048" y="1206437"/>
            <a:ext cx="5458968" cy="450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193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E27BAA51-6E93-48F7-AC10-384428C2E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235" y="643466"/>
            <a:ext cx="657353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8709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86B45-ABD8-4D3F-8290-51C637F33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/>
              <a:t>Clinical features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0F076-A6DE-40DF-8D8B-D2369A359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 b="1" dirty="0"/>
              <a:t>Anemia </a:t>
            </a:r>
          </a:p>
          <a:p>
            <a:pPr marL="0" indent="0">
              <a:buNone/>
            </a:pPr>
            <a:r>
              <a:rPr lang="en-US" sz="2200" dirty="0"/>
              <a:t>         1. A variety of nonspecific complaints—headache, fatigue, poor</a:t>
            </a:r>
          </a:p>
          <a:p>
            <a:pPr marL="0" indent="0">
              <a:buNone/>
            </a:pPr>
            <a:r>
              <a:rPr lang="en-US" sz="2200" dirty="0"/>
              <a:t>              concentration, diarrhea, nausea, vague abdominal discomfort </a:t>
            </a:r>
          </a:p>
          <a:p>
            <a:pPr marL="0" indent="0">
              <a:buNone/>
            </a:pPr>
            <a:r>
              <a:rPr lang="en-US" sz="2200" dirty="0"/>
              <a:t>         2. Pallor—best noted in the conjunctiva </a:t>
            </a:r>
          </a:p>
          <a:p>
            <a:pPr marL="0" indent="0">
              <a:buNone/>
            </a:pPr>
            <a:r>
              <a:rPr lang="en-US" sz="2200" dirty="0"/>
              <a:t>         3. Hypotension and tachycardia</a:t>
            </a:r>
          </a:p>
          <a:p>
            <a:r>
              <a:rPr lang="en-US" sz="2200" b="1" dirty="0"/>
              <a:t>Sore tongue </a:t>
            </a:r>
            <a:r>
              <a:rPr lang="en-US" sz="2200" dirty="0"/>
              <a:t>(stomatitis and glossitis) </a:t>
            </a:r>
          </a:p>
          <a:p>
            <a:r>
              <a:rPr lang="en-US" sz="2200" b="1" dirty="0"/>
              <a:t>Neuropathy (</a:t>
            </a:r>
            <a:r>
              <a:rPr lang="en-US" sz="2200" dirty="0"/>
              <a:t>can distinguish between vitamin B12 deficiency and folate deficiency)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532127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3FF7E-6D6D-4966-B7B9-EB709A423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 dirty="0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F0E5F-F74E-49D2-A3B9-8BD2D4A61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en-US" sz="2200" dirty="0"/>
              <a:t>Neuropathy</a:t>
            </a:r>
          </a:p>
          <a:p>
            <a:pPr marL="514350" indent="-514350">
              <a:buAutoNum type="alphaLcPeriod"/>
            </a:pPr>
            <a:r>
              <a:rPr lang="en-US" sz="2200" b="1" dirty="0"/>
              <a:t>Demyelination in posterior columns, in lateral corticospinal tracts and spinocerebellar tracts</a:t>
            </a:r>
            <a:r>
              <a:rPr lang="en-US" sz="2200" dirty="0"/>
              <a:t>—leads to a loss of position/vibratory sensation in lower extremities, ataxia, and upper motor neuron signs (increased deep tendon reflexes, spasticity, weakness, Babinski sign).</a:t>
            </a:r>
          </a:p>
          <a:p>
            <a:pPr marL="514350" indent="-514350">
              <a:buAutoNum type="alphaLcPeriod"/>
            </a:pPr>
            <a:r>
              <a:rPr lang="en-US" sz="2200" dirty="0"/>
              <a:t> Can lead to </a:t>
            </a:r>
            <a:r>
              <a:rPr lang="en-US" sz="2200" b="1" dirty="0"/>
              <a:t>urinary</a:t>
            </a:r>
            <a:r>
              <a:rPr lang="en-US" sz="2200" b="1" u="sng" dirty="0"/>
              <a:t> </a:t>
            </a:r>
            <a:r>
              <a:rPr lang="en-US" sz="2200" b="1" dirty="0"/>
              <a:t>and fecal incontinence, impotence</a:t>
            </a:r>
            <a:r>
              <a:rPr lang="en-US" sz="2200" u="sng" dirty="0"/>
              <a:t> </a:t>
            </a:r>
            <a:r>
              <a:rPr lang="en-US" sz="2200" dirty="0"/>
              <a:t>.</a:t>
            </a:r>
            <a:endParaRPr lang="en-US" sz="2200" u="sng" dirty="0"/>
          </a:p>
          <a:p>
            <a:pPr marL="457200" indent="-457200">
              <a:buAutoNum type="alphaLcPeriod" startAt="3"/>
            </a:pPr>
            <a:r>
              <a:rPr lang="en-US" sz="2200" dirty="0"/>
              <a:t>Can lead to </a:t>
            </a:r>
            <a:r>
              <a:rPr lang="en-US" sz="2200" b="1" dirty="0"/>
              <a:t>dementia</a:t>
            </a:r>
            <a:r>
              <a:rPr lang="en-US" sz="2200" dirty="0"/>
              <a:t>—Investigate in the</a:t>
            </a:r>
          </a:p>
          <a:p>
            <a:pPr marL="0" indent="0">
              <a:buNone/>
            </a:pPr>
            <a:r>
              <a:rPr lang="en-US" sz="2200" dirty="0"/>
              <a:t>        workup for dementia .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810760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AEF6D-4A26-43C9-8915-AFBE5262D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5400" dirty="0"/>
              <a:t>Diagnosis: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E1367-46B5-4F95-A963-CFDF79D40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200" b="1" dirty="0"/>
              <a:t>1. Peripheral blood smear</a:t>
            </a:r>
            <a:r>
              <a:rPr lang="en-US" sz="2200" dirty="0"/>
              <a:t>.</a:t>
            </a:r>
          </a:p>
          <a:p>
            <a:pPr marL="0" indent="0">
              <a:buNone/>
            </a:pPr>
            <a:r>
              <a:rPr lang="en-US" sz="2200" dirty="0"/>
              <a:t>    a. </a:t>
            </a:r>
            <a:r>
              <a:rPr lang="en-US" sz="2200" dirty="0" err="1"/>
              <a:t>Megaloblastic</a:t>
            </a:r>
            <a:r>
              <a:rPr lang="en-US" sz="2200" dirty="0"/>
              <a:t> anemia—macrocytic RBCs (MCV   &gt;100).</a:t>
            </a:r>
          </a:p>
          <a:p>
            <a:pPr marL="0" indent="0">
              <a:buNone/>
            </a:pPr>
            <a:r>
              <a:rPr lang="en-US" sz="2200" dirty="0"/>
              <a:t>    b. </a:t>
            </a:r>
            <a:r>
              <a:rPr lang="en-US" sz="2200" dirty="0" err="1"/>
              <a:t>Hypersegmented</a:t>
            </a:r>
            <a:r>
              <a:rPr lang="en-US" sz="2200" dirty="0"/>
              <a:t> neutrophils .</a:t>
            </a:r>
          </a:p>
          <a:p>
            <a:pPr marL="0" indent="0">
              <a:buNone/>
            </a:pPr>
            <a:r>
              <a:rPr lang="en-US" sz="2200" b="1" dirty="0"/>
              <a:t>2. Serum vitamin B12 level</a:t>
            </a:r>
            <a:r>
              <a:rPr lang="en-US" sz="2200" dirty="0"/>
              <a:t> is low (&lt;200 </a:t>
            </a:r>
            <a:r>
              <a:rPr lang="en-US" sz="2200" dirty="0" err="1"/>
              <a:t>pg</a:t>
            </a:r>
            <a:r>
              <a:rPr lang="en-US" sz="2200" dirty="0"/>
              <a:t>/mL).</a:t>
            </a:r>
          </a:p>
          <a:p>
            <a:pPr marL="0" indent="0">
              <a:buNone/>
            </a:pPr>
            <a:r>
              <a:rPr lang="en-US" sz="2200" b="1" dirty="0"/>
              <a:t>3. Serum </a:t>
            </a:r>
            <a:r>
              <a:rPr lang="en-US" sz="2200" b="1" dirty="0" err="1"/>
              <a:t>methylmalonic</a:t>
            </a:r>
            <a:r>
              <a:rPr lang="en-US" sz="2200" b="1" dirty="0"/>
              <a:t> acid and </a:t>
            </a:r>
            <a:r>
              <a:rPr lang="en-US" sz="2200" b="1" dirty="0" err="1"/>
              <a:t>homocysteine</a:t>
            </a:r>
            <a:r>
              <a:rPr lang="en-US" sz="2200" b="1" dirty="0"/>
              <a:t> levels</a:t>
            </a:r>
            <a:r>
              <a:rPr lang="en-US" sz="2200" dirty="0"/>
              <a:t>—these are  elevated in vitamin B12 deficiency and are useful if the vitamin B12 level is borderline.</a:t>
            </a:r>
          </a:p>
          <a:p>
            <a:pPr marL="0" indent="0">
              <a:buNone/>
            </a:pPr>
            <a:r>
              <a:rPr lang="en-US" sz="2200" b="1" dirty="0"/>
              <a:t>4. Antibodies against intrinsic factor </a:t>
            </a:r>
            <a:r>
              <a:rPr lang="en-US" sz="2200" dirty="0"/>
              <a:t>can help in the diagnosis of pernicious anemia.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A58238-B574-4D4A-95F8-ACEDD85F3F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85" r="20230" b="-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366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89052-0581-44C8-B55C-A4C963CCE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en-US"/>
              <a:t>Treatment </a:t>
            </a:r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1A5EB20D-C18C-4E61-A6EE-46CBF536456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87517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A96BE-6D3A-4BCE-9DB7-217C2A0A7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56" y="649224"/>
            <a:ext cx="5688584" cy="1182624"/>
          </a:xfrm>
        </p:spPr>
        <p:txBody>
          <a:bodyPr anchor="b">
            <a:normAutofit fontScale="90000"/>
          </a:bodyPr>
          <a:lstStyle/>
          <a:p>
            <a:r>
              <a:rPr lang="en-US" sz="5000"/>
              <a:t>2) Folic acid deficiency</a:t>
            </a:r>
            <a:endParaRPr lang="en-US" sz="5000" dirty="0"/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C20B5314-FD1D-477D-8C69-4A41C9692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997704" cy="3547872"/>
          </a:xfrm>
        </p:spPr>
        <p:txBody>
          <a:bodyPr anchor="t"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Folic acid stores are limited. Inadequate intake of folate over a 3-month period can lead to deficiency.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 Green vegetables are the main source of folate. Overcooking of vegetables can remove folate.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b="1" dirty="0"/>
              <a:t>Clinical features: </a:t>
            </a:r>
            <a:r>
              <a:rPr lang="en-US" sz="2200" dirty="0"/>
              <a:t>Similar to those of vitamin b12 deficiency except there is no neurological symptoms 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b="1" dirty="0"/>
              <a:t>Treatment: </a:t>
            </a:r>
            <a:r>
              <a:rPr lang="en-US" sz="2200" dirty="0"/>
              <a:t>Treat with daily oral folic replacement.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2E9C335-CE69-4905-B374-D3AE5D483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602" y="1572768"/>
            <a:ext cx="6004507" cy="435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58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F4F9B-927D-4A2A-8C88-61709806B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17A9609-715F-4965-ABD8-EB09DBB052C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597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190560892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695027537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130605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Vit B12 deficiency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Folate deficiency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714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Neurological manifestations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793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Homocysteine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41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Methylmalonic acid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235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Peripheral blood smear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Macrocytic RBCs, </a:t>
                      </a:r>
                      <a:r>
                        <a:rPr lang="en-US" dirty="0" err="1"/>
                        <a:t>hypersegmented</a:t>
                      </a:r>
                      <a:r>
                        <a:rPr lang="en-US" dirty="0"/>
                        <a:t> neutrophils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1835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53310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7B174-CE59-4205-9C84-20C88954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/>
              <a:t>3) </a:t>
            </a:r>
            <a:r>
              <a:rPr lang="en-US" sz="5400" dirty="0" err="1"/>
              <a:t>Orotic</a:t>
            </a:r>
            <a:r>
              <a:rPr lang="en-US" sz="5400" dirty="0"/>
              <a:t> aciduria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49E89-C198-4F17-8C49-8DC2807F5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320" y="2055813"/>
            <a:ext cx="10515600" cy="4251960"/>
          </a:xfrm>
        </p:spPr>
        <p:txBody>
          <a:bodyPr>
            <a:normAutofit/>
          </a:bodyPr>
          <a:lstStyle/>
          <a:p>
            <a:r>
              <a:rPr lang="en-US" sz="2200" dirty="0"/>
              <a:t>Inability to convert </a:t>
            </a:r>
            <a:r>
              <a:rPr lang="en-US" sz="2200" dirty="0" err="1"/>
              <a:t>orotic</a:t>
            </a:r>
            <a:r>
              <a:rPr lang="en-US" sz="2200" dirty="0"/>
              <a:t> acid to UMP (de novo pyrimidine synthesis pathway) because of defect in UMP synthase. </a:t>
            </a:r>
          </a:p>
          <a:p>
            <a:r>
              <a:rPr lang="en-US" sz="2200" b="1" dirty="0"/>
              <a:t>Autosomal recessive </a:t>
            </a:r>
            <a:r>
              <a:rPr lang="en-US" sz="2200" dirty="0"/>
              <a:t>,presents in children as </a:t>
            </a:r>
            <a:r>
              <a:rPr lang="en-US" sz="2200" u="sng" dirty="0"/>
              <a:t>failure to thrive</a:t>
            </a:r>
            <a:r>
              <a:rPr lang="en-US" sz="2200" dirty="0"/>
              <a:t>, </a:t>
            </a:r>
            <a:r>
              <a:rPr lang="en-US" sz="2200" u="sng" dirty="0"/>
              <a:t>developmental delay</a:t>
            </a:r>
            <a:r>
              <a:rPr lang="en-US" sz="2200" dirty="0"/>
              <a:t>, and </a:t>
            </a:r>
            <a:r>
              <a:rPr lang="en-US" sz="2200" u="sng" dirty="0"/>
              <a:t>megaloblastic anemia</a:t>
            </a:r>
            <a:r>
              <a:rPr lang="en-US" sz="2200" dirty="0"/>
              <a:t> refractory to folate and B12. </a:t>
            </a:r>
          </a:p>
          <a:p>
            <a:r>
              <a:rPr lang="en-US" sz="2200" b="1" dirty="0"/>
              <a:t>No hyperammonemia </a:t>
            </a:r>
            <a:r>
              <a:rPr lang="en-US" sz="2200" dirty="0"/>
              <a:t>(vs ornithine transcarboxylase deficiency—</a:t>
            </a:r>
            <a:r>
              <a:rPr lang="en-US" sz="2200" dirty="0" err="1"/>
              <a:t>orotic</a:t>
            </a:r>
            <a:r>
              <a:rPr lang="en-US" sz="2200" dirty="0"/>
              <a:t> acid with hyperammonemia)</a:t>
            </a:r>
          </a:p>
          <a:p>
            <a:r>
              <a:rPr lang="en-US" sz="2200" b="1" dirty="0" err="1"/>
              <a:t>Orotic</a:t>
            </a:r>
            <a:r>
              <a:rPr lang="en-US" sz="2200" b="1" dirty="0"/>
              <a:t> acid in urine. </a:t>
            </a:r>
          </a:p>
          <a:p>
            <a:r>
              <a:rPr lang="en-US" sz="2200" dirty="0"/>
              <a:t>Treatment: </a:t>
            </a:r>
            <a:r>
              <a:rPr lang="en-US" sz="2200" b="1" dirty="0"/>
              <a:t>uridine monophosphate or uridine triacetate </a:t>
            </a:r>
            <a:r>
              <a:rPr lang="en-US" sz="2200" dirty="0"/>
              <a:t>to bypass mutated enzyme.</a:t>
            </a:r>
          </a:p>
        </p:txBody>
      </p:sp>
    </p:spTree>
    <p:extLst>
      <p:ext uri="{BB962C8B-B14F-4D97-AF65-F5344CB8AC3E}">
        <p14:creationId xmlns:p14="http://schemas.microsoft.com/office/powerpoint/2010/main" val="36070486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D875A-EEDD-4EC0-AE16-A3FE4EC41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 err="1"/>
              <a:t>Nonmegaloblastic</a:t>
            </a:r>
            <a:r>
              <a:rPr lang="en-US" sz="5400" dirty="0"/>
              <a:t> anemia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2D03779-F166-47D0-BD2A-A0B5580FC7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/>
              <a:t>Macrocytic anemia in which DNA synthesis is unimpaired.</a:t>
            </a:r>
          </a:p>
          <a:p>
            <a:r>
              <a:rPr lang="en-US" sz="2200" dirty="0"/>
              <a:t>Findings :</a:t>
            </a:r>
          </a:p>
          <a:p>
            <a:pPr marL="0" indent="0">
              <a:buNone/>
            </a:pPr>
            <a:r>
              <a:rPr lang="en-US" sz="2200" dirty="0"/>
              <a:t>   RBC macrocytosis without </a:t>
            </a:r>
            <a:r>
              <a:rPr lang="en-US" sz="2200" dirty="0" err="1"/>
              <a:t>hypersegmented</a:t>
            </a:r>
            <a:r>
              <a:rPr lang="en-US" sz="2200" dirty="0"/>
              <a:t> neutrophils.</a:t>
            </a:r>
          </a:p>
          <a:p>
            <a:r>
              <a:rPr lang="en-US" sz="2600" dirty="0"/>
              <a:t>Causes: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Chronic alcoholism</a:t>
            </a:r>
            <a:r>
              <a:rPr lang="en-US" sz="2200" dirty="0"/>
              <a:t>, due to a direct toxic effect on the bone marrow.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Bone marrow disorders </a:t>
            </a:r>
            <a:r>
              <a:rPr lang="en-US" sz="2200" dirty="0"/>
              <a:t>(e.g., myelodysplastic syndromes, lymphoma, myeloma, myelofibrosis, cancer) 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Liver disease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Cytotoxic drugs</a:t>
            </a:r>
            <a:r>
              <a:rPr lang="en-US" sz="2200" dirty="0"/>
              <a:t> such as azathioprine, hydroxyurea, and 6-mercaptopurine 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Reverse transcriptase inhibitors</a:t>
            </a:r>
            <a:r>
              <a:rPr lang="en-US" sz="2200" dirty="0"/>
              <a:t>, such as stavudine, lamivudine, and zidovudine, because these drugs interfere with DNA metabolism.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b="1" dirty="0"/>
              <a:t>Diamond-</a:t>
            </a:r>
            <a:r>
              <a:rPr lang="en-US" sz="2200" b="1" dirty="0" err="1"/>
              <a:t>blackfan</a:t>
            </a:r>
            <a:r>
              <a:rPr lang="en-US" sz="2200" b="1" dirty="0"/>
              <a:t> anemia</a:t>
            </a:r>
          </a:p>
        </p:txBody>
      </p:sp>
    </p:spTree>
    <p:extLst>
      <p:ext uri="{BB962C8B-B14F-4D97-AF65-F5344CB8AC3E}">
        <p14:creationId xmlns:p14="http://schemas.microsoft.com/office/powerpoint/2010/main" val="2921155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Classifications of Anemias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Etiologic : </a:t>
            </a:r>
          </a:p>
          <a:p>
            <a:pPr marL="806958" lvl="1" indent="-514350"/>
            <a:r>
              <a:rPr lang="en-US" dirty="0"/>
              <a:t>Disorders of effective red cell production</a:t>
            </a:r>
          </a:p>
          <a:p>
            <a:pPr marL="806958" lvl="1" indent="-514350"/>
            <a:r>
              <a:rPr lang="en-US" dirty="0"/>
              <a:t>rapid erythrocytes destruction or loss</a:t>
            </a:r>
          </a:p>
          <a:p>
            <a:pPr>
              <a:buNone/>
            </a:pPr>
            <a:endParaRPr lang="en-US" dirty="0"/>
          </a:p>
          <a:p>
            <a:pPr marL="514350" indent="-514350">
              <a:buAutoNum type="arabicPeriod" startAt="2"/>
            </a:pPr>
            <a:r>
              <a:rPr lang="en-US" dirty="0"/>
              <a:t>Morphologic : </a:t>
            </a:r>
          </a:p>
          <a:p>
            <a:pPr marL="635508" lvl="1" indent="-342900"/>
            <a:r>
              <a:rPr lang="en-US" dirty="0"/>
              <a:t>macrocytic anemias</a:t>
            </a:r>
          </a:p>
          <a:p>
            <a:pPr marL="635508" lvl="1" indent="-342900"/>
            <a:r>
              <a:rPr lang="en-US" dirty="0"/>
              <a:t>microcytic anemias</a:t>
            </a:r>
          </a:p>
          <a:p>
            <a:pPr marL="635508" lvl="1" indent="-342900"/>
            <a:r>
              <a:rPr lang="en-US" dirty="0"/>
              <a:t>normocytic anemias</a:t>
            </a:r>
          </a:p>
          <a:p>
            <a:pPr marL="514350" indent="-51435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690001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4B6E4-7B4F-470B-9133-3A0E95A5B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93788"/>
            <a:ext cx="10506455" cy="296720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you </a:t>
            </a:r>
            <a:br>
              <a:rPr lang="en-US" sz="8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80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35685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D0388-6153-48B3-A9B0-9CBC9B604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0"/>
            <a:ext cx="7886700" cy="1325563"/>
          </a:xfrm>
        </p:spPr>
        <p:txBody>
          <a:bodyPr/>
          <a:lstStyle/>
          <a:p>
            <a:pPr algn="ctr"/>
            <a:r>
              <a:rPr lang="en-US" b="1" dirty="0">
                <a:latin typeface="+mn-lt"/>
              </a:rPr>
              <a:t>Approach to anemia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68307D4-9821-4299-B472-F28FC56BA2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4" t="15278" r="26541" b="12824"/>
          <a:stretch/>
        </p:blipFill>
        <p:spPr bwMode="auto">
          <a:xfrm>
            <a:off x="1636701" y="1195896"/>
            <a:ext cx="8918598" cy="555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156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7270" y="2785036"/>
            <a:ext cx="7797460" cy="24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57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FB114-FDE0-4A98-9BA8-1E629674F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0" y="1886692"/>
            <a:ext cx="6705600" cy="2050946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>
                <a:latin typeface="+mn-lt"/>
              </a:rPr>
              <a:t>Microcytic Anemia</a:t>
            </a:r>
          </a:p>
        </p:txBody>
      </p:sp>
    </p:spTree>
    <p:extLst>
      <p:ext uri="{BB962C8B-B14F-4D97-AF65-F5344CB8AC3E}">
        <p14:creationId xmlns:p14="http://schemas.microsoft.com/office/powerpoint/2010/main" val="1084843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D4C2B6E331FD0408D33A614AC4C198E" ma:contentTypeVersion="4" ma:contentTypeDescription="Create a new document." ma:contentTypeScope="" ma:versionID="48916565c8435b407bb5f472afd111a1">
  <xsd:schema xmlns:xsd="http://www.w3.org/2001/XMLSchema" xmlns:xs="http://www.w3.org/2001/XMLSchema" xmlns:p="http://schemas.microsoft.com/office/2006/metadata/properties" xmlns:ns3="54167f2f-9bdb-4560-b3ad-df7a7edde35f" targetNamespace="http://schemas.microsoft.com/office/2006/metadata/properties" ma:root="true" ma:fieldsID="105975840e46b945d7a9404331161206" ns3:_="">
    <xsd:import namespace="54167f2f-9bdb-4560-b3ad-df7a7edde35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67f2f-9bdb-4560-b3ad-df7a7edde3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D3DC52-83FB-47E4-A484-6368B3A97F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CDA2ED-0852-42D8-AEF6-D564BCD431A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54167f2f-9bdb-4560-b3ad-df7a7edde35f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2180BCF-855A-430F-8CA6-200415856E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167f2f-9bdb-4560-b3ad-df7a7edde3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2309</Words>
  <Application>Microsoft Office PowerPoint</Application>
  <PresentationFormat>Widescreen</PresentationFormat>
  <Paragraphs>360</Paragraphs>
  <Slides>60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9" baseType="lpstr">
      <vt:lpstr>Arial</vt:lpstr>
      <vt:lpstr>Calibri</vt:lpstr>
      <vt:lpstr>Calibri Light</vt:lpstr>
      <vt:lpstr>Cambria</vt:lpstr>
      <vt:lpstr>inherit</vt:lpstr>
      <vt:lpstr>Times New Roman</vt:lpstr>
      <vt:lpstr>Tw Cen MT</vt:lpstr>
      <vt:lpstr>Wingdings</vt:lpstr>
      <vt:lpstr>Office Theme</vt:lpstr>
      <vt:lpstr>MICROCYTIC AND  MACROCYTIC ANEMIAS </vt:lpstr>
      <vt:lpstr>Definition</vt:lpstr>
      <vt:lpstr>Anemia</vt:lpstr>
      <vt:lpstr>Clinical Features </vt:lpstr>
      <vt:lpstr>PowerPoint Presentation</vt:lpstr>
      <vt:lpstr>Classifications of Anemias</vt:lpstr>
      <vt:lpstr>Approach to anemia</vt:lpstr>
      <vt:lpstr>PowerPoint Presentation</vt:lpstr>
      <vt:lpstr>Microcytic Anemia</vt:lpstr>
      <vt:lpstr>Iron Deficiency Anemia: </vt:lpstr>
      <vt:lpstr>Clinical features </vt:lpstr>
      <vt:lpstr>koilonychia</vt:lpstr>
      <vt:lpstr>Iron Metabolism</vt:lpstr>
      <vt:lpstr>Iron Measurements</vt:lpstr>
      <vt:lpstr>Iron Deficiency</vt:lpstr>
      <vt:lpstr>Iron Deficiency Anemia</vt:lpstr>
      <vt:lpstr>PowerPoint Presentation</vt:lpstr>
      <vt:lpstr>PowerPoint Presentation</vt:lpstr>
      <vt:lpstr>Red Cell Distribution Width</vt:lpstr>
      <vt:lpstr>Diagnosis</vt:lpstr>
      <vt:lpstr>Treatment </vt:lpstr>
      <vt:lpstr>Hemoglobin development</vt:lpstr>
      <vt:lpstr>Thalassemias</vt:lpstr>
      <vt:lpstr>PowerPoint Presentation</vt:lpstr>
      <vt:lpstr>PowerPoint Presentation</vt:lpstr>
      <vt:lpstr>β-Thalassemias</vt:lpstr>
      <vt:lpstr>PowerPoint Presentation</vt:lpstr>
      <vt:lpstr>PowerPoint Presentation</vt:lpstr>
      <vt:lpstr>1. Thalassemia minor (heterozygous β-chain thalassemia)</vt:lpstr>
      <vt:lpstr> 2. Thalassemia intermedia</vt:lpstr>
      <vt:lpstr>3. Thalassemia major (Cooley anemia; homozygous β-chain thalassemia)</vt:lpstr>
      <vt:lpstr>PowerPoint Presentation</vt:lpstr>
      <vt:lpstr>PowerPoint Presentation</vt:lpstr>
      <vt:lpstr>Diagnosis:  </vt:lpstr>
      <vt:lpstr>Treatment</vt:lpstr>
      <vt:lpstr>Alpha Thalassemia</vt:lpstr>
      <vt:lpstr>Alpha Thalassemia</vt:lpstr>
      <vt:lpstr>PowerPoint Presentation</vt:lpstr>
      <vt:lpstr>PowerPoint Presentation</vt:lpstr>
      <vt:lpstr>Alpha thalassemia types:</vt:lpstr>
      <vt:lpstr>PowerPoint Presentation</vt:lpstr>
      <vt:lpstr>PowerPoint Presentation</vt:lpstr>
      <vt:lpstr>SIDROBLASTIC ANEMIA </vt:lpstr>
      <vt:lpstr>PowerPoint Presentation</vt:lpstr>
      <vt:lpstr>Cont.</vt:lpstr>
      <vt:lpstr>PowerPoint Presentation</vt:lpstr>
      <vt:lpstr>Macrocytic Anemia</vt:lpstr>
      <vt:lpstr>PowerPoint Presentation</vt:lpstr>
      <vt:lpstr>Megaloblastic anemia</vt:lpstr>
      <vt:lpstr>1) Vitamin B12 (cobalamin) deficiency</vt:lpstr>
      <vt:lpstr>PowerPoint Presentation</vt:lpstr>
      <vt:lpstr>Clinical features </vt:lpstr>
      <vt:lpstr>Cont.</vt:lpstr>
      <vt:lpstr>Diagnosis:</vt:lpstr>
      <vt:lpstr>Treatment </vt:lpstr>
      <vt:lpstr>2) Folic acid deficiency</vt:lpstr>
      <vt:lpstr>PowerPoint Presentation</vt:lpstr>
      <vt:lpstr>3) Orotic aciduria</vt:lpstr>
      <vt:lpstr>Nonmegaloblastic anemia</vt:lpstr>
      <vt:lpstr>Thank you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Macrocytic Anemia</dc:title>
  <dc:creator>farah alhz</dc:creator>
  <cp:lastModifiedBy>mosab abushqeer</cp:lastModifiedBy>
  <cp:revision>30</cp:revision>
  <dcterms:created xsi:type="dcterms:W3CDTF">2021-07-28T08:59:16Z</dcterms:created>
  <dcterms:modified xsi:type="dcterms:W3CDTF">2021-11-25T08:10:12Z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0x0101005D4C2B6E331FD0408D33A614AC4C198E</vt:lpwstr>
  </property>
</Properties>
</file>