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7"/>
  </p:notesMasterIdLst>
  <p:sldIdLst>
    <p:sldId id="256" r:id="rId2"/>
    <p:sldId id="257" r:id="rId3"/>
    <p:sldId id="320" r:id="rId4"/>
    <p:sldId id="322" r:id="rId5"/>
    <p:sldId id="323" r:id="rId6"/>
    <p:sldId id="321" r:id="rId7"/>
    <p:sldId id="258" r:id="rId8"/>
    <p:sldId id="260" r:id="rId9"/>
    <p:sldId id="332" r:id="rId10"/>
    <p:sldId id="269" r:id="rId11"/>
    <p:sldId id="297" r:id="rId12"/>
    <p:sldId id="324" r:id="rId13"/>
    <p:sldId id="298" r:id="rId14"/>
    <p:sldId id="326" r:id="rId15"/>
    <p:sldId id="327" r:id="rId16"/>
    <p:sldId id="325" r:id="rId17"/>
    <p:sldId id="273" r:id="rId18"/>
    <p:sldId id="319" r:id="rId19"/>
    <p:sldId id="330" r:id="rId20"/>
    <p:sldId id="331" r:id="rId21"/>
    <p:sldId id="275" r:id="rId22"/>
    <p:sldId id="329" r:id="rId23"/>
    <p:sldId id="281" r:id="rId24"/>
    <p:sldId id="280" r:id="rId25"/>
    <p:sldId id="333" r:id="rId26"/>
    <p:sldId id="334" r:id="rId27"/>
    <p:sldId id="335" r:id="rId28"/>
    <p:sldId id="282" r:id="rId29"/>
    <p:sldId id="283" r:id="rId30"/>
    <p:sldId id="284" r:id="rId31"/>
    <p:sldId id="285" r:id="rId32"/>
    <p:sldId id="336" r:id="rId33"/>
    <p:sldId id="339" r:id="rId34"/>
    <p:sldId id="259" r:id="rId35"/>
    <p:sldId id="341" r:id="rId36"/>
    <p:sldId id="343" r:id="rId37"/>
    <p:sldId id="261" r:id="rId38"/>
    <p:sldId id="262" r:id="rId39"/>
    <p:sldId id="263" r:id="rId40"/>
    <p:sldId id="264" r:id="rId41"/>
    <p:sldId id="265" r:id="rId42"/>
    <p:sldId id="266" r:id="rId43"/>
    <p:sldId id="267" r:id="rId44"/>
    <p:sldId id="328" r:id="rId45"/>
    <p:sldId id="318" r:id="rId4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mza Ramadan" initials="HR" lastIdx="1" clrIdx="0">
    <p:extLst>
      <p:ext uri="{19B8F6BF-5375-455C-9EA6-DF929625EA0E}">
        <p15:presenceInfo xmlns:p15="http://schemas.microsoft.com/office/powerpoint/2012/main" userId="d938606d574a798d" providerId="Windows Live"/>
      </p:ext>
    </p:extLst>
  </p:cmAuthor>
  <p:cmAuthor id="2" name="ẦђмǻĎ ẦŁŜђįβį"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9" d="100"/>
          <a:sy n="89" d="100"/>
        </p:scale>
        <p:origin x="278"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71F7FD-7A0B-44FD-AF7D-D7DDE7CB30B7}" type="datetimeFigureOut">
              <a:rPr lang="en-US" smtClean="0"/>
              <a:t>11/6/2021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D774C3-BAD6-43B4-B444-DA9C35458D16}" type="slidenum">
              <a:rPr lang="en-US" smtClean="0"/>
              <a:t>‹#›</a:t>
            </a:fld>
            <a:endParaRPr lang="en-US"/>
          </a:p>
        </p:txBody>
      </p:sp>
    </p:spTree>
    <p:extLst>
      <p:ext uri="{BB962C8B-B14F-4D97-AF65-F5344CB8AC3E}">
        <p14:creationId xmlns:p14="http://schemas.microsoft.com/office/powerpoint/2010/main" val="921436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Notes Placeholder"/>
          <p:cNvSpPr>
            <a:spLocks noGrp="1"/>
          </p:cNvSpPr>
          <p:nvPr>
            <p:ph type="body" idx="1"/>
          </p:nvPr>
        </p:nvSpPr>
        <p:spPr bwMode="auto">
          <a:xfrm>
            <a:off x="-2147483648" y="-2147483648"/>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p>
        </p:txBody>
      </p:sp>
    </p:spTree>
    <p:extLst>
      <p:ext uri="{BB962C8B-B14F-4D97-AF65-F5344CB8AC3E}">
        <p14:creationId xmlns:p14="http://schemas.microsoft.com/office/powerpoint/2010/main" val="19086709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Notes Placeholder"/>
          <p:cNvSpPr>
            <a:spLocks noGrp="1"/>
          </p:cNvSpPr>
          <p:nvPr>
            <p:ph type="body" idx="1"/>
          </p:nvPr>
        </p:nvSpPr>
        <p:spPr bwMode="auto">
          <a:xfrm>
            <a:off x="-2147483648" y="-2147483648"/>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p>
        </p:txBody>
      </p:sp>
    </p:spTree>
    <p:extLst>
      <p:ext uri="{BB962C8B-B14F-4D97-AF65-F5344CB8AC3E}">
        <p14:creationId xmlns:p14="http://schemas.microsoft.com/office/powerpoint/2010/main" val="18933298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Notes Placeholder"/>
          <p:cNvSpPr>
            <a:spLocks noGrp="1"/>
          </p:cNvSpPr>
          <p:nvPr>
            <p:ph type="body" idx="1"/>
          </p:nvPr>
        </p:nvSpPr>
        <p:spPr bwMode="auto">
          <a:xfrm>
            <a:off x="-2147483648" y="-2147483648"/>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p>
        </p:txBody>
      </p:sp>
    </p:spTree>
    <p:extLst>
      <p:ext uri="{BB962C8B-B14F-4D97-AF65-F5344CB8AC3E}">
        <p14:creationId xmlns:p14="http://schemas.microsoft.com/office/powerpoint/2010/main" val="10880227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Notes Placeholder"/>
          <p:cNvSpPr>
            <a:spLocks noGrp="1"/>
          </p:cNvSpPr>
          <p:nvPr>
            <p:ph type="body" idx="1"/>
          </p:nvPr>
        </p:nvSpPr>
        <p:spPr bwMode="auto">
          <a:xfrm>
            <a:off x="-2147483648" y="-2147483648"/>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p>
        </p:txBody>
      </p:sp>
    </p:spTree>
    <p:extLst>
      <p:ext uri="{BB962C8B-B14F-4D97-AF65-F5344CB8AC3E}">
        <p14:creationId xmlns:p14="http://schemas.microsoft.com/office/powerpoint/2010/main" val="32883722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Notes Placeholder"/>
          <p:cNvSpPr>
            <a:spLocks noGrp="1"/>
          </p:cNvSpPr>
          <p:nvPr>
            <p:ph type="body" idx="1"/>
          </p:nvPr>
        </p:nvSpPr>
        <p:spPr bwMode="auto">
          <a:xfrm>
            <a:off x="-2147483648" y="-2147483648"/>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p>
        </p:txBody>
      </p:sp>
    </p:spTree>
    <p:extLst>
      <p:ext uri="{BB962C8B-B14F-4D97-AF65-F5344CB8AC3E}">
        <p14:creationId xmlns:p14="http://schemas.microsoft.com/office/powerpoint/2010/main" val="19147094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Notes Placeholder"/>
          <p:cNvSpPr>
            <a:spLocks noGrp="1"/>
          </p:cNvSpPr>
          <p:nvPr>
            <p:ph type="body" idx="1"/>
          </p:nvPr>
        </p:nvSpPr>
        <p:spPr bwMode="auto">
          <a:xfrm>
            <a:off x="-2147483648" y="-2147483648"/>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p>
        </p:txBody>
      </p:sp>
    </p:spTree>
    <p:extLst>
      <p:ext uri="{BB962C8B-B14F-4D97-AF65-F5344CB8AC3E}">
        <p14:creationId xmlns:p14="http://schemas.microsoft.com/office/powerpoint/2010/main" val="2112679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Notes Placeholder"/>
          <p:cNvSpPr>
            <a:spLocks noGrp="1"/>
          </p:cNvSpPr>
          <p:nvPr>
            <p:ph type="body" idx="1"/>
          </p:nvPr>
        </p:nvSpPr>
        <p:spPr bwMode="auto">
          <a:xfrm>
            <a:off x="-2147483648" y="-2147483648"/>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p>
        </p:txBody>
      </p:sp>
    </p:spTree>
    <p:extLst>
      <p:ext uri="{BB962C8B-B14F-4D97-AF65-F5344CB8AC3E}">
        <p14:creationId xmlns:p14="http://schemas.microsoft.com/office/powerpoint/2010/main" val="1092204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Notes Placeholder"/>
          <p:cNvSpPr>
            <a:spLocks noGrp="1"/>
          </p:cNvSpPr>
          <p:nvPr>
            <p:ph type="body" idx="1"/>
          </p:nvPr>
        </p:nvSpPr>
        <p:spPr bwMode="auto">
          <a:xfrm>
            <a:off x="-2147483648" y="-2147483648"/>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p>
        </p:txBody>
      </p:sp>
    </p:spTree>
    <p:extLst>
      <p:ext uri="{BB962C8B-B14F-4D97-AF65-F5344CB8AC3E}">
        <p14:creationId xmlns:p14="http://schemas.microsoft.com/office/powerpoint/2010/main" val="3680850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Notes Placeholder"/>
          <p:cNvSpPr>
            <a:spLocks noGrp="1"/>
          </p:cNvSpPr>
          <p:nvPr>
            <p:ph type="body" idx="1"/>
          </p:nvPr>
        </p:nvSpPr>
        <p:spPr bwMode="auto">
          <a:xfrm>
            <a:off x="-2147483648" y="-2147483648"/>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p>
        </p:txBody>
      </p:sp>
    </p:spTree>
    <p:extLst>
      <p:ext uri="{BB962C8B-B14F-4D97-AF65-F5344CB8AC3E}">
        <p14:creationId xmlns:p14="http://schemas.microsoft.com/office/powerpoint/2010/main" val="10483163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Notes Placeholder"/>
          <p:cNvSpPr>
            <a:spLocks noGrp="1"/>
          </p:cNvSpPr>
          <p:nvPr>
            <p:ph type="body" idx="1"/>
          </p:nvPr>
        </p:nvSpPr>
        <p:spPr bwMode="auto">
          <a:xfrm>
            <a:off x="-2147483648" y="-2147483648"/>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p>
        </p:txBody>
      </p:sp>
    </p:spTree>
    <p:extLst>
      <p:ext uri="{BB962C8B-B14F-4D97-AF65-F5344CB8AC3E}">
        <p14:creationId xmlns:p14="http://schemas.microsoft.com/office/powerpoint/2010/main" val="26200770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Notes Placeholder"/>
          <p:cNvSpPr>
            <a:spLocks noGrp="1"/>
          </p:cNvSpPr>
          <p:nvPr>
            <p:ph type="body" idx="1"/>
          </p:nvPr>
        </p:nvSpPr>
        <p:spPr bwMode="auto">
          <a:xfrm>
            <a:off x="-2147483648" y="-2147483648"/>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p>
        </p:txBody>
      </p:sp>
    </p:spTree>
    <p:extLst>
      <p:ext uri="{BB962C8B-B14F-4D97-AF65-F5344CB8AC3E}">
        <p14:creationId xmlns:p14="http://schemas.microsoft.com/office/powerpoint/2010/main" val="2587256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Notes Placeholder"/>
          <p:cNvSpPr>
            <a:spLocks noGrp="1"/>
          </p:cNvSpPr>
          <p:nvPr>
            <p:ph type="body" idx="1"/>
          </p:nvPr>
        </p:nvSpPr>
        <p:spPr bwMode="auto">
          <a:xfrm>
            <a:off x="-2147483648" y="-2147483648"/>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p>
        </p:txBody>
      </p:sp>
    </p:spTree>
    <p:extLst>
      <p:ext uri="{BB962C8B-B14F-4D97-AF65-F5344CB8AC3E}">
        <p14:creationId xmlns:p14="http://schemas.microsoft.com/office/powerpoint/2010/main" val="3768146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Notes Placeholder"/>
          <p:cNvSpPr>
            <a:spLocks noGrp="1"/>
          </p:cNvSpPr>
          <p:nvPr>
            <p:ph type="body" idx="1"/>
          </p:nvPr>
        </p:nvSpPr>
        <p:spPr bwMode="auto">
          <a:xfrm>
            <a:off x="-2147483648" y="-2147483648"/>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p>
        </p:txBody>
      </p:sp>
    </p:spTree>
    <p:extLst>
      <p:ext uri="{BB962C8B-B14F-4D97-AF65-F5344CB8AC3E}">
        <p14:creationId xmlns:p14="http://schemas.microsoft.com/office/powerpoint/2010/main" val="3500619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Notes Placeholder"/>
          <p:cNvSpPr>
            <a:spLocks noGrp="1"/>
          </p:cNvSpPr>
          <p:nvPr>
            <p:ph type="body" idx="1"/>
          </p:nvPr>
        </p:nvSpPr>
        <p:spPr bwMode="auto">
          <a:xfrm>
            <a:off x="-2147483648" y="-2147483648"/>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p>
        </p:txBody>
      </p:sp>
    </p:spTree>
    <p:extLst>
      <p:ext uri="{BB962C8B-B14F-4D97-AF65-F5344CB8AC3E}">
        <p14:creationId xmlns:p14="http://schemas.microsoft.com/office/powerpoint/2010/main" val="18509545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Notes Placeholder"/>
          <p:cNvSpPr>
            <a:spLocks noGrp="1"/>
          </p:cNvSpPr>
          <p:nvPr>
            <p:ph type="body" idx="1"/>
          </p:nvPr>
        </p:nvSpPr>
        <p:spPr bwMode="auto">
          <a:xfrm>
            <a:off x="-2147483648" y="-2147483648"/>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p>
        </p:txBody>
      </p:sp>
    </p:spTree>
    <p:extLst>
      <p:ext uri="{BB962C8B-B14F-4D97-AF65-F5344CB8AC3E}">
        <p14:creationId xmlns:p14="http://schemas.microsoft.com/office/powerpoint/2010/main" val="2147449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Notes Placeholder"/>
          <p:cNvSpPr>
            <a:spLocks noGrp="1"/>
          </p:cNvSpPr>
          <p:nvPr>
            <p:ph type="body" idx="1"/>
          </p:nvPr>
        </p:nvSpPr>
        <p:spPr bwMode="auto">
          <a:xfrm>
            <a:off x="-2147483648" y="-2147483648"/>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a:p>
        </p:txBody>
      </p:sp>
    </p:spTree>
    <p:extLst>
      <p:ext uri="{BB962C8B-B14F-4D97-AF65-F5344CB8AC3E}">
        <p14:creationId xmlns:p14="http://schemas.microsoft.com/office/powerpoint/2010/main" val="2250878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a:lstStyle>
            <a:lvl1pPr>
              <a:defRPr sz="4300" b="0" i="0">
                <a:solidFill>
                  <a:srgbClr val="562213"/>
                </a:solidFill>
                <a:latin typeface="Gill Sans MT"/>
                <a:cs typeface="Gill Sans MT"/>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a:lstStyle>
            <a:lvl1pPr>
              <a:defRPr/>
            </a:lvl1pPr>
          </a:lstStyle>
          <a:p>
            <a:endParaRPr/>
          </a:p>
        </p:txBody>
      </p:sp>
      <p:sp>
        <p:nvSpPr>
          <p:cNvPr id="4" name="Holder 4"/>
          <p:cNvSpPr>
            <a:spLocks noGrp="1"/>
          </p:cNvSpPr>
          <p:nvPr>
            <p:ph sz="half" idx="3"/>
          </p:nvPr>
        </p:nvSpPr>
        <p:spPr>
          <a:xfrm>
            <a:off x="6278879" y="1577340"/>
            <a:ext cx="5303520" cy="4526280"/>
          </a:xfrm>
          <a:prstGeom prst="rect">
            <a:avLst/>
          </a:prstGeom>
        </p:spPr>
        <p:txBody>
          <a:bodyPr/>
          <a:lstStyle>
            <a:lvl1pPr>
              <a:defRPr/>
            </a:lvl1pPr>
          </a:lstStyle>
          <a:p>
            <a:endParaRPr/>
          </a:p>
        </p:txBody>
      </p:sp>
      <p:sp>
        <p:nvSpPr>
          <p:cNvPr id="19" name="Holder 5"/>
          <p:cNvSpPr>
            <a:spLocks noGrp="1"/>
          </p:cNvSpPr>
          <p:nvPr>
            <p:ph type="ftr" sz="quarter" idx="10"/>
          </p:nvPr>
        </p:nvSpPr>
        <p:spPr/>
        <p:txBody>
          <a:bodyPr/>
          <a:lstStyle>
            <a:lvl1pPr algn="ctr">
              <a:defRPr>
                <a:solidFill>
                  <a:schemeClr val="tx1">
                    <a:tint val="75000"/>
                  </a:schemeClr>
                </a:solidFill>
              </a:defRPr>
            </a:lvl1pPr>
          </a:lstStyle>
          <a:p>
            <a:pPr>
              <a:defRPr/>
            </a:pPr>
            <a:endParaRPr/>
          </a:p>
        </p:txBody>
      </p:sp>
      <p:sp>
        <p:nvSpPr>
          <p:cNvPr id="20" name="Holder 6"/>
          <p:cNvSpPr>
            <a:spLocks noGrp="1"/>
          </p:cNvSpPr>
          <p:nvPr>
            <p:ph type="dt" sz="half" idx="11"/>
          </p:nvPr>
        </p:nvSpPr>
        <p:spPr/>
        <p:txBody>
          <a:bodyPr/>
          <a:lstStyle>
            <a:lvl1pPr algn="l">
              <a:defRPr>
                <a:solidFill>
                  <a:schemeClr val="tx1">
                    <a:tint val="75000"/>
                  </a:schemeClr>
                </a:solidFill>
              </a:defRPr>
            </a:lvl1pPr>
          </a:lstStyle>
          <a:p>
            <a:pPr>
              <a:defRPr/>
            </a:pPr>
            <a:fld id="{F98F889E-89A5-4CA6-819F-C929BB59248A}" type="datetimeFigureOut">
              <a:rPr lang="en-US"/>
              <a:t>11/6/2021</a:t>
            </a:fld>
            <a:endParaRPr lang="en-US"/>
          </a:p>
        </p:txBody>
      </p:sp>
      <p:sp>
        <p:nvSpPr>
          <p:cNvPr id="21" name="Holder 7"/>
          <p:cNvSpPr>
            <a:spLocks noGrp="1"/>
          </p:cNvSpPr>
          <p:nvPr>
            <p:ph type="sldNum" sz="quarter" idx="12"/>
          </p:nvPr>
        </p:nvSpPr>
        <p:spPr/>
        <p:txBody>
          <a:bodyPr/>
          <a:lstStyle>
            <a:lvl1pPr>
              <a:defRPr/>
            </a:lvl1pPr>
          </a:lstStyle>
          <a:p>
            <a:fld id="{EB95615F-64D7-40F2-86D6-AD83E2D753FF}" type="slidenum">
              <a:rPr lang="en-US" altLang="en-US"/>
              <a:t>‹#›</a:t>
            </a:fld>
            <a:endParaRPr lang="en-US" altLang="en-US"/>
          </a:p>
        </p:txBody>
      </p:sp>
    </p:spTree>
    <p:extLst>
      <p:ext uri="{BB962C8B-B14F-4D97-AF65-F5344CB8AC3E}">
        <p14:creationId xmlns:p14="http://schemas.microsoft.com/office/powerpoint/2010/main" val="2430524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11/6/2021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11/6/2021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 id="2147483671" r:id="rId17"/>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https://www.slideshare.net/bikashpraharaj/approach-to-ascites-38554505"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object 2"/>
          <p:cNvSpPr>
            <a:spLocks noChangeArrowheads="1"/>
          </p:cNvSpPr>
          <p:nvPr/>
        </p:nvSpPr>
        <p:spPr bwMode="auto">
          <a:xfrm>
            <a:off x="1228725" y="1414463"/>
            <a:ext cx="280988" cy="20955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
        <p:nvSpPr>
          <p:cNvPr id="6147" name="object 3"/>
          <p:cNvSpPr/>
          <p:nvPr/>
        </p:nvSpPr>
        <p:spPr bwMode="auto">
          <a:xfrm>
            <a:off x="1228725" y="1414463"/>
            <a:ext cx="280988" cy="209550"/>
          </a:xfrm>
          <a:custGeom>
            <a:avLst/>
            <a:gdLst>
              <a:gd name="T0" fmla="*/ 0 w 280669"/>
              <a:gd name="T1" fmla="*/ 105155 h 210819"/>
              <a:gd name="T2" fmla="*/ 14647 w 280669"/>
              <a:gd name="T3" fmla="*/ 58328 h 210819"/>
              <a:gd name="T4" fmla="*/ 42168 w 280669"/>
              <a:gd name="T5" fmla="*/ 29998 h 210819"/>
              <a:gd name="T6" fmla="*/ 80571 w 280669"/>
              <a:gd name="T7" fmla="*/ 9968 h 210819"/>
              <a:gd name="T8" fmla="*/ 126894 w 280669"/>
              <a:gd name="T9" fmla="*/ 469 h 210819"/>
              <a:gd name="T10" fmla="*/ 140232 w 280669"/>
              <a:gd name="T11" fmla="*/ 0 h 210819"/>
              <a:gd name="T12" fmla="*/ 188176 w 280669"/>
              <a:gd name="T13" fmla="*/ 6308 h 210819"/>
              <a:gd name="T14" fmla="*/ 228981 w 280669"/>
              <a:gd name="T15" fmla="*/ 23747 h 210819"/>
              <a:gd name="T16" fmla="*/ 259690 w 280669"/>
              <a:gd name="T17" fmla="*/ 50083 h 210819"/>
              <a:gd name="T18" fmla="*/ 279817 w 280669"/>
              <a:gd name="T19" fmla="*/ 95180 h 210819"/>
              <a:gd name="T20" fmla="*/ 280440 w 280669"/>
              <a:gd name="T21" fmla="*/ 105155 h 210819"/>
              <a:gd name="T22" fmla="*/ 265797 w 280669"/>
              <a:gd name="T23" fmla="*/ 152054 h 210819"/>
              <a:gd name="T24" fmla="*/ 238280 w 280669"/>
              <a:gd name="T25" fmla="*/ 180376 h 210819"/>
              <a:gd name="T26" fmla="*/ 199877 w 280669"/>
              <a:gd name="T27" fmla="*/ 200374 h 210819"/>
              <a:gd name="T28" fmla="*/ 153548 w 280669"/>
              <a:gd name="T29" fmla="*/ 209845 h 210819"/>
              <a:gd name="T30" fmla="*/ 140232 w 280669"/>
              <a:gd name="T31" fmla="*/ 210311 h 210819"/>
              <a:gd name="T32" fmla="*/ 92295 w 280669"/>
              <a:gd name="T33" fmla="*/ 204021 h 210819"/>
              <a:gd name="T34" fmla="*/ 51486 w 280669"/>
              <a:gd name="T35" fmla="*/ 186618 h 210819"/>
              <a:gd name="T36" fmla="*/ 20767 w 280669"/>
              <a:gd name="T37" fmla="*/ 160306 h 210819"/>
              <a:gd name="T38" fmla="*/ 625 w 280669"/>
              <a:gd name="T39" fmla="*/ 115173 h 210819"/>
              <a:gd name="T40" fmla="*/ 0 w 280669"/>
              <a:gd name="T41" fmla="*/ 105155 h 210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0669" h="210819">
                <a:moveTo>
                  <a:pt x="0" y="105155"/>
                </a:moveTo>
                <a:lnTo>
                  <a:pt x="14647" y="58328"/>
                </a:lnTo>
                <a:lnTo>
                  <a:pt x="42168" y="29998"/>
                </a:lnTo>
                <a:lnTo>
                  <a:pt x="80571" y="9968"/>
                </a:lnTo>
                <a:lnTo>
                  <a:pt x="126894" y="469"/>
                </a:lnTo>
                <a:lnTo>
                  <a:pt x="140232" y="0"/>
                </a:lnTo>
                <a:lnTo>
                  <a:pt x="188176" y="6308"/>
                </a:lnTo>
                <a:lnTo>
                  <a:pt x="228981" y="23747"/>
                </a:lnTo>
                <a:lnTo>
                  <a:pt x="259690" y="50083"/>
                </a:lnTo>
                <a:lnTo>
                  <a:pt x="279817" y="95180"/>
                </a:lnTo>
                <a:lnTo>
                  <a:pt x="280440" y="105155"/>
                </a:lnTo>
                <a:lnTo>
                  <a:pt x="265797" y="152054"/>
                </a:lnTo>
                <a:lnTo>
                  <a:pt x="238280" y="180376"/>
                </a:lnTo>
                <a:lnTo>
                  <a:pt x="199877" y="200374"/>
                </a:lnTo>
                <a:lnTo>
                  <a:pt x="153548" y="209845"/>
                </a:lnTo>
                <a:lnTo>
                  <a:pt x="140232" y="210311"/>
                </a:lnTo>
                <a:lnTo>
                  <a:pt x="92295" y="204021"/>
                </a:lnTo>
                <a:lnTo>
                  <a:pt x="51486" y="186618"/>
                </a:lnTo>
                <a:lnTo>
                  <a:pt x="20767" y="160306"/>
                </a:lnTo>
                <a:lnTo>
                  <a:pt x="625" y="115173"/>
                </a:lnTo>
                <a:lnTo>
                  <a:pt x="0" y="105155"/>
                </a:lnTo>
                <a:close/>
              </a:path>
            </a:pathLst>
          </a:custGeom>
          <a:noFill/>
          <a:ln w="12700">
            <a:solidFill>
              <a:srgbClr val="2F8CA4"/>
            </a:solidFill>
            <a:rou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148" name="object 4"/>
          <p:cNvSpPr/>
          <p:nvPr/>
        </p:nvSpPr>
        <p:spPr bwMode="auto">
          <a:xfrm>
            <a:off x="1543050" y="1344613"/>
            <a:ext cx="85725" cy="65087"/>
          </a:xfrm>
          <a:custGeom>
            <a:avLst/>
            <a:gdLst>
              <a:gd name="T0" fmla="*/ 0 w 85725"/>
              <a:gd name="T1" fmla="*/ 32003 h 64134"/>
              <a:gd name="T2" fmla="*/ 39330 w 85725"/>
              <a:gd name="T3" fmla="*/ 95 h 64134"/>
              <a:gd name="T4" fmla="*/ 42671 w 85725"/>
              <a:gd name="T5" fmla="*/ 0 h 64134"/>
              <a:gd name="T6" fmla="*/ 80995 w 85725"/>
              <a:gd name="T7" fmla="*/ 17888 h 64134"/>
              <a:gd name="T8" fmla="*/ 85343 w 85725"/>
              <a:gd name="T9" fmla="*/ 32003 h 64134"/>
              <a:gd name="T10" fmla="*/ 45998 w 85725"/>
              <a:gd name="T11" fmla="*/ 63911 h 64134"/>
              <a:gd name="T12" fmla="*/ 42671 w 85725"/>
              <a:gd name="T13" fmla="*/ 64007 h 64134"/>
              <a:gd name="T14" fmla="*/ 26772 w 85725"/>
              <a:gd name="T15" fmla="*/ 61715 h 64134"/>
              <a:gd name="T16" fmla="*/ 13599 w 85725"/>
              <a:gd name="T17" fmla="*/ 55436 h 64134"/>
              <a:gd name="T18" fmla="*/ 4327 w 85725"/>
              <a:gd name="T19" fmla="*/ 46066 h 64134"/>
              <a:gd name="T20" fmla="*/ 128 w 85725"/>
              <a:gd name="T21" fmla="*/ 34501 h 64134"/>
              <a:gd name="T22" fmla="*/ 0 w 85725"/>
              <a:gd name="T23" fmla="*/ 32003 h 64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725" h="64134">
                <a:moveTo>
                  <a:pt x="0" y="32003"/>
                </a:moveTo>
                <a:lnTo>
                  <a:pt x="39330" y="95"/>
                </a:lnTo>
                <a:lnTo>
                  <a:pt x="42671" y="0"/>
                </a:lnTo>
                <a:lnTo>
                  <a:pt x="80995" y="17888"/>
                </a:lnTo>
                <a:lnTo>
                  <a:pt x="85343" y="32003"/>
                </a:lnTo>
                <a:lnTo>
                  <a:pt x="45998" y="63911"/>
                </a:lnTo>
                <a:lnTo>
                  <a:pt x="42671" y="64007"/>
                </a:lnTo>
                <a:lnTo>
                  <a:pt x="26772" y="61715"/>
                </a:lnTo>
                <a:lnTo>
                  <a:pt x="13599" y="55436"/>
                </a:lnTo>
                <a:lnTo>
                  <a:pt x="4327" y="46066"/>
                </a:lnTo>
                <a:lnTo>
                  <a:pt x="128" y="34501"/>
                </a:lnTo>
                <a:lnTo>
                  <a:pt x="0" y="32003"/>
                </a:lnTo>
                <a:close/>
              </a:path>
            </a:pathLst>
          </a:custGeom>
          <a:noFill/>
          <a:ln w="12700">
            <a:solidFill>
              <a:srgbClr val="2F7F92"/>
            </a:solidFill>
            <a:rou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150" name="object 6"/>
          <p:cNvSpPr txBox="1">
            <a:spLocks noChangeArrowheads="1"/>
          </p:cNvSpPr>
          <p:nvPr/>
        </p:nvSpPr>
        <p:spPr bwMode="auto">
          <a:xfrm>
            <a:off x="4399764" y="1519238"/>
            <a:ext cx="8859761"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27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sz="9600">
                <a:solidFill>
                  <a:srgbClr val="562213"/>
                </a:solidFill>
                <a:latin typeface="Gill Sans MT" panose="020B0502020104020203" pitchFamily="34" charset="0"/>
                <a:ea typeface="Gill Sans MT" panose="020B0502020104020203" pitchFamily="34" charset="0"/>
                <a:cs typeface="Gill Sans MT" panose="020B0502020104020203" pitchFamily="34" charset="0"/>
              </a:rPr>
              <a:t>Ascites</a:t>
            </a:r>
            <a:endParaRPr lang="en-US" altLang="en-US" sz="9600">
              <a:latin typeface="Gill Sans MT" panose="020B0502020104020203" pitchFamily="34" charset="0"/>
              <a:ea typeface="Gill Sans MT" panose="020B0502020104020203" pitchFamily="34" charset="0"/>
              <a:cs typeface="Gill Sans MT" panose="020B0502020104020203" pitchFamily="34" charset="0"/>
            </a:endParaRPr>
          </a:p>
        </p:txBody>
      </p:sp>
      <p:sp>
        <p:nvSpPr>
          <p:cNvPr id="7" name="object 7"/>
          <p:cNvSpPr txBox="1"/>
          <p:nvPr/>
        </p:nvSpPr>
        <p:spPr>
          <a:xfrm>
            <a:off x="2933095" y="3813403"/>
            <a:ext cx="7060595" cy="1292662"/>
          </a:xfrm>
          <a:prstGeom prst="rect">
            <a:avLst/>
          </a:prstGeom>
        </p:spPr>
        <p:txBody>
          <a:bodyPr wrap="square" lIns="0" tIns="0" rIns="0" bIns="0" anchor="ctr">
            <a:spAutoFit/>
          </a:bodyPr>
          <a:lstStyle/>
          <a:p>
            <a:pPr marL="12700" algn="ctr" fontAlgn="auto">
              <a:spcBef>
                <a:spcPts val="0"/>
              </a:spcBef>
              <a:spcAft>
                <a:spcPts val="0"/>
              </a:spcAft>
              <a:defRPr/>
            </a:pPr>
            <a:r>
              <a:rPr lang="en-US" sz="2800" spc="-5" dirty="0" err="1" smtClean="0">
                <a:latin typeface="Arial" panose="020B0604020202020204"/>
                <a:cs typeface="Arial" panose="020B0604020202020204"/>
              </a:rPr>
              <a:t>Anas</a:t>
            </a:r>
            <a:r>
              <a:rPr lang="en-US" sz="2800" spc="-5" dirty="0" smtClean="0">
                <a:latin typeface="Arial" panose="020B0604020202020204"/>
                <a:cs typeface="Arial" panose="020B0604020202020204"/>
              </a:rPr>
              <a:t> </a:t>
            </a:r>
            <a:r>
              <a:rPr lang="en-US" sz="2800" spc="-5" dirty="0" err="1" smtClean="0">
                <a:latin typeface="Arial" panose="020B0604020202020204"/>
                <a:cs typeface="Arial" panose="020B0604020202020204"/>
              </a:rPr>
              <a:t>Alahmad</a:t>
            </a:r>
            <a:r>
              <a:rPr lang="en-US" sz="2800" spc="-5" dirty="0" smtClean="0">
                <a:latin typeface="Arial" panose="020B0604020202020204"/>
                <a:cs typeface="Arial" panose="020B0604020202020204"/>
              </a:rPr>
              <a:t> </a:t>
            </a:r>
          </a:p>
          <a:p>
            <a:pPr marL="12700" algn="ctr" fontAlgn="auto">
              <a:spcBef>
                <a:spcPts val="0"/>
              </a:spcBef>
              <a:spcAft>
                <a:spcPts val="0"/>
              </a:spcAft>
              <a:defRPr/>
            </a:pPr>
            <a:r>
              <a:rPr lang="en-US" sz="2800" spc="-5" dirty="0" smtClean="0">
                <a:latin typeface="Arial" panose="020B0604020202020204"/>
                <a:cs typeface="Arial" panose="020B0604020202020204"/>
              </a:rPr>
              <a:t>Mohammad </a:t>
            </a:r>
            <a:r>
              <a:rPr lang="en-US" sz="2800" spc="-5" dirty="0" err="1" smtClean="0">
                <a:latin typeface="Arial" panose="020B0604020202020204"/>
                <a:cs typeface="Arial" panose="020B0604020202020204"/>
              </a:rPr>
              <a:t>Alkhateeb</a:t>
            </a:r>
            <a:r>
              <a:rPr lang="en-US" sz="2800" spc="-5" dirty="0" smtClean="0">
                <a:latin typeface="Arial" panose="020B0604020202020204"/>
                <a:cs typeface="Arial" panose="020B0604020202020204"/>
              </a:rPr>
              <a:t> </a:t>
            </a:r>
          </a:p>
          <a:p>
            <a:pPr marL="12700" algn="ctr" fontAlgn="auto">
              <a:spcBef>
                <a:spcPts val="0"/>
              </a:spcBef>
              <a:spcAft>
                <a:spcPts val="0"/>
              </a:spcAft>
              <a:defRPr/>
            </a:pPr>
            <a:r>
              <a:rPr lang="en-US" sz="2800" spc="-5" dirty="0" err="1" smtClean="0">
                <a:latin typeface="Arial" panose="020B0604020202020204"/>
                <a:cs typeface="Arial" panose="020B0604020202020204"/>
              </a:rPr>
              <a:t>Abd</a:t>
            </a:r>
            <a:r>
              <a:rPr lang="en-US" sz="2800" spc="-5" dirty="0" smtClean="0">
                <a:latin typeface="Arial" panose="020B0604020202020204"/>
                <a:cs typeface="Arial" panose="020B0604020202020204"/>
              </a:rPr>
              <a:t> </a:t>
            </a:r>
            <a:r>
              <a:rPr lang="en-US" sz="2800" spc="-5" dirty="0" err="1">
                <a:latin typeface="Arial" panose="020B0604020202020204"/>
                <a:cs typeface="Arial" panose="020B0604020202020204"/>
              </a:rPr>
              <a:t>A</a:t>
            </a:r>
            <a:r>
              <a:rPr lang="en-US" sz="2800" spc="-5" dirty="0" err="1" smtClean="0">
                <a:latin typeface="Arial" panose="020B0604020202020204"/>
                <a:cs typeface="Arial" panose="020B0604020202020204"/>
              </a:rPr>
              <a:t>lrahman</a:t>
            </a:r>
            <a:r>
              <a:rPr lang="en-US" sz="2800" spc="-5" dirty="0" smtClean="0">
                <a:latin typeface="Arial" panose="020B0604020202020204"/>
                <a:cs typeface="Arial" panose="020B0604020202020204"/>
              </a:rPr>
              <a:t> </a:t>
            </a:r>
            <a:r>
              <a:rPr lang="en-US" sz="2800" spc="-5" dirty="0" err="1" smtClean="0">
                <a:latin typeface="Arial" panose="020B0604020202020204"/>
                <a:cs typeface="Arial" panose="020B0604020202020204"/>
              </a:rPr>
              <a:t>saadah</a:t>
            </a:r>
            <a:endParaRPr lang="en-US" sz="2800" spc="-5" dirty="0">
              <a:latin typeface="Arial" panose="020B0604020202020204"/>
              <a:cs typeface="Arial" panose="020B0604020202020204"/>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450975" y="696595"/>
            <a:ext cx="10678160" cy="6073458"/>
          </a:xfrm>
          <a:prstGeom prst="rect">
            <a:avLst/>
          </a:prstGeom>
        </p:spPr>
        <p:txBody>
          <a:bodyPr wrap="square" lIns="0" tIns="0" rIns="0" bIns="0">
            <a:spAutoFit/>
          </a:bodyPr>
          <a:lstStyle>
            <a:lvl1pPr marL="295275" indent="-282575">
              <a:tabLst>
                <a:tab pos="295275" algn="l"/>
                <a:tab pos="3163570" algn="l"/>
              </a:tabLst>
              <a:defRPr>
                <a:solidFill>
                  <a:schemeClr val="tx1"/>
                </a:solidFill>
                <a:latin typeface="Calibri" panose="020F0502020204030204" pitchFamily="34" charset="0"/>
              </a:defRPr>
            </a:lvl1pPr>
            <a:lvl2pPr marL="742950" indent="-285750">
              <a:tabLst>
                <a:tab pos="295275" algn="l"/>
                <a:tab pos="3163570" algn="l"/>
              </a:tabLst>
              <a:defRPr>
                <a:solidFill>
                  <a:schemeClr val="tx1"/>
                </a:solidFill>
                <a:latin typeface="Calibri" panose="020F0502020204030204" pitchFamily="34" charset="0"/>
              </a:defRPr>
            </a:lvl2pPr>
            <a:lvl3pPr marL="1143000" indent="-228600">
              <a:tabLst>
                <a:tab pos="295275" algn="l"/>
                <a:tab pos="3163570" algn="l"/>
              </a:tabLst>
              <a:defRPr>
                <a:solidFill>
                  <a:schemeClr val="tx1"/>
                </a:solidFill>
                <a:latin typeface="Calibri" panose="020F0502020204030204" pitchFamily="34" charset="0"/>
              </a:defRPr>
            </a:lvl3pPr>
            <a:lvl4pPr marL="1600200" indent="-228600">
              <a:tabLst>
                <a:tab pos="295275" algn="l"/>
                <a:tab pos="3163570" algn="l"/>
              </a:tabLst>
              <a:defRPr>
                <a:solidFill>
                  <a:schemeClr val="tx1"/>
                </a:solidFill>
                <a:latin typeface="Calibri" panose="020F0502020204030204" pitchFamily="34" charset="0"/>
              </a:defRPr>
            </a:lvl4pPr>
            <a:lvl5pPr marL="2057400" indent="-228600">
              <a:tabLst>
                <a:tab pos="295275" algn="l"/>
                <a:tab pos="3163570" algn="l"/>
              </a:tabLst>
              <a:defRPr>
                <a:solidFill>
                  <a:schemeClr val="tx1"/>
                </a:solidFill>
                <a:latin typeface="Calibri" panose="020F0502020204030204" pitchFamily="34" charset="0"/>
              </a:defRPr>
            </a:lvl5pPr>
            <a:lvl6pPr marL="2514600" indent="-228600" fontAlgn="base">
              <a:spcBef>
                <a:spcPct val="0"/>
              </a:spcBef>
              <a:spcAft>
                <a:spcPct val="0"/>
              </a:spcAft>
              <a:tabLst>
                <a:tab pos="295275" algn="l"/>
                <a:tab pos="3163570" algn="l"/>
              </a:tabLst>
              <a:defRPr>
                <a:solidFill>
                  <a:schemeClr val="tx1"/>
                </a:solidFill>
                <a:latin typeface="Calibri" panose="020F0502020204030204" pitchFamily="34" charset="0"/>
              </a:defRPr>
            </a:lvl6pPr>
            <a:lvl7pPr marL="2971800" indent="-228600" fontAlgn="base">
              <a:spcBef>
                <a:spcPct val="0"/>
              </a:spcBef>
              <a:spcAft>
                <a:spcPct val="0"/>
              </a:spcAft>
              <a:tabLst>
                <a:tab pos="295275" algn="l"/>
                <a:tab pos="3163570" algn="l"/>
              </a:tabLst>
              <a:defRPr>
                <a:solidFill>
                  <a:schemeClr val="tx1"/>
                </a:solidFill>
                <a:latin typeface="Calibri" panose="020F0502020204030204" pitchFamily="34" charset="0"/>
              </a:defRPr>
            </a:lvl7pPr>
            <a:lvl8pPr marL="3429000" indent="-228600" fontAlgn="base">
              <a:spcBef>
                <a:spcPct val="0"/>
              </a:spcBef>
              <a:spcAft>
                <a:spcPct val="0"/>
              </a:spcAft>
              <a:tabLst>
                <a:tab pos="295275" algn="l"/>
                <a:tab pos="3163570" algn="l"/>
              </a:tabLst>
              <a:defRPr>
                <a:solidFill>
                  <a:schemeClr val="tx1"/>
                </a:solidFill>
                <a:latin typeface="Calibri" panose="020F0502020204030204" pitchFamily="34" charset="0"/>
              </a:defRPr>
            </a:lvl8pPr>
            <a:lvl9pPr marL="3886200" indent="-228600" fontAlgn="base">
              <a:spcBef>
                <a:spcPct val="0"/>
              </a:spcBef>
              <a:spcAft>
                <a:spcPct val="0"/>
              </a:spcAft>
              <a:tabLst>
                <a:tab pos="295275" algn="l"/>
                <a:tab pos="3163570" algn="l"/>
              </a:tabLst>
              <a:defRPr>
                <a:solidFill>
                  <a:schemeClr val="tx1"/>
                </a:solidFill>
                <a:latin typeface="Calibri" panose="020F0502020204030204" pitchFamily="34" charset="0"/>
              </a:defRPr>
            </a:lvl9pPr>
          </a:lstStyle>
          <a:p>
            <a:pPr>
              <a:buClr>
                <a:srgbClr val="3890A6"/>
              </a:buClr>
              <a:buSzPct val="80000"/>
              <a:buFont typeface="Wingdings 2" panose="05020102010507070707" pitchFamily="18" charset="2"/>
              <a:buChar char=""/>
            </a:pPr>
            <a:r>
              <a:rPr lang="en-US" altLang="en-US" sz="3600" dirty="0">
                <a:latin typeface="Gill Sans MT" panose="020B0502020104020203" pitchFamily="34" charset="0"/>
                <a:ea typeface="Gill Sans MT" panose="020B0502020104020203" pitchFamily="34" charset="0"/>
                <a:cs typeface="Gill Sans MT" panose="020B0502020104020203" pitchFamily="34" charset="0"/>
              </a:rPr>
              <a:t>The</a:t>
            </a:r>
            <a:r>
              <a:rPr lang="en-US" altLang="en-US" sz="3600" dirty="0">
                <a:latin typeface="Times New Roman" panose="02020603050405020304" pitchFamily="18" charset="0"/>
                <a:cs typeface="Times New Roman" panose="02020603050405020304" pitchFamily="18" charset="0"/>
              </a:rPr>
              <a:t> </a:t>
            </a:r>
            <a:r>
              <a:rPr lang="en-US" altLang="en-US" sz="3600" b="1" dirty="0">
                <a:latin typeface="Gill Sans MT" panose="020B0502020104020203" pitchFamily="34" charset="0"/>
                <a:ea typeface="Gill Sans MT" panose="020B0502020104020203" pitchFamily="34" charset="0"/>
                <a:cs typeface="Gill Sans MT" panose="020B0502020104020203" pitchFamily="34" charset="0"/>
              </a:rPr>
              <a:t>factors</a:t>
            </a:r>
            <a:r>
              <a:rPr lang="en-US" altLang="en-US" sz="3600" dirty="0">
                <a:latin typeface="Times New Roman" panose="02020603050405020304" pitchFamily="18" charset="0"/>
                <a:cs typeface="Times New Roman" panose="02020603050405020304" pitchFamily="18" charset="0"/>
              </a:rPr>
              <a:t> </a:t>
            </a:r>
            <a:r>
              <a:rPr lang="en-US" altLang="en-US" sz="3600" dirty="0">
                <a:latin typeface="Gill Sans MT" panose="020B0502020104020203" pitchFamily="34" charset="0"/>
                <a:ea typeface="Gill Sans MT" panose="020B0502020104020203" pitchFamily="34" charset="0"/>
                <a:cs typeface="Gill Sans MT" panose="020B0502020104020203" pitchFamily="34" charset="0"/>
              </a:rPr>
              <a:t>that are involved</a:t>
            </a:r>
            <a:r>
              <a:rPr lang="en-US" altLang="en-US" sz="3600" dirty="0">
                <a:latin typeface="Times New Roman" panose="02020603050405020304" pitchFamily="18" charset="0"/>
                <a:cs typeface="Times New Roman" panose="02020603050405020304" pitchFamily="18" charset="0"/>
              </a:rPr>
              <a:t> </a:t>
            </a:r>
            <a:r>
              <a:rPr lang="en-US" altLang="en-US" sz="3600" dirty="0">
                <a:latin typeface="Gill Sans MT" panose="020B0502020104020203" pitchFamily="34" charset="0"/>
                <a:ea typeface="Gill Sans MT" panose="020B0502020104020203" pitchFamily="34" charset="0"/>
                <a:cs typeface="Gill Sans MT" panose="020B0502020104020203" pitchFamily="34" charset="0"/>
              </a:rPr>
              <a:t>in</a:t>
            </a:r>
            <a:r>
              <a:rPr lang="en-US" altLang="en-US" sz="3600" dirty="0">
                <a:latin typeface="Times New Roman" panose="02020603050405020304" pitchFamily="18" charset="0"/>
                <a:cs typeface="Times New Roman" panose="02020603050405020304" pitchFamily="18" charset="0"/>
              </a:rPr>
              <a:t> </a:t>
            </a:r>
            <a:r>
              <a:rPr lang="en-US" altLang="en-US" sz="3600" dirty="0">
                <a:latin typeface="Gill Sans MT" panose="020B0502020104020203" pitchFamily="34" charset="0"/>
                <a:ea typeface="Gill Sans MT" panose="020B0502020104020203" pitchFamily="34" charset="0"/>
                <a:cs typeface="Gill Sans MT" panose="020B0502020104020203" pitchFamily="34" charset="0"/>
              </a:rPr>
              <a:t>its</a:t>
            </a:r>
            <a:r>
              <a:rPr lang="en-US" altLang="en-US" sz="3600" dirty="0">
                <a:latin typeface="Times New Roman" panose="02020603050405020304" pitchFamily="18" charset="0"/>
                <a:cs typeface="Times New Roman" panose="02020603050405020304" pitchFamily="18" charset="0"/>
              </a:rPr>
              <a:t> </a:t>
            </a:r>
            <a:r>
              <a:rPr lang="en-US" altLang="en-US" sz="3600" b="1" dirty="0">
                <a:latin typeface="Gill Sans MT" panose="020B0502020104020203" pitchFamily="34" charset="0"/>
                <a:ea typeface="Gill Sans MT" panose="020B0502020104020203" pitchFamily="34" charset="0"/>
                <a:cs typeface="Gill Sans MT" panose="020B0502020104020203" pitchFamily="34" charset="0"/>
              </a:rPr>
              <a:t>pathogenesis</a:t>
            </a:r>
            <a:r>
              <a:rPr lang="en-US" altLang="en-US" sz="3600" dirty="0">
                <a:latin typeface="Times New Roman" panose="02020603050405020304" pitchFamily="18" charset="0"/>
                <a:cs typeface="Times New Roman" panose="02020603050405020304" pitchFamily="18" charset="0"/>
              </a:rPr>
              <a:t> </a:t>
            </a:r>
            <a:r>
              <a:rPr lang="en-US" altLang="en-US" sz="3600" dirty="0">
                <a:latin typeface="Gill Sans MT" panose="020B0502020104020203" pitchFamily="34" charset="0"/>
                <a:ea typeface="Gill Sans MT" panose="020B0502020104020203" pitchFamily="34" charset="0"/>
                <a:cs typeface="Gill Sans MT" panose="020B0502020104020203" pitchFamily="34" charset="0"/>
              </a:rPr>
              <a:t>include:</a:t>
            </a:r>
          </a:p>
          <a:p>
            <a:pPr>
              <a:spcBef>
                <a:spcPts val="600"/>
              </a:spcBef>
              <a:buClr>
                <a:srgbClr val="3890A6"/>
              </a:buClr>
              <a:buSzPct val="80000"/>
              <a:buFont typeface="Gill Sans MT" panose="020B0502020104020203" pitchFamily="34" charset="0"/>
              <a:buAutoNum type="arabicPeriod"/>
            </a:pP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portal</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hypertension (75%) exerts a local hydrostatic pressure causing transudation of fluid to peritoneal cavity </a:t>
            </a:r>
          </a:p>
          <a:p>
            <a:pPr>
              <a:spcBef>
                <a:spcPts val="600"/>
              </a:spcBef>
              <a:buClr>
                <a:srgbClr val="3890A6"/>
              </a:buClr>
              <a:buSzPct val="80000"/>
              <a:buFont typeface="Gill Sans MT" panose="020B0502020104020203" pitchFamily="34" charset="0"/>
              <a:buAutoNum type="arabicPeriod"/>
            </a:pPr>
            <a:endParaRPr lang="en-US" altLang="en-US" sz="3200" dirty="0">
              <a:latin typeface="Gill Sans MT" panose="020B0502020104020203" pitchFamily="34" charset="0"/>
              <a:ea typeface="Gill Sans MT" panose="020B0502020104020203" pitchFamily="34" charset="0"/>
              <a:cs typeface="Gill Sans MT" panose="020B0502020104020203" pitchFamily="34" charset="0"/>
            </a:endParaRPr>
          </a:p>
          <a:p>
            <a:pPr>
              <a:spcBef>
                <a:spcPts val="600"/>
              </a:spcBef>
              <a:buClr>
                <a:srgbClr val="3890A6"/>
              </a:buClr>
              <a:buSzPct val="80000"/>
              <a:buFont typeface="Gill Sans MT" panose="020B0502020104020203" pitchFamily="34" charset="0"/>
              <a:buAutoNum type="arabicPeriod"/>
            </a:pP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sodium</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and</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water</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retention</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(decrease</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aldosterone</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secretion).</a:t>
            </a:r>
          </a:p>
          <a:p>
            <a:pPr>
              <a:spcBef>
                <a:spcPts val="600"/>
              </a:spcBef>
              <a:buClr>
                <a:srgbClr val="3890A6"/>
              </a:buClr>
              <a:buSzPct val="80000"/>
              <a:buFont typeface="Gill Sans MT" panose="020B0502020104020203" pitchFamily="34" charset="0"/>
              <a:buAutoNum type="arabicPeriod"/>
            </a:pPr>
            <a:endParaRPr lang="en-US" altLang="en-US" sz="3200" dirty="0">
              <a:latin typeface="Gill Sans MT" panose="020B0502020104020203" pitchFamily="34" charset="0"/>
              <a:ea typeface="Gill Sans MT" panose="020B0502020104020203" pitchFamily="34" charset="0"/>
              <a:cs typeface="Gill Sans MT" panose="020B0502020104020203" pitchFamily="34" charset="0"/>
            </a:endParaRPr>
          </a:p>
          <a:p>
            <a:pPr>
              <a:spcBef>
                <a:spcPts val="600"/>
              </a:spcBef>
              <a:buClr>
                <a:srgbClr val="3890A6"/>
              </a:buClr>
              <a:buSzPct val="80000"/>
              <a:buFont typeface="Gill Sans MT" panose="020B0502020104020203" pitchFamily="34" charset="0"/>
              <a:buAutoNum type="arabicPeriod"/>
            </a:pPr>
            <a:r>
              <a:rPr lang="en-US" altLang="en-US" sz="3200" b="1" dirty="0">
                <a:latin typeface="Gill Sans MT" panose="020B0502020104020203" pitchFamily="34" charset="0"/>
                <a:ea typeface="Gill Sans MT" panose="020B0502020104020203" pitchFamily="34" charset="0"/>
                <a:cs typeface="Gill Sans MT" panose="020B0502020104020203" pitchFamily="34" charset="0"/>
              </a:rPr>
              <a:t>low</a:t>
            </a:r>
            <a:r>
              <a:rPr lang="en-US" altLang="en-US" sz="3200" b="1" dirty="0">
                <a:latin typeface="Times New Roman" panose="02020603050405020304" pitchFamily="18" charset="0"/>
                <a:cs typeface="Times New Roman" panose="02020603050405020304" pitchFamily="18" charset="0"/>
              </a:rPr>
              <a:t> </a:t>
            </a:r>
            <a:r>
              <a:rPr lang="en-US" altLang="en-US" sz="3200" b="1" dirty="0">
                <a:latin typeface="Gill Sans MT" panose="020B0502020104020203" pitchFamily="34" charset="0"/>
                <a:ea typeface="Gill Sans MT" panose="020B0502020104020203" pitchFamily="34" charset="0"/>
                <a:cs typeface="Gill Sans MT" panose="020B0502020104020203" pitchFamily="34" charset="0"/>
              </a:rPr>
              <a:t>serum</a:t>
            </a:r>
            <a:r>
              <a:rPr lang="en-US" altLang="en-US" sz="3200" b="1" dirty="0">
                <a:latin typeface="Times New Roman" panose="02020603050405020304" pitchFamily="18" charset="0"/>
                <a:cs typeface="Times New Roman" panose="02020603050405020304" pitchFamily="18" charset="0"/>
              </a:rPr>
              <a:t> </a:t>
            </a:r>
            <a:r>
              <a:rPr lang="en-US" altLang="en-US" sz="3200" b="1" dirty="0">
                <a:latin typeface="Gill Sans MT" panose="020B0502020104020203" pitchFamily="34" charset="0"/>
                <a:ea typeface="Gill Sans MT" panose="020B0502020104020203" pitchFamily="34" charset="0"/>
                <a:cs typeface="Gill Sans MT" panose="020B0502020104020203" pitchFamily="34" charset="0"/>
              </a:rPr>
              <a:t>albumin</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as</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a</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consequence</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of</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poor</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synthetic</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liver</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function</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this</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lead</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to</a:t>
            </a:r>
            <a:r>
              <a:rPr lang="en-US" altLang="en-US" sz="3200" u="sng" dirty="0">
                <a:latin typeface="Times New Roman" panose="02020603050405020304" pitchFamily="18" charset="0"/>
                <a:cs typeface="Times New Roman" panose="02020603050405020304" pitchFamily="18" charset="0"/>
              </a:rPr>
              <a:t> </a:t>
            </a:r>
            <a:r>
              <a:rPr lang="en-US" altLang="en-US" sz="3200" u="sng" dirty="0">
                <a:latin typeface="Gill Sans MT" panose="020B0502020104020203" pitchFamily="34" charset="0"/>
                <a:ea typeface="Gill Sans MT" panose="020B0502020104020203" pitchFamily="34" charset="0"/>
                <a:cs typeface="Gill Sans MT" panose="020B0502020104020203" pitchFamily="34" charset="0"/>
              </a:rPr>
              <a:t>reduction</a:t>
            </a:r>
            <a:r>
              <a:rPr lang="en-US" altLang="en-US" sz="3200" u="sng" dirty="0">
                <a:latin typeface="Times New Roman" panose="02020603050405020304" pitchFamily="18" charset="0"/>
                <a:cs typeface="Times New Roman" panose="02020603050405020304" pitchFamily="18" charset="0"/>
              </a:rPr>
              <a:t> </a:t>
            </a:r>
            <a:r>
              <a:rPr lang="en-US" altLang="en-US" sz="3200" u="sng" dirty="0">
                <a:latin typeface="Gill Sans MT" panose="020B0502020104020203" pitchFamily="34" charset="0"/>
                <a:ea typeface="Gill Sans MT" panose="020B0502020104020203" pitchFamily="34" charset="0"/>
                <a:cs typeface="Gill Sans MT" panose="020B0502020104020203" pitchFamily="34" charset="0"/>
              </a:rPr>
              <a:t>in</a:t>
            </a:r>
            <a:r>
              <a:rPr lang="en-US" altLang="en-US" sz="3200" u="sng" dirty="0">
                <a:latin typeface="Times New Roman" panose="02020603050405020304" pitchFamily="18" charset="0"/>
                <a:cs typeface="Times New Roman" panose="02020603050405020304" pitchFamily="18" charset="0"/>
              </a:rPr>
              <a:t> </a:t>
            </a:r>
            <a:r>
              <a:rPr lang="en-US" altLang="en-US" sz="3200" u="sng" dirty="0">
                <a:latin typeface="Gill Sans MT" panose="020B0502020104020203" pitchFamily="34" charset="0"/>
                <a:ea typeface="Gill Sans MT" panose="020B0502020104020203" pitchFamily="34" charset="0"/>
                <a:cs typeface="Gill Sans MT" panose="020B0502020104020203" pitchFamily="34" charset="0"/>
              </a:rPr>
              <a:t>plasma</a:t>
            </a:r>
            <a:r>
              <a:rPr lang="en-US" altLang="en-US" sz="3200" dirty="0">
                <a:latin typeface="Times New Roman" panose="02020603050405020304" pitchFamily="18" charset="0"/>
                <a:cs typeface="Times New Roman" panose="02020603050405020304" pitchFamily="18" charset="0"/>
              </a:rPr>
              <a:t> </a:t>
            </a:r>
            <a:r>
              <a:rPr lang="en-US" altLang="en-US" sz="3200" u="sng" dirty="0">
                <a:latin typeface="Gill Sans MT" panose="020B0502020104020203" pitchFamily="34" charset="0"/>
                <a:ea typeface="Gill Sans MT" panose="020B0502020104020203" pitchFamily="34" charset="0"/>
                <a:cs typeface="Gill Sans MT" panose="020B0502020104020203" pitchFamily="34" charset="0"/>
              </a:rPr>
              <a:t>oncotic</a:t>
            </a:r>
            <a:r>
              <a:rPr lang="en-US" altLang="en-US" sz="3200" u="sng" dirty="0">
                <a:latin typeface="Times New Roman" panose="02020603050405020304" pitchFamily="18" charset="0"/>
                <a:cs typeface="Times New Roman" panose="02020603050405020304" pitchFamily="18" charset="0"/>
              </a:rPr>
              <a:t> </a:t>
            </a:r>
            <a:r>
              <a:rPr lang="en-US" altLang="en-US" sz="3200" u="sng" dirty="0">
                <a:latin typeface="Gill Sans MT" panose="020B0502020104020203" pitchFamily="34" charset="0"/>
                <a:ea typeface="Gill Sans MT" panose="020B0502020104020203" pitchFamily="34" charset="0"/>
                <a:cs typeface="Gill Sans MT" panose="020B0502020104020203" pitchFamily="34" charset="0"/>
              </a:rPr>
              <a:t>pressure</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a:t>
            </a:r>
          </a:p>
          <a:p>
            <a:pPr>
              <a:spcBef>
                <a:spcPts val="600"/>
              </a:spcBef>
              <a:buClr>
                <a:srgbClr val="3890A6"/>
              </a:buClr>
              <a:buSzPct val="80000"/>
              <a:buFont typeface="Gill Sans MT" panose="020B0502020104020203" pitchFamily="34" charset="0"/>
              <a:buAutoNum type="arabicPeriod"/>
            </a:pPr>
            <a:endParaRPr lang="en-US" altLang="en-US" sz="3200" dirty="0">
              <a:latin typeface="Gill Sans MT" panose="020B0502020104020203" pitchFamily="34" charset="0"/>
              <a:ea typeface="Gill Sans MT" panose="020B0502020104020203" pitchFamily="34" charset="0"/>
              <a:cs typeface="Gill Sans MT" panose="020B0502020104020203" pitchFamily="34" charset="0"/>
            </a:endParaRPr>
          </a:p>
          <a:p>
            <a:pPr>
              <a:lnSpc>
                <a:spcPts val="3840"/>
              </a:lnSpc>
              <a:spcBef>
                <a:spcPts val="600"/>
              </a:spcBef>
              <a:buClr>
                <a:srgbClr val="3890A6"/>
              </a:buClr>
              <a:buSzPct val="80000"/>
              <a:buFont typeface="Gill Sans MT" panose="020B0502020104020203" pitchFamily="34" charset="0"/>
              <a:buAutoNum type="arabicPeriod"/>
            </a:pP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lymphatic</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obstruction (TB , malignancy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object 2"/>
          <p:cNvSpPr/>
          <p:nvPr/>
        </p:nvSpPr>
        <p:spPr bwMode="auto">
          <a:xfrm>
            <a:off x="4763" y="3175"/>
            <a:ext cx="1092200" cy="820738"/>
          </a:xfrm>
          <a:custGeom>
            <a:avLst/>
            <a:gdLst>
              <a:gd name="T0" fmla="*/ 1093100 w 1093470"/>
              <a:gd name="T1" fmla="*/ 0 h 819785"/>
              <a:gd name="T2" fmla="*/ 511 w 1093470"/>
              <a:gd name="T3" fmla="*/ 0 h 819785"/>
              <a:gd name="T4" fmla="*/ 0 w 1093470"/>
              <a:gd name="T5" fmla="*/ 819393 h 819785"/>
              <a:gd name="T6" fmla="*/ 511 w 1093470"/>
              <a:gd name="T7" fmla="*/ 819393 h 819785"/>
              <a:gd name="T8" fmla="*/ 90121 w 1093470"/>
              <a:gd name="T9" fmla="*/ 816677 h 819785"/>
              <a:gd name="T10" fmla="*/ 177735 w 1093470"/>
              <a:gd name="T11" fmla="*/ 808667 h 819785"/>
              <a:gd name="T12" fmla="*/ 263074 w 1093470"/>
              <a:gd name="T13" fmla="*/ 795576 h 819785"/>
              <a:gd name="T14" fmla="*/ 345855 w 1093470"/>
              <a:gd name="T15" fmla="*/ 777614 h 819785"/>
              <a:gd name="T16" fmla="*/ 425797 w 1093470"/>
              <a:gd name="T17" fmla="*/ 754992 h 819785"/>
              <a:gd name="T18" fmla="*/ 502620 w 1093470"/>
              <a:gd name="T19" fmla="*/ 727922 h 819785"/>
              <a:gd name="T20" fmla="*/ 576041 w 1093470"/>
              <a:gd name="T21" fmla="*/ 696614 h 819785"/>
              <a:gd name="T22" fmla="*/ 645781 w 1093470"/>
              <a:gd name="T23" fmla="*/ 661280 h 819785"/>
              <a:gd name="T24" fmla="*/ 711557 w 1093470"/>
              <a:gd name="T25" fmla="*/ 622130 h 819785"/>
              <a:gd name="T26" fmla="*/ 773089 w 1093470"/>
              <a:gd name="T27" fmla="*/ 579375 h 819785"/>
              <a:gd name="T28" fmla="*/ 830095 w 1093470"/>
              <a:gd name="T29" fmla="*/ 533226 h 819785"/>
              <a:gd name="T30" fmla="*/ 882294 w 1093470"/>
              <a:gd name="T31" fmla="*/ 483896 h 819785"/>
              <a:gd name="T32" fmla="*/ 929406 w 1093470"/>
              <a:gd name="T33" fmla="*/ 431593 h 819785"/>
              <a:gd name="T34" fmla="*/ 971148 w 1093470"/>
              <a:gd name="T35" fmla="*/ 376530 h 819785"/>
              <a:gd name="T36" fmla="*/ 1007240 w 1093470"/>
              <a:gd name="T37" fmla="*/ 318918 h 819785"/>
              <a:gd name="T38" fmla="*/ 1037400 w 1093470"/>
              <a:gd name="T39" fmla="*/ 258967 h 819785"/>
              <a:gd name="T40" fmla="*/ 1061347 w 1093470"/>
              <a:gd name="T41" fmla="*/ 196889 h 819785"/>
              <a:gd name="T42" fmla="*/ 1078800 w 1093470"/>
              <a:gd name="T43" fmla="*/ 132894 h 819785"/>
              <a:gd name="T44" fmla="*/ 1089479 w 1093470"/>
              <a:gd name="T45" fmla="*/ 67194 h 819785"/>
              <a:gd name="T46" fmla="*/ 1093100 w 1093470"/>
              <a:gd name="T47" fmla="*/ 0 h 819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93470" h="819785">
                <a:moveTo>
                  <a:pt x="1093100" y="0"/>
                </a:moveTo>
                <a:lnTo>
                  <a:pt x="511" y="0"/>
                </a:lnTo>
                <a:lnTo>
                  <a:pt x="0" y="819393"/>
                </a:lnTo>
                <a:lnTo>
                  <a:pt x="511" y="819393"/>
                </a:lnTo>
                <a:lnTo>
                  <a:pt x="90121" y="816677"/>
                </a:lnTo>
                <a:lnTo>
                  <a:pt x="177735" y="808667"/>
                </a:lnTo>
                <a:lnTo>
                  <a:pt x="263074" y="795576"/>
                </a:lnTo>
                <a:lnTo>
                  <a:pt x="345855" y="777614"/>
                </a:lnTo>
                <a:lnTo>
                  <a:pt x="425797" y="754992"/>
                </a:lnTo>
                <a:lnTo>
                  <a:pt x="502620" y="727922"/>
                </a:lnTo>
                <a:lnTo>
                  <a:pt x="576041" y="696614"/>
                </a:lnTo>
                <a:lnTo>
                  <a:pt x="645781" y="661280"/>
                </a:lnTo>
                <a:lnTo>
                  <a:pt x="711557" y="622130"/>
                </a:lnTo>
                <a:lnTo>
                  <a:pt x="773089" y="579375"/>
                </a:lnTo>
                <a:lnTo>
                  <a:pt x="830095" y="533226"/>
                </a:lnTo>
                <a:lnTo>
                  <a:pt x="882294" y="483896"/>
                </a:lnTo>
                <a:lnTo>
                  <a:pt x="929406" y="431593"/>
                </a:lnTo>
                <a:lnTo>
                  <a:pt x="971148" y="376530"/>
                </a:lnTo>
                <a:lnTo>
                  <a:pt x="1007240" y="318918"/>
                </a:lnTo>
                <a:lnTo>
                  <a:pt x="1037400" y="258967"/>
                </a:lnTo>
                <a:lnTo>
                  <a:pt x="1061347" y="196889"/>
                </a:lnTo>
                <a:lnTo>
                  <a:pt x="1078800" y="132894"/>
                </a:lnTo>
                <a:lnTo>
                  <a:pt x="1089479" y="67194"/>
                </a:lnTo>
                <a:lnTo>
                  <a:pt x="1093100" y="0"/>
                </a:lnTo>
                <a:close/>
              </a:path>
            </a:pathLst>
          </a:custGeom>
          <a:solidFill>
            <a:srgbClr val="FEFAF4"/>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en-US"/>
          </a:p>
        </p:txBody>
      </p:sp>
      <p:sp>
        <p:nvSpPr>
          <p:cNvPr id="48131" name="object 3"/>
          <p:cNvSpPr/>
          <p:nvPr/>
        </p:nvSpPr>
        <p:spPr bwMode="auto">
          <a:xfrm>
            <a:off x="4763" y="3175"/>
            <a:ext cx="1092200" cy="820738"/>
          </a:xfrm>
          <a:custGeom>
            <a:avLst/>
            <a:gdLst>
              <a:gd name="T0" fmla="*/ 1093100 w 1093470"/>
              <a:gd name="T1" fmla="*/ 0 h 819785"/>
              <a:gd name="T2" fmla="*/ 1089479 w 1093470"/>
              <a:gd name="T3" fmla="*/ 67194 h 819785"/>
              <a:gd name="T4" fmla="*/ 1078800 w 1093470"/>
              <a:gd name="T5" fmla="*/ 132894 h 819785"/>
              <a:gd name="T6" fmla="*/ 1061347 w 1093470"/>
              <a:gd name="T7" fmla="*/ 196889 h 819785"/>
              <a:gd name="T8" fmla="*/ 1037400 w 1093470"/>
              <a:gd name="T9" fmla="*/ 258967 h 819785"/>
              <a:gd name="T10" fmla="*/ 1007240 w 1093470"/>
              <a:gd name="T11" fmla="*/ 318918 h 819785"/>
              <a:gd name="T12" fmla="*/ 971148 w 1093470"/>
              <a:gd name="T13" fmla="*/ 376530 h 819785"/>
              <a:gd name="T14" fmla="*/ 929406 w 1093470"/>
              <a:gd name="T15" fmla="*/ 431593 h 819785"/>
              <a:gd name="T16" fmla="*/ 882294 w 1093470"/>
              <a:gd name="T17" fmla="*/ 483896 h 819785"/>
              <a:gd name="T18" fmla="*/ 830095 w 1093470"/>
              <a:gd name="T19" fmla="*/ 533226 h 819785"/>
              <a:gd name="T20" fmla="*/ 773089 w 1093470"/>
              <a:gd name="T21" fmla="*/ 579375 h 819785"/>
              <a:gd name="T22" fmla="*/ 711557 w 1093470"/>
              <a:gd name="T23" fmla="*/ 622130 h 819785"/>
              <a:gd name="T24" fmla="*/ 645781 w 1093470"/>
              <a:gd name="T25" fmla="*/ 661280 h 819785"/>
              <a:gd name="T26" fmla="*/ 576041 w 1093470"/>
              <a:gd name="T27" fmla="*/ 696614 h 819785"/>
              <a:gd name="T28" fmla="*/ 502620 w 1093470"/>
              <a:gd name="T29" fmla="*/ 727922 h 819785"/>
              <a:gd name="T30" fmla="*/ 425797 w 1093470"/>
              <a:gd name="T31" fmla="*/ 754992 h 819785"/>
              <a:gd name="T32" fmla="*/ 345855 w 1093470"/>
              <a:gd name="T33" fmla="*/ 777614 h 819785"/>
              <a:gd name="T34" fmla="*/ 263074 w 1093470"/>
              <a:gd name="T35" fmla="*/ 795576 h 819785"/>
              <a:gd name="T36" fmla="*/ 177735 w 1093470"/>
              <a:gd name="T37" fmla="*/ 808667 h 819785"/>
              <a:gd name="T38" fmla="*/ 90121 w 1093470"/>
              <a:gd name="T39" fmla="*/ 816677 h 819785"/>
              <a:gd name="T40" fmla="*/ 511 w 1093470"/>
              <a:gd name="T41" fmla="*/ 819393 h 819785"/>
              <a:gd name="T42" fmla="*/ 345 w 1093470"/>
              <a:gd name="T43" fmla="*/ 819393 h 819785"/>
              <a:gd name="T44" fmla="*/ 178 w 1093470"/>
              <a:gd name="T45" fmla="*/ 819393 h 819785"/>
              <a:gd name="T46" fmla="*/ 0 w 1093470"/>
              <a:gd name="T47" fmla="*/ 819393 h 819785"/>
              <a:gd name="T48" fmla="*/ 511 w 1093470"/>
              <a:gd name="T49" fmla="*/ 0 h 819785"/>
              <a:gd name="T50" fmla="*/ 1093100 w 1093470"/>
              <a:gd name="T51" fmla="*/ 0 h 819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3470" h="819785">
                <a:moveTo>
                  <a:pt x="1093100" y="0"/>
                </a:moveTo>
                <a:lnTo>
                  <a:pt x="1089479" y="67194"/>
                </a:lnTo>
                <a:lnTo>
                  <a:pt x="1078800" y="132894"/>
                </a:lnTo>
                <a:lnTo>
                  <a:pt x="1061347" y="196889"/>
                </a:lnTo>
                <a:lnTo>
                  <a:pt x="1037400" y="258967"/>
                </a:lnTo>
                <a:lnTo>
                  <a:pt x="1007240" y="318918"/>
                </a:lnTo>
                <a:lnTo>
                  <a:pt x="971148" y="376530"/>
                </a:lnTo>
                <a:lnTo>
                  <a:pt x="929406" y="431593"/>
                </a:lnTo>
                <a:lnTo>
                  <a:pt x="882294" y="483896"/>
                </a:lnTo>
                <a:lnTo>
                  <a:pt x="830095" y="533226"/>
                </a:lnTo>
                <a:lnTo>
                  <a:pt x="773089" y="579375"/>
                </a:lnTo>
                <a:lnTo>
                  <a:pt x="711557" y="622130"/>
                </a:lnTo>
                <a:lnTo>
                  <a:pt x="645781" y="661280"/>
                </a:lnTo>
                <a:lnTo>
                  <a:pt x="576041" y="696614"/>
                </a:lnTo>
                <a:lnTo>
                  <a:pt x="502620" y="727922"/>
                </a:lnTo>
                <a:lnTo>
                  <a:pt x="425797" y="754992"/>
                </a:lnTo>
                <a:lnTo>
                  <a:pt x="345855" y="777614"/>
                </a:lnTo>
                <a:lnTo>
                  <a:pt x="263074" y="795576"/>
                </a:lnTo>
                <a:lnTo>
                  <a:pt x="177735" y="808667"/>
                </a:lnTo>
                <a:lnTo>
                  <a:pt x="90121" y="816677"/>
                </a:lnTo>
                <a:lnTo>
                  <a:pt x="511" y="819393"/>
                </a:lnTo>
                <a:lnTo>
                  <a:pt x="345" y="819393"/>
                </a:lnTo>
                <a:lnTo>
                  <a:pt x="178" y="819393"/>
                </a:lnTo>
                <a:lnTo>
                  <a:pt x="0" y="819393"/>
                </a:lnTo>
                <a:lnTo>
                  <a:pt x="511" y="0"/>
                </a:lnTo>
                <a:lnTo>
                  <a:pt x="1093100" y="0"/>
                </a:lnTo>
                <a:close/>
              </a:path>
            </a:pathLst>
          </a:custGeom>
          <a:noFill/>
          <a:ln w="12700">
            <a:solidFill>
              <a:srgbClr val="D2C39D"/>
            </a:solidFill>
            <a:rou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8132" name="object 4"/>
          <p:cNvSpPr>
            <a:spLocks noChangeArrowheads="1"/>
          </p:cNvSpPr>
          <p:nvPr/>
        </p:nvSpPr>
        <p:spPr bwMode="auto">
          <a:xfrm>
            <a:off x="184150" y="6350"/>
            <a:ext cx="2351088" cy="178276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
        <p:nvSpPr>
          <p:cNvPr id="48133" name="object 5"/>
          <p:cNvSpPr/>
          <p:nvPr/>
        </p:nvSpPr>
        <p:spPr bwMode="auto">
          <a:xfrm>
            <a:off x="225425" y="20638"/>
            <a:ext cx="2270125" cy="1703387"/>
          </a:xfrm>
          <a:custGeom>
            <a:avLst/>
            <a:gdLst>
              <a:gd name="T0" fmla="*/ 3761 w 2270125"/>
              <a:gd name="T1" fmla="*/ 781352 h 1702435"/>
              <a:gd name="T2" fmla="*/ 32980 w 2270125"/>
              <a:gd name="T3" fmla="*/ 646627 h 1702435"/>
              <a:gd name="T4" fmla="*/ 89177 w 2270125"/>
              <a:gd name="T5" fmla="*/ 519866 h 1702435"/>
              <a:gd name="T6" fmla="*/ 170019 w 2270125"/>
              <a:gd name="T7" fmla="*/ 402823 h 1702435"/>
              <a:gd name="T8" fmla="*/ 273167 w 2270125"/>
              <a:gd name="T9" fmla="*/ 297251 h 1702435"/>
              <a:gd name="T10" fmla="*/ 396286 w 2270125"/>
              <a:gd name="T11" fmla="*/ 204903 h 1702435"/>
              <a:gd name="T12" fmla="*/ 537039 w 2270125"/>
              <a:gd name="T13" fmla="*/ 127533 h 1702435"/>
              <a:gd name="T14" fmla="*/ 693091 w 2270125"/>
              <a:gd name="T15" fmla="*/ 66894 h 1702435"/>
              <a:gd name="T16" fmla="*/ 862105 w 2270125"/>
              <a:gd name="T17" fmla="*/ 24739 h 1702435"/>
              <a:gd name="T18" fmla="*/ 1041745 w 2270125"/>
              <a:gd name="T19" fmla="*/ 2821 h 1702435"/>
              <a:gd name="T20" fmla="*/ 1227892 w 2270125"/>
              <a:gd name="T21" fmla="*/ 2821 h 1702435"/>
              <a:gd name="T22" fmla="*/ 1407526 w 2270125"/>
              <a:gd name="T23" fmla="*/ 24739 h 1702435"/>
              <a:gd name="T24" fmla="*/ 1576531 w 2270125"/>
              <a:gd name="T25" fmla="*/ 66894 h 1702435"/>
              <a:gd name="T26" fmla="*/ 1732572 w 2270125"/>
              <a:gd name="T27" fmla="*/ 127533 h 1702435"/>
              <a:gd name="T28" fmla="*/ 1873314 w 2270125"/>
              <a:gd name="T29" fmla="*/ 204903 h 1702435"/>
              <a:gd name="T30" fmla="*/ 1996421 w 2270125"/>
              <a:gd name="T31" fmla="*/ 297251 h 1702435"/>
              <a:gd name="T32" fmla="*/ 2099558 w 2270125"/>
              <a:gd name="T33" fmla="*/ 402823 h 1702435"/>
              <a:gd name="T34" fmla="*/ 2180390 w 2270125"/>
              <a:gd name="T35" fmla="*/ 519866 h 1702435"/>
              <a:gd name="T36" fmla="*/ 2236581 w 2270125"/>
              <a:gd name="T37" fmla="*/ 646627 h 1702435"/>
              <a:gd name="T38" fmla="*/ 2265795 w 2270125"/>
              <a:gd name="T39" fmla="*/ 781352 h 1702435"/>
              <a:gd name="T40" fmla="*/ 2265795 w 2270125"/>
              <a:gd name="T41" fmla="*/ 920950 h 1702435"/>
              <a:gd name="T42" fmla="*/ 2236581 w 2270125"/>
              <a:gd name="T43" fmla="*/ 1055661 h 1702435"/>
              <a:gd name="T44" fmla="*/ 2180390 w 2270125"/>
              <a:gd name="T45" fmla="*/ 1182404 h 1702435"/>
              <a:gd name="T46" fmla="*/ 2099558 w 2270125"/>
              <a:gd name="T47" fmla="*/ 1299428 h 1702435"/>
              <a:gd name="T48" fmla="*/ 1996421 w 2270125"/>
              <a:gd name="T49" fmla="*/ 1404979 h 1702435"/>
              <a:gd name="T50" fmla="*/ 1873314 w 2270125"/>
              <a:gd name="T51" fmla="*/ 1497306 h 1702435"/>
              <a:gd name="T52" fmla="*/ 1732572 w 2270125"/>
              <a:gd name="T53" fmla="*/ 1574657 h 1702435"/>
              <a:gd name="T54" fmla="*/ 1576531 w 2270125"/>
              <a:gd name="T55" fmla="*/ 1635280 h 1702435"/>
              <a:gd name="T56" fmla="*/ 1407526 w 2270125"/>
              <a:gd name="T57" fmla="*/ 1677423 h 1702435"/>
              <a:gd name="T58" fmla="*/ 1227892 w 2270125"/>
              <a:gd name="T59" fmla="*/ 1699334 h 1702435"/>
              <a:gd name="T60" fmla="*/ 1041745 w 2270125"/>
              <a:gd name="T61" fmla="*/ 1699334 h 1702435"/>
              <a:gd name="T62" fmla="*/ 862105 w 2270125"/>
              <a:gd name="T63" fmla="*/ 1677423 h 1702435"/>
              <a:gd name="T64" fmla="*/ 693091 w 2270125"/>
              <a:gd name="T65" fmla="*/ 1635280 h 1702435"/>
              <a:gd name="T66" fmla="*/ 537039 w 2270125"/>
              <a:gd name="T67" fmla="*/ 1574657 h 1702435"/>
              <a:gd name="T68" fmla="*/ 396286 w 2270125"/>
              <a:gd name="T69" fmla="*/ 1497306 h 1702435"/>
              <a:gd name="T70" fmla="*/ 273167 w 2270125"/>
              <a:gd name="T71" fmla="*/ 1404979 h 1702435"/>
              <a:gd name="T72" fmla="*/ 170019 w 2270125"/>
              <a:gd name="T73" fmla="*/ 1299428 h 1702435"/>
              <a:gd name="T74" fmla="*/ 89177 w 2270125"/>
              <a:gd name="T75" fmla="*/ 1182404 h 1702435"/>
              <a:gd name="T76" fmla="*/ 32980 w 2270125"/>
              <a:gd name="T77" fmla="*/ 1055661 h 1702435"/>
              <a:gd name="T78" fmla="*/ 3761 w 2270125"/>
              <a:gd name="T79" fmla="*/ 920950 h 1702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70125" h="1702435">
                <a:moveTo>
                  <a:pt x="0" y="851153"/>
                </a:moveTo>
                <a:lnTo>
                  <a:pt x="3761" y="781352"/>
                </a:lnTo>
                <a:lnTo>
                  <a:pt x="14852" y="713103"/>
                </a:lnTo>
                <a:lnTo>
                  <a:pt x="32980" y="646627"/>
                </a:lnTo>
                <a:lnTo>
                  <a:pt x="57852" y="582141"/>
                </a:lnTo>
                <a:lnTo>
                  <a:pt x="89177" y="519866"/>
                </a:lnTo>
                <a:lnTo>
                  <a:pt x="126664" y="460020"/>
                </a:lnTo>
                <a:lnTo>
                  <a:pt x="170019" y="402823"/>
                </a:lnTo>
                <a:lnTo>
                  <a:pt x="218950" y="348493"/>
                </a:lnTo>
                <a:lnTo>
                  <a:pt x="273167" y="297251"/>
                </a:lnTo>
                <a:lnTo>
                  <a:pt x="332376" y="249314"/>
                </a:lnTo>
                <a:lnTo>
                  <a:pt x="396286" y="204903"/>
                </a:lnTo>
                <a:lnTo>
                  <a:pt x="464604" y="164236"/>
                </a:lnTo>
                <a:lnTo>
                  <a:pt x="537039" y="127533"/>
                </a:lnTo>
                <a:lnTo>
                  <a:pt x="613299" y="95013"/>
                </a:lnTo>
                <a:lnTo>
                  <a:pt x="693091" y="66894"/>
                </a:lnTo>
                <a:lnTo>
                  <a:pt x="776124" y="43396"/>
                </a:lnTo>
                <a:lnTo>
                  <a:pt x="862105" y="24739"/>
                </a:lnTo>
                <a:lnTo>
                  <a:pt x="950743" y="11141"/>
                </a:lnTo>
                <a:lnTo>
                  <a:pt x="1041745" y="2821"/>
                </a:lnTo>
                <a:lnTo>
                  <a:pt x="1134820" y="0"/>
                </a:lnTo>
                <a:lnTo>
                  <a:pt x="1227892" y="2821"/>
                </a:lnTo>
                <a:lnTo>
                  <a:pt x="1318892" y="11141"/>
                </a:lnTo>
                <a:lnTo>
                  <a:pt x="1407526" y="24739"/>
                </a:lnTo>
                <a:lnTo>
                  <a:pt x="1493503" y="43396"/>
                </a:lnTo>
                <a:lnTo>
                  <a:pt x="1576531" y="66894"/>
                </a:lnTo>
                <a:lnTo>
                  <a:pt x="1656318" y="95013"/>
                </a:lnTo>
                <a:lnTo>
                  <a:pt x="1732572" y="127533"/>
                </a:lnTo>
                <a:lnTo>
                  <a:pt x="1805001" y="164236"/>
                </a:lnTo>
                <a:lnTo>
                  <a:pt x="1873314" y="204903"/>
                </a:lnTo>
                <a:lnTo>
                  <a:pt x="1937218" y="249314"/>
                </a:lnTo>
                <a:lnTo>
                  <a:pt x="1996421" y="297251"/>
                </a:lnTo>
                <a:lnTo>
                  <a:pt x="2050632" y="348493"/>
                </a:lnTo>
                <a:lnTo>
                  <a:pt x="2099558" y="402823"/>
                </a:lnTo>
                <a:lnTo>
                  <a:pt x="2142908" y="460020"/>
                </a:lnTo>
                <a:lnTo>
                  <a:pt x="2180390" y="519866"/>
                </a:lnTo>
                <a:lnTo>
                  <a:pt x="2211712" y="582141"/>
                </a:lnTo>
                <a:lnTo>
                  <a:pt x="2236581" y="646627"/>
                </a:lnTo>
                <a:lnTo>
                  <a:pt x="2254706" y="713103"/>
                </a:lnTo>
                <a:lnTo>
                  <a:pt x="2265795" y="781352"/>
                </a:lnTo>
                <a:lnTo>
                  <a:pt x="2269557" y="851153"/>
                </a:lnTo>
                <a:lnTo>
                  <a:pt x="2265795" y="920950"/>
                </a:lnTo>
                <a:lnTo>
                  <a:pt x="2254706" y="989192"/>
                </a:lnTo>
                <a:lnTo>
                  <a:pt x="2236581" y="1055661"/>
                </a:lnTo>
                <a:lnTo>
                  <a:pt x="2211712" y="1120138"/>
                </a:lnTo>
                <a:lnTo>
                  <a:pt x="2180390" y="1182404"/>
                </a:lnTo>
                <a:lnTo>
                  <a:pt x="2142908" y="1242241"/>
                </a:lnTo>
                <a:lnTo>
                  <a:pt x="2099558" y="1299428"/>
                </a:lnTo>
                <a:lnTo>
                  <a:pt x="2050632" y="1353747"/>
                </a:lnTo>
                <a:lnTo>
                  <a:pt x="1996421" y="1404979"/>
                </a:lnTo>
                <a:lnTo>
                  <a:pt x="1937218" y="1452905"/>
                </a:lnTo>
                <a:lnTo>
                  <a:pt x="1873314" y="1497306"/>
                </a:lnTo>
                <a:lnTo>
                  <a:pt x="1805001" y="1537963"/>
                </a:lnTo>
                <a:lnTo>
                  <a:pt x="1732572" y="1574657"/>
                </a:lnTo>
                <a:lnTo>
                  <a:pt x="1656318" y="1607169"/>
                </a:lnTo>
                <a:lnTo>
                  <a:pt x="1576531" y="1635280"/>
                </a:lnTo>
                <a:lnTo>
                  <a:pt x="1493503" y="1658771"/>
                </a:lnTo>
                <a:lnTo>
                  <a:pt x="1407526" y="1677423"/>
                </a:lnTo>
                <a:lnTo>
                  <a:pt x="1318892" y="1691017"/>
                </a:lnTo>
                <a:lnTo>
                  <a:pt x="1227892" y="1699334"/>
                </a:lnTo>
                <a:lnTo>
                  <a:pt x="1134820" y="1702155"/>
                </a:lnTo>
                <a:lnTo>
                  <a:pt x="1041745" y="1699334"/>
                </a:lnTo>
                <a:lnTo>
                  <a:pt x="950743" y="1691017"/>
                </a:lnTo>
                <a:lnTo>
                  <a:pt x="862105" y="1677423"/>
                </a:lnTo>
                <a:lnTo>
                  <a:pt x="776124" y="1658771"/>
                </a:lnTo>
                <a:lnTo>
                  <a:pt x="693091" y="1635280"/>
                </a:lnTo>
                <a:lnTo>
                  <a:pt x="613299" y="1607169"/>
                </a:lnTo>
                <a:lnTo>
                  <a:pt x="537039" y="1574657"/>
                </a:lnTo>
                <a:lnTo>
                  <a:pt x="464604" y="1537963"/>
                </a:lnTo>
                <a:lnTo>
                  <a:pt x="396286" y="1497306"/>
                </a:lnTo>
                <a:lnTo>
                  <a:pt x="332376" y="1452905"/>
                </a:lnTo>
                <a:lnTo>
                  <a:pt x="273167" y="1404979"/>
                </a:lnTo>
                <a:lnTo>
                  <a:pt x="218950" y="1353747"/>
                </a:lnTo>
                <a:lnTo>
                  <a:pt x="170019" y="1299428"/>
                </a:lnTo>
                <a:lnTo>
                  <a:pt x="126664" y="1242241"/>
                </a:lnTo>
                <a:lnTo>
                  <a:pt x="89177" y="1182404"/>
                </a:lnTo>
                <a:lnTo>
                  <a:pt x="57852" y="1120138"/>
                </a:lnTo>
                <a:lnTo>
                  <a:pt x="32980" y="1055661"/>
                </a:lnTo>
                <a:lnTo>
                  <a:pt x="14852" y="989192"/>
                </a:lnTo>
                <a:lnTo>
                  <a:pt x="3761" y="920950"/>
                </a:lnTo>
                <a:lnTo>
                  <a:pt x="0" y="851153"/>
                </a:lnTo>
                <a:close/>
              </a:path>
            </a:pathLst>
          </a:custGeom>
          <a:noFill/>
          <a:ln w="27304">
            <a:solidFill>
              <a:srgbClr val="FFF6DB"/>
            </a:solidFill>
            <a:rou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8134" name="object 6"/>
          <p:cNvSpPr>
            <a:spLocks noChangeArrowheads="1"/>
          </p:cNvSpPr>
          <p:nvPr/>
        </p:nvSpPr>
        <p:spPr bwMode="auto">
          <a:xfrm>
            <a:off x="296863" y="963613"/>
            <a:ext cx="1401762" cy="131445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
        <p:nvSpPr>
          <p:cNvPr id="48135" name="object 7"/>
          <p:cNvSpPr>
            <a:spLocks noChangeArrowheads="1"/>
          </p:cNvSpPr>
          <p:nvPr/>
        </p:nvSpPr>
        <p:spPr bwMode="auto">
          <a:xfrm>
            <a:off x="314325" y="969963"/>
            <a:ext cx="1360488" cy="1271587"/>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
        <p:nvSpPr>
          <p:cNvPr id="48136" name="object 8"/>
          <p:cNvSpPr/>
          <p:nvPr/>
        </p:nvSpPr>
        <p:spPr bwMode="auto">
          <a:xfrm>
            <a:off x="314325" y="969963"/>
            <a:ext cx="1360488" cy="1273175"/>
          </a:xfrm>
          <a:custGeom>
            <a:avLst/>
            <a:gdLst>
              <a:gd name="T0" fmla="*/ 123427 w 1360170"/>
              <a:gd name="T1" fmla="*/ 133898 h 1271905"/>
              <a:gd name="T2" fmla="*/ 192973 w 1360170"/>
              <a:gd name="T3" fmla="*/ 77760 h 1271905"/>
              <a:gd name="T4" fmla="*/ 273243 w 1360170"/>
              <a:gd name="T5" fmla="*/ 36782 h 1271905"/>
              <a:gd name="T6" fmla="*/ 362321 w 1360170"/>
              <a:gd name="T7" fmla="*/ 10887 h 1271905"/>
              <a:gd name="T8" fmla="*/ 458291 w 1360170"/>
              <a:gd name="T9" fmla="*/ 0 h 1271905"/>
              <a:gd name="T10" fmla="*/ 559239 w 1360170"/>
              <a:gd name="T11" fmla="*/ 4045 h 1271905"/>
              <a:gd name="T12" fmla="*/ 663247 w 1360170"/>
              <a:gd name="T13" fmla="*/ 22947 h 1271905"/>
              <a:gd name="T14" fmla="*/ 768401 w 1360170"/>
              <a:gd name="T15" fmla="*/ 56631 h 1271905"/>
              <a:gd name="T16" fmla="*/ 872784 w 1360170"/>
              <a:gd name="T17" fmla="*/ 105020 h 1271905"/>
              <a:gd name="T18" fmla="*/ 974482 w 1360170"/>
              <a:gd name="T19" fmla="*/ 168040 h 1271905"/>
              <a:gd name="T20" fmla="*/ 1070695 w 1360170"/>
              <a:gd name="T21" fmla="*/ 244838 h 1271905"/>
              <a:gd name="T22" fmla="*/ 1154692 w 1360170"/>
              <a:gd name="T23" fmla="*/ 330038 h 1271905"/>
              <a:gd name="T24" fmla="*/ 1225020 w 1360170"/>
              <a:gd name="T25" fmla="*/ 421096 h 1271905"/>
              <a:gd name="T26" fmla="*/ 1281178 w 1360170"/>
              <a:gd name="T27" fmla="*/ 516163 h 1271905"/>
              <a:gd name="T28" fmla="*/ 1322669 w 1360170"/>
              <a:gd name="T29" fmla="*/ 613388 h 1271905"/>
              <a:gd name="T30" fmla="*/ 1348994 w 1360170"/>
              <a:gd name="T31" fmla="*/ 710921 h 1271905"/>
              <a:gd name="T32" fmla="*/ 1359656 w 1360170"/>
              <a:gd name="T33" fmla="*/ 806911 h 1271905"/>
              <a:gd name="T34" fmla="*/ 1354155 w 1360170"/>
              <a:gd name="T35" fmla="*/ 899509 h 1271905"/>
              <a:gd name="T36" fmla="*/ 1331993 w 1360170"/>
              <a:gd name="T37" fmla="*/ 986865 h 1271905"/>
              <a:gd name="T38" fmla="*/ 1292673 w 1360170"/>
              <a:gd name="T39" fmla="*/ 1067127 h 1271905"/>
              <a:gd name="T40" fmla="*/ 1236263 w 1360170"/>
              <a:gd name="T41" fmla="*/ 1137814 h 1271905"/>
              <a:gd name="T42" fmla="*/ 1166708 w 1360170"/>
              <a:gd name="T43" fmla="*/ 1193975 h 1271905"/>
              <a:gd name="T44" fmla="*/ 1086432 w 1360170"/>
              <a:gd name="T45" fmla="*/ 1234967 h 1271905"/>
              <a:gd name="T46" fmla="*/ 997351 w 1360170"/>
              <a:gd name="T47" fmla="*/ 1260869 h 1271905"/>
              <a:gd name="T48" fmla="*/ 901379 w 1360170"/>
              <a:gd name="T49" fmla="*/ 1271759 h 1271905"/>
              <a:gd name="T50" fmla="*/ 800431 w 1360170"/>
              <a:gd name="T51" fmla="*/ 1267716 h 1271905"/>
              <a:gd name="T52" fmla="*/ 696422 w 1360170"/>
              <a:gd name="T53" fmla="*/ 1248819 h 1271905"/>
              <a:gd name="T54" fmla="*/ 591266 w 1360170"/>
              <a:gd name="T55" fmla="*/ 1215146 h 1271905"/>
              <a:gd name="T56" fmla="*/ 486879 w 1360170"/>
              <a:gd name="T57" fmla="*/ 1166775 h 1271905"/>
              <a:gd name="T58" fmla="*/ 385174 w 1360170"/>
              <a:gd name="T59" fmla="*/ 1103786 h 1271905"/>
              <a:gd name="T60" fmla="*/ 288960 w 1360170"/>
              <a:gd name="T61" fmla="*/ 1027004 h 1271905"/>
              <a:gd name="T62" fmla="*/ 204967 w 1360170"/>
              <a:gd name="T63" fmla="*/ 941791 h 1271905"/>
              <a:gd name="T64" fmla="*/ 134641 w 1360170"/>
              <a:gd name="T65" fmla="*/ 850716 h 1271905"/>
              <a:gd name="T66" fmla="*/ 78481 w 1360170"/>
              <a:gd name="T67" fmla="*/ 755633 h 1271905"/>
              <a:gd name="T68" fmla="*/ 36988 w 1360170"/>
              <a:gd name="T69" fmla="*/ 658393 h 1271905"/>
              <a:gd name="T70" fmla="*/ 10660 w 1360170"/>
              <a:gd name="T71" fmla="*/ 560849 h 1271905"/>
              <a:gd name="T72" fmla="*/ 0 w 1360170"/>
              <a:gd name="T73" fmla="*/ 464853 h 1271905"/>
              <a:gd name="T74" fmla="*/ 5505 w 1360170"/>
              <a:gd name="T75" fmla="*/ 372256 h 1271905"/>
              <a:gd name="T76" fmla="*/ 27676 w 1360170"/>
              <a:gd name="T77" fmla="*/ 284913 h 1271905"/>
              <a:gd name="T78" fmla="*/ 67013 w 1360170"/>
              <a:gd name="T79" fmla="*/ 204673 h 1271905"/>
              <a:gd name="T80" fmla="*/ 93274 w 1360170"/>
              <a:gd name="T81" fmla="*/ 167675 h 127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60170" h="1271905">
                <a:moveTo>
                  <a:pt x="93274" y="167675"/>
                </a:moveTo>
                <a:lnTo>
                  <a:pt x="123427" y="133898"/>
                </a:lnTo>
                <a:lnTo>
                  <a:pt x="156740" y="103929"/>
                </a:lnTo>
                <a:lnTo>
                  <a:pt x="192973" y="77760"/>
                </a:lnTo>
                <a:lnTo>
                  <a:pt x="231887" y="55381"/>
                </a:lnTo>
                <a:lnTo>
                  <a:pt x="273243" y="36782"/>
                </a:lnTo>
                <a:lnTo>
                  <a:pt x="316801" y="21953"/>
                </a:lnTo>
                <a:lnTo>
                  <a:pt x="362321" y="10887"/>
                </a:lnTo>
                <a:lnTo>
                  <a:pt x="409564" y="3572"/>
                </a:lnTo>
                <a:lnTo>
                  <a:pt x="458291" y="0"/>
                </a:lnTo>
                <a:lnTo>
                  <a:pt x="508263" y="160"/>
                </a:lnTo>
                <a:lnTo>
                  <a:pt x="559239" y="4045"/>
                </a:lnTo>
                <a:lnTo>
                  <a:pt x="610980" y="11644"/>
                </a:lnTo>
                <a:lnTo>
                  <a:pt x="663247" y="22947"/>
                </a:lnTo>
                <a:lnTo>
                  <a:pt x="715800" y="37946"/>
                </a:lnTo>
                <a:lnTo>
                  <a:pt x="768401" y="56631"/>
                </a:lnTo>
                <a:lnTo>
                  <a:pt x="820809" y="78992"/>
                </a:lnTo>
                <a:lnTo>
                  <a:pt x="872784" y="105020"/>
                </a:lnTo>
                <a:lnTo>
                  <a:pt x="924089" y="134706"/>
                </a:lnTo>
                <a:lnTo>
                  <a:pt x="974482" y="168040"/>
                </a:lnTo>
                <a:lnTo>
                  <a:pt x="1023725" y="205013"/>
                </a:lnTo>
                <a:lnTo>
                  <a:pt x="1070695" y="244838"/>
                </a:lnTo>
                <a:lnTo>
                  <a:pt x="1114371" y="286590"/>
                </a:lnTo>
                <a:lnTo>
                  <a:pt x="1154692" y="330038"/>
                </a:lnTo>
                <a:lnTo>
                  <a:pt x="1191596" y="374950"/>
                </a:lnTo>
                <a:lnTo>
                  <a:pt x="1225020" y="421096"/>
                </a:lnTo>
                <a:lnTo>
                  <a:pt x="1254901" y="468244"/>
                </a:lnTo>
                <a:lnTo>
                  <a:pt x="1281178" y="516163"/>
                </a:lnTo>
                <a:lnTo>
                  <a:pt x="1303788" y="564621"/>
                </a:lnTo>
                <a:lnTo>
                  <a:pt x="1322669" y="613388"/>
                </a:lnTo>
                <a:lnTo>
                  <a:pt x="1337758" y="662232"/>
                </a:lnTo>
                <a:lnTo>
                  <a:pt x="1348994" y="710921"/>
                </a:lnTo>
                <a:lnTo>
                  <a:pt x="1356314" y="759225"/>
                </a:lnTo>
                <a:lnTo>
                  <a:pt x="1359656" y="806911"/>
                </a:lnTo>
                <a:lnTo>
                  <a:pt x="1358957" y="853750"/>
                </a:lnTo>
                <a:lnTo>
                  <a:pt x="1354155" y="899509"/>
                </a:lnTo>
                <a:lnTo>
                  <a:pt x="1345188" y="943958"/>
                </a:lnTo>
                <a:lnTo>
                  <a:pt x="1331993" y="986865"/>
                </a:lnTo>
                <a:lnTo>
                  <a:pt x="1314509" y="1027998"/>
                </a:lnTo>
                <a:lnTo>
                  <a:pt x="1292673" y="1067127"/>
                </a:lnTo>
                <a:lnTo>
                  <a:pt x="1266422" y="1104020"/>
                </a:lnTo>
                <a:lnTo>
                  <a:pt x="1236263" y="1137814"/>
                </a:lnTo>
                <a:lnTo>
                  <a:pt x="1202945" y="1167795"/>
                </a:lnTo>
                <a:lnTo>
                  <a:pt x="1166708" y="1193975"/>
                </a:lnTo>
                <a:lnTo>
                  <a:pt x="1127790" y="1216362"/>
                </a:lnTo>
                <a:lnTo>
                  <a:pt x="1086432" y="1234967"/>
                </a:lnTo>
                <a:lnTo>
                  <a:pt x="1042873" y="1249799"/>
                </a:lnTo>
                <a:lnTo>
                  <a:pt x="997351" y="1260869"/>
                </a:lnTo>
                <a:lnTo>
                  <a:pt x="950107" y="1268185"/>
                </a:lnTo>
                <a:lnTo>
                  <a:pt x="901379" y="1271759"/>
                </a:lnTo>
                <a:lnTo>
                  <a:pt x="851408" y="1271599"/>
                </a:lnTo>
                <a:lnTo>
                  <a:pt x="800431" y="1267716"/>
                </a:lnTo>
                <a:lnTo>
                  <a:pt x="748690" y="1260119"/>
                </a:lnTo>
                <a:lnTo>
                  <a:pt x="696422" y="1248819"/>
                </a:lnTo>
                <a:lnTo>
                  <a:pt x="643868" y="1233824"/>
                </a:lnTo>
                <a:lnTo>
                  <a:pt x="591266" y="1215146"/>
                </a:lnTo>
                <a:lnTo>
                  <a:pt x="538857" y="1192793"/>
                </a:lnTo>
                <a:lnTo>
                  <a:pt x="486879" y="1166775"/>
                </a:lnTo>
                <a:lnTo>
                  <a:pt x="435571" y="1137103"/>
                </a:lnTo>
                <a:lnTo>
                  <a:pt x="385174" y="1103786"/>
                </a:lnTo>
                <a:lnTo>
                  <a:pt x="335926" y="1066835"/>
                </a:lnTo>
                <a:lnTo>
                  <a:pt x="288960" y="1027004"/>
                </a:lnTo>
                <a:lnTo>
                  <a:pt x="245287" y="985246"/>
                </a:lnTo>
                <a:lnTo>
                  <a:pt x="204967" y="941791"/>
                </a:lnTo>
                <a:lnTo>
                  <a:pt x="168065" y="896870"/>
                </a:lnTo>
                <a:lnTo>
                  <a:pt x="134641" y="850716"/>
                </a:lnTo>
                <a:lnTo>
                  <a:pt x="104759" y="803560"/>
                </a:lnTo>
                <a:lnTo>
                  <a:pt x="78481" y="755633"/>
                </a:lnTo>
                <a:lnTo>
                  <a:pt x="55870" y="707167"/>
                </a:lnTo>
                <a:lnTo>
                  <a:pt x="36988" y="658393"/>
                </a:lnTo>
                <a:lnTo>
                  <a:pt x="21897" y="609543"/>
                </a:lnTo>
                <a:lnTo>
                  <a:pt x="10660" y="560849"/>
                </a:lnTo>
                <a:lnTo>
                  <a:pt x="3340" y="512541"/>
                </a:lnTo>
                <a:lnTo>
                  <a:pt x="0" y="464853"/>
                </a:lnTo>
                <a:lnTo>
                  <a:pt x="700" y="418014"/>
                </a:lnTo>
                <a:lnTo>
                  <a:pt x="5505" y="372256"/>
                </a:lnTo>
                <a:lnTo>
                  <a:pt x="14476" y="327812"/>
                </a:lnTo>
                <a:lnTo>
                  <a:pt x="27676" y="284913"/>
                </a:lnTo>
                <a:lnTo>
                  <a:pt x="45167" y="243789"/>
                </a:lnTo>
                <a:lnTo>
                  <a:pt x="67013" y="204673"/>
                </a:lnTo>
                <a:lnTo>
                  <a:pt x="93274" y="167797"/>
                </a:lnTo>
                <a:lnTo>
                  <a:pt x="93274" y="167675"/>
                </a:lnTo>
                <a:close/>
              </a:path>
            </a:pathLst>
          </a:custGeom>
          <a:noFill/>
          <a:ln w="12700">
            <a:solidFill>
              <a:srgbClr val="C6B790"/>
            </a:solidFill>
            <a:rou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8137" name="object 9"/>
          <p:cNvSpPr/>
          <p:nvPr/>
        </p:nvSpPr>
        <p:spPr bwMode="auto">
          <a:xfrm>
            <a:off x="442913" y="1098550"/>
            <a:ext cx="1103312" cy="1016000"/>
          </a:xfrm>
          <a:custGeom>
            <a:avLst/>
            <a:gdLst>
              <a:gd name="T0" fmla="*/ 30314 w 1102360"/>
              <a:gd name="T1" fmla="*/ 179343 h 1016000"/>
              <a:gd name="T2" fmla="*/ 0 w 1102360"/>
              <a:gd name="T3" fmla="*/ 315291 h 1016000"/>
              <a:gd name="T4" fmla="*/ 12356 w 1102360"/>
              <a:gd name="T5" fmla="*/ 428137 h 1016000"/>
              <a:gd name="T6" fmla="*/ 36447 w 1102360"/>
              <a:gd name="T7" fmla="*/ 505790 h 1016000"/>
              <a:gd name="T8" fmla="*/ 72688 w 1102360"/>
              <a:gd name="T9" fmla="*/ 583664 h 1016000"/>
              <a:gd name="T10" fmla="*/ 120621 w 1102360"/>
              <a:gd name="T11" fmla="*/ 660285 h 1016000"/>
              <a:gd name="T12" fmla="*/ 179788 w 1102360"/>
              <a:gd name="T13" fmla="*/ 734182 h 1016000"/>
              <a:gd name="T14" fmla="*/ 249734 w 1102360"/>
              <a:gd name="T15" fmla="*/ 803881 h 1016000"/>
              <a:gd name="T16" fmla="*/ 329219 w 1102360"/>
              <a:gd name="T17" fmla="*/ 867325 h 1016000"/>
              <a:gd name="T18" fmla="*/ 412685 w 1102360"/>
              <a:gd name="T19" fmla="*/ 920074 h 1016000"/>
              <a:gd name="T20" fmla="*/ 497854 w 1102360"/>
              <a:gd name="T21" fmla="*/ 961377 h 1016000"/>
              <a:gd name="T22" fmla="*/ 583189 w 1102360"/>
              <a:gd name="T23" fmla="*/ 991118 h 1016000"/>
              <a:gd name="T24" fmla="*/ 667152 w 1102360"/>
              <a:gd name="T25" fmla="*/ 1009179 h 1016000"/>
              <a:gd name="T26" fmla="*/ 748206 w 1102360"/>
              <a:gd name="T27" fmla="*/ 1015442 h 1016000"/>
              <a:gd name="T28" fmla="*/ 860969 w 1102360"/>
              <a:gd name="T29" fmla="*/ 1002460 h 1016000"/>
              <a:gd name="T30" fmla="*/ 986786 w 1102360"/>
              <a:gd name="T31" fmla="*/ 942764 h 1016000"/>
              <a:gd name="T32" fmla="*/ 1071976 w 1102360"/>
              <a:gd name="T33" fmla="*/ 836079 h 1016000"/>
              <a:gd name="T34" fmla="*/ 1102308 w 1102360"/>
              <a:gd name="T35" fmla="*/ 700179 h 1016000"/>
              <a:gd name="T36" fmla="*/ 1089955 w 1102360"/>
              <a:gd name="T37" fmla="*/ 587354 h 1016000"/>
              <a:gd name="T38" fmla="*/ 1065861 w 1102360"/>
              <a:gd name="T39" fmla="*/ 509710 h 1016000"/>
              <a:gd name="T40" fmla="*/ 1029615 w 1102360"/>
              <a:gd name="T41" fmla="*/ 431842 h 1016000"/>
              <a:gd name="T42" fmla="*/ 981674 w 1102360"/>
              <a:gd name="T43" fmla="*/ 355224 h 1016000"/>
              <a:gd name="T44" fmla="*/ 922496 w 1102360"/>
              <a:gd name="T45" fmla="*/ 281329 h 1016000"/>
              <a:gd name="T46" fmla="*/ 852538 w 1102360"/>
              <a:gd name="T47" fmla="*/ 211631 h 1016000"/>
              <a:gd name="T48" fmla="*/ 773046 w 1102360"/>
              <a:gd name="T49" fmla="*/ 148185 h 1016000"/>
              <a:gd name="T50" fmla="*/ 689579 w 1102360"/>
              <a:gd name="T51" fmla="*/ 95430 h 1016000"/>
              <a:gd name="T52" fmla="*/ 604407 w 1102360"/>
              <a:gd name="T53" fmla="*/ 54115 h 1016000"/>
              <a:gd name="T54" fmla="*/ 519068 w 1102360"/>
              <a:gd name="T55" fmla="*/ 24359 h 1016000"/>
              <a:gd name="T56" fmla="*/ 435102 w 1102360"/>
              <a:gd name="T57" fmla="*/ 6281 h 1016000"/>
              <a:gd name="T58" fmla="*/ 354046 w 1102360"/>
              <a:gd name="T59" fmla="*/ 0 h 1016000"/>
              <a:gd name="T60" fmla="*/ 241284 w 1102360"/>
              <a:gd name="T61" fmla="*/ 12956 h 1016000"/>
              <a:gd name="T62" fmla="*/ 115477 w 1102360"/>
              <a:gd name="T63" fmla="*/ 72629 h 1016000"/>
              <a:gd name="T64" fmla="*/ 66552 w 1102360"/>
              <a:gd name="T65" fmla="*/ 120904 h 1016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2360" h="1016000">
                <a:moveTo>
                  <a:pt x="66552" y="120904"/>
                </a:moveTo>
                <a:lnTo>
                  <a:pt x="30314" y="179343"/>
                </a:lnTo>
                <a:lnTo>
                  <a:pt x="8282" y="244630"/>
                </a:lnTo>
                <a:lnTo>
                  <a:pt x="0" y="315291"/>
                </a:lnTo>
                <a:lnTo>
                  <a:pt x="871" y="352176"/>
                </a:lnTo>
                <a:lnTo>
                  <a:pt x="12356" y="428137"/>
                </a:lnTo>
                <a:lnTo>
                  <a:pt x="22854" y="466844"/>
                </a:lnTo>
                <a:lnTo>
                  <a:pt x="36447" y="505790"/>
                </a:lnTo>
                <a:lnTo>
                  <a:pt x="53077" y="544792"/>
                </a:lnTo>
                <a:lnTo>
                  <a:pt x="72688" y="583664"/>
                </a:lnTo>
                <a:lnTo>
                  <a:pt x="95221" y="622223"/>
                </a:lnTo>
                <a:lnTo>
                  <a:pt x="120621" y="660285"/>
                </a:lnTo>
                <a:lnTo>
                  <a:pt x="148829" y="697666"/>
                </a:lnTo>
                <a:lnTo>
                  <a:pt x="179788" y="734182"/>
                </a:lnTo>
                <a:lnTo>
                  <a:pt x="213442" y="769648"/>
                </a:lnTo>
                <a:lnTo>
                  <a:pt x="249734" y="803881"/>
                </a:lnTo>
                <a:lnTo>
                  <a:pt x="288605" y="836696"/>
                </a:lnTo>
                <a:lnTo>
                  <a:pt x="329219" y="867325"/>
                </a:lnTo>
                <a:lnTo>
                  <a:pt x="370643" y="895123"/>
                </a:lnTo>
                <a:lnTo>
                  <a:pt x="412685" y="920074"/>
                </a:lnTo>
                <a:lnTo>
                  <a:pt x="455152" y="942164"/>
                </a:lnTo>
                <a:lnTo>
                  <a:pt x="497854" y="961377"/>
                </a:lnTo>
                <a:lnTo>
                  <a:pt x="540597" y="977700"/>
                </a:lnTo>
                <a:lnTo>
                  <a:pt x="583189" y="991118"/>
                </a:lnTo>
                <a:lnTo>
                  <a:pt x="625438" y="1001616"/>
                </a:lnTo>
                <a:lnTo>
                  <a:pt x="667152" y="1009179"/>
                </a:lnTo>
                <a:lnTo>
                  <a:pt x="708139" y="1013792"/>
                </a:lnTo>
                <a:lnTo>
                  <a:pt x="748206" y="1015442"/>
                </a:lnTo>
                <a:lnTo>
                  <a:pt x="787161" y="1014113"/>
                </a:lnTo>
                <a:lnTo>
                  <a:pt x="860969" y="1002460"/>
                </a:lnTo>
                <a:lnTo>
                  <a:pt x="928023" y="978716"/>
                </a:lnTo>
                <a:lnTo>
                  <a:pt x="986786" y="942764"/>
                </a:lnTo>
                <a:lnTo>
                  <a:pt x="1035722" y="894486"/>
                </a:lnTo>
                <a:lnTo>
                  <a:pt x="1071976" y="836079"/>
                </a:lnTo>
                <a:lnTo>
                  <a:pt x="1094019" y="770819"/>
                </a:lnTo>
                <a:lnTo>
                  <a:pt x="1102308" y="700179"/>
                </a:lnTo>
                <a:lnTo>
                  <a:pt x="1101438" y="663302"/>
                </a:lnTo>
                <a:lnTo>
                  <a:pt x="1089955" y="587354"/>
                </a:lnTo>
                <a:lnTo>
                  <a:pt x="1079455" y="548652"/>
                </a:lnTo>
                <a:lnTo>
                  <a:pt x="1065861" y="509710"/>
                </a:lnTo>
                <a:lnTo>
                  <a:pt x="1049228" y="470712"/>
                </a:lnTo>
                <a:lnTo>
                  <a:pt x="1029615" y="431842"/>
                </a:lnTo>
                <a:lnTo>
                  <a:pt x="1007078" y="393285"/>
                </a:lnTo>
                <a:lnTo>
                  <a:pt x="981674" y="355224"/>
                </a:lnTo>
                <a:lnTo>
                  <a:pt x="953461" y="317844"/>
                </a:lnTo>
                <a:lnTo>
                  <a:pt x="922496" y="281329"/>
                </a:lnTo>
                <a:lnTo>
                  <a:pt x="888836" y="245864"/>
                </a:lnTo>
                <a:lnTo>
                  <a:pt x="852538" y="211631"/>
                </a:lnTo>
                <a:lnTo>
                  <a:pt x="813660" y="178816"/>
                </a:lnTo>
                <a:lnTo>
                  <a:pt x="773046" y="148185"/>
                </a:lnTo>
                <a:lnTo>
                  <a:pt x="731621" y="120385"/>
                </a:lnTo>
                <a:lnTo>
                  <a:pt x="689579" y="95430"/>
                </a:lnTo>
                <a:lnTo>
                  <a:pt x="647109" y="73335"/>
                </a:lnTo>
                <a:lnTo>
                  <a:pt x="604407" y="54115"/>
                </a:lnTo>
                <a:lnTo>
                  <a:pt x="561662" y="37785"/>
                </a:lnTo>
                <a:lnTo>
                  <a:pt x="519068" y="24359"/>
                </a:lnTo>
                <a:lnTo>
                  <a:pt x="476818" y="13853"/>
                </a:lnTo>
                <a:lnTo>
                  <a:pt x="435102" y="6281"/>
                </a:lnTo>
                <a:lnTo>
                  <a:pt x="394114" y="1658"/>
                </a:lnTo>
                <a:lnTo>
                  <a:pt x="354046" y="0"/>
                </a:lnTo>
                <a:lnTo>
                  <a:pt x="315090" y="1320"/>
                </a:lnTo>
                <a:lnTo>
                  <a:pt x="241284" y="12956"/>
                </a:lnTo>
                <a:lnTo>
                  <a:pt x="174233" y="36686"/>
                </a:lnTo>
                <a:lnTo>
                  <a:pt x="115477" y="72629"/>
                </a:lnTo>
                <a:lnTo>
                  <a:pt x="89689" y="95217"/>
                </a:lnTo>
                <a:lnTo>
                  <a:pt x="66552" y="120904"/>
                </a:lnTo>
                <a:close/>
              </a:path>
            </a:pathLst>
          </a:custGeom>
          <a:noFill/>
          <a:ln w="12700">
            <a:solidFill>
              <a:srgbClr val="C6B790"/>
            </a:solidFill>
            <a:rou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8138" name="object 10"/>
          <p:cNvSpPr/>
          <p:nvPr/>
        </p:nvSpPr>
        <p:spPr bwMode="auto">
          <a:xfrm>
            <a:off x="1450975" y="0"/>
            <a:ext cx="10741025" cy="6858000"/>
          </a:xfrm>
          <a:custGeom>
            <a:avLst/>
            <a:gdLst>
              <a:gd name="T0" fmla="*/ 0 w 10741660"/>
              <a:gd name="T1" fmla="*/ 6857999 h 6858000"/>
              <a:gd name="T2" fmla="*/ 10741152 w 10741660"/>
              <a:gd name="T3" fmla="*/ 6857999 h 6858000"/>
              <a:gd name="T4" fmla="*/ 10741152 w 10741660"/>
              <a:gd name="T5" fmla="*/ 0 h 6858000"/>
              <a:gd name="T6" fmla="*/ 0 w 10741660"/>
              <a:gd name="T7" fmla="*/ 0 h 6858000"/>
              <a:gd name="T8" fmla="*/ 0 w 10741660"/>
              <a:gd name="T9" fmla="*/ 6857999 h 6858000"/>
            </a:gdLst>
            <a:ahLst/>
            <a:cxnLst>
              <a:cxn ang="0">
                <a:pos x="T0" y="T1"/>
              </a:cxn>
              <a:cxn ang="0">
                <a:pos x="T2" y="T3"/>
              </a:cxn>
              <a:cxn ang="0">
                <a:pos x="T4" y="T5"/>
              </a:cxn>
              <a:cxn ang="0">
                <a:pos x="T6" y="T7"/>
              </a:cxn>
              <a:cxn ang="0">
                <a:pos x="T8" y="T9"/>
              </a:cxn>
            </a:cxnLst>
            <a:rect l="0" t="0" r="r" b="b"/>
            <a:pathLst>
              <a:path w="10741660" h="6858000">
                <a:moveTo>
                  <a:pt x="0" y="6857999"/>
                </a:moveTo>
                <a:lnTo>
                  <a:pt x="10741152" y="6857999"/>
                </a:lnTo>
                <a:lnTo>
                  <a:pt x="10741152" y="0"/>
                </a:lnTo>
                <a:lnTo>
                  <a:pt x="0" y="0"/>
                </a:lnTo>
                <a:lnTo>
                  <a:pt x="0" y="68579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en-US"/>
          </a:p>
        </p:txBody>
      </p:sp>
      <p:sp>
        <p:nvSpPr>
          <p:cNvPr id="48139" name="object 11"/>
          <p:cNvSpPr/>
          <p:nvPr/>
        </p:nvSpPr>
        <p:spPr bwMode="auto">
          <a:xfrm>
            <a:off x="1350963" y="0"/>
            <a:ext cx="3175" cy="6858000"/>
          </a:xfrm>
          <a:custGeom>
            <a:avLst/>
            <a:gdLst>
              <a:gd name="T0" fmla="*/ 0 w 3175"/>
              <a:gd name="T1" fmla="*/ 6857999 h 6858000"/>
              <a:gd name="T2" fmla="*/ 2798 w 3175"/>
              <a:gd name="T3" fmla="*/ 6857999 h 6858000"/>
              <a:gd name="T4" fmla="*/ 2798 w 3175"/>
              <a:gd name="T5" fmla="*/ 0 h 6858000"/>
              <a:gd name="T6" fmla="*/ 0 w 3175"/>
              <a:gd name="T7" fmla="*/ 0 h 6858000"/>
              <a:gd name="T8" fmla="*/ 0 w 3175"/>
              <a:gd name="T9" fmla="*/ 6857999 h 6858000"/>
            </a:gdLst>
            <a:ahLst/>
            <a:cxnLst>
              <a:cxn ang="0">
                <a:pos x="T0" y="T1"/>
              </a:cxn>
              <a:cxn ang="0">
                <a:pos x="T2" y="T3"/>
              </a:cxn>
              <a:cxn ang="0">
                <a:pos x="T4" y="T5"/>
              </a:cxn>
              <a:cxn ang="0">
                <a:pos x="T6" y="T7"/>
              </a:cxn>
              <a:cxn ang="0">
                <a:pos x="T8" y="T9"/>
              </a:cxn>
            </a:cxnLst>
            <a:rect l="0" t="0" r="r" b="b"/>
            <a:pathLst>
              <a:path w="3175" h="6858000">
                <a:moveTo>
                  <a:pt x="0" y="6857999"/>
                </a:moveTo>
                <a:lnTo>
                  <a:pt x="2798" y="6857999"/>
                </a:lnTo>
                <a:lnTo>
                  <a:pt x="2798" y="0"/>
                </a:lnTo>
                <a:lnTo>
                  <a:pt x="0" y="0"/>
                </a:lnTo>
                <a:lnTo>
                  <a:pt x="0" y="68579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en-US"/>
          </a:p>
        </p:txBody>
      </p:sp>
      <p:sp>
        <p:nvSpPr>
          <p:cNvPr id="48140" name="object 12"/>
          <p:cNvSpPr>
            <a:spLocks noChangeArrowheads="1"/>
          </p:cNvSpPr>
          <p:nvPr/>
        </p:nvSpPr>
        <p:spPr bwMode="auto">
          <a:xfrm>
            <a:off x="1274763" y="0"/>
            <a:ext cx="179387" cy="6858000"/>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
        <p:nvSpPr>
          <p:cNvPr id="48141" name="object 13"/>
          <p:cNvSpPr>
            <a:spLocks noChangeArrowheads="1"/>
          </p:cNvSpPr>
          <p:nvPr/>
        </p:nvSpPr>
        <p:spPr bwMode="auto">
          <a:xfrm>
            <a:off x="1365250" y="3387725"/>
            <a:ext cx="82550" cy="82550"/>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
        <p:nvSpPr>
          <p:cNvPr id="48142" name="object 14"/>
          <p:cNvSpPr/>
          <p:nvPr/>
        </p:nvSpPr>
        <p:spPr bwMode="auto">
          <a:xfrm>
            <a:off x="1352550" y="0"/>
            <a:ext cx="98425" cy="6858000"/>
          </a:xfrm>
          <a:custGeom>
            <a:avLst/>
            <a:gdLst>
              <a:gd name="T0" fmla="*/ 0 w 97790"/>
              <a:gd name="T1" fmla="*/ 6857999 h 6858000"/>
              <a:gd name="T2" fmla="*/ 97535 w 97790"/>
              <a:gd name="T3" fmla="*/ 6857999 h 6858000"/>
              <a:gd name="T4" fmla="*/ 97535 w 97790"/>
              <a:gd name="T5" fmla="*/ 0 h 6858000"/>
              <a:gd name="T6" fmla="*/ 0 w 97790"/>
              <a:gd name="T7" fmla="*/ 0 h 6858000"/>
              <a:gd name="T8" fmla="*/ 0 w 97790"/>
              <a:gd name="T9" fmla="*/ 6857999 h 6858000"/>
            </a:gdLst>
            <a:ahLst/>
            <a:cxnLst>
              <a:cxn ang="0">
                <a:pos x="T0" y="T1"/>
              </a:cxn>
              <a:cxn ang="0">
                <a:pos x="T2" y="T3"/>
              </a:cxn>
              <a:cxn ang="0">
                <a:pos x="T4" y="T5"/>
              </a:cxn>
              <a:cxn ang="0">
                <a:pos x="T6" y="T7"/>
              </a:cxn>
              <a:cxn ang="0">
                <a:pos x="T8" y="T9"/>
              </a:cxn>
            </a:cxnLst>
            <a:rect l="0" t="0" r="r" b="b"/>
            <a:pathLst>
              <a:path w="97790" h="6858000">
                <a:moveTo>
                  <a:pt x="0" y="6857999"/>
                </a:moveTo>
                <a:lnTo>
                  <a:pt x="97535" y="6857999"/>
                </a:lnTo>
                <a:lnTo>
                  <a:pt x="97535" y="0"/>
                </a:lnTo>
                <a:lnTo>
                  <a:pt x="0" y="0"/>
                </a:lnTo>
                <a:lnTo>
                  <a:pt x="0" y="68579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en-US"/>
          </a:p>
        </p:txBody>
      </p:sp>
      <p:sp>
        <p:nvSpPr>
          <p:cNvPr id="15" name="object 15"/>
          <p:cNvSpPr txBox="1"/>
          <p:nvPr/>
        </p:nvSpPr>
        <p:spPr>
          <a:xfrm>
            <a:off x="1876425" y="281746"/>
            <a:ext cx="9820275" cy="4937125"/>
          </a:xfrm>
          <a:prstGeom prst="rect">
            <a:avLst/>
          </a:prstGeom>
        </p:spPr>
        <p:txBody>
          <a:bodyPr wrap="square" lIns="0" tIns="0" rIns="0" bIns="0">
            <a:spAutoFit/>
          </a:bodyPr>
          <a:lstStyle>
            <a:lvl1pPr marL="127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sz="4000" b="1" dirty="0">
                <a:solidFill>
                  <a:schemeClr val="accent2">
                    <a:lumMod val="50000"/>
                  </a:schemeClr>
                </a:solidFill>
                <a:latin typeface="Gill Sans MT" panose="020B0502020104020203" pitchFamily="34" charset="0"/>
                <a:ea typeface="Gill Sans MT" panose="020B0502020104020203" pitchFamily="34" charset="0"/>
                <a:cs typeface="Gill Sans MT" panose="020B0502020104020203" pitchFamily="34" charset="0"/>
              </a:rPr>
              <a:t>Types according to protein concentration </a:t>
            </a:r>
            <a:endParaRPr lang="en-US" altLang="en-US" sz="2800" dirty="0">
              <a:solidFill>
                <a:schemeClr val="accent2">
                  <a:lumMod val="50000"/>
                </a:schemeClr>
              </a:solidFill>
              <a:latin typeface="Gill Sans MT" panose="020B0502020104020203" pitchFamily="34" charset="0"/>
              <a:ea typeface="Gill Sans MT" panose="020B0502020104020203" pitchFamily="34" charset="0"/>
              <a:cs typeface="Gill Sans MT" panose="020B0502020104020203" pitchFamily="34" charset="0"/>
            </a:endParaRPr>
          </a:p>
          <a:p>
            <a:pPr>
              <a:spcBef>
                <a:spcPts val="50"/>
              </a:spcBef>
            </a:pPr>
            <a:endParaRPr lang="en-US" altLang="en-US" sz="2800" dirty="0">
              <a:latin typeface="Times New Roman" panose="02020603050405020304" pitchFamily="18" charset="0"/>
              <a:cs typeface="Times New Roman" panose="02020603050405020304" pitchFamily="18" charset="0"/>
            </a:endParaRPr>
          </a:p>
          <a:p>
            <a:pPr>
              <a:buFont typeface="Gill Sans MT" panose="020B0502020104020203" pitchFamily="34" charset="0"/>
              <a:buAutoNum type="arabicPeriod"/>
            </a:pPr>
            <a:r>
              <a:rPr lang="en-US" altLang="en-US" sz="2800" b="1" dirty="0">
                <a:latin typeface="Gill Sans MT" panose="020B0502020104020203" pitchFamily="34" charset="0"/>
                <a:ea typeface="Gill Sans MT" panose="020B0502020104020203" pitchFamily="34" charset="0"/>
                <a:cs typeface="Gill Sans MT" panose="020B0502020104020203" pitchFamily="34" charset="0"/>
              </a:rPr>
              <a:t>Transudate</a:t>
            </a:r>
            <a:r>
              <a:rPr lang="en-US" altLang="en-US" sz="2800" b="1"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2800" dirty="0">
                <a:latin typeface="Times New Roman" panose="02020603050405020304" pitchFamily="18" charset="0"/>
                <a:cs typeface="Times New Roman" panose="02020603050405020304" pitchFamily="18" charset="0"/>
              </a:rPr>
              <a:t> </a:t>
            </a:r>
            <a:r>
              <a:rPr lang="en-US" altLang="en-US" sz="2800" u="sng" dirty="0">
                <a:latin typeface="Gill Sans MT" panose="020B0502020104020203" pitchFamily="34" charset="0"/>
                <a:ea typeface="Gill Sans MT" panose="020B0502020104020203" pitchFamily="34" charset="0"/>
                <a:cs typeface="Gill Sans MT" panose="020B0502020104020203" pitchFamily="34" charset="0"/>
              </a:rPr>
              <a:t>total</a:t>
            </a:r>
            <a:r>
              <a:rPr lang="en-US" altLang="en-US" sz="2800" u="sng" dirty="0">
                <a:latin typeface="Times New Roman" panose="02020603050405020304" pitchFamily="18" charset="0"/>
                <a:cs typeface="Times New Roman" panose="02020603050405020304" pitchFamily="18" charset="0"/>
              </a:rPr>
              <a:t> </a:t>
            </a:r>
            <a:r>
              <a:rPr lang="en-US" altLang="en-US" sz="2800" u="sng" dirty="0">
                <a:latin typeface="Gill Sans MT" panose="020B0502020104020203" pitchFamily="34" charset="0"/>
                <a:ea typeface="Gill Sans MT" panose="020B0502020104020203" pitchFamily="34" charset="0"/>
                <a:cs typeface="Gill Sans MT" panose="020B0502020104020203" pitchFamily="34" charset="0"/>
              </a:rPr>
              <a:t>protein</a:t>
            </a:r>
            <a:r>
              <a:rPr lang="en-US" altLang="en-US" sz="2800" u="sng" dirty="0">
                <a:latin typeface="Times New Roman" panose="02020603050405020304" pitchFamily="18" charset="0"/>
                <a:cs typeface="Times New Roman" panose="02020603050405020304" pitchFamily="18" charset="0"/>
              </a:rPr>
              <a:t> </a:t>
            </a:r>
            <a:r>
              <a:rPr lang="en-US" altLang="en-US" sz="2800" u="sng" dirty="0">
                <a:latin typeface="Gill Sans MT" panose="020B0502020104020203" pitchFamily="34" charset="0"/>
                <a:ea typeface="Gill Sans MT" panose="020B0502020104020203" pitchFamily="34" charset="0"/>
                <a:cs typeface="Gill Sans MT" panose="020B0502020104020203" pitchFamily="34" charset="0"/>
              </a:rPr>
              <a:t>concentration</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less</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than</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2.5</a:t>
            </a:r>
          </a:p>
          <a:p>
            <a:r>
              <a:rPr lang="en-US" altLang="en-US" sz="2800" dirty="0">
                <a:latin typeface="Gill Sans MT" panose="020B0502020104020203" pitchFamily="34" charset="0"/>
                <a:ea typeface="Gill Sans MT" panose="020B0502020104020203" pitchFamily="34" charset="0"/>
                <a:cs typeface="Gill Sans MT" panose="020B0502020104020203" pitchFamily="34" charset="0"/>
              </a:rPr>
              <a:t>g/dL</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it</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indicates</a:t>
            </a:r>
            <a:r>
              <a:rPr lang="en-US" altLang="en-US" sz="2800" dirty="0">
                <a:latin typeface="Times New Roman" panose="02020603050405020304" pitchFamily="18" charset="0"/>
                <a:cs typeface="Times New Roman" panose="02020603050405020304" pitchFamily="18" charset="0"/>
              </a:rPr>
              <a:t> </a:t>
            </a:r>
            <a:r>
              <a:rPr lang="en-US" altLang="en-US" sz="2800" b="1" dirty="0">
                <a:latin typeface="Gill Sans MT" panose="020B0502020104020203" pitchFamily="34" charset="0"/>
                <a:ea typeface="Gill Sans MT" panose="020B0502020104020203" pitchFamily="34" charset="0"/>
                <a:cs typeface="Gill Sans MT" panose="020B0502020104020203" pitchFamily="34" charset="0"/>
              </a:rPr>
              <a:t>systemic</a:t>
            </a:r>
            <a:r>
              <a:rPr lang="en-US" altLang="en-US" sz="2800" b="1" dirty="0">
                <a:latin typeface="Times New Roman" panose="02020603050405020304" pitchFamily="18" charset="0"/>
                <a:cs typeface="Times New Roman" panose="02020603050405020304" pitchFamily="18" charset="0"/>
              </a:rPr>
              <a:t> </a:t>
            </a:r>
            <a:r>
              <a:rPr lang="en-US" altLang="en-US" sz="2800" b="1" dirty="0">
                <a:latin typeface="Gill Sans MT" panose="020B0502020104020203" pitchFamily="34" charset="0"/>
                <a:ea typeface="Gill Sans MT" panose="020B0502020104020203" pitchFamily="34" charset="0"/>
                <a:cs typeface="Gill Sans MT" panose="020B0502020104020203" pitchFamily="34" charset="0"/>
              </a:rPr>
              <a:t>disease</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a:t>
            </a:r>
          </a:p>
          <a:p>
            <a:r>
              <a:rPr lang="en-US" altLang="en-US" sz="2800" dirty="0">
                <a:latin typeface="Gill Sans MT" panose="020B0502020104020203" pitchFamily="34" charset="0"/>
                <a:ea typeface="Gill Sans MT" panose="020B0502020104020203" pitchFamily="34" charset="0"/>
                <a:cs typeface="Gill Sans MT" panose="020B0502020104020203" pitchFamily="34" charset="0"/>
              </a:rPr>
              <a:t>Like</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liver</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cirrhosis</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renal</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failure</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Gill Sans MT" panose="020B0502020104020203" pitchFamily="34" charset="0"/>
                <a:ea typeface="Gill Sans MT" panose="020B0502020104020203" pitchFamily="34" charset="0"/>
                <a:cs typeface="Gill Sans MT" panose="020B0502020104020203" pitchFamily="34" charset="0"/>
              </a:rPr>
              <a:t>hypoalbuminemia</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(nephrosis),</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cardiac</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(RHF,</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pericarditis</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valve</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disease</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a:t>
            </a:r>
          </a:p>
          <a:p>
            <a:pPr>
              <a:spcBef>
                <a:spcPts val="50"/>
              </a:spcBef>
            </a:pPr>
            <a:endParaRPr lang="en-US" altLang="en-US" sz="2800" dirty="0">
              <a:latin typeface="Times New Roman" panose="02020603050405020304" pitchFamily="18" charset="0"/>
              <a:cs typeface="Times New Roman" panose="02020603050405020304" pitchFamily="18" charset="0"/>
            </a:endParaRPr>
          </a:p>
          <a:p>
            <a:pPr>
              <a:buFont typeface="Gill Sans MT" panose="020B0502020104020203" pitchFamily="34" charset="0"/>
              <a:buAutoNum type="arabicPeriod" startAt="2"/>
            </a:pPr>
            <a:r>
              <a:rPr lang="en-US" altLang="en-US" sz="2800" b="1" dirty="0">
                <a:latin typeface="Gill Sans MT" panose="020B0502020104020203" pitchFamily="34" charset="0"/>
                <a:ea typeface="Gill Sans MT" panose="020B0502020104020203" pitchFamily="34" charset="0"/>
                <a:cs typeface="Gill Sans MT" panose="020B0502020104020203" pitchFamily="34" charset="0"/>
              </a:rPr>
              <a:t>Exudate</a:t>
            </a:r>
            <a:r>
              <a:rPr lang="en-US" altLang="en-US" sz="2800" b="1" dirty="0">
                <a:latin typeface="Times New Roman" panose="02020603050405020304" pitchFamily="18" charset="0"/>
                <a:cs typeface="Times New Roman" panose="02020603050405020304" pitchFamily="18" charset="0"/>
              </a:rPr>
              <a:t> </a:t>
            </a:r>
            <a:r>
              <a:rPr lang="en-US" altLang="en-US" sz="2800" b="1"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2800" b="1" dirty="0">
                <a:latin typeface="Times New Roman" panose="02020603050405020304" pitchFamily="18" charset="0"/>
                <a:cs typeface="Times New Roman" panose="02020603050405020304" pitchFamily="18" charset="0"/>
              </a:rPr>
              <a:t> </a:t>
            </a:r>
            <a:r>
              <a:rPr lang="en-US" altLang="en-US" sz="2800" u="sng" dirty="0">
                <a:latin typeface="Gill Sans MT" panose="020B0502020104020203" pitchFamily="34" charset="0"/>
                <a:ea typeface="Gill Sans MT" panose="020B0502020104020203" pitchFamily="34" charset="0"/>
                <a:cs typeface="Gill Sans MT" panose="020B0502020104020203" pitchFamily="34" charset="0"/>
              </a:rPr>
              <a:t>total</a:t>
            </a:r>
            <a:r>
              <a:rPr lang="en-US" altLang="en-US" sz="2800" u="sng" dirty="0">
                <a:latin typeface="Times New Roman" panose="02020603050405020304" pitchFamily="18" charset="0"/>
                <a:cs typeface="Times New Roman" panose="02020603050405020304" pitchFamily="18" charset="0"/>
              </a:rPr>
              <a:t> </a:t>
            </a:r>
            <a:r>
              <a:rPr lang="en-US" altLang="en-US" sz="2800" u="sng" dirty="0">
                <a:latin typeface="Gill Sans MT" panose="020B0502020104020203" pitchFamily="34" charset="0"/>
                <a:ea typeface="Gill Sans MT" panose="020B0502020104020203" pitchFamily="34" charset="0"/>
                <a:cs typeface="Gill Sans MT" panose="020B0502020104020203" pitchFamily="34" charset="0"/>
              </a:rPr>
              <a:t>protein</a:t>
            </a:r>
            <a:r>
              <a:rPr lang="en-US" altLang="en-US" sz="2800" u="sng" dirty="0">
                <a:latin typeface="Times New Roman" panose="02020603050405020304" pitchFamily="18" charset="0"/>
                <a:cs typeface="Times New Roman" panose="02020603050405020304" pitchFamily="18" charset="0"/>
              </a:rPr>
              <a:t> </a:t>
            </a:r>
            <a:r>
              <a:rPr lang="en-US" altLang="en-US" sz="2800" u="sng" dirty="0">
                <a:latin typeface="Gill Sans MT" panose="020B0502020104020203" pitchFamily="34" charset="0"/>
                <a:ea typeface="Gill Sans MT" panose="020B0502020104020203" pitchFamily="34" charset="0"/>
                <a:cs typeface="Gill Sans MT" panose="020B0502020104020203" pitchFamily="34" charset="0"/>
              </a:rPr>
              <a:t>concentration</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more</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than</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2.5</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g/dL</a:t>
            </a:r>
          </a:p>
          <a:p>
            <a:r>
              <a:rPr lang="en-US" altLang="en-US" sz="28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it</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indicates</a:t>
            </a:r>
            <a:r>
              <a:rPr lang="en-US" altLang="en-US" sz="2800" dirty="0">
                <a:latin typeface="Times New Roman" panose="02020603050405020304" pitchFamily="18" charset="0"/>
                <a:cs typeface="Times New Roman" panose="02020603050405020304" pitchFamily="18" charset="0"/>
              </a:rPr>
              <a:t> </a:t>
            </a:r>
            <a:r>
              <a:rPr lang="en-US" altLang="en-US" sz="2800" b="1" dirty="0">
                <a:latin typeface="Gill Sans MT" panose="020B0502020104020203" pitchFamily="34" charset="0"/>
                <a:ea typeface="Gill Sans MT" panose="020B0502020104020203" pitchFamily="34" charset="0"/>
                <a:cs typeface="Gill Sans MT" panose="020B0502020104020203" pitchFamily="34" charset="0"/>
              </a:rPr>
              <a:t>local</a:t>
            </a:r>
            <a:r>
              <a:rPr lang="en-US" altLang="en-US" sz="2800" b="1" dirty="0">
                <a:latin typeface="Times New Roman" panose="02020603050405020304" pitchFamily="18" charset="0"/>
                <a:cs typeface="Times New Roman" panose="02020603050405020304" pitchFamily="18" charset="0"/>
              </a:rPr>
              <a:t> </a:t>
            </a:r>
            <a:r>
              <a:rPr lang="en-US" altLang="en-US" sz="2800" b="1" dirty="0">
                <a:latin typeface="Gill Sans MT" panose="020B0502020104020203" pitchFamily="34" charset="0"/>
                <a:ea typeface="Gill Sans MT" panose="020B0502020104020203" pitchFamily="34" charset="0"/>
                <a:cs typeface="Gill Sans MT" panose="020B0502020104020203" pitchFamily="34" charset="0"/>
              </a:rPr>
              <a:t>disease</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a:t>
            </a:r>
          </a:p>
          <a:p>
            <a:r>
              <a:rPr lang="en-US" altLang="en-US" sz="2800" dirty="0">
                <a:latin typeface="Gill Sans MT" panose="020B0502020104020203" pitchFamily="34" charset="0"/>
                <a:ea typeface="Gill Sans MT" panose="020B0502020104020203" pitchFamily="34" charset="0"/>
                <a:cs typeface="Gill Sans MT" panose="020B0502020104020203" pitchFamily="34" charset="0"/>
              </a:rPr>
              <a:t>Like</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malignancy</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pancreatitis</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infection</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(TB)</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lymphatic</a:t>
            </a:r>
          </a:p>
          <a:p>
            <a:r>
              <a:rPr lang="en-US" altLang="en-US" sz="2800" dirty="0">
                <a:latin typeface="Gill Sans MT" panose="020B0502020104020203" pitchFamily="34" charset="0"/>
                <a:ea typeface="Gill Sans MT" panose="020B0502020104020203" pitchFamily="34" charset="0"/>
                <a:cs typeface="Gill Sans MT" panose="020B0502020104020203" pitchFamily="34" charset="0"/>
              </a:rPr>
              <a:t>obstruction</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venous</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obstruction</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66A48A9-069E-46B2-AB6E-F14018AA60E5}"/>
              </a:ext>
            </a:extLst>
          </p:cNvPr>
          <p:cNvSpPr>
            <a:spLocks noGrp="1"/>
          </p:cNvSpPr>
          <p:nvPr>
            <p:ph type="title"/>
          </p:nvPr>
        </p:nvSpPr>
        <p:spPr>
          <a:xfrm>
            <a:off x="677863" y="319088"/>
            <a:ext cx="10836275" cy="661720"/>
          </a:xfrm>
        </p:spPr>
        <p:txBody>
          <a:bodyPr>
            <a:normAutofit fontScale="90000"/>
          </a:bodyPr>
          <a:lstStyle/>
          <a:p>
            <a:r>
              <a:rPr lang="en-US" dirty="0"/>
              <a:t>Causes of ascites </a:t>
            </a:r>
          </a:p>
        </p:txBody>
      </p:sp>
      <p:sp>
        <p:nvSpPr>
          <p:cNvPr id="3" name="Content Placeholder 2">
            <a:extLst>
              <a:ext uri="{FF2B5EF4-FFF2-40B4-BE49-F238E27FC236}">
                <a16:creationId xmlns:a16="http://schemas.microsoft.com/office/drawing/2014/main" xmlns="" id="{C6FBEB03-84EB-4EB8-9199-566BC012486E}"/>
              </a:ext>
            </a:extLst>
          </p:cNvPr>
          <p:cNvSpPr>
            <a:spLocks noGrp="1"/>
          </p:cNvSpPr>
          <p:nvPr>
            <p:ph sz="half" idx="2"/>
          </p:nvPr>
        </p:nvSpPr>
        <p:spPr>
          <a:xfrm>
            <a:off x="2286000" y="1600200"/>
            <a:ext cx="8153400" cy="3471720"/>
          </a:xfrm>
        </p:spPr>
        <p:txBody>
          <a:bodyPr>
            <a:normAutofit fontScale="85000" lnSpcReduction="10000"/>
          </a:bodyPr>
          <a:lstStyle/>
          <a:p>
            <a:r>
              <a:rPr lang="en-US" dirty="0"/>
              <a:t> </a:t>
            </a:r>
            <a:r>
              <a:rPr lang="en-US" sz="2800" dirty="0"/>
              <a:t>the causes of ascites was classified to several categories in order to make it easy to  identify the cause and reach the diagnosis according to :</a:t>
            </a:r>
          </a:p>
          <a:p>
            <a:endParaRPr lang="en-US" sz="2800" dirty="0"/>
          </a:p>
          <a:p>
            <a:pPr marL="342900" indent="-342900">
              <a:buAutoNum type="arabicPeriod"/>
            </a:pPr>
            <a:r>
              <a:rPr lang="en-US" altLang="en-US" sz="1800" b="1" dirty="0">
                <a:solidFill>
                  <a:srgbClr val="FF0000"/>
                </a:solidFill>
                <a:latin typeface="Gill Sans MT" panose="020B0502020104020203" pitchFamily="34" charset="0"/>
                <a:ea typeface="Gill Sans MT" panose="020B0502020104020203" pitchFamily="34" charset="0"/>
                <a:cs typeface="Gill Sans MT" panose="020B0502020104020203" pitchFamily="34" charset="0"/>
              </a:rPr>
              <a:t>Serum-ascites</a:t>
            </a:r>
            <a:r>
              <a:rPr lang="en-US" altLang="en-US" sz="1800" b="1" dirty="0">
                <a:solidFill>
                  <a:srgbClr val="FF0000"/>
                </a:solidFill>
                <a:latin typeface="Times New Roman" panose="02020603050405020304" pitchFamily="18" charset="0"/>
                <a:cs typeface="Times New Roman" panose="02020603050405020304" pitchFamily="18" charset="0"/>
              </a:rPr>
              <a:t> </a:t>
            </a:r>
            <a:r>
              <a:rPr lang="en-US" altLang="en-US" sz="1800" b="1" dirty="0">
                <a:solidFill>
                  <a:srgbClr val="FF0000"/>
                </a:solidFill>
                <a:latin typeface="Gill Sans MT" panose="020B0502020104020203" pitchFamily="34" charset="0"/>
                <a:ea typeface="Gill Sans MT" panose="020B0502020104020203" pitchFamily="34" charset="0"/>
                <a:cs typeface="Gill Sans MT" panose="020B0502020104020203" pitchFamily="34" charset="0"/>
              </a:rPr>
              <a:t>albumin</a:t>
            </a:r>
            <a:r>
              <a:rPr lang="en-US" altLang="en-US" sz="1800" b="1" dirty="0">
                <a:solidFill>
                  <a:srgbClr val="FF0000"/>
                </a:solidFill>
                <a:latin typeface="Times New Roman" panose="02020603050405020304" pitchFamily="18" charset="0"/>
                <a:cs typeface="Times New Roman" panose="02020603050405020304" pitchFamily="18" charset="0"/>
              </a:rPr>
              <a:t> </a:t>
            </a:r>
            <a:r>
              <a:rPr lang="en-US" altLang="en-US" sz="1800" b="1" dirty="0">
                <a:solidFill>
                  <a:srgbClr val="FF0000"/>
                </a:solidFill>
                <a:latin typeface="Gill Sans MT" panose="020B0502020104020203" pitchFamily="34" charset="0"/>
                <a:ea typeface="Gill Sans MT" panose="020B0502020104020203" pitchFamily="34" charset="0"/>
                <a:cs typeface="Gill Sans MT" panose="020B0502020104020203" pitchFamily="34" charset="0"/>
              </a:rPr>
              <a:t>gradient</a:t>
            </a:r>
            <a:r>
              <a:rPr lang="en-US" altLang="en-US" sz="1800" b="1" dirty="0">
                <a:solidFill>
                  <a:srgbClr val="FF0000"/>
                </a:solidFill>
                <a:latin typeface="Times New Roman" panose="02020603050405020304" pitchFamily="18" charset="0"/>
                <a:cs typeface="Times New Roman" panose="02020603050405020304" pitchFamily="18" charset="0"/>
              </a:rPr>
              <a:t> </a:t>
            </a:r>
            <a:r>
              <a:rPr lang="en-US" altLang="en-US" sz="1800" b="1" dirty="0">
                <a:solidFill>
                  <a:srgbClr val="FF0000"/>
                </a:solidFill>
                <a:latin typeface="Gill Sans MT" panose="020B0502020104020203" pitchFamily="34" charset="0"/>
                <a:ea typeface="Gill Sans MT" panose="020B0502020104020203" pitchFamily="34" charset="0"/>
                <a:cs typeface="Gill Sans MT" panose="020B0502020104020203" pitchFamily="34" charset="0"/>
              </a:rPr>
              <a:t>(SAAG)</a:t>
            </a:r>
          </a:p>
          <a:p>
            <a:pPr marL="342900" indent="-342900">
              <a:buAutoNum type="arabicPeriod"/>
            </a:pPr>
            <a:endParaRPr lang="en-US" altLang="en-US" sz="1800" b="1" dirty="0">
              <a:solidFill>
                <a:srgbClr val="FF0000"/>
              </a:solidFill>
              <a:latin typeface="Gill Sans MT" panose="020B0502020104020203" pitchFamily="34" charset="0"/>
              <a:ea typeface="Gill Sans MT" panose="020B0502020104020203" pitchFamily="34" charset="0"/>
              <a:cs typeface="Gill Sans MT" panose="020B0502020104020203" pitchFamily="34" charset="0"/>
            </a:endParaRPr>
          </a:p>
          <a:p>
            <a:pPr marL="342900" indent="-342900">
              <a:buAutoNum type="arabicPeriod"/>
            </a:pPr>
            <a:r>
              <a:rPr lang="en-US" altLang="en-US" sz="1800" b="1" dirty="0">
                <a:solidFill>
                  <a:srgbClr val="FF0000"/>
                </a:solidFill>
                <a:latin typeface="Gill Sans MT" panose="020B0502020104020203" pitchFamily="34" charset="0"/>
                <a:ea typeface="Gill Sans MT" panose="020B0502020104020203" pitchFamily="34" charset="0"/>
                <a:cs typeface="Gill Sans MT" panose="020B0502020104020203" pitchFamily="34" charset="0"/>
              </a:rPr>
              <a:t>Both albumin ( SAAG ) and total protein </a:t>
            </a:r>
          </a:p>
          <a:p>
            <a:pPr marL="342900" indent="-342900">
              <a:buAutoNum type="arabicPeriod"/>
            </a:pPr>
            <a:endParaRPr lang="en-US" b="1" dirty="0">
              <a:solidFill>
                <a:srgbClr val="FF0000"/>
              </a:solidFill>
              <a:latin typeface="Gill Sans MT" panose="020B0502020104020203" pitchFamily="34" charset="0"/>
            </a:endParaRPr>
          </a:p>
          <a:p>
            <a:pPr marL="342900" indent="-342900">
              <a:buAutoNum type="arabicPeriod"/>
            </a:pPr>
            <a:r>
              <a:rPr lang="en-US" b="1" dirty="0">
                <a:solidFill>
                  <a:srgbClr val="FF0000"/>
                </a:solidFill>
                <a:latin typeface="Gill Sans MT" panose="020B0502020104020203" pitchFamily="34" charset="0"/>
              </a:rPr>
              <a:t>Type of ascitic fluid </a:t>
            </a:r>
          </a:p>
        </p:txBody>
      </p:sp>
    </p:spTree>
    <p:extLst>
      <p:ext uri="{BB962C8B-B14F-4D97-AF65-F5344CB8AC3E}">
        <p14:creationId xmlns:p14="http://schemas.microsoft.com/office/powerpoint/2010/main" val="3098296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object 2"/>
          <p:cNvSpPr/>
          <p:nvPr/>
        </p:nvSpPr>
        <p:spPr bwMode="auto">
          <a:xfrm>
            <a:off x="4763" y="3175"/>
            <a:ext cx="1092200" cy="820738"/>
          </a:xfrm>
          <a:custGeom>
            <a:avLst/>
            <a:gdLst>
              <a:gd name="T0" fmla="*/ 1093100 w 1093470"/>
              <a:gd name="T1" fmla="*/ 0 h 819785"/>
              <a:gd name="T2" fmla="*/ 511 w 1093470"/>
              <a:gd name="T3" fmla="*/ 0 h 819785"/>
              <a:gd name="T4" fmla="*/ 0 w 1093470"/>
              <a:gd name="T5" fmla="*/ 819393 h 819785"/>
              <a:gd name="T6" fmla="*/ 511 w 1093470"/>
              <a:gd name="T7" fmla="*/ 819393 h 819785"/>
              <a:gd name="T8" fmla="*/ 90121 w 1093470"/>
              <a:gd name="T9" fmla="*/ 816677 h 819785"/>
              <a:gd name="T10" fmla="*/ 177735 w 1093470"/>
              <a:gd name="T11" fmla="*/ 808667 h 819785"/>
              <a:gd name="T12" fmla="*/ 263074 w 1093470"/>
              <a:gd name="T13" fmla="*/ 795576 h 819785"/>
              <a:gd name="T14" fmla="*/ 345855 w 1093470"/>
              <a:gd name="T15" fmla="*/ 777614 h 819785"/>
              <a:gd name="T16" fmla="*/ 425797 w 1093470"/>
              <a:gd name="T17" fmla="*/ 754992 h 819785"/>
              <a:gd name="T18" fmla="*/ 502620 w 1093470"/>
              <a:gd name="T19" fmla="*/ 727922 h 819785"/>
              <a:gd name="T20" fmla="*/ 576041 w 1093470"/>
              <a:gd name="T21" fmla="*/ 696614 h 819785"/>
              <a:gd name="T22" fmla="*/ 645781 w 1093470"/>
              <a:gd name="T23" fmla="*/ 661280 h 819785"/>
              <a:gd name="T24" fmla="*/ 711557 w 1093470"/>
              <a:gd name="T25" fmla="*/ 622130 h 819785"/>
              <a:gd name="T26" fmla="*/ 773089 w 1093470"/>
              <a:gd name="T27" fmla="*/ 579375 h 819785"/>
              <a:gd name="T28" fmla="*/ 830095 w 1093470"/>
              <a:gd name="T29" fmla="*/ 533226 h 819785"/>
              <a:gd name="T30" fmla="*/ 882294 w 1093470"/>
              <a:gd name="T31" fmla="*/ 483896 h 819785"/>
              <a:gd name="T32" fmla="*/ 929406 w 1093470"/>
              <a:gd name="T33" fmla="*/ 431593 h 819785"/>
              <a:gd name="T34" fmla="*/ 971148 w 1093470"/>
              <a:gd name="T35" fmla="*/ 376530 h 819785"/>
              <a:gd name="T36" fmla="*/ 1007240 w 1093470"/>
              <a:gd name="T37" fmla="*/ 318918 h 819785"/>
              <a:gd name="T38" fmla="*/ 1037400 w 1093470"/>
              <a:gd name="T39" fmla="*/ 258967 h 819785"/>
              <a:gd name="T40" fmla="*/ 1061347 w 1093470"/>
              <a:gd name="T41" fmla="*/ 196889 h 819785"/>
              <a:gd name="T42" fmla="*/ 1078800 w 1093470"/>
              <a:gd name="T43" fmla="*/ 132894 h 819785"/>
              <a:gd name="T44" fmla="*/ 1089479 w 1093470"/>
              <a:gd name="T45" fmla="*/ 67194 h 819785"/>
              <a:gd name="T46" fmla="*/ 1093100 w 1093470"/>
              <a:gd name="T47" fmla="*/ 0 h 819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93470" h="819785">
                <a:moveTo>
                  <a:pt x="1093100" y="0"/>
                </a:moveTo>
                <a:lnTo>
                  <a:pt x="511" y="0"/>
                </a:lnTo>
                <a:lnTo>
                  <a:pt x="0" y="819393"/>
                </a:lnTo>
                <a:lnTo>
                  <a:pt x="511" y="819393"/>
                </a:lnTo>
                <a:lnTo>
                  <a:pt x="90121" y="816677"/>
                </a:lnTo>
                <a:lnTo>
                  <a:pt x="177735" y="808667"/>
                </a:lnTo>
                <a:lnTo>
                  <a:pt x="263074" y="795576"/>
                </a:lnTo>
                <a:lnTo>
                  <a:pt x="345855" y="777614"/>
                </a:lnTo>
                <a:lnTo>
                  <a:pt x="425797" y="754992"/>
                </a:lnTo>
                <a:lnTo>
                  <a:pt x="502620" y="727922"/>
                </a:lnTo>
                <a:lnTo>
                  <a:pt x="576041" y="696614"/>
                </a:lnTo>
                <a:lnTo>
                  <a:pt x="645781" y="661280"/>
                </a:lnTo>
                <a:lnTo>
                  <a:pt x="711557" y="622130"/>
                </a:lnTo>
                <a:lnTo>
                  <a:pt x="773089" y="579375"/>
                </a:lnTo>
                <a:lnTo>
                  <a:pt x="830095" y="533226"/>
                </a:lnTo>
                <a:lnTo>
                  <a:pt x="882294" y="483896"/>
                </a:lnTo>
                <a:lnTo>
                  <a:pt x="929406" y="431593"/>
                </a:lnTo>
                <a:lnTo>
                  <a:pt x="971148" y="376530"/>
                </a:lnTo>
                <a:lnTo>
                  <a:pt x="1007240" y="318918"/>
                </a:lnTo>
                <a:lnTo>
                  <a:pt x="1037400" y="258967"/>
                </a:lnTo>
                <a:lnTo>
                  <a:pt x="1061347" y="196889"/>
                </a:lnTo>
                <a:lnTo>
                  <a:pt x="1078800" y="132894"/>
                </a:lnTo>
                <a:lnTo>
                  <a:pt x="1089479" y="67194"/>
                </a:lnTo>
                <a:lnTo>
                  <a:pt x="1093100" y="0"/>
                </a:lnTo>
                <a:close/>
              </a:path>
            </a:pathLst>
          </a:custGeom>
          <a:solidFill>
            <a:srgbClr val="FEFAF4"/>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en-US"/>
          </a:p>
        </p:txBody>
      </p:sp>
      <p:sp>
        <p:nvSpPr>
          <p:cNvPr id="49155" name="object 3"/>
          <p:cNvSpPr/>
          <p:nvPr/>
        </p:nvSpPr>
        <p:spPr bwMode="auto">
          <a:xfrm>
            <a:off x="4763" y="3175"/>
            <a:ext cx="1092200" cy="820738"/>
          </a:xfrm>
          <a:custGeom>
            <a:avLst/>
            <a:gdLst>
              <a:gd name="T0" fmla="*/ 1093100 w 1093470"/>
              <a:gd name="T1" fmla="*/ 0 h 819785"/>
              <a:gd name="T2" fmla="*/ 1089479 w 1093470"/>
              <a:gd name="T3" fmla="*/ 67194 h 819785"/>
              <a:gd name="T4" fmla="*/ 1078800 w 1093470"/>
              <a:gd name="T5" fmla="*/ 132894 h 819785"/>
              <a:gd name="T6" fmla="*/ 1061347 w 1093470"/>
              <a:gd name="T7" fmla="*/ 196889 h 819785"/>
              <a:gd name="T8" fmla="*/ 1037400 w 1093470"/>
              <a:gd name="T9" fmla="*/ 258967 h 819785"/>
              <a:gd name="T10" fmla="*/ 1007240 w 1093470"/>
              <a:gd name="T11" fmla="*/ 318918 h 819785"/>
              <a:gd name="T12" fmla="*/ 971148 w 1093470"/>
              <a:gd name="T13" fmla="*/ 376530 h 819785"/>
              <a:gd name="T14" fmla="*/ 929406 w 1093470"/>
              <a:gd name="T15" fmla="*/ 431593 h 819785"/>
              <a:gd name="T16" fmla="*/ 882294 w 1093470"/>
              <a:gd name="T17" fmla="*/ 483896 h 819785"/>
              <a:gd name="T18" fmla="*/ 830095 w 1093470"/>
              <a:gd name="T19" fmla="*/ 533226 h 819785"/>
              <a:gd name="T20" fmla="*/ 773089 w 1093470"/>
              <a:gd name="T21" fmla="*/ 579375 h 819785"/>
              <a:gd name="T22" fmla="*/ 711557 w 1093470"/>
              <a:gd name="T23" fmla="*/ 622130 h 819785"/>
              <a:gd name="T24" fmla="*/ 645781 w 1093470"/>
              <a:gd name="T25" fmla="*/ 661280 h 819785"/>
              <a:gd name="T26" fmla="*/ 576041 w 1093470"/>
              <a:gd name="T27" fmla="*/ 696614 h 819785"/>
              <a:gd name="T28" fmla="*/ 502620 w 1093470"/>
              <a:gd name="T29" fmla="*/ 727922 h 819785"/>
              <a:gd name="T30" fmla="*/ 425797 w 1093470"/>
              <a:gd name="T31" fmla="*/ 754992 h 819785"/>
              <a:gd name="T32" fmla="*/ 345855 w 1093470"/>
              <a:gd name="T33" fmla="*/ 777614 h 819785"/>
              <a:gd name="T34" fmla="*/ 263074 w 1093470"/>
              <a:gd name="T35" fmla="*/ 795576 h 819785"/>
              <a:gd name="T36" fmla="*/ 177735 w 1093470"/>
              <a:gd name="T37" fmla="*/ 808667 h 819785"/>
              <a:gd name="T38" fmla="*/ 90121 w 1093470"/>
              <a:gd name="T39" fmla="*/ 816677 h 819785"/>
              <a:gd name="T40" fmla="*/ 511 w 1093470"/>
              <a:gd name="T41" fmla="*/ 819393 h 819785"/>
              <a:gd name="T42" fmla="*/ 345 w 1093470"/>
              <a:gd name="T43" fmla="*/ 819393 h 819785"/>
              <a:gd name="T44" fmla="*/ 178 w 1093470"/>
              <a:gd name="T45" fmla="*/ 819393 h 819785"/>
              <a:gd name="T46" fmla="*/ 0 w 1093470"/>
              <a:gd name="T47" fmla="*/ 819393 h 819785"/>
              <a:gd name="T48" fmla="*/ 511 w 1093470"/>
              <a:gd name="T49" fmla="*/ 0 h 819785"/>
              <a:gd name="T50" fmla="*/ 1093100 w 1093470"/>
              <a:gd name="T51" fmla="*/ 0 h 819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3470" h="819785">
                <a:moveTo>
                  <a:pt x="1093100" y="0"/>
                </a:moveTo>
                <a:lnTo>
                  <a:pt x="1089479" y="67194"/>
                </a:lnTo>
                <a:lnTo>
                  <a:pt x="1078800" y="132894"/>
                </a:lnTo>
                <a:lnTo>
                  <a:pt x="1061347" y="196889"/>
                </a:lnTo>
                <a:lnTo>
                  <a:pt x="1037400" y="258967"/>
                </a:lnTo>
                <a:lnTo>
                  <a:pt x="1007240" y="318918"/>
                </a:lnTo>
                <a:lnTo>
                  <a:pt x="971148" y="376530"/>
                </a:lnTo>
                <a:lnTo>
                  <a:pt x="929406" y="431593"/>
                </a:lnTo>
                <a:lnTo>
                  <a:pt x="882294" y="483896"/>
                </a:lnTo>
                <a:lnTo>
                  <a:pt x="830095" y="533226"/>
                </a:lnTo>
                <a:lnTo>
                  <a:pt x="773089" y="579375"/>
                </a:lnTo>
                <a:lnTo>
                  <a:pt x="711557" y="622130"/>
                </a:lnTo>
                <a:lnTo>
                  <a:pt x="645781" y="661280"/>
                </a:lnTo>
                <a:lnTo>
                  <a:pt x="576041" y="696614"/>
                </a:lnTo>
                <a:lnTo>
                  <a:pt x="502620" y="727922"/>
                </a:lnTo>
                <a:lnTo>
                  <a:pt x="425797" y="754992"/>
                </a:lnTo>
                <a:lnTo>
                  <a:pt x="345855" y="777614"/>
                </a:lnTo>
                <a:lnTo>
                  <a:pt x="263074" y="795576"/>
                </a:lnTo>
                <a:lnTo>
                  <a:pt x="177735" y="808667"/>
                </a:lnTo>
                <a:lnTo>
                  <a:pt x="90121" y="816677"/>
                </a:lnTo>
                <a:lnTo>
                  <a:pt x="511" y="819393"/>
                </a:lnTo>
                <a:lnTo>
                  <a:pt x="345" y="819393"/>
                </a:lnTo>
                <a:lnTo>
                  <a:pt x="178" y="819393"/>
                </a:lnTo>
                <a:lnTo>
                  <a:pt x="0" y="819393"/>
                </a:lnTo>
                <a:lnTo>
                  <a:pt x="511" y="0"/>
                </a:lnTo>
                <a:lnTo>
                  <a:pt x="1093100" y="0"/>
                </a:lnTo>
                <a:close/>
              </a:path>
            </a:pathLst>
          </a:custGeom>
          <a:noFill/>
          <a:ln w="12700">
            <a:solidFill>
              <a:srgbClr val="D2C39D"/>
            </a:solidFill>
            <a:rou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9156" name="object 4"/>
          <p:cNvSpPr>
            <a:spLocks noChangeArrowheads="1"/>
          </p:cNvSpPr>
          <p:nvPr/>
        </p:nvSpPr>
        <p:spPr bwMode="auto">
          <a:xfrm>
            <a:off x="184150" y="6350"/>
            <a:ext cx="2351088" cy="178276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
        <p:nvSpPr>
          <p:cNvPr id="49157" name="object 5"/>
          <p:cNvSpPr/>
          <p:nvPr/>
        </p:nvSpPr>
        <p:spPr bwMode="auto">
          <a:xfrm>
            <a:off x="225425" y="20638"/>
            <a:ext cx="2270125" cy="1703387"/>
          </a:xfrm>
          <a:custGeom>
            <a:avLst/>
            <a:gdLst>
              <a:gd name="T0" fmla="*/ 3761 w 2270125"/>
              <a:gd name="T1" fmla="*/ 781352 h 1702435"/>
              <a:gd name="T2" fmla="*/ 32980 w 2270125"/>
              <a:gd name="T3" fmla="*/ 646627 h 1702435"/>
              <a:gd name="T4" fmla="*/ 89177 w 2270125"/>
              <a:gd name="T5" fmla="*/ 519866 h 1702435"/>
              <a:gd name="T6" fmla="*/ 170019 w 2270125"/>
              <a:gd name="T7" fmla="*/ 402823 h 1702435"/>
              <a:gd name="T8" fmla="*/ 273167 w 2270125"/>
              <a:gd name="T9" fmla="*/ 297251 h 1702435"/>
              <a:gd name="T10" fmla="*/ 396286 w 2270125"/>
              <a:gd name="T11" fmla="*/ 204903 h 1702435"/>
              <a:gd name="T12" fmla="*/ 537039 w 2270125"/>
              <a:gd name="T13" fmla="*/ 127533 h 1702435"/>
              <a:gd name="T14" fmla="*/ 693091 w 2270125"/>
              <a:gd name="T15" fmla="*/ 66894 h 1702435"/>
              <a:gd name="T16" fmla="*/ 862105 w 2270125"/>
              <a:gd name="T17" fmla="*/ 24739 h 1702435"/>
              <a:gd name="T18" fmla="*/ 1041745 w 2270125"/>
              <a:gd name="T19" fmla="*/ 2821 h 1702435"/>
              <a:gd name="T20" fmla="*/ 1227892 w 2270125"/>
              <a:gd name="T21" fmla="*/ 2821 h 1702435"/>
              <a:gd name="T22" fmla="*/ 1407526 w 2270125"/>
              <a:gd name="T23" fmla="*/ 24739 h 1702435"/>
              <a:gd name="T24" fmla="*/ 1576531 w 2270125"/>
              <a:gd name="T25" fmla="*/ 66894 h 1702435"/>
              <a:gd name="T26" fmla="*/ 1732572 w 2270125"/>
              <a:gd name="T27" fmla="*/ 127533 h 1702435"/>
              <a:gd name="T28" fmla="*/ 1873314 w 2270125"/>
              <a:gd name="T29" fmla="*/ 204903 h 1702435"/>
              <a:gd name="T30" fmla="*/ 1996421 w 2270125"/>
              <a:gd name="T31" fmla="*/ 297251 h 1702435"/>
              <a:gd name="T32" fmla="*/ 2099558 w 2270125"/>
              <a:gd name="T33" fmla="*/ 402823 h 1702435"/>
              <a:gd name="T34" fmla="*/ 2180390 w 2270125"/>
              <a:gd name="T35" fmla="*/ 519866 h 1702435"/>
              <a:gd name="T36" fmla="*/ 2236581 w 2270125"/>
              <a:gd name="T37" fmla="*/ 646627 h 1702435"/>
              <a:gd name="T38" fmla="*/ 2265795 w 2270125"/>
              <a:gd name="T39" fmla="*/ 781352 h 1702435"/>
              <a:gd name="T40" fmla="*/ 2265795 w 2270125"/>
              <a:gd name="T41" fmla="*/ 920950 h 1702435"/>
              <a:gd name="T42" fmla="*/ 2236581 w 2270125"/>
              <a:gd name="T43" fmla="*/ 1055661 h 1702435"/>
              <a:gd name="T44" fmla="*/ 2180390 w 2270125"/>
              <a:gd name="T45" fmla="*/ 1182404 h 1702435"/>
              <a:gd name="T46" fmla="*/ 2099558 w 2270125"/>
              <a:gd name="T47" fmla="*/ 1299428 h 1702435"/>
              <a:gd name="T48" fmla="*/ 1996421 w 2270125"/>
              <a:gd name="T49" fmla="*/ 1404979 h 1702435"/>
              <a:gd name="T50" fmla="*/ 1873314 w 2270125"/>
              <a:gd name="T51" fmla="*/ 1497306 h 1702435"/>
              <a:gd name="T52" fmla="*/ 1732572 w 2270125"/>
              <a:gd name="T53" fmla="*/ 1574657 h 1702435"/>
              <a:gd name="T54" fmla="*/ 1576531 w 2270125"/>
              <a:gd name="T55" fmla="*/ 1635280 h 1702435"/>
              <a:gd name="T56" fmla="*/ 1407526 w 2270125"/>
              <a:gd name="T57" fmla="*/ 1677423 h 1702435"/>
              <a:gd name="T58" fmla="*/ 1227892 w 2270125"/>
              <a:gd name="T59" fmla="*/ 1699334 h 1702435"/>
              <a:gd name="T60" fmla="*/ 1041745 w 2270125"/>
              <a:gd name="T61" fmla="*/ 1699334 h 1702435"/>
              <a:gd name="T62" fmla="*/ 862105 w 2270125"/>
              <a:gd name="T63" fmla="*/ 1677423 h 1702435"/>
              <a:gd name="T64" fmla="*/ 693091 w 2270125"/>
              <a:gd name="T65" fmla="*/ 1635280 h 1702435"/>
              <a:gd name="T66" fmla="*/ 537039 w 2270125"/>
              <a:gd name="T67" fmla="*/ 1574657 h 1702435"/>
              <a:gd name="T68" fmla="*/ 396286 w 2270125"/>
              <a:gd name="T69" fmla="*/ 1497306 h 1702435"/>
              <a:gd name="T70" fmla="*/ 273167 w 2270125"/>
              <a:gd name="T71" fmla="*/ 1404979 h 1702435"/>
              <a:gd name="T72" fmla="*/ 170019 w 2270125"/>
              <a:gd name="T73" fmla="*/ 1299428 h 1702435"/>
              <a:gd name="T74" fmla="*/ 89177 w 2270125"/>
              <a:gd name="T75" fmla="*/ 1182404 h 1702435"/>
              <a:gd name="T76" fmla="*/ 32980 w 2270125"/>
              <a:gd name="T77" fmla="*/ 1055661 h 1702435"/>
              <a:gd name="T78" fmla="*/ 3761 w 2270125"/>
              <a:gd name="T79" fmla="*/ 920950 h 1702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70125" h="1702435">
                <a:moveTo>
                  <a:pt x="0" y="851153"/>
                </a:moveTo>
                <a:lnTo>
                  <a:pt x="3761" y="781352"/>
                </a:lnTo>
                <a:lnTo>
                  <a:pt x="14852" y="713103"/>
                </a:lnTo>
                <a:lnTo>
                  <a:pt x="32980" y="646627"/>
                </a:lnTo>
                <a:lnTo>
                  <a:pt x="57852" y="582141"/>
                </a:lnTo>
                <a:lnTo>
                  <a:pt x="89177" y="519866"/>
                </a:lnTo>
                <a:lnTo>
                  <a:pt x="126664" y="460020"/>
                </a:lnTo>
                <a:lnTo>
                  <a:pt x="170019" y="402823"/>
                </a:lnTo>
                <a:lnTo>
                  <a:pt x="218950" y="348493"/>
                </a:lnTo>
                <a:lnTo>
                  <a:pt x="273167" y="297251"/>
                </a:lnTo>
                <a:lnTo>
                  <a:pt x="332376" y="249314"/>
                </a:lnTo>
                <a:lnTo>
                  <a:pt x="396286" y="204903"/>
                </a:lnTo>
                <a:lnTo>
                  <a:pt x="464604" y="164236"/>
                </a:lnTo>
                <a:lnTo>
                  <a:pt x="537039" y="127533"/>
                </a:lnTo>
                <a:lnTo>
                  <a:pt x="613299" y="95013"/>
                </a:lnTo>
                <a:lnTo>
                  <a:pt x="693091" y="66894"/>
                </a:lnTo>
                <a:lnTo>
                  <a:pt x="776124" y="43396"/>
                </a:lnTo>
                <a:lnTo>
                  <a:pt x="862105" y="24739"/>
                </a:lnTo>
                <a:lnTo>
                  <a:pt x="950743" y="11141"/>
                </a:lnTo>
                <a:lnTo>
                  <a:pt x="1041745" y="2821"/>
                </a:lnTo>
                <a:lnTo>
                  <a:pt x="1134820" y="0"/>
                </a:lnTo>
                <a:lnTo>
                  <a:pt x="1227892" y="2821"/>
                </a:lnTo>
                <a:lnTo>
                  <a:pt x="1318892" y="11141"/>
                </a:lnTo>
                <a:lnTo>
                  <a:pt x="1407526" y="24739"/>
                </a:lnTo>
                <a:lnTo>
                  <a:pt x="1493503" y="43396"/>
                </a:lnTo>
                <a:lnTo>
                  <a:pt x="1576531" y="66894"/>
                </a:lnTo>
                <a:lnTo>
                  <a:pt x="1656318" y="95013"/>
                </a:lnTo>
                <a:lnTo>
                  <a:pt x="1732572" y="127533"/>
                </a:lnTo>
                <a:lnTo>
                  <a:pt x="1805001" y="164236"/>
                </a:lnTo>
                <a:lnTo>
                  <a:pt x="1873314" y="204903"/>
                </a:lnTo>
                <a:lnTo>
                  <a:pt x="1937218" y="249314"/>
                </a:lnTo>
                <a:lnTo>
                  <a:pt x="1996421" y="297251"/>
                </a:lnTo>
                <a:lnTo>
                  <a:pt x="2050632" y="348493"/>
                </a:lnTo>
                <a:lnTo>
                  <a:pt x="2099558" y="402823"/>
                </a:lnTo>
                <a:lnTo>
                  <a:pt x="2142908" y="460020"/>
                </a:lnTo>
                <a:lnTo>
                  <a:pt x="2180390" y="519866"/>
                </a:lnTo>
                <a:lnTo>
                  <a:pt x="2211712" y="582141"/>
                </a:lnTo>
                <a:lnTo>
                  <a:pt x="2236581" y="646627"/>
                </a:lnTo>
                <a:lnTo>
                  <a:pt x="2254706" y="713103"/>
                </a:lnTo>
                <a:lnTo>
                  <a:pt x="2265795" y="781352"/>
                </a:lnTo>
                <a:lnTo>
                  <a:pt x="2269557" y="851153"/>
                </a:lnTo>
                <a:lnTo>
                  <a:pt x="2265795" y="920950"/>
                </a:lnTo>
                <a:lnTo>
                  <a:pt x="2254706" y="989192"/>
                </a:lnTo>
                <a:lnTo>
                  <a:pt x="2236581" y="1055661"/>
                </a:lnTo>
                <a:lnTo>
                  <a:pt x="2211712" y="1120138"/>
                </a:lnTo>
                <a:lnTo>
                  <a:pt x="2180390" y="1182404"/>
                </a:lnTo>
                <a:lnTo>
                  <a:pt x="2142908" y="1242241"/>
                </a:lnTo>
                <a:lnTo>
                  <a:pt x="2099558" y="1299428"/>
                </a:lnTo>
                <a:lnTo>
                  <a:pt x="2050632" y="1353747"/>
                </a:lnTo>
                <a:lnTo>
                  <a:pt x="1996421" y="1404979"/>
                </a:lnTo>
                <a:lnTo>
                  <a:pt x="1937218" y="1452905"/>
                </a:lnTo>
                <a:lnTo>
                  <a:pt x="1873314" y="1497306"/>
                </a:lnTo>
                <a:lnTo>
                  <a:pt x="1805001" y="1537963"/>
                </a:lnTo>
                <a:lnTo>
                  <a:pt x="1732572" y="1574657"/>
                </a:lnTo>
                <a:lnTo>
                  <a:pt x="1656318" y="1607169"/>
                </a:lnTo>
                <a:lnTo>
                  <a:pt x="1576531" y="1635280"/>
                </a:lnTo>
                <a:lnTo>
                  <a:pt x="1493503" y="1658771"/>
                </a:lnTo>
                <a:lnTo>
                  <a:pt x="1407526" y="1677423"/>
                </a:lnTo>
                <a:lnTo>
                  <a:pt x="1318892" y="1691017"/>
                </a:lnTo>
                <a:lnTo>
                  <a:pt x="1227892" y="1699334"/>
                </a:lnTo>
                <a:lnTo>
                  <a:pt x="1134820" y="1702155"/>
                </a:lnTo>
                <a:lnTo>
                  <a:pt x="1041745" y="1699334"/>
                </a:lnTo>
                <a:lnTo>
                  <a:pt x="950743" y="1691017"/>
                </a:lnTo>
                <a:lnTo>
                  <a:pt x="862105" y="1677423"/>
                </a:lnTo>
                <a:lnTo>
                  <a:pt x="776124" y="1658771"/>
                </a:lnTo>
                <a:lnTo>
                  <a:pt x="693091" y="1635280"/>
                </a:lnTo>
                <a:lnTo>
                  <a:pt x="613299" y="1607169"/>
                </a:lnTo>
                <a:lnTo>
                  <a:pt x="537039" y="1574657"/>
                </a:lnTo>
                <a:lnTo>
                  <a:pt x="464604" y="1537963"/>
                </a:lnTo>
                <a:lnTo>
                  <a:pt x="396286" y="1497306"/>
                </a:lnTo>
                <a:lnTo>
                  <a:pt x="332376" y="1452905"/>
                </a:lnTo>
                <a:lnTo>
                  <a:pt x="273167" y="1404979"/>
                </a:lnTo>
                <a:lnTo>
                  <a:pt x="218950" y="1353747"/>
                </a:lnTo>
                <a:lnTo>
                  <a:pt x="170019" y="1299428"/>
                </a:lnTo>
                <a:lnTo>
                  <a:pt x="126664" y="1242241"/>
                </a:lnTo>
                <a:lnTo>
                  <a:pt x="89177" y="1182404"/>
                </a:lnTo>
                <a:lnTo>
                  <a:pt x="57852" y="1120138"/>
                </a:lnTo>
                <a:lnTo>
                  <a:pt x="32980" y="1055661"/>
                </a:lnTo>
                <a:lnTo>
                  <a:pt x="14852" y="989192"/>
                </a:lnTo>
                <a:lnTo>
                  <a:pt x="3761" y="920950"/>
                </a:lnTo>
                <a:lnTo>
                  <a:pt x="0" y="851153"/>
                </a:lnTo>
                <a:close/>
              </a:path>
            </a:pathLst>
          </a:custGeom>
          <a:noFill/>
          <a:ln w="27304">
            <a:solidFill>
              <a:srgbClr val="FFF6DB"/>
            </a:solidFill>
            <a:rou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9158" name="object 6"/>
          <p:cNvSpPr>
            <a:spLocks noChangeArrowheads="1"/>
          </p:cNvSpPr>
          <p:nvPr/>
        </p:nvSpPr>
        <p:spPr bwMode="auto">
          <a:xfrm>
            <a:off x="296863" y="963613"/>
            <a:ext cx="1401762" cy="131445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
        <p:nvSpPr>
          <p:cNvPr id="49159" name="object 7"/>
          <p:cNvSpPr>
            <a:spLocks noChangeArrowheads="1"/>
          </p:cNvSpPr>
          <p:nvPr/>
        </p:nvSpPr>
        <p:spPr bwMode="auto">
          <a:xfrm>
            <a:off x="314325" y="969963"/>
            <a:ext cx="1360488" cy="1271587"/>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
        <p:nvSpPr>
          <p:cNvPr id="49160" name="object 8"/>
          <p:cNvSpPr/>
          <p:nvPr/>
        </p:nvSpPr>
        <p:spPr bwMode="auto">
          <a:xfrm>
            <a:off x="314325" y="969963"/>
            <a:ext cx="1360488" cy="1273175"/>
          </a:xfrm>
          <a:custGeom>
            <a:avLst/>
            <a:gdLst>
              <a:gd name="T0" fmla="*/ 123427 w 1360170"/>
              <a:gd name="T1" fmla="*/ 133898 h 1271905"/>
              <a:gd name="T2" fmla="*/ 192973 w 1360170"/>
              <a:gd name="T3" fmla="*/ 77760 h 1271905"/>
              <a:gd name="T4" fmla="*/ 273243 w 1360170"/>
              <a:gd name="T5" fmla="*/ 36782 h 1271905"/>
              <a:gd name="T6" fmla="*/ 362321 w 1360170"/>
              <a:gd name="T7" fmla="*/ 10887 h 1271905"/>
              <a:gd name="T8" fmla="*/ 458291 w 1360170"/>
              <a:gd name="T9" fmla="*/ 0 h 1271905"/>
              <a:gd name="T10" fmla="*/ 559239 w 1360170"/>
              <a:gd name="T11" fmla="*/ 4045 h 1271905"/>
              <a:gd name="T12" fmla="*/ 663247 w 1360170"/>
              <a:gd name="T13" fmla="*/ 22947 h 1271905"/>
              <a:gd name="T14" fmla="*/ 768401 w 1360170"/>
              <a:gd name="T15" fmla="*/ 56631 h 1271905"/>
              <a:gd name="T16" fmla="*/ 872784 w 1360170"/>
              <a:gd name="T17" fmla="*/ 105020 h 1271905"/>
              <a:gd name="T18" fmla="*/ 974482 w 1360170"/>
              <a:gd name="T19" fmla="*/ 168040 h 1271905"/>
              <a:gd name="T20" fmla="*/ 1070695 w 1360170"/>
              <a:gd name="T21" fmla="*/ 244838 h 1271905"/>
              <a:gd name="T22" fmla="*/ 1154692 w 1360170"/>
              <a:gd name="T23" fmla="*/ 330038 h 1271905"/>
              <a:gd name="T24" fmla="*/ 1225020 w 1360170"/>
              <a:gd name="T25" fmla="*/ 421096 h 1271905"/>
              <a:gd name="T26" fmla="*/ 1281178 w 1360170"/>
              <a:gd name="T27" fmla="*/ 516163 h 1271905"/>
              <a:gd name="T28" fmla="*/ 1322669 w 1360170"/>
              <a:gd name="T29" fmla="*/ 613388 h 1271905"/>
              <a:gd name="T30" fmla="*/ 1348994 w 1360170"/>
              <a:gd name="T31" fmla="*/ 710921 h 1271905"/>
              <a:gd name="T32" fmla="*/ 1359656 w 1360170"/>
              <a:gd name="T33" fmla="*/ 806911 h 1271905"/>
              <a:gd name="T34" fmla="*/ 1354155 w 1360170"/>
              <a:gd name="T35" fmla="*/ 899509 h 1271905"/>
              <a:gd name="T36" fmla="*/ 1331993 w 1360170"/>
              <a:gd name="T37" fmla="*/ 986865 h 1271905"/>
              <a:gd name="T38" fmla="*/ 1292673 w 1360170"/>
              <a:gd name="T39" fmla="*/ 1067127 h 1271905"/>
              <a:gd name="T40" fmla="*/ 1236263 w 1360170"/>
              <a:gd name="T41" fmla="*/ 1137814 h 1271905"/>
              <a:gd name="T42" fmla="*/ 1166708 w 1360170"/>
              <a:gd name="T43" fmla="*/ 1193975 h 1271905"/>
              <a:gd name="T44" fmla="*/ 1086432 w 1360170"/>
              <a:gd name="T45" fmla="*/ 1234967 h 1271905"/>
              <a:gd name="T46" fmla="*/ 997351 w 1360170"/>
              <a:gd name="T47" fmla="*/ 1260869 h 1271905"/>
              <a:gd name="T48" fmla="*/ 901379 w 1360170"/>
              <a:gd name="T49" fmla="*/ 1271759 h 1271905"/>
              <a:gd name="T50" fmla="*/ 800431 w 1360170"/>
              <a:gd name="T51" fmla="*/ 1267716 h 1271905"/>
              <a:gd name="T52" fmla="*/ 696422 w 1360170"/>
              <a:gd name="T53" fmla="*/ 1248819 h 1271905"/>
              <a:gd name="T54" fmla="*/ 591266 w 1360170"/>
              <a:gd name="T55" fmla="*/ 1215146 h 1271905"/>
              <a:gd name="T56" fmla="*/ 486879 w 1360170"/>
              <a:gd name="T57" fmla="*/ 1166775 h 1271905"/>
              <a:gd name="T58" fmla="*/ 385174 w 1360170"/>
              <a:gd name="T59" fmla="*/ 1103786 h 1271905"/>
              <a:gd name="T60" fmla="*/ 288960 w 1360170"/>
              <a:gd name="T61" fmla="*/ 1027004 h 1271905"/>
              <a:gd name="T62" fmla="*/ 204967 w 1360170"/>
              <a:gd name="T63" fmla="*/ 941791 h 1271905"/>
              <a:gd name="T64" fmla="*/ 134641 w 1360170"/>
              <a:gd name="T65" fmla="*/ 850716 h 1271905"/>
              <a:gd name="T66" fmla="*/ 78481 w 1360170"/>
              <a:gd name="T67" fmla="*/ 755633 h 1271905"/>
              <a:gd name="T68" fmla="*/ 36988 w 1360170"/>
              <a:gd name="T69" fmla="*/ 658393 h 1271905"/>
              <a:gd name="T70" fmla="*/ 10660 w 1360170"/>
              <a:gd name="T71" fmla="*/ 560849 h 1271905"/>
              <a:gd name="T72" fmla="*/ 0 w 1360170"/>
              <a:gd name="T73" fmla="*/ 464853 h 1271905"/>
              <a:gd name="T74" fmla="*/ 5505 w 1360170"/>
              <a:gd name="T75" fmla="*/ 372256 h 1271905"/>
              <a:gd name="T76" fmla="*/ 27676 w 1360170"/>
              <a:gd name="T77" fmla="*/ 284913 h 1271905"/>
              <a:gd name="T78" fmla="*/ 67013 w 1360170"/>
              <a:gd name="T79" fmla="*/ 204673 h 1271905"/>
              <a:gd name="T80" fmla="*/ 93274 w 1360170"/>
              <a:gd name="T81" fmla="*/ 167675 h 127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60170" h="1271905">
                <a:moveTo>
                  <a:pt x="93274" y="167675"/>
                </a:moveTo>
                <a:lnTo>
                  <a:pt x="123427" y="133898"/>
                </a:lnTo>
                <a:lnTo>
                  <a:pt x="156740" y="103929"/>
                </a:lnTo>
                <a:lnTo>
                  <a:pt x="192973" y="77760"/>
                </a:lnTo>
                <a:lnTo>
                  <a:pt x="231887" y="55381"/>
                </a:lnTo>
                <a:lnTo>
                  <a:pt x="273243" y="36782"/>
                </a:lnTo>
                <a:lnTo>
                  <a:pt x="316801" y="21953"/>
                </a:lnTo>
                <a:lnTo>
                  <a:pt x="362321" y="10887"/>
                </a:lnTo>
                <a:lnTo>
                  <a:pt x="409564" y="3572"/>
                </a:lnTo>
                <a:lnTo>
                  <a:pt x="458291" y="0"/>
                </a:lnTo>
                <a:lnTo>
                  <a:pt x="508263" y="160"/>
                </a:lnTo>
                <a:lnTo>
                  <a:pt x="559239" y="4045"/>
                </a:lnTo>
                <a:lnTo>
                  <a:pt x="610980" y="11644"/>
                </a:lnTo>
                <a:lnTo>
                  <a:pt x="663247" y="22947"/>
                </a:lnTo>
                <a:lnTo>
                  <a:pt x="715800" y="37946"/>
                </a:lnTo>
                <a:lnTo>
                  <a:pt x="768401" y="56631"/>
                </a:lnTo>
                <a:lnTo>
                  <a:pt x="820809" y="78992"/>
                </a:lnTo>
                <a:lnTo>
                  <a:pt x="872784" y="105020"/>
                </a:lnTo>
                <a:lnTo>
                  <a:pt x="924089" y="134706"/>
                </a:lnTo>
                <a:lnTo>
                  <a:pt x="974482" y="168040"/>
                </a:lnTo>
                <a:lnTo>
                  <a:pt x="1023725" y="205013"/>
                </a:lnTo>
                <a:lnTo>
                  <a:pt x="1070695" y="244838"/>
                </a:lnTo>
                <a:lnTo>
                  <a:pt x="1114371" y="286590"/>
                </a:lnTo>
                <a:lnTo>
                  <a:pt x="1154692" y="330038"/>
                </a:lnTo>
                <a:lnTo>
                  <a:pt x="1191596" y="374950"/>
                </a:lnTo>
                <a:lnTo>
                  <a:pt x="1225020" y="421096"/>
                </a:lnTo>
                <a:lnTo>
                  <a:pt x="1254901" y="468244"/>
                </a:lnTo>
                <a:lnTo>
                  <a:pt x="1281178" y="516163"/>
                </a:lnTo>
                <a:lnTo>
                  <a:pt x="1303788" y="564621"/>
                </a:lnTo>
                <a:lnTo>
                  <a:pt x="1322669" y="613388"/>
                </a:lnTo>
                <a:lnTo>
                  <a:pt x="1337758" y="662232"/>
                </a:lnTo>
                <a:lnTo>
                  <a:pt x="1348994" y="710921"/>
                </a:lnTo>
                <a:lnTo>
                  <a:pt x="1356314" y="759225"/>
                </a:lnTo>
                <a:lnTo>
                  <a:pt x="1359656" y="806911"/>
                </a:lnTo>
                <a:lnTo>
                  <a:pt x="1358957" y="853750"/>
                </a:lnTo>
                <a:lnTo>
                  <a:pt x="1354155" y="899509"/>
                </a:lnTo>
                <a:lnTo>
                  <a:pt x="1345188" y="943958"/>
                </a:lnTo>
                <a:lnTo>
                  <a:pt x="1331993" y="986865"/>
                </a:lnTo>
                <a:lnTo>
                  <a:pt x="1314509" y="1027998"/>
                </a:lnTo>
                <a:lnTo>
                  <a:pt x="1292673" y="1067127"/>
                </a:lnTo>
                <a:lnTo>
                  <a:pt x="1266422" y="1104020"/>
                </a:lnTo>
                <a:lnTo>
                  <a:pt x="1236263" y="1137814"/>
                </a:lnTo>
                <a:lnTo>
                  <a:pt x="1202945" y="1167795"/>
                </a:lnTo>
                <a:lnTo>
                  <a:pt x="1166708" y="1193975"/>
                </a:lnTo>
                <a:lnTo>
                  <a:pt x="1127790" y="1216362"/>
                </a:lnTo>
                <a:lnTo>
                  <a:pt x="1086432" y="1234967"/>
                </a:lnTo>
                <a:lnTo>
                  <a:pt x="1042873" y="1249799"/>
                </a:lnTo>
                <a:lnTo>
                  <a:pt x="997351" y="1260869"/>
                </a:lnTo>
                <a:lnTo>
                  <a:pt x="950107" y="1268185"/>
                </a:lnTo>
                <a:lnTo>
                  <a:pt x="901379" y="1271759"/>
                </a:lnTo>
                <a:lnTo>
                  <a:pt x="851408" y="1271599"/>
                </a:lnTo>
                <a:lnTo>
                  <a:pt x="800431" y="1267716"/>
                </a:lnTo>
                <a:lnTo>
                  <a:pt x="748690" y="1260119"/>
                </a:lnTo>
                <a:lnTo>
                  <a:pt x="696422" y="1248819"/>
                </a:lnTo>
                <a:lnTo>
                  <a:pt x="643868" y="1233824"/>
                </a:lnTo>
                <a:lnTo>
                  <a:pt x="591266" y="1215146"/>
                </a:lnTo>
                <a:lnTo>
                  <a:pt x="538857" y="1192793"/>
                </a:lnTo>
                <a:lnTo>
                  <a:pt x="486879" y="1166775"/>
                </a:lnTo>
                <a:lnTo>
                  <a:pt x="435571" y="1137103"/>
                </a:lnTo>
                <a:lnTo>
                  <a:pt x="385174" y="1103786"/>
                </a:lnTo>
                <a:lnTo>
                  <a:pt x="335926" y="1066835"/>
                </a:lnTo>
                <a:lnTo>
                  <a:pt x="288960" y="1027004"/>
                </a:lnTo>
                <a:lnTo>
                  <a:pt x="245287" y="985246"/>
                </a:lnTo>
                <a:lnTo>
                  <a:pt x="204967" y="941791"/>
                </a:lnTo>
                <a:lnTo>
                  <a:pt x="168065" y="896870"/>
                </a:lnTo>
                <a:lnTo>
                  <a:pt x="134641" y="850716"/>
                </a:lnTo>
                <a:lnTo>
                  <a:pt x="104759" y="803560"/>
                </a:lnTo>
                <a:lnTo>
                  <a:pt x="78481" y="755633"/>
                </a:lnTo>
                <a:lnTo>
                  <a:pt x="55870" y="707167"/>
                </a:lnTo>
                <a:lnTo>
                  <a:pt x="36988" y="658393"/>
                </a:lnTo>
                <a:lnTo>
                  <a:pt x="21897" y="609543"/>
                </a:lnTo>
                <a:lnTo>
                  <a:pt x="10660" y="560849"/>
                </a:lnTo>
                <a:lnTo>
                  <a:pt x="3340" y="512541"/>
                </a:lnTo>
                <a:lnTo>
                  <a:pt x="0" y="464853"/>
                </a:lnTo>
                <a:lnTo>
                  <a:pt x="700" y="418014"/>
                </a:lnTo>
                <a:lnTo>
                  <a:pt x="5505" y="372256"/>
                </a:lnTo>
                <a:lnTo>
                  <a:pt x="14476" y="327812"/>
                </a:lnTo>
                <a:lnTo>
                  <a:pt x="27676" y="284913"/>
                </a:lnTo>
                <a:lnTo>
                  <a:pt x="45167" y="243789"/>
                </a:lnTo>
                <a:lnTo>
                  <a:pt x="67013" y="204673"/>
                </a:lnTo>
                <a:lnTo>
                  <a:pt x="93274" y="167797"/>
                </a:lnTo>
                <a:lnTo>
                  <a:pt x="93274" y="167675"/>
                </a:lnTo>
                <a:close/>
              </a:path>
            </a:pathLst>
          </a:custGeom>
          <a:noFill/>
          <a:ln w="12700">
            <a:solidFill>
              <a:srgbClr val="C6B790"/>
            </a:solidFill>
            <a:rou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9161" name="object 9"/>
          <p:cNvSpPr/>
          <p:nvPr/>
        </p:nvSpPr>
        <p:spPr bwMode="auto">
          <a:xfrm>
            <a:off x="442913" y="1098550"/>
            <a:ext cx="1103312" cy="1016000"/>
          </a:xfrm>
          <a:custGeom>
            <a:avLst/>
            <a:gdLst>
              <a:gd name="T0" fmla="*/ 30314 w 1102360"/>
              <a:gd name="T1" fmla="*/ 179343 h 1016000"/>
              <a:gd name="T2" fmla="*/ 0 w 1102360"/>
              <a:gd name="T3" fmla="*/ 315291 h 1016000"/>
              <a:gd name="T4" fmla="*/ 12356 w 1102360"/>
              <a:gd name="T5" fmla="*/ 428137 h 1016000"/>
              <a:gd name="T6" fmla="*/ 36447 w 1102360"/>
              <a:gd name="T7" fmla="*/ 505790 h 1016000"/>
              <a:gd name="T8" fmla="*/ 72688 w 1102360"/>
              <a:gd name="T9" fmla="*/ 583664 h 1016000"/>
              <a:gd name="T10" fmla="*/ 120621 w 1102360"/>
              <a:gd name="T11" fmla="*/ 660285 h 1016000"/>
              <a:gd name="T12" fmla="*/ 179788 w 1102360"/>
              <a:gd name="T13" fmla="*/ 734182 h 1016000"/>
              <a:gd name="T14" fmla="*/ 249734 w 1102360"/>
              <a:gd name="T15" fmla="*/ 803881 h 1016000"/>
              <a:gd name="T16" fmla="*/ 329219 w 1102360"/>
              <a:gd name="T17" fmla="*/ 867325 h 1016000"/>
              <a:gd name="T18" fmla="*/ 412685 w 1102360"/>
              <a:gd name="T19" fmla="*/ 920074 h 1016000"/>
              <a:gd name="T20" fmla="*/ 497854 w 1102360"/>
              <a:gd name="T21" fmla="*/ 961377 h 1016000"/>
              <a:gd name="T22" fmla="*/ 583189 w 1102360"/>
              <a:gd name="T23" fmla="*/ 991118 h 1016000"/>
              <a:gd name="T24" fmla="*/ 667152 w 1102360"/>
              <a:gd name="T25" fmla="*/ 1009179 h 1016000"/>
              <a:gd name="T26" fmla="*/ 748206 w 1102360"/>
              <a:gd name="T27" fmla="*/ 1015442 h 1016000"/>
              <a:gd name="T28" fmla="*/ 860969 w 1102360"/>
              <a:gd name="T29" fmla="*/ 1002460 h 1016000"/>
              <a:gd name="T30" fmla="*/ 986786 w 1102360"/>
              <a:gd name="T31" fmla="*/ 942764 h 1016000"/>
              <a:gd name="T32" fmla="*/ 1071976 w 1102360"/>
              <a:gd name="T33" fmla="*/ 836079 h 1016000"/>
              <a:gd name="T34" fmla="*/ 1102308 w 1102360"/>
              <a:gd name="T35" fmla="*/ 700179 h 1016000"/>
              <a:gd name="T36" fmla="*/ 1089955 w 1102360"/>
              <a:gd name="T37" fmla="*/ 587354 h 1016000"/>
              <a:gd name="T38" fmla="*/ 1065861 w 1102360"/>
              <a:gd name="T39" fmla="*/ 509710 h 1016000"/>
              <a:gd name="T40" fmla="*/ 1029615 w 1102360"/>
              <a:gd name="T41" fmla="*/ 431842 h 1016000"/>
              <a:gd name="T42" fmla="*/ 981674 w 1102360"/>
              <a:gd name="T43" fmla="*/ 355224 h 1016000"/>
              <a:gd name="T44" fmla="*/ 922496 w 1102360"/>
              <a:gd name="T45" fmla="*/ 281329 h 1016000"/>
              <a:gd name="T46" fmla="*/ 852538 w 1102360"/>
              <a:gd name="T47" fmla="*/ 211631 h 1016000"/>
              <a:gd name="T48" fmla="*/ 773046 w 1102360"/>
              <a:gd name="T49" fmla="*/ 148185 h 1016000"/>
              <a:gd name="T50" fmla="*/ 689579 w 1102360"/>
              <a:gd name="T51" fmla="*/ 95430 h 1016000"/>
              <a:gd name="T52" fmla="*/ 604407 w 1102360"/>
              <a:gd name="T53" fmla="*/ 54115 h 1016000"/>
              <a:gd name="T54" fmla="*/ 519068 w 1102360"/>
              <a:gd name="T55" fmla="*/ 24359 h 1016000"/>
              <a:gd name="T56" fmla="*/ 435102 w 1102360"/>
              <a:gd name="T57" fmla="*/ 6281 h 1016000"/>
              <a:gd name="T58" fmla="*/ 354046 w 1102360"/>
              <a:gd name="T59" fmla="*/ 0 h 1016000"/>
              <a:gd name="T60" fmla="*/ 241284 w 1102360"/>
              <a:gd name="T61" fmla="*/ 12956 h 1016000"/>
              <a:gd name="T62" fmla="*/ 115477 w 1102360"/>
              <a:gd name="T63" fmla="*/ 72629 h 1016000"/>
              <a:gd name="T64" fmla="*/ 66552 w 1102360"/>
              <a:gd name="T65" fmla="*/ 120904 h 1016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2360" h="1016000">
                <a:moveTo>
                  <a:pt x="66552" y="120904"/>
                </a:moveTo>
                <a:lnTo>
                  <a:pt x="30314" y="179343"/>
                </a:lnTo>
                <a:lnTo>
                  <a:pt x="8282" y="244630"/>
                </a:lnTo>
                <a:lnTo>
                  <a:pt x="0" y="315291"/>
                </a:lnTo>
                <a:lnTo>
                  <a:pt x="871" y="352176"/>
                </a:lnTo>
                <a:lnTo>
                  <a:pt x="12356" y="428137"/>
                </a:lnTo>
                <a:lnTo>
                  <a:pt x="22854" y="466844"/>
                </a:lnTo>
                <a:lnTo>
                  <a:pt x="36447" y="505790"/>
                </a:lnTo>
                <a:lnTo>
                  <a:pt x="53077" y="544792"/>
                </a:lnTo>
                <a:lnTo>
                  <a:pt x="72688" y="583664"/>
                </a:lnTo>
                <a:lnTo>
                  <a:pt x="95221" y="622223"/>
                </a:lnTo>
                <a:lnTo>
                  <a:pt x="120621" y="660285"/>
                </a:lnTo>
                <a:lnTo>
                  <a:pt x="148829" y="697666"/>
                </a:lnTo>
                <a:lnTo>
                  <a:pt x="179788" y="734182"/>
                </a:lnTo>
                <a:lnTo>
                  <a:pt x="213442" y="769648"/>
                </a:lnTo>
                <a:lnTo>
                  <a:pt x="249734" y="803881"/>
                </a:lnTo>
                <a:lnTo>
                  <a:pt x="288605" y="836696"/>
                </a:lnTo>
                <a:lnTo>
                  <a:pt x="329219" y="867325"/>
                </a:lnTo>
                <a:lnTo>
                  <a:pt x="370643" y="895123"/>
                </a:lnTo>
                <a:lnTo>
                  <a:pt x="412685" y="920074"/>
                </a:lnTo>
                <a:lnTo>
                  <a:pt x="455152" y="942164"/>
                </a:lnTo>
                <a:lnTo>
                  <a:pt x="497854" y="961377"/>
                </a:lnTo>
                <a:lnTo>
                  <a:pt x="540597" y="977700"/>
                </a:lnTo>
                <a:lnTo>
                  <a:pt x="583189" y="991118"/>
                </a:lnTo>
                <a:lnTo>
                  <a:pt x="625438" y="1001616"/>
                </a:lnTo>
                <a:lnTo>
                  <a:pt x="667152" y="1009179"/>
                </a:lnTo>
                <a:lnTo>
                  <a:pt x="708139" y="1013792"/>
                </a:lnTo>
                <a:lnTo>
                  <a:pt x="748206" y="1015442"/>
                </a:lnTo>
                <a:lnTo>
                  <a:pt x="787161" y="1014113"/>
                </a:lnTo>
                <a:lnTo>
                  <a:pt x="860969" y="1002460"/>
                </a:lnTo>
                <a:lnTo>
                  <a:pt x="928023" y="978716"/>
                </a:lnTo>
                <a:lnTo>
                  <a:pt x="986786" y="942764"/>
                </a:lnTo>
                <a:lnTo>
                  <a:pt x="1035722" y="894486"/>
                </a:lnTo>
                <a:lnTo>
                  <a:pt x="1071976" y="836079"/>
                </a:lnTo>
                <a:lnTo>
                  <a:pt x="1094019" y="770819"/>
                </a:lnTo>
                <a:lnTo>
                  <a:pt x="1102308" y="700179"/>
                </a:lnTo>
                <a:lnTo>
                  <a:pt x="1101438" y="663302"/>
                </a:lnTo>
                <a:lnTo>
                  <a:pt x="1089955" y="587354"/>
                </a:lnTo>
                <a:lnTo>
                  <a:pt x="1079455" y="548652"/>
                </a:lnTo>
                <a:lnTo>
                  <a:pt x="1065861" y="509710"/>
                </a:lnTo>
                <a:lnTo>
                  <a:pt x="1049228" y="470712"/>
                </a:lnTo>
                <a:lnTo>
                  <a:pt x="1029615" y="431842"/>
                </a:lnTo>
                <a:lnTo>
                  <a:pt x="1007078" y="393285"/>
                </a:lnTo>
                <a:lnTo>
                  <a:pt x="981674" y="355224"/>
                </a:lnTo>
                <a:lnTo>
                  <a:pt x="953461" y="317844"/>
                </a:lnTo>
                <a:lnTo>
                  <a:pt x="922496" y="281329"/>
                </a:lnTo>
                <a:lnTo>
                  <a:pt x="888836" y="245864"/>
                </a:lnTo>
                <a:lnTo>
                  <a:pt x="852538" y="211631"/>
                </a:lnTo>
                <a:lnTo>
                  <a:pt x="813660" y="178816"/>
                </a:lnTo>
                <a:lnTo>
                  <a:pt x="773046" y="148185"/>
                </a:lnTo>
                <a:lnTo>
                  <a:pt x="731621" y="120385"/>
                </a:lnTo>
                <a:lnTo>
                  <a:pt x="689579" y="95430"/>
                </a:lnTo>
                <a:lnTo>
                  <a:pt x="647109" y="73335"/>
                </a:lnTo>
                <a:lnTo>
                  <a:pt x="604407" y="54115"/>
                </a:lnTo>
                <a:lnTo>
                  <a:pt x="561662" y="37785"/>
                </a:lnTo>
                <a:lnTo>
                  <a:pt x="519068" y="24359"/>
                </a:lnTo>
                <a:lnTo>
                  <a:pt x="476818" y="13853"/>
                </a:lnTo>
                <a:lnTo>
                  <a:pt x="435102" y="6281"/>
                </a:lnTo>
                <a:lnTo>
                  <a:pt x="394114" y="1658"/>
                </a:lnTo>
                <a:lnTo>
                  <a:pt x="354046" y="0"/>
                </a:lnTo>
                <a:lnTo>
                  <a:pt x="315090" y="1320"/>
                </a:lnTo>
                <a:lnTo>
                  <a:pt x="241284" y="12956"/>
                </a:lnTo>
                <a:lnTo>
                  <a:pt x="174233" y="36686"/>
                </a:lnTo>
                <a:lnTo>
                  <a:pt x="115477" y="72629"/>
                </a:lnTo>
                <a:lnTo>
                  <a:pt x="89689" y="95217"/>
                </a:lnTo>
                <a:lnTo>
                  <a:pt x="66552" y="120904"/>
                </a:lnTo>
                <a:close/>
              </a:path>
            </a:pathLst>
          </a:custGeom>
          <a:noFill/>
          <a:ln w="12700">
            <a:solidFill>
              <a:srgbClr val="C6B790"/>
            </a:solidFill>
            <a:rou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9162" name="object 10"/>
          <p:cNvSpPr/>
          <p:nvPr/>
        </p:nvSpPr>
        <p:spPr bwMode="auto">
          <a:xfrm>
            <a:off x="1454150" y="0"/>
            <a:ext cx="10741025" cy="6858000"/>
          </a:xfrm>
          <a:custGeom>
            <a:avLst/>
            <a:gdLst>
              <a:gd name="T0" fmla="*/ 0 w 10741660"/>
              <a:gd name="T1" fmla="*/ 6857999 h 6858000"/>
              <a:gd name="T2" fmla="*/ 10741152 w 10741660"/>
              <a:gd name="T3" fmla="*/ 6857999 h 6858000"/>
              <a:gd name="T4" fmla="*/ 10741152 w 10741660"/>
              <a:gd name="T5" fmla="*/ 0 h 6858000"/>
              <a:gd name="T6" fmla="*/ 0 w 10741660"/>
              <a:gd name="T7" fmla="*/ 0 h 6858000"/>
              <a:gd name="T8" fmla="*/ 0 w 10741660"/>
              <a:gd name="T9" fmla="*/ 6857999 h 6858000"/>
            </a:gdLst>
            <a:ahLst/>
            <a:cxnLst>
              <a:cxn ang="0">
                <a:pos x="T0" y="T1"/>
              </a:cxn>
              <a:cxn ang="0">
                <a:pos x="T2" y="T3"/>
              </a:cxn>
              <a:cxn ang="0">
                <a:pos x="T4" y="T5"/>
              </a:cxn>
              <a:cxn ang="0">
                <a:pos x="T6" y="T7"/>
              </a:cxn>
              <a:cxn ang="0">
                <a:pos x="T8" y="T9"/>
              </a:cxn>
            </a:cxnLst>
            <a:rect l="0" t="0" r="r" b="b"/>
            <a:pathLst>
              <a:path w="10741660" h="6858000">
                <a:moveTo>
                  <a:pt x="0" y="6857999"/>
                </a:moveTo>
                <a:lnTo>
                  <a:pt x="10741152" y="6857999"/>
                </a:lnTo>
                <a:lnTo>
                  <a:pt x="10741152" y="0"/>
                </a:lnTo>
                <a:lnTo>
                  <a:pt x="0" y="0"/>
                </a:lnTo>
                <a:lnTo>
                  <a:pt x="0" y="68579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en-US"/>
          </a:p>
        </p:txBody>
      </p:sp>
      <p:sp>
        <p:nvSpPr>
          <p:cNvPr id="49163" name="object 11"/>
          <p:cNvSpPr/>
          <p:nvPr/>
        </p:nvSpPr>
        <p:spPr bwMode="auto">
          <a:xfrm>
            <a:off x="1350963" y="0"/>
            <a:ext cx="3175" cy="6858000"/>
          </a:xfrm>
          <a:custGeom>
            <a:avLst/>
            <a:gdLst>
              <a:gd name="T0" fmla="*/ 0 w 3175"/>
              <a:gd name="T1" fmla="*/ 6857999 h 6858000"/>
              <a:gd name="T2" fmla="*/ 2798 w 3175"/>
              <a:gd name="T3" fmla="*/ 6857999 h 6858000"/>
              <a:gd name="T4" fmla="*/ 2798 w 3175"/>
              <a:gd name="T5" fmla="*/ 0 h 6858000"/>
              <a:gd name="T6" fmla="*/ 0 w 3175"/>
              <a:gd name="T7" fmla="*/ 0 h 6858000"/>
              <a:gd name="T8" fmla="*/ 0 w 3175"/>
              <a:gd name="T9" fmla="*/ 6857999 h 6858000"/>
            </a:gdLst>
            <a:ahLst/>
            <a:cxnLst>
              <a:cxn ang="0">
                <a:pos x="T0" y="T1"/>
              </a:cxn>
              <a:cxn ang="0">
                <a:pos x="T2" y="T3"/>
              </a:cxn>
              <a:cxn ang="0">
                <a:pos x="T4" y="T5"/>
              </a:cxn>
              <a:cxn ang="0">
                <a:pos x="T6" y="T7"/>
              </a:cxn>
              <a:cxn ang="0">
                <a:pos x="T8" y="T9"/>
              </a:cxn>
            </a:cxnLst>
            <a:rect l="0" t="0" r="r" b="b"/>
            <a:pathLst>
              <a:path w="3175" h="6858000">
                <a:moveTo>
                  <a:pt x="0" y="6857999"/>
                </a:moveTo>
                <a:lnTo>
                  <a:pt x="2798" y="6857999"/>
                </a:lnTo>
                <a:lnTo>
                  <a:pt x="2798" y="0"/>
                </a:lnTo>
                <a:lnTo>
                  <a:pt x="0" y="0"/>
                </a:lnTo>
                <a:lnTo>
                  <a:pt x="0" y="68579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en-US"/>
          </a:p>
        </p:txBody>
      </p:sp>
      <p:sp>
        <p:nvSpPr>
          <p:cNvPr id="49164" name="object 12"/>
          <p:cNvSpPr>
            <a:spLocks noChangeArrowheads="1"/>
          </p:cNvSpPr>
          <p:nvPr/>
        </p:nvSpPr>
        <p:spPr bwMode="auto">
          <a:xfrm>
            <a:off x="1274763" y="0"/>
            <a:ext cx="179387" cy="6858000"/>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
        <p:nvSpPr>
          <p:cNvPr id="49165" name="object 13"/>
          <p:cNvSpPr>
            <a:spLocks noChangeArrowheads="1"/>
          </p:cNvSpPr>
          <p:nvPr/>
        </p:nvSpPr>
        <p:spPr bwMode="auto">
          <a:xfrm>
            <a:off x="1365250" y="3387725"/>
            <a:ext cx="82550" cy="82550"/>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
        <p:nvSpPr>
          <p:cNvPr id="49166" name="object 14"/>
          <p:cNvSpPr/>
          <p:nvPr/>
        </p:nvSpPr>
        <p:spPr bwMode="auto">
          <a:xfrm>
            <a:off x="1352550" y="0"/>
            <a:ext cx="98425" cy="6858000"/>
          </a:xfrm>
          <a:custGeom>
            <a:avLst/>
            <a:gdLst>
              <a:gd name="T0" fmla="*/ 0 w 97790"/>
              <a:gd name="T1" fmla="*/ 6857999 h 6858000"/>
              <a:gd name="T2" fmla="*/ 97535 w 97790"/>
              <a:gd name="T3" fmla="*/ 6857999 h 6858000"/>
              <a:gd name="T4" fmla="*/ 97535 w 97790"/>
              <a:gd name="T5" fmla="*/ 0 h 6858000"/>
              <a:gd name="T6" fmla="*/ 0 w 97790"/>
              <a:gd name="T7" fmla="*/ 0 h 6858000"/>
              <a:gd name="T8" fmla="*/ 0 w 97790"/>
              <a:gd name="T9" fmla="*/ 6857999 h 6858000"/>
            </a:gdLst>
            <a:ahLst/>
            <a:cxnLst>
              <a:cxn ang="0">
                <a:pos x="T0" y="T1"/>
              </a:cxn>
              <a:cxn ang="0">
                <a:pos x="T2" y="T3"/>
              </a:cxn>
              <a:cxn ang="0">
                <a:pos x="T4" y="T5"/>
              </a:cxn>
              <a:cxn ang="0">
                <a:pos x="T6" y="T7"/>
              </a:cxn>
              <a:cxn ang="0">
                <a:pos x="T8" y="T9"/>
              </a:cxn>
            </a:cxnLst>
            <a:rect l="0" t="0" r="r" b="b"/>
            <a:pathLst>
              <a:path w="97790" h="6858000">
                <a:moveTo>
                  <a:pt x="0" y="6857999"/>
                </a:moveTo>
                <a:lnTo>
                  <a:pt x="97535" y="6857999"/>
                </a:lnTo>
                <a:lnTo>
                  <a:pt x="97535" y="0"/>
                </a:lnTo>
                <a:lnTo>
                  <a:pt x="0" y="0"/>
                </a:lnTo>
                <a:lnTo>
                  <a:pt x="0" y="68579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en-US"/>
          </a:p>
        </p:txBody>
      </p:sp>
      <p:sp>
        <p:nvSpPr>
          <p:cNvPr id="15" name="object 15"/>
          <p:cNvSpPr txBox="1"/>
          <p:nvPr/>
        </p:nvSpPr>
        <p:spPr>
          <a:xfrm>
            <a:off x="2175828" y="494983"/>
            <a:ext cx="9290050" cy="5452745"/>
          </a:xfrm>
          <a:prstGeom prst="rect">
            <a:avLst/>
          </a:prstGeom>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3200" b="1" dirty="0">
                <a:solidFill>
                  <a:srgbClr val="FF0000"/>
                </a:solidFill>
                <a:latin typeface="Gill Sans MT" panose="020B0502020104020203" pitchFamily="34" charset="0"/>
                <a:ea typeface="Gill Sans MT" panose="020B0502020104020203" pitchFamily="34" charset="0"/>
                <a:cs typeface="Gill Sans MT" panose="020B0502020104020203" pitchFamily="34" charset="0"/>
              </a:rPr>
              <a:t>Serum-ascites</a:t>
            </a:r>
            <a:r>
              <a:rPr lang="en-US" altLang="en-US" sz="3200" b="1" dirty="0">
                <a:solidFill>
                  <a:srgbClr val="FF0000"/>
                </a:solidFill>
                <a:latin typeface="Times New Roman" panose="02020603050405020304" pitchFamily="18" charset="0"/>
                <a:cs typeface="Times New Roman" panose="02020603050405020304" pitchFamily="18" charset="0"/>
              </a:rPr>
              <a:t> </a:t>
            </a:r>
            <a:r>
              <a:rPr lang="en-US" altLang="en-US" sz="3200" b="1" dirty="0">
                <a:solidFill>
                  <a:srgbClr val="FF0000"/>
                </a:solidFill>
                <a:latin typeface="Gill Sans MT" panose="020B0502020104020203" pitchFamily="34" charset="0"/>
                <a:ea typeface="Gill Sans MT" panose="020B0502020104020203" pitchFamily="34" charset="0"/>
                <a:cs typeface="Gill Sans MT" panose="020B0502020104020203" pitchFamily="34" charset="0"/>
              </a:rPr>
              <a:t>albumin</a:t>
            </a:r>
            <a:r>
              <a:rPr lang="en-US" altLang="en-US" sz="3200" b="1" dirty="0">
                <a:solidFill>
                  <a:srgbClr val="FF0000"/>
                </a:solidFill>
                <a:latin typeface="Times New Roman" panose="02020603050405020304" pitchFamily="18" charset="0"/>
                <a:cs typeface="Times New Roman" panose="02020603050405020304" pitchFamily="18" charset="0"/>
              </a:rPr>
              <a:t> </a:t>
            </a:r>
            <a:r>
              <a:rPr lang="en-US" altLang="en-US" sz="3200" b="1" dirty="0">
                <a:solidFill>
                  <a:srgbClr val="FF0000"/>
                </a:solidFill>
                <a:latin typeface="Gill Sans MT" panose="020B0502020104020203" pitchFamily="34" charset="0"/>
                <a:ea typeface="Gill Sans MT" panose="020B0502020104020203" pitchFamily="34" charset="0"/>
                <a:cs typeface="Gill Sans MT" panose="020B0502020104020203" pitchFamily="34" charset="0"/>
              </a:rPr>
              <a:t>gradient</a:t>
            </a:r>
            <a:r>
              <a:rPr lang="en-US" altLang="en-US" sz="3200" b="1" dirty="0">
                <a:solidFill>
                  <a:srgbClr val="FF0000"/>
                </a:solidFill>
                <a:latin typeface="Times New Roman" panose="02020603050405020304" pitchFamily="18" charset="0"/>
                <a:cs typeface="Times New Roman" panose="02020603050405020304" pitchFamily="18" charset="0"/>
              </a:rPr>
              <a:t> </a:t>
            </a:r>
            <a:r>
              <a:rPr lang="en-US" altLang="en-US" sz="3200" b="1" dirty="0">
                <a:solidFill>
                  <a:srgbClr val="FF0000"/>
                </a:solidFill>
                <a:latin typeface="Gill Sans MT" panose="020B0502020104020203" pitchFamily="34" charset="0"/>
                <a:ea typeface="Gill Sans MT" panose="020B0502020104020203" pitchFamily="34" charset="0"/>
                <a:cs typeface="Gill Sans MT" panose="020B0502020104020203" pitchFamily="34" charset="0"/>
              </a:rPr>
              <a:t>(SAAG):</a:t>
            </a:r>
            <a:br>
              <a:rPr lang="en-US" altLang="en-US" sz="3200" b="1" dirty="0">
                <a:solidFill>
                  <a:srgbClr val="FF0000"/>
                </a:solidFill>
                <a:latin typeface="Gill Sans MT" panose="020B0502020104020203" pitchFamily="34" charset="0"/>
                <a:ea typeface="Gill Sans MT" panose="020B0502020104020203" pitchFamily="34" charset="0"/>
                <a:cs typeface="Gill Sans MT" panose="020B0502020104020203" pitchFamily="34" charset="0"/>
              </a:rPr>
            </a:br>
            <a:endParaRPr lang="en-US" altLang="en-US" sz="3200" dirty="0">
              <a:solidFill>
                <a:srgbClr val="FF0000"/>
              </a:solidFill>
              <a:latin typeface="Gill Sans MT" panose="020B0502020104020203" pitchFamily="34" charset="0"/>
              <a:ea typeface="Gill Sans MT" panose="020B0502020104020203" pitchFamily="34" charset="0"/>
              <a:cs typeface="Gill Sans MT" panose="020B0502020104020203" pitchFamily="34" charset="0"/>
            </a:endParaRPr>
          </a:p>
          <a:p>
            <a:pPr>
              <a:spcBef>
                <a:spcPts val="390"/>
              </a:spcBef>
            </a:pPr>
            <a:r>
              <a:rPr lang="en-US" altLang="en-US" sz="3200" b="1" dirty="0">
                <a:latin typeface="Gill Sans MT" panose="020B0502020104020203" pitchFamily="34" charset="0"/>
                <a:ea typeface="Gill Sans MT" panose="020B0502020104020203" pitchFamily="34" charset="0"/>
                <a:cs typeface="Gill Sans MT" panose="020B0502020104020203" pitchFamily="34" charset="0"/>
              </a:rPr>
              <a:t>SAAG</a:t>
            </a:r>
            <a:r>
              <a:rPr lang="en-US" altLang="en-US" sz="3200" b="1" dirty="0">
                <a:latin typeface="Times New Roman" panose="02020603050405020304" pitchFamily="18" charset="0"/>
                <a:cs typeface="Times New Roman" panose="02020603050405020304" pitchFamily="18" charset="0"/>
              </a:rPr>
              <a:t> </a:t>
            </a:r>
            <a:r>
              <a:rPr lang="en-US" altLang="en-US" sz="3200" b="1"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3200" b="1" dirty="0">
                <a:latin typeface="Times New Roman" panose="02020603050405020304" pitchFamily="18" charset="0"/>
                <a:cs typeface="Times New Roman" panose="02020603050405020304" pitchFamily="18" charset="0"/>
              </a:rPr>
              <a:t> </a:t>
            </a:r>
            <a:r>
              <a:rPr lang="en-US" altLang="en-US" sz="3200" b="1" dirty="0">
                <a:latin typeface="Gill Sans MT" panose="020B0502020104020203" pitchFamily="34" charset="0"/>
                <a:ea typeface="Gill Sans MT" panose="020B0502020104020203" pitchFamily="34" charset="0"/>
                <a:cs typeface="Gill Sans MT" panose="020B0502020104020203" pitchFamily="34" charset="0"/>
              </a:rPr>
              <a:t>serum</a:t>
            </a:r>
            <a:r>
              <a:rPr lang="en-US" altLang="en-US" sz="3200" b="1" dirty="0">
                <a:latin typeface="Times New Roman" panose="02020603050405020304" pitchFamily="18" charset="0"/>
                <a:cs typeface="Times New Roman" panose="02020603050405020304" pitchFamily="18" charset="0"/>
              </a:rPr>
              <a:t> </a:t>
            </a:r>
            <a:r>
              <a:rPr lang="en-US" altLang="en-US" sz="3200" b="1" dirty="0">
                <a:latin typeface="Gill Sans MT" panose="020B0502020104020203" pitchFamily="34" charset="0"/>
                <a:ea typeface="Gill Sans MT" panose="020B0502020104020203" pitchFamily="34" charset="0"/>
                <a:cs typeface="Gill Sans MT" panose="020B0502020104020203" pitchFamily="34" charset="0"/>
              </a:rPr>
              <a:t>albumin</a:t>
            </a:r>
            <a:r>
              <a:rPr lang="en-US" altLang="en-US" sz="3200" b="1" dirty="0">
                <a:latin typeface="Times New Roman" panose="02020603050405020304" pitchFamily="18" charset="0"/>
                <a:cs typeface="Times New Roman" panose="02020603050405020304" pitchFamily="18" charset="0"/>
              </a:rPr>
              <a:t> </a:t>
            </a:r>
            <a:r>
              <a:rPr lang="en-US" altLang="en-US" sz="3200" b="1" dirty="0">
                <a:latin typeface="Gill Sans MT" panose="020B0502020104020203" pitchFamily="34" charset="0"/>
                <a:ea typeface="Gill Sans MT" panose="020B0502020104020203" pitchFamily="34" charset="0"/>
                <a:cs typeface="Gill Sans MT" panose="020B0502020104020203" pitchFamily="34" charset="0"/>
              </a:rPr>
              <a:t>– ascites</a:t>
            </a:r>
            <a:r>
              <a:rPr lang="en-US" altLang="en-US" sz="3200" b="1" dirty="0">
                <a:latin typeface="Times New Roman" panose="02020603050405020304" pitchFamily="18" charset="0"/>
                <a:cs typeface="Times New Roman" panose="02020603050405020304" pitchFamily="18" charset="0"/>
              </a:rPr>
              <a:t> </a:t>
            </a:r>
            <a:r>
              <a:rPr lang="en-US" altLang="en-US" sz="3200" b="1" dirty="0">
                <a:latin typeface="Gill Sans MT" panose="020B0502020104020203" pitchFamily="34" charset="0"/>
                <a:ea typeface="Gill Sans MT" panose="020B0502020104020203" pitchFamily="34" charset="0"/>
                <a:cs typeface="Gill Sans MT" panose="020B0502020104020203" pitchFamily="34" charset="0"/>
              </a:rPr>
              <a:t>albumin</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
            </a:r>
            <a:br>
              <a:rPr lang="en-US" altLang="en-US" sz="3200" dirty="0">
                <a:latin typeface="Gill Sans MT" panose="020B0502020104020203" pitchFamily="34" charset="0"/>
                <a:ea typeface="Gill Sans MT" panose="020B0502020104020203" pitchFamily="34" charset="0"/>
                <a:cs typeface="Gill Sans MT" panose="020B0502020104020203" pitchFamily="34" charset="0"/>
              </a:rPr>
            </a:br>
            <a:endParaRPr lang="en-US" altLang="en-US" sz="3200" dirty="0">
              <a:latin typeface="Gill Sans MT" panose="020B0502020104020203" pitchFamily="34" charset="0"/>
              <a:ea typeface="Gill Sans MT" panose="020B0502020104020203" pitchFamily="34" charset="0"/>
              <a:cs typeface="Gill Sans MT" panose="020B0502020104020203" pitchFamily="34" charset="0"/>
            </a:endParaRPr>
          </a:p>
          <a:p>
            <a:pPr>
              <a:spcBef>
                <a:spcPts val="990"/>
              </a:spcBef>
              <a:buClr>
                <a:srgbClr val="3890A6"/>
              </a:buClr>
              <a:buSzPct val="80000"/>
              <a:buFont typeface="Wingdings 2" panose="05020102010507070707" pitchFamily="18" charset="2"/>
              <a:buChar char=""/>
            </a:pP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If</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its</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more</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than</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1.1</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mg/dl</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its</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due</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to</a:t>
            </a:r>
            <a:r>
              <a:rPr lang="en-US" altLang="en-US" sz="3200" dirty="0">
                <a:latin typeface="Times New Roman" panose="02020603050405020304" pitchFamily="18" charset="0"/>
                <a:cs typeface="Times New Roman" panose="02020603050405020304" pitchFamily="18" charset="0"/>
              </a:rPr>
              <a:t> </a:t>
            </a:r>
            <a:r>
              <a:rPr lang="en-US" altLang="en-US" sz="3200" b="1" dirty="0">
                <a:latin typeface="Gill Sans MT" panose="020B0502020104020203" pitchFamily="34" charset="0"/>
                <a:ea typeface="Gill Sans MT" panose="020B0502020104020203" pitchFamily="34" charset="0"/>
                <a:cs typeface="Gill Sans MT" panose="020B0502020104020203" pitchFamily="34" charset="0"/>
              </a:rPr>
              <a:t>portal</a:t>
            </a:r>
          </a:p>
          <a:p>
            <a:pPr algn="ctr">
              <a:spcBef>
                <a:spcPts val="390"/>
              </a:spcBef>
            </a:pPr>
            <a:r>
              <a:rPr lang="en-US" altLang="en-US" sz="3200" b="1" dirty="0">
                <a:latin typeface="Gill Sans MT" panose="020B0502020104020203" pitchFamily="34" charset="0"/>
                <a:ea typeface="Gill Sans MT" panose="020B0502020104020203" pitchFamily="34" charset="0"/>
                <a:cs typeface="Gill Sans MT" panose="020B0502020104020203" pitchFamily="34" charset="0"/>
              </a:rPr>
              <a:t>hypertension</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implies</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Transudate</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a:t>
            </a:r>
          </a:p>
          <a:p>
            <a:pPr>
              <a:lnSpc>
                <a:spcPct val="110000"/>
              </a:lnSpc>
              <a:spcBef>
                <a:spcPts val="600"/>
              </a:spcBef>
              <a:buClr>
                <a:srgbClr val="3890A6"/>
              </a:buClr>
              <a:buSzPct val="80000"/>
              <a:buFont typeface="Wingdings 2" panose="05020102010507070707" pitchFamily="18" charset="2"/>
              <a:buChar char=""/>
            </a:pP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Less</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than</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1.1</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mg/dl</a:t>
            </a:r>
            <a:r>
              <a:rPr lang="en-US" altLang="en-US" sz="3200" dirty="0">
                <a:latin typeface="Times New Roman" panose="02020603050405020304" pitchFamily="18" charset="0"/>
                <a:cs typeface="Times New Roman" panose="02020603050405020304" pitchFamily="18" charset="0"/>
              </a:rPr>
              <a:t> </a:t>
            </a:r>
            <a:r>
              <a:rPr lang="en-US" altLang="en-US" sz="3200" b="1" dirty="0">
                <a:latin typeface="Gill Sans MT" panose="020B0502020104020203" pitchFamily="34" charset="0"/>
                <a:ea typeface="Gill Sans MT" panose="020B0502020104020203" pitchFamily="34" charset="0"/>
                <a:cs typeface="Gill Sans MT" panose="020B0502020104020203" pitchFamily="34" charset="0"/>
              </a:rPr>
              <a:t>non-portal</a:t>
            </a:r>
            <a:r>
              <a:rPr lang="en-US" altLang="en-US" sz="3200" b="1" dirty="0">
                <a:latin typeface="Times New Roman" panose="02020603050405020304" pitchFamily="18" charset="0"/>
                <a:cs typeface="Times New Roman" panose="02020603050405020304" pitchFamily="18" charset="0"/>
              </a:rPr>
              <a:t> </a:t>
            </a:r>
            <a:r>
              <a:rPr lang="en-US" altLang="en-US" sz="3200" b="1" dirty="0">
                <a:latin typeface="Gill Sans MT" panose="020B0502020104020203" pitchFamily="34" charset="0"/>
                <a:ea typeface="Gill Sans MT" panose="020B0502020104020203" pitchFamily="34" charset="0"/>
                <a:cs typeface="Gill Sans MT" panose="020B0502020104020203" pitchFamily="34" charset="0"/>
              </a:rPr>
              <a:t>hypertensive</a:t>
            </a:r>
            <a:r>
              <a:rPr lang="en-US" altLang="en-US" sz="3200" b="1"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etiology.</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implies</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exudate</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a:t>
            </a:r>
          </a:p>
          <a:p>
            <a:pPr>
              <a:spcBef>
                <a:spcPts val="990"/>
              </a:spcBef>
              <a:buClr>
                <a:srgbClr val="3890A6"/>
              </a:buClr>
              <a:buSzPct val="80000"/>
              <a:buFont typeface="Wingdings 2" panose="05020102010507070707" pitchFamily="18" charset="2"/>
              <a:buChar char=""/>
            </a:pPr>
            <a:r>
              <a:rPr lang="en-US" altLang="en-US" sz="3200" u="sng" dirty="0">
                <a:latin typeface="Gill Sans MT" panose="020B0502020104020203" pitchFamily="34" charset="0"/>
                <a:ea typeface="Gill Sans MT" panose="020B0502020104020203" pitchFamily="34" charset="0"/>
                <a:cs typeface="Gill Sans MT" panose="020B0502020104020203" pitchFamily="34" charset="0"/>
              </a:rPr>
              <a:t>It‟s the most useful measure for fluid protein</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079744-DFFB-43BD-9DF0-D416827ADECE}"/>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eaLnBrk="1" hangingPunct="1">
              <a:lnSpc>
                <a:spcPct val="90000"/>
              </a:lnSpc>
            </a:pPr>
            <a:r>
              <a:rPr lang="en-US" sz="2800" b="1" kern="1200">
                <a:solidFill>
                  <a:srgbClr val="FFFFFF"/>
                </a:solidFill>
                <a:latin typeface="+mj-lt"/>
                <a:ea typeface="+mj-ea"/>
                <a:cs typeface="+mj-cs"/>
              </a:rPr>
              <a:t>according to </a:t>
            </a:r>
            <a:r>
              <a:rPr lang="en-US" altLang="en-US" sz="2800" b="1" kern="1200">
                <a:solidFill>
                  <a:srgbClr val="FFFFFF"/>
                </a:solidFill>
                <a:latin typeface="+mj-lt"/>
                <a:ea typeface="+mj-ea"/>
                <a:cs typeface="+mj-cs"/>
              </a:rPr>
              <a:t>Serum-ascites albumin gradient (SAAG)</a:t>
            </a:r>
            <a:br>
              <a:rPr lang="en-US" altLang="en-US" sz="2800" b="1" kern="1200">
                <a:solidFill>
                  <a:srgbClr val="FFFFFF"/>
                </a:solidFill>
                <a:latin typeface="+mj-lt"/>
                <a:ea typeface="+mj-ea"/>
                <a:cs typeface="+mj-cs"/>
              </a:rPr>
            </a:br>
            <a:endParaRPr lang="en-US" sz="2800" b="1" kern="1200">
              <a:solidFill>
                <a:srgbClr val="FFFFFF"/>
              </a:solidFill>
              <a:latin typeface="+mj-lt"/>
              <a:ea typeface="+mj-ea"/>
              <a:cs typeface="+mj-cs"/>
            </a:endParaRPr>
          </a:p>
        </p:txBody>
      </p:sp>
      <p:pic>
        <p:nvPicPr>
          <p:cNvPr id="5" name="Picture 4" descr="A close-up of a document&#10;&#10;Description automatically generated with medium confidence">
            <a:extLst>
              <a:ext uri="{FF2B5EF4-FFF2-40B4-BE49-F238E27FC236}">
                <a16:creationId xmlns:a16="http://schemas.microsoft.com/office/drawing/2014/main" xmlns="" id="{8D13B7AF-CAE2-4BA7-B023-EE972C2FA1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7316" y="1495336"/>
            <a:ext cx="6780700" cy="3864999"/>
          </a:xfrm>
          <a:prstGeom prst="rect">
            <a:avLst/>
          </a:prstGeom>
        </p:spPr>
      </p:pic>
    </p:spTree>
    <p:extLst>
      <p:ext uri="{BB962C8B-B14F-4D97-AF65-F5344CB8AC3E}">
        <p14:creationId xmlns:p14="http://schemas.microsoft.com/office/powerpoint/2010/main" val="3278616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78E2250-2158-4826-8A69-256681DB4F52}"/>
              </a:ext>
            </a:extLst>
          </p:cNvPr>
          <p:cNvSpPr>
            <a:spLocks noGrp="1"/>
          </p:cNvSpPr>
          <p:nvPr>
            <p:ph type="title"/>
          </p:nvPr>
        </p:nvSpPr>
        <p:spPr>
          <a:xfrm>
            <a:off x="1028700" y="1967266"/>
            <a:ext cx="2628900" cy="2547257"/>
          </a:xfrm>
          <a:noFill/>
        </p:spPr>
        <p:txBody>
          <a:bodyPr vert="horz" lIns="91440" tIns="45720" rIns="91440" bIns="45720" rtlCol="0" anchor="ctr">
            <a:normAutofit fontScale="90000"/>
          </a:bodyPr>
          <a:lstStyle/>
          <a:p>
            <a:pPr eaLnBrk="1" hangingPunct="1">
              <a:lnSpc>
                <a:spcPct val="90000"/>
              </a:lnSpc>
            </a:pPr>
            <a:r>
              <a:rPr lang="en-US" sz="3300" b="1" kern="1200">
                <a:solidFill>
                  <a:srgbClr val="FFFFFF"/>
                </a:solidFill>
                <a:latin typeface="+mj-lt"/>
                <a:ea typeface="+mj-ea"/>
                <a:cs typeface="+mj-cs"/>
              </a:rPr>
              <a:t>according to </a:t>
            </a:r>
            <a:r>
              <a:rPr lang="en-US" altLang="en-US" sz="3300" b="1" kern="1200">
                <a:solidFill>
                  <a:srgbClr val="FFFFFF"/>
                </a:solidFill>
                <a:latin typeface="+mj-lt"/>
                <a:ea typeface="+mj-ea"/>
                <a:cs typeface="+mj-cs"/>
              </a:rPr>
              <a:t>Both albumin ( SAAG ) and total protein </a:t>
            </a:r>
            <a:br>
              <a:rPr lang="en-US" altLang="en-US" sz="3300" b="1" kern="1200">
                <a:solidFill>
                  <a:srgbClr val="FFFFFF"/>
                </a:solidFill>
                <a:latin typeface="+mj-lt"/>
                <a:ea typeface="+mj-ea"/>
                <a:cs typeface="+mj-cs"/>
              </a:rPr>
            </a:br>
            <a:endParaRPr lang="en-US" sz="3300" kern="1200">
              <a:solidFill>
                <a:srgbClr val="FFFFFF"/>
              </a:solidFill>
              <a:latin typeface="+mj-lt"/>
              <a:ea typeface="+mj-ea"/>
              <a:cs typeface="+mj-cs"/>
            </a:endParaRPr>
          </a:p>
        </p:txBody>
      </p:sp>
      <p:pic>
        <p:nvPicPr>
          <p:cNvPr id="5" name="Picture 4" descr="Timeline&#10;&#10;Description automatically generated with low confidence">
            <a:extLst>
              <a:ext uri="{FF2B5EF4-FFF2-40B4-BE49-F238E27FC236}">
                <a16:creationId xmlns:a16="http://schemas.microsoft.com/office/drawing/2014/main" xmlns="" id="{D9E9A42D-F26F-492F-A533-DE42393A68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5768993" y="37485"/>
            <a:ext cx="4797345" cy="6780700"/>
          </a:xfrm>
          <a:prstGeom prst="rect">
            <a:avLst/>
          </a:prstGeom>
        </p:spPr>
      </p:pic>
    </p:spTree>
    <p:extLst>
      <p:ext uri="{BB962C8B-B14F-4D97-AF65-F5344CB8AC3E}">
        <p14:creationId xmlns:p14="http://schemas.microsoft.com/office/powerpoint/2010/main" val="10038435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56D2464-99D0-4380-82CB-ED47EAAE57B6}"/>
              </a:ext>
            </a:extLst>
          </p:cNvPr>
          <p:cNvSpPr>
            <a:spLocks noGrp="1"/>
          </p:cNvSpPr>
          <p:nvPr>
            <p:ph type="title"/>
          </p:nvPr>
        </p:nvSpPr>
        <p:spPr>
          <a:xfrm>
            <a:off x="1028700" y="1967266"/>
            <a:ext cx="2628900" cy="2547257"/>
          </a:xfrm>
          <a:noFill/>
        </p:spPr>
        <p:txBody>
          <a:bodyPr vert="horz" lIns="91440" tIns="45720" rIns="91440" bIns="45720" rtlCol="0" anchor="ctr">
            <a:normAutofit fontScale="90000"/>
          </a:bodyPr>
          <a:lstStyle/>
          <a:p>
            <a:pPr eaLnBrk="1" hangingPunct="1">
              <a:lnSpc>
                <a:spcPct val="90000"/>
              </a:lnSpc>
            </a:pPr>
            <a:r>
              <a:rPr lang="en-US" sz="3600" b="1" kern="1200" dirty="0">
                <a:solidFill>
                  <a:srgbClr val="FFFFFF"/>
                </a:solidFill>
                <a:latin typeface="+mj-lt"/>
                <a:ea typeface="+mj-ea"/>
                <a:cs typeface="+mj-cs"/>
              </a:rPr>
              <a:t>according </a:t>
            </a:r>
            <a:r>
              <a:rPr lang="en-US" sz="3600" b="1" kern="1200" dirty="0" err="1">
                <a:solidFill>
                  <a:srgbClr val="FFFFFF"/>
                </a:solidFill>
                <a:latin typeface="+mj-lt"/>
                <a:ea typeface="+mj-ea"/>
                <a:cs typeface="+mj-cs"/>
              </a:rPr>
              <a:t>toType</a:t>
            </a:r>
            <a:r>
              <a:rPr lang="en-US" sz="3600" b="1" kern="1200" dirty="0">
                <a:solidFill>
                  <a:srgbClr val="FFFFFF"/>
                </a:solidFill>
                <a:latin typeface="+mj-lt"/>
                <a:ea typeface="+mj-ea"/>
                <a:cs typeface="+mj-cs"/>
              </a:rPr>
              <a:t> of ascitic fluid </a:t>
            </a:r>
            <a:br>
              <a:rPr lang="en-US" sz="3600" b="1" kern="1200" dirty="0">
                <a:solidFill>
                  <a:srgbClr val="FFFFFF"/>
                </a:solidFill>
                <a:latin typeface="+mj-lt"/>
                <a:ea typeface="+mj-ea"/>
                <a:cs typeface="+mj-cs"/>
              </a:rPr>
            </a:br>
            <a:endParaRPr lang="en-US" sz="3600" kern="1200" dirty="0">
              <a:solidFill>
                <a:srgbClr val="FFFFFF"/>
              </a:solidFill>
              <a:latin typeface="+mj-lt"/>
              <a:ea typeface="+mj-ea"/>
              <a:cs typeface="+mj-cs"/>
            </a:endParaRPr>
          </a:p>
        </p:txBody>
      </p:sp>
      <p:pic>
        <p:nvPicPr>
          <p:cNvPr id="5" name="Picture 4" descr="Text, letter&#10;&#10;Description automatically generated">
            <a:extLst>
              <a:ext uri="{FF2B5EF4-FFF2-40B4-BE49-F238E27FC236}">
                <a16:creationId xmlns:a16="http://schemas.microsoft.com/office/drawing/2014/main" xmlns="" id="{D1F22B2C-0F96-46B5-8CBB-E5EEA3CE7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7804" y="643466"/>
            <a:ext cx="7206996" cy="5568739"/>
          </a:xfrm>
          <a:prstGeom prst="rect">
            <a:avLst/>
          </a:prstGeom>
        </p:spPr>
      </p:pic>
    </p:spTree>
    <p:extLst>
      <p:ext uri="{BB962C8B-B14F-4D97-AF65-F5344CB8AC3E}">
        <p14:creationId xmlns:p14="http://schemas.microsoft.com/office/powerpoint/2010/main" val="42559509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617386" y="111995"/>
            <a:ext cx="10836275" cy="957916"/>
          </a:xfrm>
        </p:spPr>
        <p:txBody>
          <a:bodyPr tIns="288252" rtlCol="0">
            <a:normAutofit fontScale="90000"/>
          </a:bodyPr>
          <a:lstStyle/>
          <a:p>
            <a:pPr marL="1327785" eaLnBrk="1" fontAlgn="auto" hangingPunct="1">
              <a:lnSpc>
                <a:spcPts val="5155"/>
              </a:lnSpc>
              <a:spcBef>
                <a:spcPts val="0"/>
              </a:spcBef>
              <a:spcAft>
                <a:spcPts val="0"/>
              </a:spcAft>
              <a:defRPr/>
            </a:pPr>
            <a:r>
              <a:rPr dirty="0">
                <a:solidFill>
                  <a:schemeClr val="accent2">
                    <a:lumMod val="50000"/>
                  </a:schemeClr>
                </a:solidFill>
              </a:rPr>
              <a:t>Cl</a:t>
            </a:r>
            <a:r>
              <a:rPr spc="-20" dirty="0">
                <a:solidFill>
                  <a:schemeClr val="accent2">
                    <a:lumMod val="50000"/>
                  </a:schemeClr>
                </a:solidFill>
              </a:rPr>
              <a:t>inical</a:t>
            </a:r>
            <a:r>
              <a:rPr spc="114" dirty="0">
                <a:solidFill>
                  <a:srgbClr val="000000"/>
                </a:solidFill>
                <a:latin typeface="Times New Roman" panose="02020603050405020304"/>
                <a:cs typeface="Times New Roman" panose="02020603050405020304"/>
              </a:rPr>
              <a:t> </a:t>
            </a:r>
            <a:r>
              <a:rPr spc="-40" dirty="0">
                <a:solidFill>
                  <a:schemeClr val="accent2">
                    <a:lumMod val="50000"/>
                  </a:schemeClr>
                </a:solidFill>
              </a:rPr>
              <a:t>f</a:t>
            </a:r>
            <a:r>
              <a:rPr spc="-20" dirty="0">
                <a:solidFill>
                  <a:schemeClr val="accent2">
                    <a:lumMod val="50000"/>
                  </a:schemeClr>
                </a:solidFill>
              </a:rPr>
              <a:t>eatu</a:t>
            </a:r>
            <a:r>
              <a:rPr spc="-114" dirty="0">
                <a:solidFill>
                  <a:schemeClr val="accent2">
                    <a:lumMod val="50000"/>
                  </a:schemeClr>
                </a:solidFill>
              </a:rPr>
              <a:t>r</a:t>
            </a:r>
            <a:r>
              <a:rPr spc="-20" dirty="0">
                <a:solidFill>
                  <a:schemeClr val="accent2">
                    <a:lumMod val="50000"/>
                  </a:schemeClr>
                </a:solidFill>
              </a:rPr>
              <a:t>es</a:t>
            </a:r>
            <a:endParaRPr spc="-25" dirty="0">
              <a:solidFill>
                <a:schemeClr val="accent2">
                  <a:lumMod val="50000"/>
                </a:schemeClr>
              </a:solidFill>
            </a:endParaRPr>
          </a:p>
        </p:txBody>
      </p:sp>
      <p:sp>
        <p:nvSpPr>
          <p:cNvPr id="4" name="object 4"/>
          <p:cNvSpPr txBox="1"/>
          <p:nvPr/>
        </p:nvSpPr>
        <p:spPr>
          <a:xfrm>
            <a:off x="1728635" y="1370035"/>
            <a:ext cx="10124698" cy="2893060"/>
          </a:xfrm>
          <a:prstGeom prst="rect">
            <a:avLst/>
          </a:prstGeom>
        </p:spPr>
        <p:txBody>
          <a:bodyPr wrap="square" lIns="0" tIns="0" rIns="0" bIns="0">
            <a:spAutoFit/>
          </a:bodyPr>
          <a:lstStyle/>
          <a:p>
            <a:pPr marL="295910" indent="-283210" fontAlgn="auto">
              <a:spcBef>
                <a:spcPts val="0"/>
              </a:spcBef>
              <a:spcAft>
                <a:spcPts val="0"/>
              </a:spcAft>
              <a:buClr>
                <a:srgbClr val="3890A6"/>
              </a:buClr>
              <a:buSzPct val="80000"/>
              <a:buFont typeface="Wingdings 2" panose="05020102010507070707"/>
              <a:buChar char=""/>
              <a:tabLst>
                <a:tab pos="296545" algn="l"/>
              </a:tabLst>
              <a:defRPr/>
            </a:pPr>
            <a:r>
              <a:rPr sz="2800" dirty="0">
                <a:latin typeface="Gill Sans MT"/>
                <a:cs typeface="Gill Sans MT"/>
              </a:rPr>
              <a:t>Ascit</a:t>
            </a:r>
            <a:r>
              <a:rPr sz="2800" spc="5" dirty="0">
                <a:latin typeface="Gill Sans MT"/>
                <a:cs typeface="Gill Sans MT"/>
              </a:rPr>
              <a:t>e</a:t>
            </a:r>
            <a:r>
              <a:rPr sz="2800" dirty="0">
                <a:latin typeface="Gill Sans MT"/>
                <a:cs typeface="Gill Sans MT"/>
              </a:rPr>
              <a:t>s</a:t>
            </a:r>
            <a:r>
              <a:rPr sz="2800" spc="65" dirty="0">
                <a:latin typeface="Times New Roman" panose="02020603050405020304"/>
                <a:cs typeface="Times New Roman" panose="02020603050405020304"/>
              </a:rPr>
              <a:t> </a:t>
            </a:r>
            <a:r>
              <a:rPr sz="2800" b="1" dirty="0">
                <a:latin typeface="Gill Sans MT"/>
                <a:cs typeface="Gill Sans MT"/>
              </a:rPr>
              <a:t>m</a:t>
            </a:r>
            <a:r>
              <a:rPr sz="2800" b="1" spc="-135" dirty="0">
                <a:latin typeface="Gill Sans MT"/>
                <a:cs typeface="Gill Sans MT"/>
              </a:rPr>
              <a:t>a</a:t>
            </a:r>
            <a:r>
              <a:rPr sz="2800" b="1" dirty="0">
                <a:latin typeface="Gill Sans MT"/>
                <a:cs typeface="Gill Sans MT"/>
              </a:rPr>
              <a:t>y</a:t>
            </a:r>
            <a:r>
              <a:rPr sz="2800" b="1" spc="75" dirty="0">
                <a:latin typeface="Times New Roman" panose="02020603050405020304"/>
                <a:cs typeface="Times New Roman" panose="02020603050405020304"/>
              </a:rPr>
              <a:t> </a:t>
            </a:r>
            <a:r>
              <a:rPr sz="2800" b="1" dirty="0">
                <a:latin typeface="Gill Sans MT"/>
                <a:cs typeface="Gill Sans MT"/>
              </a:rPr>
              <a:t>be</a:t>
            </a:r>
            <a:r>
              <a:rPr sz="2800" b="1" spc="90" dirty="0">
                <a:latin typeface="Times New Roman" panose="02020603050405020304"/>
                <a:cs typeface="Times New Roman" panose="02020603050405020304"/>
              </a:rPr>
              <a:t> </a:t>
            </a:r>
            <a:r>
              <a:rPr sz="2800" b="1" dirty="0">
                <a:latin typeface="Gill Sans MT"/>
                <a:cs typeface="Gill Sans MT"/>
              </a:rPr>
              <a:t>asymptomatic</a:t>
            </a:r>
            <a:r>
              <a:rPr sz="2800" spc="30" dirty="0">
                <a:latin typeface="Times New Roman" panose="02020603050405020304"/>
                <a:cs typeface="Times New Roman" panose="02020603050405020304"/>
              </a:rPr>
              <a:t> </a:t>
            </a:r>
            <a:r>
              <a:rPr sz="2800" dirty="0">
                <a:latin typeface="Gill Sans MT"/>
                <a:cs typeface="Gill Sans MT"/>
              </a:rPr>
              <a:t>es</a:t>
            </a:r>
            <a:r>
              <a:rPr sz="2800" spc="5" dirty="0">
                <a:latin typeface="Gill Sans MT"/>
                <a:cs typeface="Gill Sans MT"/>
              </a:rPr>
              <a:t>p</a:t>
            </a:r>
            <a:r>
              <a:rPr sz="2800" dirty="0">
                <a:latin typeface="Gill Sans MT"/>
                <a:cs typeface="Gill Sans MT"/>
              </a:rPr>
              <a:t>ecia</a:t>
            </a:r>
            <a:r>
              <a:rPr sz="2800" spc="10" dirty="0">
                <a:latin typeface="Gill Sans MT"/>
                <a:cs typeface="Gill Sans MT"/>
              </a:rPr>
              <a:t>l</a:t>
            </a:r>
            <a:r>
              <a:rPr sz="2800" spc="-30" dirty="0">
                <a:latin typeface="Gill Sans MT"/>
                <a:cs typeface="Gill Sans MT"/>
              </a:rPr>
              <a:t>l</a:t>
            </a:r>
            <a:r>
              <a:rPr sz="2800" dirty="0">
                <a:latin typeface="Gill Sans MT"/>
                <a:cs typeface="Gill Sans MT"/>
              </a:rPr>
              <a:t>y</a:t>
            </a:r>
            <a:r>
              <a:rPr sz="2800" spc="50" dirty="0">
                <a:latin typeface="Times New Roman" panose="02020603050405020304"/>
                <a:cs typeface="Times New Roman" panose="02020603050405020304"/>
              </a:rPr>
              <a:t> </a:t>
            </a:r>
            <a:r>
              <a:rPr sz="2800" spc="-5" dirty="0">
                <a:latin typeface="Gill Sans MT"/>
                <a:cs typeface="Gill Sans MT"/>
              </a:rPr>
              <a:t>i</a:t>
            </a:r>
            <a:r>
              <a:rPr sz="2800" dirty="0">
                <a:latin typeface="Gill Sans MT"/>
                <a:cs typeface="Gill Sans MT"/>
              </a:rPr>
              <a:t>f</a:t>
            </a:r>
            <a:r>
              <a:rPr sz="2800" spc="90" dirty="0">
                <a:latin typeface="Times New Roman" panose="02020603050405020304"/>
                <a:cs typeface="Times New Roman" panose="02020603050405020304"/>
              </a:rPr>
              <a:t> </a:t>
            </a:r>
            <a:r>
              <a:rPr sz="2800" spc="-5" dirty="0">
                <a:latin typeface="Gill Sans MT"/>
                <a:cs typeface="Gill Sans MT"/>
              </a:rPr>
              <a:t>i</a:t>
            </a:r>
            <a:r>
              <a:rPr sz="2800" dirty="0">
                <a:latin typeface="Gill Sans MT"/>
                <a:cs typeface="Gill Sans MT"/>
              </a:rPr>
              <a:t>t</a:t>
            </a:r>
            <a:r>
              <a:rPr sz="2800" spc="65" dirty="0">
                <a:latin typeface="Times New Roman" panose="02020603050405020304"/>
                <a:cs typeface="Times New Roman" panose="02020603050405020304"/>
              </a:rPr>
              <a:t> </a:t>
            </a:r>
            <a:r>
              <a:rPr sz="2800" spc="-5" dirty="0">
                <a:latin typeface="Gill Sans MT"/>
                <a:cs typeface="Gill Sans MT"/>
              </a:rPr>
              <a:t>i</a:t>
            </a:r>
            <a:r>
              <a:rPr sz="2800" dirty="0">
                <a:latin typeface="Gill Sans MT"/>
                <a:cs typeface="Gill Sans MT"/>
              </a:rPr>
              <a:t>s</a:t>
            </a:r>
            <a:r>
              <a:rPr sz="2800" b="1" spc="105" dirty="0">
                <a:solidFill>
                  <a:srgbClr val="FF0000"/>
                </a:solidFill>
                <a:latin typeface="Times New Roman" panose="02020603050405020304"/>
                <a:cs typeface="Times New Roman" panose="02020603050405020304"/>
              </a:rPr>
              <a:t> </a:t>
            </a:r>
            <a:r>
              <a:rPr sz="2800" b="1" dirty="0">
                <a:solidFill>
                  <a:srgbClr val="FF0000"/>
                </a:solidFill>
                <a:latin typeface="Gill Sans MT"/>
                <a:cs typeface="Gill Sans MT"/>
              </a:rPr>
              <a:t>mi</a:t>
            </a:r>
            <a:r>
              <a:rPr sz="2800" b="1" spc="5" dirty="0">
                <a:solidFill>
                  <a:srgbClr val="FF0000"/>
                </a:solidFill>
                <a:latin typeface="Gill Sans MT"/>
                <a:cs typeface="Gill Sans MT"/>
              </a:rPr>
              <a:t>l</a:t>
            </a:r>
            <a:r>
              <a:rPr sz="2800" b="1" dirty="0">
                <a:solidFill>
                  <a:srgbClr val="FF0000"/>
                </a:solidFill>
                <a:latin typeface="Gill Sans MT"/>
                <a:cs typeface="Gill Sans MT"/>
              </a:rPr>
              <a:t>d</a:t>
            </a:r>
            <a:endParaRPr sz="2800" dirty="0">
              <a:latin typeface="Gill Sans MT"/>
              <a:cs typeface="Gill Sans MT"/>
            </a:endParaRPr>
          </a:p>
          <a:p>
            <a:pPr marL="295910" indent="-283210" fontAlgn="auto">
              <a:spcBef>
                <a:spcPts val="600"/>
              </a:spcBef>
              <a:spcAft>
                <a:spcPts val="0"/>
              </a:spcAft>
              <a:buClr>
                <a:srgbClr val="3890A6"/>
              </a:buClr>
              <a:buSzPct val="80000"/>
              <a:buFont typeface="Wingdings 2" panose="05020102010507070707"/>
              <a:buChar char=""/>
              <a:tabLst>
                <a:tab pos="296545" algn="l"/>
              </a:tabLst>
              <a:defRPr/>
            </a:pPr>
            <a:r>
              <a:rPr sz="2800" dirty="0">
                <a:latin typeface="Gill Sans MT"/>
                <a:cs typeface="Gill Sans MT"/>
              </a:rPr>
              <a:t>As</a:t>
            </a:r>
            <a:r>
              <a:rPr sz="2800" spc="75" dirty="0">
                <a:latin typeface="Times New Roman" panose="02020603050405020304"/>
                <a:cs typeface="Times New Roman" panose="02020603050405020304"/>
              </a:rPr>
              <a:t> </a:t>
            </a:r>
            <a:r>
              <a:rPr sz="2800" dirty="0">
                <a:latin typeface="Gill Sans MT"/>
                <a:cs typeface="Gill Sans MT"/>
              </a:rPr>
              <a:t>mo</a:t>
            </a:r>
            <a:r>
              <a:rPr sz="2800" spc="-65" dirty="0">
                <a:latin typeface="Gill Sans MT"/>
                <a:cs typeface="Gill Sans MT"/>
              </a:rPr>
              <a:t>r</a:t>
            </a:r>
            <a:r>
              <a:rPr sz="2800" dirty="0">
                <a:latin typeface="Gill Sans MT"/>
                <a:cs typeface="Gill Sans MT"/>
              </a:rPr>
              <a:t>e</a:t>
            </a:r>
            <a:r>
              <a:rPr sz="2800" spc="65" dirty="0">
                <a:latin typeface="Times New Roman" panose="02020603050405020304"/>
                <a:cs typeface="Times New Roman" panose="02020603050405020304"/>
              </a:rPr>
              <a:t> </a:t>
            </a:r>
            <a:r>
              <a:rPr sz="2800" dirty="0">
                <a:latin typeface="Gill Sans MT"/>
                <a:cs typeface="Gill Sans MT"/>
              </a:rPr>
              <a:t>fl</a:t>
            </a:r>
            <a:r>
              <a:rPr sz="2800" spc="5" dirty="0">
                <a:latin typeface="Gill Sans MT"/>
                <a:cs typeface="Gill Sans MT"/>
              </a:rPr>
              <a:t>u</a:t>
            </a:r>
            <a:r>
              <a:rPr sz="2800" spc="-5" dirty="0">
                <a:latin typeface="Gill Sans MT"/>
                <a:cs typeface="Gill Sans MT"/>
              </a:rPr>
              <a:t>i</a:t>
            </a:r>
            <a:r>
              <a:rPr sz="2800" dirty="0">
                <a:latin typeface="Gill Sans MT"/>
                <a:cs typeface="Gill Sans MT"/>
              </a:rPr>
              <a:t>d</a:t>
            </a:r>
            <a:r>
              <a:rPr sz="2800" spc="65" dirty="0">
                <a:latin typeface="Times New Roman" panose="02020603050405020304"/>
                <a:cs typeface="Times New Roman" panose="02020603050405020304"/>
              </a:rPr>
              <a:t> </a:t>
            </a:r>
            <a:r>
              <a:rPr sz="2800" dirty="0">
                <a:latin typeface="Gill Sans MT"/>
                <a:cs typeface="Gill Sans MT"/>
              </a:rPr>
              <a:t>accu</a:t>
            </a:r>
            <a:r>
              <a:rPr sz="2800" spc="-35" dirty="0">
                <a:latin typeface="Gill Sans MT"/>
                <a:cs typeface="Gill Sans MT"/>
              </a:rPr>
              <a:t>m</a:t>
            </a:r>
            <a:r>
              <a:rPr sz="2800" dirty="0">
                <a:latin typeface="Gill Sans MT"/>
                <a:cs typeface="Gill Sans MT"/>
              </a:rPr>
              <a:t>u</a:t>
            </a:r>
            <a:r>
              <a:rPr sz="2800" spc="5" dirty="0">
                <a:latin typeface="Gill Sans MT"/>
                <a:cs typeface="Gill Sans MT"/>
              </a:rPr>
              <a:t>l</a:t>
            </a:r>
            <a:r>
              <a:rPr sz="2800" dirty="0">
                <a:latin typeface="Gill Sans MT"/>
                <a:cs typeface="Gill Sans MT"/>
              </a:rPr>
              <a:t>ates</a:t>
            </a:r>
            <a:r>
              <a:rPr sz="2800" spc="35" dirty="0">
                <a:latin typeface="Times New Roman" panose="02020603050405020304"/>
                <a:cs typeface="Times New Roman" panose="02020603050405020304"/>
              </a:rPr>
              <a:t> </a:t>
            </a:r>
            <a:r>
              <a:rPr sz="2800" dirty="0">
                <a:latin typeface="Gill Sans MT"/>
                <a:cs typeface="Gill Sans MT"/>
              </a:rPr>
              <a:t>:</a:t>
            </a:r>
          </a:p>
          <a:p>
            <a:pPr marL="407035" indent="-394335" fontAlgn="auto">
              <a:spcBef>
                <a:spcPts val="600"/>
              </a:spcBef>
              <a:spcAft>
                <a:spcPts val="0"/>
              </a:spcAft>
              <a:buClr>
                <a:srgbClr val="3890A6"/>
              </a:buClr>
              <a:buSzPct val="80000"/>
              <a:buFont typeface="Wingdings" panose="05000000000000000000"/>
              <a:buChar char=""/>
              <a:tabLst>
                <a:tab pos="407670" algn="l"/>
              </a:tabLst>
              <a:defRPr/>
            </a:pPr>
            <a:r>
              <a:rPr sz="2800" dirty="0">
                <a:latin typeface="Gill Sans MT"/>
                <a:cs typeface="Gill Sans MT"/>
              </a:rPr>
              <a:t>abdomi</a:t>
            </a:r>
            <a:r>
              <a:rPr sz="2800" spc="5" dirty="0">
                <a:latin typeface="Gill Sans MT"/>
                <a:cs typeface="Gill Sans MT"/>
              </a:rPr>
              <a:t>n</a:t>
            </a:r>
            <a:r>
              <a:rPr sz="2800" dirty="0">
                <a:latin typeface="Gill Sans MT"/>
                <a:cs typeface="Gill Sans MT"/>
              </a:rPr>
              <a:t>al</a:t>
            </a:r>
            <a:r>
              <a:rPr sz="2800" spc="40" dirty="0">
                <a:latin typeface="Times New Roman" panose="02020603050405020304"/>
                <a:cs typeface="Times New Roman" panose="02020603050405020304"/>
              </a:rPr>
              <a:t> </a:t>
            </a:r>
            <a:r>
              <a:rPr sz="2800" dirty="0" err="1">
                <a:latin typeface="Gill Sans MT"/>
                <a:cs typeface="Gill Sans MT"/>
              </a:rPr>
              <a:t>diste</a:t>
            </a:r>
            <a:r>
              <a:rPr sz="2800" spc="5" dirty="0" err="1">
                <a:latin typeface="Gill Sans MT"/>
                <a:cs typeface="Gill Sans MT"/>
              </a:rPr>
              <a:t>n</a:t>
            </a:r>
            <a:r>
              <a:rPr sz="2800" dirty="0" err="1">
                <a:latin typeface="Gill Sans MT"/>
                <a:cs typeface="Gill Sans MT"/>
              </a:rPr>
              <a:t>sion</a:t>
            </a:r>
            <a:endParaRPr lang="en-US" sz="2800" spc="55" dirty="0">
              <a:latin typeface="Times New Roman" panose="02020603050405020304"/>
              <a:cs typeface="Times New Roman" panose="02020603050405020304"/>
            </a:endParaRPr>
          </a:p>
          <a:p>
            <a:pPr marL="407035" indent="-394335" fontAlgn="auto">
              <a:spcBef>
                <a:spcPts val="600"/>
              </a:spcBef>
              <a:spcAft>
                <a:spcPts val="0"/>
              </a:spcAft>
              <a:buClr>
                <a:srgbClr val="3890A6"/>
              </a:buClr>
              <a:buSzPct val="80000"/>
              <a:buFont typeface="Wingdings" panose="05000000000000000000"/>
              <a:buChar char=""/>
              <a:tabLst>
                <a:tab pos="407670" algn="l"/>
              </a:tabLst>
              <a:defRPr/>
            </a:pPr>
            <a:r>
              <a:rPr sz="2800" dirty="0">
                <a:latin typeface="Gill Sans MT"/>
                <a:cs typeface="Gill Sans MT"/>
              </a:rPr>
              <a:t>r</a:t>
            </a:r>
            <a:r>
              <a:rPr sz="2800" spc="-35" dirty="0">
                <a:latin typeface="Gill Sans MT"/>
                <a:cs typeface="Gill Sans MT"/>
              </a:rPr>
              <a:t>a</a:t>
            </a:r>
            <a:r>
              <a:rPr sz="2800" dirty="0">
                <a:latin typeface="Gill Sans MT"/>
                <a:cs typeface="Gill Sans MT"/>
              </a:rPr>
              <a:t>p</a:t>
            </a:r>
            <a:r>
              <a:rPr sz="2800" spc="5" dirty="0">
                <a:latin typeface="Gill Sans MT"/>
                <a:cs typeface="Gill Sans MT"/>
              </a:rPr>
              <a:t>i</a:t>
            </a:r>
            <a:r>
              <a:rPr sz="2800" dirty="0">
                <a:latin typeface="Gill Sans MT"/>
                <a:cs typeface="Gill Sans MT"/>
              </a:rPr>
              <a:t>d</a:t>
            </a:r>
            <a:r>
              <a:rPr sz="2800" spc="60" dirty="0">
                <a:latin typeface="Times New Roman" panose="02020603050405020304"/>
                <a:cs typeface="Times New Roman" panose="02020603050405020304"/>
              </a:rPr>
              <a:t> </a:t>
            </a:r>
            <a:r>
              <a:rPr sz="2800" spc="-65" dirty="0">
                <a:latin typeface="Gill Sans MT"/>
                <a:cs typeface="Gill Sans MT"/>
              </a:rPr>
              <a:t>w</a:t>
            </a:r>
            <a:r>
              <a:rPr sz="2800" dirty="0">
                <a:latin typeface="Gill Sans MT"/>
                <a:cs typeface="Gill Sans MT"/>
              </a:rPr>
              <a:t>eig</a:t>
            </a:r>
            <a:r>
              <a:rPr sz="2800" spc="5" dirty="0">
                <a:latin typeface="Gill Sans MT"/>
                <a:cs typeface="Gill Sans MT"/>
              </a:rPr>
              <a:t>h</a:t>
            </a:r>
            <a:r>
              <a:rPr sz="2800" dirty="0">
                <a:latin typeface="Gill Sans MT"/>
                <a:cs typeface="Gill Sans MT"/>
              </a:rPr>
              <a:t>t</a:t>
            </a:r>
            <a:r>
              <a:rPr sz="2800" spc="50" dirty="0">
                <a:latin typeface="Times New Roman" panose="02020603050405020304"/>
                <a:cs typeface="Times New Roman" panose="02020603050405020304"/>
              </a:rPr>
              <a:t> </a:t>
            </a:r>
            <a:r>
              <a:rPr sz="2800" dirty="0">
                <a:latin typeface="Gill Sans MT"/>
                <a:cs typeface="Gill Sans MT"/>
              </a:rPr>
              <a:t>gain</a:t>
            </a:r>
            <a:r>
              <a:rPr lang="en-US" sz="2800" dirty="0">
                <a:latin typeface="Gill Sans MT"/>
                <a:cs typeface="Gill Sans MT"/>
              </a:rPr>
              <a:t> </a:t>
            </a:r>
          </a:p>
          <a:p>
            <a:pPr marL="407035" indent="-394335" fontAlgn="auto">
              <a:spcBef>
                <a:spcPts val="600"/>
              </a:spcBef>
              <a:spcAft>
                <a:spcPts val="0"/>
              </a:spcAft>
              <a:buClr>
                <a:srgbClr val="3890A6"/>
              </a:buClr>
              <a:buSzPct val="80000"/>
              <a:buFont typeface="Wingdings" panose="05000000000000000000"/>
              <a:buChar char=""/>
              <a:tabLst>
                <a:tab pos="407670" algn="l"/>
              </a:tabLst>
              <a:defRPr/>
            </a:pPr>
            <a:r>
              <a:rPr sz="2800" dirty="0">
                <a:latin typeface="Gill Sans MT"/>
                <a:cs typeface="Gill Sans MT"/>
              </a:rPr>
              <a:t>Abdominal</a:t>
            </a:r>
            <a:r>
              <a:rPr sz="2800" spc="45" dirty="0">
                <a:latin typeface="Times New Roman" panose="02020603050405020304"/>
                <a:cs typeface="Times New Roman" panose="02020603050405020304"/>
              </a:rPr>
              <a:t> </a:t>
            </a:r>
            <a:r>
              <a:rPr sz="2800" dirty="0">
                <a:latin typeface="Gill Sans MT"/>
                <a:cs typeface="Gill Sans MT"/>
              </a:rPr>
              <a:t>discom</a:t>
            </a:r>
            <a:r>
              <a:rPr sz="2800" spc="-40" dirty="0">
                <a:latin typeface="Gill Sans MT"/>
                <a:cs typeface="Gill Sans MT"/>
              </a:rPr>
              <a:t>f</a:t>
            </a:r>
            <a:r>
              <a:rPr sz="2800" dirty="0">
                <a:latin typeface="Gill Sans MT"/>
                <a:cs typeface="Gill Sans MT"/>
              </a:rPr>
              <a:t>o</a:t>
            </a:r>
            <a:r>
              <a:rPr sz="2800" spc="50" dirty="0">
                <a:latin typeface="Gill Sans MT"/>
                <a:cs typeface="Gill Sans MT"/>
              </a:rPr>
              <a:t>r</a:t>
            </a:r>
            <a:r>
              <a:rPr sz="2800" dirty="0">
                <a:latin typeface="Gill Sans MT"/>
                <a:cs typeface="Gill Sans MT"/>
              </a:rPr>
              <a:t>t</a:t>
            </a:r>
            <a:r>
              <a:rPr sz="2800" spc="50" dirty="0">
                <a:latin typeface="Times New Roman" panose="02020603050405020304"/>
                <a:cs typeface="Times New Roman" panose="02020603050405020304"/>
              </a:rPr>
              <a:t> </a:t>
            </a:r>
            <a:r>
              <a:rPr lang="en-US" sz="2800" dirty="0">
                <a:latin typeface="Gill Sans MT"/>
                <a:cs typeface="Gill Sans MT"/>
              </a:rPr>
              <a:t>and</a:t>
            </a:r>
            <a:r>
              <a:rPr lang="en-US" sz="2800" spc="70" dirty="0">
                <a:latin typeface="Times New Roman" panose="02020603050405020304"/>
                <a:cs typeface="Times New Roman" panose="02020603050405020304"/>
              </a:rPr>
              <a:t> </a:t>
            </a:r>
            <a:r>
              <a:rPr sz="2800" dirty="0">
                <a:latin typeface="Gill Sans MT"/>
                <a:cs typeface="Gill Sans MT"/>
              </a:rPr>
              <a:t>pain</a:t>
            </a:r>
            <a:endParaRPr lang="en-US" sz="2800" dirty="0">
              <a:latin typeface="Gill Sans MT"/>
              <a:cs typeface="Gill Sans MT"/>
            </a:endParaRPr>
          </a:p>
          <a:p>
            <a:pPr marL="12700" fontAlgn="auto">
              <a:spcBef>
                <a:spcPts val="0"/>
              </a:spcBef>
              <a:spcAft>
                <a:spcPts val="0"/>
              </a:spcAft>
              <a:defRPr/>
            </a:pPr>
            <a:endParaRPr sz="2800" dirty="0">
              <a:latin typeface="Gill Sans MT"/>
              <a:cs typeface="Gill Sans MT"/>
            </a:endParaRPr>
          </a:p>
        </p:txBody>
      </p:sp>
      <p:sp>
        <p:nvSpPr>
          <p:cNvPr id="2" name="object 15"/>
          <p:cNvSpPr txBox="1"/>
          <p:nvPr/>
        </p:nvSpPr>
        <p:spPr>
          <a:xfrm>
            <a:off x="1728635" y="4051846"/>
            <a:ext cx="9355137" cy="2153920"/>
          </a:xfrm>
          <a:prstGeom prst="rect">
            <a:avLst/>
          </a:prstGeom>
        </p:spPr>
        <p:txBody>
          <a:bodyPr wrap="square" lIns="0" tIns="0" rIns="0" bIns="0">
            <a:spAutoFit/>
          </a:bodyPr>
          <a:lstStyle>
            <a:lvl1pPr marL="406400" indent="-393700">
              <a:tabLst>
                <a:tab pos="406400" algn="l"/>
              </a:tabLst>
              <a:defRPr>
                <a:solidFill>
                  <a:schemeClr val="tx1"/>
                </a:solidFill>
                <a:latin typeface="Calibri" panose="020F0502020204030204" pitchFamily="34" charset="0"/>
              </a:defRPr>
            </a:lvl1pPr>
            <a:lvl2pPr marL="742950" indent="-285750">
              <a:tabLst>
                <a:tab pos="406400" algn="l"/>
              </a:tabLst>
              <a:defRPr>
                <a:solidFill>
                  <a:schemeClr val="tx1"/>
                </a:solidFill>
                <a:latin typeface="Calibri" panose="020F0502020204030204" pitchFamily="34" charset="0"/>
              </a:defRPr>
            </a:lvl2pPr>
            <a:lvl3pPr marL="1143000" indent="-228600">
              <a:tabLst>
                <a:tab pos="406400" algn="l"/>
              </a:tabLst>
              <a:defRPr>
                <a:solidFill>
                  <a:schemeClr val="tx1"/>
                </a:solidFill>
                <a:latin typeface="Calibri" panose="020F0502020204030204" pitchFamily="34" charset="0"/>
              </a:defRPr>
            </a:lvl3pPr>
            <a:lvl4pPr marL="1600200" indent="-228600">
              <a:tabLst>
                <a:tab pos="406400" algn="l"/>
              </a:tabLst>
              <a:defRPr>
                <a:solidFill>
                  <a:schemeClr val="tx1"/>
                </a:solidFill>
                <a:latin typeface="Calibri" panose="020F0502020204030204" pitchFamily="34" charset="0"/>
              </a:defRPr>
            </a:lvl4pPr>
            <a:lvl5pPr marL="2057400" indent="-228600">
              <a:tabLst>
                <a:tab pos="406400" algn="l"/>
              </a:tabLst>
              <a:defRPr>
                <a:solidFill>
                  <a:schemeClr val="tx1"/>
                </a:solidFill>
                <a:latin typeface="Calibri" panose="020F0502020204030204" pitchFamily="34" charset="0"/>
              </a:defRPr>
            </a:lvl5pPr>
            <a:lvl6pPr marL="2514600" indent="-228600" fontAlgn="base">
              <a:spcBef>
                <a:spcPct val="0"/>
              </a:spcBef>
              <a:spcAft>
                <a:spcPct val="0"/>
              </a:spcAft>
              <a:tabLst>
                <a:tab pos="406400" algn="l"/>
              </a:tabLst>
              <a:defRPr>
                <a:solidFill>
                  <a:schemeClr val="tx1"/>
                </a:solidFill>
                <a:latin typeface="Calibri" panose="020F0502020204030204" pitchFamily="34" charset="0"/>
              </a:defRPr>
            </a:lvl6pPr>
            <a:lvl7pPr marL="2971800" indent="-228600" fontAlgn="base">
              <a:spcBef>
                <a:spcPct val="0"/>
              </a:spcBef>
              <a:spcAft>
                <a:spcPct val="0"/>
              </a:spcAft>
              <a:tabLst>
                <a:tab pos="406400" algn="l"/>
              </a:tabLst>
              <a:defRPr>
                <a:solidFill>
                  <a:schemeClr val="tx1"/>
                </a:solidFill>
                <a:latin typeface="Calibri" panose="020F0502020204030204" pitchFamily="34" charset="0"/>
              </a:defRPr>
            </a:lvl7pPr>
            <a:lvl8pPr marL="3429000" indent="-228600" fontAlgn="base">
              <a:spcBef>
                <a:spcPct val="0"/>
              </a:spcBef>
              <a:spcAft>
                <a:spcPct val="0"/>
              </a:spcAft>
              <a:tabLst>
                <a:tab pos="406400" algn="l"/>
              </a:tabLst>
              <a:defRPr>
                <a:solidFill>
                  <a:schemeClr val="tx1"/>
                </a:solidFill>
                <a:latin typeface="Calibri" panose="020F0502020204030204" pitchFamily="34" charset="0"/>
              </a:defRPr>
            </a:lvl8pPr>
            <a:lvl9pPr marL="3886200" indent="-228600" fontAlgn="base">
              <a:spcBef>
                <a:spcPct val="0"/>
              </a:spcBef>
              <a:spcAft>
                <a:spcPct val="0"/>
              </a:spcAft>
              <a:tabLst>
                <a:tab pos="406400" algn="l"/>
              </a:tabLst>
              <a:defRPr>
                <a:solidFill>
                  <a:schemeClr val="tx1"/>
                </a:solidFill>
                <a:latin typeface="Calibri" panose="020F0502020204030204" pitchFamily="34" charset="0"/>
              </a:defRPr>
            </a:lvl9pPr>
          </a:lstStyle>
          <a:p>
            <a:pPr>
              <a:buClr>
                <a:srgbClr val="3890A6"/>
              </a:buClr>
              <a:buSzPct val="80000"/>
              <a:buFont typeface="Wingdings" panose="05000000000000000000" pitchFamily="2" charset="2"/>
              <a:buChar char=""/>
            </a:pP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Nausea</a:t>
            </a:r>
            <a:endParaRPr lang="en-US" altLang="en-US" sz="2800" dirty="0">
              <a:latin typeface="Times New Roman" panose="02020603050405020304" pitchFamily="18" charset="0"/>
              <a:ea typeface="Gill Sans MT" panose="020B0502020104020203" pitchFamily="34" charset="0"/>
              <a:cs typeface="Times New Roman" panose="02020603050405020304" pitchFamily="18" charset="0"/>
            </a:endParaRPr>
          </a:p>
          <a:p>
            <a:pPr>
              <a:buClr>
                <a:srgbClr val="3890A6"/>
              </a:buClr>
              <a:buSzPct val="80000"/>
              <a:buFont typeface="Wingdings" panose="05000000000000000000" pitchFamily="2" charset="2"/>
              <a:buChar char=""/>
            </a:pP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appetite</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suppression</a:t>
            </a:r>
          </a:p>
          <a:p>
            <a:pPr>
              <a:buClr>
                <a:srgbClr val="3890A6"/>
              </a:buClr>
              <a:buSzPct val="80000"/>
              <a:buFont typeface="Wingdings" panose="05000000000000000000" pitchFamily="2" charset="2"/>
              <a:buChar char=""/>
            </a:pP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SOB</a:t>
            </a:r>
          </a:p>
          <a:p>
            <a:pPr>
              <a:buClr>
                <a:srgbClr val="3890A6"/>
              </a:buClr>
              <a:buSzPct val="80000"/>
              <a:buFont typeface="Wingdings" panose="05000000000000000000" pitchFamily="2" charset="2"/>
              <a:buChar char=""/>
            </a:pP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leg swelling : liver cirrhosis and heart failure</a:t>
            </a:r>
          </a:p>
          <a:p>
            <a:pPr>
              <a:buClr>
                <a:srgbClr val="3890A6"/>
              </a:buClr>
              <a:buSzPct val="80000"/>
              <a:buFont typeface="Wingdings" panose="05000000000000000000" pitchFamily="2" charset="2"/>
              <a:buChar char=""/>
            </a:pPr>
            <a:r>
              <a:rPr lang="en-US" altLang="en-US" sz="2800" dirty="0">
                <a:latin typeface="Gill Sans MT" panose="020B0502020104020203" pitchFamily="34" charset="0"/>
                <a:ea typeface="Gill Sans MT" panose="020B0502020104020203" pitchFamily="34" charset="0"/>
                <a:cs typeface="Gill Sans MT" panose="020B0502020104020203" pitchFamily="34" charset="0"/>
              </a:rPr>
              <a:t>Constitutional symptoms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1827621" y="264478"/>
            <a:ext cx="10011002" cy="4924425"/>
          </a:xfrm>
        </p:spPr>
        <p:txBody>
          <a:bodyPr>
            <a:normAutofit lnSpcReduction="10000"/>
          </a:bodyPr>
          <a:lstStyle/>
          <a:p>
            <a:pPr marL="571500" indent="-571500">
              <a:buFont typeface="Wingdings" panose="05000000000000000000" pitchFamily="2" charset="2"/>
              <a:buChar char="Ø"/>
            </a:pPr>
            <a:r>
              <a:rPr lang="en-US" sz="4000" dirty="0"/>
              <a:t>Stria</a:t>
            </a:r>
          </a:p>
          <a:p>
            <a:pPr marL="571500" indent="-571500">
              <a:buFont typeface="Wingdings" panose="05000000000000000000" pitchFamily="2" charset="2"/>
              <a:buChar char="Ø"/>
            </a:pPr>
            <a:r>
              <a:rPr lang="en-US" sz="4000" dirty="0"/>
              <a:t>Scrotal edema</a:t>
            </a:r>
          </a:p>
          <a:p>
            <a:pPr marL="571500" indent="-571500">
              <a:buFont typeface="Wingdings" panose="05000000000000000000" pitchFamily="2" charset="2"/>
              <a:buChar char="Ø"/>
            </a:pPr>
            <a:r>
              <a:rPr lang="en-US" sz="4000" dirty="0"/>
              <a:t>Hernia</a:t>
            </a:r>
          </a:p>
          <a:p>
            <a:pPr marL="571500" indent="-571500">
              <a:buFont typeface="Wingdings" panose="05000000000000000000" pitchFamily="2" charset="2"/>
              <a:buChar char="Ø"/>
            </a:pPr>
            <a:r>
              <a:rPr lang="en-US" sz="4000" dirty="0"/>
              <a:t>Divarication of </a:t>
            </a:r>
            <a:r>
              <a:rPr lang="en-US" sz="4000" dirty="0" err="1"/>
              <a:t>recti ( </a:t>
            </a:r>
            <a:r>
              <a:rPr lang="en-US" sz="2800" dirty="0" err="1"/>
              <a:t>straight muscles, as of the abdomen, eye, neck, and thigh</a:t>
            </a:r>
            <a:r>
              <a:rPr lang="en-US" sz="4000" dirty="0" err="1"/>
              <a:t>).</a:t>
            </a:r>
            <a:r>
              <a:rPr lang="en-US" sz="4000" dirty="0"/>
              <a:t> </a:t>
            </a:r>
          </a:p>
          <a:p>
            <a:pPr marL="571500" indent="-571500">
              <a:buFont typeface="Wingdings" panose="05000000000000000000" pitchFamily="2" charset="2"/>
              <a:buChar char="Ø"/>
            </a:pPr>
            <a:r>
              <a:rPr lang="en-US" sz="4000" dirty="0"/>
              <a:t>Gynecomastia</a:t>
            </a:r>
          </a:p>
          <a:p>
            <a:pPr marL="571500" indent="-571500">
              <a:buFont typeface="Wingdings" panose="05000000000000000000" pitchFamily="2" charset="2"/>
              <a:buChar char="Ø"/>
            </a:pPr>
            <a:r>
              <a:rPr lang="en-US" sz="4000" dirty="0"/>
              <a:t>Dilated superficial veins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A477FB1-DF41-4BE0-AE00-D67D16973E8F}"/>
              </a:ext>
            </a:extLst>
          </p:cNvPr>
          <p:cNvSpPr>
            <a:spLocks noGrp="1"/>
          </p:cNvSpPr>
          <p:nvPr>
            <p:ph type="title"/>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eaLnBrk="1" hangingPunct="1">
              <a:lnSpc>
                <a:spcPct val="90000"/>
              </a:lnSpc>
            </a:pPr>
            <a:r>
              <a:rPr lang="en-US" sz="2600" kern="1200">
                <a:solidFill>
                  <a:srgbClr val="FFFFFF"/>
                </a:solidFill>
                <a:latin typeface="+mj-lt"/>
                <a:ea typeface="+mj-ea"/>
                <a:cs typeface="+mj-cs"/>
              </a:rPr>
              <a:t>GRADING OF ASCITES</a:t>
            </a:r>
          </a:p>
        </p:txBody>
      </p:sp>
      <p:pic>
        <p:nvPicPr>
          <p:cNvPr id="1026" name="Picture 2" descr="Mild ascites">
            <a:extLst>
              <a:ext uri="{FF2B5EF4-FFF2-40B4-BE49-F238E27FC236}">
                <a16:creationId xmlns:a16="http://schemas.microsoft.com/office/drawing/2014/main" xmlns="" id="{E2A09CF6-FC2B-4D7F-B34F-57B84602283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38600" y="1405625"/>
            <a:ext cx="7188199" cy="4043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86330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tIns="275552" rtlCol="0"/>
          <a:lstStyle/>
          <a:p>
            <a:pPr marL="1327785" eaLnBrk="1" fontAlgn="auto" hangingPunct="1">
              <a:spcBef>
                <a:spcPts val="0"/>
              </a:spcBef>
              <a:spcAft>
                <a:spcPts val="0"/>
              </a:spcAft>
              <a:defRPr/>
            </a:pPr>
            <a:r>
              <a:rPr spc="-25" dirty="0"/>
              <a:t>Cont</a:t>
            </a:r>
            <a:r>
              <a:rPr spc="-45" dirty="0"/>
              <a:t>e</a:t>
            </a:r>
            <a:r>
              <a:rPr spc="-20" dirty="0"/>
              <a:t>nts</a:t>
            </a:r>
          </a:p>
        </p:txBody>
      </p:sp>
      <p:sp>
        <p:nvSpPr>
          <p:cNvPr id="4" name="object 4"/>
          <p:cNvSpPr txBox="1"/>
          <p:nvPr/>
        </p:nvSpPr>
        <p:spPr>
          <a:xfrm>
            <a:off x="2293106" y="1699759"/>
            <a:ext cx="5888038" cy="4893647"/>
          </a:xfrm>
          <a:prstGeom prst="rect">
            <a:avLst/>
          </a:prstGeom>
        </p:spPr>
        <p:txBody>
          <a:bodyPr lIns="0" tIns="0" rIns="0" bIns="0">
            <a:spAutoFit/>
          </a:bodyPr>
          <a:lstStyle/>
          <a:p>
            <a:pPr marL="407035" indent="-394335" fontAlgn="auto">
              <a:spcBef>
                <a:spcPts val="0"/>
              </a:spcBef>
              <a:spcAft>
                <a:spcPts val="0"/>
              </a:spcAft>
              <a:buClr>
                <a:srgbClr val="3890A6"/>
              </a:buClr>
              <a:buSzPct val="80000"/>
              <a:buFont typeface="Wingdings 2" panose="05020102010507070707"/>
              <a:buChar char=""/>
              <a:tabLst>
                <a:tab pos="407670" algn="l"/>
              </a:tabLst>
              <a:defRPr/>
            </a:pPr>
            <a:r>
              <a:rPr lang="en-US" sz="3200" dirty="0">
                <a:latin typeface="Gill Sans MT"/>
                <a:cs typeface="Gill Sans MT"/>
              </a:rPr>
              <a:t>Clinical case </a:t>
            </a:r>
          </a:p>
          <a:p>
            <a:pPr marL="407035" indent="-394335" fontAlgn="auto">
              <a:spcBef>
                <a:spcPts val="0"/>
              </a:spcBef>
              <a:spcAft>
                <a:spcPts val="0"/>
              </a:spcAft>
              <a:buClr>
                <a:srgbClr val="3890A6"/>
              </a:buClr>
              <a:buSzPct val="80000"/>
              <a:buFont typeface="Wingdings 2" panose="05020102010507070707"/>
              <a:buChar char=""/>
              <a:tabLst>
                <a:tab pos="407670" algn="l"/>
              </a:tabLst>
              <a:defRPr/>
            </a:pPr>
            <a:r>
              <a:rPr sz="3200" dirty="0">
                <a:latin typeface="Gill Sans MT"/>
                <a:cs typeface="Gill Sans MT"/>
              </a:rPr>
              <a:t>Defi</a:t>
            </a:r>
            <a:r>
              <a:rPr sz="3200" spc="5" dirty="0">
                <a:latin typeface="Gill Sans MT"/>
                <a:cs typeface="Gill Sans MT"/>
              </a:rPr>
              <a:t>n</a:t>
            </a:r>
            <a:r>
              <a:rPr sz="3200" spc="-5" dirty="0">
                <a:latin typeface="Gill Sans MT"/>
                <a:cs typeface="Gill Sans MT"/>
              </a:rPr>
              <a:t>it</a:t>
            </a:r>
            <a:r>
              <a:rPr sz="3200" spc="5" dirty="0">
                <a:latin typeface="Gill Sans MT"/>
                <a:cs typeface="Gill Sans MT"/>
              </a:rPr>
              <a:t>i</a:t>
            </a:r>
            <a:r>
              <a:rPr sz="3200" dirty="0">
                <a:latin typeface="Gill Sans MT"/>
                <a:cs typeface="Gill Sans MT"/>
              </a:rPr>
              <a:t>on</a:t>
            </a:r>
            <a:endParaRPr lang="en-US" sz="3200" dirty="0">
              <a:latin typeface="Gill Sans MT"/>
              <a:cs typeface="Gill Sans MT"/>
            </a:endParaRPr>
          </a:p>
          <a:p>
            <a:pPr marL="407035" indent="-394335" fontAlgn="auto">
              <a:spcBef>
                <a:spcPts val="0"/>
              </a:spcBef>
              <a:spcAft>
                <a:spcPts val="0"/>
              </a:spcAft>
              <a:buClr>
                <a:srgbClr val="3890A6"/>
              </a:buClr>
              <a:buSzPct val="80000"/>
              <a:buFont typeface="Wingdings 2" panose="05020102010507070707"/>
              <a:buChar char=""/>
              <a:tabLst>
                <a:tab pos="407670" algn="l"/>
              </a:tabLst>
              <a:defRPr/>
            </a:pPr>
            <a:r>
              <a:rPr lang="en-US" sz="3200" spc="90" dirty="0">
                <a:latin typeface="Gill Sans MT"/>
                <a:cs typeface="Times New Roman" panose="02020603050405020304"/>
              </a:rPr>
              <a:t>Types and</a:t>
            </a:r>
            <a:r>
              <a:rPr sz="3200" spc="90" dirty="0">
                <a:latin typeface="Times New Roman" panose="02020603050405020304"/>
                <a:cs typeface="Times New Roman" panose="02020603050405020304"/>
              </a:rPr>
              <a:t> </a:t>
            </a:r>
            <a:r>
              <a:rPr sz="3200" dirty="0">
                <a:latin typeface="Gill Sans MT"/>
                <a:cs typeface="Gill Sans MT"/>
              </a:rPr>
              <a:t>Causes</a:t>
            </a:r>
          </a:p>
          <a:p>
            <a:pPr marL="407035" indent="-394335" fontAlgn="auto">
              <a:spcBef>
                <a:spcPts val="600"/>
              </a:spcBef>
              <a:spcAft>
                <a:spcPts val="0"/>
              </a:spcAft>
              <a:buClr>
                <a:srgbClr val="3890A6"/>
              </a:buClr>
              <a:buSzPct val="80000"/>
              <a:buFont typeface="Wingdings 2" panose="05020102010507070707"/>
              <a:buChar char=""/>
              <a:tabLst>
                <a:tab pos="407670" algn="l"/>
              </a:tabLst>
              <a:defRPr/>
            </a:pPr>
            <a:r>
              <a:rPr sz="3200" dirty="0">
                <a:latin typeface="Gill Sans MT"/>
                <a:cs typeface="Gill Sans MT"/>
              </a:rPr>
              <a:t>Cli</a:t>
            </a:r>
            <a:r>
              <a:rPr sz="3200" spc="5" dirty="0">
                <a:latin typeface="Gill Sans MT"/>
                <a:cs typeface="Gill Sans MT"/>
              </a:rPr>
              <a:t>n</a:t>
            </a:r>
            <a:r>
              <a:rPr sz="3200" spc="-5" dirty="0">
                <a:latin typeface="Gill Sans MT"/>
                <a:cs typeface="Gill Sans MT"/>
              </a:rPr>
              <a:t>ica</a:t>
            </a:r>
            <a:r>
              <a:rPr sz="3200" dirty="0">
                <a:latin typeface="Gill Sans MT"/>
                <a:cs typeface="Gill Sans MT"/>
              </a:rPr>
              <a:t>l</a:t>
            </a:r>
            <a:r>
              <a:rPr sz="3200" spc="40" dirty="0">
                <a:latin typeface="Times New Roman" panose="02020603050405020304"/>
                <a:cs typeface="Times New Roman" panose="02020603050405020304"/>
              </a:rPr>
              <a:t> </a:t>
            </a:r>
            <a:r>
              <a:rPr sz="3200" spc="-35" dirty="0">
                <a:latin typeface="Gill Sans MT"/>
                <a:cs typeface="Gill Sans MT"/>
              </a:rPr>
              <a:t>f</a:t>
            </a:r>
            <a:r>
              <a:rPr sz="3200" dirty="0">
                <a:latin typeface="Gill Sans MT"/>
                <a:cs typeface="Gill Sans MT"/>
              </a:rPr>
              <a:t>eatu</a:t>
            </a:r>
            <a:r>
              <a:rPr sz="3200" spc="-55" dirty="0">
                <a:latin typeface="Gill Sans MT"/>
                <a:cs typeface="Gill Sans MT"/>
              </a:rPr>
              <a:t>r</a:t>
            </a:r>
            <a:r>
              <a:rPr sz="3200" dirty="0">
                <a:latin typeface="Gill Sans MT"/>
                <a:cs typeface="Gill Sans MT"/>
              </a:rPr>
              <a:t>es</a:t>
            </a:r>
            <a:r>
              <a:rPr sz="3200" spc="65" dirty="0">
                <a:latin typeface="Times New Roman" panose="02020603050405020304"/>
                <a:cs typeface="Times New Roman" panose="02020603050405020304"/>
              </a:rPr>
              <a:t> </a:t>
            </a:r>
            <a:endParaRPr lang="en-US" sz="3200" spc="65" dirty="0">
              <a:latin typeface="Gill Sans MT"/>
              <a:cs typeface="Times New Roman" panose="02020603050405020304"/>
            </a:endParaRPr>
          </a:p>
          <a:p>
            <a:pPr marL="407035" indent="-394335" fontAlgn="auto">
              <a:spcBef>
                <a:spcPts val="600"/>
              </a:spcBef>
              <a:spcAft>
                <a:spcPts val="0"/>
              </a:spcAft>
              <a:buClr>
                <a:srgbClr val="3890A6"/>
              </a:buClr>
              <a:buSzPct val="80000"/>
              <a:buFont typeface="Wingdings 2" panose="05020102010507070707"/>
              <a:buChar char=""/>
              <a:tabLst>
                <a:tab pos="407670" algn="l"/>
              </a:tabLst>
              <a:defRPr/>
            </a:pPr>
            <a:r>
              <a:rPr lang="en-US" sz="3200" spc="-15" dirty="0">
                <a:latin typeface="Gill Sans MT"/>
                <a:cs typeface="Gill Sans MT"/>
              </a:rPr>
              <a:t>Complications</a:t>
            </a:r>
            <a:endParaRPr sz="3200" dirty="0">
              <a:latin typeface="Gill Sans MT"/>
              <a:cs typeface="Gill Sans MT"/>
            </a:endParaRPr>
          </a:p>
          <a:p>
            <a:pPr marL="407035" indent="-394335" fontAlgn="auto">
              <a:spcBef>
                <a:spcPts val="600"/>
              </a:spcBef>
              <a:spcAft>
                <a:spcPts val="0"/>
              </a:spcAft>
              <a:buClr>
                <a:srgbClr val="3890A6"/>
              </a:buClr>
              <a:buSzPct val="80000"/>
              <a:buFont typeface="Wingdings 2" panose="05020102010507070707"/>
              <a:buChar char=""/>
              <a:tabLst>
                <a:tab pos="407670" algn="l"/>
              </a:tabLst>
              <a:defRPr/>
            </a:pPr>
            <a:r>
              <a:rPr sz="3200" dirty="0">
                <a:latin typeface="Gill Sans MT"/>
                <a:cs typeface="Gill Sans MT"/>
              </a:rPr>
              <a:t>H</a:t>
            </a:r>
            <a:r>
              <a:rPr sz="3200" spc="5" dirty="0">
                <a:latin typeface="Gill Sans MT"/>
                <a:cs typeface="Gill Sans MT"/>
              </a:rPr>
              <a:t>i</a:t>
            </a:r>
            <a:r>
              <a:rPr sz="3200" dirty="0">
                <a:latin typeface="Gill Sans MT"/>
                <a:cs typeface="Gill Sans MT"/>
              </a:rPr>
              <a:t>sto</a:t>
            </a:r>
            <a:r>
              <a:rPr sz="3200" spc="95" dirty="0">
                <a:latin typeface="Gill Sans MT"/>
                <a:cs typeface="Gill Sans MT"/>
              </a:rPr>
              <a:t>r</a:t>
            </a:r>
            <a:r>
              <a:rPr sz="3200" dirty="0">
                <a:latin typeface="Gill Sans MT"/>
                <a:cs typeface="Gill Sans MT"/>
              </a:rPr>
              <a:t>y</a:t>
            </a:r>
            <a:r>
              <a:rPr sz="3200" spc="50" dirty="0">
                <a:latin typeface="Times New Roman" panose="02020603050405020304"/>
                <a:cs typeface="Times New Roman" panose="02020603050405020304"/>
              </a:rPr>
              <a:t> </a:t>
            </a:r>
            <a:endParaRPr lang="en-US" sz="3200" spc="50" dirty="0">
              <a:latin typeface="Gill Sans MT"/>
              <a:cs typeface="Times New Roman" panose="02020603050405020304"/>
            </a:endParaRPr>
          </a:p>
          <a:p>
            <a:pPr marL="407035" indent="-394335" fontAlgn="auto">
              <a:spcBef>
                <a:spcPts val="600"/>
              </a:spcBef>
              <a:spcAft>
                <a:spcPts val="0"/>
              </a:spcAft>
              <a:buClr>
                <a:srgbClr val="3890A6"/>
              </a:buClr>
              <a:buSzPct val="80000"/>
              <a:buFont typeface="Wingdings 2" panose="05020102010507070707"/>
              <a:buChar char=""/>
              <a:tabLst>
                <a:tab pos="407670" algn="l"/>
              </a:tabLst>
              <a:defRPr/>
            </a:pPr>
            <a:r>
              <a:rPr sz="3200" dirty="0">
                <a:latin typeface="Gill Sans MT"/>
                <a:cs typeface="Gill Sans MT"/>
              </a:rPr>
              <a:t>P</a:t>
            </a:r>
            <a:r>
              <a:rPr sz="3200" spc="-110" dirty="0">
                <a:latin typeface="Gill Sans MT"/>
                <a:cs typeface="Gill Sans MT"/>
              </a:rPr>
              <a:t>h</a:t>
            </a:r>
            <a:r>
              <a:rPr sz="3200" dirty="0">
                <a:latin typeface="Gill Sans MT"/>
                <a:cs typeface="Gill Sans MT"/>
              </a:rPr>
              <a:t>ysi</a:t>
            </a:r>
            <a:r>
              <a:rPr sz="3200" spc="5" dirty="0">
                <a:latin typeface="Gill Sans MT"/>
                <a:cs typeface="Gill Sans MT"/>
              </a:rPr>
              <a:t>c</a:t>
            </a:r>
            <a:r>
              <a:rPr sz="3200" dirty="0">
                <a:latin typeface="Gill Sans MT"/>
                <a:cs typeface="Gill Sans MT"/>
              </a:rPr>
              <a:t>al</a:t>
            </a:r>
            <a:r>
              <a:rPr sz="3200" spc="55" dirty="0">
                <a:latin typeface="Times New Roman" panose="02020603050405020304"/>
                <a:cs typeface="Times New Roman" panose="02020603050405020304"/>
              </a:rPr>
              <a:t> </a:t>
            </a:r>
            <a:r>
              <a:rPr sz="3200" dirty="0">
                <a:latin typeface="Gill Sans MT"/>
                <a:cs typeface="Gill Sans MT"/>
              </a:rPr>
              <a:t>exam</a:t>
            </a:r>
            <a:r>
              <a:rPr sz="3200" spc="10" dirty="0">
                <a:latin typeface="Gill Sans MT"/>
                <a:cs typeface="Gill Sans MT"/>
              </a:rPr>
              <a:t>i</a:t>
            </a:r>
            <a:r>
              <a:rPr sz="3200" dirty="0">
                <a:latin typeface="Gill Sans MT"/>
                <a:cs typeface="Gill Sans MT"/>
              </a:rPr>
              <a:t>nation</a:t>
            </a:r>
          </a:p>
          <a:p>
            <a:pPr marL="407035" indent="-394335" fontAlgn="auto">
              <a:spcBef>
                <a:spcPts val="600"/>
              </a:spcBef>
              <a:spcAft>
                <a:spcPts val="0"/>
              </a:spcAft>
              <a:buClr>
                <a:srgbClr val="3890A6"/>
              </a:buClr>
              <a:buSzPct val="80000"/>
              <a:buFont typeface="Wingdings 2" panose="05020102010507070707"/>
              <a:buChar char=""/>
              <a:tabLst>
                <a:tab pos="407670" algn="l"/>
              </a:tabLst>
              <a:defRPr/>
            </a:pPr>
            <a:r>
              <a:rPr sz="3200" dirty="0">
                <a:latin typeface="Gill Sans MT"/>
                <a:cs typeface="Gill Sans MT"/>
              </a:rPr>
              <a:t>I</a:t>
            </a:r>
            <a:r>
              <a:rPr sz="3200" spc="-40" dirty="0">
                <a:latin typeface="Gill Sans MT"/>
                <a:cs typeface="Gill Sans MT"/>
              </a:rPr>
              <a:t>n</a:t>
            </a:r>
            <a:r>
              <a:rPr sz="3200" spc="-65" dirty="0">
                <a:latin typeface="Gill Sans MT"/>
                <a:cs typeface="Gill Sans MT"/>
              </a:rPr>
              <a:t>v</a:t>
            </a:r>
            <a:r>
              <a:rPr sz="3200" dirty="0">
                <a:latin typeface="Gill Sans MT"/>
                <a:cs typeface="Gill Sans MT"/>
              </a:rPr>
              <a:t>est</a:t>
            </a:r>
            <a:r>
              <a:rPr sz="3200" spc="5" dirty="0">
                <a:latin typeface="Gill Sans MT"/>
                <a:cs typeface="Gill Sans MT"/>
              </a:rPr>
              <a:t>i</a:t>
            </a:r>
            <a:r>
              <a:rPr sz="3200" dirty="0">
                <a:latin typeface="Gill Sans MT"/>
                <a:cs typeface="Gill Sans MT"/>
              </a:rPr>
              <a:t>gations</a:t>
            </a:r>
          </a:p>
          <a:p>
            <a:pPr marL="407035" indent="-394335" fontAlgn="auto">
              <a:spcBef>
                <a:spcPts val="600"/>
              </a:spcBef>
              <a:spcAft>
                <a:spcPts val="0"/>
              </a:spcAft>
              <a:buClr>
                <a:srgbClr val="3890A6"/>
              </a:buClr>
              <a:buSzPct val="80000"/>
              <a:buFont typeface="Wingdings 2" panose="05020102010507070707"/>
              <a:buChar char=""/>
              <a:tabLst>
                <a:tab pos="407670" algn="l"/>
              </a:tabLst>
              <a:defRPr/>
            </a:pPr>
            <a:r>
              <a:rPr sz="3200" dirty="0">
                <a:latin typeface="Gill Sans MT"/>
                <a:cs typeface="Gill Sans MT"/>
              </a:rPr>
              <a:t>Management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44C8DF-777D-49C7-A2AC-18E7C01D42AB}"/>
              </a:ext>
            </a:extLst>
          </p:cNvPr>
          <p:cNvSpPr>
            <a:spLocks noGrp="1"/>
          </p:cNvSpPr>
          <p:nvPr>
            <p:ph type="title"/>
          </p:nvPr>
        </p:nvSpPr>
        <p:spPr>
          <a:xfrm>
            <a:off x="677863" y="319088"/>
            <a:ext cx="10836275" cy="661720"/>
          </a:xfrm>
        </p:spPr>
        <p:txBody>
          <a:bodyPr/>
          <a:lstStyle/>
          <a:p>
            <a:r>
              <a:rPr lang="en-US" dirty="0"/>
              <a:t>Minimum amount of fluid required</a:t>
            </a:r>
          </a:p>
        </p:txBody>
      </p:sp>
      <p:sp>
        <p:nvSpPr>
          <p:cNvPr id="3" name="Text Placeholder 2">
            <a:extLst>
              <a:ext uri="{FF2B5EF4-FFF2-40B4-BE49-F238E27FC236}">
                <a16:creationId xmlns:a16="http://schemas.microsoft.com/office/drawing/2014/main" xmlns="" id="{2C4336B0-6D8B-4D1E-886C-06C4D600C40F}"/>
              </a:ext>
            </a:extLst>
          </p:cNvPr>
          <p:cNvSpPr>
            <a:spLocks noGrp="1"/>
          </p:cNvSpPr>
          <p:nvPr>
            <p:ph idx="1"/>
          </p:nvPr>
        </p:nvSpPr>
        <p:spPr>
          <a:xfrm>
            <a:off x="1371600" y="1557338"/>
            <a:ext cx="10453688" cy="4407360"/>
          </a:xfrm>
        </p:spPr>
        <p:txBody>
          <a:bodyPr/>
          <a:lstStyle/>
          <a:p>
            <a:r>
              <a:rPr lang="en-US" dirty="0"/>
              <a:t>For physical examination </a:t>
            </a:r>
          </a:p>
          <a:p>
            <a:r>
              <a:rPr lang="en-US" sz="2800" dirty="0"/>
              <a:t>    Puddle sign          120</a:t>
            </a:r>
          </a:p>
          <a:p>
            <a:r>
              <a:rPr lang="en-US" sz="2800" dirty="0"/>
              <a:t>    Shifting dullness    500</a:t>
            </a:r>
          </a:p>
          <a:p>
            <a:r>
              <a:rPr lang="en-US" sz="2800" dirty="0"/>
              <a:t>    Fluid thrill            1000-1500</a:t>
            </a:r>
          </a:p>
          <a:p>
            <a:endParaRPr lang="en-US" dirty="0"/>
          </a:p>
          <a:p>
            <a:r>
              <a:rPr lang="en-US" dirty="0"/>
              <a:t>Diagnostic tap      10-20</a:t>
            </a:r>
          </a:p>
          <a:p>
            <a:r>
              <a:rPr lang="en-US" dirty="0"/>
              <a:t>Ultrasound scan   100</a:t>
            </a:r>
          </a:p>
          <a:p>
            <a:r>
              <a:rPr lang="en-US" dirty="0"/>
              <a:t>CT scan               100</a:t>
            </a:r>
          </a:p>
        </p:txBody>
      </p:sp>
    </p:spTree>
    <p:extLst>
      <p:ext uri="{BB962C8B-B14F-4D97-AF65-F5344CB8AC3E}">
        <p14:creationId xmlns:p14="http://schemas.microsoft.com/office/powerpoint/2010/main" val="6318216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720725" y="-149602"/>
            <a:ext cx="10836275" cy="1046162"/>
          </a:xfrm>
        </p:spPr>
        <p:txBody>
          <a:bodyPr tIns="288252" rtlCol="0"/>
          <a:lstStyle/>
          <a:p>
            <a:pPr marL="1327785" eaLnBrk="1" fontAlgn="auto" hangingPunct="1">
              <a:lnSpc>
                <a:spcPts val="5155"/>
              </a:lnSpc>
              <a:spcBef>
                <a:spcPts val="0"/>
              </a:spcBef>
              <a:spcAft>
                <a:spcPts val="0"/>
              </a:spcAft>
              <a:defRPr/>
            </a:pPr>
            <a:r>
              <a:rPr spc="-25" dirty="0"/>
              <a:t>Compl</a:t>
            </a:r>
            <a:r>
              <a:rPr spc="-30" dirty="0"/>
              <a:t>i</a:t>
            </a:r>
            <a:r>
              <a:rPr spc="-20" dirty="0"/>
              <a:t>cations</a:t>
            </a:r>
          </a:p>
        </p:txBody>
      </p:sp>
      <p:sp>
        <p:nvSpPr>
          <p:cNvPr id="4" name="object 4"/>
          <p:cNvSpPr txBox="1"/>
          <p:nvPr/>
        </p:nvSpPr>
        <p:spPr>
          <a:xfrm>
            <a:off x="1572381" y="896560"/>
            <a:ext cx="10105571" cy="5670550"/>
          </a:xfrm>
          <a:prstGeom prst="rect">
            <a:avLst/>
          </a:prstGeom>
        </p:spPr>
        <p:txBody>
          <a:bodyPr wrap="square" lIns="0" tIns="0" rIns="0" bIns="0">
            <a:spAutoFit/>
          </a:bodyPr>
          <a:lstStyle>
            <a:lvl1pPr marL="382905" indent="-370205">
              <a:tabLst>
                <a:tab pos="382270" algn="l"/>
              </a:tabLst>
              <a:defRPr>
                <a:solidFill>
                  <a:schemeClr val="tx1"/>
                </a:solidFill>
                <a:latin typeface="Calibri" panose="020F0502020204030204" pitchFamily="34" charset="0"/>
              </a:defRPr>
            </a:lvl1pPr>
            <a:lvl2pPr marL="742950" indent="-285750">
              <a:tabLst>
                <a:tab pos="382270" algn="l"/>
              </a:tabLst>
              <a:defRPr>
                <a:solidFill>
                  <a:schemeClr val="tx1"/>
                </a:solidFill>
                <a:latin typeface="Calibri" panose="020F0502020204030204" pitchFamily="34" charset="0"/>
              </a:defRPr>
            </a:lvl2pPr>
            <a:lvl3pPr marL="1143000" indent="-228600">
              <a:tabLst>
                <a:tab pos="382270" algn="l"/>
              </a:tabLst>
              <a:defRPr>
                <a:solidFill>
                  <a:schemeClr val="tx1"/>
                </a:solidFill>
                <a:latin typeface="Calibri" panose="020F0502020204030204" pitchFamily="34" charset="0"/>
              </a:defRPr>
            </a:lvl3pPr>
            <a:lvl4pPr marL="1600200" indent="-228600">
              <a:tabLst>
                <a:tab pos="382270" algn="l"/>
              </a:tabLst>
              <a:defRPr>
                <a:solidFill>
                  <a:schemeClr val="tx1"/>
                </a:solidFill>
                <a:latin typeface="Calibri" panose="020F0502020204030204" pitchFamily="34" charset="0"/>
              </a:defRPr>
            </a:lvl4pPr>
            <a:lvl5pPr marL="2057400" indent="-228600">
              <a:tabLst>
                <a:tab pos="382270" algn="l"/>
              </a:tabLst>
              <a:defRPr>
                <a:solidFill>
                  <a:schemeClr val="tx1"/>
                </a:solidFill>
                <a:latin typeface="Calibri" panose="020F0502020204030204" pitchFamily="34" charset="0"/>
              </a:defRPr>
            </a:lvl5pPr>
            <a:lvl6pPr marL="2514600" indent="-228600" fontAlgn="base">
              <a:spcBef>
                <a:spcPct val="0"/>
              </a:spcBef>
              <a:spcAft>
                <a:spcPct val="0"/>
              </a:spcAft>
              <a:tabLst>
                <a:tab pos="382270" algn="l"/>
              </a:tabLst>
              <a:defRPr>
                <a:solidFill>
                  <a:schemeClr val="tx1"/>
                </a:solidFill>
                <a:latin typeface="Calibri" panose="020F0502020204030204" pitchFamily="34" charset="0"/>
              </a:defRPr>
            </a:lvl6pPr>
            <a:lvl7pPr marL="2971800" indent="-228600" fontAlgn="base">
              <a:spcBef>
                <a:spcPct val="0"/>
              </a:spcBef>
              <a:spcAft>
                <a:spcPct val="0"/>
              </a:spcAft>
              <a:tabLst>
                <a:tab pos="382270" algn="l"/>
              </a:tabLst>
              <a:defRPr>
                <a:solidFill>
                  <a:schemeClr val="tx1"/>
                </a:solidFill>
                <a:latin typeface="Calibri" panose="020F0502020204030204" pitchFamily="34" charset="0"/>
              </a:defRPr>
            </a:lvl7pPr>
            <a:lvl8pPr marL="3429000" indent="-228600" fontAlgn="base">
              <a:spcBef>
                <a:spcPct val="0"/>
              </a:spcBef>
              <a:spcAft>
                <a:spcPct val="0"/>
              </a:spcAft>
              <a:tabLst>
                <a:tab pos="382270" algn="l"/>
              </a:tabLst>
              <a:defRPr>
                <a:solidFill>
                  <a:schemeClr val="tx1"/>
                </a:solidFill>
                <a:latin typeface="Calibri" panose="020F0502020204030204" pitchFamily="34" charset="0"/>
              </a:defRPr>
            </a:lvl8pPr>
            <a:lvl9pPr marL="3886200" indent="-228600" fontAlgn="base">
              <a:spcBef>
                <a:spcPct val="0"/>
              </a:spcBef>
              <a:spcAft>
                <a:spcPct val="0"/>
              </a:spcAft>
              <a:tabLst>
                <a:tab pos="382270" algn="l"/>
              </a:tabLst>
              <a:defRPr>
                <a:solidFill>
                  <a:schemeClr val="tx1"/>
                </a:solidFill>
                <a:latin typeface="Calibri" panose="020F0502020204030204" pitchFamily="34" charset="0"/>
              </a:defRPr>
            </a:lvl9pPr>
          </a:lstStyle>
          <a:p>
            <a:pPr algn="l">
              <a:lnSpc>
                <a:spcPts val="2700"/>
              </a:lnSpc>
              <a:buClr>
                <a:srgbClr val="3890A6"/>
              </a:buClr>
              <a:buSzPct val="80000"/>
              <a:buFont typeface="Wingdings" panose="05000000000000000000" pitchFamily="2" charset="2"/>
              <a:buChar char=""/>
            </a:pPr>
            <a:r>
              <a:rPr lang="en-US" altLang="en-US" sz="2400" b="1" dirty="0">
                <a:solidFill>
                  <a:schemeClr val="accent2"/>
                </a:solidFill>
                <a:latin typeface="Gill Sans MT" panose="020B0502020104020203" pitchFamily="34" charset="0"/>
                <a:ea typeface="Gill Sans MT" panose="020B0502020104020203" pitchFamily="34" charset="0"/>
                <a:cs typeface="Gill Sans MT" panose="020B0502020104020203" pitchFamily="34" charset="0"/>
              </a:rPr>
              <a:t>Infection “spontaneous bacterial peritonitis‟</a:t>
            </a:r>
            <a:endParaRPr lang="en-US" altLang="en-US" sz="2400" dirty="0">
              <a:solidFill>
                <a:schemeClr val="accent2"/>
              </a:solidFill>
              <a:latin typeface="Gill Sans MT" panose="020B0502020104020203" pitchFamily="34" charset="0"/>
              <a:ea typeface="Gill Sans MT" panose="020B0502020104020203" pitchFamily="34" charset="0"/>
              <a:cs typeface="Gill Sans MT" panose="020B0502020104020203" pitchFamily="34" charset="0"/>
            </a:endParaRPr>
          </a:p>
          <a:p>
            <a:pPr algn="l">
              <a:lnSpc>
                <a:spcPts val="2400"/>
              </a:lnSpc>
            </a:pP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it</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is</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a</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common</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complication</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of</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cirrhosis,</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and</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occur</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in</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10%</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to</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30%</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of</a:t>
            </a:r>
          </a:p>
          <a:p>
            <a:pPr algn="l">
              <a:lnSpc>
                <a:spcPts val="2700"/>
              </a:lnSpc>
            </a:pP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patient</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admitted</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to</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hospital</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a:t>
            </a:r>
          </a:p>
          <a:p>
            <a:pPr algn="l">
              <a:spcBef>
                <a:spcPts val="15"/>
              </a:spcBef>
            </a:pPr>
            <a:endParaRPr lang="en-US" altLang="en-US" sz="2400" dirty="0">
              <a:latin typeface="Times New Roman" panose="02020603050405020304" pitchFamily="18" charset="0"/>
              <a:cs typeface="Times New Roman" panose="02020603050405020304" pitchFamily="18" charset="0"/>
            </a:endParaRPr>
          </a:p>
          <a:p>
            <a:pPr algn="l"/>
            <a:r>
              <a:rPr lang="en-US" altLang="en-US" sz="24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which</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will</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usually</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cause</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abdominal</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pain,</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tenderness,</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fever</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or</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nausea.</a:t>
            </a:r>
          </a:p>
          <a:p>
            <a:pPr algn="l">
              <a:spcBef>
                <a:spcPts val="15"/>
              </a:spcBef>
            </a:pPr>
            <a:endParaRPr lang="en-US" altLang="en-US" sz="2400" dirty="0">
              <a:latin typeface="Times New Roman" panose="02020603050405020304" pitchFamily="18" charset="0"/>
              <a:cs typeface="Times New Roman" panose="02020603050405020304" pitchFamily="18" charset="0"/>
            </a:endParaRPr>
          </a:p>
          <a:p>
            <a:pPr algn="l">
              <a:lnSpc>
                <a:spcPts val="2700"/>
              </a:lnSpc>
            </a:pPr>
            <a:r>
              <a:rPr lang="en-US" altLang="en-US" sz="2400" dirty="0">
                <a:solidFill>
                  <a:srgbClr val="3890A6"/>
                </a:solidFill>
                <a:latin typeface="Gill Sans MT" panose="020B0502020104020203" pitchFamily="34" charset="0"/>
                <a:ea typeface="Gill Sans MT" panose="020B0502020104020203" pitchFamily="34" charset="0"/>
                <a:cs typeface="Gill Sans MT" panose="020B0502020104020203" pitchFamily="34" charset="0"/>
              </a:rPr>
              <a:t>-</a:t>
            </a:r>
            <a:r>
              <a:rPr lang="en-US" altLang="en-US" sz="2400" dirty="0">
                <a:solidFill>
                  <a:srgbClr val="3890A6"/>
                </a:solidFill>
                <a:latin typeface="Times New Roman" panose="02020603050405020304" pitchFamily="18" charset="0"/>
                <a:cs typeface="Times New Roman" panose="02020603050405020304" pitchFamily="18" charset="0"/>
              </a:rPr>
              <a:t>	</a:t>
            </a:r>
            <a:r>
              <a:rPr lang="en-US" altLang="en-US" sz="2400" u="sng" dirty="0">
                <a:latin typeface="Gill Sans MT" panose="020B0502020104020203" pitchFamily="34" charset="0"/>
                <a:ea typeface="Gill Sans MT" panose="020B0502020104020203" pitchFamily="34" charset="0"/>
                <a:cs typeface="Gill Sans MT" panose="020B0502020104020203" pitchFamily="34" charset="0"/>
              </a:rPr>
              <a:t>The</a:t>
            </a:r>
            <a:r>
              <a:rPr lang="en-US" altLang="en-US" sz="2400" u="sng" dirty="0">
                <a:latin typeface="Times New Roman" panose="02020603050405020304" pitchFamily="18" charset="0"/>
                <a:cs typeface="Times New Roman" panose="02020603050405020304" pitchFamily="18" charset="0"/>
              </a:rPr>
              <a:t> </a:t>
            </a:r>
            <a:r>
              <a:rPr lang="en-US" altLang="en-US" sz="2400" u="sng" dirty="0">
                <a:latin typeface="Gill Sans MT" panose="020B0502020104020203" pitchFamily="34" charset="0"/>
                <a:ea typeface="Gill Sans MT" panose="020B0502020104020203" pitchFamily="34" charset="0"/>
                <a:cs typeface="Gill Sans MT" panose="020B0502020104020203" pitchFamily="34" charset="0"/>
              </a:rPr>
              <a:t>source</a:t>
            </a:r>
            <a:r>
              <a:rPr lang="en-US" altLang="en-US" sz="2400" u="sng" dirty="0">
                <a:latin typeface="Times New Roman" panose="02020603050405020304" pitchFamily="18" charset="0"/>
                <a:cs typeface="Times New Roman" panose="02020603050405020304" pitchFamily="18" charset="0"/>
              </a:rPr>
              <a:t> </a:t>
            </a:r>
            <a:r>
              <a:rPr lang="en-US" altLang="en-US" sz="2400" u="sng" dirty="0">
                <a:latin typeface="Gill Sans MT" panose="020B0502020104020203" pitchFamily="34" charset="0"/>
                <a:ea typeface="Gill Sans MT" panose="020B0502020104020203" pitchFamily="34" charset="0"/>
                <a:cs typeface="Gill Sans MT" panose="020B0502020104020203" pitchFamily="34" charset="0"/>
              </a:rPr>
              <a:t>of</a:t>
            </a:r>
            <a:r>
              <a:rPr lang="en-US" altLang="en-US" sz="2400" u="sng" dirty="0">
                <a:latin typeface="Times New Roman" panose="02020603050405020304" pitchFamily="18" charset="0"/>
                <a:cs typeface="Times New Roman" panose="02020603050405020304" pitchFamily="18" charset="0"/>
              </a:rPr>
              <a:t> </a:t>
            </a:r>
            <a:r>
              <a:rPr lang="en-US" altLang="en-US" sz="2400" u="sng" dirty="0">
                <a:latin typeface="Gill Sans MT" panose="020B0502020104020203" pitchFamily="34" charset="0"/>
                <a:ea typeface="Gill Sans MT" panose="020B0502020104020203" pitchFamily="34" charset="0"/>
                <a:cs typeface="Gill Sans MT" panose="020B0502020104020203" pitchFamily="34" charset="0"/>
              </a:rPr>
              <a:t>infection</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cant</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usually</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be</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determined</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but</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most</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organism isolated</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are</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of</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enteric</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origin</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and</a:t>
            </a:r>
            <a:r>
              <a:rPr lang="en-US" altLang="en-US" sz="2400" dirty="0">
                <a:latin typeface="Times New Roman" panose="02020603050405020304" pitchFamily="18" charset="0"/>
                <a:cs typeface="Times New Roman" panose="02020603050405020304" pitchFamily="18" charset="0"/>
              </a:rPr>
              <a:t> </a:t>
            </a:r>
            <a:r>
              <a:rPr lang="en-US" altLang="en-US" sz="2400" b="1" dirty="0" err="1">
                <a:latin typeface="Gill Sans MT" panose="020B0502020104020203" pitchFamily="34" charset="0"/>
                <a:ea typeface="Gill Sans MT" panose="020B0502020104020203" pitchFamily="34" charset="0"/>
                <a:cs typeface="Gill Sans MT" panose="020B0502020104020203" pitchFamily="34" charset="0"/>
              </a:rPr>
              <a:t>esherichia</a:t>
            </a:r>
            <a:r>
              <a:rPr lang="en-US" altLang="en-US" sz="2400" b="1" dirty="0">
                <a:latin typeface="Times New Roman" panose="02020603050405020304" pitchFamily="18" charset="0"/>
                <a:cs typeface="Times New Roman" panose="02020603050405020304" pitchFamily="18" charset="0"/>
              </a:rPr>
              <a:t> </a:t>
            </a:r>
            <a:r>
              <a:rPr lang="en-US" altLang="en-US" sz="2400" b="1" dirty="0">
                <a:latin typeface="Gill Sans MT" panose="020B0502020104020203" pitchFamily="34" charset="0"/>
                <a:ea typeface="Gill Sans MT" panose="020B0502020104020203" pitchFamily="34" charset="0"/>
                <a:cs typeface="Gill Sans MT" panose="020B0502020104020203" pitchFamily="34" charset="0"/>
              </a:rPr>
              <a:t>coli</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is</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frequently</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found.</a:t>
            </a:r>
          </a:p>
          <a:p>
            <a:pPr algn="l">
              <a:spcBef>
                <a:spcPts val="15"/>
              </a:spcBef>
            </a:pPr>
            <a:endParaRPr lang="en-US" altLang="en-US" sz="2400" dirty="0">
              <a:latin typeface="Times New Roman" panose="02020603050405020304" pitchFamily="18" charset="0"/>
              <a:cs typeface="Times New Roman" panose="02020603050405020304" pitchFamily="18" charset="0"/>
            </a:endParaRPr>
          </a:p>
          <a:p>
            <a:pPr algn="l">
              <a:buFont typeface="Gill Sans MT" panose="020B0502020104020203" pitchFamily="34" charset="0"/>
              <a:buChar char="-"/>
            </a:pP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The</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diagnosis</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of</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SBP</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requires</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paracentesis</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from</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the</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abdominal</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cavity</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a:t>
            </a:r>
          </a:p>
          <a:p>
            <a:pPr algn="l">
              <a:spcBef>
                <a:spcPts val="15"/>
              </a:spcBef>
              <a:buFont typeface="Gill Sans MT" panose="020B0502020104020203" pitchFamily="34" charset="0"/>
              <a:buChar char="-"/>
            </a:pPr>
            <a:endParaRPr lang="en-US" altLang="en-US" sz="2400" dirty="0">
              <a:latin typeface="Times New Roman" panose="02020603050405020304" pitchFamily="18" charset="0"/>
              <a:cs typeface="Times New Roman" panose="02020603050405020304" pitchFamily="18" charset="0"/>
            </a:endParaRPr>
          </a:p>
          <a:p>
            <a:pPr algn="l">
              <a:lnSpc>
                <a:spcPts val="2700"/>
              </a:lnSpc>
              <a:buFont typeface="Gill Sans MT" panose="020B0502020104020203" pitchFamily="34" charset="0"/>
              <a:buChar char="-"/>
            </a:pP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If</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the</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fluid</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contains</a:t>
            </a:r>
            <a:r>
              <a:rPr lang="en-US" altLang="en-US" sz="2400" dirty="0">
                <a:latin typeface="Times New Roman" panose="02020603050405020304" pitchFamily="18" charset="0"/>
                <a:cs typeface="Times New Roman" panose="02020603050405020304" pitchFamily="18" charset="0"/>
              </a:rPr>
              <a:t> </a:t>
            </a:r>
            <a:r>
              <a:rPr lang="en-US" altLang="en-US" sz="2400" u="sng" dirty="0">
                <a:latin typeface="Gill Sans MT" panose="020B0502020104020203" pitchFamily="34" charset="0"/>
                <a:ea typeface="Gill Sans MT" panose="020B0502020104020203" pitchFamily="34" charset="0"/>
                <a:cs typeface="Gill Sans MT" panose="020B0502020104020203" pitchFamily="34" charset="0"/>
              </a:rPr>
              <a:t>bacteria</a:t>
            </a:r>
            <a:r>
              <a:rPr lang="en-US" altLang="en-US" sz="2400" u="sng"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or</a:t>
            </a:r>
            <a:r>
              <a:rPr lang="en-US" altLang="en-US" sz="2400" u="sng" dirty="0">
                <a:latin typeface="Times New Roman" panose="02020603050405020304" pitchFamily="18" charset="0"/>
                <a:cs typeface="Times New Roman" panose="02020603050405020304" pitchFamily="18" charset="0"/>
              </a:rPr>
              <a:t> </a:t>
            </a:r>
            <a:r>
              <a:rPr lang="en-US" altLang="en-US" sz="2400" u="sng" dirty="0">
                <a:latin typeface="Gill Sans MT" panose="020B0502020104020203" pitchFamily="34" charset="0"/>
                <a:ea typeface="Gill Sans MT" panose="020B0502020104020203" pitchFamily="34" charset="0"/>
                <a:cs typeface="Gill Sans MT" panose="020B0502020104020203" pitchFamily="34" charset="0"/>
              </a:rPr>
              <a:t>large</a:t>
            </a:r>
            <a:r>
              <a:rPr lang="en-US" altLang="en-US" sz="2400" u="sng" dirty="0">
                <a:latin typeface="Times New Roman" panose="02020603050405020304" pitchFamily="18" charset="0"/>
                <a:cs typeface="Times New Roman" panose="02020603050405020304" pitchFamily="18" charset="0"/>
              </a:rPr>
              <a:t> </a:t>
            </a:r>
            <a:r>
              <a:rPr lang="en-US" altLang="en-US" sz="2400" u="sng" dirty="0">
                <a:latin typeface="Gill Sans MT" panose="020B0502020104020203" pitchFamily="34" charset="0"/>
                <a:ea typeface="Gill Sans MT" panose="020B0502020104020203" pitchFamily="34" charset="0"/>
                <a:cs typeface="Gill Sans MT" panose="020B0502020104020203" pitchFamily="34" charset="0"/>
              </a:rPr>
              <a:t>number</a:t>
            </a:r>
            <a:r>
              <a:rPr lang="en-US" altLang="en-US" sz="2400" u="sng" dirty="0">
                <a:latin typeface="Times New Roman" panose="02020603050405020304" pitchFamily="18" charset="0"/>
                <a:cs typeface="Times New Roman" panose="02020603050405020304" pitchFamily="18" charset="0"/>
              </a:rPr>
              <a:t> </a:t>
            </a:r>
            <a:r>
              <a:rPr lang="en-US" altLang="en-US" sz="2400" u="sng" dirty="0">
                <a:latin typeface="Gill Sans MT" panose="020B0502020104020203" pitchFamily="34" charset="0"/>
                <a:ea typeface="Gill Sans MT" panose="020B0502020104020203" pitchFamily="34" charset="0"/>
                <a:cs typeface="Gill Sans MT" panose="020B0502020104020203" pitchFamily="34" charset="0"/>
              </a:rPr>
              <a:t>of</a:t>
            </a:r>
            <a:r>
              <a:rPr lang="en-US" altLang="en-US" sz="2400" u="sng" dirty="0">
                <a:latin typeface="Times New Roman" panose="02020603050405020304" pitchFamily="18" charset="0"/>
                <a:cs typeface="Times New Roman" panose="02020603050405020304" pitchFamily="18" charset="0"/>
              </a:rPr>
              <a:t> </a:t>
            </a:r>
            <a:r>
              <a:rPr lang="en-US" altLang="en-US" sz="2400" u="sng" dirty="0">
                <a:latin typeface="Gill Sans MT" panose="020B0502020104020203" pitchFamily="34" charset="0"/>
                <a:ea typeface="Gill Sans MT" panose="020B0502020104020203" pitchFamily="34" charset="0"/>
                <a:cs typeface="Gill Sans MT" panose="020B0502020104020203" pitchFamily="34" charset="0"/>
              </a:rPr>
              <a:t>neutrophil</a:t>
            </a:r>
            <a:r>
              <a:rPr lang="en-US" altLang="en-US" sz="2400" u="sng" dirty="0">
                <a:latin typeface="Times New Roman" panose="02020603050405020304" pitchFamily="18" charset="0"/>
                <a:cs typeface="Times New Roman" panose="02020603050405020304" pitchFamily="18" charset="0"/>
              </a:rPr>
              <a:t> </a:t>
            </a:r>
            <a:r>
              <a:rPr lang="en-US" altLang="en-US" sz="2400" u="sng" dirty="0">
                <a:latin typeface="Gill Sans MT" panose="020B0502020104020203" pitchFamily="34" charset="0"/>
                <a:ea typeface="Gill Sans MT" panose="020B0502020104020203" pitchFamily="34" charset="0"/>
                <a:cs typeface="Gill Sans MT" panose="020B0502020104020203" pitchFamily="34" charset="0"/>
              </a:rPr>
              <a:t>granulocytes</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 infection</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is</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confirmed</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and</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antibiotics</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required</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to</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avoid</a:t>
            </a:r>
            <a:r>
              <a:rPr lang="en-US" altLang="en-US" sz="2400" dirty="0">
                <a:latin typeface="Times New Roman" panose="02020603050405020304" pitchFamily="18" charset="0"/>
                <a:cs typeface="Times New Roman" panose="02020603050405020304" pitchFamily="18" charset="0"/>
              </a:rPr>
              <a:t> </a:t>
            </a:r>
            <a:r>
              <a:rPr lang="en-US" altLang="en-US" sz="2400" dirty="0">
                <a:latin typeface="Gill Sans MT" panose="020B0502020104020203" pitchFamily="34" charset="0"/>
                <a:ea typeface="Gill Sans MT" panose="020B0502020104020203" pitchFamily="34" charset="0"/>
                <a:cs typeface="Gill Sans MT" panose="020B0502020104020203" pitchFamily="34" charset="0"/>
              </a:rPr>
              <a:t>complications.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CC913D-DFF5-4A09-BA7B-4922D290D25F}"/>
              </a:ext>
            </a:extLst>
          </p:cNvPr>
          <p:cNvSpPr>
            <a:spLocks noGrp="1"/>
          </p:cNvSpPr>
          <p:nvPr>
            <p:ph type="title"/>
          </p:nvPr>
        </p:nvSpPr>
        <p:spPr>
          <a:xfrm>
            <a:off x="677863" y="319088"/>
            <a:ext cx="10836275" cy="661720"/>
          </a:xfrm>
        </p:spPr>
        <p:txBody>
          <a:bodyPr/>
          <a:lstStyle/>
          <a:p>
            <a:r>
              <a:rPr lang="en-US" spc="-25" dirty="0"/>
              <a:t>Compl</a:t>
            </a:r>
            <a:r>
              <a:rPr lang="en-US" spc="-30" dirty="0"/>
              <a:t>i</a:t>
            </a:r>
            <a:r>
              <a:rPr lang="en-US" spc="-20" dirty="0"/>
              <a:t>cations</a:t>
            </a:r>
            <a:endParaRPr lang="en-US" dirty="0"/>
          </a:p>
        </p:txBody>
      </p:sp>
      <p:sp>
        <p:nvSpPr>
          <p:cNvPr id="3" name="Text Placeholder 2">
            <a:extLst>
              <a:ext uri="{FF2B5EF4-FFF2-40B4-BE49-F238E27FC236}">
                <a16:creationId xmlns:a16="http://schemas.microsoft.com/office/drawing/2014/main" xmlns="" id="{C7471BB5-6C8C-479C-A688-29F97590A08F}"/>
              </a:ext>
            </a:extLst>
          </p:cNvPr>
          <p:cNvSpPr>
            <a:spLocks noGrp="1"/>
          </p:cNvSpPr>
          <p:nvPr>
            <p:ph idx="1"/>
          </p:nvPr>
        </p:nvSpPr>
        <p:spPr>
          <a:xfrm>
            <a:off x="1371600" y="1557338"/>
            <a:ext cx="10453688" cy="5121402"/>
          </a:xfrm>
        </p:spPr>
        <p:txBody>
          <a:bodyPr/>
          <a:lstStyle/>
          <a:p>
            <a:r>
              <a:rPr lang="en-US" dirty="0"/>
              <a:t>2. Hydrothorax </a:t>
            </a:r>
          </a:p>
          <a:p>
            <a:r>
              <a:rPr lang="en-US" dirty="0"/>
              <a:t>3. Gastro-</a:t>
            </a:r>
            <a:r>
              <a:rPr lang="en-US" dirty="0" err="1"/>
              <a:t>oesophageal</a:t>
            </a:r>
            <a:r>
              <a:rPr lang="en-US" dirty="0"/>
              <a:t> reflux </a:t>
            </a:r>
          </a:p>
          <a:p>
            <a:r>
              <a:rPr lang="en-US" dirty="0"/>
              <a:t>4. Respiratory distress and atelectasis due to elevation of diaphragm </a:t>
            </a:r>
          </a:p>
          <a:p>
            <a:r>
              <a:rPr lang="en-US" dirty="0"/>
              <a:t>5. Inguinal / umbilical / femoral hernia </a:t>
            </a:r>
          </a:p>
          <a:p>
            <a:r>
              <a:rPr lang="en-US" dirty="0"/>
              <a:t>6. Scrotal oedema </a:t>
            </a:r>
          </a:p>
          <a:p>
            <a:r>
              <a:rPr lang="en-US" dirty="0"/>
              <a:t>7. Collection of fluid in the pleural sac </a:t>
            </a:r>
          </a:p>
          <a:p>
            <a:r>
              <a:rPr lang="en-US" dirty="0"/>
              <a:t>8. Mesenteric venous thrombosis </a:t>
            </a:r>
          </a:p>
          <a:p>
            <a:r>
              <a:rPr lang="en-US" dirty="0"/>
              <a:t>9. Functional renal failure.</a:t>
            </a:r>
          </a:p>
        </p:txBody>
      </p:sp>
    </p:spTree>
    <p:extLst>
      <p:ext uri="{BB962C8B-B14F-4D97-AF65-F5344CB8AC3E}">
        <p14:creationId xmlns:p14="http://schemas.microsoft.com/office/powerpoint/2010/main" val="1191890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677863" y="0"/>
            <a:ext cx="10836275" cy="1046162"/>
          </a:xfrm>
        </p:spPr>
        <p:txBody>
          <a:bodyPr tIns="288252" rtlCol="0"/>
          <a:lstStyle/>
          <a:p>
            <a:pPr marL="1327785" eaLnBrk="1" fontAlgn="auto" hangingPunct="1">
              <a:lnSpc>
                <a:spcPts val="5155"/>
              </a:lnSpc>
              <a:spcBef>
                <a:spcPts val="0"/>
              </a:spcBef>
              <a:spcAft>
                <a:spcPts val="0"/>
              </a:spcAft>
              <a:defRPr/>
            </a:pPr>
            <a:r>
              <a:rPr spc="-20" dirty="0"/>
              <a:t>Histo</a:t>
            </a:r>
            <a:r>
              <a:rPr spc="105" dirty="0"/>
              <a:t>r</a:t>
            </a:r>
            <a:r>
              <a:rPr spc="-20" dirty="0"/>
              <a:t>y</a:t>
            </a:r>
          </a:p>
        </p:txBody>
      </p:sp>
      <p:sp>
        <p:nvSpPr>
          <p:cNvPr id="4" name="object 4"/>
          <p:cNvSpPr txBox="1"/>
          <p:nvPr/>
        </p:nvSpPr>
        <p:spPr>
          <a:xfrm>
            <a:off x="1984148" y="1135440"/>
            <a:ext cx="9929661" cy="4928870"/>
          </a:xfrm>
          <a:prstGeom prst="rect">
            <a:avLst/>
          </a:prstGeom>
        </p:spPr>
        <p:txBody>
          <a:bodyPr wrap="square" lIns="0" tIns="0" rIns="0" bIns="0">
            <a:spAutoFit/>
          </a:bodyPr>
          <a:lstStyle/>
          <a:p>
            <a:pPr marL="295910" indent="-283210" fontAlgn="auto">
              <a:spcBef>
                <a:spcPts val="0"/>
              </a:spcBef>
              <a:spcAft>
                <a:spcPts val="0"/>
              </a:spcAft>
              <a:buClr>
                <a:srgbClr val="3890A6"/>
              </a:buClr>
              <a:buSzPct val="80000"/>
              <a:buFont typeface="Wingdings 2" panose="05020102010507070707"/>
              <a:buChar char=""/>
              <a:tabLst>
                <a:tab pos="296545" algn="l"/>
                <a:tab pos="4890135" algn="l"/>
              </a:tabLst>
              <a:defRPr/>
            </a:pPr>
            <a:r>
              <a:rPr sz="3200" spc="-15" dirty="0">
                <a:latin typeface="Gill Sans MT"/>
                <a:cs typeface="Gill Sans MT"/>
              </a:rPr>
              <a:t>Ask</a:t>
            </a:r>
            <a:r>
              <a:rPr sz="3200" spc="50" dirty="0">
                <a:latin typeface="Times New Roman" panose="02020603050405020304"/>
                <a:cs typeface="Times New Roman" panose="02020603050405020304"/>
              </a:rPr>
              <a:t> </a:t>
            </a:r>
            <a:r>
              <a:rPr sz="3200" spc="-15" dirty="0">
                <a:latin typeface="Gill Sans MT"/>
                <a:cs typeface="Gill Sans MT"/>
              </a:rPr>
              <a:t>abou</a:t>
            </a:r>
            <a:r>
              <a:rPr sz="3200" dirty="0">
                <a:latin typeface="Gill Sans MT"/>
                <a:cs typeface="Gill Sans MT"/>
              </a:rPr>
              <a:t>t</a:t>
            </a:r>
            <a:r>
              <a:rPr sz="3200" spc="75" dirty="0">
                <a:latin typeface="Times New Roman" panose="02020603050405020304"/>
                <a:cs typeface="Times New Roman" panose="02020603050405020304"/>
              </a:rPr>
              <a:t> </a:t>
            </a:r>
            <a:r>
              <a:rPr sz="3200" b="1" dirty="0">
                <a:latin typeface="Gill Sans MT"/>
                <a:cs typeface="Gill Sans MT"/>
              </a:rPr>
              <a:t>hx</a:t>
            </a:r>
            <a:r>
              <a:rPr sz="3200" b="1" spc="60" dirty="0">
                <a:latin typeface="Times New Roman" panose="02020603050405020304"/>
                <a:cs typeface="Times New Roman" panose="02020603050405020304"/>
              </a:rPr>
              <a:t> </a:t>
            </a:r>
            <a:r>
              <a:rPr sz="3200" b="1" spc="-15" dirty="0">
                <a:latin typeface="Gill Sans MT"/>
                <a:cs typeface="Gill Sans MT"/>
              </a:rPr>
              <a:t>of</a:t>
            </a:r>
            <a:r>
              <a:rPr sz="3200" b="1" spc="75" dirty="0">
                <a:latin typeface="Times New Roman" panose="02020603050405020304"/>
                <a:cs typeface="Times New Roman" panose="02020603050405020304"/>
              </a:rPr>
              <a:t> </a:t>
            </a:r>
            <a:r>
              <a:rPr sz="3200" b="1" spc="-15" dirty="0">
                <a:latin typeface="Gill Sans MT"/>
                <a:cs typeface="Gill Sans MT"/>
              </a:rPr>
              <a:t>gast</a:t>
            </a:r>
            <a:r>
              <a:rPr sz="3200" b="1" spc="-90" dirty="0">
                <a:latin typeface="Gill Sans MT"/>
                <a:cs typeface="Gill Sans MT"/>
              </a:rPr>
              <a:t>r</a:t>
            </a:r>
            <a:r>
              <a:rPr sz="3200" b="1" spc="-15" dirty="0">
                <a:latin typeface="Gill Sans MT"/>
                <a:cs typeface="Gill Sans MT"/>
              </a:rPr>
              <a:t>ointes</a:t>
            </a:r>
            <a:r>
              <a:rPr sz="3200" b="1" dirty="0">
                <a:latin typeface="Gill Sans MT"/>
                <a:cs typeface="Gill Sans MT"/>
              </a:rPr>
              <a:t>tinal </a:t>
            </a:r>
            <a:r>
              <a:rPr sz="3200" b="1" spc="-10" dirty="0">
                <a:latin typeface="Gill Sans MT"/>
                <a:cs typeface="Gill Sans MT"/>
              </a:rPr>
              <a:t>c</a:t>
            </a:r>
            <a:r>
              <a:rPr sz="3200" b="1" spc="-15" dirty="0">
                <a:latin typeface="Gill Sans MT"/>
                <a:cs typeface="Gill Sans MT"/>
              </a:rPr>
              <a:t>a</a:t>
            </a:r>
            <a:r>
              <a:rPr sz="3200" b="1" spc="-90" dirty="0">
                <a:latin typeface="Gill Sans MT"/>
                <a:cs typeface="Gill Sans MT"/>
              </a:rPr>
              <a:t>r</a:t>
            </a:r>
            <a:r>
              <a:rPr sz="3200" b="1" spc="-15" dirty="0">
                <a:latin typeface="Gill Sans MT"/>
                <a:cs typeface="Gill Sans MT"/>
              </a:rPr>
              <a:t>cinoma</a:t>
            </a:r>
            <a:r>
              <a:rPr sz="3200" spc="-15" dirty="0">
                <a:latin typeface="Gill Sans MT"/>
                <a:cs typeface="Gill Sans MT"/>
              </a:rPr>
              <a:t>,</a:t>
            </a:r>
            <a:r>
              <a:rPr sz="3200" spc="-210" dirty="0">
                <a:latin typeface="Times New Roman" panose="02020603050405020304"/>
                <a:cs typeface="Times New Roman" panose="02020603050405020304"/>
              </a:rPr>
              <a:t> </a:t>
            </a:r>
            <a:r>
              <a:rPr sz="3200" spc="-45" dirty="0">
                <a:latin typeface="Gill Sans MT"/>
                <a:cs typeface="Gill Sans MT"/>
              </a:rPr>
              <a:t>w</a:t>
            </a:r>
            <a:r>
              <a:rPr sz="3200" dirty="0">
                <a:latin typeface="Gill Sans MT"/>
                <a:cs typeface="Gill Sans MT"/>
              </a:rPr>
              <a:t>eight</a:t>
            </a:r>
            <a:r>
              <a:rPr sz="3200" spc="50" dirty="0">
                <a:latin typeface="Times New Roman" panose="02020603050405020304"/>
                <a:cs typeface="Times New Roman" panose="02020603050405020304"/>
              </a:rPr>
              <a:t> </a:t>
            </a:r>
            <a:r>
              <a:rPr sz="3200" spc="-20" dirty="0">
                <a:latin typeface="Gill Sans MT"/>
                <a:cs typeface="Gill Sans MT"/>
              </a:rPr>
              <a:t>loss</a:t>
            </a:r>
            <a:r>
              <a:rPr sz="3200" spc="-10" dirty="0">
                <a:latin typeface="Gill Sans MT"/>
                <a:cs typeface="Gill Sans MT"/>
              </a:rPr>
              <a:t>,</a:t>
            </a:r>
            <a:r>
              <a:rPr sz="3200" spc="-200" dirty="0">
                <a:latin typeface="Times New Roman" panose="02020603050405020304"/>
                <a:cs typeface="Times New Roman" panose="02020603050405020304"/>
              </a:rPr>
              <a:t> </a:t>
            </a:r>
            <a:r>
              <a:rPr sz="3200" dirty="0">
                <a:latin typeface="Gill Sans MT"/>
                <a:cs typeface="Gill Sans MT"/>
              </a:rPr>
              <a:t>painful</a:t>
            </a:r>
            <a:r>
              <a:rPr lang="en-US" sz="3200" dirty="0">
                <a:latin typeface="Gill Sans MT"/>
                <a:cs typeface="Gill Sans MT"/>
              </a:rPr>
              <a:t> </a:t>
            </a:r>
            <a:r>
              <a:rPr sz="3200" dirty="0">
                <a:latin typeface="Gill Sans MT"/>
                <a:cs typeface="Gill Sans MT"/>
              </a:rPr>
              <a:t>ascites.</a:t>
            </a:r>
          </a:p>
          <a:p>
            <a:pPr fontAlgn="auto">
              <a:spcBef>
                <a:spcPts val="0"/>
              </a:spcBef>
              <a:spcAft>
                <a:spcPts val="0"/>
              </a:spcAft>
              <a:defRPr/>
            </a:pPr>
            <a:endParaRPr sz="3200" dirty="0">
              <a:latin typeface="Times New Roman" panose="02020603050405020304"/>
              <a:cs typeface="Times New Roman" panose="02020603050405020304"/>
            </a:endParaRPr>
          </a:p>
          <a:p>
            <a:pPr fontAlgn="auto">
              <a:spcBef>
                <a:spcPts val="35"/>
              </a:spcBef>
              <a:spcAft>
                <a:spcPts val="0"/>
              </a:spcAft>
              <a:defRPr/>
            </a:pPr>
            <a:endParaRPr sz="3200" dirty="0">
              <a:latin typeface="Times New Roman" panose="02020603050405020304"/>
              <a:cs typeface="Times New Roman" panose="02020603050405020304"/>
            </a:endParaRPr>
          </a:p>
          <a:p>
            <a:pPr marL="295910" indent="-283210" fontAlgn="auto">
              <a:spcBef>
                <a:spcPts val="0"/>
              </a:spcBef>
              <a:spcAft>
                <a:spcPts val="0"/>
              </a:spcAft>
              <a:buClr>
                <a:srgbClr val="3890A6"/>
              </a:buClr>
              <a:buSzPct val="80000"/>
              <a:buFont typeface="Wingdings 2" panose="05020102010507070707"/>
              <a:buChar char=""/>
              <a:tabLst>
                <a:tab pos="296545" algn="l"/>
              </a:tabLst>
              <a:defRPr/>
            </a:pPr>
            <a:r>
              <a:rPr sz="3200" spc="-15" dirty="0">
                <a:latin typeface="Gill Sans MT"/>
                <a:cs typeface="Gill Sans MT"/>
              </a:rPr>
              <a:t>Ask</a:t>
            </a:r>
            <a:r>
              <a:rPr sz="3200" spc="50" dirty="0">
                <a:latin typeface="Times New Roman" panose="02020603050405020304"/>
                <a:cs typeface="Times New Roman" panose="02020603050405020304"/>
              </a:rPr>
              <a:t> </a:t>
            </a:r>
            <a:r>
              <a:rPr sz="3200" spc="-15" dirty="0">
                <a:latin typeface="Gill Sans MT"/>
                <a:cs typeface="Gill Sans MT"/>
              </a:rPr>
              <a:t>abou</a:t>
            </a:r>
            <a:r>
              <a:rPr sz="3200" dirty="0">
                <a:latin typeface="Gill Sans MT"/>
                <a:cs typeface="Gill Sans MT"/>
              </a:rPr>
              <a:t>t</a:t>
            </a:r>
            <a:r>
              <a:rPr sz="3200" spc="75" dirty="0">
                <a:latin typeface="Times New Roman" panose="02020603050405020304"/>
                <a:cs typeface="Times New Roman" panose="02020603050405020304"/>
              </a:rPr>
              <a:t> </a:t>
            </a:r>
            <a:r>
              <a:rPr sz="3200" spc="-65" dirty="0">
                <a:latin typeface="Gill Sans MT"/>
                <a:cs typeface="Gill Sans MT"/>
              </a:rPr>
              <a:t>v</a:t>
            </a:r>
            <a:r>
              <a:rPr sz="3200" spc="-15" dirty="0">
                <a:latin typeface="Gill Sans MT"/>
                <a:cs typeface="Gill Sans MT"/>
              </a:rPr>
              <a:t>oice</a:t>
            </a:r>
            <a:r>
              <a:rPr sz="3200" spc="55" dirty="0">
                <a:latin typeface="Times New Roman" panose="02020603050405020304"/>
                <a:cs typeface="Times New Roman" panose="02020603050405020304"/>
              </a:rPr>
              <a:t> </a:t>
            </a:r>
            <a:r>
              <a:rPr sz="3200" spc="-15" dirty="0">
                <a:latin typeface="Gill Sans MT"/>
                <a:cs typeface="Gill Sans MT"/>
              </a:rPr>
              <a:t>and</a:t>
            </a:r>
            <a:r>
              <a:rPr sz="3200" spc="60" dirty="0">
                <a:latin typeface="Times New Roman" panose="02020603050405020304"/>
                <a:cs typeface="Times New Roman" panose="02020603050405020304"/>
              </a:rPr>
              <a:t> </a:t>
            </a:r>
            <a:r>
              <a:rPr sz="3200" dirty="0">
                <a:latin typeface="Gill Sans MT"/>
                <a:cs typeface="Gill Sans MT"/>
              </a:rPr>
              <a:t>skin</a:t>
            </a:r>
            <a:r>
              <a:rPr sz="3200" spc="60" dirty="0">
                <a:latin typeface="Times New Roman" panose="02020603050405020304"/>
                <a:cs typeface="Times New Roman" panose="02020603050405020304"/>
              </a:rPr>
              <a:t> </a:t>
            </a:r>
            <a:r>
              <a:rPr sz="3200" spc="-15" dirty="0">
                <a:latin typeface="Gill Sans MT"/>
                <a:cs typeface="Gill Sans MT"/>
              </a:rPr>
              <a:t>c</a:t>
            </a:r>
            <a:r>
              <a:rPr sz="3200" spc="-10" dirty="0">
                <a:latin typeface="Gill Sans MT"/>
                <a:cs typeface="Gill Sans MT"/>
              </a:rPr>
              <a:t>h</a:t>
            </a:r>
            <a:r>
              <a:rPr sz="3200" spc="-15" dirty="0">
                <a:latin typeface="Gill Sans MT"/>
                <a:cs typeface="Gill Sans MT"/>
              </a:rPr>
              <a:t>anges</a:t>
            </a:r>
            <a:r>
              <a:rPr sz="3200" spc="50" dirty="0">
                <a:latin typeface="Times New Roman" panose="02020603050405020304"/>
                <a:cs typeface="Times New Roman" panose="02020603050405020304"/>
              </a:rPr>
              <a:t> </a:t>
            </a:r>
            <a:r>
              <a:rPr sz="3200" spc="-15" dirty="0">
                <a:latin typeface="Gill Sans MT"/>
                <a:cs typeface="Gill Sans MT"/>
              </a:rPr>
              <a:t>and</a:t>
            </a:r>
            <a:r>
              <a:rPr sz="3200" spc="60" dirty="0">
                <a:latin typeface="Times New Roman" panose="02020603050405020304"/>
                <a:cs typeface="Times New Roman" panose="02020603050405020304"/>
              </a:rPr>
              <a:t> </a:t>
            </a:r>
            <a:r>
              <a:rPr sz="3200" spc="-15" dirty="0">
                <a:latin typeface="Gill Sans MT"/>
                <a:cs typeface="Gill Sans MT"/>
              </a:rPr>
              <a:t>cold</a:t>
            </a:r>
            <a:r>
              <a:rPr sz="3200" spc="75" dirty="0">
                <a:latin typeface="Times New Roman" panose="02020603050405020304"/>
                <a:cs typeface="Times New Roman" panose="02020603050405020304"/>
              </a:rPr>
              <a:t> </a:t>
            </a:r>
            <a:r>
              <a:rPr sz="3200" spc="-20" dirty="0">
                <a:latin typeface="Gill Sans MT"/>
                <a:cs typeface="Gill Sans MT"/>
              </a:rPr>
              <a:t>intoleranc</a:t>
            </a:r>
            <a:r>
              <a:rPr sz="3200" spc="45" dirty="0">
                <a:latin typeface="Gill Sans MT"/>
                <a:cs typeface="Gill Sans MT"/>
              </a:rPr>
              <a:t>e</a:t>
            </a:r>
            <a:r>
              <a:rPr sz="3200" dirty="0">
                <a:latin typeface="Gill Sans MT"/>
                <a:cs typeface="Gill Sans MT"/>
              </a:rPr>
              <a:t>.</a:t>
            </a:r>
            <a:r>
              <a:rPr sz="3200" spc="254" dirty="0">
                <a:latin typeface="Times New Roman" panose="02020603050405020304"/>
                <a:cs typeface="Times New Roman" panose="02020603050405020304"/>
              </a:rPr>
              <a:t> </a:t>
            </a:r>
            <a:r>
              <a:rPr sz="3200" dirty="0">
                <a:latin typeface="Gill Sans MT"/>
                <a:cs typeface="Gill Sans MT"/>
              </a:rPr>
              <a:t>All</a:t>
            </a:r>
            <a:r>
              <a:rPr sz="3200" spc="70" dirty="0">
                <a:latin typeface="Times New Roman" panose="02020603050405020304"/>
                <a:cs typeface="Times New Roman" panose="02020603050405020304"/>
              </a:rPr>
              <a:t> </a:t>
            </a:r>
            <a:r>
              <a:rPr sz="3200" spc="-20" dirty="0">
                <a:latin typeface="Gill Sans MT"/>
                <a:cs typeface="Gill Sans MT"/>
              </a:rPr>
              <a:t>come</a:t>
            </a:r>
            <a:r>
              <a:rPr lang="en-US" sz="3200" dirty="0">
                <a:latin typeface="Gill Sans MT"/>
                <a:cs typeface="Gill Sans MT"/>
              </a:rPr>
              <a:t> </a:t>
            </a:r>
            <a:r>
              <a:rPr sz="3200" spc="-5" dirty="0">
                <a:latin typeface="Gill Sans MT"/>
                <a:cs typeface="Gill Sans MT"/>
              </a:rPr>
              <a:t>wit</a:t>
            </a:r>
            <a:r>
              <a:rPr sz="3200" dirty="0">
                <a:latin typeface="Gill Sans MT"/>
                <a:cs typeface="Gill Sans MT"/>
              </a:rPr>
              <a:t>h</a:t>
            </a:r>
            <a:r>
              <a:rPr sz="3200" spc="45" dirty="0">
                <a:latin typeface="Times New Roman" panose="02020603050405020304"/>
                <a:cs typeface="Times New Roman" panose="02020603050405020304"/>
              </a:rPr>
              <a:t> </a:t>
            </a:r>
            <a:r>
              <a:rPr sz="3200" b="1" spc="-95" dirty="0">
                <a:latin typeface="Gill Sans MT"/>
                <a:cs typeface="Gill Sans MT"/>
              </a:rPr>
              <a:t>h</a:t>
            </a:r>
            <a:r>
              <a:rPr sz="3200" b="1" dirty="0">
                <a:latin typeface="Gill Sans MT"/>
                <a:cs typeface="Gill Sans MT"/>
              </a:rPr>
              <a:t>y</a:t>
            </a:r>
            <a:r>
              <a:rPr sz="3200" b="1" spc="5" dirty="0">
                <a:latin typeface="Gill Sans MT"/>
                <a:cs typeface="Gill Sans MT"/>
              </a:rPr>
              <a:t>p</a:t>
            </a:r>
            <a:r>
              <a:rPr sz="3200" b="1" dirty="0">
                <a:latin typeface="Gill Sans MT"/>
                <a:cs typeface="Gill Sans MT"/>
              </a:rPr>
              <a:t>ot</a:t>
            </a:r>
            <a:r>
              <a:rPr sz="3200" b="1" spc="-100" dirty="0">
                <a:latin typeface="Gill Sans MT"/>
                <a:cs typeface="Gill Sans MT"/>
              </a:rPr>
              <a:t>h</a:t>
            </a:r>
            <a:r>
              <a:rPr sz="3200" b="1" dirty="0">
                <a:latin typeface="Gill Sans MT"/>
                <a:cs typeface="Gill Sans MT"/>
              </a:rPr>
              <a:t>y</a:t>
            </a:r>
            <a:r>
              <a:rPr sz="3200" b="1" spc="-75" dirty="0">
                <a:latin typeface="Gill Sans MT"/>
                <a:cs typeface="Gill Sans MT"/>
              </a:rPr>
              <a:t>r</a:t>
            </a:r>
            <a:r>
              <a:rPr sz="3200" b="1" dirty="0">
                <a:latin typeface="Gill Sans MT"/>
                <a:cs typeface="Gill Sans MT"/>
              </a:rPr>
              <a:t>oid</a:t>
            </a:r>
            <a:r>
              <a:rPr sz="3200" b="1" spc="-15" dirty="0">
                <a:latin typeface="Gill Sans MT"/>
                <a:cs typeface="Gill Sans MT"/>
              </a:rPr>
              <a:t>i</a:t>
            </a:r>
            <a:r>
              <a:rPr sz="3200" b="1" dirty="0">
                <a:latin typeface="Gill Sans MT"/>
                <a:cs typeface="Gill Sans MT"/>
              </a:rPr>
              <a:t>sm</a:t>
            </a:r>
            <a:r>
              <a:rPr sz="3200" dirty="0">
                <a:latin typeface="Gill Sans MT"/>
                <a:cs typeface="Gill Sans MT"/>
              </a:rPr>
              <a:t>.</a:t>
            </a:r>
          </a:p>
          <a:p>
            <a:pPr fontAlgn="auto">
              <a:spcBef>
                <a:spcPts val="0"/>
              </a:spcBef>
              <a:spcAft>
                <a:spcPts val="0"/>
              </a:spcAft>
              <a:defRPr/>
            </a:pPr>
            <a:endParaRPr sz="3200" dirty="0">
              <a:latin typeface="Times New Roman" panose="02020603050405020304"/>
              <a:cs typeface="Times New Roman" panose="02020603050405020304"/>
            </a:endParaRPr>
          </a:p>
          <a:p>
            <a:pPr fontAlgn="auto">
              <a:spcBef>
                <a:spcPts val="0"/>
              </a:spcBef>
              <a:spcAft>
                <a:spcPts val="0"/>
              </a:spcAft>
              <a:defRPr/>
            </a:pPr>
            <a:endParaRPr sz="3200" dirty="0">
              <a:latin typeface="Times New Roman" panose="02020603050405020304"/>
              <a:cs typeface="Times New Roman" panose="02020603050405020304"/>
            </a:endParaRPr>
          </a:p>
          <a:p>
            <a:pPr marL="295910" indent="-283210" fontAlgn="auto">
              <a:spcBef>
                <a:spcPts val="0"/>
              </a:spcBef>
              <a:spcAft>
                <a:spcPts val="0"/>
              </a:spcAft>
              <a:buClr>
                <a:srgbClr val="3890A6"/>
              </a:buClr>
              <a:buSzPct val="80000"/>
              <a:buFont typeface="Wingdings 2" panose="05020102010507070707"/>
              <a:buChar char=""/>
              <a:tabLst>
                <a:tab pos="296545" algn="l"/>
              </a:tabLst>
              <a:defRPr/>
            </a:pPr>
            <a:r>
              <a:rPr sz="3200" spc="-15" dirty="0">
                <a:latin typeface="Gill Sans MT"/>
                <a:cs typeface="Gill Sans MT"/>
              </a:rPr>
              <a:t>Histo</a:t>
            </a:r>
            <a:r>
              <a:rPr sz="3200" spc="60" dirty="0">
                <a:latin typeface="Gill Sans MT"/>
                <a:cs typeface="Gill Sans MT"/>
              </a:rPr>
              <a:t>r</a:t>
            </a:r>
            <a:r>
              <a:rPr sz="3200" spc="-15" dirty="0">
                <a:latin typeface="Gill Sans MT"/>
                <a:cs typeface="Gill Sans MT"/>
              </a:rPr>
              <a:t>y</a:t>
            </a:r>
            <a:r>
              <a:rPr sz="3200" spc="60" dirty="0">
                <a:latin typeface="Times New Roman" panose="02020603050405020304"/>
                <a:cs typeface="Times New Roman" panose="02020603050405020304"/>
              </a:rPr>
              <a:t> </a:t>
            </a:r>
            <a:r>
              <a:rPr sz="3200" spc="-15" dirty="0">
                <a:latin typeface="Gill Sans MT"/>
                <a:cs typeface="Gill Sans MT"/>
              </a:rPr>
              <a:t>of</a:t>
            </a:r>
            <a:r>
              <a:rPr sz="3200" spc="60" dirty="0">
                <a:latin typeface="Times New Roman" panose="02020603050405020304"/>
                <a:cs typeface="Times New Roman" panose="02020603050405020304"/>
              </a:rPr>
              <a:t> </a:t>
            </a:r>
            <a:r>
              <a:rPr sz="3200" spc="-15" dirty="0">
                <a:latin typeface="Gill Sans MT"/>
                <a:cs typeface="Gill Sans MT"/>
              </a:rPr>
              <a:t>ca</a:t>
            </a:r>
            <a:r>
              <a:rPr sz="3200" spc="-10" dirty="0">
                <a:latin typeface="Gill Sans MT"/>
                <a:cs typeface="Gill Sans MT"/>
              </a:rPr>
              <a:t>n</a:t>
            </a:r>
            <a:r>
              <a:rPr sz="3200" spc="-15" dirty="0">
                <a:latin typeface="Gill Sans MT"/>
                <a:cs typeface="Gill Sans MT"/>
              </a:rPr>
              <a:t>c</a:t>
            </a:r>
            <a:r>
              <a:rPr sz="3200" spc="-10" dirty="0">
                <a:latin typeface="Gill Sans MT"/>
                <a:cs typeface="Gill Sans MT"/>
              </a:rPr>
              <a:t>e</a:t>
            </a:r>
            <a:r>
              <a:rPr sz="3200" spc="-295" dirty="0">
                <a:latin typeface="Gill Sans MT"/>
                <a:cs typeface="Gill Sans MT"/>
              </a:rPr>
              <a:t>r</a:t>
            </a:r>
            <a:r>
              <a:rPr sz="3200" dirty="0">
                <a:latin typeface="Gill Sans MT"/>
                <a:cs typeface="Gill Sans MT"/>
              </a:rPr>
              <a:t>,</a:t>
            </a:r>
            <a:r>
              <a:rPr sz="3200" spc="-204" dirty="0">
                <a:latin typeface="Times New Roman" panose="02020603050405020304"/>
                <a:cs typeface="Times New Roman" panose="02020603050405020304"/>
              </a:rPr>
              <a:t> </a:t>
            </a:r>
            <a:r>
              <a:rPr sz="3200" spc="5" dirty="0">
                <a:latin typeface="Gill Sans MT"/>
                <a:cs typeface="Gill Sans MT"/>
              </a:rPr>
              <a:t>h</a:t>
            </a:r>
            <a:r>
              <a:rPr sz="3200" spc="-15" dirty="0">
                <a:latin typeface="Gill Sans MT"/>
                <a:cs typeface="Gill Sans MT"/>
              </a:rPr>
              <a:t>ea</a:t>
            </a:r>
            <a:r>
              <a:rPr sz="3200" spc="25" dirty="0">
                <a:latin typeface="Gill Sans MT"/>
                <a:cs typeface="Gill Sans MT"/>
              </a:rPr>
              <a:t>r</a:t>
            </a:r>
            <a:r>
              <a:rPr sz="3200" dirty="0">
                <a:latin typeface="Gill Sans MT"/>
                <a:cs typeface="Gill Sans MT"/>
              </a:rPr>
              <a:t>t</a:t>
            </a:r>
            <a:r>
              <a:rPr sz="3200" spc="75" dirty="0">
                <a:latin typeface="Times New Roman" panose="02020603050405020304"/>
                <a:cs typeface="Times New Roman" panose="02020603050405020304"/>
              </a:rPr>
              <a:t> </a:t>
            </a:r>
            <a:r>
              <a:rPr sz="3200" spc="-10" dirty="0">
                <a:latin typeface="Gill Sans MT"/>
                <a:cs typeface="Gill Sans MT"/>
              </a:rPr>
              <a:t>f</a:t>
            </a:r>
            <a:r>
              <a:rPr sz="3200" dirty="0">
                <a:latin typeface="Gill Sans MT"/>
                <a:cs typeface="Gill Sans MT"/>
              </a:rPr>
              <a:t>ailu</a:t>
            </a:r>
            <a:r>
              <a:rPr sz="3200" spc="-55" dirty="0">
                <a:latin typeface="Gill Sans MT"/>
                <a:cs typeface="Gill Sans MT"/>
              </a:rPr>
              <a:t>r</a:t>
            </a:r>
            <a:r>
              <a:rPr sz="3200" spc="45" dirty="0">
                <a:latin typeface="Gill Sans MT"/>
                <a:cs typeface="Gill Sans MT"/>
              </a:rPr>
              <a:t>e</a:t>
            </a:r>
            <a:r>
              <a:rPr sz="3200" dirty="0">
                <a:latin typeface="Gill Sans MT"/>
                <a:cs typeface="Gill Sans MT"/>
              </a:rPr>
              <a:t>,</a:t>
            </a:r>
            <a:r>
              <a:rPr sz="3200" spc="-204" dirty="0">
                <a:latin typeface="Times New Roman" panose="02020603050405020304"/>
                <a:cs typeface="Times New Roman" panose="02020603050405020304"/>
              </a:rPr>
              <a:t> </a:t>
            </a:r>
            <a:r>
              <a:rPr sz="3200" spc="-75" dirty="0">
                <a:latin typeface="Gill Sans MT"/>
                <a:cs typeface="Gill Sans MT"/>
              </a:rPr>
              <a:t>r</a:t>
            </a:r>
            <a:r>
              <a:rPr sz="3200" dirty="0">
                <a:latin typeface="Gill Sans MT"/>
                <a:cs typeface="Gill Sans MT"/>
              </a:rPr>
              <a:t>e</a:t>
            </a:r>
            <a:r>
              <a:rPr sz="3200" spc="5" dirty="0">
                <a:latin typeface="Gill Sans MT"/>
                <a:cs typeface="Gill Sans MT"/>
              </a:rPr>
              <a:t>n</a:t>
            </a:r>
            <a:r>
              <a:rPr sz="3200" spc="-10" dirty="0">
                <a:latin typeface="Gill Sans MT"/>
                <a:cs typeface="Gill Sans MT"/>
              </a:rPr>
              <a:t>al</a:t>
            </a:r>
            <a:r>
              <a:rPr sz="3200" spc="60" dirty="0">
                <a:latin typeface="Times New Roman" panose="02020603050405020304"/>
                <a:cs typeface="Times New Roman" panose="02020603050405020304"/>
              </a:rPr>
              <a:t> </a:t>
            </a:r>
            <a:r>
              <a:rPr sz="3200" spc="-15" dirty="0">
                <a:latin typeface="Gill Sans MT"/>
                <a:cs typeface="Gill Sans MT"/>
              </a:rPr>
              <a:t>disea</a:t>
            </a:r>
            <a:r>
              <a:rPr sz="3200" spc="-10" dirty="0">
                <a:latin typeface="Gill Sans MT"/>
                <a:cs typeface="Gill Sans MT"/>
              </a:rPr>
              <a:t>s</a:t>
            </a:r>
            <a:r>
              <a:rPr sz="3200" spc="-15" dirty="0">
                <a:latin typeface="Gill Sans MT"/>
                <a:cs typeface="Gill Sans MT"/>
              </a:rPr>
              <a:t>e/h</a:t>
            </a:r>
            <a:r>
              <a:rPr sz="3200" spc="-10" dirty="0">
                <a:latin typeface="Gill Sans MT"/>
                <a:cs typeface="Gill Sans MT"/>
              </a:rPr>
              <a:t>e</a:t>
            </a:r>
            <a:r>
              <a:rPr sz="3200" spc="-20" dirty="0">
                <a:latin typeface="Gill Sans MT"/>
                <a:cs typeface="Gill Sans MT"/>
              </a:rPr>
              <a:t>modi</a:t>
            </a:r>
            <a:r>
              <a:rPr sz="3200" spc="-15" dirty="0">
                <a:latin typeface="Gill Sans MT"/>
                <a:cs typeface="Gill Sans MT"/>
              </a:rPr>
              <a:t>a</a:t>
            </a:r>
            <a:r>
              <a:rPr sz="3200" spc="-40" dirty="0">
                <a:latin typeface="Gill Sans MT"/>
                <a:cs typeface="Gill Sans MT"/>
              </a:rPr>
              <a:t>l</a:t>
            </a:r>
            <a:r>
              <a:rPr sz="3200" spc="-10" dirty="0">
                <a:latin typeface="Gill Sans MT"/>
                <a:cs typeface="Gill Sans MT"/>
              </a:rPr>
              <a:t>ysis</a:t>
            </a:r>
            <a:r>
              <a:rPr lang="en-US" sz="3200" spc="-10" dirty="0">
                <a:latin typeface="Gill Sans MT"/>
                <a:cs typeface="Gill Sans MT"/>
              </a:rPr>
              <a:t>,</a:t>
            </a:r>
            <a:r>
              <a:rPr lang="en-US" sz="3200" dirty="0">
                <a:latin typeface="Gill Sans MT"/>
                <a:cs typeface="Gill Sans MT"/>
              </a:rPr>
              <a:t> </a:t>
            </a:r>
            <a:r>
              <a:rPr sz="3200" spc="-15" dirty="0">
                <a:latin typeface="Gill Sans MT"/>
                <a:cs typeface="Gill Sans MT"/>
              </a:rPr>
              <a:t>pa</a:t>
            </a:r>
            <a:r>
              <a:rPr sz="3200" spc="-10" dirty="0">
                <a:latin typeface="Gill Sans MT"/>
                <a:cs typeface="Gill Sans MT"/>
              </a:rPr>
              <a:t>n</a:t>
            </a:r>
            <a:r>
              <a:rPr sz="3200" spc="-15" dirty="0">
                <a:latin typeface="Gill Sans MT"/>
                <a:cs typeface="Gill Sans MT"/>
              </a:rPr>
              <a:t>c</a:t>
            </a:r>
            <a:r>
              <a:rPr sz="3200" spc="-60" dirty="0">
                <a:latin typeface="Gill Sans MT"/>
                <a:cs typeface="Gill Sans MT"/>
              </a:rPr>
              <a:t>r</a:t>
            </a:r>
            <a:r>
              <a:rPr sz="3200" dirty="0">
                <a:latin typeface="Gill Sans MT"/>
                <a:cs typeface="Gill Sans MT"/>
              </a:rPr>
              <a:t>eatiti</a:t>
            </a:r>
            <a:r>
              <a:rPr sz="3200" spc="5" dirty="0">
                <a:latin typeface="Gill Sans MT"/>
                <a:cs typeface="Gill Sans MT"/>
              </a:rPr>
              <a:t>s</a:t>
            </a:r>
            <a:r>
              <a:rPr sz="3200" dirty="0">
                <a:latin typeface="Gill Sans MT"/>
                <a:cs typeface="Gill Sans MT"/>
              </a:rPr>
              <a:t>,</a:t>
            </a:r>
            <a:r>
              <a:rPr sz="3200" spc="-250" dirty="0">
                <a:latin typeface="Times New Roman" panose="02020603050405020304"/>
                <a:cs typeface="Times New Roman" panose="02020603050405020304"/>
              </a:rPr>
              <a:t> </a:t>
            </a:r>
            <a:r>
              <a:rPr sz="3200" dirty="0">
                <a:latin typeface="Gill Sans MT"/>
                <a:cs typeface="Gill Sans MT"/>
              </a:rPr>
              <a:t>tu</a:t>
            </a:r>
            <a:r>
              <a:rPr sz="3200" spc="10" dirty="0">
                <a:latin typeface="Gill Sans MT"/>
                <a:cs typeface="Gill Sans MT"/>
              </a:rPr>
              <a:t>b</a:t>
            </a:r>
            <a:r>
              <a:rPr sz="3200" dirty="0">
                <a:latin typeface="Gill Sans MT"/>
                <a:cs typeface="Gill Sans MT"/>
              </a:rPr>
              <a:t>e</a:t>
            </a:r>
            <a:r>
              <a:rPr sz="3200" spc="-75" dirty="0">
                <a:latin typeface="Gill Sans MT"/>
                <a:cs typeface="Gill Sans MT"/>
              </a:rPr>
              <a:t>r</a:t>
            </a:r>
            <a:r>
              <a:rPr sz="3200" spc="-15" dirty="0">
                <a:latin typeface="Gill Sans MT"/>
                <a:cs typeface="Gill Sans MT"/>
              </a:rPr>
              <a:t>c</a:t>
            </a:r>
            <a:r>
              <a:rPr sz="3200" spc="-10" dirty="0">
                <a:latin typeface="Gill Sans MT"/>
                <a:cs typeface="Gill Sans MT"/>
              </a:rPr>
              <a:t>u</a:t>
            </a:r>
            <a:r>
              <a:rPr sz="3200" spc="-15" dirty="0">
                <a:latin typeface="Gill Sans MT"/>
                <a:cs typeface="Gill Sans MT"/>
              </a:rPr>
              <a:t>losis</a:t>
            </a:r>
            <a:endParaRPr sz="3200" dirty="0">
              <a:latin typeface="Gill Sans MT"/>
              <a:cs typeface="Gill Sans M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object 4"/>
          <p:cNvSpPr/>
          <p:nvPr/>
        </p:nvSpPr>
        <p:spPr bwMode="auto">
          <a:xfrm>
            <a:off x="1543050" y="1344613"/>
            <a:ext cx="85725" cy="65087"/>
          </a:xfrm>
          <a:custGeom>
            <a:avLst/>
            <a:gdLst>
              <a:gd name="T0" fmla="*/ 0 w 85725"/>
              <a:gd name="T1" fmla="*/ 32003 h 64134"/>
              <a:gd name="T2" fmla="*/ 39330 w 85725"/>
              <a:gd name="T3" fmla="*/ 95 h 64134"/>
              <a:gd name="T4" fmla="*/ 42671 w 85725"/>
              <a:gd name="T5" fmla="*/ 0 h 64134"/>
              <a:gd name="T6" fmla="*/ 80995 w 85725"/>
              <a:gd name="T7" fmla="*/ 17888 h 64134"/>
              <a:gd name="T8" fmla="*/ 85343 w 85725"/>
              <a:gd name="T9" fmla="*/ 32003 h 64134"/>
              <a:gd name="T10" fmla="*/ 45998 w 85725"/>
              <a:gd name="T11" fmla="*/ 63911 h 64134"/>
              <a:gd name="T12" fmla="*/ 42671 w 85725"/>
              <a:gd name="T13" fmla="*/ 64007 h 64134"/>
              <a:gd name="T14" fmla="*/ 26772 w 85725"/>
              <a:gd name="T15" fmla="*/ 61715 h 64134"/>
              <a:gd name="T16" fmla="*/ 13599 w 85725"/>
              <a:gd name="T17" fmla="*/ 55436 h 64134"/>
              <a:gd name="T18" fmla="*/ 4327 w 85725"/>
              <a:gd name="T19" fmla="*/ 46066 h 64134"/>
              <a:gd name="T20" fmla="*/ 128 w 85725"/>
              <a:gd name="T21" fmla="*/ 34501 h 64134"/>
              <a:gd name="T22" fmla="*/ 0 w 85725"/>
              <a:gd name="T23" fmla="*/ 32003 h 64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725" h="64134">
                <a:moveTo>
                  <a:pt x="0" y="32003"/>
                </a:moveTo>
                <a:lnTo>
                  <a:pt x="39330" y="95"/>
                </a:lnTo>
                <a:lnTo>
                  <a:pt x="42671" y="0"/>
                </a:lnTo>
                <a:lnTo>
                  <a:pt x="80995" y="17888"/>
                </a:lnTo>
                <a:lnTo>
                  <a:pt x="85343" y="32003"/>
                </a:lnTo>
                <a:lnTo>
                  <a:pt x="45998" y="63911"/>
                </a:lnTo>
                <a:lnTo>
                  <a:pt x="42671" y="64007"/>
                </a:lnTo>
                <a:lnTo>
                  <a:pt x="26772" y="61715"/>
                </a:lnTo>
                <a:lnTo>
                  <a:pt x="13599" y="55436"/>
                </a:lnTo>
                <a:lnTo>
                  <a:pt x="4327" y="46066"/>
                </a:lnTo>
                <a:lnTo>
                  <a:pt x="128" y="34501"/>
                </a:lnTo>
                <a:lnTo>
                  <a:pt x="0" y="32003"/>
                </a:lnTo>
                <a:close/>
              </a:path>
            </a:pathLst>
          </a:custGeom>
          <a:noFill/>
          <a:ln w="12700">
            <a:solidFill>
              <a:srgbClr val="2F7F92"/>
            </a:solidFill>
            <a:rou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 name="object 6"/>
          <p:cNvSpPr txBox="1">
            <a:spLocks noGrp="1"/>
          </p:cNvSpPr>
          <p:nvPr>
            <p:ph type="title"/>
          </p:nvPr>
        </p:nvSpPr>
        <p:spPr>
          <a:xfrm>
            <a:off x="360363" y="-31492"/>
            <a:ext cx="10836275" cy="1046162"/>
          </a:xfrm>
        </p:spPr>
        <p:txBody>
          <a:bodyPr tIns="288252" rtlCol="0"/>
          <a:lstStyle/>
          <a:p>
            <a:pPr marL="1327785" eaLnBrk="1" fontAlgn="auto" hangingPunct="1">
              <a:lnSpc>
                <a:spcPts val="5155"/>
              </a:lnSpc>
              <a:spcBef>
                <a:spcPts val="0"/>
              </a:spcBef>
              <a:spcAft>
                <a:spcPts val="0"/>
              </a:spcAft>
              <a:defRPr/>
            </a:pPr>
            <a:r>
              <a:rPr spc="-20" dirty="0"/>
              <a:t>Histo</a:t>
            </a:r>
            <a:r>
              <a:rPr spc="105" dirty="0"/>
              <a:t>r</a:t>
            </a:r>
            <a:r>
              <a:rPr spc="-20" dirty="0"/>
              <a:t>y</a:t>
            </a:r>
          </a:p>
        </p:txBody>
      </p:sp>
      <p:sp>
        <p:nvSpPr>
          <p:cNvPr id="7" name="object 7"/>
          <p:cNvSpPr txBox="1"/>
          <p:nvPr/>
        </p:nvSpPr>
        <p:spPr>
          <a:xfrm>
            <a:off x="1268412" y="1014670"/>
            <a:ext cx="10563225" cy="4554855"/>
          </a:xfrm>
          <a:prstGeom prst="rect">
            <a:avLst/>
          </a:prstGeom>
        </p:spPr>
        <p:txBody>
          <a:bodyPr wrap="square" lIns="0" tIns="0" rIns="0" bIns="0">
            <a:spAutoFit/>
          </a:bodyPr>
          <a:lstStyle>
            <a:lvl1pPr marL="127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sz="2800">
                <a:latin typeface="Arial" panose="020B0604020202020204" pitchFamily="34" charset="0"/>
              </a:rPr>
              <a:t>•</a:t>
            </a:r>
            <a:r>
              <a:rPr lang="en-US" altLang="en-US" sz="2800">
                <a:latin typeface="Gill Sans MT" panose="020B0502020104020203" pitchFamily="34" charset="0"/>
                <a:ea typeface="Gill Sans MT" panose="020B0502020104020203" pitchFamily="34" charset="0"/>
                <a:cs typeface="Gill Sans MT" panose="020B0502020104020203" pitchFamily="34" charset="0"/>
              </a:rPr>
              <a:t>Ask</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about</a:t>
            </a:r>
            <a:r>
              <a:rPr lang="en-US" altLang="en-US" sz="2800">
                <a:latin typeface="Times New Roman" panose="02020603050405020304" pitchFamily="18" charset="0"/>
                <a:cs typeface="Times New Roman" panose="02020603050405020304" pitchFamily="18" charset="0"/>
              </a:rPr>
              <a:t> </a:t>
            </a:r>
            <a:r>
              <a:rPr lang="en-US" altLang="en-US" sz="2800" b="1">
                <a:latin typeface="Gill Sans MT" panose="020B0502020104020203" pitchFamily="34" charset="0"/>
                <a:ea typeface="Gill Sans MT" panose="020B0502020104020203" pitchFamily="34" charset="0"/>
                <a:cs typeface="Gill Sans MT" panose="020B0502020104020203" pitchFamily="34" charset="0"/>
              </a:rPr>
              <a:t>risk</a:t>
            </a:r>
            <a:r>
              <a:rPr lang="en-US" altLang="en-US" sz="2800" b="1">
                <a:latin typeface="Times New Roman" panose="02020603050405020304" pitchFamily="18" charset="0"/>
                <a:cs typeface="Times New Roman" panose="02020603050405020304" pitchFamily="18" charset="0"/>
              </a:rPr>
              <a:t> </a:t>
            </a:r>
            <a:r>
              <a:rPr lang="en-US" altLang="en-US" sz="2800" b="1">
                <a:latin typeface="Gill Sans MT" panose="020B0502020104020203" pitchFamily="34" charset="0"/>
                <a:ea typeface="Gill Sans MT" panose="020B0502020104020203" pitchFamily="34" charset="0"/>
                <a:cs typeface="Gill Sans MT" panose="020B0502020104020203" pitchFamily="34" charset="0"/>
              </a:rPr>
              <a:t>factors</a:t>
            </a:r>
            <a:r>
              <a:rPr lang="en-US" altLang="en-US" sz="2800" b="1">
                <a:latin typeface="Times New Roman" panose="02020603050405020304" pitchFamily="18" charset="0"/>
                <a:cs typeface="Times New Roman" panose="02020603050405020304" pitchFamily="18" charset="0"/>
              </a:rPr>
              <a:t> </a:t>
            </a:r>
            <a:r>
              <a:rPr lang="en-US" altLang="en-US" sz="2800" b="1">
                <a:latin typeface="Gill Sans MT" panose="020B0502020104020203" pitchFamily="34" charset="0"/>
                <a:ea typeface="Gill Sans MT" panose="020B0502020104020203" pitchFamily="34" charset="0"/>
                <a:cs typeface="Gill Sans MT" panose="020B0502020104020203" pitchFamily="34" charset="0"/>
              </a:rPr>
              <a:t>of</a:t>
            </a:r>
            <a:r>
              <a:rPr lang="en-US" altLang="en-US" sz="2800" b="1">
                <a:latin typeface="Times New Roman" panose="02020603050405020304" pitchFamily="18" charset="0"/>
                <a:cs typeface="Times New Roman" panose="02020603050405020304" pitchFamily="18" charset="0"/>
              </a:rPr>
              <a:t> </a:t>
            </a:r>
            <a:r>
              <a:rPr lang="en-US" altLang="en-US" sz="2800" b="1">
                <a:latin typeface="Gill Sans MT" panose="020B0502020104020203" pitchFamily="34" charset="0"/>
                <a:ea typeface="Gill Sans MT" panose="020B0502020104020203" pitchFamily="34" charset="0"/>
                <a:cs typeface="Gill Sans MT" panose="020B0502020104020203" pitchFamily="34" charset="0"/>
              </a:rPr>
              <a:t>chronic</a:t>
            </a:r>
            <a:r>
              <a:rPr lang="en-US" altLang="en-US" sz="2800" b="1">
                <a:latin typeface="Times New Roman" panose="02020603050405020304" pitchFamily="18" charset="0"/>
                <a:cs typeface="Times New Roman" panose="02020603050405020304" pitchFamily="18" charset="0"/>
              </a:rPr>
              <a:t> </a:t>
            </a:r>
            <a:r>
              <a:rPr lang="en-US" altLang="en-US" sz="2800" b="1">
                <a:latin typeface="Gill Sans MT" panose="020B0502020104020203" pitchFamily="34" charset="0"/>
                <a:ea typeface="Gill Sans MT" panose="020B0502020104020203" pitchFamily="34" charset="0"/>
                <a:cs typeface="Gill Sans MT" panose="020B0502020104020203" pitchFamily="34" charset="0"/>
              </a:rPr>
              <a:t>liver</a:t>
            </a:r>
            <a:r>
              <a:rPr lang="en-US" altLang="en-US" sz="2800" b="1">
                <a:latin typeface="Times New Roman" panose="02020603050405020304" pitchFamily="18" charset="0"/>
                <a:cs typeface="Times New Roman" panose="02020603050405020304" pitchFamily="18" charset="0"/>
              </a:rPr>
              <a:t> </a:t>
            </a:r>
            <a:r>
              <a:rPr lang="en-US" altLang="en-US" sz="2800" b="1">
                <a:latin typeface="Gill Sans MT" panose="020B0502020104020203" pitchFamily="34" charset="0"/>
                <a:ea typeface="Gill Sans MT" panose="020B0502020104020203" pitchFamily="34" charset="0"/>
                <a:cs typeface="Gill Sans MT" panose="020B0502020104020203" pitchFamily="34" charset="0"/>
              </a:rPr>
              <a:t>disease</a:t>
            </a:r>
            <a:r>
              <a:rPr lang="en-US" altLang="en-US" sz="2800" b="1">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Alcohol</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intake,</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hx</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of</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viral</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hepatitis,</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IV</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drugs,</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multiple</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sexual</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partners,</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blood</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transfusion)</a:t>
            </a:r>
          </a:p>
          <a:p>
            <a:pPr>
              <a:spcBef>
                <a:spcPts val="2640"/>
              </a:spcBef>
            </a:pPr>
            <a:r>
              <a:rPr lang="en-US" altLang="en-US" sz="2800">
                <a:latin typeface="Arial" panose="020B0604020202020204" pitchFamily="34" charset="0"/>
              </a:rPr>
              <a:t>•</a:t>
            </a:r>
            <a:r>
              <a:rPr lang="en-US" altLang="en-US" sz="2800">
                <a:latin typeface="Gill Sans MT" panose="020B0502020104020203" pitchFamily="34" charset="0"/>
                <a:ea typeface="Gill Sans MT" panose="020B0502020104020203" pitchFamily="34" charset="0"/>
                <a:cs typeface="Gill Sans MT" panose="020B0502020104020203" pitchFamily="34" charset="0"/>
              </a:rPr>
              <a:t>Ask</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about</a:t>
            </a:r>
            <a:r>
              <a:rPr lang="en-US" altLang="en-US" sz="2800">
                <a:latin typeface="Times New Roman" panose="02020603050405020304" pitchFamily="18" charset="0"/>
                <a:cs typeface="Times New Roman" panose="02020603050405020304" pitchFamily="18" charset="0"/>
              </a:rPr>
              <a:t> </a:t>
            </a:r>
            <a:r>
              <a:rPr lang="en-US" altLang="en-US" sz="2800" b="1">
                <a:latin typeface="Gill Sans MT" panose="020B0502020104020203" pitchFamily="34" charset="0"/>
                <a:ea typeface="Gill Sans MT" panose="020B0502020104020203" pitchFamily="34" charset="0"/>
                <a:cs typeface="Gill Sans MT" panose="020B0502020104020203" pitchFamily="34" charset="0"/>
              </a:rPr>
              <a:t>complications</a:t>
            </a:r>
            <a:r>
              <a:rPr lang="en-US" altLang="en-US" sz="2800" b="1">
                <a:latin typeface="Times New Roman" panose="02020603050405020304" pitchFamily="18" charset="0"/>
                <a:cs typeface="Times New Roman" panose="02020603050405020304" pitchFamily="18" charset="0"/>
              </a:rPr>
              <a:t> </a:t>
            </a:r>
            <a:r>
              <a:rPr lang="en-US" altLang="en-US" sz="2800" b="1">
                <a:latin typeface="Gill Sans MT" panose="020B0502020104020203" pitchFamily="34" charset="0"/>
                <a:ea typeface="Gill Sans MT" panose="020B0502020104020203" pitchFamily="34" charset="0"/>
                <a:cs typeface="Gill Sans MT" panose="020B0502020104020203" pitchFamily="34" charset="0"/>
              </a:rPr>
              <a:t>of</a:t>
            </a:r>
            <a:r>
              <a:rPr lang="en-US" altLang="en-US" sz="2800" b="1">
                <a:latin typeface="Times New Roman" panose="02020603050405020304" pitchFamily="18" charset="0"/>
                <a:cs typeface="Times New Roman" panose="02020603050405020304" pitchFamily="18" charset="0"/>
              </a:rPr>
              <a:t> </a:t>
            </a:r>
            <a:r>
              <a:rPr lang="en-US" altLang="en-US" sz="2800" b="1">
                <a:latin typeface="Gill Sans MT" panose="020B0502020104020203" pitchFamily="34" charset="0"/>
                <a:ea typeface="Gill Sans MT" panose="020B0502020104020203" pitchFamily="34" charset="0"/>
                <a:cs typeface="Gill Sans MT" panose="020B0502020104020203" pitchFamily="34" charset="0"/>
              </a:rPr>
              <a:t>chronic</a:t>
            </a:r>
            <a:r>
              <a:rPr lang="en-US" altLang="en-US" sz="2800" b="1">
                <a:latin typeface="Times New Roman" panose="02020603050405020304" pitchFamily="18" charset="0"/>
                <a:cs typeface="Times New Roman" panose="02020603050405020304" pitchFamily="18" charset="0"/>
              </a:rPr>
              <a:t> </a:t>
            </a:r>
            <a:r>
              <a:rPr lang="en-US" altLang="en-US" sz="2800" b="1">
                <a:latin typeface="Gill Sans MT" panose="020B0502020104020203" pitchFamily="34" charset="0"/>
                <a:ea typeface="Gill Sans MT" panose="020B0502020104020203" pitchFamily="34" charset="0"/>
                <a:cs typeface="Gill Sans MT" panose="020B0502020104020203" pitchFamily="34" charset="0"/>
              </a:rPr>
              <a:t>liver</a:t>
            </a:r>
            <a:r>
              <a:rPr lang="en-US" altLang="en-US" sz="2800" b="1">
                <a:latin typeface="Times New Roman" panose="02020603050405020304" pitchFamily="18" charset="0"/>
                <a:cs typeface="Times New Roman" panose="02020603050405020304" pitchFamily="18" charset="0"/>
              </a:rPr>
              <a:t> </a:t>
            </a:r>
            <a:r>
              <a:rPr lang="en-US" altLang="en-US" sz="2800" b="1">
                <a:latin typeface="Gill Sans MT" panose="020B0502020104020203" pitchFamily="34" charset="0"/>
                <a:ea typeface="Gill Sans MT" panose="020B0502020104020203" pitchFamily="34" charset="0"/>
                <a:cs typeface="Gill Sans MT" panose="020B0502020104020203" pitchFamily="34" charset="0"/>
              </a:rPr>
              <a:t>disease</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including</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jaundice,</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pedal</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edema,</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gastrointestinal</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hemorrhage,</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or</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hepatic</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encephalopathy.</a:t>
            </a:r>
          </a:p>
          <a:p>
            <a:pPr>
              <a:spcBef>
                <a:spcPts val="2640"/>
              </a:spcBef>
            </a:pPr>
            <a:r>
              <a:rPr lang="en-US" altLang="en-US" sz="2800">
                <a:latin typeface="Arial" panose="020B0604020202020204" pitchFamily="34" charset="0"/>
              </a:rPr>
              <a:t>•</a:t>
            </a:r>
            <a:r>
              <a:rPr lang="en-US" altLang="en-US" sz="2800">
                <a:latin typeface="Gill Sans MT" panose="020B0502020104020203" pitchFamily="34" charset="0"/>
                <a:ea typeface="Gill Sans MT" panose="020B0502020104020203" pitchFamily="34" charset="0"/>
                <a:cs typeface="Gill Sans MT" panose="020B0502020104020203" pitchFamily="34" charset="0"/>
              </a:rPr>
              <a:t>Also</a:t>
            </a:r>
            <a:r>
              <a:rPr lang="en-US" altLang="en-US" sz="2800">
                <a:latin typeface="Times New Roman" panose="02020603050405020304" pitchFamily="18" charset="0"/>
                <a:cs typeface="Times New Roman" panose="02020603050405020304" pitchFamily="18" charset="0"/>
              </a:rPr>
              <a:t> </a:t>
            </a:r>
            <a:r>
              <a:rPr lang="en-US" altLang="en-US" sz="2800" b="1">
                <a:latin typeface="Gill Sans MT" panose="020B0502020104020203" pitchFamily="34" charset="0"/>
                <a:ea typeface="Gill Sans MT" panose="020B0502020104020203" pitchFamily="34" charset="0"/>
                <a:cs typeface="Gill Sans MT" panose="020B0502020104020203" pitchFamily="34" charset="0"/>
              </a:rPr>
              <a:t>non-alcoholic</a:t>
            </a:r>
            <a:r>
              <a:rPr lang="en-US" altLang="en-US" sz="2800" b="1">
                <a:latin typeface="Times New Roman" panose="02020603050405020304" pitchFamily="18" charset="0"/>
                <a:cs typeface="Times New Roman" panose="02020603050405020304" pitchFamily="18" charset="0"/>
              </a:rPr>
              <a:t> </a:t>
            </a:r>
            <a:r>
              <a:rPr lang="en-US" altLang="en-US" sz="2800" b="1">
                <a:latin typeface="Gill Sans MT" panose="020B0502020104020203" pitchFamily="34" charset="0"/>
                <a:ea typeface="Gill Sans MT" panose="020B0502020104020203" pitchFamily="34" charset="0"/>
                <a:cs typeface="Gill Sans MT" panose="020B0502020104020203" pitchFamily="34" charset="0"/>
              </a:rPr>
              <a:t>liver</a:t>
            </a:r>
            <a:r>
              <a:rPr lang="en-US" altLang="en-US" sz="2800" b="1">
                <a:latin typeface="Times New Roman" panose="02020603050405020304" pitchFamily="18" charset="0"/>
                <a:cs typeface="Times New Roman" panose="02020603050405020304" pitchFamily="18" charset="0"/>
              </a:rPr>
              <a:t> </a:t>
            </a:r>
            <a:r>
              <a:rPr lang="en-US" altLang="en-US" sz="2800" b="1">
                <a:latin typeface="Gill Sans MT" panose="020B0502020104020203" pitchFamily="34" charset="0"/>
                <a:ea typeface="Gill Sans MT" panose="020B0502020104020203" pitchFamily="34" charset="0"/>
                <a:cs typeface="Gill Sans MT" panose="020B0502020104020203" pitchFamily="34" charset="0"/>
              </a:rPr>
              <a:t>disease</a:t>
            </a:r>
            <a:r>
              <a:rPr lang="en-US" altLang="en-US" sz="2800" b="1">
                <a:latin typeface="Times New Roman" panose="02020603050405020304" pitchFamily="18" charset="0"/>
                <a:cs typeface="Times New Roman" panose="02020603050405020304" pitchFamily="18" charset="0"/>
              </a:rPr>
              <a:t> </a:t>
            </a:r>
            <a:r>
              <a:rPr lang="en-US" altLang="en-US" sz="2800" b="1">
                <a:latin typeface="Gill Sans MT" panose="020B0502020104020203" pitchFamily="34" charset="0"/>
                <a:ea typeface="Gill Sans MT" panose="020B0502020104020203" pitchFamily="34" charset="0"/>
                <a:cs typeface="Gill Sans MT" panose="020B0502020104020203" pitchFamily="34" charset="0"/>
              </a:rPr>
              <a:t>factors</a:t>
            </a:r>
            <a:r>
              <a:rPr lang="en-US" altLang="en-US" sz="2800">
                <a:latin typeface="Gill Sans MT" panose="020B0502020104020203" pitchFamily="34" charset="0"/>
                <a:ea typeface="Gill Sans MT" panose="020B0502020104020203" pitchFamily="34" charset="0"/>
                <a:cs typeface="Gill Sans MT" panose="020B0502020104020203" pitchFamily="34" charset="0"/>
              </a:rPr>
              <a:t>;</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obesity,</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hypercholesrolemia,</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and</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type</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2</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diabetes</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mellitus</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which</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may</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lead</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to</a:t>
            </a:r>
            <a:r>
              <a:rPr lang="en-US" altLang="en-US" sz="2800">
                <a:latin typeface="Times New Roman" panose="02020603050405020304" pitchFamily="18" charset="0"/>
                <a:cs typeface="Times New Roman" panose="02020603050405020304" pitchFamily="18" charset="0"/>
              </a:rPr>
              <a:t> </a:t>
            </a:r>
            <a:r>
              <a:rPr lang="en-US" altLang="en-US" sz="2800" u="sng">
                <a:latin typeface="Gill Sans MT" panose="020B0502020104020203" pitchFamily="34" charset="0"/>
                <a:ea typeface="Gill Sans MT" panose="020B0502020104020203" pitchFamily="34" charset="0"/>
                <a:cs typeface="Gill Sans MT" panose="020B0502020104020203" pitchFamily="34" charset="0"/>
              </a:rPr>
              <a:t>steatohepatitis</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and</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eventually</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liver</a:t>
            </a:r>
            <a:r>
              <a:rPr lang="en-US" altLang="en-US" sz="2800">
                <a:latin typeface="Times New Roman" panose="02020603050405020304" pitchFamily="18" charset="0"/>
                <a:cs typeface="Times New Roman" panose="02020603050405020304" pitchFamily="18" charset="0"/>
              </a:rPr>
              <a:t> </a:t>
            </a:r>
            <a:r>
              <a:rPr lang="en-US" altLang="en-US" sz="2800">
                <a:latin typeface="Gill Sans MT" panose="020B0502020104020203" pitchFamily="34" charset="0"/>
                <a:ea typeface="Gill Sans MT" panose="020B0502020104020203" pitchFamily="34" charset="0"/>
                <a:cs typeface="Gill Sans MT" panose="020B0502020104020203" pitchFamily="34" charset="0"/>
              </a:rPr>
              <a:t>cirrhosis.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90DD64-8C93-43BB-8567-885B167FA196}"/>
              </a:ext>
            </a:extLst>
          </p:cNvPr>
          <p:cNvSpPr>
            <a:spLocks noGrp="1"/>
          </p:cNvSpPr>
          <p:nvPr>
            <p:ph type="title"/>
          </p:nvPr>
        </p:nvSpPr>
        <p:spPr>
          <a:xfrm>
            <a:off x="677863" y="319088"/>
            <a:ext cx="10836275" cy="661720"/>
          </a:xfrm>
        </p:spPr>
        <p:txBody>
          <a:bodyPr/>
          <a:lstStyle/>
          <a:p>
            <a:r>
              <a:rPr lang="en-US" dirty="0"/>
              <a:t>General examinations</a:t>
            </a:r>
          </a:p>
        </p:txBody>
      </p:sp>
      <p:sp>
        <p:nvSpPr>
          <p:cNvPr id="3" name="Text Placeholder 2">
            <a:extLst>
              <a:ext uri="{FF2B5EF4-FFF2-40B4-BE49-F238E27FC236}">
                <a16:creationId xmlns:a16="http://schemas.microsoft.com/office/drawing/2014/main" xmlns="" id="{2E77CA1F-4D3B-4D40-98D1-ECB17823AA22}"/>
              </a:ext>
            </a:extLst>
          </p:cNvPr>
          <p:cNvSpPr>
            <a:spLocks noGrp="1"/>
          </p:cNvSpPr>
          <p:nvPr>
            <p:ph idx="1"/>
          </p:nvPr>
        </p:nvSpPr>
        <p:spPr>
          <a:xfrm>
            <a:off x="1371600" y="1557338"/>
            <a:ext cx="10453688" cy="4924425"/>
          </a:xfrm>
        </p:spPr>
        <p:txBody>
          <a:bodyPr/>
          <a:lstStyle/>
          <a:p>
            <a:pPr marL="457200" indent="-457200">
              <a:buFont typeface="Arial" panose="020B0604020202020204" pitchFamily="34" charset="0"/>
              <a:buChar char="•"/>
            </a:pPr>
            <a:r>
              <a:rPr lang="en-US" dirty="0"/>
              <a:t>Enlarged lymph nodes : Suggestive of TB , </a:t>
            </a:r>
            <a:r>
              <a:rPr lang="en-US" dirty="0" err="1"/>
              <a:t>leukaemia</a:t>
            </a:r>
            <a:r>
              <a:rPr lang="en-US" dirty="0"/>
              <a:t> , malignancy , and lymphomas . </a:t>
            </a:r>
          </a:p>
          <a:p>
            <a:pPr marL="457200" indent="-457200">
              <a:buFont typeface="Arial" panose="020B0604020202020204" pitchFamily="34" charset="0"/>
              <a:buChar char="•"/>
            </a:pPr>
            <a:r>
              <a:rPr lang="en-US" dirty="0"/>
              <a:t>Associated jaundice : Cirrhosis of liver . </a:t>
            </a:r>
          </a:p>
          <a:p>
            <a:pPr marL="457200" indent="-457200">
              <a:buFont typeface="Arial" panose="020B0604020202020204" pitchFamily="34" charset="0"/>
              <a:buChar char="•"/>
            </a:pPr>
            <a:r>
              <a:rPr lang="en-US" dirty="0" err="1"/>
              <a:t>Dyspnoea</a:t>
            </a:r>
            <a:r>
              <a:rPr lang="en-US" dirty="0"/>
              <a:t> , PND , </a:t>
            </a:r>
            <a:r>
              <a:rPr lang="en-US" dirty="0" err="1"/>
              <a:t>orthopnoea</a:t>
            </a:r>
            <a:r>
              <a:rPr lang="en-US" dirty="0"/>
              <a:t> , and oedema : congestive cardiac failure . </a:t>
            </a:r>
          </a:p>
          <a:p>
            <a:pPr marL="457200" indent="-457200">
              <a:buFont typeface="Arial" panose="020B0604020202020204" pitchFamily="34" charset="0"/>
              <a:buChar char="•"/>
            </a:pPr>
            <a:r>
              <a:rPr lang="en-US" dirty="0"/>
              <a:t>Periorbital oedema , puffiness of face and oedema associated with ascites : acute nephritis , nephrotic synd. </a:t>
            </a:r>
          </a:p>
          <a:p>
            <a:pPr marL="457200" indent="-457200">
              <a:buFont typeface="Arial" panose="020B0604020202020204" pitchFamily="34" charset="0"/>
              <a:buChar char="•"/>
            </a:pPr>
            <a:r>
              <a:rPr lang="en-US" dirty="0"/>
              <a:t>Severe </a:t>
            </a:r>
            <a:r>
              <a:rPr lang="en-US" dirty="0" err="1"/>
              <a:t>anaemia</a:t>
            </a:r>
            <a:r>
              <a:rPr lang="en-US" dirty="0"/>
              <a:t> : Ascites of </a:t>
            </a:r>
            <a:r>
              <a:rPr lang="en-US" dirty="0" err="1"/>
              <a:t>haematologic</a:t>
            </a:r>
            <a:r>
              <a:rPr lang="en-US" dirty="0"/>
              <a:t> origin . </a:t>
            </a:r>
          </a:p>
          <a:p>
            <a:pPr marL="457200" indent="-457200">
              <a:buFont typeface="Arial" panose="020B0604020202020204" pitchFamily="34" charset="0"/>
              <a:buChar char="•"/>
            </a:pPr>
            <a:r>
              <a:rPr lang="en-US" dirty="0"/>
              <a:t>Other signs of malnutrition with ascites : Kwashiorkor .</a:t>
            </a:r>
          </a:p>
        </p:txBody>
      </p:sp>
    </p:spTree>
    <p:extLst>
      <p:ext uri="{BB962C8B-B14F-4D97-AF65-F5344CB8AC3E}">
        <p14:creationId xmlns:p14="http://schemas.microsoft.com/office/powerpoint/2010/main" val="1775606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90F87C6-36BF-42DD-B1E0-A4C83F4B8218}"/>
              </a:ext>
            </a:extLst>
          </p:cNvPr>
          <p:cNvSpPr>
            <a:spLocks noGrp="1"/>
          </p:cNvSpPr>
          <p:nvPr>
            <p:ph type="title"/>
          </p:nvPr>
        </p:nvSpPr>
        <p:spPr>
          <a:xfrm>
            <a:off x="677863" y="319088"/>
            <a:ext cx="10836275" cy="661720"/>
          </a:xfrm>
        </p:spPr>
        <p:txBody>
          <a:bodyPr/>
          <a:lstStyle/>
          <a:p>
            <a:r>
              <a:rPr lang="en-US" dirty="0"/>
              <a:t>Abdominal Examination</a:t>
            </a:r>
          </a:p>
        </p:txBody>
      </p:sp>
      <p:sp>
        <p:nvSpPr>
          <p:cNvPr id="3" name="Text Placeholder 2">
            <a:extLst>
              <a:ext uri="{FF2B5EF4-FFF2-40B4-BE49-F238E27FC236}">
                <a16:creationId xmlns:a16="http://schemas.microsoft.com/office/drawing/2014/main" xmlns="" id="{9F711F7E-6A9E-4CB7-A4A5-1680F0AE13C3}"/>
              </a:ext>
            </a:extLst>
          </p:cNvPr>
          <p:cNvSpPr>
            <a:spLocks noGrp="1"/>
          </p:cNvSpPr>
          <p:nvPr>
            <p:ph idx="1"/>
          </p:nvPr>
        </p:nvSpPr>
        <p:spPr>
          <a:xfrm>
            <a:off x="1447800" y="1557338"/>
            <a:ext cx="10377488" cy="5515356"/>
          </a:xfrm>
        </p:spPr>
        <p:txBody>
          <a:bodyPr/>
          <a:lstStyle/>
          <a:p>
            <a:r>
              <a:rPr lang="en-US" dirty="0"/>
              <a:t>Inspection :</a:t>
            </a:r>
          </a:p>
          <a:p>
            <a:pPr marL="457200" indent="-457200">
              <a:buFont typeface="Arial" panose="020B0604020202020204" pitchFamily="34" charset="0"/>
              <a:buChar char="•"/>
            </a:pPr>
            <a:r>
              <a:rPr lang="en-US" dirty="0"/>
              <a:t>Abdomen is distended . </a:t>
            </a:r>
          </a:p>
          <a:p>
            <a:pPr marL="457200" indent="-457200">
              <a:buFont typeface="Arial" panose="020B0604020202020204" pitchFamily="34" charset="0"/>
              <a:buChar char="•"/>
            </a:pPr>
            <a:r>
              <a:rPr lang="en-US" dirty="0"/>
              <a:t>Umbilicus is everted and slit transversely(laughing umbilicus)</a:t>
            </a:r>
          </a:p>
          <a:p>
            <a:pPr marL="457200" indent="-457200">
              <a:buFont typeface="Arial" panose="020B0604020202020204" pitchFamily="34" charset="0"/>
              <a:buChar char="•"/>
            </a:pPr>
            <a:r>
              <a:rPr lang="en-US" dirty="0"/>
              <a:t>The distance between umbilicus and xiphisternum is more than the distance between umbilicus and pubic symphysis .</a:t>
            </a:r>
          </a:p>
          <a:p>
            <a:pPr marL="457200" indent="-457200">
              <a:buFont typeface="Arial" panose="020B0604020202020204" pitchFamily="34" charset="0"/>
              <a:buChar char="•"/>
            </a:pPr>
            <a:r>
              <a:rPr lang="en-US" dirty="0"/>
              <a:t>Flanks are full. Nearly 1500 mL of fluid is required to make the flanks full . </a:t>
            </a:r>
          </a:p>
          <a:p>
            <a:pPr marL="457200" indent="-457200">
              <a:buFont typeface="Arial" panose="020B0604020202020204" pitchFamily="34" charset="0"/>
              <a:buChar char="•"/>
            </a:pPr>
            <a:r>
              <a:rPr lang="en-US" dirty="0"/>
              <a:t>Veins are dilated over the abdomen . </a:t>
            </a:r>
          </a:p>
          <a:p>
            <a:pPr marL="457200" indent="-457200">
              <a:buFont typeface="Arial" panose="020B0604020202020204" pitchFamily="34" charset="0"/>
              <a:buChar char="•"/>
            </a:pPr>
            <a:r>
              <a:rPr lang="en-US" dirty="0"/>
              <a:t>Scrotal oedema indicates nephrotic synd. </a:t>
            </a:r>
          </a:p>
        </p:txBody>
      </p:sp>
    </p:spTree>
    <p:extLst>
      <p:ext uri="{BB962C8B-B14F-4D97-AF65-F5344CB8AC3E}">
        <p14:creationId xmlns:p14="http://schemas.microsoft.com/office/powerpoint/2010/main" val="35894594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AB7EF6-DBB8-4B0F-92BA-A5B8ED68CE50}"/>
              </a:ext>
            </a:extLst>
          </p:cNvPr>
          <p:cNvSpPr>
            <a:spLocks noGrp="1"/>
          </p:cNvSpPr>
          <p:nvPr>
            <p:ph type="title"/>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eaLnBrk="1" hangingPunct="1">
              <a:lnSpc>
                <a:spcPct val="90000"/>
              </a:lnSpc>
            </a:pPr>
            <a:r>
              <a:rPr lang="en-US" sz="2600" kern="1200">
                <a:solidFill>
                  <a:srgbClr val="FFFFFF"/>
                </a:solidFill>
                <a:latin typeface="+mj-lt"/>
                <a:ea typeface="+mj-ea"/>
                <a:cs typeface="+mj-cs"/>
              </a:rPr>
              <a:t>Palpation of abdomen</a:t>
            </a:r>
          </a:p>
        </p:txBody>
      </p:sp>
      <p:pic>
        <p:nvPicPr>
          <p:cNvPr id="5" name="Picture 4" descr="Table&#10;&#10;Description automatically generated">
            <a:extLst>
              <a:ext uri="{FF2B5EF4-FFF2-40B4-BE49-F238E27FC236}">
                <a16:creationId xmlns:a16="http://schemas.microsoft.com/office/drawing/2014/main" xmlns="" id="{E4CFC8B2-7ADA-4B31-8AB3-395C926671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0565" y="961812"/>
            <a:ext cx="7044268" cy="4930987"/>
          </a:xfrm>
          <a:prstGeom prst="rect">
            <a:avLst/>
          </a:prstGeom>
        </p:spPr>
      </p:pic>
    </p:spTree>
    <p:extLst>
      <p:ext uri="{BB962C8B-B14F-4D97-AF65-F5344CB8AC3E}">
        <p14:creationId xmlns:p14="http://schemas.microsoft.com/office/powerpoint/2010/main" val="5478409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677863" y="319088"/>
            <a:ext cx="10836275" cy="922715"/>
          </a:xfrm>
        </p:spPr>
        <p:txBody>
          <a:bodyPr tIns="288252" rtlCol="0">
            <a:normAutofit fontScale="90000"/>
          </a:bodyPr>
          <a:lstStyle/>
          <a:p>
            <a:pPr marL="1327785" eaLnBrk="1" fontAlgn="auto" hangingPunct="1">
              <a:lnSpc>
                <a:spcPts val="5155"/>
              </a:lnSpc>
              <a:spcBef>
                <a:spcPts val="0"/>
              </a:spcBef>
              <a:spcAft>
                <a:spcPts val="0"/>
              </a:spcAft>
              <a:defRPr/>
            </a:pPr>
            <a:r>
              <a:rPr lang="en-US" dirty="0"/>
              <a:t>percussion</a:t>
            </a:r>
            <a:endParaRPr spc="-25" dirty="0"/>
          </a:p>
        </p:txBody>
      </p:sp>
      <p:sp>
        <p:nvSpPr>
          <p:cNvPr id="4" name="object 4"/>
          <p:cNvSpPr txBox="1">
            <a:spLocks noGrp="1"/>
          </p:cNvSpPr>
          <p:nvPr>
            <p:ph idx="1"/>
          </p:nvPr>
        </p:nvSpPr>
        <p:spPr>
          <a:xfrm>
            <a:off x="677863" y="1365250"/>
            <a:ext cx="11458575" cy="5480050"/>
          </a:xfrm>
        </p:spPr>
        <p:txBody>
          <a:bodyPr tIns="77147"/>
          <a:lstStyle/>
          <a:p>
            <a:pPr marL="1638300" eaLnBrk="1" hangingPunct="1">
              <a:lnSpc>
                <a:spcPct val="130000"/>
              </a:lnSpc>
              <a:spcBef>
                <a:spcPct val="0"/>
              </a:spcBef>
              <a:tabLst>
                <a:tab pos="3975100" algn="l"/>
              </a:tabLst>
            </a:pPr>
            <a:r>
              <a:rPr lang="en-US" altLang="en-US">
                <a:latin typeface="Gill Sans MT" panose="020B0502020104020203" pitchFamily="34" charset="0"/>
                <a:ea typeface="Gill Sans MT" panose="020B0502020104020203" pitchFamily="34" charset="0"/>
                <a:cs typeface="Gill Sans MT" panose="020B0502020104020203" pitchFamily="34" charset="0"/>
              </a:rPr>
              <a:t>Ascites</a:t>
            </a:r>
            <a:r>
              <a:rPr lang="en-US" altLang="en-US">
                <a:latin typeface="Times New Roman" panose="02020603050405020304" pitchFamily="18" charset="0"/>
                <a:cs typeface="Times New Roman" panose="02020603050405020304" pitchFamily="18" charset="0"/>
              </a:rPr>
              <a:t> </a:t>
            </a:r>
            <a:r>
              <a:rPr lang="en-US" altLang="en-US">
                <a:latin typeface="Gill Sans MT" panose="020B0502020104020203" pitchFamily="34" charset="0"/>
                <a:ea typeface="Gill Sans MT" panose="020B0502020104020203" pitchFamily="34" charset="0"/>
                <a:cs typeface="Gill Sans MT" panose="020B0502020104020203" pitchFamily="34" charset="0"/>
              </a:rPr>
              <a:t>should</a:t>
            </a:r>
            <a:r>
              <a:rPr lang="en-US" altLang="en-US">
                <a:latin typeface="Times New Roman" panose="02020603050405020304" pitchFamily="18" charset="0"/>
                <a:cs typeface="Times New Roman" panose="02020603050405020304" pitchFamily="18" charset="0"/>
              </a:rPr>
              <a:t> </a:t>
            </a:r>
            <a:r>
              <a:rPr lang="en-US" altLang="en-US">
                <a:latin typeface="Gill Sans MT" panose="020B0502020104020203" pitchFamily="34" charset="0"/>
                <a:ea typeface="Gill Sans MT" panose="020B0502020104020203" pitchFamily="34" charset="0"/>
                <a:cs typeface="Gill Sans MT" panose="020B0502020104020203" pitchFamily="34" charset="0"/>
              </a:rPr>
              <a:t>be</a:t>
            </a:r>
            <a:r>
              <a:rPr lang="en-US" altLang="en-US">
                <a:latin typeface="Times New Roman" panose="02020603050405020304" pitchFamily="18" charset="0"/>
                <a:cs typeface="Times New Roman" panose="02020603050405020304" pitchFamily="18" charset="0"/>
              </a:rPr>
              <a:t> </a:t>
            </a:r>
            <a:r>
              <a:rPr lang="en-US" altLang="en-US">
                <a:latin typeface="Gill Sans MT" panose="020B0502020104020203" pitchFamily="34" charset="0"/>
                <a:ea typeface="Gill Sans MT" panose="020B0502020104020203" pitchFamily="34" charset="0"/>
                <a:cs typeface="Gill Sans MT" panose="020B0502020104020203" pitchFamily="34" charset="0"/>
              </a:rPr>
              <a:t>distinguished</a:t>
            </a:r>
            <a:r>
              <a:rPr lang="en-US" altLang="en-US">
                <a:latin typeface="Times New Roman" panose="02020603050405020304" pitchFamily="18" charset="0"/>
                <a:cs typeface="Times New Roman" panose="02020603050405020304" pitchFamily="18" charset="0"/>
              </a:rPr>
              <a:t> </a:t>
            </a:r>
            <a:r>
              <a:rPr lang="en-US" altLang="en-US">
                <a:latin typeface="Gill Sans MT" panose="020B0502020104020203" pitchFamily="34" charset="0"/>
                <a:ea typeface="Gill Sans MT" panose="020B0502020104020203" pitchFamily="34" charset="0"/>
                <a:cs typeface="Gill Sans MT" panose="020B0502020104020203" pitchFamily="34" charset="0"/>
              </a:rPr>
              <a:t>from</a:t>
            </a:r>
            <a:r>
              <a:rPr lang="en-US" altLang="en-US">
                <a:latin typeface="Times New Roman" panose="02020603050405020304" pitchFamily="18" charset="0"/>
                <a:cs typeface="Times New Roman" panose="02020603050405020304" pitchFamily="18" charset="0"/>
              </a:rPr>
              <a:t> </a:t>
            </a:r>
            <a:r>
              <a:rPr lang="en-US" altLang="en-US" u="sng">
                <a:latin typeface="Gill Sans MT" panose="020B0502020104020203" pitchFamily="34" charset="0"/>
                <a:ea typeface="Gill Sans MT" panose="020B0502020104020203" pitchFamily="34" charset="0"/>
                <a:cs typeface="Gill Sans MT" panose="020B0502020104020203" pitchFamily="34" charset="0"/>
              </a:rPr>
              <a:t>panniculus </a:t>
            </a:r>
            <a:r>
              <a:rPr lang="en-US" altLang="en-US" sz="2400">
                <a:latin typeface="Gill Sans MT" panose="020B0502020104020203" pitchFamily="34" charset="0"/>
                <a:ea typeface="Gill Sans MT" panose="020B0502020104020203" pitchFamily="34" charset="0"/>
                <a:cs typeface="Gill Sans MT" panose="020B0502020104020203" pitchFamily="34" charset="0"/>
              </a:rPr>
              <a:t>(Fat Upper Pelvic Area)</a:t>
            </a:r>
            <a:r>
              <a:rPr lang="en-US" altLang="en-US">
                <a:latin typeface="Gill Sans MT" panose="020B0502020104020203" pitchFamily="34" charset="0"/>
                <a:ea typeface="Gill Sans MT" panose="020B0502020104020203" pitchFamily="34" charset="0"/>
                <a:cs typeface="Gill Sans MT" panose="020B0502020104020203" pitchFamily="34" charset="0"/>
              </a:rPr>
              <a:t>,</a:t>
            </a:r>
            <a:r>
              <a:rPr lang="en-US" altLang="en-US">
                <a:latin typeface="Times New Roman" panose="02020603050405020304" pitchFamily="18" charset="0"/>
                <a:cs typeface="Times New Roman" panose="02020603050405020304" pitchFamily="18" charset="0"/>
              </a:rPr>
              <a:t> </a:t>
            </a:r>
            <a:r>
              <a:rPr lang="en-US" altLang="en-US" u="sng">
                <a:latin typeface="Gill Sans MT" panose="020B0502020104020203" pitchFamily="34" charset="0"/>
                <a:ea typeface="Gill Sans MT" panose="020B0502020104020203" pitchFamily="34" charset="0"/>
                <a:cs typeface="Gill Sans MT" panose="020B0502020104020203" pitchFamily="34" charset="0"/>
              </a:rPr>
              <a:t>massive</a:t>
            </a:r>
            <a:r>
              <a:rPr lang="en-US" altLang="en-US" u="sng">
                <a:latin typeface="Times New Roman" panose="02020603050405020304" pitchFamily="18" charset="0"/>
                <a:cs typeface="Times New Roman" panose="02020603050405020304" pitchFamily="18" charset="0"/>
              </a:rPr>
              <a:t> </a:t>
            </a:r>
            <a:r>
              <a:rPr lang="en-US" altLang="en-US" u="sng">
                <a:latin typeface="Gill Sans MT" panose="020B0502020104020203" pitchFamily="34" charset="0"/>
                <a:ea typeface="Gill Sans MT" panose="020B0502020104020203" pitchFamily="34" charset="0"/>
                <a:cs typeface="Gill Sans MT" panose="020B0502020104020203" pitchFamily="34" charset="0"/>
              </a:rPr>
              <a:t>hepatomegaly</a:t>
            </a:r>
            <a:r>
              <a:rPr lang="en-US" altLang="en-US">
                <a:latin typeface="Gill Sans MT" panose="020B0502020104020203" pitchFamily="34" charset="0"/>
                <a:ea typeface="Gill Sans MT" panose="020B0502020104020203" pitchFamily="34" charset="0"/>
                <a:cs typeface="Gill Sans MT" panose="020B0502020104020203" pitchFamily="34" charset="0"/>
              </a:rPr>
              <a:t>,g</a:t>
            </a:r>
            <a:r>
              <a:rPr lang="en-US" altLang="en-US" u="sng">
                <a:latin typeface="Gill Sans MT" panose="020B0502020104020203" pitchFamily="34" charset="0"/>
                <a:ea typeface="Gill Sans MT" panose="020B0502020104020203" pitchFamily="34" charset="0"/>
                <a:cs typeface="Gill Sans MT" panose="020B0502020104020203" pitchFamily="34" charset="0"/>
              </a:rPr>
              <a:t>aseous</a:t>
            </a:r>
            <a:r>
              <a:rPr lang="en-US" altLang="en-US" u="sng">
                <a:latin typeface="Times New Roman" panose="02020603050405020304" pitchFamily="18" charset="0"/>
                <a:cs typeface="Times New Roman" panose="02020603050405020304" pitchFamily="18" charset="0"/>
              </a:rPr>
              <a:t> </a:t>
            </a:r>
            <a:r>
              <a:rPr lang="en-US" altLang="en-US" u="sng">
                <a:latin typeface="Gill Sans MT" panose="020B0502020104020203" pitchFamily="34" charset="0"/>
                <a:ea typeface="Gill Sans MT" panose="020B0502020104020203" pitchFamily="34" charset="0"/>
                <a:cs typeface="Gill Sans MT" panose="020B0502020104020203" pitchFamily="34" charset="0"/>
              </a:rPr>
              <a:t>over</a:t>
            </a:r>
            <a:r>
              <a:rPr lang="en-US" altLang="en-US" u="sng">
                <a:latin typeface="Times New Roman" panose="02020603050405020304" pitchFamily="18" charset="0"/>
                <a:cs typeface="Times New Roman" panose="02020603050405020304" pitchFamily="18" charset="0"/>
              </a:rPr>
              <a:t> </a:t>
            </a:r>
            <a:r>
              <a:rPr lang="en-US" altLang="en-US" u="sng">
                <a:latin typeface="Gill Sans MT" panose="020B0502020104020203" pitchFamily="34" charset="0"/>
                <a:ea typeface="Gill Sans MT" panose="020B0502020104020203" pitchFamily="34" charset="0"/>
                <a:cs typeface="Gill Sans MT" panose="020B0502020104020203" pitchFamily="34" charset="0"/>
              </a:rPr>
              <a:t>distention</a:t>
            </a:r>
            <a:r>
              <a:rPr lang="en-US" altLang="en-US">
                <a:latin typeface="Gill Sans MT" panose="020B0502020104020203" pitchFamily="34" charset="0"/>
                <a:ea typeface="Gill Sans MT" panose="020B0502020104020203" pitchFamily="34" charset="0"/>
                <a:cs typeface="Gill Sans MT" panose="020B0502020104020203" pitchFamily="34" charset="0"/>
              </a:rPr>
              <a:t>,</a:t>
            </a:r>
            <a:r>
              <a:rPr lang="en-US" altLang="en-US">
                <a:latin typeface="Times New Roman" panose="02020603050405020304" pitchFamily="18" charset="0"/>
                <a:cs typeface="Times New Roman" panose="02020603050405020304" pitchFamily="18" charset="0"/>
              </a:rPr>
              <a:t> </a:t>
            </a:r>
            <a:r>
              <a:rPr lang="en-US" altLang="en-US" u="sng">
                <a:latin typeface="Gill Sans MT" panose="020B0502020104020203" pitchFamily="34" charset="0"/>
                <a:ea typeface="Gill Sans MT" panose="020B0502020104020203" pitchFamily="34" charset="0"/>
                <a:cs typeface="Gill Sans MT" panose="020B0502020104020203" pitchFamily="34" charset="0"/>
              </a:rPr>
              <a:t>intra-abdominal</a:t>
            </a:r>
            <a:r>
              <a:rPr lang="en-US" altLang="en-US" u="sng">
                <a:latin typeface="Times New Roman" panose="02020603050405020304" pitchFamily="18" charset="0"/>
                <a:cs typeface="Times New Roman" panose="02020603050405020304" pitchFamily="18" charset="0"/>
              </a:rPr>
              <a:t> </a:t>
            </a:r>
            <a:r>
              <a:rPr lang="en-US" altLang="en-US" u="sng">
                <a:latin typeface="Gill Sans MT" panose="020B0502020104020203" pitchFamily="34" charset="0"/>
                <a:ea typeface="Gill Sans MT" panose="020B0502020104020203" pitchFamily="34" charset="0"/>
                <a:cs typeface="Gill Sans MT" panose="020B0502020104020203" pitchFamily="34" charset="0"/>
              </a:rPr>
              <a:t>masses</a:t>
            </a:r>
            <a:r>
              <a:rPr lang="en-US" altLang="en-US">
                <a:latin typeface="Gill Sans MT" panose="020B0502020104020203" pitchFamily="34" charset="0"/>
                <a:ea typeface="Gill Sans MT" panose="020B0502020104020203" pitchFamily="34" charset="0"/>
                <a:cs typeface="Gill Sans MT" panose="020B0502020104020203" pitchFamily="34" charset="0"/>
              </a:rPr>
              <a:t>,</a:t>
            </a:r>
            <a:r>
              <a:rPr lang="en-US" altLang="en-US">
                <a:latin typeface="Times New Roman" panose="02020603050405020304" pitchFamily="18" charset="0"/>
                <a:cs typeface="Times New Roman" panose="02020603050405020304" pitchFamily="18" charset="0"/>
              </a:rPr>
              <a:t> </a:t>
            </a:r>
            <a:r>
              <a:rPr lang="en-US" altLang="en-US">
                <a:latin typeface="Gill Sans MT" panose="020B0502020104020203" pitchFamily="34" charset="0"/>
                <a:ea typeface="Gill Sans MT" panose="020B0502020104020203" pitchFamily="34" charset="0"/>
                <a:cs typeface="Gill Sans MT" panose="020B0502020104020203" pitchFamily="34" charset="0"/>
              </a:rPr>
              <a:t>and</a:t>
            </a:r>
            <a:r>
              <a:rPr lang="en-US" altLang="en-US">
                <a:latin typeface="Times New Roman" panose="02020603050405020304" pitchFamily="18" charset="0"/>
                <a:cs typeface="Times New Roman" panose="02020603050405020304" pitchFamily="18" charset="0"/>
              </a:rPr>
              <a:t> </a:t>
            </a:r>
            <a:r>
              <a:rPr lang="en-US" altLang="en-US" u="sng">
                <a:latin typeface="Gill Sans MT" panose="020B0502020104020203" pitchFamily="34" charset="0"/>
                <a:ea typeface="Gill Sans MT" panose="020B0502020104020203" pitchFamily="34" charset="0"/>
                <a:cs typeface="Gill Sans MT" panose="020B0502020104020203" pitchFamily="34" charset="0"/>
              </a:rPr>
              <a:t>pregnancy</a:t>
            </a:r>
            <a:r>
              <a:rPr lang="en-US" altLang="en-US">
                <a:latin typeface="Gill Sans MT" panose="020B0502020104020203" pitchFamily="34" charset="0"/>
                <a:ea typeface="Gill Sans MT" panose="020B0502020104020203" pitchFamily="34" charset="0"/>
                <a:cs typeface="Gill Sans MT" panose="020B0502020104020203" pitchFamily="34" charset="0"/>
              </a:rPr>
              <a:t>.</a:t>
            </a:r>
            <a:endParaRPr lang="en-US" altLang="en-US">
              <a:latin typeface="Times New Roman" panose="02020603050405020304" pitchFamily="18" charset="0"/>
              <a:cs typeface="Times New Roman" panose="02020603050405020304" pitchFamily="18" charset="0"/>
            </a:endParaRPr>
          </a:p>
          <a:p>
            <a:pPr marL="1638300" eaLnBrk="1" hangingPunct="1">
              <a:spcBef>
                <a:spcPts val="1675"/>
              </a:spcBef>
              <a:buClr>
                <a:srgbClr val="3890A6"/>
              </a:buClr>
              <a:buSzPct val="80000"/>
              <a:buFont typeface="Wingdings 2" panose="05020102010507070707" pitchFamily="18" charset="2"/>
              <a:buChar char=""/>
              <a:tabLst>
                <a:tab pos="3975100" algn="l"/>
              </a:tabLst>
            </a:pPr>
            <a:r>
              <a:rPr lang="en-US" altLang="en-US">
                <a:latin typeface="Gill Sans MT" panose="020B0502020104020203" pitchFamily="34" charset="0"/>
                <a:ea typeface="Gill Sans MT" panose="020B0502020104020203" pitchFamily="34" charset="0"/>
                <a:cs typeface="Gill Sans MT" panose="020B0502020104020203" pitchFamily="34" charset="0"/>
              </a:rPr>
              <a:t>Bulging</a:t>
            </a:r>
            <a:r>
              <a:rPr lang="en-US" altLang="en-US">
                <a:latin typeface="Times New Roman" panose="02020603050405020304" pitchFamily="18" charset="0"/>
                <a:cs typeface="Times New Roman" panose="02020603050405020304" pitchFamily="18" charset="0"/>
              </a:rPr>
              <a:t> </a:t>
            </a:r>
            <a:r>
              <a:rPr lang="en-US" altLang="en-US">
                <a:latin typeface="Gill Sans MT" panose="020B0502020104020203" pitchFamily="34" charset="0"/>
                <a:ea typeface="Gill Sans MT" panose="020B0502020104020203" pitchFamily="34" charset="0"/>
                <a:cs typeface="Gill Sans MT" panose="020B0502020104020203" pitchFamily="34" charset="0"/>
              </a:rPr>
              <a:t>flanks</a:t>
            </a:r>
            <a:endParaRPr lang="en-US" altLang="en-US">
              <a:latin typeface="Times New Roman" panose="02020603050405020304" pitchFamily="18" charset="0"/>
              <a:cs typeface="Times New Roman" panose="02020603050405020304" pitchFamily="18" charset="0"/>
            </a:endParaRPr>
          </a:p>
          <a:p>
            <a:pPr marL="1638300" eaLnBrk="1" hangingPunct="1">
              <a:spcBef>
                <a:spcPts val="1675"/>
              </a:spcBef>
              <a:buClr>
                <a:srgbClr val="3890A6"/>
              </a:buClr>
              <a:buSzPct val="80000"/>
              <a:buFont typeface="Wingdings 2" panose="05020102010507070707" pitchFamily="18" charset="2"/>
              <a:buChar char=""/>
              <a:tabLst>
                <a:tab pos="3975100" algn="l"/>
              </a:tabLst>
            </a:pPr>
            <a:r>
              <a:rPr lang="en-US" altLang="en-US">
                <a:latin typeface="Gill Sans MT" panose="020B0502020104020203" pitchFamily="34" charset="0"/>
                <a:ea typeface="Gill Sans MT" panose="020B0502020104020203" pitchFamily="34" charset="0"/>
                <a:cs typeface="Gill Sans MT" panose="020B0502020104020203" pitchFamily="34" charset="0"/>
              </a:rPr>
              <a:t>Shifting</a:t>
            </a:r>
            <a:r>
              <a:rPr lang="en-US" altLang="en-US">
                <a:latin typeface="Times New Roman" panose="02020603050405020304" pitchFamily="18" charset="0"/>
                <a:cs typeface="Times New Roman" panose="02020603050405020304" pitchFamily="18" charset="0"/>
              </a:rPr>
              <a:t> </a:t>
            </a:r>
            <a:r>
              <a:rPr lang="en-US" altLang="en-US">
                <a:latin typeface="Gill Sans MT" panose="020B0502020104020203" pitchFamily="34" charset="0"/>
                <a:ea typeface="Gill Sans MT" panose="020B0502020104020203" pitchFamily="34" charset="0"/>
                <a:cs typeface="Gill Sans MT" panose="020B0502020104020203" pitchFamily="34" charset="0"/>
              </a:rPr>
              <a:t>dullness</a:t>
            </a:r>
            <a:endParaRPr lang="en-US" altLang="en-US">
              <a:latin typeface="Times New Roman" panose="02020603050405020304" pitchFamily="18" charset="0"/>
              <a:cs typeface="Times New Roman" panose="02020603050405020304" pitchFamily="18" charset="0"/>
            </a:endParaRPr>
          </a:p>
          <a:p>
            <a:pPr marL="1638300" eaLnBrk="1" hangingPunct="1">
              <a:spcBef>
                <a:spcPts val="1675"/>
              </a:spcBef>
              <a:buClr>
                <a:srgbClr val="3890A6"/>
              </a:buClr>
              <a:buSzPct val="80000"/>
              <a:buFont typeface="Wingdings 2" panose="05020102010507070707" pitchFamily="18" charset="2"/>
              <a:buChar char=""/>
              <a:tabLst>
                <a:tab pos="3975100" algn="l"/>
              </a:tabLst>
            </a:pPr>
            <a:r>
              <a:rPr lang="en-US" altLang="en-US">
                <a:latin typeface="Gill Sans MT" panose="020B0502020104020203" pitchFamily="34" charset="0"/>
                <a:ea typeface="Gill Sans MT" panose="020B0502020104020203" pitchFamily="34" charset="0"/>
                <a:cs typeface="Gill Sans MT" panose="020B0502020104020203" pitchFamily="34" charset="0"/>
              </a:rPr>
              <a:t>Fluid</a:t>
            </a:r>
            <a:r>
              <a:rPr lang="en-US" altLang="en-US">
                <a:latin typeface="Times New Roman" panose="02020603050405020304" pitchFamily="18" charset="0"/>
                <a:cs typeface="Times New Roman" panose="02020603050405020304" pitchFamily="18" charset="0"/>
              </a:rPr>
              <a:t> </a:t>
            </a:r>
            <a:r>
              <a:rPr lang="en-US" altLang="en-US">
                <a:latin typeface="Gill Sans MT" panose="020B0502020104020203" pitchFamily="34" charset="0"/>
                <a:ea typeface="Gill Sans MT" panose="020B0502020104020203" pitchFamily="34" charset="0"/>
                <a:cs typeface="Gill Sans MT" panose="020B0502020104020203" pitchFamily="34" charset="0"/>
              </a:rPr>
              <a:t>thrill</a:t>
            </a:r>
            <a:endParaRPr lang="en-US" altLang="en-US">
              <a:latin typeface="Times New Roman" panose="02020603050405020304" pitchFamily="18" charset="0"/>
              <a:cs typeface="Times New Roman" panose="02020603050405020304" pitchFamily="18" charset="0"/>
            </a:endParaRPr>
          </a:p>
          <a:p>
            <a:pPr marL="1638300" eaLnBrk="1" hangingPunct="1">
              <a:lnSpc>
                <a:spcPts val="3600"/>
              </a:lnSpc>
              <a:spcBef>
                <a:spcPts val="1675"/>
              </a:spcBef>
              <a:buClr>
                <a:srgbClr val="3890A6"/>
              </a:buClr>
              <a:buSzPct val="80000"/>
              <a:buFont typeface="Wingdings 2" panose="05020102010507070707" pitchFamily="18" charset="2"/>
              <a:buChar char=""/>
              <a:tabLst>
                <a:tab pos="3975100" algn="l"/>
              </a:tabLst>
            </a:pPr>
            <a:r>
              <a:rPr lang="en-US" altLang="en-US">
                <a:latin typeface="Gill Sans MT" panose="020B0502020104020203" pitchFamily="34" charset="0"/>
                <a:ea typeface="Gill Sans MT" panose="020B0502020104020203" pitchFamily="34" charset="0"/>
                <a:cs typeface="Gill Sans MT" panose="020B0502020104020203" pitchFamily="34" charset="0"/>
              </a:rPr>
              <a:t>Puddle</a:t>
            </a:r>
            <a:r>
              <a:rPr lang="en-US" altLang="en-US">
                <a:latin typeface="Times New Roman" panose="02020603050405020304" pitchFamily="18" charset="0"/>
                <a:cs typeface="Times New Roman" panose="02020603050405020304" pitchFamily="18" charset="0"/>
              </a:rPr>
              <a:t> </a:t>
            </a:r>
            <a:r>
              <a:rPr lang="en-US" altLang="en-US">
                <a:latin typeface="Gill Sans MT" panose="020B0502020104020203" pitchFamily="34" charset="0"/>
                <a:ea typeface="Gill Sans MT" panose="020B0502020104020203" pitchFamily="34" charset="0"/>
                <a:cs typeface="Gill Sans MT" panose="020B0502020104020203" pitchFamily="34" charset="0"/>
              </a:rPr>
              <a:t>sign</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xmlns="" id="{4B0B8271-78E2-3842-8114-402B515F19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0394" y="-11173"/>
            <a:ext cx="10771605" cy="686917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DFF5473-B9F4-4E63-AE79-74E3A0A55F42}"/>
              </a:ext>
            </a:extLst>
          </p:cNvPr>
          <p:cNvSpPr>
            <a:spLocks noGrp="1"/>
          </p:cNvSpPr>
          <p:nvPr>
            <p:ph type="title"/>
          </p:nvPr>
        </p:nvSpPr>
        <p:spPr>
          <a:xfrm>
            <a:off x="1137034" y="609597"/>
            <a:ext cx="9392421" cy="1330841"/>
          </a:xfrm>
        </p:spPr>
        <p:txBody>
          <a:bodyPr>
            <a:normAutofit/>
          </a:bodyPr>
          <a:lstStyle/>
          <a:p>
            <a:r>
              <a:rPr lang="en-US"/>
              <a:t>Clincal Cases</a:t>
            </a:r>
            <a:endParaRPr lang="en-US" dirty="0"/>
          </a:p>
        </p:txBody>
      </p:sp>
      <p:sp>
        <p:nvSpPr>
          <p:cNvPr id="3" name="Content Placeholder 2">
            <a:extLst>
              <a:ext uri="{FF2B5EF4-FFF2-40B4-BE49-F238E27FC236}">
                <a16:creationId xmlns:a16="http://schemas.microsoft.com/office/drawing/2014/main" xmlns="" id="{581F04AE-FAB4-457D-BF5F-73D6A683D7EA}"/>
              </a:ext>
            </a:extLst>
          </p:cNvPr>
          <p:cNvSpPr>
            <a:spLocks noGrp="1"/>
          </p:cNvSpPr>
          <p:nvPr>
            <p:ph sz="half" idx="2"/>
          </p:nvPr>
        </p:nvSpPr>
        <p:spPr>
          <a:xfrm>
            <a:off x="1137034" y="2198362"/>
            <a:ext cx="4958966" cy="3917773"/>
          </a:xfrm>
        </p:spPr>
        <p:txBody>
          <a:bodyPr>
            <a:normAutofit fontScale="92500" lnSpcReduction="20000"/>
          </a:bodyPr>
          <a:lstStyle/>
          <a:p>
            <a:pPr>
              <a:lnSpc>
                <a:spcPct val="90000"/>
              </a:lnSpc>
            </a:pPr>
            <a:r>
              <a:rPr lang="en-US" sz="2000" dirty="0"/>
              <a:t>Presenting problem :</a:t>
            </a:r>
          </a:p>
          <a:p>
            <a:pPr>
              <a:lnSpc>
                <a:spcPct val="90000"/>
              </a:lnSpc>
            </a:pPr>
            <a:r>
              <a:rPr lang="en-US" sz="2000" dirty="0"/>
              <a:t>A 50-year-old man is referred to the medical admissions unit with 4week history of increasing abdominal distension and anorexia, followed by 2 weeks of jaundice. There has been no change in bowel habit or vomiting and he denies any weight loss. His wife has noticed him to be confused over the last hours. He takes no regular medication. He has drunk 8 pints of beer a day for about 10 years, but stopped 10 days ago when he started to feel unwell. The general practitioner has checked some blood tests, which are shown in Box 65.1.</a:t>
            </a:r>
          </a:p>
        </p:txBody>
      </p:sp>
      <p:pic>
        <p:nvPicPr>
          <p:cNvPr id="6" name="Picture 5" descr="A picture containing text&#10;&#10;Description automatically generated">
            <a:extLst>
              <a:ext uri="{FF2B5EF4-FFF2-40B4-BE49-F238E27FC236}">
                <a16:creationId xmlns:a16="http://schemas.microsoft.com/office/drawing/2014/main" xmlns="" id="{4D67B451-AC21-49D6-BED7-D96DB8BA57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7419686" y="1668619"/>
            <a:ext cx="3387867" cy="4788505"/>
          </a:xfrm>
          <a:prstGeom prst="rect">
            <a:avLst/>
          </a:prstGeom>
        </p:spPr>
      </p:pic>
    </p:spTree>
    <p:extLst>
      <p:ext uri="{BB962C8B-B14F-4D97-AF65-F5344CB8AC3E}">
        <p14:creationId xmlns:p14="http://schemas.microsoft.com/office/powerpoint/2010/main" val="31781857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xmlns="" id="{EED5BB54-C4F0-1B42-87CA-607D67CC47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3422" y="0"/>
            <a:ext cx="10888578" cy="6884856"/>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tIns="291671" rtlCol="0"/>
          <a:lstStyle/>
          <a:p>
            <a:pPr marL="1353185" eaLnBrk="1" fontAlgn="auto" hangingPunct="1">
              <a:spcBef>
                <a:spcPts val="0"/>
              </a:spcBef>
              <a:spcAft>
                <a:spcPts val="0"/>
              </a:spcAft>
              <a:defRPr/>
            </a:pPr>
            <a:r>
              <a:rPr spc="-25" dirty="0"/>
              <a:t>Pu</a:t>
            </a:r>
            <a:r>
              <a:rPr spc="-70" dirty="0"/>
              <a:t>d</a:t>
            </a:r>
            <a:r>
              <a:rPr spc="-20" dirty="0"/>
              <a:t>dle</a:t>
            </a:r>
            <a:r>
              <a:rPr spc="114" dirty="0">
                <a:latin typeface="Times New Roman" panose="02020603050405020304"/>
                <a:cs typeface="Times New Roman" panose="02020603050405020304"/>
              </a:rPr>
              <a:t> </a:t>
            </a:r>
            <a:r>
              <a:rPr spc="-20" dirty="0"/>
              <a:t>sign</a:t>
            </a:r>
          </a:p>
        </p:txBody>
      </p:sp>
      <p:sp>
        <p:nvSpPr>
          <p:cNvPr id="35844" name="object 4"/>
          <p:cNvSpPr>
            <a:spLocks noChangeArrowheads="1"/>
          </p:cNvSpPr>
          <p:nvPr/>
        </p:nvSpPr>
        <p:spPr bwMode="auto">
          <a:xfrm>
            <a:off x="8070850" y="2530475"/>
            <a:ext cx="3848100" cy="2066925"/>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
        <p:nvSpPr>
          <p:cNvPr id="5" name="object 5"/>
          <p:cNvSpPr txBox="1"/>
          <p:nvPr/>
        </p:nvSpPr>
        <p:spPr>
          <a:xfrm>
            <a:off x="1527024" y="1738313"/>
            <a:ext cx="6375551" cy="3962623"/>
          </a:xfrm>
          <a:prstGeom prst="rect">
            <a:avLst/>
          </a:prstGeom>
        </p:spPr>
        <p:txBody>
          <a:bodyPr wrap="square" lIns="0" tIns="0" rIns="0" bIns="0">
            <a:spAutoFit/>
          </a:bodyPr>
          <a:lstStyle>
            <a:lvl1pPr marL="527050" indent="-514350">
              <a:tabLst>
                <a:tab pos="527050" algn="l"/>
              </a:tabLst>
              <a:defRPr>
                <a:solidFill>
                  <a:schemeClr val="tx1"/>
                </a:solidFill>
                <a:latin typeface="Calibri" panose="020F0502020204030204" pitchFamily="34" charset="0"/>
              </a:defRPr>
            </a:lvl1pPr>
            <a:lvl2pPr marL="742950" indent="-285750">
              <a:tabLst>
                <a:tab pos="527050" algn="l"/>
              </a:tabLst>
              <a:defRPr>
                <a:solidFill>
                  <a:schemeClr val="tx1"/>
                </a:solidFill>
                <a:latin typeface="Calibri" panose="020F0502020204030204" pitchFamily="34" charset="0"/>
              </a:defRPr>
            </a:lvl2pPr>
            <a:lvl3pPr marL="1143000" indent="-228600">
              <a:tabLst>
                <a:tab pos="527050" algn="l"/>
              </a:tabLst>
              <a:defRPr>
                <a:solidFill>
                  <a:schemeClr val="tx1"/>
                </a:solidFill>
                <a:latin typeface="Calibri" panose="020F0502020204030204" pitchFamily="34" charset="0"/>
              </a:defRPr>
            </a:lvl3pPr>
            <a:lvl4pPr marL="1600200" indent="-228600">
              <a:tabLst>
                <a:tab pos="527050" algn="l"/>
              </a:tabLst>
              <a:defRPr>
                <a:solidFill>
                  <a:schemeClr val="tx1"/>
                </a:solidFill>
                <a:latin typeface="Calibri" panose="020F0502020204030204" pitchFamily="34" charset="0"/>
              </a:defRPr>
            </a:lvl4pPr>
            <a:lvl5pPr marL="2057400" indent="-228600">
              <a:tabLst>
                <a:tab pos="527050" algn="l"/>
              </a:tabLst>
              <a:defRPr>
                <a:solidFill>
                  <a:schemeClr val="tx1"/>
                </a:solidFill>
                <a:latin typeface="Calibri" panose="020F0502020204030204" pitchFamily="34" charset="0"/>
              </a:defRPr>
            </a:lvl5pPr>
            <a:lvl6pPr marL="2514600" indent="-228600" fontAlgn="base">
              <a:spcBef>
                <a:spcPct val="0"/>
              </a:spcBef>
              <a:spcAft>
                <a:spcPct val="0"/>
              </a:spcAft>
              <a:tabLst>
                <a:tab pos="527050" algn="l"/>
              </a:tabLst>
              <a:defRPr>
                <a:solidFill>
                  <a:schemeClr val="tx1"/>
                </a:solidFill>
                <a:latin typeface="Calibri" panose="020F0502020204030204" pitchFamily="34" charset="0"/>
              </a:defRPr>
            </a:lvl6pPr>
            <a:lvl7pPr marL="2971800" indent="-228600" fontAlgn="base">
              <a:spcBef>
                <a:spcPct val="0"/>
              </a:spcBef>
              <a:spcAft>
                <a:spcPct val="0"/>
              </a:spcAft>
              <a:tabLst>
                <a:tab pos="527050" algn="l"/>
              </a:tabLst>
              <a:defRPr>
                <a:solidFill>
                  <a:schemeClr val="tx1"/>
                </a:solidFill>
                <a:latin typeface="Calibri" panose="020F0502020204030204" pitchFamily="34" charset="0"/>
              </a:defRPr>
            </a:lvl7pPr>
            <a:lvl8pPr marL="3429000" indent="-228600" fontAlgn="base">
              <a:spcBef>
                <a:spcPct val="0"/>
              </a:spcBef>
              <a:spcAft>
                <a:spcPct val="0"/>
              </a:spcAft>
              <a:tabLst>
                <a:tab pos="527050" algn="l"/>
              </a:tabLst>
              <a:defRPr>
                <a:solidFill>
                  <a:schemeClr val="tx1"/>
                </a:solidFill>
                <a:latin typeface="Calibri" panose="020F0502020204030204" pitchFamily="34" charset="0"/>
              </a:defRPr>
            </a:lvl8pPr>
            <a:lvl9pPr marL="3886200" indent="-228600" fontAlgn="base">
              <a:spcBef>
                <a:spcPct val="0"/>
              </a:spcBef>
              <a:spcAft>
                <a:spcPct val="0"/>
              </a:spcAft>
              <a:tabLst>
                <a:tab pos="527050" algn="l"/>
              </a:tabLst>
              <a:defRPr>
                <a:solidFill>
                  <a:schemeClr val="tx1"/>
                </a:solidFill>
                <a:latin typeface="Calibri" panose="020F0502020204030204" pitchFamily="34" charset="0"/>
              </a:defRPr>
            </a:lvl9pPr>
          </a:lstStyle>
          <a:p>
            <a:pPr>
              <a:buClr>
                <a:srgbClr val="3890A6"/>
              </a:buClr>
              <a:buSzPct val="120000"/>
              <a:buFont typeface="Arial" panose="020B0604020202020204" pitchFamily="34" charset="0"/>
              <a:buChar char="•"/>
            </a:pPr>
            <a:r>
              <a:rPr lang="en-US" altLang="en-US" sz="3200">
                <a:latin typeface="Gill Sans MT" panose="020B0502020104020203" pitchFamily="34" charset="0"/>
                <a:ea typeface="Gill Sans MT" panose="020B0502020104020203" pitchFamily="34" charset="0"/>
                <a:cs typeface="Gill Sans MT" panose="020B0502020104020203" pitchFamily="34" charset="0"/>
              </a:rPr>
              <a:t>Patient</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in</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prone</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for</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3-5</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minutes</a:t>
            </a:r>
          </a:p>
          <a:p>
            <a:pPr>
              <a:lnSpc>
                <a:spcPct val="110000"/>
              </a:lnSpc>
              <a:spcBef>
                <a:spcPts val="600"/>
              </a:spcBef>
              <a:buClr>
                <a:srgbClr val="3890A6"/>
              </a:buClr>
              <a:buSzPct val="120000"/>
              <a:buFont typeface="Arial" panose="020B0604020202020204" pitchFamily="34" charset="0"/>
              <a:buChar char="•"/>
            </a:pPr>
            <a:r>
              <a:rPr lang="en-US" altLang="en-US" sz="3200">
                <a:latin typeface="Gill Sans MT" panose="020B0502020104020203" pitchFamily="34" charset="0"/>
                <a:ea typeface="Gill Sans MT" panose="020B0502020104020203" pitchFamily="34" charset="0"/>
                <a:cs typeface="Gill Sans MT" panose="020B0502020104020203" pitchFamily="34" charset="0"/>
              </a:rPr>
              <a:t>Put</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the</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stethoscope</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on</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the</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most</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dependent</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area</a:t>
            </a:r>
          </a:p>
          <a:p>
            <a:pPr>
              <a:lnSpc>
                <a:spcPct val="110000"/>
              </a:lnSpc>
              <a:spcBef>
                <a:spcPts val="600"/>
              </a:spcBef>
              <a:buClr>
                <a:srgbClr val="3890A6"/>
              </a:buClr>
              <a:buSzPct val="120000"/>
              <a:buFont typeface="Arial" panose="020B0604020202020204" pitchFamily="34" charset="0"/>
              <a:buChar char="•"/>
            </a:pPr>
            <a:r>
              <a:rPr lang="en-US" altLang="en-US" sz="3200">
                <a:latin typeface="Gill Sans MT" panose="020B0502020104020203" pitchFamily="34" charset="0"/>
                <a:ea typeface="Gill Sans MT" panose="020B0502020104020203" pitchFamily="34" charset="0"/>
                <a:cs typeface="Gill Sans MT" panose="020B0502020104020203" pitchFamily="34" charset="0"/>
              </a:rPr>
              <a:t>Flick</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a</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finger</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until</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sound</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detected,</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sound</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increases</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as</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you</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go</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toward</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the</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opposite</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flank</a:t>
            </a:r>
          </a:p>
          <a:p>
            <a:pPr>
              <a:spcBef>
                <a:spcPts val="875"/>
              </a:spcBef>
              <a:buClr>
                <a:srgbClr val="3890A6"/>
              </a:buClr>
              <a:buSzPct val="120000"/>
              <a:buFont typeface="Arial" panose="020B0604020202020204" pitchFamily="34" charset="0"/>
              <a:buChar char="•"/>
            </a:pPr>
            <a:r>
              <a:rPr lang="en-US" altLang="en-US" sz="3200">
                <a:latin typeface="Gill Sans MT" panose="020B0502020104020203" pitchFamily="34" charset="0"/>
                <a:ea typeface="Gill Sans MT" panose="020B0502020104020203" pitchFamily="34" charset="0"/>
                <a:cs typeface="Gill Sans MT" panose="020B0502020104020203" pitchFamily="34" charset="0"/>
              </a:rPr>
              <a:t>120</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ml</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of</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fluid</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is</a:t>
            </a:r>
            <a:r>
              <a:rPr lang="en-US" altLang="en-US" sz="3200">
                <a:latin typeface="Times New Roman" panose="02020603050405020304" pitchFamily="18" charset="0"/>
                <a:cs typeface="Times New Roman" panose="02020603050405020304" pitchFamily="18" charset="0"/>
              </a:rPr>
              <a:t> </a:t>
            </a:r>
            <a:r>
              <a:rPr lang="en-US" altLang="en-US" sz="3200">
                <a:latin typeface="Gill Sans MT" panose="020B0502020104020203" pitchFamily="34" charset="0"/>
                <a:ea typeface="Gill Sans MT" panose="020B0502020104020203" pitchFamily="34" charset="0"/>
                <a:cs typeface="Gill Sans MT" panose="020B0502020104020203" pitchFamily="34" charset="0"/>
              </a:rPr>
              <a:t>required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FA5BBCA-E12F-4EBF-B0E8-F2B8115C08F1}"/>
              </a:ext>
            </a:extLst>
          </p:cNvPr>
          <p:cNvSpPr>
            <a:spLocks noGrp="1"/>
          </p:cNvSpPr>
          <p:nvPr>
            <p:ph type="title"/>
          </p:nvPr>
        </p:nvSpPr>
        <p:spPr>
          <a:xfrm>
            <a:off x="677863" y="319088"/>
            <a:ext cx="10836275" cy="661720"/>
          </a:xfrm>
        </p:spPr>
        <p:txBody>
          <a:bodyPr/>
          <a:lstStyle/>
          <a:p>
            <a:r>
              <a:rPr lang="en-US" dirty="0" err="1"/>
              <a:t>Ausculation</a:t>
            </a:r>
            <a:endParaRPr lang="en-US" dirty="0"/>
          </a:p>
        </p:txBody>
      </p:sp>
      <p:sp>
        <p:nvSpPr>
          <p:cNvPr id="3" name="Text Placeholder 2">
            <a:extLst>
              <a:ext uri="{FF2B5EF4-FFF2-40B4-BE49-F238E27FC236}">
                <a16:creationId xmlns:a16="http://schemas.microsoft.com/office/drawing/2014/main" xmlns="" id="{54299043-3DDF-41DF-A4C4-DD9D5A9FF018}"/>
              </a:ext>
            </a:extLst>
          </p:cNvPr>
          <p:cNvSpPr>
            <a:spLocks noGrp="1"/>
          </p:cNvSpPr>
          <p:nvPr>
            <p:ph idx="1"/>
          </p:nvPr>
        </p:nvSpPr>
        <p:spPr>
          <a:xfrm>
            <a:off x="1676400" y="1557338"/>
            <a:ext cx="10148888" cy="492443"/>
          </a:xfrm>
        </p:spPr>
        <p:txBody>
          <a:bodyPr/>
          <a:lstStyle/>
          <a:p>
            <a:r>
              <a:rPr lang="en-US" dirty="0"/>
              <a:t>It is not of much use in ascites</a:t>
            </a:r>
          </a:p>
        </p:txBody>
      </p:sp>
    </p:spTree>
    <p:extLst>
      <p:ext uri="{BB962C8B-B14F-4D97-AF65-F5344CB8AC3E}">
        <p14:creationId xmlns:p14="http://schemas.microsoft.com/office/powerpoint/2010/main" val="27072847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234D877-E906-4891-9137-110D9F405C81}"/>
              </a:ext>
            </a:extLst>
          </p:cNvPr>
          <p:cNvSpPr>
            <a:spLocks noGrp="1"/>
          </p:cNvSpPr>
          <p:nvPr>
            <p:ph type="title"/>
          </p:nvPr>
        </p:nvSpPr>
        <p:spPr/>
        <p:txBody>
          <a:bodyPr/>
          <a:lstStyle/>
          <a:p>
            <a:r>
              <a:rPr lang="en-US" dirty="0"/>
              <a:t>Investigations</a:t>
            </a:r>
          </a:p>
        </p:txBody>
      </p:sp>
      <p:sp>
        <p:nvSpPr>
          <p:cNvPr id="3" name="Content Placeholder 2">
            <a:extLst>
              <a:ext uri="{FF2B5EF4-FFF2-40B4-BE49-F238E27FC236}">
                <a16:creationId xmlns:a16="http://schemas.microsoft.com/office/drawing/2014/main" xmlns="" id="{5C581550-F8AB-4E51-A5F9-D8098972B794}"/>
              </a:ext>
            </a:extLst>
          </p:cNvPr>
          <p:cNvSpPr>
            <a:spLocks noGrp="1"/>
          </p:cNvSpPr>
          <p:nvPr>
            <p:ph idx="1"/>
          </p:nvPr>
        </p:nvSpPr>
        <p:spPr/>
        <p:txBody>
          <a:bodyPr/>
          <a:lstStyle/>
          <a:p>
            <a:r>
              <a:rPr lang="en-US" b="1" dirty="0"/>
              <a:t>1) Investigations to detect the presence of ascites:</a:t>
            </a:r>
          </a:p>
          <a:p>
            <a:pPr marL="0" indent="0">
              <a:buNone/>
            </a:pPr>
            <a:r>
              <a:rPr lang="en-US" dirty="0"/>
              <a:t>      Abdominal ultrasonography &amp; Abdominal CT:</a:t>
            </a:r>
          </a:p>
          <a:p>
            <a:pPr marL="0" indent="0">
              <a:buNone/>
            </a:pPr>
            <a:endParaRPr lang="en-US" dirty="0"/>
          </a:p>
          <a:p>
            <a:pPr marL="0" indent="0">
              <a:buNone/>
            </a:pPr>
            <a:r>
              <a:rPr lang="en-US" dirty="0"/>
              <a:t>          </a:t>
            </a:r>
            <a:r>
              <a:rPr lang="en-US" sz="1600" dirty="0"/>
              <a:t>-Detect the presence of even minimal ascites (high sensitivity and specificity).</a:t>
            </a:r>
          </a:p>
          <a:p>
            <a:pPr marL="0" indent="0">
              <a:buNone/>
            </a:pPr>
            <a:r>
              <a:rPr lang="en-US" sz="1600" dirty="0"/>
              <a:t>           -Differentiate free ascites from encysted ascites. </a:t>
            </a:r>
          </a:p>
          <a:p>
            <a:pPr marL="0" indent="0">
              <a:buNone/>
            </a:pPr>
            <a:r>
              <a:rPr lang="en-US" sz="1600" dirty="0"/>
              <a:t>           -Detect the cause, e.g. liver cirrhosis.</a:t>
            </a:r>
          </a:p>
        </p:txBody>
      </p:sp>
    </p:spTree>
    <p:extLst>
      <p:ext uri="{BB962C8B-B14F-4D97-AF65-F5344CB8AC3E}">
        <p14:creationId xmlns:p14="http://schemas.microsoft.com/office/powerpoint/2010/main" val="5756369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E906FD63-815C-4E5F-96D3-60FAF5247C1C}"/>
              </a:ext>
            </a:extLst>
          </p:cNvPr>
          <p:cNvSpPr>
            <a:spLocks noGrp="1"/>
          </p:cNvSpPr>
          <p:nvPr>
            <p:ph type="title"/>
          </p:nvPr>
        </p:nvSpPr>
        <p:spPr>
          <a:xfrm>
            <a:off x="2592925" y="624110"/>
            <a:ext cx="8911687" cy="521109"/>
          </a:xfrm>
        </p:spPr>
        <p:txBody>
          <a:bodyPr>
            <a:normAutofit/>
          </a:bodyPr>
          <a:lstStyle/>
          <a:p>
            <a:r>
              <a:rPr lang="en-US" sz="1800" b="1" dirty="0"/>
              <a:t>II. Investigations to detect the type of ascites:</a:t>
            </a:r>
            <a:endParaRPr lang="en-US" sz="1800" dirty="0"/>
          </a:p>
        </p:txBody>
      </p:sp>
      <p:sp>
        <p:nvSpPr>
          <p:cNvPr id="3" name="Content Placeholder 2">
            <a:extLst>
              <a:ext uri="{FF2B5EF4-FFF2-40B4-BE49-F238E27FC236}">
                <a16:creationId xmlns:a16="http://schemas.microsoft.com/office/drawing/2014/main" xmlns="" id="{C1D90207-783A-47DF-A0AF-382A221E2342}"/>
              </a:ext>
            </a:extLst>
          </p:cNvPr>
          <p:cNvSpPr>
            <a:spLocks noGrp="1"/>
          </p:cNvSpPr>
          <p:nvPr>
            <p:ph idx="1"/>
          </p:nvPr>
        </p:nvSpPr>
        <p:spPr>
          <a:xfrm>
            <a:off x="2589212" y="1145219"/>
            <a:ext cx="8915400" cy="5712781"/>
          </a:xfrm>
        </p:spPr>
        <p:txBody>
          <a:bodyPr>
            <a:normAutofit fontScale="92500" lnSpcReduction="20000"/>
          </a:bodyPr>
          <a:lstStyle/>
          <a:p>
            <a:pPr marL="0" indent="0">
              <a:buNone/>
            </a:pPr>
            <a:endParaRPr lang="en-US" b="1" dirty="0"/>
          </a:p>
          <a:p>
            <a:r>
              <a:rPr lang="en-US" b="1" dirty="0"/>
              <a:t>Aspiration of ascitic fluid:</a:t>
            </a:r>
            <a:r>
              <a:rPr lang="en-US" dirty="0"/>
              <a:t> </a:t>
            </a:r>
            <a:r>
              <a:rPr lang="en-US" b="1" dirty="0"/>
              <a:t>(Paracentesis)</a:t>
            </a:r>
          </a:p>
          <a:p>
            <a:pPr marL="0" indent="0">
              <a:buNone/>
            </a:pPr>
            <a:r>
              <a:rPr lang="en-US" dirty="0"/>
              <a:t>• </a:t>
            </a:r>
            <a:r>
              <a:rPr lang="en-US" sz="1800" dirty="0"/>
              <a:t>Analysis for: physical, chemical, cytological, bacteriological characters:</a:t>
            </a:r>
          </a:p>
          <a:p>
            <a:pPr>
              <a:buFont typeface="+mj-lt"/>
              <a:buAutoNum type="arabicPeriod"/>
            </a:pPr>
            <a:r>
              <a:rPr lang="en-US" b="1" dirty="0"/>
              <a:t>Serum-Ascites Albumin Gradient (SAAG)</a:t>
            </a:r>
          </a:p>
          <a:p>
            <a:pPr marL="0" indent="0">
              <a:buNone/>
            </a:pPr>
            <a:r>
              <a:rPr lang="en-US" sz="1800" b="1" dirty="0">
                <a:solidFill>
                  <a:schemeClr val="accent1"/>
                </a:solidFill>
              </a:rPr>
              <a:t>2.   </a:t>
            </a:r>
            <a:r>
              <a:rPr lang="en-US" sz="1800" b="1" dirty="0"/>
              <a:t>Cell count :</a:t>
            </a:r>
          </a:p>
          <a:p>
            <a:pPr>
              <a:buFont typeface="Arial" panose="020B0604020202020204" pitchFamily="34" charset="0"/>
              <a:buChar char="•"/>
            </a:pPr>
            <a:r>
              <a:rPr lang="en-US" sz="1800" dirty="0"/>
              <a:t>An ascitic fluid with high RBCs suggests:</a:t>
            </a:r>
          </a:p>
          <a:p>
            <a:pPr>
              <a:buFont typeface="Wingdings" panose="05000000000000000000" pitchFamily="2" charset="2"/>
              <a:buChar char="ü"/>
            </a:pPr>
            <a:r>
              <a:rPr lang="en-US" sz="1800" dirty="0"/>
              <a:t>Malignancy</a:t>
            </a:r>
          </a:p>
          <a:p>
            <a:pPr>
              <a:buFont typeface="Wingdings" panose="05000000000000000000" pitchFamily="2" charset="2"/>
              <a:buChar char="ü"/>
            </a:pPr>
            <a:r>
              <a:rPr lang="en-US" sz="1800" dirty="0"/>
              <a:t>TB</a:t>
            </a:r>
          </a:p>
          <a:p>
            <a:pPr>
              <a:buFont typeface="Wingdings" panose="05000000000000000000" pitchFamily="2" charset="2"/>
              <a:buChar char="ü"/>
            </a:pPr>
            <a:r>
              <a:rPr lang="en-US" sz="1800" dirty="0"/>
              <a:t>Pancreatitis</a:t>
            </a:r>
          </a:p>
          <a:p>
            <a:pPr>
              <a:buFont typeface="Arial" panose="020B0604020202020204" pitchFamily="34" charset="0"/>
              <a:buChar char="•"/>
            </a:pPr>
            <a:r>
              <a:rPr lang="en-US" dirty="0"/>
              <a:t>An ascitic fluid with high WBCs :</a:t>
            </a:r>
          </a:p>
          <a:p>
            <a:pPr>
              <a:buFont typeface="Wingdings" panose="05000000000000000000" pitchFamily="2" charset="2"/>
              <a:buChar char="ü"/>
            </a:pPr>
            <a:r>
              <a:rPr lang="en-US" sz="1800" dirty="0"/>
              <a:t>PMN &gt; 250/mm3 suggests SBP</a:t>
            </a:r>
          </a:p>
          <a:p>
            <a:pPr>
              <a:buFont typeface="Wingdings" panose="05000000000000000000" pitchFamily="2" charset="2"/>
              <a:buChar char="ü"/>
            </a:pPr>
            <a:r>
              <a:rPr lang="en-US" sz="1800" dirty="0"/>
              <a:t>Lymphocytes &gt; 70% suggests TB peritonitis</a:t>
            </a:r>
          </a:p>
          <a:p>
            <a:pPr marL="0" indent="0">
              <a:buNone/>
            </a:pPr>
            <a:r>
              <a:rPr lang="en-US" sz="1800" b="1" dirty="0">
                <a:solidFill>
                  <a:schemeClr val="accent1"/>
                </a:solidFill>
              </a:rPr>
              <a:t>3.   </a:t>
            </a:r>
            <a:r>
              <a:rPr lang="en-US" sz="1800" b="1" dirty="0"/>
              <a:t>Culture &amp; Sensitivity test: </a:t>
            </a:r>
          </a:p>
          <a:p>
            <a:pPr>
              <a:buFont typeface="Arial" panose="020B0604020202020204" pitchFamily="34" charset="0"/>
              <a:buChar char="•"/>
            </a:pPr>
            <a:r>
              <a:rPr lang="en-US" dirty="0" err="1"/>
              <a:t>Ziehl-Neelsen</a:t>
            </a:r>
            <a:r>
              <a:rPr lang="en-US" dirty="0"/>
              <a:t> stain (ZN) for TB (detects acid-fast organisms)</a:t>
            </a:r>
          </a:p>
          <a:p>
            <a:pPr>
              <a:buFont typeface="Arial" panose="020B0604020202020204" pitchFamily="34" charset="0"/>
              <a:buChar char="•"/>
            </a:pPr>
            <a:r>
              <a:rPr lang="en-US" sz="1800" dirty="0"/>
              <a:t>Lowenstein-Jensen medium or BACTEC : selective medium for Mycobacteria</a:t>
            </a:r>
          </a:p>
          <a:p>
            <a:pPr marL="0" indent="0">
              <a:buNone/>
            </a:pPr>
            <a:r>
              <a:rPr lang="en-US" sz="1800" b="1" dirty="0">
                <a:solidFill>
                  <a:schemeClr val="accent1"/>
                </a:solidFill>
              </a:rPr>
              <a:t>4.   </a:t>
            </a:r>
            <a:r>
              <a:rPr lang="en-US" sz="1800" b="1" dirty="0"/>
              <a:t>Amylase to exclude pancreatic ascites.</a:t>
            </a:r>
          </a:p>
          <a:p>
            <a:pPr marL="0" indent="0">
              <a:buNone/>
            </a:pPr>
            <a:r>
              <a:rPr lang="en-US" sz="1800" b="1" dirty="0">
                <a:solidFill>
                  <a:schemeClr val="accent1"/>
                </a:solidFill>
              </a:rPr>
              <a:t>5.   </a:t>
            </a:r>
            <a:r>
              <a:rPr lang="en-US" sz="1800" b="1" dirty="0"/>
              <a:t>Cytology for malignant ascites.</a:t>
            </a:r>
          </a:p>
          <a:p>
            <a:pPr marL="0" indent="0">
              <a:buNone/>
            </a:pPr>
            <a:endParaRPr lang="en-US" sz="1200" dirty="0"/>
          </a:p>
        </p:txBody>
      </p:sp>
    </p:spTree>
    <p:extLst>
      <p:ext uri="{BB962C8B-B14F-4D97-AF65-F5344CB8AC3E}">
        <p14:creationId xmlns:p14="http://schemas.microsoft.com/office/powerpoint/2010/main" val="34877661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05DFFBC-98E4-46C3-ABAC-B02D28813C19}"/>
              </a:ext>
            </a:extLst>
          </p:cNvPr>
          <p:cNvSpPr>
            <a:spLocks noGrp="1"/>
          </p:cNvSpPr>
          <p:nvPr>
            <p:ph idx="1"/>
          </p:nvPr>
        </p:nvSpPr>
        <p:spPr>
          <a:xfrm>
            <a:off x="2722378" y="1540189"/>
            <a:ext cx="8915400" cy="3777622"/>
          </a:xfrm>
        </p:spPr>
        <p:txBody>
          <a:bodyPr/>
          <a:lstStyle/>
          <a:p>
            <a:pPr>
              <a:buAutoNum type="alphaLcParenR"/>
            </a:pPr>
            <a:r>
              <a:rPr lang="en-US" sz="1600" dirty="0"/>
              <a:t>Features of exudate &amp; transudate effusions:</a:t>
            </a:r>
          </a:p>
        </p:txBody>
      </p:sp>
      <p:graphicFrame>
        <p:nvGraphicFramePr>
          <p:cNvPr id="4" name="Table 4">
            <a:extLst>
              <a:ext uri="{FF2B5EF4-FFF2-40B4-BE49-F238E27FC236}">
                <a16:creationId xmlns:a16="http://schemas.microsoft.com/office/drawing/2014/main" xmlns="" id="{FBA2113F-2E65-4EB1-A3EE-F3FAE5DBD5E5}"/>
              </a:ext>
            </a:extLst>
          </p:cNvPr>
          <p:cNvGraphicFramePr>
            <a:graphicFrameLocks noGrp="1"/>
          </p:cNvGraphicFramePr>
          <p:nvPr>
            <p:extLst>
              <p:ext uri="{D42A27DB-BD31-4B8C-83A1-F6EECF244321}">
                <p14:modId xmlns:p14="http://schemas.microsoft.com/office/powerpoint/2010/main" val="389410286"/>
              </p:ext>
            </p:extLst>
          </p:nvPr>
        </p:nvGraphicFramePr>
        <p:xfrm>
          <a:off x="2722378" y="2967361"/>
          <a:ext cx="8127999" cy="222504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xmlns="" val="3527457901"/>
                    </a:ext>
                  </a:extLst>
                </a:gridCol>
                <a:gridCol w="2709333">
                  <a:extLst>
                    <a:ext uri="{9D8B030D-6E8A-4147-A177-3AD203B41FA5}">
                      <a16:colId xmlns:a16="http://schemas.microsoft.com/office/drawing/2014/main" xmlns="" val="2680641181"/>
                    </a:ext>
                  </a:extLst>
                </a:gridCol>
                <a:gridCol w="2709333">
                  <a:extLst>
                    <a:ext uri="{9D8B030D-6E8A-4147-A177-3AD203B41FA5}">
                      <a16:colId xmlns:a16="http://schemas.microsoft.com/office/drawing/2014/main" xmlns="" val="3050230678"/>
                    </a:ext>
                  </a:extLst>
                </a:gridCol>
              </a:tblGrid>
              <a:tr h="370840">
                <a:tc>
                  <a:txBody>
                    <a:bodyPr/>
                    <a:lstStyle/>
                    <a:p>
                      <a:endParaRPr lang="en-US" dirty="0"/>
                    </a:p>
                  </a:txBody>
                  <a:tcPr/>
                </a:tc>
                <a:tc>
                  <a:txBody>
                    <a:bodyPr/>
                    <a:lstStyle/>
                    <a:p>
                      <a:r>
                        <a:rPr lang="en-US" dirty="0"/>
                        <a:t>Transudate</a:t>
                      </a:r>
                    </a:p>
                  </a:txBody>
                  <a:tcPr/>
                </a:tc>
                <a:tc>
                  <a:txBody>
                    <a:bodyPr/>
                    <a:lstStyle/>
                    <a:p>
                      <a:r>
                        <a:rPr lang="en-US" dirty="0"/>
                        <a:t>Exudate</a:t>
                      </a:r>
                    </a:p>
                  </a:txBody>
                  <a:tcPr/>
                </a:tc>
                <a:extLst>
                  <a:ext uri="{0D108BD9-81ED-4DB2-BD59-A6C34878D82A}">
                    <a16:rowId xmlns:a16="http://schemas.microsoft.com/office/drawing/2014/main" xmlns="" val="2621874305"/>
                  </a:ext>
                </a:extLst>
              </a:tr>
              <a:tr h="370840">
                <a:tc>
                  <a:txBody>
                    <a:bodyPr/>
                    <a:lstStyle/>
                    <a:p>
                      <a:r>
                        <a:rPr lang="en-US" dirty="0"/>
                        <a:t>Proteins</a:t>
                      </a:r>
                    </a:p>
                  </a:txBody>
                  <a:tcPr/>
                </a:tc>
                <a:tc>
                  <a:txBody>
                    <a:bodyPr/>
                    <a:lstStyle/>
                    <a:p>
                      <a:r>
                        <a:rPr lang="en-US" dirty="0"/>
                        <a:t>&lt; 3 gm%</a:t>
                      </a:r>
                    </a:p>
                  </a:txBody>
                  <a:tcPr/>
                </a:tc>
                <a:tc>
                  <a:txBody>
                    <a:bodyPr/>
                    <a:lstStyle/>
                    <a:p>
                      <a:r>
                        <a:rPr lang="en-US" dirty="0"/>
                        <a:t>&gt; 3 gm%</a:t>
                      </a:r>
                    </a:p>
                  </a:txBody>
                  <a:tcPr/>
                </a:tc>
                <a:extLst>
                  <a:ext uri="{0D108BD9-81ED-4DB2-BD59-A6C34878D82A}">
                    <a16:rowId xmlns:a16="http://schemas.microsoft.com/office/drawing/2014/main" xmlns="" val="760903581"/>
                  </a:ext>
                </a:extLst>
              </a:tr>
              <a:tr h="370840">
                <a:tc>
                  <a:txBody>
                    <a:bodyPr/>
                    <a:lstStyle/>
                    <a:p>
                      <a:r>
                        <a:rPr lang="en-US" dirty="0"/>
                        <a:t>Specific Gravity</a:t>
                      </a:r>
                    </a:p>
                  </a:txBody>
                  <a:tcPr/>
                </a:tc>
                <a:tc>
                  <a:txBody>
                    <a:bodyPr/>
                    <a:lstStyle/>
                    <a:p>
                      <a:r>
                        <a:rPr lang="en-US" dirty="0"/>
                        <a:t>&lt; 1016</a:t>
                      </a:r>
                    </a:p>
                  </a:txBody>
                  <a:tcPr/>
                </a:tc>
                <a:tc>
                  <a:txBody>
                    <a:bodyPr/>
                    <a:lstStyle/>
                    <a:p>
                      <a:r>
                        <a:rPr lang="en-US" dirty="0"/>
                        <a:t>&gt; 1016</a:t>
                      </a:r>
                    </a:p>
                  </a:txBody>
                  <a:tcPr/>
                </a:tc>
                <a:extLst>
                  <a:ext uri="{0D108BD9-81ED-4DB2-BD59-A6C34878D82A}">
                    <a16:rowId xmlns:a16="http://schemas.microsoft.com/office/drawing/2014/main" xmlns="" val="4199231122"/>
                  </a:ext>
                </a:extLst>
              </a:tr>
              <a:tr h="370840">
                <a:tc>
                  <a:txBody>
                    <a:bodyPr/>
                    <a:lstStyle/>
                    <a:p>
                      <a:r>
                        <a:rPr lang="en-US" dirty="0"/>
                        <a:t>LDH</a:t>
                      </a:r>
                    </a:p>
                  </a:txBody>
                  <a:tcPr/>
                </a:tc>
                <a:tc>
                  <a:txBody>
                    <a:bodyPr/>
                    <a:lstStyle/>
                    <a:p>
                      <a:r>
                        <a:rPr lang="en-US" dirty="0"/>
                        <a:t>&lt; 200 IU/L</a:t>
                      </a:r>
                    </a:p>
                  </a:txBody>
                  <a:tcPr/>
                </a:tc>
                <a:tc>
                  <a:txBody>
                    <a:bodyPr/>
                    <a:lstStyle/>
                    <a:p>
                      <a:r>
                        <a:rPr lang="en-US" dirty="0"/>
                        <a:t>&gt; 200 IU/L</a:t>
                      </a:r>
                    </a:p>
                  </a:txBody>
                  <a:tcPr/>
                </a:tc>
                <a:extLst>
                  <a:ext uri="{0D108BD9-81ED-4DB2-BD59-A6C34878D82A}">
                    <a16:rowId xmlns:a16="http://schemas.microsoft.com/office/drawing/2014/main" xmlns="" val="1718642686"/>
                  </a:ext>
                </a:extLst>
              </a:tr>
              <a:tr h="370840">
                <a:tc>
                  <a:txBody>
                    <a:bodyPr/>
                    <a:lstStyle/>
                    <a:p>
                      <a:r>
                        <a:rPr lang="en-US" dirty="0"/>
                        <a:t>Cells (WBCs)</a:t>
                      </a:r>
                    </a:p>
                  </a:txBody>
                  <a:tcPr/>
                </a:tc>
                <a:tc>
                  <a:txBody>
                    <a:bodyPr/>
                    <a:lstStyle/>
                    <a:p>
                      <a:r>
                        <a:rPr lang="en-US" dirty="0"/>
                        <a:t>&lt; 1000/</a:t>
                      </a:r>
                      <a:r>
                        <a:rPr lang="en-US" dirty="0" err="1"/>
                        <a:t>cmm</a:t>
                      </a:r>
                      <a:endParaRPr lang="en-US" dirty="0"/>
                    </a:p>
                  </a:txBody>
                  <a:tcPr/>
                </a:tc>
                <a:tc>
                  <a:txBody>
                    <a:bodyPr/>
                    <a:lstStyle/>
                    <a:p>
                      <a:r>
                        <a:rPr lang="en-US" dirty="0"/>
                        <a:t>&gt;1000/</a:t>
                      </a:r>
                      <a:r>
                        <a:rPr lang="en-US" dirty="0" err="1"/>
                        <a:t>cmm</a:t>
                      </a:r>
                      <a:endParaRPr lang="en-US" dirty="0"/>
                    </a:p>
                  </a:txBody>
                  <a:tcPr/>
                </a:tc>
                <a:extLst>
                  <a:ext uri="{0D108BD9-81ED-4DB2-BD59-A6C34878D82A}">
                    <a16:rowId xmlns:a16="http://schemas.microsoft.com/office/drawing/2014/main" xmlns="" val="1241666456"/>
                  </a:ext>
                </a:extLst>
              </a:tr>
              <a:tr h="370840">
                <a:tc>
                  <a:txBody>
                    <a:bodyPr/>
                    <a:lstStyle/>
                    <a:p>
                      <a:r>
                        <a:rPr lang="en-US" dirty="0"/>
                        <a:t>SAAG</a:t>
                      </a:r>
                    </a:p>
                  </a:txBody>
                  <a:tcPr/>
                </a:tc>
                <a:tc>
                  <a:txBody>
                    <a:bodyPr/>
                    <a:lstStyle/>
                    <a:p>
                      <a:r>
                        <a:rPr lang="en-US" dirty="0"/>
                        <a:t>&gt;= 1.1</a:t>
                      </a:r>
                    </a:p>
                  </a:txBody>
                  <a:tcPr/>
                </a:tc>
                <a:tc>
                  <a:txBody>
                    <a:bodyPr/>
                    <a:lstStyle/>
                    <a:p>
                      <a:r>
                        <a:rPr lang="en-US" dirty="0"/>
                        <a:t>&lt; 1.1</a:t>
                      </a:r>
                    </a:p>
                  </a:txBody>
                  <a:tcPr/>
                </a:tc>
                <a:extLst>
                  <a:ext uri="{0D108BD9-81ED-4DB2-BD59-A6C34878D82A}">
                    <a16:rowId xmlns:a16="http://schemas.microsoft.com/office/drawing/2014/main" xmlns="" val="1415174923"/>
                  </a:ext>
                </a:extLst>
              </a:tr>
            </a:tbl>
          </a:graphicData>
        </a:graphic>
      </p:graphicFrame>
    </p:spTree>
    <p:extLst>
      <p:ext uri="{BB962C8B-B14F-4D97-AF65-F5344CB8AC3E}">
        <p14:creationId xmlns:p14="http://schemas.microsoft.com/office/powerpoint/2010/main" val="9480716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3E18C681-BBB1-42B5-BC8E-79CD06C8C640}"/>
              </a:ext>
            </a:extLst>
          </p:cNvPr>
          <p:cNvSpPr>
            <a:spLocks noGrp="1"/>
          </p:cNvSpPr>
          <p:nvPr>
            <p:ph idx="1"/>
          </p:nvPr>
        </p:nvSpPr>
        <p:spPr>
          <a:xfrm>
            <a:off x="1976653" y="366942"/>
            <a:ext cx="8915400" cy="6140389"/>
          </a:xfrm>
        </p:spPr>
        <p:txBody>
          <a:bodyPr/>
          <a:lstStyle/>
          <a:p>
            <a:pPr marL="0" indent="0">
              <a:buNone/>
            </a:pPr>
            <a:r>
              <a:rPr lang="en-US" dirty="0">
                <a:solidFill>
                  <a:schemeClr val="accent2"/>
                </a:solidFill>
              </a:rPr>
              <a:t>b) </a:t>
            </a:r>
            <a:r>
              <a:rPr lang="en-US" dirty="0"/>
              <a:t>Features of Spontaneous Bacterial Peritonitis:</a:t>
            </a:r>
          </a:p>
          <a:p>
            <a:pPr>
              <a:buFont typeface="Wingdings" panose="05000000000000000000" pitchFamily="2" charset="2"/>
              <a:buChar char="Ø"/>
            </a:pPr>
            <a:r>
              <a:rPr lang="en-US" sz="1600" dirty="0"/>
              <a:t>The ascitic polymorph count exceeds 250 cells / </a:t>
            </a:r>
            <a:r>
              <a:rPr lang="en-US" sz="1600" dirty="0" err="1"/>
              <a:t>cmm</a:t>
            </a:r>
            <a:r>
              <a:rPr lang="en-US" sz="1600" dirty="0"/>
              <a:t>.</a:t>
            </a:r>
          </a:p>
          <a:p>
            <a:pPr>
              <a:buFont typeface="Wingdings" panose="05000000000000000000" pitchFamily="2" charset="2"/>
              <a:buChar char="Ø"/>
            </a:pPr>
            <a:r>
              <a:rPr lang="en-US" sz="1600" dirty="0"/>
              <a:t>The ascitic fluid culture is positive for organisms.</a:t>
            </a:r>
          </a:p>
          <a:p>
            <a:pPr>
              <a:buFont typeface="Wingdings" panose="05000000000000000000" pitchFamily="2" charset="2"/>
              <a:buChar char="Ø"/>
            </a:pPr>
            <a:r>
              <a:rPr lang="en-US" sz="1600" dirty="0"/>
              <a:t>The infecting organisms are usually: gram negative organisms.</a:t>
            </a:r>
          </a:p>
          <a:p>
            <a:pPr>
              <a:buFont typeface="Wingdings" panose="05000000000000000000" pitchFamily="2" charset="2"/>
              <a:buChar char="Ø"/>
            </a:pPr>
            <a:endParaRPr lang="en-US" sz="1600" dirty="0"/>
          </a:p>
          <a:p>
            <a:pPr marL="0" indent="0">
              <a:buNone/>
            </a:pPr>
            <a:r>
              <a:rPr lang="en-US" dirty="0">
                <a:solidFill>
                  <a:schemeClr val="accent2"/>
                </a:solidFill>
              </a:rPr>
              <a:t>c) </a:t>
            </a:r>
            <a:r>
              <a:rPr lang="en-US" dirty="0"/>
              <a:t>Features of Hemorrhagic ascites:</a:t>
            </a:r>
          </a:p>
          <a:p>
            <a:pPr marL="0" indent="0">
              <a:buNone/>
            </a:pPr>
            <a:r>
              <a:rPr lang="en-US" sz="1600" dirty="0">
                <a:solidFill>
                  <a:schemeClr val="accent2"/>
                </a:solidFill>
              </a:rPr>
              <a:t>- </a:t>
            </a:r>
            <a:r>
              <a:rPr lang="en-US" sz="1600" dirty="0"/>
              <a:t>   The fluid is bloody &amp; contains many RBCs.</a:t>
            </a:r>
          </a:p>
          <a:p>
            <a:pPr marL="0" indent="0">
              <a:buNone/>
            </a:pPr>
            <a:endParaRPr lang="en-US" sz="1600" dirty="0"/>
          </a:p>
          <a:p>
            <a:pPr marL="0" indent="0">
              <a:buNone/>
            </a:pPr>
            <a:r>
              <a:rPr lang="en-US" dirty="0">
                <a:solidFill>
                  <a:schemeClr val="accent2"/>
                </a:solidFill>
              </a:rPr>
              <a:t>d) </a:t>
            </a:r>
            <a:r>
              <a:rPr lang="en-US" dirty="0"/>
              <a:t>Features of </a:t>
            </a:r>
            <a:r>
              <a:rPr lang="en-US" dirty="0" err="1"/>
              <a:t>Chylous</a:t>
            </a:r>
            <a:r>
              <a:rPr lang="en-US" dirty="0"/>
              <a:t> ascites:</a:t>
            </a:r>
          </a:p>
          <a:p>
            <a:pPr>
              <a:buFontTx/>
              <a:buChar char="-"/>
            </a:pPr>
            <a:r>
              <a:rPr lang="en-US" sz="1600" dirty="0"/>
              <a:t>The fluid is milky white &amp; contains many fat, clears on addition of ether &amp; stains orange with: Sudan III.</a:t>
            </a:r>
          </a:p>
          <a:p>
            <a:pPr>
              <a:buFontTx/>
              <a:buChar char="-"/>
            </a:pPr>
            <a:endParaRPr lang="en-US" sz="1600" dirty="0"/>
          </a:p>
          <a:p>
            <a:pPr marL="0" indent="0">
              <a:buNone/>
            </a:pPr>
            <a:r>
              <a:rPr lang="en-US" dirty="0">
                <a:solidFill>
                  <a:schemeClr val="accent2"/>
                </a:solidFill>
              </a:rPr>
              <a:t>e) </a:t>
            </a:r>
            <a:r>
              <a:rPr lang="en-US" dirty="0"/>
              <a:t>Features of malignant ascites:</a:t>
            </a:r>
          </a:p>
          <a:p>
            <a:pPr>
              <a:buFontTx/>
              <a:buChar char="-"/>
            </a:pPr>
            <a:r>
              <a:rPr lang="en-US" sz="1600" dirty="0"/>
              <a:t>Features of exudate: massive, hemorrhagic, may contain malignant cells.</a:t>
            </a:r>
          </a:p>
          <a:p>
            <a:pPr>
              <a:buFontTx/>
              <a:buChar char="-"/>
            </a:pPr>
            <a:r>
              <a:rPr lang="en-US" sz="1600" dirty="0"/>
              <a:t>Rapidly reaccumulating after tapping.</a:t>
            </a:r>
          </a:p>
        </p:txBody>
      </p:sp>
    </p:spTree>
    <p:extLst>
      <p:ext uri="{BB962C8B-B14F-4D97-AF65-F5344CB8AC3E}">
        <p14:creationId xmlns:p14="http://schemas.microsoft.com/office/powerpoint/2010/main" val="40020113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265F04-B3E4-4CD5-9424-7467A28465DE}"/>
              </a:ext>
            </a:extLst>
          </p:cNvPr>
          <p:cNvSpPr>
            <a:spLocks noGrp="1"/>
          </p:cNvSpPr>
          <p:nvPr>
            <p:ph type="title"/>
          </p:nvPr>
        </p:nvSpPr>
        <p:spPr>
          <a:xfrm>
            <a:off x="2592925" y="624110"/>
            <a:ext cx="8911687" cy="467843"/>
          </a:xfrm>
        </p:spPr>
        <p:txBody>
          <a:bodyPr>
            <a:normAutofit/>
          </a:bodyPr>
          <a:lstStyle/>
          <a:p>
            <a:r>
              <a:rPr lang="en-US" sz="1800" b="1" dirty="0"/>
              <a:t>III. Investigations to detect the cause of ascites:</a:t>
            </a:r>
          </a:p>
        </p:txBody>
      </p:sp>
      <p:sp>
        <p:nvSpPr>
          <p:cNvPr id="3" name="Content Placeholder 2">
            <a:extLst>
              <a:ext uri="{FF2B5EF4-FFF2-40B4-BE49-F238E27FC236}">
                <a16:creationId xmlns:a16="http://schemas.microsoft.com/office/drawing/2014/main" xmlns="" id="{CFD86429-3B38-4A8A-B631-51473C92FE50}"/>
              </a:ext>
            </a:extLst>
          </p:cNvPr>
          <p:cNvSpPr>
            <a:spLocks noGrp="1"/>
          </p:cNvSpPr>
          <p:nvPr>
            <p:ph idx="1"/>
          </p:nvPr>
        </p:nvSpPr>
        <p:spPr>
          <a:xfrm>
            <a:off x="2585499" y="1441142"/>
            <a:ext cx="8915400" cy="2225336"/>
          </a:xfrm>
        </p:spPr>
        <p:txBody>
          <a:bodyPr/>
          <a:lstStyle/>
          <a:p>
            <a:r>
              <a:rPr lang="en-US" dirty="0"/>
              <a:t>For liver cirrhosis e.g. liver function tests</a:t>
            </a:r>
          </a:p>
          <a:p>
            <a:endParaRPr lang="en-US" dirty="0"/>
          </a:p>
          <a:p>
            <a:r>
              <a:rPr lang="en-US" dirty="0"/>
              <a:t>For heart failure e.g. echocardiography.</a:t>
            </a:r>
          </a:p>
          <a:p>
            <a:endParaRPr lang="en-US" dirty="0"/>
          </a:p>
          <a:p>
            <a:r>
              <a:rPr lang="en-US" dirty="0"/>
              <a:t>For TB &amp; malignancy e.g. laparoscopy &amp; biopsy.</a:t>
            </a:r>
          </a:p>
        </p:txBody>
      </p:sp>
    </p:spTree>
    <p:extLst>
      <p:ext uri="{BB962C8B-B14F-4D97-AF65-F5344CB8AC3E}">
        <p14:creationId xmlns:p14="http://schemas.microsoft.com/office/powerpoint/2010/main" val="33875141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FB0B196-D101-4123-A699-2C20480A325B}"/>
              </a:ext>
            </a:extLst>
          </p:cNvPr>
          <p:cNvSpPr>
            <a:spLocks noGrp="1"/>
          </p:cNvSpPr>
          <p:nvPr>
            <p:ph type="title"/>
          </p:nvPr>
        </p:nvSpPr>
        <p:spPr/>
        <p:txBody>
          <a:bodyPr/>
          <a:lstStyle/>
          <a:p>
            <a:r>
              <a:rPr lang="en-US" dirty="0"/>
              <a:t>Treatment</a:t>
            </a:r>
          </a:p>
        </p:txBody>
      </p:sp>
      <p:sp>
        <p:nvSpPr>
          <p:cNvPr id="3" name="Content Placeholder 2">
            <a:extLst>
              <a:ext uri="{FF2B5EF4-FFF2-40B4-BE49-F238E27FC236}">
                <a16:creationId xmlns:a16="http://schemas.microsoft.com/office/drawing/2014/main" xmlns="" id="{15CFF737-790F-48A3-9825-8F13189C4CB3}"/>
              </a:ext>
            </a:extLst>
          </p:cNvPr>
          <p:cNvSpPr>
            <a:spLocks noGrp="1"/>
          </p:cNvSpPr>
          <p:nvPr>
            <p:ph idx="1"/>
          </p:nvPr>
        </p:nvSpPr>
        <p:spPr>
          <a:xfrm>
            <a:off x="2585499" y="1904999"/>
            <a:ext cx="8915400" cy="4682231"/>
          </a:xfrm>
        </p:spPr>
        <p:txBody>
          <a:bodyPr>
            <a:normAutofit fontScale="85000" lnSpcReduction="10000"/>
          </a:bodyPr>
          <a:lstStyle/>
          <a:p>
            <a:pPr marL="400050" indent="-400050">
              <a:buAutoNum type="romanUcPeriod"/>
            </a:pPr>
            <a:r>
              <a:rPr lang="en-US" b="1" dirty="0"/>
              <a:t>Treatment of the cause of ascites.</a:t>
            </a:r>
          </a:p>
          <a:p>
            <a:pPr marL="400050" indent="-400050">
              <a:buAutoNum type="romanUcPeriod"/>
            </a:pPr>
            <a:r>
              <a:rPr lang="en-US" b="1" dirty="0"/>
              <a:t>Treatment of ascites in cases of liver cirrhosis:</a:t>
            </a:r>
          </a:p>
          <a:p>
            <a:pPr marL="0" indent="0">
              <a:buNone/>
            </a:pPr>
            <a:r>
              <a:rPr lang="en-US" sz="1600" b="1" dirty="0"/>
              <a:t>N.B. Always keep the patient Wet &amp; Wise and not Dry &amp; Drowsy.</a:t>
            </a:r>
          </a:p>
          <a:p>
            <a:pPr marL="0" indent="0">
              <a:buNone/>
            </a:pPr>
            <a:r>
              <a:rPr lang="en-US" sz="1600" b="1" dirty="0"/>
              <a:t>N.B. Treat ascites only if: mild liver failure &amp; no encephalopathy.</a:t>
            </a:r>
          </a:p>
          <a:p>
            <a:pPr marL="0" indent="0">
              <a:buNone/>
            </a:pPr>
            <a:endParaRPr lang="en-US" sz="1600" b="1" dirty="0"/>
          </a:p>
          <a:p>
            <a:pPr marL="0" indent="0">
              <a:buNone/>
            </a:pPr>
            <a:r>
              <a:rPr lang="en-US" sz="1600" b="1" dirty="0"/>
              <a:t>A) GENERAL MEASURES: (Conservative)</a:t>
            </a:r>
          </a:p>
          <a:p>
            <a:pPr marL="0" indent="0">
              <a:buNone/>
            </a:pPr>
            <a:r>
              <a:rPr lang="en-US" sz="1600" b="1" dirty="0"/>
              <a:t>1. Bed rest: lying in recumbent position improves venous return and CO and thus better renal perfusion which will lead to diuresis (</a:t>
            </a:r>
            <a:r>
              <a:rPr lang="en-US" sz="1600" b="0" i="0" dirty="0">
                <a:solidFill>
                  <a:srgbClr val="4D5156"/>
                </a:solidFill>
                <a:effectLst/>
                <a:latin typeface="arial" panose="020B0604020202020204" pitchFamily="34" charset="0"/>
              </a:rPr>
              <a:t>↓ RAAS</a:t>
            </a:r>
            <a:r>
              <a:rPr lang="en-US" sz="1600" b="1" dirty="0"/>
              <a:t>)</a:t>
            </a:r>
            <a:r>
              <a:rPr lang="en-US" sz="1600" dirty="0"/>
              <a:t>.</a:t>
            </a:r>
          </a:p>
          <a:p>
            <a:pPr marL="0" indent="0">
              <a:buNone/>
            </a:pPr>
            <a:r>
              <a:rPr lang="en-US" sz="1600" b="1" dirty="0"/>
              <a:t>2. Diet:</a:t>
            </a:r>
          </a:p>
          <a:p>
            <a:pPr marL="0" indent="0">
              <a:buNone/>
            </a:pPr>
            <a:r>
              <a:rPr lang="en-US" sz="1600" b="1" dirty="0"/>
              <a:t>  Salt: restriction (&lt;2 g/d ; cornerstone of therapy)</a:t>
            </a:r>
          </a:p>
          <a:p>
            <a:pPr marL="0" indent="0">
              <a:buNone/>
            </a:pPr>
            <a:r>
              <a:rPr lang="en-US" sz="1600" b="1" dirty="0"/>
              <a:t>  Fluid: restriction in severe cases of hyponatremia.</a:t>
            </a:r>
          </a:p>
          <a:p>
            <a:pPr marL="0" indent="0">
              <a:buNone/>
            </a:pPr>
            <a:r>
              <a:rPr lang="en-US" sz="1600" b="1" dirty="0"/>
              <a:t>  Protein: high protein diet (protein is restricted if there is encephalopathy or severe liver cell failure).</a:t>
            </a:r>
          </a:p>
          <a:p>
            <a:pPr marL="0" indent="0">
              <a:buNone/>
            </a:pPr>
            <a:r>
              <a:rPr lang="en-US" sz="1600" b="1" dirty="0"/>
              <a:t>3. Follow up:</a:t>
            </a:r>
          </a:p>
          <a:p>
            <a:pPr marL="0" indent="0">
              <a:buNone/>
            </a:pPr>
            <a:r>
              <a:rPr lang="en-US" sz="1600" b="1" dirty="0"/>
              <a:t>Daily measurement of: urine volume &amp; body weight.</a:t>
            </a:r>
          </a:p>
          <a:p>
            <a:pPr marL="0" indent="0">
              <a:buNone/>
            </a:pPr>
            <a:r>
              <a:rPr lang="en-US" sz="1600" b="1" dirty="0"/>
              <a:t>Daily measurement of: electrolytes (Na &amp; K) &amp; renal functions.</a:t>
            </a:r>
          </a:p>
        </p:txBody>
      </p:sp>
    </p:spTree>
    <p:extLst>
      <p:ext uri="{BB962C8B-B14F-4D97-AF65-F5344CB8AC3E}">
        <p14:creationId xmlns:p14="http://schemas.microsoft.com/office/powerpoint/2010/main" val="11114185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58219C3-7151-4B0C-B577-373CB0A74306}"/>
              </a:ext>
            </a:extLst>
          </p:cNvPr>
          <p:cNvSpPr>
            <a:spLocks noGrp="1"/>
          </p:cNvSpPr>
          <p:nvPr>
            <p:ph idx="1"/>
          </p:nvPr>
        </p:nvSpPr>
        <p:spPr>
          <a:xfrm>
            <a:off x="2589212" y="390617"/>
            <a:ext cx="8915400" cy="6267635"/>
          </a:xfrm>
        </p:spPr>
        <p:txBody>
          <a:bodyPr>
            <a:normAutofit fontScale="92500" lnSpcReduction="20000"/>
          </a:bodyPr>
          <a:lstStyle/>
          <a:p>
            <a:pPr marL="0" indent="0">
              <a:buNone/>
            </a:pPr>
            <a:r>
              <a:rPr lang="en-US" b="1" dirty="0"/>
              <a:t>B) MEASURES TO REMOVE THE ASCITIC FLUID:</a:t>
            </a:r>
          </a:p>
          <a:p>
            <a:pPr marL="0" indent="0">
              <a:buNone/>
            </a:pPr>
            <a:r>
              <a:rPr lang="en-US" sz="1600" b="1" dirty="0"/>
              <a:t>1. Diuretics:</a:t>
            </a:r>
          </a:p>
          <a:p>
            <a:pPr marL="0" indent="0">
              <a:buNone/>
            </a:pPr>
            <a:r>
              <a:rPr lang="en-US" sz="1600" b="1" dirty="0"/>
              <a:t>Indication: </a:t>
            </a:r>
            <a:r>
              <a:rPr lang="en-US" sz="1600" dirty="0"/>
              <a:t>If weight loss is less than 1 Kg after 4 days on diet control.</a:t>
            </a:r>
          </a:p>
          <a:p>
            <a:pPr marL="0" indent="0">
              <a:buNone/>
            </a:pPr>
            <a:r>
              <a:rPr lang="en-US" sz="1600" dirty="0"/>
              <a:t>• </a:t>
            </a:r>
            <a:r>
              <a:rPr lang="en-US" sz="1600" b="1" dirty="0"/>
              <a:t>Drugs:</a:t>
            </a:r>
          </a:p>
          <a:p>
            <a:pPr marL="0" indent="0">
              <a:buNone/>
            </a:pPr>
            <a:r>
              <a:rPr lang="en-US" sz="1600" dirty="0"/>
              <a:t>a) At first: K-sparing diuretics, e.g. spironolactone (100-400 mg/day).</a:t>
            </a:r>
          </a:p>
          <a:p>
            <a:pPr marL="0" indent="0">
              <a:buNone/>
            </a:pPr>
            <a:r>
              <a:rPr lang="en-US" sz="1600" dirty="0"/>
              <a:t>b) If there is no improvement: Frusemide (40-160 mg/day)+ K supplement.</a:t>
            </a:r>
          </a:p>
          <a:p>
            <a:pPr marL="0" indent="0">
              <a:buNone/>
            </a:pPr>
            <a:r>
              <a:rPr lang="en-US" sz="1600" dirty="0"/>
              <a:t>c) In resistant cases: IV Mannitol or IV infusion of Dopamine.</a:t>
            </a:r>
          </a:p>
          <a:p>
            <a:pPr marL="0" indent="0">
              <a:buNone/>
            </a:pPr>
            <a:endParaRPr lang="en-US" sz="1600" dirty="0"/>
          </a:p>
          <a:p>
            <a:pPr marL="0" indent="0">
              <a:buNone/>
            </a:pPr>
            <a:r>
              <a:rPr lang="en-US" sz="1600" b="1" dirty="0"/>
              <a:t>2. Albumin (IV):</a:t>
            </a:r>
          </a:p>
          <a:p>
            <a:pPr marL="0" indent="0">
              <a:buNone/>
            </a:pPr>
            <a:r>
              <a:rPr lang="en-US" sz="1600" dirty="0"/>
              <a:t>May be given to correct hypoalbuminemia.</a:t>
            </a:r>
          </a:p>
          <a:p>
            <a:pPr marL="0" indent="0">
              <a:buNone/>
            </a:pPr>
            <a:endParaRPr lang="en-US" sz="1600" dirty="0"/>
          </a:p>
          <a:p>
            <a:pPr marL="0" indent="0">
              <a:buNone/>
            </a:pPr>
            <a:r>
              <a:rPr lang="en-US" sz="1600" b="1" dirty="0"/>
              <a:t>3. Tapping of ascites: . </a:t>
            </a:r>
          </a:p>
          <a:p>
            <a:pPr marL="0" indent="0">
              <a:buNone/>
            </a:pPr>
            <a:r>
              <a:rPr lang="en-US" sz="1600" b="1" dirty="0"/>
              <a:t>Indication:  </a:t>
            </a:r>
            <a:r>
              <a:rPr lang="en-US" sz="1600" dirty="0"/>
              <a:t>[Tense ascites]</a:t>
            </a:r>
          </a:p>
          <a:p>
            <a:pPr>
              <a:buFontTx/>
              <a:buChar char="-"/>
            </a:pPr>
            <a:r>
              <a:rPr lang="en-US" sz="1600" dirty="0"/>
              <a:t>Respiratory distress. </a:t>
            </a:r>
          </a:p>
          <a:p>
            <a:pPr>
              <a:buFontTx/>
              <a:buChar char="-"/>
            </a:pPr>
            <a:r>
              <a:rPr lang="en-US" sz="1600" dirty="0"/>
              <a:t>Impending rupture of umbilical hernia.</a:t>
            </a:r>
          </a:p>
          <a:p>
            <a:pPr marL="0" indent="0">
              <a:buNone/>
            </a:pPr>
            <a:r>
              <a:rPr lang="en-US" sz="1600" b="1" dirty="0"/>
              <a:t>Contra-indication: </a:t>
            </a:r>
          </a:p>
          <a:p>
            <a:pPr marL="0" indent="0">
              <a:buNone/>
            </a:pPr>
            <a:r>
              <a:rPr lang="en-US" sz="1600" dirty="0"/>
              <a:t>Severe liver failure, encephalopathy, renal failure.</a:t>
            </a:r>
          </a:p>
          <a:p>
            <a:pPr marL="0" indent="0">
              <a:buNone/>
            </a:pPr>
            <a:r>
              <a:rPr lang="en-US" sz="1600" b="1" dirty="0"/>
              <a:t>Volume:</a:t>
            </a:r>
          </a:p>
          <a:p>
            <a:pPr marL="0" indent="0">
              <a:buNone/>
            </a:pPr>
            <a:r>
              <a:rPr lang="en-US" sz="1600" dirty="0"/>
              <a:t>4-5 </a:t>
            </a:r>
            <a:r>
              <a:rPr lang="en-US" sz="1600" dirty="0" err="1"/>
              <a:t>litres</a:t>
            </a:r>
            <a:r>
              <a:rPr lang="en-US" sz="1600" dirty="0"/>
              <a:t> at one time combined with IV albumin.</a:t>
            </a:r>
          </a:p>
        </p:txBody>
      </p:sp>
    </p:spTree>
    <p:extLst>
      <p:ext uri="{BB962C8B-B14F-4D97-AF65-F5344CB8AC3E}">
        <p14:creationId xmlns:p14="http://schemas.microsoft.com/office/powerpoint/2010/main" val="2391409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73565B-9A5D-4AB4-92E0-3413393B5C4E}"/>
              </a:ext>
            </a:extLst>
          </p:cNvPr>
          <p:cNvSpPr>
            <a:spLocks noGrp="1"/>
          </p:cNvSpPr>
          <p:nvPr>
            <p:ph type="title"/>
          </p:nvPr>
        </p:nvSpPr>
        <p:spPr>
          <a:xfrm>
            <a:off x="677862" y="200561"/>
            <a:ext cx="10836275" cy="1323439"/>
          </a:xfrm>
        </p:spPr>
        <p:txBody>
          <a:bodyPr>
            <a:normAutofit fontScale="90000"/>
          </a:bodyPr>
          <a:lstStyle/>
          <a:p>
            <a:r>
              <a:rPr lang="en-US" dirty="0"/>
              <a:t>What would your differential diagnosis include before examining the patient?</a:t>
            </a:r>
          </a:p>
        </p:txBody>
      </p:sp>
      <p:sp>
        <p:nvSpPr>
          <p:cNvPr id="3" name="Content Placeholder 2">
            <a:extLst>
              <a:ext uri="{FF2B5EF4-FFF2-40B4-BE49-F238E27FC236}">
                <a16:creationId xmlns:a16="http://schemas.microsoft.com/office/drawing/2014/main" xmlns="" id="{FE2873E2-5D26-41ED-A259-7D0AE33C51F1}"/>
              </a:ext>
            </a:extLst>
          </p:cNvPr>
          <p:cNvSpPr>
            <a:spLocks noGrp="1"/>
          </p:cNvSpPr>
          <p:nvPr>
            <p:ph sz="half" idx="2"/>
          </p:nvPr>
        </p:nvSpPr>
        <p:spPr>
          <a:xfrm>
            <a:off x="1371600" y="1524000"/>
            <a:ext cx="10836274" cy="5450141"/>
          </a:xfrm>
        </p:spPr>
        <p:txBody>
          <a:bodyPr>
            <a:normAutofit fontScale="92500" lnSpcReduction="20000"/>
          </a:bodyPr>
          <a:lstStyle/>
          <a:p>
            <a:r>
              <a:rPr lang="en-US" dirty="0"/>
              <a:t>Abdominal distension in the absence of symptoms of bowel obstruction suggests either an abdominal mass or ascites, of which the most common causes in a previously fit man are cirrhosis and malignancy. Cirrhosis is usually </a:t>
            </a:r>
            <a:r>
              <a:rPr lang="en-US" dirty="0" err="1"/>
              <a:t>asympto</a:t>
            </a:r>
            <a:r>
              <a:rPr lang="en-US" dirty="0"/>
              <a:t>- </a:t>
            </a:r>
            <a:r>
              <a:rPr lang="en-US" dirty="0" err="1"/>
              <a:t>matic</a:t>
            </a:r>
            <a:r>
              <a:rPr lang="en-US" dirty="0"/>
              <a:t> until portal hypertension develops and synthetic liver function worsens; then symptoms of chronic liver failure, such as ascites, appear quite quickly.</a:t>
            </a:r>
          </a:p>
          <a:p>
            <a:endParaRPr lang="en-US" dirty="0"/>
          </a:p>
          <a:p>
            <a:r>
              <a:rPr lang="en-US" dirty="0"/>
              <a:t>The presence of jaundice indicates either liver disease, which may be acute or chronic, or obstruction to the biliary tree, which is usually due to malignancy Acute liver disease can be excluded, as this is not associated with ascites However, the presence of jaundice with ascites does not differentiate carcinoma of the head of the pancreas with peritoneal metastases from chronic liver failure.</a:t>
            </a:r>
          </a:p>
          <a:p>
            <a:endParaRPr lang="en-US" dirty="0"/>
          </a:p>
          <a:p>
            <a:r>
              <a:rPr lang="en-US" dirty="0"/>
              <a:t>Investigations in this case do narrow down the differential diagnosis, as the presence of pancytopenia suggests chronic liver disease. Platelets are often disproportionately lower than the rest of the blood count in cirrhosis due to a combination of splenomegaly and reduced hepatic thrombopoietic production. The prolonged prothrombin time and low albumin can be seen in both chronic liver failure and biliary obstruction, but in the latter the prolonged clotting is reversible with vitamin K.</a:t>
            </a:r>
          </a:p>
          <a:p>
            <a:endParaRPr lang="en-US" dirty="0"/>
          </a:p>
          <a:p>
            <a:r>
              <a:rPr lang="en-US" dirty="0"/>
              <a:t>It is common for individuals to stop drinking about 2 weeks before jaundice develops in alcoholic liver disease because they feel so unwell; alcohol </a:t>
            </a:r>
            <a:r>
              <a:rPr lang="en-US" dirty="0" err="1"/>
              <a:t>detoxifi</a:t>
            </a:r>
            <a:r>
              <a:rPr lang="en-US" dirty="0"/>
              <a:t>- cation will not, therefore, be needed in this man</a:t>
            </a:r>
          </a:p>
        </p:txBody>
      </p:sp>
    </p:spTree>
    <p:extLst>
      <p:ext uri="{BB962C8B-B14F-4D97-AF65-F5344CB8AC3E}">
        <p14:creationId xmlns:p14="http://schemas.microsoft.com/office/powerpoint/2010/main" val="27676910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AC1D9EC-7E2F-4ABD-9C34-438691225024}"/>
              </a:ext>
            </a:extLst>
          </p:cNvPr>
          <p:cNvSpPr>
            <a:spLocks noGrp="1"/>
          </p:cNvSpPr>
          <p:nvPr>
            <p:ph idx="1"/>
          </p:nvPr>
        </p:nvSpPr>
        <p:spPr>
          <a:xfrm>
            <a:off x="2589212" y="346229"/>
            <a:ext cx="8915400" cy="6409678"/>
          </a:xfrm>
        </p:spPr>
        <p:txBody>
          <a:bodyPr>
            <a:normAutofit fontScale="92500" lnSpcReduction="10000"/>
          </a:bodyPr>
          <a:lstStyle/>
          <a:p>
            <a:pPr marL="0" indent="0">
              <a:buNone/>
            </a:pPr>
            <a:r>
              <a:rPr lang="en-US" sz="2400" b="1" dirty="0"/>
              <a:t>C) TREATMENT OF REFRACTORY ASCITES:</a:t>
            </a:r>
          </a:p>
          <a:p>
            <a:pPr marL="0" indent="0">
              <a:buNone/>
            </a:pPr>
            <a:endParaRPr lang="en-US" dirty="0"/>
          </a:p>
          <a:p>
            <a:pPr marL="0" indent="0">
              <a:buNone/>
            </a:pPr>
            <a:r>
              <a:rPr lang="en-US" b="1" dirty="0"/>
              <a:t>- Definition:</a:t>
            </a:r>
          </a:p>
          <a:p>
            <a:pPr marL="0" indent="0">
              <a:buNone/>
            </a:pPr>
            <a:r>
              <a:rPr lang="en-US" dirty="0"/>
              <a:t>. Ascites unresponsive to 400 mg of spironolactone plus 120 mg of frusemide daily for at least one weeks.</a:t>
            </a:r>
          </a:p>
          <a:p>
            <a:pPr marL="0" indent="0">
              <a:buNone/>
            </a:pPr>
            <a:endParaRPr lang="en-US" dirty="0"/>
          </a:p>
          <a:p>
            <a:pPr marL="0" indent="0">
              <a:buNone/>
            </a:pPr>
            <a:r>
              <a:rPr lang="en-US" b="1" dirty="0"/>
              <a:t>Resistance to treatment may be due to:</a:t>
            </a:r>
            <a:endParaRPr lang="en-US" dirty="0"/>
          </a:p>
          <a:p>
            <a:pPr marL="0" indent="0">
              <a:buNone/>
            </a:pPr>
            <a:r>
              <a:rPr lang="en-US" dirty="0"/>
              <a:t>• Lack of salt restriction: treated by adequate salt restriction.</a:t>
            </a:r>
          </a:p>
          <a:p>
            <a:pPr marL="0" indent="0">
              <a:buNone/>
            </a:pPr>
            <a:r>
              <a:rPr lang="en-US" dirty="0"/>
              <a:t>• Severe hypoalbuminemia: treated by IV albumin.</a:t>
            </a:r>
          </a:p>
          <a:p>
            <a:pPr marL="0" indent="0">
              <a:buNone/>
            </a:pPr>
            <a:r>
              <a:rPr lang="en-US" dirty="0"/>
              <a:t>• Dilutional hyponatremia: treated by fluid restriction &amp; IV mannitol.</a:t>
            </a:r>
          </a:p>
          <a:p>
            <a:pPr marL="0" indent="0">
              <a:buNone/>
            </a:pPr>
            <a:r>
              <a:rPr lang="en-US" dirty="0"/>
              <a:t>• Serious problems as SBP, TB peritonitis or malignant ascites: treat the cause</a:t>
            </a:r>
          </a:p>
          <a:p>
            <a:pPr marL="0" indent="0">
              <a:buNone/>
            </a:pPr>
            <a:endParaRPr lang="en-US" dirty="0"/>
          </a:p>
          <a:p>
            <a:pPr marL="0" indent="0">
              <a:buNone/>
            </a:pPr>
            <a:r>
              <a:rPr lang="en-US" b="1" dirty="0"/>
              <a:t>- Severe terminal cases may be treated by:</a:t>
            </a:r>
          </a:p>
          <a:p>
            <a:pPr marL="0" indent="0">
              <a:buNone/>
            </a:pPr>
            <a:r>
              <a:rPr lang="en-US" sz="1500" b="1" dirty="0"/>
              <a:t>1) Le Veen shunt: ( </a:t>
            </a:r>
            <a:r>
              <a:rPr lang="en-US" sz="1500" b="1" dirty="0" err="1"/>
              <a:t>peritoneo</a:t>
            </a:r>
            <a:r>
              <a:rPr lang="en-US" sz="1500" b="1" dirty="0"/>
              <a:t>-venous shunt/</a:t>
            </a:r>
            <a:r>
              <a:rPr lang="en-US" sz="1500" b="1" dirty="0" err="1"/>
              <a:t>peritoneo-caval</a:t>
            </a:r>
            <a:r>
              <a:rPr lang="en-US" sz="1500" b="1" dirty="0"/>
              <a:t> shunt)</a:t>
            </a:r>
            <a:endParaRPr lang="en-US" sz="1500" dirty="0"/>
          </a:p>
          <a:p>
            <a:pPr marL="0" indent="0">
              <a:buNone/>
            </a:pPr>
            <a:r>
              <a:rPr lang="en-US" sz="1500" dirty="0"/>
              <a:t>Technique:</a:t>
            </a:r>
          </a:p>
          <a:p>
            <a:pPr marL="0" indent="0">
              <a:buNone/>
            </a:pPr>
            <a:r>
              <a:rPr lang="en-US" sz="1500" dirty="0"/>
              <a:t>- A catheter with one way valve is placed between the peritoneal cavity and the SVC to drain the ascitic fluid into the circulation</a:t>
            </a:r>
          </a:p>
          <a:p>
            <a:pPr marL="0" indent="0">
              <a:buNone/>
            </a:pPr>
            <a:r>
              <a:rPr lang="en-US" sz="1500" dirty="0"/>
              <a:t>- Complications:</a:t>
            </a:r>
          </a:p>
          <a:p>
            <a:pPr marL="0" indent="0">
              <a:buNone/>
            </a:pPr>
            <a:r>
              <a:rPr lang="en-US" sz="1500" dirty="0"/>
              <a:t>Hypervolemia, pulmonary edema, infection, DIC.</a:t>
            </a:r>
          </a:p>
        </p:txBody>
      </p:sp>
    </p:spTree>
    <p:extLst>
      <p:ext uri="{BB962C8B-B14F-4D97-AF65-F5344CB8AC3E}">
        <p14:creationId xmlns:p14="http://schemas.microsoft.com/office/powerpoint/2010/main" val="18248745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6C1C1059-A37C-4946-82F9-2691BB383DCE}"/>
              </a:ext>
            </a:extLst>
          </p:cNvPr>
          <p:cNvSpPr>
            <a:spLocks noGrp="1"/>
          </p:cNvSpPr>
          <p:nvPr>
            <p:ph idx="1"/>
          </p:nvPr>
        </p:nvSpPr>
        <p:spPr>
          <a:xfrm>
            <a:off x="2589212" y="266330"/>
            <a:ext cx="8915400" cy="5644892"/>
          </a:xfrm>
        </p:spPr>
        <p:txBody>
          <a:bodyPr>
            <a:normAutofit/>
          </a:bodyPr>
          <a:lstStyle/>
          <a:p>
            <a:pPr marL="0" indent="0">
              <a:buNone/>
            </a:pPr>
            <a:r>
              <a:rPr lang="en-US" b="1" dirty="0"/>
              <a:t>2) </a:t>
            </a:r>
            <a:r>
              <a:rPr lang="en-US" b="1" dirty="0" err="1"/>
              <a:t>Transjugular</a:t>
            </a:r>
            <a:r>
              <a:rPr lang="en-US" b="1" dirty="0"/>
              <a:t> intrahepatic </a:t>
            </a:r>
            <a:r>
              <a:rPr lang="en-US" b="1" dirty="0" err="1"/>
              <a:t>porto</a:t>
            </a:r>
            <a:r>
              <a:rPr lang="en-US" b="1" dirty="0"/>
              <a:t> - systemic shunt: (TIPS) </a:t>
            </a:r>
            <a:endParaRPr lang="en-US" dirty="0"/>
          </a:p>
          <a:p>
            <a:pPr marL="0" indent="0">
              <a:buNone/>
            </a:pPr>
            <a:r>
              <a:rPr lang="en-US" sz="1600" b="1" dirty="0"/>
              <a:t>Technique:</a:t>
            </a:r>
          </a:p>
          <a:p>
            <a:pPr marL="0" indent="0">
              <a:buNone/>
            </a:pPr>
            <a:r>
              <a:rPr lang="en-US" sz="1600" dirty="0"/>
              <a:t>It is an artificial channel in the liver from the portal vein to a hepatic vein to reduce the portal pressure (shunting).</a:t>
            </a:r>
          </a:p>
          <a:p>
            <a:pPr marL="0" indent="0">
              <a:buNone/>
            </a:pPr>
            <a:r>
              <a:rPr lang="en-US" sz="1600" dirty="0"/>
              <a:t>The catheter is introduced percutaneously via the IJV. The shunt is maintained open by a metal stent.</a:t>
            </a:r>
          </a:p>
          <a:p>
            <a:pPr marL="0" indent="0">
              <a:buNone/>
            </a:pPr>
            <a:endParaRPr lang="en-US" sz="1600" dirty="0"/>
          </a:p>
          <a:p>
            <a:pPr marL="0" indent="0">
              <a:buNone/>
            </a:pPr>
            <a:r>
              <a:rPr lang="en-US" sz="1600" b="1" dirty="0"/>
              <a:t>Complications:</a:t>
            </a:r>
          </a:p>
          <a:p>
            <a:pPr marL="0" indent="0">
              <a:buNone/>
            </a:pPr>
            <a:r>
              <a:rPr lang="en-US" sz="1600" dirty="0"/>
              <a:t>Hepatic </a:t>
            </a:r>
            <a:r>
              <a:rPr lang="en-US" sz="1600" dirty="0" err="1"/>
              <a:t>encephalopathy,TIPS</a:t>
            </a:r>
            <a:r>
              <a:rPr lang="en-US" sz="1600" dirty="0"/>
              <a:t> stenosis.</a:t>
            </a:r>
          </a:p>
          <a:p>
            <a:pPr marL="0" indent="0">
              <a:buNone/>
            </a:pPr>
            <a:endParaRPr lang="en-US" sz="1600" dirty="0"/>
          </a:p>
          <a:p>
            <a:pPr marL="0" indent="0">
              <a:buNone/>
            </a:pPr>
            <a:r>
              <a:rPr lang="en-US" b="1" dirty="0"/>
              <a:t>3) Ascites ultrafiltration &amp; reinfusion:</a:t>
            </a:r>
          </a:p>
          <a:p>
            <a:pPr marL="0" indent="0">
              <a:buNone/>
            </a:pPr>
            <a:r>
              <a:rPr lang="en-US" sz="1600" dirty="0"/>
              <a:t>- Ultrafiltration: removes the ascitic fluid &amp; concentrates it.</a:t>
            </a:r>
          </a:p>
          <a:p>
            <a:pPr marL="0" indent="0">
              <a:buNone/>
            </a:pPr>
            <a:r>
              <a:rPr lang="en-US" sz="1600" dirty="0"/>
              <a:t>- Reinfusion: returns the fluid to the patient IV.</a:t>
            </a:r>
          </a:p>
          <a:p>
            <a:pPr marL="0" indent="0">
              <a:buNone/>
            </a:pPr>
            <a:endParaRPr lang="en-US" sz="1600" dirty="0"/>
          </a:p>
          <a:p>
            <a:pPr marL="0" indent="0">
              <a:buNone/>
            </a:pPr>
            <a:r>
              <a:rPr lang="en-US" b="1" dirty="0"/>
              <a:t>4) HEPATIC TRANSPLANTATION.</a:t>
            </a:r>
          </a:p>
        </p:txBody>
      </p:sp>
    </p:spTree>
    <p:extLst>
      <p:ext uri="{BB962C8B-B14F-4D97-AF65-F5344CB8AC3E}">
        <p14:creationId xmlns:p14="http://schemas.microsoft.com/office/powerpoint/2010/main" val="30688016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277D83B-8C84-42B8-B385-F4AF7E7A19BD}"/>
              </a:ext>
            </a:extLst>
          </p:cNvPr>
          <p:cNvSpPr>
            <a:spLocks noGrp="1"/>
          </p:cNvSpPr>
          <p:nvPr>
            <p:ph idx="1"/>
          </p:nvPr>
        </p:nvSpPr>
        <p:spPr>
          <a:xfrm>
            <a:off x="2145329" y="1540189"/>
            <a:ext cx="8915400" cy="3777622"/>
          </a:xfrm>
        </p:spPr>
        <p:txBody>
          <a:bodyPr/>
          <a:lstStyle/>
          <a:p>
            <a:r>
              <a:rPr lang="en-US" sz="2400" dirty="0"/>
              <a:t>Treatment of Tuberculous peritonitis :</a:t>
            </a:r>
          </a:p>
          <a:p>
            <a:pPr marL="0" indent="0">
              <a:buNone/>
            </a:pPr>
            <a:r>
              <a:rPr lang="en-US" dirty="0"/>
              <a:t>Add specific treatment : </a:t>
            </a:r>
          </a:p>
          <a:p>
            <a:pPr marL="0" indent="0">
              <a:buNone/>
            </a:pPr>
            <a:r>
              <a:rPr lang="en-US" dirty="0"/>
              <a:t>1) Anti-tuberculous drugs</a:t>
            </a:r>
          </a:p>
          <a:p>
            <a:pPr marL="0" indent="0">
              <a:buNone/>
            </a:pPr>
            <a:r>
              <a:rPr lang="en-US" dirty="0"/>
              <a:t>2) Corticosteroids: prednisone 1 mg/Kg/day; to decrease inflammation &amp; fibrosis.</a:t>
            </a:r>
          </a:p>
          <a:p>
            <a:pPr marL="0" indent="0">
              <a:buNone/>
            </a:pPr>
            <a:r>
              <a:rPr lang="en-US" dirty="0"/>
              <a:t>+ TREAT COMPLICATIONS (intestinal obstruction, tense ascites...)</a:t>
            </a:r>
          </a:p>
        </p:txBody>
      </p:sp>
    </p:spTree>
    <p:extLst>
      <p:ext uri="{BB962C8B-B14F-4D97-AF65-F5344CB8AC3E}">
        <p14:creationId xmlns:p14="http://schemas.microsoft.com/office/powerpoint/2010/main" val="17924725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C91FB4C-C79D-408F-AEE6-F7D36D37AE26}"/>
              </a:ext>
            </a:extLst>
          </p:cNvPr>
          <p:cNvSpPr>
            <a:spLocks noGrp="1"/>
          </p:cNvSpPr>
          <p:nvPr>
            <p:ph idx="1"/>
          </p:nvPr>
        </p:nvSpPr>
        <p:spPr/>
        <p:txBody>
          <a:bodyPr/>
          <a:lstStyle/>
          <a:p>
            <a:r>
              <a:rPr lang="en-US" sz="2400" dirty="0"/>
              <a:t>Treatment of Malignant ascites:</a:t>
            </a:r>
          </a:p>
          <a:p>
            <a:pPr marL="0" indent="0">
              <a:buNone/>
            </a:pPr>
            <a:r>
              <a:rPr lang="en-US" dirty="0"/>
              <a:t>Palliative:</a:t>
            </a:r>
          </a:p>
          <a:p>
            <a:endParaRPr lang="en-US" dirty="0"/>
          </a:p>
          <a:p>
            <a:pPr marL="0" indent="0">
              <a:buNone/>
            </a:pPr>
            <a:r>
              <a:rPr lang="en-US" dirty="0"/>
              <a:t>- Intraperitoneal injection of cytotoxic drugs.</a:t>
            </a:r>
          </a:p>
          <a:p>
            <a:endParaRPr lang="en-US" dirty="0"/>
          </a:p>
          <a:p>
            <a:pPr marL="0" indent="0">
              <a:buNone/>
            </a:pPr>
            <a:r>
              <a:rPr lang="en-US" dirty="0"/>
              <a:t>- Tapping of ascites a severe cases (tense ascites).</a:t>
            </a:r>
          </a:p>
        </p:txBody>
      </p:sp>
    </p:spTree>
    <p:extLst>
      <p:ext uri="{BB962C8B-B14F-4D97-AF65-F5344CB8AC3E}">
        <p14:creationId xmlns:p14="http://schemas.microsoft.com/office/powerpoint/2010/main" val="8336384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A23E6A-FF52-4793-B954-51D2F089A9CE}"/>
              </a:ext>
            </a:extLst>
          </p:cNvPr>
          <p:cNvSpPr>
            <a:spLocks noGrp="1"/>
          </p:cNvSpPr>
          <p:nvPr>
            <p:ph type="title"/>
          </p:nvPr>
        </p:nvSpPr>
        <p:spPr>
          <a:xfrm>
            <a:off x="1288060" y="1369938"/>
            <a:ext cx="3210854" cy="4114800"/>
          </a:xfrm>
        </p:spPr>
        <p:txBody>
          <a:bodyPr>
            <a:normAutofit/>
          </a:bodyPr>
          <a:lstStyle/>
          <a:p>
            <a:pPr algn="r"/>
            <a:r>
              <a:rPr lang="en-US" dirty="0"/>
              <a:t>Reference </a:t>
            </a:r>
          </a:p>
        </p:txBody>
      </p:sp>
      <p:sp>
        <p:nvSpPr>
          <p:cNvPr id="3" name="Text Placeholder 2">
            <a:extLst>
              <a:ext uri="{FF2B5EF4-FFF2-40B4-BE49-F238E27FC236}">
                <a16:creationId xmlns:a16="http://schemas.microsoft.com/office/drawing/2014/main" xmlns="" id="{F11739BE-C7F1-4CEF-94D8-C3662ADABBBD}"/>
              </a:ext>
            </a:extLst>
          </p:cNvPr>
          <p:cNvSpPr>
            <a:spLocks noGrp="1"/>
          </p:cNvSpPr>
          <p:nvPr>
            <p:ph idx="1"/>
          </p:nvPr>
        </p:nvSpPr>
        <p:spPr>
          <a:xfrm>
            <a:off x="5030505" y="1371600"/>
            <a:ext cx="5872185" cy="4114800"/>
          </a:xfrm>
        </p:spPr>
        <p:txBody>
          <a:bodyPr anchor="ctr">
            <a:normAutofit fontScale="92500"/>
          </a:bodyPr>
          <a:lstStyle/>
          <a:p>
            <a:pPr marL="514350" indent="-514350">
              <a:buAutoNum type="arabicPeriod"/>
            </a:pPr>
            <a:r>
              <a:rPr lang="en-US" sz="2200" dirty="0"/>
              <a:t>Kumar and Clarks clinical medicine, Ninth edition, Page 472 - 473 </a:t>
            </a:r>
          </a:p>
          <a:p>
            <a:pPr marL="514350" indent="-514350">
              <a:buAutoNum type="arabicPeriod"/>
            </a:pPr>
            <a:r>
              <a:rPr lang="en-US" sz="2200" dirty="0" err="1"/>
              <a:t>Medstudy</a:t>
            </a:r>
            <a:r>
              <a:rPr lang="en-US" sz="2200" dirty="0"/>
              <a:t>, internal medicine core, 18</a:t>
            </a:r>
            <a:r>
              <a:rPr lang="en-US" sz="2200" baseline="30000" dirty="0"/>
              <a:t>th</a:t>
            </a:r>
            <a:r>
              <a:rPr lang="en-US" sz="2200" dirty="0"/>
              <a:t> edition, Page 14/64 -14/66</a:t>
            </a:r>
          </a:p>
          <a:p>
            <a:pPr marL="514350" indent="-514350">
              <a:buAutoNum type="arabicPeriod"/>
            </a:pPr>
            <a:r>
              <a:rPr lang="en-US" sz="2200" dirty="0"/>
              <a:t>Davidsons clinical cases 2008, Page 225-227</a:t>
            </a:r>
          </a:p>
          <a:p>
            <a:pPr marL="514350" indent="-514350">
              <a:buAutoNum type="arabicPeriod"/>
            </a:pPr>
            <a:r>
              <a:rPr lang="en-US" sz="2200" dirty="0" err="1"/>
              <a:t>Macleods</a:t>
            </a:r>
            <a:r>
              <a:rPr lang="en-US" sz="2200" dirty="0"/>
              <a:t> clinical examination, 14</a:t>
            </a:r>
            <a:r>
              <a:rPr lang="en-US" sz="2200" baseline="30000" dirty="0"/>
              <a:t>th</a:t>
            </a:r>
            <a:r>
              <a:rPr lang="en-US" sz="2200" dirty="0"/>
              <a:t> edition, Page 99, 109</a:t>
            </a:r>
          </a:p>
          <a:p>
            <a:pPr marL="514350" indent="-514350">
              <a:buFont typeface="Wingdings 3" charset="2"/>
              <a:buAutoNum type="arabicPeriod"/>
            </a:pPr>
            <a:r>
              <a:rPr lang="en-US" sz="2400" dirty="0" err="1"/>
              <a:t>InCapsule</a:t>
            </a:r>
            <a:r>
              <a:rPr lang="en-US" sz="2400" dirty="0"/>
              <a:t> Series, Internal Medicine, Gastroenterology, Page (26/89-92)</a:t>
            </a:r>
            <a:endParaRPr lang="en-US" sz="2200" dirty="0"/>
          </a:p>
          <a:p>
            <a:pPr marL="514350" indent="-514350">
              <a:buAutoNum type="arabicPeriod"/>
            </a:pPr>
            <a:r>
              <a:rPr lang="en-US" sz="1400" dirty="0">
                <a:hlinkClick r:id="rId2"/>
              </a:rPr>
              <a:t>Approach to ascites (slideshare.net)</a:t>
            </a:r>
            <a:endParaRPr lang="en-US" sz="2200" dirty="0"/>
          </a:p>
        </p:txBody>
      </p:sp>
    </p:spTree>
    <p:extLst>
      <p:ext uri="{BB962C8B-B14F-4D97-AF65-F5344CB8AC3E}">
        <p14:creationId xmlns:p14="http://schemas.microsoft.com/office/powerpoint/2010/main" val="9801688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object 2"/>
          <p:cNvSpPr/>
          <p:nvPr/>
        </p:nvSpPr>
        <p:spPr bwMode="auto">
          <a:xfrm>
            <a:off x="4763" y="3175"/>
            <a:ext cx="1092200" cy="820738"/>
          </a:xfrm>
          <a:custGeom>
            <a:avLst/>
            <a:gdLst>
              <a:gd name="T0" fmla="*/ 1093100 w 1093470"/>
              <a:gd name="T1" fmla="*/ 0 h 819785"/>
              <a:gd name="T2" fmla="*/ 511 w 1093470"/>
              <a:gd name="T3" fmla="*/ 0 h 819785"/>
              <a:gd name="T4" fmla="*/ 0 w 1093470"/>
              <a:gd name="T5" fmla="*/ 819393 h 819785"/>
              <a:gd name="T6" fmla="*/ 511 w 1093470"/>
              <a:gd name="T7" fmla="*/ 819393 h 819785"/>
              <a:gd name="T8" fmla="*/ 90121 w 1093470"/>
              <a:gd name="T9" fmla="*/ 816677 h 819785"/>
              <a:gd name="T10" fmla="*/ 177735 w 1093470"/>
              <a:gd name="T11" fmla="*/ 808667 h 819785"/>
              <a:gd name="T12" fmla="*/ 263074 w 1093470"/>
              <a:gd name="T13" fmla="*/ 795576 h 819785"/>
              <a:gd name="T14" fmla="*/ 345855 w 1093470"/>
              <a:gd name="T15" fmla="*/ 777614 h 819785"/>
              <a:gd name="T16" fmla="*/ 425797 w 1093470"/>
              <a:gd name="T17" fmla="*/ 754992 h 819785"/>
              <a:gd name="T18" fmla="*/ 502620 w 1093470"/>
              <a:gd name="T19" fmla="*/ 727922 h 819785"/>
              <a:gd name="T20" fmla="*/ 576041 w 1093470"/>
              <a:gd name="T21" fmla="*/ 696614 h 819785"/>
              <a:gd name="T22" fmla="*/ 645781 w 1093470"/>
              <a:gd name="T23" fmla="*/ 661280 h 819785"/>
              <a:gd name="T24" fmla="*/ 711557 w 1093470"/>
              <a:gd name="T25" fmla="*/ 622130 h 819785"/>
              <a:gd name="T26" fmla="*/ 773089 w 1093470"/>
              <a:gd name="T27" fmla="*/ 579375 h 819785"/>
              <a:gd name="T28" fmla="*/ 830095 w 1093470"/>
              <a:gd name="T29" fmla="*/ 533226 h 819785"/>
              <a:gd name="T30" fmla="*/ 882294 w 1093470"/>
              <a:gd name="T31" fmla="*/ 483896 h 819785"/>
              <a:gd name="T32" fmla="*/ 929406 w 1093470"/>
              <a:gd name="T33" fmla="*/ 431593 h 819785"/>
              <a:gd name="T34" fmla="*/ 971148 w 1093470"/>
              <a:gd name="T35" fmla="*/ 376530 h 819785"/>
              <a:gd name="T36" fmla="*/ 1007240 w 1093470"/>
              <a:gd name="T37" fmla="*/ 318918 h 819785"/>
              <a:gd name="T38" fmla="*/ 1037400 w 1093470"/>
              <a:gd name="T39" fmla="*/ 258967 h 819785"/>
              <a:gd name="T40" fmla="*/ 1061347 w 1093470"/>
              <a:gd name="T41" fmla="*/ 196889 h 819785"/>
              <a:gd name="T42" fmla="*/ 1078800 w 1093470"/>
              <a:gd name="T43" fmla="*/ 132894 h 819785"/>
              <a:gd name="T44" fmla="*/ 1089479 w 1093470"/>
              <a:gd name="T45" fmla="*/ 67194 h 819785"/>
              <a:gd name="T46" fmla="*/ 1093100 w 1093470"/>
              <a:gd name="T47" fmla="*/ 0 h 819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93470" h="819785">
                <a:moveTo>
                  <a:pt x="1093100" y="0"/>
                </a:moveTo>
                <a:lnTo>
                  <a:pt x="511" y="0"/>
                </a:lnTo>
                <a:lnTo>
                  <a:pt x="0" y="819393"/>
                </a:lnTo>
                <a:lnTo>
                  <a:pt x="511" y="819393"/>
                </a:lnTo>
                <a:lnTo>
                  <a:pt x="90121" y="816677"/>
                </a:lnTo>
                <a:lnTo>
                  <a:pt x="177735" y="808667"/>
                </a:lnTo>
                <a:lnTo>
                  <a:pt x="263074" y="795576"/>
                </a:lnTo>
                <a:lnTo>
                  <a:pt x="345855" y="777614"/>
                </a:lnTo>
                <a:lnTo>
                  <a:pt x="425797" y="754992"/>
                </a:lnTo>
                <a:lnTo>
                  <a:pt x="502620" y="727922"/>
                </a:lnTo>
                <a:lnTo>
                  <a:pt x="576041" y="696614"/>
                </a:lnTo>
                <a:lnTo>
                  <a:pt x="645781" y="661280"/>
                </a:lnTo>
                <a:lnTo>
                  <a:pt x="711557" y="622130"/>
                </a:lnTo>
                <a:lnTo>
                  <a:pt x="773089" y="579375"/>
                </a:lnTo>
                <a:lnTo>
                  <a:pt x="830095" y="533226"/>
                </a:lnTo>
                <a:lnTo>
                  <a:pt x="882294" y="483896"/>
                </a:lnTo>
                <a:lnTo>
                  <a:pt x="929406" y="431593"/>
                </a:lnTo>
                <a:lnTo>
                  <a:pt x="971148" y="376530"/>
                </a:lnTo>
                <a:lnTo>
                  <a:pt x="1007240" y="318918"/>
                </a:lnTo>
                <a:lnTo>
                  <a:pt x="1037400" y="258967"/>
                </a:lnTo>
                <a:lnTo>
                  <a:pt x="1061347" y="196889"/>
                </a:lnTo>
                <a:lnTo>
                  <a:pt x="1078800" y="132894"/>
                </a:lnTo>
                <a:lnTo>
                  <a:pt x="1089479" y="67194"/>
                </a:lnTo>
                <a:lnTo>
                  <a:pt x="1093100" y="0"/>
                </a:lnTo>
                <a:close/>
              </a:path>
            </a:pathLst>
          </a:custGeom>
          <a:solidFill>
            <a:srgbClr val="FEFAF4"/>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en-US"/>
          </a:p>
        </p:txBody>
      </p:sp>
      <p:sp>
        <p:nvSpPr>
          <p:cNvPr id="69635" name="object 3"/>
          <p:cNvSpPr/>
          <p:nvPr/>
        </p:nvSpPr>
        <p:spPr bwMode="auto">
          <a:xfrm>
            <a:off x="4763" y="3175"/>
            <a:ext cx="1092200" cy="820738"/>
          </a:xfrm>
          <a:custGeom>
            <a:avLst/>
            <a:gdLst>
              <a:gd name="T0" fmla="*/ 1093100 w 1093470"/>
              <a:gd name="T1" fmla="*/ 0 h 819785"/>
              <a:gd name="T2" fmla="*/ 1089479 w 1093470"/>
              <a:gd name="T3" fmla="*/ 67194 h 819785"/>
              <a:gd name="T4" fmla="*/ 1078800 w 1093470"/>
              <a:gd name="T5" fmla="*/ 132894 h 819785"/>
              <a:gd name="T6" fmla="*/ 1061347 w 1093470"/>
              <a:gd name="T7" fmla="*/ 196889 h 819785"/>
              <a:gd name="T8" fmla="*/ 1037400 w 1093470"/>
              <a:gd name="T9" fmla="*/ 258967 h 819785"/>
              <a:gd name="T10" fmla="*/ 1007240 w 1093470"/>
              <a:gd name="T11" fmla="*/ 318918 h 819785"/>
              <a:gd name="T12" fmla="*/ 971148 w 1093470"/>
              <a:gd name="T13" fmla="*/ 376530 h 819785"/>
              <a:gd name="T14" fmla="*/ 929406 w 1093470"/>
              <a:gd name="T15" fmla="*/ 431593 h 819785"/>
              <a:gd name="T16" fmla="*/ 882294 w 1093470"/>
              <a:gd name="T17" fmla="*/ 483896 h 819785"/>
              <a:gd name="T18" fmla="*/ 830095 w 1093470"/>
              <a:gd name="T19" fmla="*/ 533226 h 819785"/>
              <a:gd name="T20" fmla="*/ 773089 w 1093470"/>
              <a:gd name="T21" fmla="*/ 579375 h 819785"/>
              <a:gd name="T22" fmla="*/ 711557 w 1093470"/>
              <a:gd name="T23" fmla="*/ 622130 h 819785"/>
              <a:gd name="T24" fmla="*/ 645781 w 1093470"/>
              <a:gd name="T25" fmla="*/ 661280 h 819785"/>
              <a:gd name="T26" fmla="*/ 576041 w 1093470"/>
              <a:gd name="T27" fmla="*/ 696614 h 819785"/>
              <a:gd name="T28" fmla="*/ 502620 w 1093470"/>
              <a:gd name="T29" fmla="*/ 727922 h 819785"/>
              <a:gd name="T30" fmla="*/ 425797 w 1093470"/>
              <a:gd name="T31" fmla="*/ 754992 h 819785"/>
              <a:gd name="T32" fmla="*/ 345855 w 1093470"/>
              <a:gd name="T33" fmla="*/ 777614 h 819785"/>
              <a:gd name="T34" fmla="*/ 263074 w 1093470"/>
              <a:gd name="T35" fmla="*/ 795576 h 819785"/>
              <a:gd name="T36" fmla="*/ 177735 w 1093470"/>
              <a:gd name="T37" fmla="*/ 808667 h 819785"/>
              <a:gd name="T38" fmla="*/ 90121 w 1093470"/>
              <a:gd name="T39" fmla="*/ 816677 h 819785"/>
              <a:gd name="T40" fmla="*/ 511 w 1093470"/>
              <a:gd name="T41" fmla="*/ 819393 h 819785"/>
              <a:gd name="T42" fmla="*/ 345 w 1093470"/>
              <a:gd name="T43" fmla="*/ 819393 h 819785"/>
              <a:gd name="T44" fmla="*/ 178 w 1093470"/>
              <a:gd name="T45" fmla="*/ 819393 h 819785"/>
              <a:gd name="T46" fmla="*/ 0 w 1093470"/>
              <a:gd name="T47" fmla="*/ 819393 h 819785"/>
              <a:gd name="T48" fmla="*/ 511 w 1093470"/>
              <a:gd name="T49" fmla="*/ 0 h 819785"/>
              <a:gd name="T50" fmla="*/ 1093100 w 1093470"/>
              <a:gd name="T51" fmla="*/ 0 h 819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3470" h="819785">
                <a:moveTo>
                  <a:pt x="1093100" y="0"/>
                </a:moveTo>
                <a:lnTo>
                  <a:pt x="1089479" y="67194"/>
                </a:lnTo>
                <a:lnTo>
                  <a:pt x="1078800" y="132894"/>
                </a:lnTo>
                <a:lnTo>
                  <a:pt x="1061347" y="196889"/>
                </a:lnTo>
                <a:lnTo>
                  <a:pt x="1037400" y="258967"/>
                </a:lnTo>
                <a:lnTo>
                  <a:pt x="1007240" y="318918"/>
                </a:lnTo>
                <a:lnTo>
                  <a:pt x="971148" y="376530"/>
                </a:lnTo>
                <a:lnTo>
                  <a:pt x="929406" y="431593"/>
                </a:lnTo>
                <a:lnTo>
                  <a:pt x="882294" y="483896"/>
                </a:lnTo>
                <a:lnTo>
                  <a:pt x="830095" y="533226"/>
                </a:lnTo>
                <a:lnTo>
                  <a:pt x="773089" y="579375"/>
                </a:lnTo>
                <a:lnTo>
                  <a:pt x="711557" y="622130"/>
                </a:lnTo>
                <a:lnTo>
                  <a:pt x="645781" y="661280"/>
                </a:lnTo>
                <a:lnTo>
                  <a:pt x="576041" y="696614"/>
                </a:lnTo>
                <a:lnTo>
                  <a:pt x="502620" y="727922"/>
                </a:lnTo>
                <a:lnTo>
                  <a:pt x="425797" y="754992"/>
                </a:lnTo>
                <a:lnTo>
                  <a:pt x="345855" y="777614"/>
                </a:lnTo>
                <a:lnTo>
                  <a:pt x="263074" y="795576"/>
                </a:lnTo>
                <a:lnTo>
                  <a:pt x="177735" y="808667"/>
                </a:lnTo>
                <a:lnTo>
                  <a:pt x="90121" y="816677"/>
                </a:lnTo>
                <a:lnTo>
                  <a:pt x="511" y="819393"/>
                </a:lnTo>
                <a:lnTo>
                  <a:pt x="345" y="819393"/>
                </a:lnTo>
                <a:lnTo>
                  <a:pt x="178" y="819393"/>
                </a:lnTo>
                <a:lnTo>
                  <a:pt x="0" y="819393"/>
                </a:lnTo>
                <a:lnTo>
                  <a:pt x="511" y="0"/>
                </a:lnTo>
                <a:lnTo>
                  <a:pt x="1093100" y="0"/>
                </a:lnTo>
                <a:close/>
              </a:path>
            </a:pathLst>
          </a:custGeom>
          <a:noFill/>
          <a:ln w="12700">
            <a:solidFill>
              <a:srgbClr val="D2C39D"/>
            </a:solidFill>
            <a:rou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9636" name="object 4"/>
          <p:cNvSpPr>
            <a:spLocks noChangeArrowheads="1"/>
          </p:cNvSpPr>
          <p:nvPr/>
        </p:nvSpPr>
        <p:spPr bwMode="auto">
          <a:xfrm>
            <a:off x="184150" y="6350"/>
            <a:ext cx="2351088" cy="178276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
        <p:nvSpPr>
          <p:cNvPr id="69637" name="object 5"/>
          <p:cNvSpPr/>
          <p:nvPr/>
        </p:nvSpPr>
        <p:spPr bwMode="auto">
          <a:xfrm>
            <a:off x="225425" y="20638"/>
            <a:ext cx="2270125" cy="1703387"/>
          </a:xfrm>
          <a:custGeom>
            <a:avLst/>
            <a:gdLst>
              <a:gd name="T0" fmla="*/ 3761 w 2270125"/>
              <a:gd name="T1" fmla="*/ 781352 h 1702435"/>
              <a:gd name="T2" fmla="*/ 32980 w 2270125"/>
              <a:gd name="T3" fmla="*/ 646627 h 1702435"/>
              <a:gd name="T4" fmla="*/ 89177 w 2270125"/>
              <a:gd name="T5" fmla="*/ 519866 h 1702435"/>
              <a:gd name="T6" fmla="*/ 170019 w 2270125"/>
              <a:gd name="T7" fmla="*/ 402823 h 1702435"/>
              <a:gd name="T8" fmla="*/ 273167 w 2270125"/>
              <a:gd name="T9" fmla="*/ 297251 h 1702435"/>
              <a:gd name="T10" fmla="*/ 396286 w 2270125"/>
              <a:gd name="T11" fmla="*/ 204903 h 1702435"/>
              <a:gd name="T12" fmla="*/ 537039 w 2270125"/>
              <a:gd name="T13" fmla="*/ 127533 h 1702435"/>
              <a:gd name="T14" fmla="*/ 693091 w 2270125"/>
              <a:gd name="T15" fmla="*/ 66894 h 1702435"/>
              <a:gd name="T16" fmla="*/ 862105 w 2270125"/>
              <a:gd name="T17" fmla="*/ 24739 h 1702435"/>
              <a:gd name="T18" fmla="*/ 1041745 w 2270125"/>
              <a:gd name="T19" fmla="*/ 2821 h 1702435"/>
              <a:gd name="T20" fmla="*/ 1227892 w 2270125"/>
              <a:gd name="T21" fmla="*/ 2821 h 1702435"/>
              <a:gd name="T22" fmla="*/ 1407526 w 2270125"/>
              <a:gd name="T23" fmla="*/ 24739 h 1702435"/>
              <a:gd name="T24" fmla="*/ 1576531 w 2270125"/>
              <a:gd name="T25" fmla="*/ 66894 h 1702435"/>
              <a:gd name="T26" fmla="*/ 1732572 w 2270125"/>
              <a:gd name="T27" fmla="*/ 127533 h 1702435"/>
              <a:gd name="T28" fmla="*/ 1873314 w 2270125"/>
              <a:gd name="T29" fmla="*/ 204903 h 1702435"/>
              <a:gd name="T30" fmla="*/ 1996421 w 2270125"/>
              <a:gd name="T31" fmla="*/ 297251 h 1702435"/>
              <a:gd name="T32" fmla="*/ 2099558 w 2270125"/>
              <a:gd name="T33" fmla="*/ 402823 h 1702435"/>
              <a:gd name="T34" fmla="*/ 2180390 w 2270125"/>
              <a:gd name="T35" fmla="*/ 519866 h 1702435"/>
              <a:gd name="T36" fmla="*/ 2236581 w 2270125"/>
              <a:gd name="T37" fmla="*/ 646627 h 1702435"/>
              <a:gd name="T38" fmla="*/ 2265795 w 2270125"/>
              <a:gd name="T39" fmla="*/ 781352 h 1702435"/>
              <a:gd name="T40" fmla="*/ 2265795 w 2270125"/>
              <a:gd name="T41" fmla="*/ 920950 h 1702435"/>
              <a:gd name="T42" fmla="*/ 2236581 w 2270125"/>
              <a:gd name="T43" fmla="*/ 1055661 h 1702435"/>
              <a:gd name="T44" fmla="*/ 2180390 w 2270125"/>
              <a:gd name="T45" fmla="*/ 1182404 h 1702435"/>
              <a:gd name="T46" fmla="*/ 2099558 w 2270125"/>
              <a:gd name="T47" fmla="*/ 1299428 h 1702435"/>
              <a:gd name="T48" fmla="*/ 1996421 w 2270125"/>
              <a:gd name="T49" fmla="*/ 1404979 h 1702435"/>
              <a:gd name="T50" fmla="*/ 1873314 w 2270125"/>
              <a:gd name="T51" fmla="*/ 1497306 h 1702435"/>
              <a:gd name="T52" fmla="*/ 1732572 w 2270125"/>
              <a:gd name="T53" fmla="*/ 1574657 h 1702435"/>
              <a:gd name="T54" fmla="*/ 1576531 w 2270125"/>
              <a:gd name="T55" fmla="*/ 1635280 h 1702435"/>
              <a:gd name="T56" fmla="*/ 1407526 w 2270125"/>
              <a:gd name="T57" fmla="*/ 1677423 h 1702435"/>
              <a:gd name="T58" fmla="*/ 1227892 w 2270125"/>
              <a:gd name="T59" fmla="*/ 1699334 h 1702435"/>
              <a:gd name="T60" fmla="*/ 1041745 w 2270125"/>
              <a:gd name="T61" fmla="*/ 1699334 h 1702435"/>
              <a:gd name="T62" fmla="*/ 862105 w 2270125"/>
              <a:gd name="T63" fmla="*/ 1677423 h 1702435"/>
              <a:gd name="T64" fmla="*/ 693091 w 2270125"/>
              <a:gd name="T65" fmla="*/ 1635280 h 1702435"/>
              <a:gd name="T66" fmla="*/ 537039 w 2270125"/>
              <a:gd name="T67" fmla="*/ 1574657 h 1702435"/>
              <a:gd name="T68" fmla="*/ 396286 w 2270125"/>
              <a:gd name="T69" fmla="*/ 1497306 h 1702435"/>
              <a:gd name="T70" fmla="*/ 273167 w 2270125"/>
              <a:gd name="T71" fmla="*/ 1404979 h 1702435"/>
              <a:gd name="T72" fmla="*/ 170019 w 2270125"/>
              <a:gd name="T73" fmla="*/ 1299428 h 1702435"/>
              <a:gd name="T74" fmla="*/ 89177 w 2270125"/>
              <a:gd name="T75" fmla="*/ 1182404 h 1702435"/>
              <a:gd name="T76" fmla="*/ 32980 w 2270125"/>
              <a:gd name="T77" fmla="*/ 1055661 h 1702435"/>
              <a:gd name="T78" fmla="*/ 3761 w 2270125"/>
              <a:gd name="T79" fmla="*/ 920950 h 1702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70125" h="1702435">
                <a:moveTo>
                  <a:pt x="0" y="851153"/>
                </a:moveTo>
                <a:lnTo>
                  <a:pt x="3761" y="781352"/>
                </a:lnTo>
                <a:lnTo>
                  <a:pt x="14852" y="713103"/>
                </a:lnTo>
                <a:lnTo>
                  <a:pt x="32980" y="646627"/>
                </a:lnTo>
                <a:lnTo>
                  <a:pt x="57852" y="582141"/>
                </a:lnTo>
                <a:lnTo>
                  <a:pt x="89177" y="519866"/>
                </a:lnTo>
                <a:lnTo>
                  <a:pt x="126664" y="460020"/>
                </a:lnTo>
                <a:lnTo>
                  <a:pt x="170019" y="402823"/>
                </a:lnTo>
                <a:lnTo>
                  <a:pt x="218950" y="348493"/>
                </a:lnTo>
                <a:lnTo>
                  <a:pt x="273167" y="297251"/>
                </a:lnTo>
                <a:lnTo>
                  <a:pt x="332376" y="249314"/>
                </a:lnTo>
                <a:lnTo>
                  <a:pt x="396286" y="204903"/>
                </a:lnTo>
                <a:lnTo>
                  <a:pt x="464604" y="164236"/>
                </a:lnTo>
                <a:lnTo>
                  <a:pt x="537039" y="127533"/>
                </a:lnTo>
                <a:lnTo>
                  <a:pt x="613299" y="95013"/>
                </a:lnTo>
                <a:lnTo>
                  <a:pt x="693091" y="66894"/>
                </a:lnTo>
                <a:lnTo>
                  <a:pt x="776124" y="43396"/>
                </a:lnTo>
                <a:lnTo>
                  <a:pt x="862105" y="24739"/>
                </a:lnTo>
                <a:lnTo>
                  <a:pt x="950743" y="11141"/>
                </a:lnTo>
                <a:lnTo>
                  <a:pt x="1041745" y="2821"/>
                </a:lnTo>
                <a:lnTo>
                  <a:pt x="1134820" y="0"/>
                </a:lnTo>
                <a:lnTo>
                  <a:pt x="1227892" y="2821"/>
                </a:lnTo>
                <a:lnTo>
                  <a:pt x="1318892" y="11141"/>
                </a:lnTo>
                <a:lnTo>
                  <a:pt x="1407526" y="24739"/>
                </a:lnTo>
                <a:lnTo>
                  <a:pt x="1493503" y="43396"/>
                </a:lnTo>
                <a:lnTo>
                  <a:pt x="1576531" y="66894"/>
                </a:lnTo>
                <a:lnTo>
                  <a:pt x="1656318" y="95013"/>
                </a:lnTo>
                <a:lnTo>
                  <a:pt x="1732572" y="127533"/>
                </a:lnTo>
                <a:lnTo>
                  <a:pt x="1805001" y="164236"/>
                </a:lnTo>
                <a:lnTo>
                  <a:pt x="1873314" y="204903"/>
                </a:lnTo>
                <a:lnTo>
                  <a:pt x="1937218" y="249314"/>
                </a:lnTo>
                <a:lnTo>
                  <a:pt x="1996421" y="297251"/>
                </a:lnTo>
                <a:lnTo>
                  <a:pt x="2050632" y="348493"/>
                </a:lnTo>
                <a:lnTo>
                  <a:pt x="2099558" y="402823"/>
                </a:lnTo>
                <a:lnTo>
                  <a:pt x="2142908" y="460020"/>
                </a:lnTo>
                <a:lnTo>
                  <a:pt x="2180390" y="519866"/>
                </a:lnTo>
                <a:lnTo>
                  <a:pt x="2211712" y="582141"/>
                </a:lnTo>
                <a:lnTo>
                  <a:pt x="2236581" y="646627"/>
                </a:lnTo>
                <a:lnTo>
                  <a:pt x="2254706" y="713103"/>
                </a:lnTo>
                <a:lnTo>
                  <a:pt x="2265795" y="781352"/>
                </a:lnTo>
                <a:lnTo>
                  <a:pt x="2269557" y="851153"/>
                </a:lnTo>
                <a:lnTo>
                  <a:pt x="2265795" y="920950"/>
                </a:lnTo>
                <a:lnTo>
                  <a:pt x="2254706" y="989192"/>
                </a:lnTo>
                <a:lnTo>
                  <a:pt x="2236581" y="1055661"/>
                </a:lnTo>
                <a:lnTo>
                  <a:pt x="2211712" y="1120138"/>
                </a:lnTo>
                <a:lnTo>
                  <a:pt x="2180390" y="1182404"/>
                </a:lnTo>
                <a:lnTo>
                  <a:pt x="2142908" y="1242241"/>
                </a:lnTo>
                <a:lnTo>
                  <a:pt x="2099558" y="1299428"/>
                </a:lnTo>
                <a:lnTo>
                  <a:pt x="2050632" y="1353747"/>
                </a:lnTo>
                <a:lnTo>
                  <a:pt x="1996421" y="1404979"/>
                </a:lnTo>
                <a:lnTo>
                  <a:pt x="1937218" y="1452905"/>
                </a:lnTo>
                <a:lnTo>
                  <a:pt x="1873314" y="1497306"/>
                </a:lnTo>
                <a:lnTo>
                  <a:pt x="1805001" y="1537963"/>
                </a:lnTo>
                <a:lnTo>
                  <a:pt x="1732572" y="1574657"/>
                </a:lnTo>
                <a:lnTo>
                  <a:pt x="1656318" y="1607169"/>
                </a:lnTo>
                <a:lnTo>
                  <a:pt x="1576531" y="1635280"/>
                </a:lnTo>
                <a:lnTo>
                  <a:pt x="1493503" y="1658771"/>
                </a:lnTo>
                <a:lnTo>
                  <a:pt x="1407526" y="1677423"/>
                </a:lnTo>
                <a:lnTo>
                  <a:pt x="1318892" y="1691017"/>
                </a:lnTo>
                <a:lnTo>
                  <a:pt x="1227892" y="1699334"/>
                </a:lnTo>
                <a:lnTo>
                  <a:pt x="1134820" y="1702155"/>
                </a:lnTo>
                <a:lnTo>
                  <a:pt x="1041745" y="1699334"/>
                </a:lnTo>
                <a:lnTo>
                  <a:pt x="950743" y="1691017"/>
                </a:lnTo>
                <a:lnTo>
                  <a:pt x="862105" y="1677423"/>
                </a:lnTo>
                <a:lnTo>
                  <a:pt x="776124" y="1658771"/>
                </a:lnTo>
                <a:lnTo>
                  <a:pt x="693091" y="1635280"/>
                </a:lnTo>
                <a:lnTo>
                  <a:pt x="613299" y="1607169"/>
                </a:lnTo>
                <a:lnTo>
                  <a:pt x="537039" y="1574657"/>
                </a:lnTo>
                <a:lnTo>
                  <a:pt x="464604" y="1537963"/>
                </a:lnTo>
                <a:lnTo>
                  <a:pt x="396286" y="1497306"/>
                </a:lnTo>
                <a:lnTo>
                  <a:pt x="332376" y="1452905"/>
                </a:lnTo>
                <a:lnTo>
                  <a:pt x="273167" y="1404979"/>
                </a:lnTo>
                <a:lnTo>
                  <a:pt x="218950" y="1353747"/>
                </a:lnTo>
                <a:lnTo>
                  <a:pt x="170019" y="1299428"/>
                </a:lnTo>
                <a:lnTo>
                  <a:pt x="126664" y="1242241"/>
                </a:lnTo>
                <a:lnTo>
                  <a:pt x="89177" y="1182404"/>
                </a:lnTo>
                <a:lnTo>
                  <a:pt x="57852" y="1120138"/>
                </a:lnTo>
                <a:lnTo>
                  <a:pt x="32980" y="1055661"/>
                </a:lnTo>
                <a:lnTo>
                  <a:pt x="14852" y="989192"/>
                </a:lnTo>
                <a:lnTo>
                  <a:pt x="3761" y="920950"/>
                </a:lnTo>
                <a:lnTo>
                  <a:pt x="0" y="851153"/>
                </a:lnTo>
                <a:close/>
              </a:path>
            </a:pathLst>
          </a:custGeom>
          <a:noFill/>
          <a:ln w="27304">
            <a:solidFill>
              <a:srgbClr val="FFF6DB"/>
            </a:solidFill>
            <a:rou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9638" name="object 6"/>
          <p:cNvSpPr>
            <a:spLocks noChangeArrowheads="1"/>
          </p:cNvSpPr>
          <p:nvPr/>
        </p:nvSpPr>
        <p:spPr bwMode="auto">
          <a:xfrm>
            <a:off x="296863" y="963613"/>
            <a:ext cx="1401762" cy="131445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
        <p:nvSpPr>
          <p:cNvPr id="69639" name="object 7"/>
          <p:cNvSpPr>
            <a:spLocks noChangeArrowheads="1"/>
          </p:cNvSpPr>
          <p:nvPr/>
        </p:nvSpPr>
        <p:spPr bwMode="auto">
          <a:xfrm>
            <a:off x="314325" y="969963"/>
            <a:ext cx="1360488" cy="1271587"/>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
        <p:nvSpPr>
          <p:cNvPr id="69640" name="object 8"/>
          <p:cNvSpPr/>
          <p:nvPr/>
        </p:nvSpPr>
        <p:spPr bwMode="auto">
          <a:xfrm>
            <a:off x="314325" y="969963"/>
            <a:ext cx="1360488" cy="1273175"/>
          </a:xfrm>
          <a:custGeom>
            <a:avLst/>
            <a:gdLst>
              <a:gd name="T0" fmla="*/ 123427 w 1360170"/>
              <a:gd name="T1" fmla="*/ 133898 h 1271905"/>
              <a:gd name="T2" fmla="*/ 192973 w 1360170"/>
              <a:gd name="T3" fmla="*/ 77760 h 1271905"/>
              <a:gd name="T4" fmla="*/ 273243 w 1360170"/>
              <a:gd name="T5" fmla="*/ 36782 h 1271905"/>
              <a:gd name="T6" fmla="*/ 362321 w 1360170"/>
              <a:gd name="T7" fmla="*/ 10887 h 1271905"/>
              <a:gd name="T8" fmla="*/ 458291 w 1360170"/>
              <a:gd name="T9" fmla="*/ 0 h 1271905"/>
              <a:gd name="T10" fmla="*/ 559239 w 1360170"/>
              <a:gd name="T11" fmla="*/ 4045 h 1271905"/>
              <a:gd name="T12" fmla="*/ 663247 w 1360170"/>
              <a:gd name="T13" fmla="*/ 22947 h 1271905"/>
              <a:gd name="T14" fmla="*/ 768401 w 1360170"/>
              <a:gd name="T15" fmla="*/ 56631 h 1271905"/>
              <a:gd name="T16" fmla="*/ 872784 w 1360170"/>
              <a:gd name="T17" fmla="*/ 105020 h 1271905"/>
              <a:gd name="T18" fmla="*/ 974482 w 1360170"/>
              <a:gd name="T19" fmla="*/ 168040 h 1271905"/>
              <a:gd name="T20" fmla="*/ 1070695 w 1360170"/>
              <a:gd name="T21" fmla="*/ 244838 h 1271905"/>
              <a:gd name="T22" fmla="*/ 1154692 w 1360170"/>
              <a:gd name="T23" fmla="*/ 330038 h 1271905"/>
              <a:gd name="T24" fmla="*/ 1225020 w 1360170"/>
              <a:gd name="T25" fmla="*/ 421096 h 1271905"/>
              <a:gd name="T26" fmla="*/ 1281178 w 1360170"/>
              <a:gd name="T27" fmla="*/ 516163 h 1271905"/>
              <a:gd name="T28" fmla="*/ 1322669 w 1360170"/>
              <a:gd name="T29" fmla="*/ 613388 h 1271905"/>
              <a:gd name="T30" fmla="*/ 1348994 w 1360170"/>
              <a:gd name="T31" fmla="*/ 710921 h 1271905"/>
              <a:gd name="T32" fmla="*/ 1359656 w 1360170"/>
              <a:gd name="T33" fmla="*/ 806911 h 1271905"/>
              <a:gd name="T34" fmla="*/ 1354155 w 1360170"/>
              <a:gd name="T35" fmla="*/ 899509 h 1271905"/>
              <a:gd name="T36" fmla="*/ 1331993 w 1360170"/>
              <a:gd name="T37" fmla="*/ 986865 h 1271905"/>
              <a:gd name="T38" fmla="*/ 1292673 w 1360170"/>
              <a:gd name="T39" fmla="*/ 1067127 h 1271905"/>
              <a:gd name="T40" fmla="*/ 1236263 w 1360170"/>
              <a:gd name="T41" fmla="*/ 1137814 h 1271905"/>
              <a:gd name="T42" fmla="*/ 1166708 w 1360170"/>
              <a:gd name="T43" fmla="*/ 1193975 h 1271905"/>
              <a:gd name="T44" fmla="*/ 1086432 w 1360170"/>
              <a:gd name="T45" fmla="*/ 1234967 h 1271905"/>
              <a:gd name="T46" fmla="*/ 997351 w 1360170"/>
              <a:gd name="T47" fmla="*/ 1260869 h 1271905"/>
              <a:gd name="T48" fmla="*/ 901379 w 1360170"/>
              <a:gd name="T49" fmla="*/ 1271759 h 1271905"/>
              <a:gd name="T50" fmla="*/ 800431 w 1360170"/>
              <a:gd name="T51" fmla="*/ 1267716 h 1271905"/>
              <a:gd name="T52" fmla="*/ 696422 w 1360170"/>
              <a:gd name="T53" fmla="*/ 1248819 h 1271905"/>
              <a:gd name="T54" fmla="*/ 591266 w 1360170"/>
              <a:gd name="T55" fmla="*/ 1215146 h 1271905"/>
              <a:gd name="T56" fmla="*/ 486879 w 1360170"/>
              <a:gd name="T57" fmla="*/ 1166775 h 1271905"/>
              <a:gd name="T58" fmla="*/ 385174 w 1360170"/>
              <a:gd name="T59" fmla="*/ 1103786 h 1271905"/>
              <a:gd name="T60" fmla="*/ 288960 w 1360170"/>
              <a:gd name="T61" fmla="*/ 1027004 h 1271905"/>
              <a:gd name="T62" fmla="*/ 204967 w 1360170"/>
              <a:gd name="T63" fmla="*/ 941791 h 1271905"/>
              <a:gd name="T64" fmla="*/ 134641 w 1360170"/>
              <a:gd name="T65" fmla="*/ 850716 h 1271905"/>
              <a:gd name="T66" fmla="*/ 78481 w 1360170"/>
              <a:gd name="T67" fmla="*/ 755633 h 1271905"/>
              <a:gd name="T68" fmla="*/ 36988 w 1360170"/>
              <a:gd name="T69" fmla="*/ 658393 h 1271905"/>
              <a:gd name="T70" fmla="*/ 10660 w 1360170"/>
              <a:gd name="T71" fmla="*/ 560849 h 1271905"/>
              <a:gd name="T72" fmla="*/ 0 w 1360170"/>
              <a:gd name="T73" fmla="*/ 464853 h 1271905"/>
              <a:gd name="T74" fmla="*/ 5505 w 1360170"/>
              <a:gd name="T75" fmla="*/ 372256 h 1271905"/>
              <a:gd name="T76" fmla="*/ 27676 w 1360170"/>
              <a:gd name="T77" fmla="*/ 284913 h 1271905"/>
              <a:gd name="T78" fmla="*/ 67013 w 1360170"/>
              <a:gd name="T79" fmla="*/ 204673 h 1271905"/>
              <a:gd name="T80" fmla="*/ 93274 w 1360170"/>
              <a:gd name="T81" fmla="*/ 167675 h 127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60170" h="1271905">
                <a:moveTo>
                  <a:pt x="93274" y="167675"/>
                </a:moveTo>
                <a:lnTo>
                  <a:pt x="123427" y="133898"/>
                </a:lnTo>
                <a:lnTo>
                  <a:pt x="156740" y="103929"/>
                </a:lnTo>
                <a:lnTo>
                  <a:pt x="192973" y="77760"/>
                </a:lnTo>
                <a:lnTo>
                  <a:pt x="231887" y="55381"/>
                </a:lnTo>
                <a:lnTo>
                  <a:pt x="273243" y="36782"/>
                </a:lnTo>
                <a:lnTo>
                  <a:pt x="316801" y="21953"/>
                </a:lnTo>
                <a:lnTo>
                  <a:pt x="362321" y="10887"/>
                </a:lnTo>
                <a:lnTo>
                  <a:pt x="409564" y="3572"/>
                </a:lnTo>
                <a:lnTo>
                  <a:pt x="458291" y="0"/>
                </a:lnTo>
                <a:lnTo>
                  <a:pt x="508263" y="160"/>
                </a:lnTo>
                <a:lnTo>
                  <a:pt x="559239" y="4045"/>
                </a:lnTo>
                <a:lnTo>
                  <a:pt x="610980" y="11644"/>
                </a:lnTo>
                <a:lnTo>
                  <a:pt x="663247" y="22947"/>
                </a:lnTo>
                <a:lnTo>
                  <a:pt x="715800" y="37946"/>
                </a:lnTo>
                <a:lnTo>
                  <a:pt x="768401" y="56631"/>
                </a:lnTo>
                <a:lnTo>
                  <a:pt x="820809" y="78992"/>
                </a:lnTo>
                <a:lnTo>
                  <a:pt x="872784" y="105020"/>
                </a:lnTo>
                <a:lnTo>
                  <a:pt x="924089" y="134706"/>
                </a:lnTo>
                <a:lnTo>
                  <a:pt x="974482" y="168040"/>
                </a:lnTo>
                <a:lnTo>
                  <a:pt x="1023725" y="205013"/>
                </a:lnTo>
                <a:lnTo>
                  <a:pt x="1070695" y="244838"/>
                </a:lnTo>
                <a:lnTo>
                  <a:pt x="1114371" y="286590"/>
                </a:lnTo>
                <a:lnTo>
                  <a:pt x="1154692" y="330038"/>
                </a:lnTo>
                <a:lnTo>
                  <a:pt x="1191596" y="374950"/>
                </a:lnTo>
                <a:lnTo>
                  <a:pt x="1225020" y="421096"/>
                </a:lnTo>
                <a:lnTo>
                  <a:pt x="1254901" y="468244"/>
                </a:lnTo>
                <a:lnTo>
                  <a:pt x="1281178" y="516163"/>
                </a:lnTo>
                <a:lnTo>
                  <a:pt x="1303788" y="564621"/>
                </a:lnTo>
                <a:lnTo>
                  <a:pt x="1322669" y="613388"/>
                </a:lnTo>
                <a:lnTo>
                  <a:pt x="1337758" y="662232"/>
                </a:lnTo>
                <a:lnTo>
                  <a:pt x="1348994" y="710921"/>
                </a:lnTo>
                <a:lnTo>
                  <a:pt x="1356314" y="759225"/>
                </a:lnTo>
                <a:lnTo>
                  <a:pt x="1359656" y="806911"/>
                </a:lnTo>
                <a:lnTo>
                  <a:pt x="1358957" y="853750"/>
                </a:lnTo>
                <a:lnTo>
                  <a:pt x="1354155" y="899509"/>
                </a:lnTo>
                <a:lnTo>
                  <a:pt x="1345188" y="943958"/>
                </a:lnTo>
                <a:lnTo>
                  <a:pt x="1331993" y="986865"/>
                </a:lnTo>
                <a:lnTo>
                  <a:pt x="1314509" y="1027998"/>
                </a:lnTo>
                <a:lnTo>
                  <a:pt x="1292673" y="1067127"/>
                </a:lnTo>
                <a:lnTo>
                  <a:pt x="1266422" y="1104020"/>
                </a:lnTo>
                <a:lnTo>
                  <a:pt x="1236263" y="1137814"/>
                </a:lnTo>
                <a:lnTo>
                  <a:pt x="1202945" y="1167795"/>
                </a:lnTo>
                <a:lnTo>
                  <a:pt x="1166708" y="1193975"/>
                </a:lnTo>
                <a:lnTo>
                  <a:pt x="1127790" y="1216362"/>
                </a:lnTo>
                <a:lnTo>
                  <a:pt x="1086432" y="1234967"/>
                </a:lnTo>
                <a:lnTo>
                  <a:pt x="1042873" y="1249799"/>
                </a:lnTo>
                <a:lnTo>
                  <a:pt x="997351" y="1260869"/>
                </a:lnTo>
                <a:lnTo>
                  <a:pt x="950107" y="1268185"/>
                </a:lnTo>
                <a:lnTo>
                  <a:pt x="901379" y="1271759"/>
                </a:lnTo>
                <a:lnTo>
                  <a:pt x="851408" y="1271599"/>
                </a:lnTo>
                <a:lnTo>
                  <a:pt x="800431" y="1267716"/>
                </a:lnTo>
                <a:lnTo>
                  <a:pt x="748690" y="1260119"/>
                </a:lnTo>
                <a:lnTo>
                  <a:pt x="696422" y="1248819"/>
                </a:lnTo>
                <a:lnTo>
                  <a:pt x="643868" y="1233824"/>
                </a:lnTo>
                <a:lnTo>
                  <a:pt x="591266" y="1215146"/>
                </a:lnTo>
                <a:lnTo>
                  <a:pt x="538857" y="1192793"/>
                </a:lnTo>
                <a:lnTo>
                  <a:pt x="486879" y="1166775"/>
                </a:lnTo>
                <a:lnTo>
                  <a:pt x="435571" y="1137103"/>
                </a:lnTo>
                <a:lnTo>
                  <a:pt x="385174" y="1103786"/>
                </a:lnTo>
                <a:lnTo>
                  <a:pt x="335926" y="1066835"/>
                </a:lnTo>
                <a:lnTo>
                  <a:pt x="288960" y="1027004"/>
                </a:lnTo>
                <a:lnTo>
                  <a:pt x="245287" y="985246"/>
                </a:lnTo>
                <a:lnTo>
                  <a:pt x="204967" y="941791"/>
                </a:lnTo>
                <a:lnTo>
                  <a:pt x="168065" y="896870"/>
                </a:lnTo>
                <a:lnTo>
                  <a:pt x="134641" y="850716"/>
                </a:lnTo>
                <a:lnTo>
                  <a:pt x="104759" y="803560"/>
                </a:lnTo>
                <a:lnTo>
                  <a:pt x="78481" y="755633"/>
                </a:lnTo>
                <a:lnTo>
                  <a:pt x="55870" y="707167"/>
                </a:lnTo>
                <a:lnTo>
                  <a:pt x="36988" y="658393"/>
                </a:lnTo>
                <a:lnTo>
                  <a:pt x="21897" y="609543"/>
                </a:lnTo>
                <a:lnTo>
                  <a:pt x="10660" y="560849"/>
                </a:lnTo>
                <a:lnTo>
                  <a:pt x="3340" y="512541"/>
                </a:lnTo>
                <a:lnTo>
                  <a:pt x="0" y="464853"/>
                </a:lnTo>
                <a:lnTo>
                  <a:pt x="700" y="418014"/>
                </a:lnTo>
                <a:lnTo>
                  <a:pt x="5505" y="372256"/>
                </a:lnTo>
                <a:lnTo>
                  <a:pt x="14476" y="327812"/>
                </a:lnTo>
                <a:lnTo>
                  <a:pt x="27676" y="284913"/>
                </a:lnTo>
                <a:lnTo>
                  <a:pt x="45167" y="243789"/>
                </a:lnTo>
                <a:lnTo>
                  <a:pt x="67013" y="204673"/>
                </a:lnTo>
                <a:lnTo>
                  <a:pt x="93274" y="167797"/>
                </a:lnTo>
                <a:lnTo>
                  <a:pt x="93274" y="167675"/>
                </a:lnTo>
                <a:close/>
              </a:path>
            </a:pathLst>
          </a:custGeom>
          <a:noFill/>
          <a:ln w="12700">
            <a:solidFill>
              <a:srgbClr val="C6B790"/>
            </a:solidFill>
            <a:rou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9641" name="object 9"/>
          <p:cNvSpPr/>
          <p:nvPr/>
        </p:nvSpPr>
        <p:spPr bwMode="auto">
          <a:xfrm>
            <a:off x="442913" y="1098550"/>
            <a:ext cx="1103312" cy="1016000"/>
          </a:xfrm>
          <a:custGeom>
            <a:avLst/>
            <a:gdLst>
              <a:gd name="T0" fmla="*/ 30314 w 1102360"/>
              <a:gd name="T1" fmla="*/ 179343 h 1016000"/>
              <a:gd name="T2" fmla="*/ 0 w 1102360"/>
              <a:gd name="T3" fmla="*/ 315291 h 1016000"/>
              <a:gd name="T4" fmla="*/ 12356 w 1102360"/>
              <a:gd name="T5" fmla="*/ 428137 h 1016000"/>
              <a:gd name="T6" fmla="*/ 36447 w 1102360"/>
              <a:gd name="T7" fmla="*/ 505790 h 1016000"/>
              <a:gd name="T8" fmla="*/ 72688 w 1102360"/>
              <a:gd name="T9" fmla="*/ 583664 h 1016000"/>
              <a:gd name="T10" fmla="*/ 120621 w 1102360"/>
              <a:gd name="T11" fmla="*/ 660285 h 1016000"/>
              <a:gd name="T12" fmla="*/ 179788 w 1102360"/>
              <a:gd name="T13" fmla="*/ 734182 h 1016000"/>
              <a:gd name="T14" fmla="*/ 249734 w 1102360"/>
              <a:gd name="T15" fmla="*/ 803881 h 1016000"/>
              <a:gd name="T16" fmla="*/ 329219 w 1102360"/>
              <a:gd name="T17" fmla="*/ 867325 h 1016000"/>
              <a:gd name="T18" fmla="*/ 412685 w 1102360"/>
              <a:gd name="T19" fmla="*/ 920074 h 1016000"/>
              <a:gd name="T20" fmla="*/ 497854 w 1102360"/>
              <a:gd name="T21" fmla="*/ 961377 h 1016000"/>
              <a:gd name="T22" fmla="*/ 583189 w 1102360"/>
              <a:gd name="T23" fmla="*/ 991118 h 1016000"/>
              <a:gd name="T24" fmla="*/ 667152 w 1102360"/>
              <a:gd name="T25" fmla="*/ 1009179 h 1016000"/>
              <a:gd name="T26" fmla="*/ 748206 w 1102360"/>
              <a:gd name="T27" fmla="*/ 1015442 h 1016000"/>
              <a:gd name="T28" fmla="*/ 860969 w 1102360"/>
              <a:gd name="T29" fmla="*/ 1002460 h 1016000"/>
              <a:gd name="T30" fmla="*/ 986786 w 1102360"/>
              <a:gd name="T31" fmla="*/ 942764 h 1016000"/>
              <a:gd name="T32" fmla="*/ 1071976 w 1102360"/>
              <a:gd name="T33" fmla="*/ 836079 h 1016000"/>
              <a:gd name="T34" fmla="*/ 1102308 w 1102360"/>
              <a:gd name="T35" fmla="*/ 700179 h 1016000"/>
              <a:gd name="T36" fmla="*/ 1089955 w 1102360"/>
              <a:gd name="T37" fmla="*/ 587354 h 1016000"/>
              <a:gd name="T38" fmla="*/ 1065861 w 1102360"/>
              <a:gd name="T39" fmla="*/ 509710 h 1016000"/>
              <a:gd name="T40" fmla="*/ 1029615 w 1102360"/>
              <a:gd name="T41" fmla="*/ 431842 h 1016000"/>
              <a:gd name="T42" fmla="*/ 981674 w 1102360"/>
              <a:gd name="T43" fmla="*/ 355224 h 1016000"/>
              <a:gd name="T44" fmla="*/ 922496 w 1102360"/>
              <a:gd name="T45" fmla="*/ 281329 h 1016000"/>
              <a:gd name="T46" fmla="*/ 852538 w 1102360"/>
              <a:gd name="T47" fmla="*/ 211631 h 1016000"/>
              <a:gd name="T48" fmla="*/ 773046 w 1102360"/>
              <a:gd name="T49" fmla="*/ 148185 h 1016000"/>
              <a:gd name="T50" fmla="*/ 689579 w 1102360"/>
              <a:gd name="T51" fmla="*/ 95430 h 1016000"/>
              <a:gd name="T52" fmla="*/ 604407 w 1102360"/>
              <a:gd name="T53" fmla="*/ 54115 h 1016000"/>
              <a:gd name="T54" fmla="*/ 519068 w 1102360"/>
              <a:gd name="T55" fmla="*/ 24359 h 1016000"/>
              <a:gd name="T56" fmla="*/ 435102 w 1102360"/>
              <a:gd name="T57" fmla="*/ 6281 h 1016000"/>
              <a:gd name="T58" fmla="*/ 354046 w 1102360"/>
              <a:gd name="T59" fmla="*/ 0 h 1016000"/>
              <a:gd name="T60" fmla="*/ 241284 w 1102360"/>
              <a:gd name="T61" fmla="*/ 12956 h 1016000"/>
              <a:gd name="T62" fmla="*/ 115477 w 1102360"/>
              <a:gd name="T63" fmla="*/ 72629 h 1016000"/>
              <a:gd name="T64" fmla="*/ 66552 w 1102360"/>
              <a:gd name="T65" fmla="*/ 120904 h 1016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2360" h="1016000">
                <a:moveTo>
                  <a:pt x="66552" y="120904"/>
                </a:moveTo>
                <a:lnTo>
                  <a:pt x="30314" y="179343"/>
                </a:lnTo>
                <a:lnTo>
                  <a:pt x="8282" y="244630"/>
                </a:lnTo>
                <a:lnTo>
                  <a:pt x="0" y="315291"/>
                </a:lnTo>
                <a:lnTo>
                  <a:pt x="871" y="352176"/>
                </a:lnTo>
                <a:lnTo>
                  <a:pt x="12356" y="428137"/>
                </a:lnTo>
                <a:lnTo>
                  <a:pt x="22854" y="466844"/>
                </a:lnTo>
                <a:lnTo>
                  <a:pt x="36447" y="505790"/>
                </a:lnTo>
                <a:lnTo>
                  <a:pt x="53077" y="544792"/>
                </a:lnTo>
                <a:lnTo>
                  <a:pt x="72688" y="583664"/>
                </a:lnTo>
                <a:lnTo>
                  <a:pt x="95221" y="622223"/>
                </a:lnTo>
                <a:lnTo>
                  <a:pt x="120621" y="660285"/>
                </a:lnTo>
                <a:lnTo>
                  <a:pt x="148829" y="697666"/>
                </a:lnTo>
                <a:lnTo>
                  <a:pt x="179788" y="734182"/>
                </a:lnTo>
                <a:lnTo>
                  <a:pt x="213442" y="769648"/>
                </a:lnTo>
                <a:lnTo>
                  <a:pt x="249734" y="803881"/>
                </a:lnTo>
                <a:lnTo>
                  <a:pt x="288605" y="836696"/>
                </a:lnTo>
                <a:lnTo>
                  <a:pt x="329219" y="867325"/>
                </a:lnTo>
                <a:lnTo>
                  <a:pt x="370643" y="895123"/>
                </a:lnTo>
                <a:lnTo>
                  <a:pt x="412685" y="920074"/>
                </a:lnTo>
                <a:lnTo>
                  <a:pt x="455152" y="942164"/>
                </a:lnTo>
                <a:lnTo>
                  <a:pt x="497854" y="961377"/>
                </a:lnTo>
                <a:lnTo>
                  <a:pt x="540597" y="977700"/>
                </a:lnTo>
                <a:lnTo>
                  <a:pt x="583189" y="991118"/>
                </a:lnTo>
                <a:lnTo>
                  <a:pt x="625438" y="1001616"/>
                </a:lnTo>
                <a:lnTo>
                  <a:pt x="667152" y="1009179"/>
                </a:lnTo>
                <a:lnTo>
                  <a:pt x="708139" y="1013792"/>
                </a:lnTo>
                <a:lnTo>
                  <a:pt x="748206" y="1015442"/>
                </a:lnTo>
                <a:lnTo>
                  <a:pt x="787161" y="1014113"/>
                </a:lnTo>
                <a:lnTo>
                  <a:pt x="860969" y="1002460"/>
                </a:lnTo>
                <a:lnTo>
                  <a:pt x="928023" y="978716"/>
                </a:lnTo>
                <a:lnTo>
                  <a:pt x="986786" y="942764"/>
                </a:lnTo>
                <a:lnTo>
                  <a:pt x="1035722" y="894486"/>
                </a:lnTo>
                <a:lnTo>
                  <a:pt x="1071976" y="836079"/>
                </a:lnTo>
                <a:lnTo>
                  <a:pt x="1094019" y="770819"/>
                </a:lnTo>
                <a:lnTo>
                  <a:pt x="1102308" y="700179"/>
                </a:lnTo>
                <a:lnTo>
                  <a:pt x="1101438" y="663302"/>
                </a:lnTo>
                <a:lnTo>
                  <a:pt x="1089955" y="587354"/>
                </a:lnTo>
                <a:lnTo>
                  <a:pt x="1079455" y="548652"/>
                </a:lnTo>
                <a:lnTo>
                  <a:pt x="1065861" y="509710"/>
                </a:lnTo>
                <a:lnTo>
                  <a:pt x="1049228" y="470712"/>
                </a:lnTo>
                <a:lnTo>
                  <a:pt x="1029615" y="431842"/>
                </a:lnTo>
                <a:lnTo>
                  <a:pt x="1007078" y="393285"/>
                </a:lnTo>
                <a:lnTo>
                  <a:pt x="981674" y="355224"/>
                </a:lnTo>
                <a:lnTo>
                  <a:pt x="953461" y="317844"/>
                </a:lnTo>
                <a:lnTo>
                  <a:pt x="922496" y="281329"/>
                </a:lnTo>
                <a:lnTo>
                  <a:pt x="888836" y="245864"/>
                </a:lnTo>
                <a:lnTo>
                  <a:pt x="852538" y="211631"/>
                </a:lnTo>
                <a:lnTo>
                  <a:pt x="813660" y="178816"/>
                </a:lnTo>
                <a:lnTo>
                  <a:pt x="773046" y="148185"/>
                </a:lnTo>
                <a:lnTo>
                  <a:pt x="731621" y="120385"/>
                </a:lnTo>
                <a:lnTo>
                  <a:pt x="689579" y="95430"/>
                </a:lnTo>
                <a:lnTo>
                  <a:pt x="647109" y="73335"/>
                </a:lnTo>
                <a:lnTo>
                  <a:pt x="604407" y="54115"/>
                </a:lnTo>
                <a:lnTo>
                  <a:pt x="561662" y="37785"/>
                </a:lnTo>
                <a:lnTo>
                  <a:pt x="519068" y="24359"/>
                </a:lnTo>
                <a:lnTo>
                  <a:pt x="476818" y="13853"/>
                </a:lnTo>
                <a:lnTo>
                  <a:pt x="435102" y="6281"/>
                </a:lnTo>
                <a:lnTo>
                  <a:pt x="394114" y="1658"/>
                </a:lnTo>
                <a:lnTo>
                  <a:pt x="354046" y="0"/>
                </a:lnTo>
                <a:lnTo>
                  <a:pt x="315090" y="1320"/>
                </a:lnTo>
                <a:lnTo>
                  <a:pt x="241284" y="12956"/>
                </a:lnTo>
                <a:lnTo>
                  <a:pt x="174233" y="36686"/>
                </a:lnTo>
                <a:lnTo>
                  <a:pt x="115477" y="72629"/>
                </a:lnTo>
                <a:lnTo>
                  <a:pt x="89689" y="95217"/>
                </a:lnTo>
                <a:lnTo>
                  <a:pt x="66552" y="120904"/>
                </a:lnTo>
                <a:close/>
              </a:path>
            </a:pathLst>
          </a:custGeom>
          <a:noFill/>
          <a:ln w="12700">
            <a:solidFill>
              <a:srgbClr val="C6B790"/>
            </a:solidFill>
            <a:rou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9645" name="object 13"/>
          <p:cNvSpPr>
            <a:spLocks noChangeArrowheads="1"/>
          </p:cNvSpPr>
          <p:nvPr/>
        </p:nvSpPr>
        <p:spPr bwMode="auto">
          <a:xfrm>
            <a:off x="1365250" y="3387725"/>
            <a:ext cx="82550" cy="82550"/>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
        <p:nvSpPr>
          <p:cNvPr id="69647" name="object 15"/>
          <p:cNvSpPr>
            <a:spLocks noChangeArrowheads="1"/>
          </p:cNvSpPr>
          <p:nvPr/>
        </p:nvSpPr>
        <p:spPr bwMode="auto">
          <a:xfrm>
            <a:off x="2352675" y="1774825"/>
            <a:ext cx="7620000" cy="3333750"/>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38E8CB3-AFEB-450D-AC13-15CBB19B7F2D}"/>
              </a:ext>
            </a:extLst>
          </p:cNvPr>
          <p:cNvSpPr>
            <a:spLocks noGrp="1"/>
          </p:cNvSpPr>
          <p:nvPr>
            <p:ph type="title"/>
          </p:nvPr>
        </p:nvSpPr>
        <p:spPr>
          <a:xfrm>
            <a:off x="677863" y="319088"/>
            <a:ext cx="10836275" cy="677108"/>
          </a:xfrm>
        </p:spPr>
        <p:txBody>
          <a:bodyPr>
            <a:normAutofit fontScale="90000"/>
          </a:bodyPr>
          <a:lstStyle/>
          <a:p>
            <a:r>
              <a:rPr lang="en-US" sz="4400" dirty="0"/>
              <a:t>on examination</a:t>
            </a:r>
            <a:endParaRPr lang="en-US" dirty="0"/>
          </a:p>
        </p:txBody>
      </p:sp>
      <p:sp>
        <p:nvSpPr>
          <p:cNvPr id="3" name="Content Placeholder 2">
            <a:extLst>
              <a:ext uri="{FF2B5EF4-FFF2-40B4-BE49-F238E27FC236}">
                <a16:creationId xmlns:a16="http://schemas.microsoft.com/office/drawing/2014/main" xmlns="" id="{5DA51DD2-C3F6-469A-B75B-A0D124CD7088}"/>
              </a:ext>
            </a:extLst>
          </p:cNvPr>
          <p:cNvSpPr>
            <a:spLocks noGrp="1"/>
          </p:cNvSpPr>
          <p:nvPr>
            <p:ph sz="half" idx="2"/>
          </p:nvPr>
        </p:nvSpPr>
        <p:spPr>
          <a:xfrm>
            <a:off x="1371599" y="1219200"/>
            <a:ext cx="10210799" cy="1163395"/>
          </a:xfrm>
        </p:spPr>
        <p:txBody>
          <a:bodyPr>
            <a:normAutofit fontScale="85000" lnSpcReduction="20000"/>
          </a:bodyPr>
          <a:lstStyle/>
          <a:p>
            <a:pPr>
              <a:lnSpc>
                <a:spcPct val="90000"/>
              </a:lnSpc>
            </a:pPr>
            <a:r>
              <a:rPr lang="en-US" sz="1800" dirty="0"/>
              <a:t>The patent have 5-6 spider naevi on his upper chest wall . </a:t>
            </a:r>
          </a:p>
          <a:p>
            <a:pPr>
              <a:lnSpc>
                <a:spcPct val="90000"/>
              </a:lnSpc>
            </a:pPr>
            <a:r>
              <a:rPr lang="en-US" sz="1800" dirty="0"/>
              <a:t>He has a 6 cm firm non tender palpable liver . </a:t>
            </a:r>
          </a:p>
          <a:p>
            <a:pPr>
              <a:lnSpc>
                <a:spcPct val="90000"/>
              </a:lnSpc>
            </a:pPr>
            <a:r>
              <a:rPr lang="en-US" sz="1800" dirty="0" err="1"/>
              <a:t>Ascitis</a:t>
            </a:r>
            <a:r>
              <a:rPr lang="en-US" sz="1800" dirty="0"/>
              <a:t> is confirmed on abdominal examination . </a:t>
            </a:r>
          </a:p>
          <a:p>
            <a:pPr>
              <a:lnSpc>
                <a:spcPct val="90000"/>
              </a:lnSpc>
            </a:pPr>
            <a:r>
              <a:rPr lang="en-US" sz="1800" dirty="0"/>
              <a:t>Asterixis ( flapping tremor ) is demonstrated</a:t>
            </a:r>
            <a:endParaRPr lang="en-US" dirty="0"/>
          </a:p>
        </p:txBody>
      </p:sp>
      <p:sp>
        <p:nvSpPr>
          <p:cNvPr id="4" name="Content Placeholder 3">
            <a:extLst>
              <a:ext uri="{FF2B5EF4-FFF2-40B4-BE49-F238E27FC236}">
                <a16:creationId xmlns:a16="http://schemas.microsoft.com/office/drawing/2014/main" xmlns="" id="{8D724DB4-899A-4A87-89DE-DCC021D817B4}"/>
              </a:ext>
            </a:extLst>
          </p:cNvPr>
          <p:cNvSpPr>
            <a:spLocks noGrp="1"/>
          </p:cNvSpPr>
          <p:nvPr>
            <p:ph sz="half" idx="3"/>
          </p:nvPr>
        </p:nvSpPr>
        <p:spPr>
          <a:xfrm>
            <a:off x="1371599" y="2577524"/>
            <a:ext cx="10210799" cy="3933384"/>
          </a:xfrm>
        </p:spPr>
        <p:txBody>
          <a:bodyPr>
            <a:normAutofit fontScale="85000" lnSpcReduction="10000"/>
          </a:bodyPr>
          <a:lstStyle/>
          <a:p>
            <a:r>
              <a:rPr lang="en-US" dirty="0"/>
              <a:t>                                              Does this narrow down your differential diagnosis?</a:t>
            </a:r>
          </a:p>
          <a:p>
            <a:endParaRPr lang="en-US" dirty="0"/>
          </a:p>
          <a:p>
            <a:r>
              <a:rPr lang="en-US" dirty="0"/>
              <a:t>The finding of stigmata of chronic liver disease makes the diagnosis of cirrhosis most likely. However, it is important to remember that not </a:t>
            </a:r>
            <a:r>
              <a:rPr lang="en-US" dirty="0" err="1"/>
              <a:t>evervone</a:t>
            </a:r>
            <a:r>
              <a:rPr lang="en-US" dirty="0"/>
              <a:t> with decompensated chronic liver disease will have these cutaneous </a:t>
            </a:r>
            <a:r>
              <a:rPr lang="en-US" dirty="0" err="1"/>
              <a:t>stio</a:t>
            </a:r>
            <a:r>
              <a:rPr lang="en-US" dirty="0"/>
              <a:t> </a:t>
            </a:r>
            <a:r>
              <a:rPr lang="en-US" dirty="0" err="1"/>
              <a:t>mata</a:t>
            </a:r>
            <a:r>
              <a:rPr lang="en-US" dirty="0"/>
              <a:t>. A large liver is also frequently seen in individuals with cirrhosis due to alcohol. Alcohol excess increases the risk of progression to cirrhosis in chronic liver disease due to other causes such as chronic viral infection, hepatitis B and C., and haemochromatosis. These conditions must also be excluded before concluding that the liver disease is due to alcohol alone</a:t>
            </a:r>
          </a:p>
          <a:p>
            <a:endParaRPr lang="en-US" dirty="0"/>
          </a:p>
          <a:p>
            <a:r>
              <a:rPr lang="en-US" dirty="0"/>
              <a:t>Jaundice in an alcoholic with cirrhosis may either reflect end-stage liver disease or be due to a superimposed alcoholic hepatitis</a:t>
            </a:r>
          </a:p>
          <a:p>
            <a:endParaRPr lang="en-US" dirty="0"/>
          </a:p>
          <a:p>
            <a:r>
              <a:rPr lang="en-US" dirty="0"/>
              <a:t>The patient's confusion in the presence of a hepatic flap is likely to be due to hepatic encephalopathy</a:t>
            </a:r>
          </a:p>
        </p:txBody>
      </p:sp>
    </p:spTree>
    <p:extLst>
      <p:ext uri="{BB962C8B-B14F-4D97-AF65-F5344CB8AC3E}">
        <p14:creationId xmlns:p14="http://schemas.microsoft.com/office/powerpoint/2010/main" val="13634497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C19E70FD-FD03-4CB6-8BE7-63F710EABE1B}"/>
              </a:ext>
            </a:extLst>
          </p:cNvPr>
          <p:cNvSpPr>
            <a:spLocks noGrp="1"/>
          </p:cNvSpPr>
          <p:nvPr>
            <p:ph type="title"/>
          </p:nvPr>
        </p:nvSpPr>
        <p:spPr>
          <a:xfrm>
            <a:off x="677863" y="319088"/>
            <a:ext cx="10836275" cy="677108"/>
          </a:xfrm>
        </p:spPr>
        <p:txBody>
          <a:bodyPr>
            <a:normAutofit fontScale="90000"/>
          </a:bodyPr>
          <a:lstStyle/>
          <a:p>
            <a:r>
              <a:rPr lang="en-US" sz="4400" dirty="0"/>
              <a:t>On further investigation</a:t>
            </a:r>
            <a:endParaRPr lang="en-US" dirty="0"/>
          </a:p>
        </p:txBody>
      </p:sp>
      <p:sp>
        <p:nvSpPr>
          <p:cNvPr id="3" name="Content Placeholder 2">
            <a:extLst>
              <a:ext uri="{FF2B5EF4-FFF2-40B4-BE49-F238E27FC236}">
                <a16:creationId xmlns:a16="http://schemas.microsoft.com/office/drawing/2014/main" xmlns="" id="{F9A3BF42-EA0A-449D-9F18-CE539118C372}"/>
              </a:ext>
            </a:extLst>
          </p:cNvPr>
          <p:cNvSpPr>
            <a:spLocks noGrp="1"/>
          </p:cNvSpPr>
          <p:nvPr>
            <p:ph sz="half" idx="2"/>
          </p:nvPr>
        </p:nvSpPr>
        <p:spPr>
          <a:xfrm>
            <a:off x="1371600" y="1577340"/>
            <a:ext cx="4800600" cy="4526280"/>
          </a:xfrm>
        </p:spPr>
        <p:txBody>
          <a:bodyPr>
            <a:normAutofit/>
          </a:bodyPr>
          <a:lstStyle/>
          <a:p>
            <a:pPr>
              <a:lnSpc>
                <a:spcPct val="90000"/>
              </a:lnSpc>
            </a:pPr>
            <a:r>
              <a:rPr lang="en-US" sz="1900" dirty="0"/>
              <a:t> </a:t>
            </a:r>
          </a:p>
          <a:p>
            <a:pPr>
              <a:lnSpc>
                <a:spcPct val="90000"/>
              </a:lnSpc>
            </a:pPr>
            <a:r>
              <a:rPr lang="en-US" sz="1900" dirty="0"/>
              <a:t>On further investigation : </a:t>
            </a:r>
          </a:p>
          <a:p>
            <a:pPr>
              <a:lnSpc>
                <a:spcPct val="90000"/>
              </a:lnSpc>
            </a:pPr>
            <a:r>
              <a:rPr lang="en-US" sz="1900" dirty="0"/>
              <a:t>U/S show that the liver is enlarge and has a coarse texture but no bile duct dilatation </a:t>
            </a:r>
          </a:p>
          <a:p>
            <a:pPr>
              <a:lnSpc>
                <a:spcPct val="90000"/>
              </a:lnSpc>
            </a:pPr>
            <a:r>
              <a:rPr lang="en-US" sz="1900" dirty="0"/>
              <a:t>the spleen is also enlarged </a:t>
            </a:r>
          </a:p>
          <a:p>
            <a:pPr>
              <a:lnSpc>
                <a:spcPct val="90000"/>
              </a:lnSpc>
            </a:pPr>
            <a:r>
              <a:rPr lang="en-US" sz="1900" dirty="0"/>
              <a:t>no focal lesions are seen in the liver the </a:t>
            </a:r>
            <a:r>
              <a:rPr lang="en-US" sz="1900" dirty="0" err="1"/>
              <a:t>the</a:t>
            </a:r>
            <a:r>
              <a:rPr lang="en-US" sz="1900" dirty="0"/>
              <a:t> main portal vein is patent</a:t>
            </a:r>
          </a:p>
          <a:p>
            <a:pPr>
              <a:lnSpc>
                <a:spcPct val="90000"/>
              </a:lnSpc>
            </a:pPr>
            <a:r>
              <a:rPr lang="en-US" sz="1900" dirty="0"/>
              <a:t>The result of ascitic tap was :</a:t>
            </a:r>
          </a:p>
          <a:p>
            <a:pPr>
              <a:lnSpc>
                <a:spcPct val="90000"/>
              </a:lnSpc>
            </a:pPr>
            <a:endParaRPr lang="en-US" sz="1900" dirty="0"/>
          </a:p>
        </p:txBody>
      </p:sp>
      <p:sp>
        <p:nvSpPr>
          <p:cNvPr id="8" name="Content Placeholder 7">
            <a:extLst>
              <a:ext uri="{FF2B5EF4-FFF2-40B4-BE49-F238E27FC236}">
                <a16:creationId xmlns:a16="http://schemas.microsoft.com/office/drawing/2014/main" xmlns="" id="{C615D387-3E91-44A6-8742-F187B605E82E}"/>
              </a:ext>
            </a:extLst>
          </p:cNvPr>
          <p:cNvSpPr>
            <a:spLocks noGrp="1"/>
          </p:cNvSpPr>
          <p:nvPr>
            <p:ph sz="half" idx="3"/>
          </p:nvPr>
        </p:nvSpPr>
        <p:spPr>
          <a:xfrm>
            <a:off x="6477000" y="1752600"/>
            <a:ext cx="5303520" cy="3656386"/>
          </a:xfrm>
        </p:spPr>
        <p:txBody>
          <a:bodyPr>
            <a:normAutofit fontScale="85000" lnSpcReduction="10000"/>
          </a:bodyPr>
          <a:lstStyle/>
          <a:p>
            <a:r>
              <a:rPr lang="en-US" dirty="0"/>
              <a:t>                                  Result analysis :</a:t>
            </a:r>
          </a:p>
          <a:p>
            <a:endParaRPr lang="en-US" dirty="0"/>
          </a:p>
          <a:p>
            <a:pPr marL="342900" indent="-342900">
              <a:buAutoNum type="arabicPeriod"/>
            </a:pPr>
            <a:r>
              <a:rPr lang="en-US" dirty="0"/>
              <a:t>Ultrasound is very good at excluding an obstructive cause for jaundice</a:t>
            </a:r>
          </a:p>
          <a:p>
            <a:pPr marL="342900" indent="-342900">
              <a:buAutoNum type="arabicPeriod"/>
            </a:pPr>
            <a:endParaRPr lang="en-US" dirty="0"/>
          </a:p>
          <a:p>
            <a:r>
              <a:rPr lang="en-US" dirty="0"/>
              <a:t>2. Splenomegaly suggests portal hypertension and would not be expected with the other causes of ascites. A transudative ascites is also consistent with cirrhosis</a:t>
            </a:r>
          </a:p>
          <a:p>
            <a:endParaRPr lang="en-US" dirty="0"/>
          </a:p>
          <a:p>
            <a:r>
              <a:rPr lang="en-US" dirty="0"/>
              <a:t>3. This has been complicated by spontaneous bacterial peritonitis, as shown by the elevated ascitic white cell count.</a:t>
            </a:r>
          </a:p>
        </p:txBody>
      </p:sp>
      <p:pic>
        <p:nvPicPr>
          <p:cNvPr id="6" name="Picture 5" descr="Chart, letter&#10;&#10;Description automatically generated with medium confidence">
            <a:extLst>
              <a:ext uri="{FF2B5EF4-FFF2-40B4-BE49-F238E27FC236}">
                <a16:creationId xmlns:a16="http://schemas.microsoft.com/office/drawing/2014/main" xmlns="" id="{0FD198BB-2A61-4B75-A24D-AD3DAC4D4F0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1918752" y="4376172"/>
            <a:ext cx="2056683" cy="2906973"/>
          </a:xfrm>
          <a:prstGeom prst="rect">
            <a:avLst/>
          </a:prstGeom>
        </p:spPr>
      </p:pic>
    </p:spTree>
    <p:extLst>
      <p:ext uri="{BB962C8B-B14F-4D97-AF65-F5344CB8AC3E}">
        <p14:creationId xmlns:p14="http://schemas.microsoft.com/office/powerpoint/2010/main" val="24837925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tIns="288252" rtlCol="0"/>
          <a:lstStyle/>
          <a:p>
            <a:pPr marL="1327785" eaLnBrk="1" fontAlgn="auto" hangingPunct="1">
              <a:lnSpc>
                <a:spcPts val="5155"/>
              </a:lnSpc>
              <a:spcBef>
                <a:spcPts val="0"/>
              </a:spcBef>
              <a:spcAft>
                <a:spcPts val="0"/>
              </a:spcAft>
              <a:defRPr/>
            </a:pPr>
            <a:r>
              <a:rPr spc="-20" dirty="0"/>
              <a:t>Definit</a:t>
            </a:r>
            <a:r>
              <a:rPr spc="-35" dirty="0"/>
              <a:t>i</a:t>
            </a:r>
            <a:r>
              <a:rPr spc="-25" dirty="0"/>
              <a:t>on</a:t>
            </a:r>
          </a:p>
        </p:txBody>
      </p:sp>
      <p:sp>
        <p:nvSpPr>
          <p:cNvPr id="4" name="object 4"/>
          <p:cNvSpPr txBox="1"/>
          <p:nvPr/>
        </p:nvSpPr>
        <p:spPr>
          <a:xfrm>
            <a:off x="2074863" y="1557338"/>
            <a:ext cx="9637712" cy="4247317"/>
          </a:xfrm>
          <a:prstGeom prst="rect">
            <a:avLst/>
          </a:prstGeom>
        </p:spPr>
        <p:txBody>
          <a:bodyPr lIns="0" tIns="0" rIns="0" bIns="0">
            <a:spAutoFit/>
          </a:bodyPr>
          <a:lstStyle/>
          <a:p>
            <a:pPr marL="295910" indent="-283210" fontAlgn="auto">
              <a:spcBef>
                <a:spcPts val="0"/>
              </a:spcBef>
              <a:spcAft>
                <a:spcPts val="0"/>
              </a:spcAft>
              <a:buClr>
                <a:srgbClr val="3890A6"/>
              </a:buClr>
              <a:buSzPct val="80000"/>
              <a:buFont typeface="Wingdings 2" panose="05020102010507070707"/>
              <a:buChar char=""/>
              <a:tabLst>
                <a:tab pos="296545" algn="l"/>
              </a:tabLst>
              <a:defRPr/>
            </a:pPr>
            <a:r>
              <a:rPr sz="3200" spc="-5" dirty="0">
                <a:latin typeface="Gill Sans MT"/>
                <a:cs typeface="Gill Sans MT"/>
              </a:rPr>
              <a:t>F</a:t>
            </a:r>
            <a:r>
              <a:rPr sz="3200" spc="-85" dirty="0">
                <a:latin typeface="Gill Sans MT"/>
                <a:cs typeface="Gill Sans MT"/>
              </a:rPr>
              <a:t>r</a:t>
            </a:r>
            <a:r>
              <a:rPr sz="3200" dirty="0">
                <a:latin typeface="Gill Sans MT"/>
                <a:cs typeface="Gill Sans MT"/>
              </a:rPr>
              <a:t>om</a:t>
            </a:r>
            <a:r>
              <a:rPr sz="3200" spc="60" dirty="0">
                <a:latin typeface="Times New Roman" panose="02020603050405020304"/>
                <a:cs typeface="Times New Roman" panose="02020603050405020304"/>
              </a:rPr>
              <a:t> </a:t>
            </a:r>
            <a:r>
              <a:rPr sz="3200" spc="-5" dirty="0">
                <a:latin typeface="Gill Sans MT"/>
                <a:cs typeface="Gill Sans MT"/>
              </a:rPr>
              <a:t>G</a:t>
            </a:r>
            <a:r>
              <a:rPr sz="3200" spc="-55" dirty="0">
                <a:latin typeface="Gill Sans MT"/>
                <a:cs typeface="Gill Sans MT"/>
              </a:rPr>
              <a:t>r</a:t>
            </a:r>
            <a:r>
              <a:rPr sz="3200" dirty="0">
                <a:latin typeface="Gill Sans MT"/>
                <a:cs typeface="Gill Sans MT"/>
              </a:rPr>
              <a:t>eek</a:t>
            </a:r>
            <a:r>
              <a:rPr sz="3200" spc="80" dirty="0">
                <a:latin typeface="Times New Roman" panose="02020603050405020304"/>
                <a:cs typeface="Times New Roman" panose="02020603050405020304"/>
              </a:rPr>
              <a:t> </a:t>
            </a:r>
            <a:r>
              <a:rPr sz="3200" dirty="0">
                <a:latin typeface="Gill Sans MT"/>
                <a:cs typeface="Gill Sans MT"/>
              </a:rPr>
              <a:t>origin</a:t>
            </a:r>
            <a:r>
              <a:rPr sz="3200" spc="45" dirty="0">
                <a:latin typeface="Times New Roman" panose="02020603050405020304"/>
                <a:cs typeface="Times New Roman" panose="02020603050405020304"/>
              </a:rPr>
              <a:t> </a:t>
            </a:r>
            <a:r>
              <a:rPr sz="3200" dirty="0">
                <a:latin typeface="Gill Sans MT"/>
                <a:cs typeface="Gill Sans MT"/>
              </a:rPr>
              <a:t>(</a:t>
            </a:r>
            <a:r>
              <a:rPr sz="3200" i="1" spc="-5" dirty="0">
                <a:latin typeface="Gill Sans MT"/>
                <a:cs typeface="Gill Sans MT"/>
              </a:rPr>
              <a:t>askite</a:t>
            </a:r>
            <a:r>
              <a:rPr sz="3200" i="1" spc="10" dirty="0">
                <a:latin typeface="Gill Sans MT"/>
                <a:cs typeface="Gill Sans MT"/>
              </a:rPr>
              <a:t>s</a:t>
            </a:r>
            <a:r>
              <a:rPr sz="3200" dirty="0">
                <a:latin typeface="Gill Sans MT"/>
                <a:cs typeface="Gill Sans MT"/>
              </a:rPr>
              <a:t>)</a:t>
            </a:r>
            <a:r>
              <a:rPr sz="3200" spc="90" dirty="0">
                <a:latin typeface="Times New Roman" panose="02020603050405020304"/>
                <a:cs typeface="Times New Roman" panose="02020603050405020304"/>
              </a:rPr>
              <a:t> </a:t>
            </a:r>
            <a:r>
              <a:rPr sz="3200" spc="-5" dirty="0">
                <a:latin typeface="Gill Sans MT"/>
                <a:cs typeface="Gill Sans MT"/>
              </a:rPr>
              <a:t>whic</a:t>
            </a:r>
            <a:r>
              <a:rPr sz="3200" dirty="0">
                <a:latin typeface="Gill Sans MT"/>
                <a:cs typeface="Gill Sans MT"/>
              </a:rPr>
              <a:t>h</a:t>
            </a:r>
            <a:r>
              <a:rPr sz="3200" spc="75" dirty="0">
                <a:latin typeface="Times New Roman" panose="02020603050405020304"/>
                <a:cs typeface="Times New Roman" panose="02020603050405020304"/>
              </a:rPr>
              <a:t> </a:t>
            </a:r>
            <a:r>
              <a:rPr sz="3200" dirty="0">
                <a:latin typeface="Gill Sans MT"/>
                <a:cs typeface="Gill Sans MT"/>
              </a:rPr>
              <a:t>means</a:t>
            </a:r>
            <a:r>
              <a:rPr sz="3200" spc="75" dirty="0">
                <a:latin typeface="Times New Roman" panose="02020603050405020304"/>
                <a:cs typeface="Times New Roman" panose="02020603050405020304"/>
              </a:rPr>
              <a:t> </a:t>
            </a:r>
            <a:r>
              <a:rPr sz="3200" dirty="0">
                <a:latin typeface="Gill Sans MT"/>
                <a:cs typeface="Gill Sans MT"/>
              </a:rPr>
              <a:t>bag</a:t>
            </a:r>
            <a:r>
              <a:rPr sz="3200" spc="65" dirty="0">
                <a:latin typeface="Times New Roman" panose="02020603050405020304"/>
                <a:cs typeface="Times New Roman" panose="02020603050405020304"/>
              </a:rPr>
              <a:t> </a:t>
            </a:r>
            <a:r>
              <a:rPr sz="3200" dirty="0">
                <a:latin typeface="Gill Sans MT"/>
                <a:cs typeface="Gill Sans MT"/>
              </a:rPr>
              <a:t>or</a:t>
            </a:r>
            <a:r>
              <a:rPr sz="3200" spc="70" dirty="0">
                <a:latin typeface="Times New Roman" panose="02020603050405020304"/>
                <a:cs typeface="Times New Roman" panose="02020603050405020304"/>
              </a:rPr>
              <a:t> </a:t>
            </a:r>
            <a:r>
              <a:rPr sz="3200" dirty="0">
                <a:latin typeface="Gill Sans MT"/>
                <a:cs typeface="Gill Sans MT"/>
              </a:rPr>
              <a:t>sac</a:t>
            </a:r>
            <a:r>
              <a:rPr sz="3200" spc="85" dirty="0">
                <a:latin typeface="Times New Roman" panose="02020603050405020304"/>
                <a:cs typeface="Times New Roman" panose="02020603050405020304"/>
              </a:rPr>
              <a:t> </a:t>
            </a:r>
            <a:r>
              <a:rPr sz="3200" spc="-5" dirty="0">
                <a:latin typeface="Gill Sans MT"/>
                <a:cs typeface="Gill Sans MT"/>
              </a:rPr>
              <a:t>l</a:t>
            </a:r>
            <a:r>
              <a:rPr sz="3200" spc="5" dirty="0">
                <a:latin typeface="Gill Sans MT"/>
                <a:cs typeface="Gill Sans MT"/>
              </a:rPr>
              <a:t>i</a:t>
            </a:r>
            <a:r>
              <a:rPr sz="3200" spc="-100" dirty="0">
                <a:latin typeface="Gill Sans MT"/>
                <a:cs typeface="Gill Sans MT"/>
              </a:rPr>
              <a:t>k</a:t>
            </a:r>
            <a:r>
              <a:rPr sz="3200" spc="55" dirty="0">
                <a:latin typeface="Gill Sans MT"/>
                <a:cs typeface="Gill Sans MT"/>
              </a:rPr>
              <a:t>e</a:t>
            </a:r>
            <a:r>
              <a:rPr sz="3200" dirty="0">
                <a:latin typeface="Gill Sans MT"/>
                <a:cs typeface="Gill Sans MT"/>
              </a:rPr>
              <a:t>.</a:t>
            </a:r>
          </a:p>
          <a:p>
            <a:pPr marL="295910" indent="-283210" fontAlgn="auto">
              <a:spcBef>
                <a:spcPts val="600"/>
              </a:spcBef>
              <a:spcAft>
                <a:spcPts val="0"/>
              </a:spcAft>
              <a:buClr>
                <a:srgbClr val="3890A6"/>
              </a:buClr>
              <a:buSzPct val="80000"/>
              <a:buFont typeface="Wingdings 2" panose="05020102010507070707"/>
              <a:buChar char=""/>
              <a:tabLst>
                <a:tab pos="296545" algn="l"/>
              </a:tabLst>
              <a:defRPr/>
            </a:pPr>
            <a:r>
              <a:rPr sz="3200" dirty="0">
                <a:latin typeface="Gill Sans MT"/>
                <a:cs typeface="Gill Sans MT"/>
              </a:rPr>
              <a:t>Pathologic</a:t>
            </a:r>
            <a:r>
              <a:rPr sz="3200" spc="-20" dirty="0">
                <a:latin typeface="Gill Sans MT"/>
                <a:cs typeface="Gill Sans MT"/>
              </a:rPr>
              <a:t>a</a:t>
            </a:r>
            <a:r>
              <a:rPr sz="3200" dirty="0">
                <a:latin typeface="Gill Sans MT"/>
                <a:cs typeface="Gill Sans MT"/>
              </a:rPr>
              <a:t>l</a:t>
            </a:r>
            <a:r>
              <a:rPr sz="3200" spc="30" dirty="0">
                <a:latin typeface="Times New Roman" panose="02020603050405020304"/>
                <a:cs typeface="Times New Roman" panose="02020603050405020304"/>
              </a:rPr>
              <a:t> </a:t>
            </a:r>
            <a:r>
              <a:rPr sz="3200" dirty="0">
                <a:latin typeface="Gill Sans MT"/>
                <a:cs typeface="Gill Sans MT"/>
              </a:rPr>
              <a:t>accu</a:t>
            </a:r>
            <a:r>
              <a:rPr sz="3200" spc="-35" dirty="0">
                <a:latin typeface="Gill Sans MT"/>
                <a:cs typeface="Gill Sans MT"/>
              </a:rPr>
              <a:t>m</a:t>
            </a:r>
            <a:r>
              <a:rPr sz="3200" dirty="0">
                <a:latin typeface="Gill Sans MT"/>
                <a:cs typeface="Gill Sans MT"/>
              </a:rPr>
              <a:t>u</a:t>
            </a:r>
            <a:r>
              <a:rPr sz="3200" spc="5" dirty="0">
                <a:latin typeface="Gill Sans MT"/>
                <a:cs typeface="Gill Sans MT"/>
              </a:rPr>
              <a:t>l</a:t>
            </a:r>
            <a:r>
              <a:rPr sz="3200" dirty="0">
                <a:latin typeface="Gill Sans MT"/>
                <a:cs typeface="Gill Sans MT"/>
              </a:rPr>
              <a:t>ati</a:t>
            </a:r>
            <a:r>
              <a:rPr sz="3200" spc="-15" dirty="0">
                <a:latin typeface="Gill Sans MT"/>
                <a:cs typeface="Gill Sans MT"/>
              </a:rPr>
              <a:t>o</a:t>
            </a:r>
            <a:r>
              <a:rPr sz="3200" dirty="0">
                <a:latin typeface="Gill Sans MT"/>
                <a:cs typeface="Gill Sans MT"/>
              </a:rPr>
              <a:t>n</a:t>
            </a:r>
            <a:r>
              <a:rPr sz="3200" spc="30" dirty="0">
                <a:latin typeface="Times New Roman" panose="02020603050405020304"/>
                <a:cs typeface="Times New Roman" panose="02020603050405020304"/>
              </a:rPr>
              <a:t> </a:t>
            </a:r>
            <a:r>
              <a:rPr sz="3200" dirty="0">
                <a:latin typeface="Gill Sans MT"/>
                <a:cs typeface="Gill Sans MT"/>
              </a:rPr>
              <a:t>of</a:t>
            </a:r>
            <a:r>
              <a:rPr sz="3200" spc="90" dirty="0">
                <a:latin typeface="Times New Roman" panose="02020603050405020304"/>
                <a:cs typeface="Times New Roman" panose="02020603050405020304"/>
              </a:rPr>
              <a:t> </a:t>
            </a:r>
            <a:r>
              <a:rPr sz="3200" dirty="0">
                <a:latin typeface="Gill Sans MT"/>
                <a:cs typeface="Gill Sans MT"/>
              </a:rPr>
              <a:t>flu</a:t>
            </a:r>
            <a:r>
              <a:rPr sz="3200" spc="5" dirty="0">
                <a:latin typeface="Gill Sans MT"/>
                <a:cs typeface="Gill Sans MT"/>
              </a:rPr>
              <a:t>i</a:t>
            </a:r>
            <a:r>
              <a:rPr sz="3200" dirty="0">
                <a:latin typeface="Gill Sans MT"/>
                <a:cs typeface="Gill Sans MT"/>
              </a:rPr>
              <a:t>d</a:t>
            </a:r>
            <a:r>
              <a:rPr sz="3200" spc="60" dirty="0">
                <a:latin typeface="Times New Roman" panose="02020603050405020304"/>
                <a:cs typeface="Times New Roman" panose="02020603050405020304"/>
              </a:rPr>
              <a:t> </a:t>
            </a:r>
            <a:r>
              <a:rPr sz="3200" spc="-5" dirty="0">
                <a:latin typeface="Gill Sans MT"/>
                <a:cs typeface="Gill Sans MT"/>
              </a:rPr>
              <a:t>i</a:t>
            </a:r>
            <a:r>
              <a:rPr sz="3200" dirty="0">
                <a:latin typeface="Gill Sans MT"/>
                <a:cs typeface="Gill Sans MT"/>
              </a:rPr>
              <a:t>n</a:t>
            </a:r>
            <a:r>
              <a:rPr sz="3200" spc="80" dirty="0">
                <a:latin typeface="Times New Roman" panose="02020603050405020304"/>
                <a:cs typeface="Times New Roman" panose="02020603050405020304"/>
              </a:rPr>
              <a:t> </a:t>
            </a:r>
            <a:r>
              <a:rPr sz="3200" dirty="0">
                <a:latin typeface="Gill Sans MT"/>
                <a:cs typeface="Gill Sans MT"/>
              </a:rPr>
              <a:t>the</a:t>
            </a:r>
            <a:r>
              <a:rPr sz="3200" spc="80" dirty="0">
                <a:latin typeface="Times New Roman" panose="02020603050405020304"/>
                <a:cs typeface="Times New Roman" panose="02020603050405020304"/>
              </a:rPr>
              <a:t> </a:t>
            </a:r>
            <a:r>
              <a:rPr sz="3200" dirty="0">
                <a:latin typeface="Gill Sans MT"/>
                <a:cs typeface="Gill Sans MT"/>
              </a:rPr>
              <a:t>per</a:t>
            </a:r>
            <a:r>
              <a:rPr sz="3200" spc="5" dirty="0">
                <a:latin typeface="Gill Sans MT"/>
                <a:cs typeface="Gill Sans MT"/>
              </a:rPr>
              <a:t>i</a:t>
            </a:r>
            <a:r>
              <a:rPr sz="3200" dirty="0">
                <a:latin typeface="Gill Sans MT"/>
                <a:cs typeface="Gill Sans MT"/>
              </a:rPr>
              <a:t>toneal</a:t>
            </a:r>
            <a:r>
              <a:rPr sz="3200" spc="30" dirty="0">
                <a:latin typeface="Times New Roman" panose="02020603050405020304"/>
                <a:cs typeface="Times New Roman" panose="02020603050405020304"/>
              </a:rPr>
              <a:t> </a:t>
            </a:r>
            <a:r>
              <a:rPr sz="3200" dirty="0">
                <a:latin typeface="Gill Sans MT"/>
                <a:cs typeface="Gill Sans MT"/>
              </a:rPr>
              <a:t>c</a:t>
            </a:r>
            <a:r>
              <a:rPr sz="3200" spc="-110" dirty="0">
                <a:latin typeface="Gill Sans MT"/>
                <a:cs typeface="Gill Sans MT"/>
              </a:rPr>
              <a:t>a</a:t>
            </a:r>
            <a:r>
              <a:rPr sz="3200" dirty="0">
                <a:latin typeface="Gill Sans MT"/>
                <a:cs typeface="Gill Sans MT"/>
              </a:rPr>
              <a:t>vity</a:t>
            </a:r>
            <a:r>
              <a:rPr lang="en-US" sz="3200" dirty="0">
                <a:latin typeface="Gill Sans MT"/>
                <a:cs typeface="Gill Sans MT"/>
              </a:rPr>
              <a:t>(&gt;25 ml , symptomatic if &gt; 100 ml )</a:t>
            </a:r>
          </a:p>
          <a:p>
            <a:pPr marL="295910" indent="-283210" fontAlgn="auto">
              <a:spcBef>
                <a:spcPts val="600"/>
              </a:spcBef>
              <a:spcAft>
                <a:spcPts val="0"/>
              </a:spcAft>
              <a:buClr>
                <a:srgbClr val="3890A6"/>
              </a:buClr>
              <a:buSzPct val="80000"/>
              <a:buFont typeface="Wingdings 2" panose="05020102010507070707"/>
              <a:buChar char=""/>
              <a:tabLst>
                <a:tab pos="296545" algn="l"/>
              </a:tabLst>
              <a:defRPr/>
            </a:pPr>
            <a:r>
              <a:rPr lang="en-US" sz="3200" dirty="0">
                <a:latin typeface="Gill Sans MT"/>
                <a:cs typeface="Gill Sans MT"/>
              </a:rPr>
              <a:t>Note that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Healthy</a:t>
            </a:r>
            <a:r>
              <a:rPr lang="en-US" altLang="en-US" sz="3200" dirty="0">
                <a:latin typeface="Times New Roman" panose="02020603050405020304" pitchFamily="18" charset="0"/>
                <a:cs typeface="Times New Roman" panose="02020603050405020304" pitchFamily="18" charset="0"/>
              </a:rPr>
              <a:t> </a:t>
            </a:r>
            <a:r>
              <a:rPr lang="en-US" altLang="en-US" sz="3200" b="1" dirty="0">
                <a:latin typeface="Gill Sans MT" panose="020B0502020104020203" pitchFamily="34" charset="0"/>
                <a:ea typeface="Gill Sans MT" panose="020B0502020104020203" pitchFamily="34" charset="0"/>
                <a:cs typeface="Gill Sans MT" panose="020B0502020104020203" pitchFamily="34" charset="0"/>
              </a:rPr>
              <a:t>men</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have</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little</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or</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no</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intra-peritoneal</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fluid,</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but</a:t>
            </a:r>
            <a:r>
              <a:rPr lang="en-US" altLang="en-US" sz="3200" dirty="0">
                <a:latin typeface="Times New Roman" panose="02020603050405020304" pitchFamily="18" charset="0"/>
                <a:cs typeface="Times New Roman" panose="02020603050405020304" pitchFamily="18" charset="0"/>
              </a:rPr>
              <a:t> </a:t>
            </a:r>
            <a:r>
              <a:rPr lang="en-US" altLang="en-US" sz="3200" b="1" dirty="0">
                <a:latin typeface="Gill Sans MT" panose="020B0502020104020203" pitchFamily="34" charset="0"/>
                <a:ea typeface="Gill Sans MT" panose="020B0502020104020203" pitchFamily="34" charset="0"/>
                <a:cs typeface="Gill Sans MT" panose="020B0502020104020203" pitchFamily="34" charset="0"/>
              </a:rPr>
              <a:t>women</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may</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normally</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have</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as</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much</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as</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20</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mL,</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depending</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on</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the</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phase</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of</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their</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menstrual</a:t>
            </a:r>
            <a:r>
              <a:rPr lang="en-US" altLang="en-US" sz="3200" dirty="0">
                <a:latin typeface="Times New Roman" panose="02020603050405020304" pitchFamily="18" charset="0"/>
                <a:cs typeface="Times New Roman" panose="02020603050405020304" pitchFamily="18" charset="0"/>
              </a:rPr>
              <a:t> </a:t>
            </a:r>
            <a:r>
              <a:rPr lang="en-US" altLang="en-US" sz="3200" dirty="0">
                <a:latin typeface="Gill Sans MT" panose="020B0502020104020203" pitchFamily="34" charset="0"/>
                <a:ea typeface="Gill Sans MT" panose="020B0502020104020203" pitchFamily="34" charset="0"/>
                <a:cs typeface="Gill Sans MT" panose="020B0502020104020203" pitchFamily="34" charset="0"/>
              </a:rPr>
              <a:t>cycle</a:t>
            </a:r>
            <a:r>
              <a:rPr lang="en-US" altLang="en-US" sz="3200" dirty="0">
                <a:latin typeface="Times New Roman" panose="02020603050405020304" pitchFamily="18" charset="0"/>
                <a:ea typeface="Gill Sans MT" panose="020B0502020104020203" pitchFamily="34" charset="0"/>
                <a:cs typeface="Times New Roman" panose="02020603050405020304" pitchFamily="18" charset="0"/>
              </a:rPr>
              <a:t>.</a:t>
            </a:r>
            <a:endParaRPr lang="en-US" altLang="en-US" sz="3200" dirty="0">
              <a:latin typeface="Gill Sans MT" panose="020B0502020104020203" pitchFamily="34" charset="0"/>
              <a:ea typeface="Gill Sans MT" panose="020B0502020104020203" pitchFamily="34" charset="0"/>
              <a:cs typeface="Gill Sans MT" panose="020B0502020104020203" pitchFamily="34" charset="0"/>
            </a:endParaRPr>
          </a:p>
          <a:p>
            <a:pPr marL="295910" indent="-283210" fontAlgn="auto">
              <a:spcBef>
                <a:spcPts val="600"/>
              </a:spcBef>
              <a:spcAft>
                <a:spcPts val="0"/>
              </a:spcAft>
              <a:buClr>
                <a:srgbClr val="3890A6"/>
              </a:buClr>
              <a:buSzPct val="80000"/>
              <a:buFont typeface="Wingdings 2" panose="05020102010507070707"/>
              <a:buChar char=""/>
              <a:tabLst>
                <a:tab pos="296545" algn="l"/>
              </a:tabLst>
              <a:defRPr/>
            </a:pPr>
            <a:endParaRPr lang="en-US" sz="3200" dirty="0">
              <a:latin typeface="Gill Sans MT"/>
              <a:cs typeface="Gill Sans MT"/>
            </a:endParaRPr>
          </a:p>
          <a:p>
            <a:pPr marL="295910" indent="-283210" fontAlgn="auto">
              <a:spcBef>
                <a:spcPts val="600"/>
              </a:spcBef>
              <a:spcAft>
                <a:spcPts val="0"/>
              </a:spcAft>
              <a:buClr>
                <a:srgbClr val="3890A6"/>
              </a:buClr>
              <a:buSzPct val="80000"/>
              <a:buFont typeface="Wingdings 2" panose="05020102010507070707"/>
              <a:buChar char=""/>
              <a:tabLst>
                <a:tab pos="296545" algn="l"/>
              </a:tabLst>
              <a:defRPr/>
            </a:pPr>
            <a:endParaRPr sz="3200" dirty="0">
              <a:latin typeface="Gill Sans MT"/>
              <a:cs typeface="Gill Sans M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934210" y="1043940"/>
            <a:ext cx="10166985" cy="5461000"/>
          </a:xfrm>
          <a:prstGeom prst="rect">
            <a:avLst/>
          </a:prstGeom>
        </p:spPr>
        <p:txBody>
          <a:bodyPr wrap="square" lIns="0" tIns="0" rIns="0" bIns="0">
            <a:spAutoFit/>
          </a:bodyPr>
          <a:lstStyle/>
          <a:p>
            <a:pPr marL="12700" fontAlgn="auto">
              <a:spcBef>
                <a:spcPts val="0"/>
              </a:spcBef>
              <a:spcAft>
                <a:spcPts val="0"/>
              </a:spcAft>
              <a:defRPr/>
            </a:pPr>
            <a:r>
              <a:rPr sz="3200" spc="5" dirty="0">
                <a:solidFill>
                  <a:srgbClr val="3890A6"/>
                </a:solidFill>
                <a:latin typeface="Arial" panose="020B0604020202020204"/>
                <a:cs typeface="Arial" panose="020B0604020202020204"/>
              </a:rPr>
              <a:t>•</a:t>
            </a:r>
            <a:r>
              <a:rPr sz="3200" dirty="0">
                <a:latin typeface="Gill Sans MT"/>
                <a:cs typeface="Gill Sans MT"/>
              </a:rPr>
              <a:t>Ascit</a:t>
            </a:r>
            <a:r>
              <a:rPr sz="3200" spc="5" dirty="0">
                <a:latin typeface="Gill Sans MT"/>
                <a:cs typeface="Gill Sans MT"/>
              </a:rPr>
              <a:t>e</a:t>
            </a:r>
            <a:r>
              <a:rPr sz="3200" dirty="0">
                <a:latin typeface="Gill Sans MT"/>
                <a:cs typeface="Gill Sans MT"/>
              </a:rPr>
              <a:t>s</a:t>
            </a:r>
            <a:r>
              <a:rPr sz="3200" spc="65" dirty="0">
                <a:latin typeface="Times New Roman" panose="02020603050405020304"/>
                <a:cs typeface="Times New Roman" panose="02020603050405020304"/>
              </a:rPr>
              <a:t> </a:t>
            </a:r>
            <a:r>
              <a:rPr sz="3200" spc="-5" dirty="0">
                <a:latin typeface="Gill Sans MT"/>
                <a:cs typeface="Gill Sans MT"/>
              </a:rPr>
              <a:t>i</a:t>
            </a:r>
            <a:r>
              <a:rPr sz="3200" dirty="0">
                <a:latin typeface="Gill Sans MT"/>
                <a:cs typeface="Gill Sans MT"/>
              </a:rPr>
              <a:t>s</a:t>
            </a:r>
            <a:r>
              <a:rPr sz="3200" spc="90" dirty="0">
                <a:latin typeface="Times New Roman" panose="02020603050405020304"/>
                <a:cs typeface="Times New Roman" panose="02020603050405020304"/>
              </a:rPr>
              <a:t> </a:t>
            </a:r>
            <a:r>
              <a:rPr sz="3200" spc="-10" dirty="0">
                <a:latin typeface="Gill Sans MT"/>
                <a:cs typeface="Gill Sans MT"/>
              </a:rPr>
              <a:t>o</a:t>
            </a:r>
            <a:r>
              <a:rPr sz="3200" dirty="0">
                <a:latin typeface="Gill Sans MT"/>
                <a:cs typeface="Gill Sans MT"/>
              </a:rPr>
              <a:t>ne</a:t>
            </a:r>
            <a:r>
              <a:rPr sz="3200" spc="90" dirty="0">
                <a:latin typeface="Times New Roman" panose="02020603050405020304"/>
                <a:cs typeface="Times New Roman" panose="02020603050405020304"/>
              </a:rPr>
              <a:t> </a:t>
            </a:r>
            <a:r>
              <a:rPr sz="3200" dirty="0">
                <a:latin typeface="Gill Sans MT"/>
                <a:cs typeface="Gill Sans MT"/>
              </a:rPr>
              <a:t>of</a:t>
            </a:r>
            <a:r>
              <a:rPr sz="3200" spc="75" dirty="0">
                <a:latin typeface="Times New Roman" panose="02020603050405020304"/>
                <a:cs typeface="Times New Roman" panose="02020603050405020304"/>
              </a:rPr>
              <a:t> </a:t>
            </a:r>
            <a:r>
              <a:rPr sz="3200" dirty="0">
                <a:latin typeface="Gill Sans MT"/>
                <a:cs typeface="Gill Sans MT"/>
              </a:rPr>
              <a:t>the</a:t>
            </a:r>
            <a:r>
              <a:rPr sz="3200" spc="90" dirty="0">
                <a:latin typeface="Times New Roman" panose="02020603050405020304"/>
                <a:cs typeface="Times New Roman" panose="02020603050405020304"/>
              </a:rPr>
              <a:t> </a:t>
            </a:r>
            <a:r>
              <a:rPr sz="3200" dirty="0">
                <a:latin typeface="Gill Sans MT"/>
                <a:cs typeface="Gill Sans MT"/>
              </a:rPr>
              <a:t>causes</a:t>
            </a:r>
            <a:r>
              <a:rPr sz="3200" spc="90" dirty="0">
                <a:latin typeface="Times New Roman" panose="02020603050405020304"/>
                <a:cs typeface="Times New Roman" panose="02020603050405020304"/>
              </a:rPr>
              <a:t> </a:t>
            </a:r>
            <a:r>
              <a:rPr sz="3200" spc="-15" dirty="0">
                <a:latin typeface="Gill Sans MT"/>
                <a:cs typeface="Gill Sans MT"/>
              </a:rPr>
              <a:t>o</a:t>
            </a:r>
            <a:r>
              <a:rPr sz="3200" dirty="0">
                <a:latin typeface="Gill Sans MT"/>
                <a:cs typeface="Gill Sans MT"/>
              </a:rPr>
              <a:t>f</a:t>
            </a:r>
            <a:r>
              <a:rPr sz="3200" b="1" spc="90" dirty="0">
                <a:latin typeface="Times New Roman" panose="02020603050405020304"/>
                <a:cs typeface="Times New Roman" panose="02020603050405020304"/>
              </a:rPr>
              <a:t> </a:t>
            </a:r>
            <a:r>
              <a:rPr sz="3200" b="1" dirty="0">
                <a:latin typeface="Gill Sans MT"/>
                <a:cs typeface="Gill Sans MT"/>
              </a:rPr>
              <a:t>abdomi</a:t>
            </a:r>
            <a:r>
              <a:rPr sz="3200" b="1" spc="5" dirty="0">
                <a:latin typeface="Gill Sans MT"/>
                <a:cs typeface="Gill Sans MT"/>
              </a:rPr>
              <a:t>n</a:t>
            </a:r>
            <a:r>
              <a:rPr sz="3200" b="1" dirty="0">
                <a:latin typeface="Gill Sans MT"/>
                <a:cs typeface="Gill Sans MT"/>
              </a:rPr>
              <a:t>al diste</a:t>
            </a:r>
            <a:r>
              <a:rPr sz="3200" b="1" spc="5" dirty="0">
                <a:latin typeface="Gill Sans MT"/>
                <a:cs typeface="Gill Sans MT"/>
              </a:rPr>
              <a:t>n</a:t>
            </a:r>
            <a:r>
              <a:rPr sz="3200" b="1" dirty="0">
                <a:latin typeface="Gill Sans MT"/>
                <a:cs typeface="Gill Sans MT"/>
              </a:rPr>
              <a:t>sio</a:t>
            </a:r>
            <a:r>
              <a:rPr sz="3200" b="1" spc="5" dirty="0">
                <a:latin typeface="Gill Sans MT"/>
                <a:cs typeface="Gill Sans MT"/>
              </a:rPr>
              <a:t>n</a:t>
            </a:r>
            <a:r>
              <a:rPr sz="3200" b="1" dirty="0">
                <a:latin typeface="Gill Sans MT"/>
                <a:cs typeface="Gill Sans MT"/>
              </a:rPr>
              <a:t>.</a:t>
            </a:r>
            <a:r>
              <a:rPr sz="3200" dirty="0">
                <a:latin typeface="Gill Sans MT"/>
                <a:cs typeface="Gill Sans MT"/>
              </a:rPr>
              <a:t/>
            </a:r>
            <a:br>
              <a:rPr sz="3200" dirty="0">
                <a:latin typeface="Gill Sans MT"/>
                <a:cs typeface="Gill Sans MT"/>
              </a:rPr>
            </a:br>
            <a:endParaRPr sz="3200" dirty="0">
              <a:latin typeface="Gill Sans MT"/>
              <a:cs typeface="Gill Sans MT"/>
            </a:endParaRPr>
          </a:p>
          <a:p>
            <a:pPr marL="12700" fontAlgn="auto">
              <a:spcBef>
                <a:spcPts val="600"/>
              </a:spcBef>
              <a:spcAft>
                <a:spcPts val="0"/>
              </a:spcAft>
              <a:defRPr/>
            </a:pPr>
            <a:r>
              <a:rPr sz="3200" spc="5" dirty="0">
                <a:solidFill>
                  <a:srgbClr val="3890A6"/>
                </a:solidFill>
                <a:latin typeface="Arial" panose="020B0604020202020204"/>
                <a:cs typeface="Arial" panose="020B0604020202020204"/>
              </a:rPr>
              <a:t>•</a:t>
            </a:r>
            <a:r>
              <a:rPr sz="3200" spc="-5" dirty="0">
                <a:latin typeface="Gill Sans MT"/>
                <a:cs typeface="Gill Sans MT"/>
              </a:rPr>
              <a:t>Othe</a:t>
            </a:r>
            <a:r>
              <a:rPr sz="3200" dirty="0">
                <a:latin typeface="Gill Sans MT"/>
                <a:cs typeface="Gill Sans MT"/>
              </a:rPr>
              <a:t>r</a:t>
            </a:r>
            <a:r>
              <a:rPr sz="3200" spc="60" dirty="0">
                <a:latin typeface="Times New Roman" panose="02020603050405020304"/>
                <a:cs typeface="Times New Roman" panose="02020603050405020304"/>
              </a:rPr>
              <a:t> </a:t>
            </a:r>
            <a:r>
              <a:rPr sz="3200" dirty="0">
                <a:latin typeface="Gill Sans MT"/>
                <a:cs typeface="Gill Sans MT"/>
              </a:rPr>
              <a:t>causes</a:t>
            </a:r>
            <a:r>
              <a:rPr sz="3200" spc="90" dirty="0">
                <a:latin typeface="Times New Roman" panose="02020603050405020304"/>
                <a:cs typeface="Times New Roman" panose="02020603050405020304"/>
              </a:rPr>
              <a:t> </a:t>
            </a:r>
            <a:r>
              <a:rPr sz="3200" spc="-5" dirty="0">
                <a:latin typeface="Gill Sans MT"/>
                <a:cs typeface="Gill Sans MT"/>
              </a:rPr>
              <a:t>incl</a:t>
            </a:r>
            <a:r>
              <a:rPr sz="3200" spc="10" dirty="0">
                <a:latin typeface="Gill Sans MT"/>
                <a:cs typeface="Gill Sans MT"/>
              </a:rPr>
              <a:t>u</a:t>
            </a:r>
            <a:r>
              <a:rPr sz="3200" dirty="0">
                <a:latin typeface="Gill Sans MT"/>
                <a:cs typeface="Gill Sans MT"/>
              </a:rPr>
              <a:t>des</a:t>
            </a:r>
            <a:r>
              <a:rPr sz="3200" spc="60" dirty="0">
                <a:latin typeface="Times New Roman" panose="02020603050405020304"/>
                <a:cs typeface="Times New Roman" panose="02020603050405020304"/>
              </a:rPr>
              <a:t> </a:t>
            </a:r>
            <a:r>
              <a:rPr sz="3200" dirty="0">
                <a:latin typeface="Gill Sans MT"/>
                <a:cs typeface="Gill Sans MT"/>
              </a:rPr>
              <a:t>(</a:t>
            </a:r>
            <a:r>
              <a:rPr lang="en-US" sz="3200" dirty="0">
                <a:latin typeface="Gill Sans MT"/>
                <a:cs typeface="Gill Sans MT"/>
              </a:rPr>
              <a:t>6</a:t>
            </a:r>
            <a:r>
              <a:rPr sz="3200" spc="-5" dirty="0">
                <a:latin typeface="Gill Sans MT"/>
                <a:cs typeface="Gill Sans MT"/>
              </a:rPr>
              <a:t>F</a:t>
            </a:r>
            <a:r>
              <a:rPr lang="en-US" sz="3200" spc="-5" dirty="0">
                <a:latin typeface="Gill Sans MT"/>
                <a:cs typeface="Gill Sans MT"/>
              </a:rPr>
              <a:t>s</a:t>
            </a:r>
            <a:r>
              <a:rPr sz="3200" spc="-5" dirty="0">
                <a:latin typeface="Gill Sans MT"/>
                <a:cs typeface="Gill Sans MT"/>
              </a:rPr>
              <a:t>):</a:t>
            </a:r>
            <a:endParaRPr sz="3200" dirty="0">
              <a:latin typeface="Gill Sans MT"/>
              <a:cs typeface="Gill Sans MT"/>
            </a:endParaRPr>
          </a:p>
          <a:p>
            <a:pPr marL="416560" indent="-403860" fontAlgn="auto">
              <a:spcBef>
                <a:spcPts val="600"/>
              </a:spcBef>
              <a:spcAft>
                <a:spcPts val="0"/>
              </a:spcAft>
              <a:buClr>
                <a:srgbClr val="3890A6"/>
              </a:buClr>
              <a:buFont typeface="Gill Sans MT"/>
              <a:buAutoNum type="arabicPeriod"/>
              <a:tabLst>
                <a:tab pos="415925" algn="l"/>
              </a:tabLst>
              <a:defRPr/>
            </a:pPr>
            <a:r>
              <a:rPr sz="3200" spc="-5" dirty="0">
                <a:latin typeface="Gill Sans MT"/>
                <a:cs typeface="Gill Sans MT"/>
              </a:rPr>
              <a:t>Fa</a:t>
            </a:r>
            <a:r>
              <a:rPr sz="3200" dirty="0">
                <a:latin typeface="Gill Sans MT"/>
                <a:cs typeface="Gill Sans MT"/>
              </a:rPr>
              <a:t>t</a:t>
            </a:r>
            <a:r>
              <a:rPr sz="3200" spc="65" dirty="0">
                <a:latin typeface="Times New Roman" panose="02020603050405020304"/>
                <a:cs typeface="Times New Roman" panose="02020603050405020304"/>
              </a:rPr>
              <a:t> </a:t>
            </a:r>
            <a:r>
              <a:rPr sz="3200" spc="-5" dirty="0">
                <a:latin typeface="Gill Sans MT"/>
                <a:cs typeface="Gill Sans MT"/>
              </a:rPr>
              <a:t>(obesi</a:t>
            </a:r>
            <a:r>
              <a:rPr sz="3200" spc="10" dirty="0">
                <a:latin typeface="Gill Sans MT"/>
                <a:cs typeface="Gill Sans MT"/>
              </a:rPr>
              <a:t>t</a:t>
            </a:r>
            <a:r>
              <a:rPr sz="3200" dirty="0">
                <a:latin typeface="Gill Sans MT"/>
                <a:cs typeface="Gill Sans MT"/>
              </a:rPr>
              <a:t>y).</a:t>
            </a:r>
          </a:p>
          <a:p>
            <a:pPr marL="416560" indent="-403860" fontAlgn="auto">
              <a:spcBef>
                <a:spcPts val="600"/>
              </a:spcBef>
              <a:spcAft>
                <a:spcPts val="0"/>
              </a:spcAft>
              <a:buClr>
                <a:srgbClr val="3890A6"/>
              </a:buClr>
              <a:buFont typeface="Gill Sans MT"/>
              <a:buAutoNum type="arabicPeriod"/>
              <a:tabLst>
                <a:tab pos="415925" algn="l"/>
              </a:tabLst>
              <a:defRPr/>
            </a:pPr>
            <a:r>
              <a:rPr sz="3200" spc="-5" dirty="0">
                <a:latin typeface="Gill Sans MT"/>
                <a:cs typeface="Gill Sans MT"/>
              </a:rPr>
              <a:t>Flat</a:t>
            </a:r>
            <a:r>
              <a:rPr sz="3200" spc="5" dirty="0">
                <a:latin typeface="Gill Sans MT"/>
                <a:cs typeface="Gill Sans MT"/>
              </a:rPr>
              <a:t>u</a:t>
            </a:r>
            <a:r>
              <a:rPr sz="3200" dirty="0">
                <a:latin typeface="Gill Sans MT"/>
                <a:cs typeface="Gill Sans MT"/>
              </a:rPr>
              <a:t>s</a:t>
            </a:r>
            <a:r>
              <a:rPr sz="3200" spc="55" dirty="0">
                <a:latin typeface="Times New Roman" panose="02020603050405020304"/>
                <a:cs typeface="Times New Roman" panose="02020603050405020304"/>
              </a:rPr>
              <a:t> </a:t>
            </a:r>
            <a:r>
              <a:rPr sz="3200" spc="-5" dirty="0">
                <a:latin typeface="Gill Sans MT"/>
                <a:cs typeface="Gill Sans MT"/>
              </a:rPr>
              <a:t>(pse</a:t>
            </a:r>
            <a:r>
              <a:rPr sz="3200" spc="10" dirty="0">
                <a:latin typeface="Gill Sans MT"/>
                <a:cs typeface="Gill Sans MT"/>
              </a:rPr>
              <a:t>u</a:t>
            </a:r>
            <a:r>
              <a:rPr sz="3200" dirty="0">
                <a:latin typeface="Gill Sans MT"/>
                <a:cs typeface="Gill Sans MT"/>
              </a:rPr>
              <a:t>do</a:t>
            </a:r>
            <a:r>
              <a:rPr sz="3200" spc="-5" dirty="0">
                <a:latin typeface="Gill Sans MT"/>
                <a:cs typeface="Gill Sans MT"/>
              </a:rPr>
              <a:t>-</a:t>
            </a:r>
            <a:r>
              <a:rPr sz="3200" dirty="0">
                <a:latin typeface="Gill Sans MT"/>
                <a:cs typeface="Gill Sans MT"/>
              </a:rPr>
              <a:t>obstr</a:t>
            </a:r>
            <a:r>
              <a:rPr sz="3200" spc="5" dirty="0">
                <a:latin typeface="Gill Sans MT"/>
                <a:cs typeface="Gill Sans MT"/>
              </a:rPr>
              <a:t>u</a:t>
            </a:r>
            <a:r>
              <a:rPr sz="3200" dirty="0">
                <a:latin typeface="Gill Sans MT"/>
                <a:cs typeface="Gill Sans MT"/>
              </a:rPr>
              <a:t>ction</a:t>
            </a:r>
            <a:r>
              <a:rPr sz="3200" spc="35" dirty="0">
                <a:latin typeface="Times New Roman" panose="02020603050405020304"/>
                <a:cs typeface="Times New Roman" panose="02020603050405020304"/>
              </a:rPr>
              <a:t> </a:t>
            </a:r>
            <a:r>
              <a:rPr sz="3200" dirty="0">
                <a:latin typeface="Gill Sans MT"/>
                <a:cs typeface="Gill Sans MT"/>
              </a:rPr>
              <a:t>,</a:t>
            </a:r>
            <a:r>
              <a:rPr sz="3200" spc="-229" dirty="0">
                <a:latin typeface="Times New Roman" panose="02020603050405020304"/>
                <a:cs typeface="Times New Roman" panose="02020603050405020304"/>
              </a:rPr>
              <a:t> </a:t>
            </a:r>
            <a:r>
              <a:rPr sz="3200" dirty="0">
                <a:latin typeface="Gill Sans MT"/>
                <a:cs typeface="Gill Sans MT"/>
              </a:rPr>
              <a:t>obstr</a:t>
            </a:r>
            <a:r>
              <a:rPr sz="3200" spc="5" dirty="0">
                <a:latin typeface="Gill Sans MT"/>
                <a:cs typeface="Gill Sans MT"/>
              </a:rPr>
              <a:t>u</a:t>
            </a:r>
            <a:r>
              <a:rPr sz="3200" dirty="0">
                <a:latin typeface="Gill Sans MT"/>
                <a:cs typeface="Gill Sans MT"/>
              </a:rPr>
              <a:t>ction)</a:t>
            </a:r>
          </a:p>
          <a:p>
            <a:pPr marL="416560" indent="-403860" fontAlgn="auto">
              <a:spcBef>
                <a:spcPts val="600"/>
              </a:spcBef>
              <a:spcAft>
                <a:spcPts val="0"/>
              </a:spcAft>
              <a:buClr>
                <a:srgbClr val="3890A6"/>
              </a:buClr>
              <a:buFont typeface="Gill Sans MT"/>
              <a:buAutoNum type="arabicPeriod"/>
              <a:tabLst>
                <a:tab pos="415925" algn="l"/>
              </a:tabLst>
              <a:defRPr/>
            </a:pPr>
            <a:r>
              <a:rPr sz="3200" spc="-5" dirty="0">
                <a:latin typeface="Gill Sans MT"/>
                <a:cs typeface="Gill Sans MT"/>
              </a:rPr>
              <a:t>Faece</a:t>
            </a:r>
            <a:r>
              <a:rPr sz="3200" dirty="0">
                <a:latin typeface="Gill Sans MT"/>
                <a:cs typeface="Gill Sans MT"/>
              </a:rPr>
              <a:t>s</a:t>
            </a:r>
            <a:r>
              <a:rPr sz="3200" spc="75" dirty="0">
                <a:latin typeface="Times New Roman" panose="02020603050405020304"/>
                <a:cs typeface="Times New Roman" panose="02020603050405020304"/>
              </a:rPr>
              <a:t> </a:t>
            </a:r>
            <a:r>
              <a:rPr sz="3200" spc="-5" dirty="0">
                <a:latin typeface="Gill Sans MT"/>
                <a:cs typeface="Gill Sans MT"/>
              </a:rPr>
              <a:t>(</a:t>
            </a:r>
            <a:r>
              <a:rPr sz="3200" dirty="0">
                <a:latin typeface="Gill Sans MT"/>
                <a:cs typeface="Gill Sans MT"/>
              </a:rPr>
              <a:t>su</a:t>
            </a:r>
            <a:r>
              <a:rPr sz="3200" spc="5" dirty="0">
                <a:latin typeface="Gill Sans MT"/>
                <a:cs typeface="Gill Sans MT"/>
              </a:rPr>
              <a:t>b</a:t>
            </a:r>
            <a:r>
              <a:rPr sz="3200" dirty="0">
                <a:latin typeface="Gill Sans MT"/>
                <a:cs typeface="Gill Sans MT"/>
              </a:rPr>
              <a:t>acute</a:t>
            </a:r>
            <a:r>
              <a:rPr sz="3200" spc="60" dirty="0">
                <a:latin typeface="Times New Roman" panose="02020603050405020304"/>
                <a:cs typeface="Times New Roman" panose="02020603050405020304"/>
              </a:rPr>
              <a:t> </a:t>
            </a:r>
            <a:r>
              <a:rPr sz="3200" dirty="0">
                <a:latin typeface="Gill Sans MT"/>
                <a:cs typeface="Gill Sans MT"/>
              </a:rPr>
              <a:t>obstructio</a:t>
            </a:r>
            <a:r>
              <a:rPr sz="3200" spc="-15" dirty="0">
                <a:latin typeface="Gill Sans MT"/>
                <a:cs typeface="Gill Sans MT"/>
              </a:rPr>
              <a:t>n</a:t>
            </a:r>
            <a:r>
              <a:rPr sz="3200" dirty="0">
                <a:latin typeface="Gill Sans MT"/>
                <a:cs typeface="Gill Sans MT"/>
              </a:rPr>
              <a:t>,</a:t>
            </a:r>
            <a:r>
              <a:rPr sz="3200" spc="-280" dirty="0">
                <a:latin typeface="Times New Roman" panose="02020603050405020304"/>
                <a:cs typeface="Times New Roman" panose="02020603050405020304"/>
              </a:rPr>
              <a:t> </a:t>
            </a:r>
            <a:r>
              <a:rPr sz="3200" dirty="0">
                <a:latin typeface="Gill Sans MT"/>
                <a:cs typeface="Gill Sans MT"/>
              </a:rPr>
              <a:t>consti</a:t>
            </a:r>
            <a:r>
              <a:rPr sz="3200" spc="5" dirty="0">
                <a:latin typeface="Gill Sans MT"/>
                <a:cs typeface="Gill Sans MT"/>
              </a:rPr>
              <a:t>p</a:t>
            </a:r>
            <a:r>
              <a:rPr sz="3200" dirty="0">
                <a:latin typeface="Gill Sans MT"/>
                <a:cs typeface="Gill Sans MT"/>
              </a:rPr>
              <a:t>ati</a:t>
            </a:r>
            <a:r>
              <a:rPr sz="3200" spc="-15" dirty="0">
                <a:latin typeface="Gill Sans MT"/>
                <a:cs typeface="Gill Sans MT"/>
              </a:rPr>
              <a:t>o</a:t>
            </a:r>
            <a:r>
              <a:rPr sz="3200" dirty="0">
                <a:latin typeface="Gill Sans MT"/>
                <a:cs typeface="Gill Sans MT"/>
              </a:rPr>
              <a:t>n)</a:t>
            </a:r>
          </a:p>
          <a:p>
            <a:pPr marL="416560" indent="-403860" fontAlgn="auto">
              <a:spcBef>
                <a:spcPts val="600"/>
              </a:spcBef>
              <a:spcAft>
                <a:spcPts val="0"/>
              </a:spcAft>
              <a:buClr>
                <a:srgbClr val="3890A6"/>
              </a:buClr>
              <a:buFont typeface="Gill Sans MT"/>
              <a:buAutoNum type="arabicPeriod"/>
              <a:tabLst>
                <a:tab pos="415925" algn="l"/>
              </a:tabLst>
              <a:defRPr/>
            </a:pPr>
            <a:r>
              <a:rPr sz="3200" spc="-55" dirty="0">
                <a:latin typeface="Gill Sans MT"/>
                <a:cs typeface="Gill Sans MT"/>
              </a:rPr>
              <a:t>F</a:t>
            </a:r>
            <a:r>
              <a:rPr sz="3200" dirty="0">
                <a:latin typeface="Gill Sans MT"/>
                <a:cs typeface="Gill Sans MT"/>
              </a:rPr>
              <a:t>etus</a:t>
            </a:r>
            <a:r>
              <a:rPr sz="3200" spc="70" dirty="0">
                <a:latin typeface="Times New Roman" panose="02020603050405020304"/>
                <a:cs typeface="Times New Roman" panose="02020603050405020304"/>
              </a:rPr>
              <a:t> </a:t>
            </a:r>
            <a:r>
              <a:rPr sz="3200" spc="-5" dirty="0">
                <a:latin typeface="Gill Sans MT"/>
                <a:cs typeface="Gill Sans MT"/>
              </a:rPr>
              <a:t>(p</a:t>
            </a:r>
            <a:r>
              <a:rPr sz="3200" spc="-55" dirty="0">
                <a:latin typeface="Gill Sans MT"/>
                <a:cs typeface="Gill Sans MT"/>
              </a:rPr>
              <a:t>r</a:t>
            </a:r>
            <a:r>
              <a:rPr sz="3200" dirty="0">
                <a:latin typeface="Gill Sans MT"/>
                <a:cs typeface="Gill Sans MT"/>
              </a:rPr>
              <a:t>egna</a:t>
            </a:r>
            <a:r>
              <a:rPr sz="3200" spc="10" dirty="0">
                <a:latin typeface="Gill Sans MT"/>
                <a:cs typeface="Gill Sans MT"/>
              </a:rPr>
              <a:t>n</a:t>
            </a:r>
            <a:r>
              <a:rPr sz="3200" dirty="0">
                <a:latin typeface="Gill Sans MT"/>
                <a:cs typeface="Gill Sans MT"/>
              </a:rPr>
              <a:t>cy).</a:t>
            </a:r>
          </a:p>
          <a:p>
            <a:pPr marL="416560" indent="-403860" fontAlgn="auto">
              <a:lnSpc>
                <a:spcPts val="3835"/>
              </a:lnSpc>
              <a:spcBef>
                <a:spcPts val="600"/>
              </a:spcBef>
              <a:spcAft>
                <a:spcPts val="0"/>
              </a:spcAft>
              <a:buClr>
                <a:srgbClr val="3890A6"/>
              </a:buClr>
              <a:buFont typeface="Gill Sans MT"/>
              <a:buAutoNum type="arabicPeriod"/>
              <a:tabLst>
                <a:tab pos="415925" algn="l"/>
              </a:tabLst>
              <a:defRPr/>
            </a:pPr>
            <a:r>
              <a:rPr lang="en-US" sz="3200" spc="-5" dirty="0">
                <a:latin typeface="Gill Sans MT"/>
                <a:cs typeface="Gill Sans MT"/>
              </a:rPr>
              <a:t>Fluids (Ascites) </a:t>
            </a:r>
          </a:p>
          <a:p>
            <a:pPr marL="416560" indent="-403860" fontAlgn="auto">
              <a:lnSpc>
                <a:spcPts val="3835"/>
              </a:lnSpc>
              <a:spcBef>
                <a:spcPts val="600"/>
              </a:spcBef>
              <a:spcAft>
                <a:spcPts val="0"/>
              </a:spcAft>
              <a:buClr>
                <a:srgbClr val="3890A6"/>
              </a:buClr>
              <a:buFont typeface="Gill Sans MT"/>
              <a:buAutoNum type="arabicPeriod"/>
              <a:tabLst>
                <a:tab pos="415925" algn="l"/>
              </a:tabLst>
              <a:defRPr/>
            </a:pPr>
            <a:r>
              <a:rPr sz="3200" spc="-5" dirty="0">
                <a:latin typeface="Gill Sans MT"/>
                <a:cs typeface="Gill Sans MT"/>
              </a:rPr>
              <a:t>Fun</a:t>
            </a:r>
            <a:r>
              <a:rPr sz="3200" spc="5" dirty="0">
                <a:latin typeface="Gill Sans MT"/>
                <a:cs typeface="Gill Sans MT"/>
              </a:rPr>
              <a:t>c</a:t>
            </a:r>
            <a:r>
              <a:rPr sz="3200" dirty="0">
                <a:latin typeface="Gill Sans MT"/>
                <a:cs typeface="Gill Sans MT"/>
              </a:rPr>
              <a:t>tional</a:t>
            </a:r>
            <a:r>
              <a:rPr sz="3200" spc="30" dirty="0">
                <a:latin typeface="Times New Roman" panose="02020603050405020304"/>
                <a:cs typeface="Times New Roman" panose="02020603050405020304"/>
              </a:rPr>
              <a:t> </a:t>
            </a:r>
            <a:r>
              <a:rPr sz="3200" spc="-5" dirty="0">
                <a:latin typeface="Gill Sans MT"/>
                <a:cs typeface="Gill Sans MT"/>
              </a:rPr>
              <a:t>(bloat</a:t>
            </a:r>
            <a:r>
              <a:rPr sz="3200" spc="10" dirty="0">
                <a:latin typeface="Gill Sans MT"/>
                <a:cs typeface="Gill Sans MT"/>
              </a:rPr>
              <a:t>i</a:t>
            </a:r>
            <a:r>
              <a:rPr sz="3200" dirty="0">
                <a:latin typeface="Gill Sans MT"/>
                <a:cs typeface="Gill Sans MT"/>
              </a:rPr>
              <a:t>ng</a:t>
            </a:r>
            <a:r>
              <a:rPr sz="3200" spc="55" dirty="0">
                <a:latin typeface="Times New Roman" panose="02020603050405020304"/>
                <a:cs typeface="Times New Roman" panose="02020603050405020304"/>
              </a:rPr>
              <a:t> </a:t>
            </a:r>
            <a:r>
              <a:rPr sz="3200" dirty="0">
                <a:latin typeface="Gill Sans MT"/>
                <a:cs typeface="Gill Sans MT"/>
              </a:rPr>
              <a:t>as</a:t>
            </a:r>
            <a:r>
              <a:rPr sz="3200" spc="75" dirty="0">
                <a:latin typeface="Times New Roman" panose="02020603050405020304"/>
                <a:cs typeface="Times New Roman" panose="02020603050405020304"/>
              </a:rPr>
              <a:t> </a:t>
            </a:r>
            <a:r>
              <a:rPr sz="3200" spc="-5" dirty="0">
                <a:latin typeface="Gill Sans MT"/>
                <a:cs typeface="Gill Sans MT"/>
              </a:rPr>
              <a:t>i</a:t>
            </a:r>
            <a:r>
              <a:rPr sz="3200" dirty="0">
                <a:latin typeface="Gill Sans MT"/>
                <a:cs typeface="Gill Sans MT"/>
              </a:rPr>
              <a:t>n</a:t>
            </a:r>
            <a:r>
              <a:rPr sz="3200" spc="80" dirty="0">
                <a:latin typeface="Times New Roman" panose="02020603050405020304"/>
                <a:cs typeface="Times New Roman" panose="02020603050405020304"/>
              </a:rPr>
              <a:t> </a:t>
            </a:r>
            <a:r>
              <a:rPr sz="3200" spc="-5" dirty="0">
                <a:latin typeface="Gill Sans MT"/>
                <a:cs typeface="Gill Sans MT"/>
              </a:rPr>
              <a:t>i</a:t>
            </a:r>
            <a:r>
              <a:rPr sz="3200" spc="-30" dirty="0">
                <a:latin typeface="Gill Sans MT"/>
                <a:cs typeface="Gill Sans MT"/>
              </a:rPr>
              <a:t>r</a:t>
            </a:r>
            <a:r>
              <a:rPr sz="3200" dirty="0">
                <a:latin typeface="Gill Sans MT"/>
                <a:cs typeface="Gill Sans MT"/>
              </a:rPr>
              <a:t>ri</a:t>
            </a:r>
            <a:r>
              <a:rPr sz="3200" spc="5" dirty="0">
                <a:latin typeface="Gill Sans MT"/>
                <a:cs typeface="Gill Sans MT"/>
              </a:rPr>
              <a:t>t</a:t>
            </a:r>
            <a:r>
              <a:rPr sz="3200" dirty="0">
                <a:latin typeface="Gill Sans MT"/>
                <a:cs typeface="Gill Sans MT"/>
              </a:rPr>
              <a:t>able</a:t>
            </a:r>
            <a:r>
              <a:rPr sz="3200" spc="35" dirty="0">
                <a:latin typeface="Times New Roman" panose="02020603050405020304"/>
                <a:cs typeface="Times New Roman" panose="02020603050405020304"/>
              </a:rPr>
              <a:t> </a:t>
            </a:r>
            <a:r>
              <a:rPr sz="3200" dirty="0">
                <a:latin typeface="Gill Sans MT"/>
                <a:cs typeface="Gill Sans MT"/>
              </a:rPr>
              <a:t>b</a:t>
            </a:r>
            <a:r>
              <a:rPr sz="3200" spc="-35" dirty="0">
                <a:latin typeface="Gill Sans MT"/>
                <a:cs typeface="Gill Sans MT"/>
              </a:rPr>
              <a:t>o</a:t>
            </a:r>
            <a:r>
              <a:rPr sz="3200" spc="-65" dirty="0">
                <a:latin typeface="Gill Sans MT"/>
                <a:cs typeface="Gill Sans MT"/>
              </a:rPr>
              <a:t>w</a:t>
            </a:r>
            <a:r>
              <a:rPr sz="3200" dirty="0">
                <a:latin typeface="Gill Sans MT"/>
                <a:cs typeface="Gill Sans MT"/>
              </a:rPr>
              <a:t>el</a:t>
            </a:r>
            <a:r>
              <a:rPr sz="3200" spc="70" dirty="0">
                <a:latin typeface="Times New Roman" panose="02020603050405020304"/>
                <a:cs typeface="Times New Roman" panose="02020603050405020304"/>
              </a:rPr>
              <a:t> </a:t>
            </a:r>
            <a:r>
              <a:rPr sz="3200" dirty="0">
                <a:latin typeface="Gill Sans MT"/>
                <a:cs typeface="Gill Sans MT"/>
              </a:rPr>
              <a:t>disea</a:t>
            </a:r>
            <a:r>
              <a:rPr sz="3200" spc="5" dirty="0">
                <a:latin typeface="Gill Sans MT"/>
                <a:cs typeface="Gill Sans MT"/>
              </a:rPr>
              <a:t>s</a:t>
            </a:r>
            <a:r>
              <a:rPr sz="3200" dirty="0">
                <a:latin typeface="Gill Sans MT"/>
                <a:cs typeface="Gill Sans MT"/>
              </a:rPr>
              <a:t>e).</a:t>
            </a:r>
          </a:p>
        </p:txBody>
      </p:sp>
      <p:sp>
        <p:nvSpPr>
          <p:cNvPr id="4" name="object 4"/>
          <p:cNvSpPr txBox="1">
            <a:spLocks noGrp="1"/>
          </p:cNvSpPr>
          <p:nvPr>
            <p:ph type="title"/>
          </p:nvPr>
        </p:nvSpPr>
        <p:spPr>
          <a:xfrm>
            <a:off x="677863" y="148908"/>
            <a:ext cx="10836275" cy="1046162"/>
          </a:xfrm>
        </p:spPr>
        <p:txBody>
          <a:bodyPr tIns="288252" rtlCol="0"/>
          <a:lstStyle/>
          <a:p>
            <a:pPr marL="1327785" eaLnBrk="1" fontAlgn="auto" hangingPunct="1">
              <a:lnSpc>
                <a:spcPts val="5155"/>
              </a:lnSpc>
              <a:spcBef>
                <a:spcPts val="0"/>
              </a:spcBef>
              <a:spcAft>
                <a:spcPts val="0"/>
              </a:spcAft>
              <a:defRPr/>
            </a:pPr>
            <a:r>
              <a:rPr spc="-25" dirty="0"/>
              <a:t>Mnemonic</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B96E007-EAEA-49C8-89FF-0F4DE2E42E07}"/>
              </a:ext>
            </a:extLst>
          </p:cNvPr>
          <p:cNvSpPr>
            <a:spLocks noGrp="1"/>
          </p:cNvSpPr>
          <p:nvPr>
            <p:ph type="title"/>
          </p:nvPr>
        </p:nvSpPr>
        <p:spPr>
          <a:xfrm>
            <a:off x="677863" y="319088"/>
            <a:ext cx="10836275" cy="661720"/>
          </a:xfrm>
        </p:spPr>
        <p:txBody>
          <a:bodyPr/>
          <a:lstStyle/>
          <a:p>
            <a:r>
              <a:rPr lang="en-US" dirty="0"/>
              <a:t>pathogenesis</a:t>
            </a:r>
          </a:p>
        </p:txBody>
      </p:sp>
      <p:sp>
        <p:nvSpPr>
          <p:cNvPr id="3" name="Text Placeholder 2">
            <a:extLst>
              <a:ext uri="{FF2B5EF4-FFF2-40B4-BE49-F238E27FC236}">
                <a16:creationId xmlns:a16="http://schemas.microsoft.com/office/drawing/2014/main" xmlns="" id="{77113611-0FD9-4AF1-9C90-610403866B8D}"/>
              </a:ext>
            </a:extLst>
          </p:cNvPr>
          <p:cNvSpPr>
            <a:spLocks noGrp="1"/>
          </p:cNvSpPr>
          <p:nvPr>
            <p:ph idx="1"/>
          </p:nvPr>
        </p:nvSpPr>
        <p:spPr>
          <a:xfrm>
            <a:off x="1371600" y="1557338"/>
            <a:ext cx="10453688" cy="4235006"/>
          </a:xfrm>
        </p:spPr>
        <p:txBody>
          <a:bodyPr/>
          <a:lstStyle/>
          <a:p>
            <a:r>
              <a:rPr lang="en-US" dirty="0"/>
              <a:t>According to starling’s hypothesis the exchange of fluids between the blood and tissue spaces is controlled by the balance between two factors; </a:t>
            </a:r>
          </a:p>
          <a:p>
            <a:pPr marL="514350" indent="-514350">
              <a:buAutoNum type="arabicPeriod"/>
            </a:pPr>
            <a:r>
              <a:rPr lang="en-US" dirty="0"/>
              <a:t>Capillary blood pressure </a:t>
            </a:r>
          </a:p>
          <a:p>
            <a:pPr marL="514350" indent="-514350">
              <a:buAutoNum type="arabicPeriod"/>
            </a:pPr>
            <a:r>
              <a:rPr lang="en-US" dirty="0"/>
              <a:t> Osmotic pressure of plasma proteins (plasma colloid osmotic pressure) </a:t>
            </a:r>
          </a:p>
          <a:p>
            <a:r>
              <a:rPr lang="en-US" dirty="0"/>
              <a:t>Increase  capillary blood pressure / decrease in Plasma colloid osmotic pressure = Ascites</a:t>
            </a:r>
          </a:p>
        </p:txBody>
      </p:sp>
    </p:spTree>
    <p:extLst>
      <p:ext uri="{BB962C8B-B14F-4D97-AF65-F5344CB8AC3E}">
        <p14:creationId xmlns:p14="http://schemas.microsoft.com/office/powerpoint/2010/main" val="3045642625"/>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414</TotalTime>
  <Words>2578</Words>
  <Application>Microsoft Office PowerPoint</Application>
  <PresentationFormat>Widescreen</PresentationFormat>
  <Paragraphs>338</Paragraphs>
  <Slides>45</Slides>
  <Notes>16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45</vt:i4>
      </vt:variant>
    </vt:vector>
  </HeadingPairs>
  <TitlesOfParts>
    <vt:vector size="55" baseType="lpstr">
      <vt:lpstr>Arial</vt:lpstr>
      <vt:lpstr>Arial</vt:lpstr>
      <vt:lpstr>Calibri</vt:lpstr>
      <vt:lpstr>Century Gothic</vt:lpstr>
      <vt:lpstr>Gill Sans MT</vt:lpstr>
      <vt:lpstr>Times New Roman</vt:lpstr>
      <vt:lpstr>Wingdings</vt:lpstr>
      <vt:lpstr>Wingdings 2</vt:lpstr>
      <vt:lpstr>Wingdings 3</vt:lpstr>
      <vt:lpstr>Wisp</vt:lpstr>
      <vt:lpstr>PowerPoint Presentation</vt:lpstr>
      <vt:lpstr>Contents</vt:lpstr>
      <vt:lpstr>Clincal Cases</vt:lpstr>
      <vt:lpstr>What would your differential diagnosis include before examining the patient?</vt:lpstr>
      <vt:lpstr>on examination</vt:lpstr>
      <vt:lpstr>On further investigation</vt:lpstr>
      <vt:lpstr>Definition</vt:lpstr>
      <vt:lpstr>Mnemonic</vt:lpstr>
      <vt:lpstr>pathogenesis</vt:lpstr>
      <vt:lpstr>PowerPoint Presentation</vt:lpstr>
      <vt:lpstr>PowerPoint Presentation</vt:lpstr>
      <vt:lpstr>Causes of ascites </vt:lpstr>
      <vt:lpstr>PowerPoint Presentation</vt:lpstr>
      <vt:lpstr>according to Serum-ascites albumin gradient (SAAG) </vt:lpstr>
      <vt:lpstr>according to Both albumin ( SAAG ) and total protein  </vt:lpstr>
      <vt:lpstr>according toType of ascitic fluid  </vt:lpstr>
      <vt:lpstr>Clinical features</vt:lpstr>
      <vt:lpstr>PowerPoint Presentation</vt:lpstr>
      <vt:lpstr>GRADING OF ASCITES</vt:lpstr>
      <vt:lpstr>Minimum amount of fluid required</vt:lpstr>
      <vt:lpstr>Complications</vt:lpstr>
      <vt:lpstr>Complications</vt:lpstr>
      <vt:lpstr>History</vt:lpstr>
      <vt:lpstr>History</vt:lpstr>
      <vt:lpstr>General examinations</vt:lpstr>
      <vt:lpstr>Abdominal Examination</vt:lpstr>
      <vt:lpstr>Palpation of abdomen</vt:lpstr>
      <vt:lpstr>percussion</vt:lpstr>
      <vt:lpstr>PowerPoint Presentation</vt:lpstr>
      <vt:lpstr>PowerPoint Presentation</vt:lpstr>
      <vt:lpstr>Puddle sign</vt:lpstr>
      <vt:lpstr>Ausculation</vt:lpstr>
      <vt:lpstr>Investigations</vt:lpstr>
      <vt:lpstr>II. Investigations to detect the type of ascites:</vt:lpstr>
      <vt:lpstr>PowerPoint Presentation</vt:lpstr>
      <vt:lpstr>PowerPoint Presentation</vt:lpstr>
      <vt:lpstr>III. Investigations to detect the cause of ascites:</vt:lpstr>
      <vt:lpstr>Treatment</vt:lpstr>
      <vt:lpstr>PowerPoint Presentation</vt:lpstr>
      <vt:lpstr>PowerPoint Presentation</vt:lpstr>
      <vt:lpstr>PowerPoint Presentation</vt:lpstr>
      <vt:lpstr>PowerPoint Presentation</vt:lpstr>
      <vt:lpstr>PowerPoint Presentation</vt:lpstr>
      <vt:lpstr>Reference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Ascites</dc:title>
  <dc:creator>Hamza Ramadan</dc:creator>
  <cp:lastModifiedBy>USER</cp:lastModifiedBy>
  <cp:revision>26</cp:revision>
  <dcterms:created xsi:type="dcterms:W3CDTF">2021-07-07T00:55:04Z</dcterms:created>
  <dcterms:modified xsi:type="dcterms:W3CDTF">2021-11-06T08:16:29Z</dcterms:modified>
</cp:coreProperties>
</file>