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1"/>
  </p:notesMasterIdLst>
  <p:sldIdLst>
    <p:sldId id="256" r:id="rId2"/>
    <p:sldId id="330" r:id="rId3"/>
    <p:sldId id="331"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274" r:id="rId21"/>
    <p:sldId id="321" r:id="rId22"/>
    <p:sldId id="322" r:id="rId23"/>
    <p:sldId id="278" r:id="rId24"/>
    <p:sldId id="279" r:id="rId25"/>
    <p:sldId id="280" r:id="rId26"/>
    <p:sldId id="281" r:id="rId27"/>
    <p:sldId id="282" r:id="rId28"/>
    <p:sldId id="283" r:id="rId29"/>
    <p:sldId id="324" r:id="rId30"/>
    <p:sldId id="323" r:id="rId31"/>
    <p:sldId id="285" r:id="rId32"/>
    <p:sldId id="286" r:id="rId33"/>
    <p:sldId id="287" r:id="rId34"/>
    <p:sldId id="288"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29" r:id="rId48"/>
    <p:sldId id="302" r:id="rId49"/>
    <p:sldId id="303" r:id="rId50"/>
    <p:sldId id="304" r:id="rId51"/>
    <p:sldId id="305" r:id="rId52"/>
    <p:sldId id="306" r:id="rId53"/>
    <p:sldId id="327" r:id="rId54"/>
    <p:sldId id="307" r:id="rId55"/>
    <p:sldId id="308" r:id="rId56"/>
    <p:sldId id="309" r:id="rId57"/>
    <p:sldId id="310" r:id="rId58"/>
    <p:sldId id="311" r:id="rId59"/>
    <p:sldId id="312" r:id="rId60"/>
    <p:sldId id="313" r:id="rId61"/>
    <p:sldId id="314" r:id="rId62"/>
    <p:sldId id="326" r:id="rId63"/>
    <p:sldId id="325" r:id="rId64"/>
    <p:sldId id="315" r:id="rId65"/>
    <p:sldId id="316" r:id="rId66"/>
    <p:sldId id="317" r:id="rId67"/>
    <p:sldId id="318" r:id="rId68"/>
    <p:sldId id="319" r:id="rId69"/>
    <p:sldId id="320" r:id="rId70"/>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363929"/>
        </a:solidFill>
        <a:effectLst/>
        <a:uFillTx/>
        <a:latin typeface="+mn-lt"/>
        <a:ea typeface="+mn-ea"/>
        <a:cs typeface="+mn-cs"/>
        <a:sym typeface="Optima"/>
      </a:defRPr>
    </a:lvl1pPr>
    <a:lvl2pPr marL="0" marR="0" indent="228600" algn="ctr" defTabSz="457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363929"/>
        </a:solidFill>
        <a:effectLst/>
        <a:uFillTx/>
        <a:latin typeface="+mn-lt"/>
        <a:ea typeface="+mn-ea"/>
        <a:cs typeface="+mn-cs"/>
        <a:sym typeface="Optima"/>
      </a:defRPr>
    </a:lvl2pPr>
    <a:lvl3pPr marL="0" marR="0" indent="457200" algn="ctr" defTabSz="457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363929"/>
        </a:solidFill>
        <a:effectLst/>
        <a:uFillTx/>
        <a:latin typeface="+mn-lt"/>
        <a:ea typeface="+mn-ea"/>
        <a:cs typeface="+mn-cs"/>
        <a:sym typeface="Optima"/>
      </a:defRPr>
    </a:lvl3pPr>
    <a:lvl4pPr marL="0" marR="0" indent="685800" algn="ctr" defTabSz="457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363929"/>
        </a:solidFill>
        <a:effectLst/>
        <a:uFillTx/>
        <a:latin typeface="+mn-lt"/>
        <a:ea typeface="+mn-ea"/>
        <a:cs typeface="+mn-cs"/>
        <a:sym typeface="Optima"/>
      </a:defRPr>
    </a:lvl4pPr>
    <a:lvl5pPr marL="0" marR="0" indent="914400" algn="ctr" defTabSz="457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363929"/>
        </a:solidFill>
        <a:effectLst/>
        <a:uFillTx/>
        <a:latin typeface="+mn-lt"/>
        <a:ea typeface="+mn-ea"/>
        <a:cs typeface="+mn-cs"/>
        <a:sym typeface="Optima"/>
      </a:defRPr>
    </a:lvl5pPr>
    <a:lvl6pPr marL="0" marR="0" indent="1143000" algn="ctr" defTabSz="457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363929"/>
        </a:solidFill>
        <a:effectLst/>
        <a:uFillTx/>
        <a:latin typeface="+mn-lt"/>
        <a:ea typeface="+mn-ea"/>
        <a:cs typeface="+mn-cs"/>
        <a:sym typeface="Optima"/>
      </a:defRPr>
    </a:lvl6pPr>
    <a:lvl7pPr marL="0" marR="0" indent="1371600" algn="ctr" defTabSz="457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363929"/>
        </a:solidFill>
        <a:effectLst/>
        <a:uFillTx/>
        <a:latin typeface="+mn-lt"/>
        <a:ea typeface="+mn-ea"/>
        <a:cs typeface="+mn-cs"/>
        <a:sym typeface="Optima"/>
      </a:defRPr>
    </a:lvl7pPr>
    <a:lvl8pPr marL="0" marR="0" indent="1600200" algn="ctr" defTabSz="457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363929"/>
        </a:solidFill>
        <a:effectLst/>
        <a:uFillTx/>
        <a:latin typeface="+mn-lt"/>
        <a:ea typeface="+mn-ea"/>
        <a:cs typeface="+mn-cs"/>
        <a:sym typeface="Optima"/>
      </a:defRPr>
    </a:lvl8pPr>
    <a:lvl9pPr marL="0" marR="0" indent="1828800" algn="ctr" defTabSz="457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363929"/>
        </a:solidFill>
        <a:effectLst/>
        <a:uFillTx/>
        <a:latin typeface="+mn-lt"/>
        <a:ea typeface="+mn-ea"/>
        <a:cs typeface="+mn-cs"/>
        <a:sym typeface="Optima"/>
      </a:defRPr>
    </a:lvl9pPr>
  </p:defaultTextStyle>
  <p:extLst>
    <p:ext uri="{521415D9-36F7-43E2-AB2F-B90AF26B5E84}">
      <p14:sectionLst xmlns:p14="http://schemas.microsoft.com/office/powerpoint/2010/main">
        <p14:section name="Default Section" id="{AA8F2148-BC98-48EE-9D9A-7852583235E7}">
          <p14:sldIdLst>
            <p14:sldId id="256"/>
          </p14:sldIdLst>
        </p14:section>
        <p14:section name="PCSK9" id="{7C06A8E2-8A31-4D16-A5FB-A339B2B0CA8C}">
          <p14:sldIdLst>
            <p14:sldId id="330"/>
            <p14:sldId id="331"/>
            <p14:sldId id="332"/>
            <p14:sldId id="333"/>
            <p14:sldId id="334"/>
            <p14:sldId id="335"/>
            <p14:sldId id="336"/>
          </p14:sldIdLst>
        </p14:section>
        <p14:section name="SGLT2" id="{20228AD2-730A-44CE-91D5-13706248189C}">
          <p14:sldIdLst>
            <p14:sldId id="337"/>
            <p14:sldId id="338"/>
            <p14:sldId id="339"/>
            <p14:sldId id="340"/>
            <p14:sldId id="341"/>
            <p14:sldId id="342"/>
            <p14:sldId id="343"/>
            <p14:sldId id="344"/>
            <p14:sldId id="345"/>
            <p14:sldId id="346"/>
            <p14:sldId id="347"/>
          </p14:sldIdLst>
        </p14:section>
        <p14:section name="HCV" id="{E4EC64CF-FF76-4FFD-8394-2BD7CD10E517}">
          <p14:sldIdLst>
            <p14:sldId id="274"/>
            <p14:sldId id="321"/>
            <p14:sldId id="322"/>
            <p14:sldId id="278"/>
            <p14:sldId id="279"/>
            <p14:sldId id="280"/>
            <p14:sldId id="281"/>
            <p14:sldId id="282"/>
            <p14:sldId id="283"/>
            <p14:sldId id="324"/>
            <p14:sldId id="323"/>
            <p14:sldId id="285"/>
            <p14:sldId id="286"/>
            <p14:sldId id="287"/>
          </p14:sldIdLst>
        </p14:section>
        <p14:section name="NOACs" id="{5567C204-AC44-4406-A6D3-7D9AD6D62AA0}">
          <p14:sldIdLst>
            <p14:sldId id="288"/>
            <p14:sldId id="290"/>
            <p14:sldId id="291"/>
            <p14:sldId id="292"/>
            <p14:sldId id="293"/>
            <p14:sldId id="294"/>
            <p14:sldId id="295"/>
            <p14:sldId id="296"/>
            <p14:sldId id="297"/>
            <p14:sldId id="298"/>
            <p14:sldId id="299"/>
          </p14:sldIdLst>
        </p14:section>
        <p14:section name="Sacubitril &amp; valsartan" id="{210948FB-D271-4CF5-903F-6D007CB64E78}">
          <p14:sldIdLst>
            <p14:sldId id="300"/>
            <p14:sldId id="301"/>
            <p14:sldId id="329"/>
            <p14:sldId id="302"/>
            <p14:sldId id="303"/>
            <p14:sldId id="304"/>
            <p14:sldId id="305"/>
          </p14:sldIdLst>
        </p14:section>
        <p14:section name="Ranolazine" id="{7536642D-C1CF-49A3-B6FF-51DFF821D654}">
          <p14:sldIdLst>
            <p14:sldId id="306"/>
            <p14:sldId id="327"/>
            <p14:sldId id="307"/>
            <p14:sldId id="308"/>
            <p14:sldId id="309"/>
            <p14:sldId id="310"/>
            <p14:sldId id="311"/>
            <p14:sldId id="312"/>
            <p14:sldId id="313"/>
          </p14:sldIdLst>
        </p14:section>
        <p14:section name="Ivabradine" id="{E6ED4DE9-6E16-426C-A99E-E47D4F9B80C9}">
          <p14:sldIdLst>
            <p14:sldId id="314"/>
            <p14:sldId id="326"/>
            <p14:sldId id="325"/>
            <p14:sldId id="315"/>
            <p14:sldId id="316"/>
            <p14:sldId id="317"/>
            <p14:sldId id="318"/>
            <p14:sldId id="319"/>
            <p14:sldId id="32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363929"/>
        </a:fontRef>
        <a:srgbClr val="363929"/>
      </a:tcTxStyle>
      <a:tcStyle>
        <a:tcBdr>
          <a:left>
            <a:ln w="12700" cap="flat">
              <a:solidFill>
                <a:srgbClr val="252F36"/>
              </a:solidFill>
              <a:prstDash val="solid"/>
              <a:miter lim="400000"/>
            </a:ln>
          </a:left>
          <a:right>
            <a:ln w="12700" cap="flat">
              <a:solidFill>
                <a:srgbClr val="252F36"/>
              </a:solidFill>
              <a:prstDash val="solid"/>
              <a:miter lim="400000"/>
            </a:ln>
          </a:right>
          <a:top>
            <a:ln w="12700" cap="flat">
              <a:solidFill>
                <a:srgbClr val="252F36"/>
              </a:solidFill>
              <a:prstDash val="solid"/>
              <a:miter lim="400000"/>
            </a:ln>
          </a:top>
          <a:bottom>
            <a:ln w="12700" cap="flat">
              <a:solidFill>
                <a:srgbClr val="252F36"/>
              </a:solidFill>
              <a:prstDash val="solid"/>
              <a:miter lim="400000"/>
            </a:ln>
          </a:bottom>
          <a:insideH>
            <a:ln w="12700" cap="flat">
              <a:solidFill>
                <a:srgbClr val="252F36"/>
              </a:solidFill>
              <a:prstDash val="solid"/>
              <a:miter lim="400000"/>
            </a:ln>
          </a:insideH>
          <a:insideV>
            <a:ln w="12700" cap="flat">
              <a:solidFill>
                <a:srgbClr val="252F36"/>
              </a:solidFill>
              <a:prstDash val="solid"/>
              <a:miter lim="400000"/>
            </a:ln>
          </a:insideV>
        </a:tcBdr>
        <a:fill>
          <a:noFill/>
        </a:fill>
      </a:tcStyle>
    </a:wholeTbl>
    <a:band2H>
      <a:tcTxStyle/>
      <a:tcStyle>
        <a:tcBdr/>
        <a:fill>
          <a:solidFill>
            <a:srgbClr val="C7D39B">
              <a:alpha val="30000"/>
            </a:srgbClr>
          </a:solidFill>
        </a:fill>
      </a:tcStyle>
    </a:band2H>
    <a:firstCol>
      <a:tcTxStyle b="off" i="off">
        <a:fontRef idx="minor">
          <a:srgbClr val="FFFFFF"/>
        </a:fontRef>
        <a:srgbClr val="FFFFFF"/>
      </a:tcTxStyle>
      <a:tcStyle>
        <a:tcBdr>
          <a:left>
            <a:ln w="12700" cap="flat">
              <a:solidFill>
                <a:srgbClr val="252F36"/>
              </a:solidFill>
              <a:prstDash val="solid"/>
              <a:miter lim="400000"/>
            </a:ln>
          </a:left>
          <a:right>
            <a:ln w="12700" cap="flat">
              <a:solidFill>
                <a:srgbClr val="252F36"/>
              </a:solidFill>
              <a:prstDash val="solid"/>
              <a:miter lim="400000"/>
            </a:ln>
          </a:right>
          <a:top>
            <a:ln w="12700" cap="flat">
              <a:solidFill>
                <a:srgbClr val="252F36"/>
              </a:solidFill>
              <a:prstDash val="solid"/>
              <a:miter lim="400000"/>
            </a:ln>
          </a:top>
          <a:bottom>
            <a:ln w="12700" cap="flat">
              <a:solidFill>
                <a:srgbClr val="252F36"/>
              </a:solidFill>
              <a:prstDash val="solid"/>
              <a:miter lim="400000"/>
            </a:ln>
          </a:bottom>
          <a:insideH>
            <a:ln w="12700" cap="flat">
              <a:solidFill>
                <a:srgbClr val="252F36"/>
              </a:solidFill>
              <a:prstDash val="solid"/>
              <a:miter lim="400000"/>
            </a:ln>
          </a:insideH>
          <a:insideV>
            <a:ln w="12700" cap="flat">
              <a:solidFill>
                <a:srgbClr val="252F36"/>
              </a:solidFill>
              <a:prstDash val="solid"/>
              <a:miter lim="400000"/>
            </a:ln>
          </a:insideV>
        </a:tcBdr>
        <a:fill>
          <a:noFill/>
        </a:fill>
      </a:tcStyle>
    </a:firstCol>
    <a:lastRow>
      <a:tcTxStyle b="off" i="off">
        <a:fontRef idx="minor">
          <a:srgbClr val="363929"/>
        </a:fontRef>
        <a:srgbClr val="363929"/>
      </a:tcTxStyle>
      <a:tcStyle>
        <a:tcBdr>
          <a:left>
            <a:ln w="12700" cap="flat">
              <a:solidFill>
                <a:srgbClr val="252F36"/>
              </a:solidFill>
              <a:prstDash val="solid"/>
              <a:miter lim="400000"/>
            </a:ln>
          </a:left>
          <a:right>
            <a:ln w="12700" cap="flat">
              <a:solidFill>
                <a:srgbClr val="252F36"/>
              </a:solidFill>
              <a:prstDash val="solid"/>
              <a:miter lim="400000"/>
            </a:ln>
          </a:right>
          <a:top>
            <a:ln w="25400" cap="flat">
              <a:solidFill>
                <a:srgbClr val="252F36"/>
              </a:solidFill>
              <a:prstDash val="solid"/>
              <a:miter lim="400000"/>
            </a:ln>
          </a:top>
          <a:bottom>
            <a:ln w="12700" cap="flat">
              <a:solidFill>
                <a:srgbClr val="252F36"/>
              </a:solidFill>
              <a:prstDash val="solid"/>
              <a:miter lim="400000"/>
            </a:ln>
          </a:bottom>
          <a:insideH>
            <a:ln w="12700" cap="flat">
              <a:solidFill>
                <a:srgbClr val="252F36"/>
              </a:solidFill>
              <a:prstDash val="solid"/>
              <a:miter lim="400000"/>
            </a:ln>
          </a:insideH>
          <a:insideV>
            <a:ln w="12700" cap="flat">
              <a:solidFill>
                <a:srgbClr val="252F36"/>
              </a:solidFill>
              <a:prstDash val="solid"/>
              <a:miter lim="400000"/>
            </a:ln>
          </a:insideV>
        </a:tcBdr>
        <a:fill>
          <a:noFill/>
        </a:fill>
      </a:tcStyle>
    </a:lastRow>
    <a:firstRow>
      <a:tcTxStyle b="off" i="off">
        <a:fontRef idx="minor">
          <a:srgbClr val="FFFFFF"/>
        </a:fontRef>
        <a:srgbClr val="FFFFFF"/>
      </a:tcTxStyle>
      <a:tcStyle>
        <a:tcBdr>
          <a:left>
            <a:ln w="12700" cap="flat">
              <a:solidFill>
                <a:srgbClr val="252F36"/>
              </a:solidFill>
              <a:prstDash val="solid"/>
              <a:miter lim="400000"/>
            </a:ln>
          </a:left>
          <a:right>
            <a:ln w="12700" cap="flat">
              <a:solidFill>
                <a:srgbClr val="252F36"/>
              </a:solidFill>
              <a:prstDash val="solid"/>
              <a:miter lim="400000"/>
            </a:ln>
          </a:right>
          <a:top>
            <a:ln w="12700" cap="flat">
              <a:solidFill>
                <a:srgbClr val="252F36"/>
              </a:solidFill>
              <a:prstDash val="solid"/>
              <a:miter lim="400000"/>
            </a:ln>
          </a:top>
          <a:bottom>
            <a:ln w="12700" cap="flat">
              <a:solidFill>
                <a:srgbClr val="252F36"/>
              </a:solidFill>
              <a:prstDash val="solid"/>
              <a:miter lim="400000"/>
            </a:ln>
          </a:bottom>
          <a:insideH>
            <a:ln w="12700" cap="flat">
              <a:solidFill>
                <a:srgbClr val="252F36"/>
              </a:solidFill>
              <a:prstDash val="solid"/>
              <a:miter lim="400000"/>
            </a:ln>
          </a:insideH>
          <a:insideV>
            <a:ln w="12700" cap="flat">
              <a:solidFill>
                <a:srgbClr val="252F36"/>
              </a:solidFill>
              <a:prstDash val="solid"/>
              <a:miter lim="400000"/>
            </a:ln>
          </a:insideV>
        </a:tcBdr>
        <a:fill>
          <a:noFill/>
        </a:fill>
      </a:tcStyle>
    </a:firstRow>
  </a:tblStyle>
  <a:tblStyle styleId="{C7B018BB-80A7-4F77-B60F-C8B233D01FF8}" styleName="">
    <a:tblBg/>
    <a:wholeTbl>
      <a:tcTxStyle b="off" i="off">
        <a:fontRef idx="minor">
          <a:srgbClr val="363929"/>
        </a:fontRef>
        <a:srgbClr val="363929"/>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AAAAAA">
              <a:alpha val="38000"/>
            </a:srgbClr>
          </a:solidFill>
        </a:fill>
      </a:tcStyle>
    </a:band2H>
    <a:firstCol>
      <a:tcTxStyle b="off" i="off">
        <a:fontRef idx="minor">
          <a:srgbClr val="FFFFFF"/>
        </a:fontRef>
        <a:srgbClr val="FFFFFF"/>
      </a:tcTxStyle>
      <a:tcStyle>
        <a:tcBdr>
          <a:left>
            <a:ln w="0" cap="flat">
              <a:noFill/>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78A8F">
              <a:alpha val="75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noFill/>
              <a:miter lim="400000"/>
            </a:ln>
          </a:insideH>
          <a:insideV>
            <a:ln w="12700" cap="flat">
              <a:noFill/>
              <a:miter lim="400000"/>
            </a:ln>
          </a:insideV>
        </a:tcBdr>
        <a:fill>
          <a:solidFill>
            <a:schemeClr val="accent1">
              <a:hueOff val="269025"/>
              <a:satOff val="1984"/>
              <a:lumOff val="-30912"/>
              <a:alpha val="90000"/>
            </a:schemeClr>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269025"/>
              <a:satOff val="1984"/>
              <a:lumOff val="-30912"/>
              <a:alpha val="90000"/>
            </a:schemeClr>
          </a:solidFill>
        </a:fill>
      </a:tcStyle>
    </a:firstRow>
  </a:tblStyle>
  <a:tblStyle styleId="{EEE7283C-3CF3-47DC-8721-378D4A62B228}" styleName="">
    <a:tblBg/>
    <a:wholeTbl>
      <a:tcTxStyle b="off" i="off">
        <a:fontRef idx="minor">
          <a:srgbClr val="5C5C5C"/>
        </a:fontRef>
        <a:srgbClr val="5C5C5C"/>
      </a:tcTxStyle>
      <a:tcStyle>
        <a:tcBdr>
          <a:left>
            <a:ln w="12700" cap="flat">
              <a:solidFill>
                <a:srgbClr val="C4C4C4"/>
              </a:solidFill>
              <a:prstDash val="solid"/>
              <a:miter lim="400000"/>
            </a:ln>
          </a:left>
          <a:right>
            <a:ln w="12700" cap="flat">
              <a:solidFill>
                <a:srgbClr val="C4C4C4"/>
              </a:solidFill>
              <a:prstDash val="solid"/>
              <a:miter lim="400000"/>
            </a:ln>
          </a:right>
          <a:top>
            <a:ln w="12700" cap="flat">
              <a:solidFill>
                <a:srgbClr val="C4C4C4"/>
              </a:solidFill>
              <a:prstDash val="solid"/>
              <a:miter lim="400000"/>
            </a:ln>
          </a:top>
          <a:bottom>
            <a:ln w="12700" cap="flat">
              <a:solidFill>
                <a:srgbClr val="C4C4C4"/>
              </a:solidFill>
              <a:prstDash val="solid"/>
              <a:miter lim="400000"/>
            </a:ln>
          </a:bottom>
          <a:insideH>
            <a:ln w="12700" cap="flat">
              <a:solidFill>
                <a:srgbClr val="C4C4C4"/>
              </a:solidFill>
              <a:prstDash val="solid"/>
              <a:miter lim="400000"/>
            </a:ln>
          </a:insideH>
          <a:insideV>
            <a:ln w="12700" cap="flat">
              <a:solidFill>
                <a:srgbClr val="C4C4C4"/>
              </a:solidFill>
              <a:prstDash val="solid"/>
              <a:miter lim="400000"/>
            </a:ln>
          </a:insideV>
        </a:tcBdr>
        <a:fill>
          <a:noFill/>
        </a:fill>
      </a:tcStyle>
    </a:wholeTbl>
    <a:band2H>
      <a:tcTxStyle/>
      <a:tcStyle>
        <a:tcBdr/>
        <a:fill>
          <a:solidFill>
            <a:srgbClr val="CBBF8A">
              <a:alpha val="30000"/>
            </a:srgbClr>
          </a:solidFill>
        </a:fill>
      </a:tcStyle>
    </a:band2H>
    <a:firstCol>
      <a:tcTxStyle b="off" i="off">
        <a:fontRef idx="minor">
          <a:srgbClr val="363929"/>
        </a:fontRef>
        <a:srgbClr val="363929"/>
      </a:tcTxStyle>
      <a:tcStyle>
        <a:tcBdr>
          <a:left>
            <a:ln w="12700" cap="flat">
              <a:solidFill>
                <a:srgbClr val="C4C4C4"/>
              </a:solidFill>
              <a:prstDash val="solid"/>
              <a:miter lim="400000"/>
            </a:ln>
          </a:left>
          <a:right>
            <a:ln w="12700" cap="flat">
              <a:solidFill>
                <a:srgbClr val="C4C4C4"/>
              </a:solidFill>
              <a:prstDash val="solid"/>
              <a:miter lim="400000"/>
            </a:ln>
          </a:right>
          <a:top>
            <a:ln w="12700" cap="flat">
              <a:solidFill>
                <a:srgbClr val="C4C4C4"/>
              </a:solidFill>
              <a:prstDash val="solid"/>
              <a:miter lim="400000"/>
            </a:ln>
          </a:top>
          <a:bottom>
            <a:ln w="12700" cap="flat">
              <a:solidFill>
                <a:srgbClr val="C4C4C4"/>
              </a:solidFill>
              <a:prstDash val="solid"/>
              <a:miter lim="400000"/>
            </a:ln>
          </a:bottom>
          <a:insideH>
            <a:ln w="12700" cap="flat">
              <a:solidFill>
                <a:srgbClr val="C4C4C4"/>
              </a:solidFill>
              <a:prstDash val="solid"/>
              <a:miter lim="400000"/>
            </a:ln>
          </a:insideH>
          <a:insideV>
            <a:ln w="12700" cap="flat">
              <a:solidFill>
                <a:srgbClr val="C4C4C4"/>
              </a:solidFill>
              <a:prstDash val="solid"/>
              <a:miter lim="400000"/>
            </a:ln>
          </a:insideV>
        </a:tcBdr>
        <a:fill>
          <a:noFill/>
        </a:fill>
      </a:tcStyle>
    </a:firstCol>
    <a:lastRow>
      <a:tcTxStyle b="off" i="off">
        <a:fontRef idx="minor">
          <a:srgbClr val="5C5C5C"/>
        </a:fontRef>
        <a:srgbClr val="5C5C5C"/>
      </a:tcTxStyle>
      <a:tcStyle>
        <a:tcBdr>
          <a:left>
            <a:ln w="12700" cap="flat">
              <a:solidFill>
                <a:srgbClr val="C4C4C4"/>
              </a:solidFill>
              <a:prstDash val="solid"/>
              <a:miter lim="400000"/>
            </a:ln>
          </a:left>
          <a:right>
            <a:ln w="12700" cap="flat">
              <a:solidFill>
                <a:srgbClr val="C4C4C4"/>
              </a:solidFill>
              <a:prstDash val="solid"/>
              <a:miter lim="400000"/>
            </a:ln>
          </a:right>
          <a:top>
            <a:ln w="25400" cap="flat">
              <a:solidFill>
                <a:srgbClr val="4B4B4B"/>
              </a:solidFill>
              <a:prstDash val="solid"/>
              <a:miter lim="400000"/>
            </a:ln>
          </a:top>
          <a:bottom>
            <a:ln w="12700" cap="flat">
              <a:solidFill>
                <a:srgbClr val="C4C4C4"/>
              </a:solidFill>
              <a:prstDash val="solid"/>
              <a:miter lim="400000"/>
            </a:ln>
          </a:bottom>
          <a:insideH>
            <a:ln w="12700" cap="flat">
              <a:solidFill>
                <a:srgbClr val="C4C4C4"/>
              </a:solidFill>
              <a:prstDash val="solid"/>
              <a:miter lim="400000"/>
            </a:ln>
          </a:insideH>
          <a:insideV>
            <a:ln w="12700" cap="flat">
              <a:solidFill>
                <a:srgbClr val="C4C4C4"/>
              </a:solidFill>
              <a:prstDash val="solid"/>
              <a:miter lim="400000"/>
            </a:ln>
          </a:insideV>
        </a:tcBdr>
        <a:fill>
          <a:noFill/>
        </a:fill>
      </a:tcStyle>
    </a:lastRow>
    <a:firstRow>
      <a:tcTxStyle b="off" i="off">
        <a:fontRef idx="minor">
          <a:srgbClr val="FFFFFF"/>
        </a:fontRef>
        <a:srgbClr val="FFFFFF"/>
      </a:tcTxStyle>
      <a:tcStyle>
        <a:tcBdr>
          <a:left>
            <a:ln w="12700" cap="flat">
              <a:solidFill>
                <a:srgbClr val="C4C4C4"/>
              </a:solidFill>
              <a:prstDash val="solid"/>
              <a:miter lim="400000"/>
            </a:ln>
          </a:left>
          <a:right>
            <a:ln w="12700" cap="flat">
              <a:solidFill>
                <a:srgbClr val="C4C4C4"/>
              </a:solidFill>
              <a:prstDash val="solid"/>
              <a:miter lim="400000"/>
            </a:ln>
          </a:right>
          <a:top>
            <a:ln w="12700" cap="flat">
              <a:solidFill>
                <a:srgbClr val="C4C4C4"/>
              </a:solidFill>
              <a:prstDash val="solid"/>
              <a:miter lim="400000"/>
            </a:ln>
          </a:top>
          <a:bottom>
            <a:ln w="12700" cap="flat">
              <a:solidFill>
                <a:srgbClr val="C4C4C4"/>
              </a:solidFill>
              <a:prstDash val="solid"/>
              <a:miter lim="400000"/>
            </a:ln>
          </a:bottom>
          <a:insideH>
            <a:ln w="12700" cap="flat">
              <a:solidFill>
                <a:srgbClr val="C4C4C4"/>
              </a:solidFill>
              <a:prstDash val="solid"/>
              <a:miter lim="400000"/>
            </a:ln>
          </a:insideH>
          <a:insideV>
            <a:ln w="12700" cap="flat">
              <a:solidFill>
                <a:srgbClr val="C4C4C4"/>
              </a:solidFill>
              <a:prstDash val="solid"/>
              <a:miter lim="400000"/>
            </a:ln>
          </a:insideV>
        </a:tcBdr>
        <a:fill>
          <a:noFill/>
        </a:fill>
      </a:tcStyle>
    </a:firstRow>
  </a:tblStyle>
  <a:tblStyle styleId="{CF821DB8-F4EB-4A41-A1BA-3FCAFE7338EE}" styleName="">
    <a:tblBg/>
    <a:wholeTbl>
      <a:tcTxStyle b="off" i="off">
        <a:fontRef idx="minor">
          <a:srgbClr val="363929"/>
        </a:fontRef>
        <a:srgbClr val="363929"/>
      </a:tcTxStyle>
      <a:tcStyle>
        <a:tcBdr>
          <a:left>
            <a:ln w="12700" cap="flat">
              <a:noFill/>
              <a:miter lim="400000"/>
            </a:ln>
          </a:left>
          <a:right>
            <a:ln w="12700" cap="flat">
              <a:noFill/>
              <a:miter lim="400000"/>
            </a:ln>
          </a:right>
          <a:top>
            <a:ln w="12700" cap="flat">
              <a:solidFill>
                <a:srgbClr val="C4C4C4"/>
              </a:solidFill>
              <a:prstDash val="solid"/>
              <a:miter lim="400000"/>
            </a:ln>
          </a:top>
          <a:bottom>
            <a:ln w="12700" cap="flat">
              <a:solidFill>
                <a:srgbClr val="C4C4C4"/>
              </a:solidFill>
              <a:prstDash val="solid"/>
              <a:miter lim="400000"/>
            </a:ln>
          </a:bottom>
          <a:insideH>
            <a:ln w="12700" cap="flat">
              <a:solidFill>
                <a:srgbClr val="C4C4C4"/>
              </a:solidFill>
              <a:prstDash val="solid"/>
              <a:miter lim="400000"/>
            </a:ln>
          </a:insideH>
          <a:insideV>
            <a:ln w="12700" cap="flat">
              <a:noFill/>
              <a:miter lim="400000"/>
            </a:ln>
          </a:insideV>
        </a:tcBdr>
        <a:fill>
          <a:noFill/>
        </a:fill>
      </a:tcStyle>
    </a:wholeTbl>
    <a:band2H>
      <a:tcTxStyle/>
      <a:tcStyle>
        <a:tcBdr/>
        <a:fill>
          <a:solidFill>
            <a:srgbClr val="AAAAAA">
              <a:alpha val="20000"/>
            </a:srgbClr>
          </a:solidFill>
        </a:fill>
      </a:tcStyle>
    </a:band2H>
    <a:firstCol>
      <a:tcTxStyle b="off" i="off">
        <a:fontRef idx="minor">
          <a:srgbClr val="363929"/>
        </a:fontRef>
        <a:srgbClr val="363929"/>
      </a:tcTxStyle>
      <a:tcStyle>
        <a:tcBdr>
          <a:left>
            <a:ln w="12700" cap="flat">
              <a:noFill/>
              <a:miter lim="400000"/>
            </a:ln>
          </a:left>
          <a:right>
            <a:ln w="12700" cap="flat">
              <a:solidFill>
                <a:srgbClr val="CBCBCB">
                  <a:alpha val="81000"/>
                </a:srgbClr>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CBCBCB">
              <a:alpha val="81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CBCBCB">
                  <a:alpha val="81000"/>
                </a:srgbClr>
              </a:solidFill>
              <a:prstDash val="solid"/>
              <a:miter lim="400000"/>
            </a:ln>
          </a:insideH>
          <a:insideV>
            <a:ln w="12700" cap="flat">
              <a:noFill/>
              <a:miter lim="400000"/>
            </a:ln>
          </a:insideV>
        </a:tcBdr>
        <a:fill>
          <a:solidFill>
            <a:schemeClr val="accent2"/>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3175" cap="flat">
              <a:solidFill>
                <a:srgbClr val="CBCBCB">
                  <a:alpha val="81000"/>
                </a:srgbClr>
              </a:solidFill>
              <a:prstDash val="solid"/>
              <a:miter lim="400000"/>
            </a:ln>
          </a:insideH>
          <a:insideV>
            <a:ln w="12700" cap="flat">
              <a:noFill/>
              <a:miter lim="400000"/>
            </a:ln>
          </a:insideV>
        </a:tcBdr>
        <a:fill>
          <a:solidFill>
            <a:schemeClr val="accent2"/>
          </a:solidFill>
        </a:fill>
      </a:tcStyle>
    </a:firstRow>
  </a:tblStyle>
  <a:tblStyle styleId="{33BA23B1-9221-436E-865A-0063620EA4FD}" styleName="">
    <a:tblBg/>
    <a:wholeTbl>
      <a:tcTxStyle b="off" i="off">
        <a:fontRef idx="minor">
          <a:srgbClr val="363929"/>
        </a:fontRef>
        <a:srgbClr val="363929"/>
      </a:tcTxStyle>
      <a:tcStyle>
        <a:tcBdr>
          <a:left>
            <a:ln w="12700" cap="flat">
              <a:noFill/>
              <a:miter lim="400000"/>
            </a:ln>
          </a:left>
          <a:right>
            <a:ln w="12700" cap="flat">
              <a:noFill/>
              <a:miter lim="400000"/>
            </a:ln>
          </a:right>
          <a:top>
            <a:ln w="12700" cap="flat">
              <a:solidFill>
                <a:srgbClr val="252F36"/>
              </a:solidFill>
              <a:prstDash val="solid"/>
              <a:miter lim="400000"/>
            </a:ln>
          </a:top>
          <a:bottom>
            <a:ln w="12700" cap="flat">
              <a:solidFill>
                <a:srgbClr val="252F36"/>
              </a:solidFill>
              <a:prstDash val="solid"/>
              <a:miter lim="400000"/>
            </a:ln>
          </a:bottom>
          <a:insideH>
            <a:ln w="12700" cap="flat">
              <a:solidFill>
                <a:srgbClr val="252F36"/>
              </a:solidFill>
              <a:prstDash val="solid"/>
              <a:miter lim="400000"/>
            </a:ln>
          </a:insideH>
          <a:insideV>
            <a:ln w="12700" cap="flat">
              <a:noFill/>
              <a:miter lim="400000"/>
            </a:ln>
          </a:insideV>
        </a:tcBdr>
        <a:fill>
          <a:noFill/>
        </a:fill>
      </a:tcStyle>
    </a:wholeTbl>
    <a:band2H>
      <a:tcTxStyle/>
      <a:tcStyle>
        <a:tcBdr/>
        <a:fill>
          <a:solidFill>
            <a:srgbClr val="AAAAAA">
              <a:alpha val="30000"/>
            </a:srgbClr>
          </a:solidFill>
        </a:fill>
      </a:tcStyle>
    </a:band2H>
    <a:firstCol>
      <a:tcTxStyle b="off" i="off">
        <a:fontRef idx="minor">
          <a:srgbClr val="363929"/>
        </a:fontRef>
        <a:srgbClr val="363929"/>
      </a:tcTxStyle>
      <a:tcStyle>
        <a:tcBdr>
          <a:left>
            <a:ln w="12700" cap="flat">
              <a:noFill/>
              <a:miter lim="400000"/>
            </a:ln>
          </a:left>
          <a:right>
            <a:ln w="12700" cap="flat">
              <a:solidFill>
                <a:srgbClr val="252F36"/>
              </a:solidFill>
              <a:prstDash val="solid"/>
              <a:miter lim="400000"/>
            </a:ln>
          </a:right>
          <a:top>
            <a:ln w="12700" cap="flat">
              <a:solidFill>
                <a:srgbClr val="252F36"/>
              </a:solidFill>
              <a:prstDash val="solid"/>
              <a:miter lim="400000"/>
            </a:ln>
          </a:top>
          <a:bottom>
            <a:ln w="12700" cap="flat">
              <a:solidFill>
                <a:srgbClr val="252F36"/>
              </a:solidFill>
              <a:prstDash val="solid"/>
              <a:miter lim="400000"/>
            </a:ln>
          </a:bottom>
          <a:insideH>
            <a:ln w="12700" cap="flat">
              <a:solidFill>
                <a:srgbClr val="252F36"/>
              </a:solidFill>
              <a:prstDash val="solid"/>
              <a:miter lim="400000"/>
            </a:ln>
          </a:insideH>
          <a:insideV>
            <a:ln w="12700" cap="flat">
              <a:noFill/>
              <a:miter lim="400000"/>
            </a:ln>
          </a:insideV>
        </a:tcBdr>
        <a:fill>
          <a:no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252F36"/>
              </a:solidFill>
              <a:prstDash val="solid"/>
              <a:miter lim="400000"/>
            </a:ln>
          </a:insideH>
          <a:insideV>
            <a:ln w="12700" cap="flat">
              <a:noFill/>
              <a:miter lim="400000"/>
            </a:ln>
          </a:insideV>
        </a:tcBdr>
        <a:fill>
          <a:solidFill>
            <a:srgbClr val="6F6F6F"/>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252F36"/>
              </a:solidFill>
              <a:prstDash val="solid"/>
              <a:miter lim="400000"/>
            </a:ln>
          </a:insideH>
          <a:insideV>
            <a:ln w="12700" cap="flat">
              <a:noFill/>
              <a:miter lim="400000"/>
            </a:ln>
          </a:insideV>
        </a:tcBdr>
        <a:fill>
          <a:solidFill>
            <a:srgbClr val="6F6F6F"/>
          </a:solidFill>
        </a:fill>
      </a:tcStyle>
    </a:firstRow>
  </a:tblStyle>
  <a:tblStyle styleId="{2708684C-4D16-4618-839F-0558EEFCDFE6}" styleName="">
    <a:tblBg/>
    <a:wholeTbl>
      <a:tcTxStyle b="off" i="off">
        <a:fontRef idx="minor">
          <a:srgbClr val="363929"/>
        </a:fontRef>
        <a:srgbClr val="363929"/>
      </a:tcTxStyle>
      <a:tcStyle>
        <a:tcBdr>
          <a:left>
            <a:ln w="12700" cap="flat">
              <a:noFill/>
              <a:miter lim="400000"/>
            </a:ln>
          </a:left>
          <a:right>
            <a:ln w="12700" cap="flat">
              <a:noFill/>
              <a:miter lim="400000"/>
            </a:ln>
          </a:right>
          <a:top>
            <a:ln w="12700" cap="flat">
              <a:solidFill>
                <a:srgbClr val="B8B8B8"/>
              </a:solidFill>
              <a:custDash>
                <a:ds d="200000" sp="200000"/>
              </a:custDash>
              <a:miter lim="400000"/>
            </a:ln>
          </a:top>
          <a:bottom>
            <a:ln w="12700" cap="flat">
              <a:solidFill>
                <a:srgbClr val="B8B8B8"/>
              </a:solidFill>
              <a:custDash>
                <a:ds d="200000" sp="200000"/>
              </a:custDash>
              <a:miter lim="400000"/>
            </a:ln>
          </a:bottom>
          <a:insideH>
            <a:ln w="12700" cap="flat">
              <a:solidFill>
                <a:srgbClr val="B8B8B8"/>
              </a:solidFill>
              <a:custDash>
                <a:ds d="200000" sp="200000"/>
              </a:custDash>
              <a:miter lim="400000"/>
            </a:ln>
          </a:insideH>
          <a:insideV>
            <a:ln w="12700" cap="flat">
              <a:noFill/>
              <a:miter lim="400000"/>
            </a:ln>
          </a:insideV>
        </a:tcBdr>
        <a:fill>
          <a:noFill/>
        </a:fill>
      </a:tcStyle>
    </a:wholeTbl>
    <a:band2H>
      <a:tcTxStyle/>
      <a:tcStyle>
        <a:tcBdr/>
        <a:fill>
          <a:solidFill>
            <a:srgbClr val="AAAAAA">
              <a:alpha val="20000"/>
            </a:srgbClr>
          </a:solidFill>
        </a:fill>
      </a:tcStyle>
    </a:band2H>
    <a:firstCol>
      <a:tcTxStyle b="off" i="off">
        <a:fontRef idx="minor">
          <a:srgbClr val="363929"/>
        </a:fontRef>
        <a:srgbClr val="363929"/>
      </a:tcTxStyle>
      <a:tcStyle>
        <a:tcBdr>
          <a:left>
            <a:ln w="12700" cap="flat">
              <a:solidFill>
                <a:srgbClr val="B8B8B8"/>
              </a:solidFill>
              <a:prstDash val="solid"/>
              <a:miter lim="400000"/>
            </a:ln>
          </a:left>
          <a:right>
            <a:ln w="25400" cap="flat">
              <a:solidFill>
                <a:srgbClr val="B8B8B8"/>
              </a:solidFill>
              <a:prstDash val="solid"/>
              <a:miter lim="400000"/>
            </a:ln>
          </a:right>
          <a:top>
            <a:ln w="12700" cap="flat">
              <a:solidFill>
                <a:srgbClr val="B8B8B8"/>
              </a:solidFill>
              <a:custDash>
                <a:ds d="200000" sp="200000"/>
              </a:custDash>
              <a:miter lim="400000"/>
            </a:ln>
          </a:top>
          <a:bottom>
            <a:ln w="12700" cap="flat">
              <a:solidFill>
                <a:srgbClr val="B8B8B8"/>
              </a:solidFill>
              <a:custDash>
                <a:ds d="200000" sp="200000"/>
              </a:custDash>
              <a:miter lim="400000"/>
            </a:ln>
          </a:bottom>
          <a:insideH>
            <a:ln w="12700" cap="flat">
              <a:solidFill>
                <a:srgbClr val="B8B8B8"/>
              </a:solidFill>
              <a:custDash>
                <a:ds d="200000" sp="200000"/>
              </a:custDash>
              <a:miter lim="400000"/>
            </a:ln>
          </a:insideH>
          <a:insideV>
            <a:ln w="12700" cap="flat">
              <a:noFill/>
              <a:miter lim="400000"/>
            </a:ln>
          </a:insideV>
        </a:tcBdr>
        <a:fill>
          <a:noFill/>
        </a:fill>
      </a:tcStyle>
    </a:firstCol>
    <a:lastRow>
      <a:tcTxStyle b="off" i="off">
        <a:fontRef idx="minor">
          <a:srgbClr val="363929"/>
        </a:fontRef>
        <a:srgbClr val="363929"/>
      </a:tcTxStyle>
      <a:tcStyle>
        <a:tcBdr>
          <a:left>
            <a:ln w="12700" cap="flat">
              <a:noFill/>
              <a:miter lim="400000"/>
            </a:ln>
          </a:left>
          <a:right>
            <a:ln w="12700" cap="flat">
              <a:noFill/>
              <a:miter lim="400000"/>
            </a:ln>
          </a:right>
          <a:top>
            <a:ln w="254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custDash>
                <a:ds d="200000" sp="200000"/>
              </a:custDash>
              <a:miter lim="400000"/>
            </a:ln>
          </a:insideH>
          <a:insideV>
            <a:ln w="12700" cap="flat">
              <a:noFill/>
              <a:miter lim="400000"/>
            </a:ln>
          </a:insideV>
        </a:tcBdr>
        <a:fill>
          <a:noFill/>
        </a:fill>
      </a:tcStyle>
    </a:lastRow>
    <a:firstRow>
      <a:tcTxStyle b="off" i="off">
        <a:fontRef idx="minor">
          <a:srgbClr val="363929"/>
        </a:fontRef>
        <a:srgbClr val="363929"/>
      </a:tcTxStyle>
      <a:tcStyle>
        <a:tcBdr>
          <a:left>
            <a:ln w="12700" cap="flat">
              <a:noFill/>
              <a:miter lim="400000"/>
            </a:ln>
          </a:left>
          <a:right>
            <a:ln w="12700" cap="flat">
              <a:noFill/>
              <a:miter lim="400000"/>
            </a:ln>
          </a:right>
          <a:top>
            <a:ln w="12700" cap="flat">
              <a:solidFill>
                <a:srgbClr val="B8B8B8"/>
              </a:solidFill>
              <a:prstDash val="solid"/>
              <a:miter lim="400000"/>
            </a:ln>
          </a:top>
          <a:bottom>
            <a:ln w="25400" cap="flat">
              <a:solidFill>
                <a:srgbClr val="B8B8B8"/>
              </a:solidFill>
              <a:prstDash val="solid"/>
              <a:miter lim="400000"/>
            </a:ln>
          </a:bottom>
          <a:insideH>
            <a:ln w="12700" cap="flat">
              <a:solidFill>
                <a:srgbClr val="B8B8B8"/>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253" autoAdjust="0"/>
  </p:normalViewPr>
  <p:slideViewPr>
    <p:cSldViewPr snapToGrid="0">
      <p:cViewPr varScale="1">
        <p:scale>
          <a:sx n="44" d="100"/>
          <a:sy n="44" d="100"/>
        </p:scale>
        <p:origin x="160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4" name="Shape 134"/>
          <p:cNvSpPr>
            <a:spLocks noGrp="1" noRot="1" noChangeAspect="1"/>
          </p:cNvSpPr>
          <p:nvPr>
            <p:ph type="sldImg"/>
          </p:nvPr>
        </p:nvSpPr>
        <p:spPr>
          <a:xfrm>
            <a:off x="1143000" y="685800"/>
            <a:ext cx="4572000" cy="3429000"/>
          </a:xfrm>
          <a:prstGeom prst="rect">
            <a:avLst/>
          </a:prstGeom>
        </p:spPr>
        <p:txBody>
          <a:bodyPr/>
          <a:lstStyle/>
          <a:p>
            <a:endParaRPr/>
          </a:p>
        </p:txBody>
      </p:sp>
      <p:sp>
        <p:nvSpPr>
          <p:cNvPr id="135" name="Shape 13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uptodate.com/contents/evolocumab-drug-information?source=see_link"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uptodate.com/contents/alirocumab-drug-information?source=see_link"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uptodate.com/contents/heparin-unfractionated-drug-information?source=see_link"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noRot="1" noChangeAspect="1"/>
          </p:cNvSpPr>
          <p:nvPr>
            <p:ph type="sldImg"/>
          </p:nvPr>
        </p:nvSpPr>
        <p:spPr>
          <a:prstGeom prst="rect">
            <a:avLst/>
          </a:prstGeom>
        </p:spPr>
        <p:txBody>
          <a:bodyPr/>
          <a:lstStyle/>
          <a:p>
            <a:endParaRPr/>
          </a:p>
        </p:txBody>
      </p:sp>
      <p:sp>
        <p:nvSpPr>
          <p:cNvPr id="163" name="Shape 163"/>
          <p:cNvSpPr>
            <a:spLocks noGrp="1"/>
          </p:cNvSpPr>
          <p:nvPr>
            <p:ph type="body" sz="quarter" idx="1"/>
          </p:nvPr>
        </p:nvSpPr>
        <p:spPr>
          <a:prstGeom prst="rect">
            <a:avLst/>
          </a:prstGeom>
        </p:spPr>
        <p:txBody>
          <a:bodyPr/>
          <a:lstStyle/>
          <a:p>
            <a:pPr defTabSz="914400">
              <a:defRPr sz="1200">
                <a:solidFill>
                  <a:srgbClr val="FFFFFF"/>
                </a:solidFill>
              </a:defRPr>
            </a:pPr>
            <a:r>
              <a:rPr u="sng">
                <a:hlinkClick r:id="rId3"/>
              </a:rPr>
              <a:t>evolocumab</a:t>
            </a:r>
            <a:r>
              <a:t> and </a:t>
            </a:r>
            <a:r>
              <a:rPr u="sng">
                <a:hlinkClick r:id="rId4"/>
              </a:rPr>
              <a:t>alirocumab</a:t>
            </a:r>
            <a:r>
              <a:t>: Monoclonal antibody</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Shape 254"/>
          <p:cNvSpPr>
            <a:spLocks noGrp="1" noRot="1" noChangeAspect="1"/>
          </p:cNvSpPr>
          <p:nvPr>
            <p:ph type="sldImg"/>
          </p:nvPr>
        </p:nvSpPr>
        <p:spPr>
          <a:prstGeom prst="rect">
            <a:avLst/>
          </a:prstGeom>
        </p:spPr>
        <p:txBody>
          <a:bodyPr/>
          <a:lstStyle/>
          <a:p>
            <a:endParaRPr/>
          </a:p>
        </p:txBody>
      </p:sp>
      <p:sp>
        <p:nvSpPr>
          <p:cNvPr id="255" name="Shape 255"/>
          <p:cNvSpPr>
            <a:spLocks noGrp="1"/>
          </p:cNvSpPr>
          <p:nvPr>
            <p:ph type="body" sz="quarter" idx="1"/>
          </p:nvPr>
        </p:nvSpPr>
        <p:spPr>
          <a:prstGeom prst="rect">
            <a:avLst/>
          </a:prstGeom>
        </p:spPr>
        <p:txBody>
          <a:bodyPr/>
          <a:lstStyle/>
          <a:p>
            <a:pPr defTabSz="914400">
              <a:defRPr sz="1200"/>
            </a:pPr>
            <a:r>
              <a:t>All anticoagulant have risk of thrombosis after discontinuation. </a:t>
            </a:r>
          </a:p>
          <a:p>
            <a:pPr defTabSz="914400">
              <a:defRPr sz="1200"/>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Shape 259"/>
          <p:cNvSpPr>
            <a:spLocks noGrp="1" noRot="1" noChangeAspect="1"/>
          </p:cNvSpPr>
          <p:nvPr>
            <p:ph type="sldImg"/>
          </p:nvPr>
        </p:nvSpPr>
        <p:spPr>
          <a:prstGeom prst="rect">
            <a:avLst/>
          </a:prstGeom>
        </p:spPr>
        <p:txBody>
          <a:bodyPr/>
          <a:lstStyle/>
          <a:p>
            <a:endParaRPr/>
          </a:p>
        </p:txBody>
      </p:sp>
      <p:sp>
        <p:nvSpPr>
          <p:cNvPr id="260" name="Shape 260"/>
          <p:cNvSpPr>
            <a:spLocks noGrp="1"/>
          </p:cNvSpPr>
          <p:nvPr>
            <p:ph type="body" sz="quarter" idx="1"/>
          </p:nvPr>
        </p:nvSpPr>
        <p:spPr>
          <a:prstGeom prst="rect">
            <a:avLst/>
          </a:prstGeom>
        </p:spPr>
        <p:txBody>
          <a:bodyPr/>
          <a:lstStyle/>
          <a:p>
            <a:pPr defTabSz="914400">
              <a:defRPr sz="1200"/>
            </a:pPr>
            <a:r>
              <a:t>Otamixaban was developed as an intravenous factor Xa inhibitor, but development was discontinued due to an increased risk of bleeding compared with </a:t>
            </a:r>
            <a:r>
              <a:rPr u="sng">
                <a:hlinkClick r:id="rId3"/>
              </a:rPr>
              <a:t>unfractionated heparin</a:t>
            </a:r>
            <a:r>
              <a:t> in patients with acute coronary syndromes.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noRot="1" noChangeAspect="1"/>
          </p:cNvSpPr>
          <p:nvPr>
            <p:ph type="sldImg"/>
          </p:nvPr>
        </p:nvSpPr>
        <p:spPr>
          <a:prstGeom prst="rect">
            <a:avLst/>
          </a:prstGeom>
        </p:spPr>
        <p:txBody>
          <a:bodyPr/>
          <a:lstStyle/>
          <a:p>
            <a:endParaRPr/>
          </a:p>
        </p:txBody>
      </p:sp>
      <p:sp>
        <p:nvSpPr>
          <p:cNvPr id="267" name="Shape 267"/>
          <p:cNvSpPr>
            <a:spLocks noGrp="1"/>
          </p:cNvSpPr>
          <p:nvPr>
            <p:ph type="body" sz="quarter" idx="1"/>
          </p:nvPr>
        </p:nvSpPr>
        <p:spPr>
          <a:prstGeom prst="rect">
            <a:avLst/>
          </a:prstGeom>
        </p:spPr>
        <p:txBody>
          <a:bodyPr/>
          <a:lstStyle>
            <a:lvl1pPr defTabSz="914400">
              <a:defRPr sz="1200"/>
            </a:lvl1pPr>
          </a:lstStyle>
          <a:p>
            <a:r>
              <a:t>In case of bleeding</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Shape 286"/>
          <p:cNvSpPr>
            <a:spLocks noGrp="1" noRot="1" noChangeAspect="1"/>
          </p:cNvSpPr>
          <p:nvPr>
            <p:ph type="sldImg"/>
          </p:nvPr>
        </p:nvSpPr>
        <p:spPr>
          <a:prstGeom prst="rect">
            <a:avLst/>
          </a:prstGeom>
        </p:spPr>
        <p:txBody>
          <a:bodyPr/>
          <a:lstStyle/>
          <a:p>
            <a:endParaRPr/>
          </a:p>
        </p:txBody>
      </p:sp>
      <p:sp>
        <p:nvSpPr>
          <p:cNvPr id="287" name="Shape 287"/>
          <p:cNvSpPr>
            <a:spLocks noGrp="1"/>
          </p:cNvSpPr>
          <p:nvPr>
            <p:ph type="body" sz="quarter" idx="1"/>
          </p:nvPr>
        </p:nvSpPr>
        <p:spPr>
          <a:prstGeom prst="rect">
            <a:avLst/>
          </a:prstGeom>
        </p:spPr>
        <p:txBody>
          <a:bodyPr/>
          <a:lstStyle/>
          <a:p>
            <a:pPr defTabSz="914400">
              <a:defRPr sz="1200" b="1">
                <a:latin typeface="Trebuchet MS"/>
                <a:ea typeface="Trebuchet MS"/>
                <a:cs typeface="Trebuchet MS"/>
                <a:sym typeface="Trebuchet MS"/>
              </a:defRPr>
            </a:pPr>
            <a:r>
              <a:t>Compliance</a:t>
            </a:r>
            <a:r>
              <a:rPr b="0"/>
              <a:t> : The lack of routine monitoring and short half-lives of these agents make it more difficult to determine if a patient is taking them appropriately.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pulmonary venous myocardium, which is an important source of AF initiation and maintenance, demonstrates an If current which is affected by ivabradine. This raises the possibility that ivabradine treatment may affect AF risk.</a:t>
            </a:r>
          </a:p>
          <a:p>
            <a:endParaRPr lang="en-GB" dirty="0"/>
          </a:p>
          <a:p>
            <a:endParaRPr lang="en-GB" dirty="0"/>
          </a:p>
        </p:txBody>
      </p:sp>
    </p:spTree>
    <p:extLst>
      <p:ext uri="{BB962C8B-B14F-4D97-AF65-F5344CB8AC3E}">
        <p14:creationId xmlns:p14="http://schemas.microsoft.com/office/powerpoint/2010/main" val="42837834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ullets">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3" name="Body Level One…"/>
          <p:cNvSpPr txBox="1">
            <a:spLocks noGrp="1"/>
          </p:cNvSpPr>
          <p:nvPr>
            <p:ph type="body" idx="1"/>
          </p:nvPr>
        </p:nvSpPr>
        <p:spPr>
          <a:xfrm>
            <a:off x="1955800" y="1663700"/>
            <a:ext cx="9753600" cy="6413500"/>
          </a:xfrm>
          <a:prstGeom prst="rect">
            <a:avLst/>
          </a:prstGeom>
        </p:spPr>
        <p:txBody>
          <a:bodyPr anchor="ctr"/>
          <a:lstStyle>
            <a:lvl1pPr marL="546100" indent="-546100" algn="l">
              <a:spcBef>
                <a:spcPts val="5000"/>
              </a:spcBef>
              <a:buSzPct val="35000"/>
              <a:buBlip>
                <a:blip r:embed="rId3"/>
              </a:buBlip>
              <a:defRPr sz="4000"/>
            </a:lvl1pPr>
            <a:lvl2pPr marL="1092200" indent="-546100" algn="l">
              <a:spcBef>
                <a:spcPts val="5000"/>
              </a:spcBef>
              <a:buSzPct val="35000"/>
              <a:buBlip>
                <a:blip r:embed="rId3"/>
              </a:buBlip>
              <a:defRPr sz="4000"/>
            </a:lvl2pPr>
            <a:lvl3pPr marL="1638300" indent="-546100" algn="l">
              <a:spcBef>
                <a:spcPts val="5000"/>
              </a:spcBef>
              <a:buSzPct val="35000"/>
              <a:buBlip>
                <a:blip r:embed="rId3"/>
              </a:buBlip>
              <a:defRPr sz="4000"/>
            </a:lvl3pPr>
            <a:lvl4pPr marL="2184400" indent="-546100" algn="l">
              <a:spcBef>
                <a:spcPts val="5000"/>
              </a:spcBef>
              <a:buSzPct val="35000"/>
              <a:buBlip>
                <a:blip r:embed="rId3"/>
              </a:buBlip>
              <a:defRPr sz="4000"/>
            </a:lvl4pPr>
            <a:lvl5pPr marL="2730500" indent="-546100" algn="l">
              <a:spcBef>
                <a:spcPts val="5000"/>
              </a:spcBef>
              <a:buSzPct val="35000"/>
              <a:buBlip>
                <a:blip r:embed="rId3"/>
              </a:buBlip>
              <a:defRPr sz="4000"/>
            </a:lvl5pPr>
          </a:lstStyle>
          <a:p>
            <a:pPr>
              <a:defRPr>
                <a:effectLst/>
              </a:defRPr>
            </a:pPr>
            <a:r>
              <a:t>Body Level One</a:t>
            </a:r>
          </a:p>
          <a:p>
            <a:pPr lvl="1">
              <a:defRPr>
                <a:effectLst/>
              </a:defRPr>
            </a:pPr>
            <a:r>
              <a:t>Body Level Two</a:t>
            </a:r>
          </a:p>
          <a:p>
            <a:pPr lvl="2">
              <a:defRPr>
                <a:effectLst/>
              </a:defRPr>
            </a:pPr>
            <a:r>
              <a:t>Body Level Three</a:t>
            </a:r>
          </a:p>
          <a:p>
            <a:pPr lvl="3">
              <a:defRPr>
                <a:effectLst/>
              </a:defRPr>
            </a:pPr>
            <a:r>
              <a:t>Body Level Four</a:t>
            </a:r>
          </a:p>
          <a:p>
            <a:pPr lvl="4">
              <a:defRPr>
                <a:effectLst/>
              </a:defRPr>
            </a:pPr>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01" name="Image"/>
          <p:cNvSpPr>
            <a:spLocks noGrp="1"/>
          </p:cNvSpPr>
          <p:nvPr>
            <p:ph type="pic" idx="21"/>
          </p:nvPr>
        </p:nvSpPr>
        <p:spPr>
          <a:xfrm>
            <a:off x="-5219700" y="762000"/>
            <a:ext cx="12370293" cy="8229859"/>
          </a:xfrm>
          <a:prstGeom prst="rect">
            <a:avLst/>
          </a:prstGeom>
          <a:ln w="9525">
            <a:round/>
          </a:ln>
        </p:spPr>
        <p:txBody>
          <a:bodyPr lIns="91439" tIns="45719" rIns="91439" bIns="45719">
            <a:noAutofit/>
          </a:bodyPr>
          <a:lstStyle/>
          <a:p>
            <a:endParaRPr/>
          </a:p>
        </p:txBody>
      </p:sp>
      <p:sp>
        <p:nvSpPr>
          <p:cNvPr id="102" name="Image"/>
          <p:cNvSpPr>
            <a:spLocks noGrp="1"/>
          </p:cNvSpPr>
          <p:nvPr>
            <p:ph type="pic" sz="quarter" idx="22"/>
          </p:nvPr>
        </p:nvSpPr>
        <p:spPr>
          <a:xfrm>
            <a:off x="7505700" y="749300"/>
            <a:ext cx="4764559" cy="3175000"/>
          </a:xfrm>
          <a:prstGeom prst="rect">
            <a:avLst/>
          </a:prstGeom>
          <a:ln w="9525">
            <a:round/>
          </a:ln>
        </p:spPr>
        <p:txBody>
          <a:bodyPr lIns="91439" tIns="45719" rIns="91439" bIns="45719">
            <a:noAutofit/>
          </a:bodyPr>
          <a:lstStyle/>
          <a:p>
            <a:endParaRPr/>
          </a:p>
        </p:txBody>
      </p:sp>
      <p:sp>
        <p:nvSpPr>
          <p:cNvPr id="103" name="Image"/>
          <p:cNvSpPr>
            <a:spLocks noGrp="1"/>
          </p:cNvSpPr>
          <p:nvPr>
            <p:ph type="pic" sz="half" idx="23"/>
          </p:nvPr>
        </p:nvSpPr>
        <p:spPr>
          <a:xfrm>
            <a:off x="6830042" y="4305908"/>
            <a:ext cx="6117768" cy="4977876"/>
          </a:xfrm>
          <a:prstGeom prst="rect">
            <a:avLst/>
          </a:prstGeom>
          <a:ln w="9525">
            <a:round/>
          </a:ln>
        </p:spPr>
        <p:txBody>
          <a:bodyPr lIns="91439" tIns="45719" rIns="91439" bIns="45719">
            <a:noAutofit/>
          </a:bodyPr>
          <a:lstStyle/>
          <a:p>
            <a:endParaRP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Quot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1" name="–Johnny Appleseed"/>
          <p:cNvSpPr txBox="1">
            <a:spLocks noGrp="1"/>
          </p:cNvSpPr>
          <p:nvPr>
            <p:ph type="body" sz="quarter" idx="21"/>
          </p:nvPr>
        </p:nvSpPr>
        <p:spPr>
          <a:xfrm>
            <a:off x="1625600" y="6362700"/>
            <a:ext cx="10464800" cy="537213"/>
          </a:xfrm>
          <a:prstGeom prst="rect">
            <a:avLst/>
          </a:prstGeom>
        </p:spPr>
        <p:txBody>
          <a:bodyPr>
            <a:spAutoFit/>
          </a:bodyPr>
          <a:lstStyle>
            <a:lvl1pPr defTabSz="584200">
              <a:defRPr sz="2800"/>
            </a:lvl1pPr>
          </a:lstStyle>
          <a:p>
            <a:pPr>
              <a:defRPr>
                <a:effectLst/>
              </a:defRPr>
            </a:pPr>
            <a:r>
              <a:t>–Johnny Appleseed</a:t>
            </a:r>
          </a:p>
        </p:txBody>
      </p:sp>
      <p:sp>
        <p:nvSpPr>
          <p:cNvPr id="112" name="“Type a quote here.”"/>
          <p:cNvSpPr txBox="1">
            <a:spLocks noGrp="1"/>
          </p:cNvSpPr>
          <p:nvPr>
            <p:ph type="body" sz="quarter" idx="22"/>
          </p:nvPr>
        </p:nvSpPr>
        <p:spPr>
          <a:xfrm>
            <a:off x="1625600" y="4254500"/>
            <a:ext cx="10464800" cy="711204"/>
          </a:xfrm>
          <a:prstGeom prst="rect">
            <a:avLst/>
          </a:prstGeom>
        </p:spPr>
        <p:txBody>
          <a:bodyPr anchor="ctr">
            <a:spAutoFit/>
          </a:bodyPr>
          <a:lstStyle>
            <a:lvl1pPr defTabSz="584200">
              <a:spcBef>
                <a:spcPts val="2400"/>
              </a:spcBef>
              <a:defRPr sz="4000"/>
            </a:lvl1pPr>
          </a:lstStyle>
          <a:p>
            <a:pPr>
              <a:defRPr>
                <a:effectLst/>
              </a:defRPr>
            </a:pPr>
            <a:r>
              <a:t>“Type a quote here.”</a:t>
            </a:r>
          </a:p>
        </p:txBody>
      </p:sp>
      <p:sp>
        <p:nvSpPr>
          <p:cNvPr id="1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0" name="Image"/>
          <p:cNvSpPr>
            <a:spLocks noGrp="1"/>
          </p:cNvSpPr>
          <p:nvPr>
            <p:ph type="pic" idx="21"/>
          </p:nvPr>
        </p:nvSpPr>
        <p:spPr>
          <a:xfrm>
            <a:off x="-1295400" y="0"/>
            <a:ext cx="14660628" cy="9753600"/>
          </a:xfrm>
          <a:prstGeom prst="rect">
            <a:avLst/>
          </a:prstGeom>
        </p:spPr>
        <p:txBody>
          <a:bodyPr lIns="91439" tIns="45719" rIns="91439" bIns="45719">
            <a:noAutofit/>
          </a:bodyPr>
          <a:lstStyle/>
          <a:p>
            <a:endParaRP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Blank">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sz="half" idx="21"/>
          </p:nvPr>
        </p:nvSpPr>
        <p:spPr>
          <a:xfrm>
            <a:off x="3479735" y="1447815"/>
            <a:ext cx="6586036" cy="4381638"/>
          </a:xfrm>
          <a:prstGeom prst="rect">
            <a:avLst/>
          </a:prstGeom>
          <a:ln w="9525">
            <a:round/>
          </a:ln>
        </p:spPr>
        <p:txBody>
          <a:bodyPr lIns="91439" tIns="45719" rIns="91439" bIns="45719">
            <a:noAutofit/>
          </a:bodyPr>
          <a:lstStyle/>
          <a:p>
            <a:endParaRPr/>
          </a:p>
        </p:txBody>
      </p:sp>
      <p:sp>
        <p:nvSpPr>
          <p:cNvPr id="21" name="Title Text"/>
          <p:cNvSpPr txBox="1">
            <a:spLocks noGrp="1"/>
          </p:cNvSpPr>
          <p:nvPr>
            <p:ph type="title"/>
          </p:nvPr>
        </p:nvSpPr>
        <p:spPr>
          <a:xfrm>
            <a:off x="1778000" y="6019800"/>
            <a:ext cx="10464800" cy="2019300"/>
          </a:xfrm>
          <a:prstGeom prst="rect">
            <a:avLst/>
          </a:prstGeom>
        </p:spPr>
        <p:txBody>
          <a:bodyPr anchor="ctr"/>
          <a:lstStyle/>
          <a:p>
            <a:r>
              <a:t>Title Text</a:t>
            </a:r>
          </a:p>
        </p:txBody>
      </p:sp>
      <p:sp>
        <p:nvSpPr>
          <p:cNvPr id="22" name="Body Level One…"/>
          <p:cNvSpPr txBox="1">
            <a:spLocks noGrp="1"/>
          </p:cNvSpPr>
          <p:nvPr>
            <p:ph type="body" sz="quarter" idx="1"/>
          </p:nvPr>
        </p:nvSpPr>
        <p:spPr>
          <a:xfrm>
            <a:off x="1778000" y="7861300"/>
            <a:ext cx="10464800" cy="14732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2222500" y="3581400"/>
            <a:ext cx="9575800" cy="2590800"/>
          </a:xfrm>
          <a:prstGeom prst="rect">
            <a:avLst/>
          </a:prstGeom>
        </p:spPr>
        <p:txBody>
          <a:bodyPr anchor="ctr"/>
          <a:lstStyle>
            <a:lvl1pPr>
              <a:defRPr sz="6800"/>
            </a:lvl1p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21"/>
          </p:nvPr>
        </p:nvSpPr>
        <p:spPr>
          <a:xfrm>
            <a:off x="3345870" y="1602511"/>
            <a:ext cx="9136858" cy="6078679"/>
          </a:xfrm>
          <a:prstGeom prst="rect">
            <a:avLst/>
          </a:prstGeom>
          <a:ln w="9525">
            <a:round/>
          </a:ln>
        </p:spPr>
        <p:txBody>
          <a:bodyPr lIns="91439" tIns="45719" rIns="91439" bIns="45719">
            <a:noAutofit/>
          </a:bodyPr>
          <a:lstStyle/>
          <a:p>
            <a:endParaRPr/>
          </a:p>
        </p:txBody>
      </p:sp>
      <p:sp>
        <p:nvSpPr>
          <p:cNvPr id="39" name="Title Text"/>
          <p:cNvSpPr txBox="1">
            <a:spLocks noGrp="1"/>
          </p:cNvSpPr>
          <p:nvPr>
            <p:ph type="title"/>
          </p:nvPr>
        </p:nvSpPr>
        <p:spPr>
          <a:xfrm>
            <a:off x="1104900" y="1993900"/>
            <a:ext cx="6299200" cy="3124200"/>
          </a:xfrm>
          <a:prstGeom prst="rect">
            <a:avLst/>
          </a:prstGeom>
        </p:spPr>
        <p:txBody>
          <a:bodyPr/>
          <a:lstStyle>
            <a:lvl1pPr>
              <a:defRPr sz="6800"/>
            </a:lvl1pPr>
          </a:lstStyle>
          <a:p>
            <a:r>
              <a:t>Title Text</a:t>
            </a:r>
          </a:p>
        </p:txBody>
      </p:sp>
      <p:sp>
        <p:nvSpPr>
          <p:cNvPr id="40" name="Body Level One…"/>
          <p:cNvSpPr txBox="1">
            <a:spLocks noGrp="1"/>
          </p:cNvSpPr>
          <p:nvPr>
            <p:ph type="body" sz="quarter" idx="1"/>
          </p:nvPr>
        </p:nvSpPr>
        <p:spPr>
          <a:xfrm>
            <a:off x="1104900" y="5257800"/>
            <a:ext cx="6299200" cy="2844800"/>
          </a:xfrm>
          <a:prstGeom prst="rect">
            <a:avLst/>
          </a:prstGeom>
        </p:spPr>
        <p:txBody>
          <a:bodyPr/>
          <a:lstStyle>
            <a:lvl1pPr>
              <a:defRPr sz="4000"/>
            </a:lvl1pPr>
            <a:lvl2pPr>
              <a:defRPr sz="4000"/>
            </a:lvl2pPr>
            <a:lvl3pPr>
              <a:defRPr sz="4000"/>
            </a:lvl3pPr>
            <a:lvl4pPr>
              <a:defRPr sz="4000"/>
            </a:lvl4pPr>
            <a:lvl5pPr>
              <a:defRPr sz="40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8" name="Title Text"/>
          <p:cNvSpPr txBox="1">
            <a:spLocks noGrp="1"/>
          </p:cNvSpPr>
          <p:nvPr>
            <p:ph type="title"/>
          </p:nvPr>
        </p:nvSpPr>
        <p:spPr>
          <a:xfrm>
            <a:off x="2044700" y="152400"/>
            <a:ext cx="9575800" cy="2590800"/>
          </a:xfrm>
          <a:prstGeom prst="rect">
            <a:avLst/>
          </a:prstGeom>
        </p:spPr>
        <p:txBody>
          <a:bodyPr anchor="ctr"/>
          <a:lstStyle>
            <a:lvl1pPr>
              <a:defRPr sz="6800"/>
            </a:lvl1p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Insid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6" name="Title Text"/>
          <p:cNvSpPr txBox="1">
            <a:spLocks noGrp="1"/>
          </p:cNvSpPr>
          <p:nvPr>
            <p:ph type="title"/>
          </p:nvPr>
        </p:nvSpPr>
        <p:spPr>
          <a:xfrm>
            <a:off x="2044700" y="3581400"/>
            <a:ext cx="9575800" cy="2590800"/>
          </a:xfrm>
          <a:prstGeom prst="rect">
            <a:avLst/>
          </a:prstGeom>
        </p:spPr>
        <p:txBody>
          <a:bodyPr anchor="ctr"/>
          <a:lstStyle>
            <a:lvl1pPr>
              <a:defRPr sz="6800"/>
            </a:lvl1pPr>
          </a:lstStyle>
          <a:p>
            <a:r>
              <a:t>Title Text</a:t>
            </a:r>
          </a:p>
        </p:txBody>
      </p:sp>
      <p:sp>
        <p:nvSpPr>
          <p:cNvPr id="5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amp; Bullets">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4" name="Title Text"/>
          <p:cNvSpPr txBox="1">
            <a:spLocks noGrp="1"/>
          </p:cNvSpPr>
          <p:nvPr>
            <p:ph type="title"/>
          </p:nvPr>
        </p:nvSpPr>
        <p:spPr>
          <a:xfrm>
            <a:off x="1968500" y="152400"/>
            <a:ext cx="9753600" cy="2590800"/>
          </a:xfrm>
          <a:prstGeom prst="rect">
            <a:avLst/>
          </a:prstGeom>
        </p:spPr>
        <p:txBody>
          <a:bodyPr anchor="ctr"/>
          <a:lstStyle>
            <a:lvl1pPr>
              <a:defRPr sz="6800"/>
            </a:lvl1pPr>
          </a:lstStyle>
          <a:p>
            <a:r>
              <a:t>Title Text</a:t>
            </a:r>
          </a:p>
        </p:txBody>
      </p:sp>
      <p:sp>
        <p:nvSpPr>
          <p:cNvPr id="65" name="Body Level One…"/>
          <p:cNvSpPr txBox="1">
            <a:spLocks noGrp="1"/>
          </p:cNvSpPr>
          <p:nvPr>
            <p:ph type="body" idx="1"/>
          </p:nvPr>
        </p:nvSpPr>
        <p:spPr>
          <a:xfrm>
            <a:off x="1968500" y="2743200"/>
            <a:ext cx="9753600" cy="5842000"/>
          </a:xfrm>
          <a:prstGeom prst="rect">
            <a:avLst/>
          </a:prstGeom>
        </p:spPr>
        <p:txBody>
          <a:bodyPr anchor="ctr"/>
          <a:lstStyle>
            <a:lvl1pPr marL="546100" indent="-546100" algn="l">
              <a:spcBef>
                <a:spcPts val="5000"/>
              </a:spcBef>
              <a:buSzPct val="35000"/>
              <a:buBlip>
                <a:blip r:embed="rId3"/>
              </a:buBlip>
              <a:defRPr sz="4000"/>
            </a:lvl1pPr>
            <a:lvl2pPr marL="1092200" indent="-546100" algn="l">
              <a:spcBef>
                <a:spcPts val="5000"/>
              </a:spcBef>
              <a:buSzPct val="35000"/>
              <a:buBlip>
                <a:blip r:embed="rId3"/>
              </a:buBlip>
              <a:defRPr sz="4000"/>
            </a:lvl2pPr>
            <a:lvl3pPr marL="1638300" indent="-546100" algn="l">
              <a:spcBef>
                <a:spcPts val="5000"/>
              </a:spcBef>
              <a:buSzPct val="35000"/>
              <a:buBlip>
                <a:blip r:embed="rId3"/>
              </a:buBlip>
              <a:defRPr sz="4000"/>
            </a:lvl3pPr>
            <a:lvl4pPr marL="2184400" indent="-546100" algn="l">
              <a:spcBef>
                <a:spcPts val="5000"/>
              </a:spcBef>
              <a:buSzPct val="35000"/>
              <a:buBlip>
                <a:blip r:embed="rId3"/>
              </a:buBlip>
              <a:defRPr sz="4000"/>
            </a:lvl4pPr>
            <a:lvl5pPr marL="2730500" indent="-546100" algn="l">
              <a:spcBef>
                <a:spcPts val="5000"/>
              </a:spcBef>
              <a:buSzPct val="35000"/>
              <a:buBlip>
                <a:blip r:embed="rId3"/>
              </a:buBlip>
              <a:defRPr sz="4000"/>
            </a:lvl5pPr>
          </a:lstStyle>
          <a:p>
            <a:pPr>
              <a:defRPr>
                <a:effectLst/>
              </a:defRPr>
            </a:pPr>
            <a:r>
              <a:t>Body Level One</a:t>
            </a:r>
          </a:p>
          <a:p>
            <a:pPr lvl="1">
              <a:defRPr>
                <a:effectLst/>
              </a:defRPr>
            </a:pPr>
            <a:r>
              <a:t>Body Level Two</a:t>
            </a:r>
          </a:p>
          <a:p>
            <a:pPr lvl="2">
              <a:defRPr>
                <a:effectLst/>
              </a:defRPr>
            </a:pPr>
            <a:r>
              <a:t>Body Level Three</a:t>
            </a:r>
          </a:p>
          <a:p>
            <a:pPr lvl="3">
              <a:defRPr>
                <a:effectLst/>
              </a:defRPr>
            </a:pPr>
            <a:r>
              <a:t>Body Level Four</a:t>
            </a:r>
          </a:p>
          <a:p>
            <a:pPr lvl="4">
              <a:defRPr>
                <a:effectLst/>
              </a:defRPr>
            </a:pPr>
            <a:r>
              <a:t>Body Level Five</a:t>
            </a:r>
          </a:p>
        </p:txBody>
      </p:sp>
      <p:sp>
        <p:nvSpPr>
          <p:cNvPr id="6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Bullets &amp; Photo">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3" name="Image"/>
          <p:cNvSpPr>
            <a:spLocks noGrp="1"/>
          </p:cNvSpPr>
          <p:nvPr>
            <p:ph type="pic" sz="half" idx="21"/>
          </p:nvPr>
        </p:nvSpPr>
        <p:spPr>
          <a:xfrm>
            <a:off x="3438142" y="2844292"/>
            <a:ext cx="8437767" cy="5613580"/>
          </a:xfrm>
          <a:prstGeom prst="rect">
            <a:avLst/>
          </a:prstGeom>
          <a:ln w="9525">
            <a:round/>
          </a:ln>
        </p:spPr>
        <p:txBody>
          <a:bodyPr lIns="91439" tIns="45719" rIns="91439" bIns="45719">
            <a:noAutofit/>
          </a:bodyPr>
          <a:lstStyle/>
          <a:p>
            <a:endParaRPr/>
          </a:p>
        </p:txBody>
      </p:sp>
      <p:sp>
        <p:nvSpPr>
          <p:cNvPr id="74" name="Title Text"/>
          <p:cNvSpPr txBox="1">
            <a:spLocks noGrp="1"/>
          </p:cNvSpPr>
          <p:nvPr>
            <p:ph type="title"/>
          </p:nvPr>
        </p:nvSpPr>
        <p:spPr>
          <a:xfrm>
            <a:off x="1968500" y="152400"/>
            <a:ext cx="9753600" cy="2590800"/>
          </a:xfrm>
          <a:prstGeom prst="rect">
            <a:avLst/>
          </a:prstGeom>
        </p:spPr>
        <p:txBody>
          <a:bodyPr anchor="ctr"/>
          <a:lstStyle>
            <a:lvl1pPr>
              <a:defRPr sz="6800"/>
            </a:lvl1pPr>
          </a:lstStyle>
          <a:p>
            <a:r>
              <a:t>Title Text</a:t>
            </a:r>
          </a:p>
        </p:txBody>
      </p:sp>
      <p:sp>
        <p:nvSpPr>
          <p:cNvPr id="75" name="Body Level One…"/>
          <p:cNvSpPr txBox="1">
            <a:spLocks noGrp="1"/>
          </p:cNvSpPr>
          <p:nvPr>
            <p:ph type="body" sz="half" idx="1"/>
          </p:nvPr>
        </p:nvSpPr>
        <p:spPr>
          <a:xfrm>
            <a:off x="1968500" y="2743200"/>
            <a:ext cx="4876800" cy="5842000"/>
          </a:xfrm>
          <a:prstGeom prst="rect">
            <a:avLst/>
          </a:prstGeom>
        </p:spPr>
        <p:txBody>
          <a:bodyPr anchor="ctr"/>
          <a:lstStyle>
            <a:lvl1pPr marL="406400" indent="-406400" algn="l">
              <a:spcBef>
                <a:spcPts val="4000"/>
              </a:spcBef>
              <a:buSzPct val="35000"/>
              <a:buBlip>
                <a:blip r:embed="rId3"/>
              </a:buBlip>
              <a:defRPr sz="3000"/>
            </a:lvl1pPr>
            <a:lvl2pPr marL="812800" indent="-406400" algn="l">
              <a:spcBef>
                <a:spcPts val="4000"/>
              </a:spcBef>
              <a:buSzPct val="35000"/>
              <a:buBlip>
                <a:blip r:embed="rId3"/>
              </a:buBlip>
              <a:defRPr sz="3000"/>
            </a:lvl2pPr>
            <a:lvl3pPr marL="1219200" indent="-406400" algn="l">
              <a:spcBef>
                <a:spcPts val="4000"/>
              </a:spcBef>
              <a:buSzPct val="35000"/>
              <a:buBlip>
                <a:blip r:embed="rId3"/>
              </a:buBlip>
              <a:defRPr sz="3000"/>
            </a:lvl3pPr>
            <a:lvl4pPr marL="1625600" indent="-406400" algn="l">
              <a:spcBef>
                <a:spcPts val="4000"/>
              </a:spcBef>
              <a:buSzPct val="35000"/>
              <a:buBlip>
                <a:blip r:embed="rId3"/>
              </a:buBlip>
              <a:defRPr sz="3000"/>
            </a:lvl4pPr>
            <a:lvl5pPr marL="2032000" indent="-406400" algn="l">
              <a:spcBef>
                <a:spcPts val="4000"/>
              </a:spcBef>
              <a:buSzPct val="35000"/>
              <a:buBlip>
                <a:blip r:embed="rId3"/>
              </a:buBlip>
              <a:defRPr sz="3000"/>
            </a:lvl5pPr>
          </a:lstStyle>
          <a:p>
            <a:pPr>
              <a:defRPr>
                <a:effectLst/>
              </a:defRPr>
            </a:pPr>
            <a:r>
              <a:t>Body Level One</a:t>
            </a:r>
          </a:p>
          <a:p>
            <a:pPr lvl="1">
              <a:defRPr>
                <a:effectLst/>
              </a:defRPr>
            </a:pPr>
            <a:r>
              <a:t>Body Level Two</a:t>
            </a:r>
          </a:p>
          <a:p>
            <a:pPr lvl="2">
              <a:defRPr>
                <a:effectLst/>
              </a:defRPr>
            </a:pPr>
            <a:r>
              <a:t>Body Level Three</a:t>
            </a:r>
          </a:p>
          <a:p>
            <a:pPr lvl="3">
              <a:defRPr>
                <a:effectLst/>
              </a:defRPr>
            </a:pPr>
            <a:r>
              <a:t>Body Level Four</a:t>
            </a:r>
          </a:p>
          <a:p>
            <a:pPr lvl="4">
              <a:defRPr>
                <a:effectLst/>
              </a:defRPr>
            </a:pPr>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 Photo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83" name="Image"/>
          <p:cNvSpPr>
            <a:spLocks noGrp="1"/>
          </p:cNvSpPr>
          <p:nvPr>
            <p:ph type="pic" sz="half" idx="21"/>
          </p:nvPr>
        </p:nvSpPr>
        <p:spPr>
          <a:xfrm>
            <a:off x="3972411" y="2181892"/>
            <a:ext cx="8115301" cy="5399046"/>
          </a:xfrm>
          <a:prstGeom prst="rect">
            <a:avLst/>
          </a:prstGeom>
          <a:ln w="9525">
            <a:round/>
          </a:ln>
        </p:spPr>
        <p:txBody>
          <a:bodyPr lIns="91439" tIns="45719" rIns="91439" bIns="45719">
            <a:noAutofit/>
          </a:bodyPr>
          <a:lstStyle/>
          <a:p>
            <a:endParaRPr/>
          </a:p>
        </p:txBody>
      </p:sp>
      <p:sp>
        <p:nvSpPr>
          <p:cNvPr id="84" name="Title Text"/>
          <p:cNvSpPr txBox="1">
            <a:spLocks noGrp="1"/>
          </p:cNvSpPr>
          <p:nvPr>
            <p:ph type="title"/>
          </p:nvPr>
        </p:nvSpPr>
        <p:spPr>
          <a:xfrm>
            <a:off x="1104900" y="1993900"/>
            <a:ext cx="6299200" cy="3124200"/>
          </a:xfrm>
          <a:prstGeom prst="rect">
            <a:avLst/>
          </a:prstGeom>
        </p:spPr>
        <p:txBody>
          <a:bodyPr/>
          <a:lstStyle>
            <a:lvl1pPr>
              <a:defRPr sz="6800"/>
            </a:lvl1pPr>
          </a:lstStyle>
          <a:p>
            <a:r>
              <a:t>Title Text</a:t>
            </a:r>
          </a:p>
        </p:txBody>
      </p:sp>
      <p:sp>
        <p:nvSpPr>
          <p:cNvPr id="85" name="Body Level One…"/>
          <p:cNvSpPr txBox="1">
            <a:spLocks noGrp="1"/>
          </p:cNvSpPr>
          <p:nvPr>
            <p:ph type="body" sz="quarter" idx="1"/>
          </p:nvPr>
        </p:nvSpPr>
        <p:spPr>
          <a:xfrm>
            <a:off x="1104900" y="5257800"/>
            <a:ext cx="6299200" cy="2857500"/>
          </a:xfrm>
          <a:prstGeom prst="rect">
            <a:avLst/>
          </a:prstGeom>
        </p:spPr>
        <p:txBody>
          <a:bodyPr/>
          <a:lstStyle>
            <a:lvl1pPr>
              <a:defRPr sz="4000"/>
            </a:lvl1pPr>
            <a:lvl2pPr>
              <a:defRPr sz="4000"/>
            </a:lvl2pPr>
            <a:lvl3pPr>
              <a:defRPr sz="4000"/>
            </a:lvl3pPr>
            <a:lvl4pPr>
              <a:defRPr sz="4000"/>
            </a:lvl4pPr>
            <a:lvl5pPr>
              <a:defRPr sz="4000"/>
            </a:lvl5pPr>
          </a:lstStyle>
          <a:p>
            <a:r>
              <a:t>Body Level One</a:t>
            </a:r>
          </a:p>
          <a:p>
            <a:pPr lvl="1"/>
            <a:r>
              <a:t>Body Level Two</a:t>
            </a:r>
          </a:p>
          <a:p>
            <a:pPr lvl="2"/>
            <a:r>
              <a:t>Body Level Three</a:t>
            </a:r>
          </a:p>
          <a:p>
            <a:pPr lvl="3"/>
            <a:r>
              <a:t>Body Level Four</a:t>
            </a:r>
          </a:p>
          <a:p>
            <a:pPr lvl="4"/>
            <a:r>
              <a:t>Body Level Five</a:t>
            </a: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6"/>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778000" y="1765300"/>
            <a:ext cx="10464800" cy="3124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t>Title Text</a:t>
            </a:r>
          </a:p>
        </p:txBody>
      </p:sp>
      <p:sp>
        <p:nvSpPr>
          <p:cNvPr id="3" name="Body Level One…"/>
          <p:cNvSpPr txBox="1">
            <a:spLocks noGrp="1"/>
          </p:cNvSpPr>
          <p:nvPr>
            <p:ph type="body" idx="1"/>
          </p:nvPr>
        </p:nvSpPr>
        <p:spPr>
          <a:xfrm>
            <a:off x="1778000" y="5029200"/>
            <a:ext cx="10464800" cy="1549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153899" y="9166859"/>
            <a:ext cx="453239" cy="462282"/>
          </a:xfrm>
          <a:prstGeom prst="rect">
            <a:avLst/>
          </a:prstGeom>
          <a:ln w="12700">
            <a:miter lim="400000"/>
          </a:ln>
        </p:spPr>
        <p:txBody>
          <a:bodyPr wrap="none" lIns="50800" tIns="50800" rIns="50800" bIns="50800" anchor="ctr">
            <a:spAutoFit/>
          </a:bodyPr>
          <a:lstStyle>
            <a:lvl1pPr algn="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txStyles>
    <p:titleStyle>
      <a:lvl1pPr marL="0" marR="0" indent="0" algn="ctr" defTabSz="457200" rtl="0" latinLnBrk="0">
        <a:lnSpc>
          <a:spcPct val="100000"/>
        </a:lnSpc>
        <a:spcBef>
          <a:spcPts val="0"/>
        </a:spcBef>
        <a:spcAft>
          <a:spcPts val="0"/>
        </a:spcAft>
        <a:buClrTx/>
        <a:buSzTx/>
        <a:buFontTx/>
        <a:buNone/>
        <a:tabLst>
          <a:tab pos="1485900" algn="l"/>
        </a:tabLst>
        <a:defRPr sz="94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1pPr>
      <a:lvl2pPr marL="0" marR="0" indent="228600" algn="ctr" defTabSz="457200" rtl="0" latinLnBrk="0">
        <a:lnSpc>
          <a:spcPct val="100000"/>
        </a:lnSpc>
        <a:spcBef>
          <a:spcPts val="0"/>
        </a:spcBef>
        <a:spcAft>
          <a:spcPts val="0"/>
        </a:spcAft>
        <a:buClrTx/>
        <a:buSzTx/>
        <a:buFontTx/>
        <a:buNone/>
        <a:tabLst>
          <a:tab pos="1485900" algn="l"/>
        </a:tabLst>
        <a:defRPr sz="94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2pPr>
      <a:lvl3pPr marL="0" marR="0" indent="457200" algn="ctr" defTabSz="457200" rtl="0" latinLnBrk="0">
        <a:lnSpc>
          <a:spcPct val="100000"/>
        </a:lnSpc>
        <a:spcBef>
          <a:spcPts val="0"/>
        </a:spcBef>
        <a:spcAft>
          <a:spcPts val="0"/>
        </a:spcAft>
        <a:buClrTx/>
        <a:buSzTx/>
        <a:buFontTx/>
        <a:buNone/>
        <a:tabLst>
          <a:tab pos="1485900" algn="l"/>
        </a:tabLst>
        <a:defRPr sz="94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3pPr>
      <a:lvl4pPr marL="0" marR="0" indent="685800" algn="ctr" defTabSz="457200" rtl="0" latinLnBrk="0">
        <a:lnSpc>
          <a:spcPct val="100000"/>
        </a:lnSpc>
        <a:spcBef>
          <a:spcPts val="0"/>
        </a:spcBef>
        <a:spcAft>
          <a:spcPts val="0"/>
        </a:spcAft>
        <a:buClrTx/>
        <a:buSzTx/>
        <a:buFontTx/>
        <a:buNone/>
        <a:tabLst>
          <a:tab pos="1485900" algn="l"/>
        </a:tabLst>
        <a:defRPr sz="94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4pPr>
      <a:lvl5pPr marL="0" marR="0" indent="914400" algn="ctr" defTabSz="457200" rtl="0" latinLnBrk="0">
        <a:lnSpc>
          <a:spcPct val="100000"/>
        </a:lnSpc>
        <a:spcBef>
          <a:spcPts val="0"/>
        </a:spcBef>
        <a:spcAft>
          <a:spcPts val="0"/>
        </a:spcAft>
        <a:buClrTx/>
        <a:buSzTx/>
        <a:buFontTx/>
        <a:buNone/>
        <a:tabLst>
          <a:tab pos="1485900" algn="l"/>
        </a:tabLst>
        <a:defRPr sz="94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5pPr>
      <a:lvl6pPr marL="0" marR="0" indent="1143000" algn="ctr" defTabSz="457200" rtl="0" latinLnBrk="0">
        <a:lnSpc>
          <a:spcPct val="100000"/>
        </a:lnSpc>
        <a:spcBef>
          <a:spcPts val="0"/>
        </a:spcBef>
        <a:spcAft>
          <a:spcPts val="0"/>
        </a:spcAft>
        <a:buClrTx/>
        <a:buSzTx/>
        <a:buFontTx/>
        <a:buNone/>
        <a:tabLst>
          <a:tab pos="1485900" algn="l"/>
        </a:tabLst>
        <a:defRPr sz="94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6pPr>
      <a:lvl7pPr marL="0" marR="0" indent="1371600" algn="ctr" defTabSz="457200" rtl="0" latinLnBrk="0">
        <a:lnSpc>
          <a:spcPct val="100000"/>
        </a:lnSpc>
        <a:spcBef>
          <a:spcPts val="0"/>
        </a:spcBef>
        <a:spcAft>
          <a:spcPts val="0"/>
        </a:spcAft>
        <a:buClrTx/>
        <a:buSzTx/>
        <a:buFontTx/>
        <a:buNone/>
        <a:tabLst>
          <a:tab pos="1485900" algn="l"/>
        </a:tabLst>
        <a:defRPr sz="94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7pPr>
      <a:lvl8pPr marL="0" marR="0" indent="1600200" algn="ctr" defTabSz="457200" rtl="0" latinLnBrk="0">
        <a:lnSpc>
          <a:spcPct val="100000"/>
        </a:lnSpc>
        <a:spcBef>
          <a:spcPts val="0"/>
        </a:spcBef>
        <a:spcAft>
          <a:spcPts val="0"/>
        </a:spcAft>
        <a:buClrTx/>
        <a:buSzTx/>
        <a:buFontTx/>
        <a:buNone/>
        <a:tabLst>
          <a:tab pos="1485900" algn="l"/>
        </a:tabLst>
        <a:defRPr sz="94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8pPr>
      <a:lvl9pPr marL="0" marR="0" indent="1828800" algn="ctr" defTabSz="457200" rtl="0" latinLnBrk="0">
        <a:lnSpc>
          <a:spcPct val="100000"/>
        </a:lnSpc>
        <a:spcBef>
          <a:spcPts val="0"/>
        </a:spcBef>
        <a:spcAft>
          <a:spcPts val="0"/>
        </a:spcAft>
        <a:buClrTx/>
        <a:buSzTx/>
        <a:buFontTx/>
        <a:buNone/>
        <a:tabLst>
          <a:tab pos="1485900" algn="l"/>
        </a:tabLst>
        <a:defRPr sz="94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9pPr>
    </p:titleStyle>
    <p:bodyStyle>
      <a:lvl1pPr marL="0" marR="0" indent="0" algn="ctr" defTabSz="457200" rtl="0" latinLnBrk="0">
        <a:lnSpc>
          <a:spcPct val="100000"/>
        </a:lnSpc>
        <a:spcBef>
          <a:spcPts val="0"/>
        </a:spcBef>
        <a:spcAft>
          <a:spcPts val="0"/>
        </a:spcAft>
        <a:buClrTx/>
        <a:buSzTx/>
        <a:buFontTx/>
        <a:buNone/>
        <a:tabLst/>
        <a:defRPr sz="42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1pPr>
      <a:lvl2pPr marL="0" marR="0" indent="228600" algn="ctr" defTabSz="457200" rtl="0" latinLnBrk="0">
        <a:lnSpc>
          <a:spcPct val="100000"/>
        </a:lnSpc>
        <a:spcBef>
          <a:spcPts val="0"/>
        </a:spcBef>
        <a:spcAft>
          <a:spcPts val="0"/>
        </a:spcAft>
        <a:buClrTx/>
        <a:buSzTx/>
        <a:buFontTx/>
        <a:buNone/>
        <a:tabLst/>
        <a:defRPr sz="42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2pPr>
      <a:lvl3pPr marL="0" marR="0" indent="457200" algn="ctr" defTabSz="457200" rtl="0" latinLnBrk="0">
        <a:lnSpc>
          <a:spcPct val="100000"/>
        </a:lnSpc>
        <a:spcBef>
          <a:spcPts val="0"/>
        </a:spcBef>
        <a:spcAft>
          <a:spcPts val="0"/>
        </a:spcAft>
        <a:buClrTx/>
        <a:buSzTx/>
        <a:buFontTx/>
        <a:buNone/>
        <a:tabLst/>
        <a:defRPr sz="42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3pPr>
      <a:lvl4pPr marL="0" marR="0" indent="685800" algn="ctr" defTabSz="457200" rtl="0" latinLnBrk="0">
        <a:lnSpc>
          <a:spcPct val="100000"/>
        </a:lnSpc>
        <a:spcBef>
          <a:spcPts val="0"/>
        </a:spcBef>
        <a:spcAft>
          <a:spcPts val="0"/>
        </a:spcAft>
        <a:buClrTx/>
        <a:buSzTx/>
        <a:buFontTx/>
        <a:buNone/>
        <a:tabLst/>
        <a:defRPr sz="42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4pPr>
      <a:lvl5pPr marL="0" marR="0" indent="914400" algn="ctr" defTabSz="457200" rtl="0" latinLnBrk="0">
        <a:lnSpc>
          <a:spcPct val="100000"/>
        </a:lnSpc>
        <a:spcBef>
          <a:spcPts val="0"/>
        </a:spcBef>
        <a:spcAft>
          <a:spcPts val="0"/>
        </a:spcAft>
        <a:buClrTx/>
        <a:buSzTx/>
        <a:buFontTx/>
        <a:buNone/>
        <a:tabLst/>
        <a:defRPr sz="42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5pPr>
      <a:lvl6pPr marL="0" marR="0" indent="1143000" algn="ctr" defTabSz="457200" rtl="0" latinLnBrk="0">
        <a:lnSpc>
          <a:spcPct val="100000"/>
        </a:lnSpc>
        <a:spcBef>
          <a:spcPts val="0"/>
        </a:spcBef>
        <a:spcAft>
          <a:spcPts val="0"/>
        </a:spcAft>
        <a:buClrTx/>
        <a:buSzTx/>
        <a:buFontTx/>
        <a:buNone/>
        <a:tabLst/>
        <a:defRPr sz="42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6pPr>
      <a:lvl7pPr marL="0" marR="0" indent="1371600" algn="ctr" defTabSz="457200" rtl="0" latinLnBrk="0">
        <a:lnSpc>
          <a:spcPct val="100000"/>
        </a:lnSpc>
        <a:spcBef>
          <a:spcPts val="0"/>
        </a:spcBef>
        <a:spcAft>
          <a:spcPts val="0"/>
        </a:spcAft>
        <a:buClrTx/>
        <a:buSzTx/>
        <a:buFontTx/>
        <a:buNone/>
        <a:tabLst/>
        <a:defRPr sz="42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7pPr>
      <a:lvl8pPr marL="0" marR="0" indent="1600200" algn="ctr" defTabSz="457200" rtl="0" latinLnBrk="0">
        <a:lnSpc>
          <a:spcPct val="100000"/>
        </a:lnSpc>
        <a:spcBef>
          <a:spcPts val="0"/>
        </a:spcBef>
        <a:spcAft>
          <a:spcPts val="0"/>
        </a:spcAft>
        <a:buClrTx/>
        <a:buSzTx/>
        <a:buFontTx/>
        <a:buNone/>
        <a:tabLst/>
        <a:defRPr sz="42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8pPr>
      <a:lvl9pPr marL="0" marR="0" indent="1828800" algn="ctr" defTabSz="457200" rtl="0" latinLnBrk="0">
        <a:lnSpc>
          <a:spcPct val="100000"/>
        </a:lnSpc>
        <a:spcBef>
          <a:spcPts val="0"/>
        </a:spcBef>
        <a:spcAft>
          <a:spcPts val="0"/>
        </a:spcAft>
        <a:buClrTx/>
        <a:buSzTx/>
        <a:buFontTx/>
        <a:buNone/>
        <a:tabLst/>
        <a:defRPr sz="4200" b="0" i="0" u="none" strike="noStrike" cap="none" spc="0" baseline="0">
          <a:solidFill>
            <a:srgbClr val="363929"/>
          </a:solidFill>
          <a:effectLst>
            <a:outerShdw blurRad="25400" dist="25400" dir="2700000" rotWithShape="0">
              <a:srgbClr val="FFFFFF">
                <a:alpha val="50000"/>
              </a:srgbClr>
            </a:outerShdw>
          </a:effectLst>
          <a:uFillTx/>
          <a:latin typeface="+mn-lt"/>
          <a:ea typeface="+mn-ea"/>
          <a:cs typeface="+mn-cs"/>
          <a:sym typeface="Optima"/>
        </a:defRPr>
      </a:lvl9pPr>
    </p:bodyStyle>
    <p:otherStyle>
      <a:lvl1pPr marL="0" marR="0" indent="0" algn="r" defTabSz="4572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Optima"/>
        </a:defRPr>
      </a:lvl1pPr>
      <a:lvl2pPr marL="0" marR="0" indent="228600" algn="r" defTabSz="4572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Optima"/>
        </a:defRPr>
      </a:lvl2pPr>
      <a:lvl3pPr marL="0" marR="0" indent="457200" algn="r" defTabSz="4572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Optima"/>
        </a:defRPr>
      </a:lvl3pPr>
      <a:lvl4pPr marL="0" marR="0" indent="685800" algn="r" defTabSz="4572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Optima"/>
        </a:defRPr>
      </a:lvl4pPr>
      <a:lvl5pPr marL="0" marR="0" indent="914400" algn="r" defTabSz="4572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Optima"/>
        </a:defRPr>
      </a:lvl5pPr>
      <a:lvl6pPr marL="0" marR="0" indent="1143000" algn="r" defTabSz="4572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Optima"/>
        </a:defRPr>
      </a:lvl6pPr>
      <a:lvl7pPr marL="0" marR="0" indent="1371600" algn="r" defTabSz="4572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Optima"/>
        </a:defRPr>
      </a:lvl7pPr>
      <a:lvl8pPr marL="0" marR="0" indent="1600200" algn="r" defTabSz="4572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Optima"/>
        </a:defRPr>
      </a:lvl8pPr>
      <a:lvl9pPr marL="0" marR="0" indent="1828800" algn="r" defTabSz="4572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Optima"/>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www.uptodate.com/contents/rivaroxaban-drug-information?source=see_link"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www.uptodate.com/contents/direct-oral-anticoagulants-and-parenteral-direct-thrombin-inhibitors-dosing-and-adverse-effects?search=noac&amp;source=search_result&amp;selectedTitle=1~150&amp;usage_type=default&amp;display_rank=1#H1642807" TargetMode="External"/><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hyperlink" Target="https://www.uptodate.com/contents/direct-oral-anticoagulants-and-parenteral-direct-thrombin-inhibitors-dosing-and-adverse-effects?search=noac&amp;source=search_result&amp;selectedTitle=1~150&amp;usage_type=default&amp;display_rank=1#H12"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www.uptodate.com/contents/dabigatran-drug-information?source=see_link" TargetMode="Externa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hyperlink" Target="https://www.uptodate.com/contents/sacubitril-and-valsartan-drug-information?source=see_link"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hyperlink" Target="https://www.uptodate.com/contents/enalapril-drug-information?source=see_link" TargetMode="Externa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hyperlink" Target="https://www.uptodate.com/contents/simvastatin-drug-information?source=see_link" TargetMode="External"/><Relationship Id="rId2" Type="http://schemas.openxmlformats.org/officeDocument/2006/relationships/hyperlink" Target="https://www.uptodate.com/contents/digoxin-drug-information?source=see_link"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hyperlink" Target="https://www.uptodate.com/contents/evolocumab-drug-information?source=see_link"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s://www.uptodate.com/contents/alirocumab-drug-information?source=see_link"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Title 1"/>
          <p:cNvSpPr txBox="1">
            <a:spLocks noGrp="1"/>
          </p:cNvSpPr>
          <p:nvPr>
            <p:ph type="ctrTitle"/>
          </p:nvPr>
        </p:nvSpPr>
        <p:spPr>
          <a:xfrm>
            <a:off x="1269999" y="1752599"/>
            <a:ext cx="10464801" cy="3124201"/>
          </a:xfrm>
          <a:prstGeom prst="rect">
            <a:avLst/>
          </a:prstGeom>
        </p:spPr>
        <p:txBody>
          <a:bodyPr/>
          <a:lstStyle/>
          <a:p>
            <a:pPr>
              <a:defRPr sz="7200" b="1">
                <a:solidFill>
                  <a:srgbClr val="FFD966"/>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pPr>
            <a:r>
              <a:rPr dirty="0"/>
              <a:t>NEW DRUGS</a:t>
            </a:r>
            <a:br>
              <a:rPr dirty="0"/>
            </a:br>
            <a:r>
              <a:rPr dirty="0"/>
              <a:t> IN MEDICINE </a:t>
            </a:r>
          </a:p>
        </p:txBody>
      </p:sp>
      <p:sp>
        <p:nvSpPr>
          <p:cNvPr id="3" name="Text Placeholder 2">
            <a:extLst>
              <a:ext uri="{FF2B5EF4-FFF2-40B4-BE49-F238E27FC236}">
                <a16:creationId xmlns:a16="http://schemas.microsoft.com/office/drawing/2014/main" id="{246B696E-2FE6-4DA7-B8C3-0ECD2C2FE7ED}"/>
              </a:ext>
            </a:extLst>
          </p:cNvPr>
          <p:cNvSpPr>
            <a:spLocks noGrp="1"/>
          </p:cNvSpPr>
          <p:nvPr>
            <p:ph type="body" sz="quarter" idx="1"/>
          </p:nvPr>
        </p:nvSpPr>
        <p:spPr>
          <a:xfrm>
            <a:off x="1270000" y="5656520"/>
            <a:ext cx="10464800" cy="1262321"/>
          </a:xfrm>
        </p:spPr>
        <p:txBody>
          <a:bodyPr/>
          <a:lstStyle/>
          <a:p>
            <a:endParaRPr lang="en-GB"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object 3"/>
          <p:cNvSpPr txBox="1"/>
          <p:nvPr/>
        </p:nvSpPr>
        <p:spPr>
          <a:xfrm>
            <a:off x="921459" y="259110"/>
            <a:ext cx="11522570" cy="62786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marL="395287" marR="119210" indent="-385762" algn="l" defTabSz="975360">
              <a:buClr>
                <a:srgbClr val="5FCAEE"/>
              </a:buClr>
              <a:buSzPct val="80000"/>
              <a:buChar char="❖"/>
              <a:tabLst>
                <a:tab pos="444500" algn="l"/>
                <a:tab pos="444500" algn="l"/>
              </a:tabLst>
            </a:pPr>
            <a:r>
              <a:rPr dirty="0"/>
              <a:t>	</a:t>
            </a:r>
            <a:r>
              <a:rPr b="1" dirty="0">
                <a:solidFill>
                  <a:srgbClr val="404040"/>
                </a:solidFill>
                <a:latin typeface="Trebuchet MS"/>
                <a:ea typeface="Trebuchet MS"/>
                <a:cs typeface="Trebuchet MS"/>
                <a:sym typeface="Trebuchet MS"/>
              </a:rPr>
              <a:t>The </a:t>
            </a:r>
            <a:r>
              <a:rPr b="1" spc="-39" dirty="0">
                <a:solidFill>
                  <a:srgbClr val="404040"/>
                </a:solidFill>
                <a:latin typeface="Trebuchet MS"/>
                <a:ea typeface="Trebuchet MS"/>
                <a:cs typeface="Trebuchet MS"/>
                <a:sym typeface="Trebuchet MS"/>
              </a:rPr>
              <a:t>SGLT2  protein </a:t>
            </a:r>
            <a:r>
              <a:rPr b="1" spc="-5" dirty="0">
                <a:solidFill>
                  <a:srgbClr val="404040"/>
                </a:solidFill>
                <a:latin typeface="Trebuchet MS"/>
                <a:ea typeface="Trebuchet MS"/>
                <a:cs typeface="Trebuchet MS"/>
                <a:sym typeface="Trebuchet MS"/>
              </a:rPr>
              <a:t>responsible of reabsorption </a:t>
            </a:r>
            <a:r>
              <a:rPr b="1" dirty="0">
                <a:solidFill>
                  <a:srgbClr val="404040"/>
                </a:solidFill>
                <a:latin typeface="Trebuchet MS"/>
                <a:ea typeface="Trebuchet MS"/>
                <a:cs typeface="Trebuchet MS"/>
                <a:sym typeface="Trebuchet MS"/>
              </a:rPr>
              <a:t>of the filtered</a:t>
            </a:r>
            <a:r>
              <a:rPr b="1" spc="-196" dirty="0">
                <a:solidFill>
                  <a:srgbClr val="404040"/>
                </a:solidFill>
                <a:latin typeface="Trebuchet MS"/>
                <a:ea typeface="Trebuchet MS"/>
                <a:cs typeface="Trebuchet MS"/>
                <a:sym typeface="Trebuchet MS"/>
              </a:rPr>
              <a:t> </a:t>
            </a:r>
            <a:r>
              <a:rPr b="1" dirty="0">
                <a:solidFill>
                  <a:srgbClr val="404040"/>
                </a:solidFill>
                <a:latin typeface="Trebuchet MS"/>
                <a:ea typeface="Trebuchet MS"/>
                <a:cs typeface="Trebuchet MS"/>
                <a:sym typeface="Trebuchet MS"/>
              </a:rPr>
              <a:t>glucose in tubular lumen of kidney</a:t>
            </a:r>
            <a:r>
              <a:rPr dirty="0">
                <a:latin typeface="Trebuchet MS"/>
                <a:ea typeface="Trebuchet MS"/>
                <a:cs typeface="Trebuchet MS"/>
                <a:sym typeface="Trebuchet MS"/>
              </a:rPr>
              <a:t> </a:t>
            </a:r>
            <a:r>
              <a:rPr lang="en-US" dirty="0">
                <a:latin typeface="Trebuchet MS"/>
                <a:ea typeface="Trebuchet MS"/>
                <a:cs typeface="Trebuchet MS"/>
                <a:sym typeface="Trebuchet MS"/>
              </a:rPr>
              <a:t>(mainly at PCT).</a:t>
            </a:r>
          </a:p>
          <a:p>
            <a:pPr marL="395287" marR="119210" indent="-385762" algn="l" defTabSz="975360">
              <a:buClr>
                <a:srgbClr val="5FCAEE"/>
              </a:buClr>
              <a:buSzPct val="80000"/>
              <a:buChar char="❖"/>
              <a:tabLst>
                <a:tab pos="444500" algn="l"/>
                <a:tab pos="444500" algn="l"/>
              </a:tabLst>
            </a:pPr>
            <a:endParaRPr sz="2800" dirty="0">
              <a:latin typeface="Times New Roman"/>
              <a:ea typeface="Times New Roman"/>
              <a:cs typeface="Times New Roman"/>
              <a:sym typeface="Times New Roman"/>
            </a:endParaRPr>
          </a:p>
          <a:p>
            <a:pPr marL="395287" marR="5418" indent="-385762" algn="l" defTabSz="975360">
              <a:spcBef>
                <a:spcPts val="1800"/>
              </a:spcBef>
              <a:buClr>
                <a:srgbClr val="5FCAEE"/>
              </a:buClr>
              <a:buSzPct val="80000"/>
              <a:buChar char="❖"/>
              <a:tabLst>
                <a:tab pos="444500" algn="l"/>
                <a:tab pos="444500" algn="l"/>
                <a:tab pos="1270000" algn="l"/>
              </a:tabLst>
            </a:pPr>
            <a:r>
              <a:rPr dirty="0"/>
              <a:t>	</a:t>
            </a:r>
            <a:r>
              <a:rPr b="1" spc="-39" dirty="0">
                <a:solidFill>
                  <a:srgbClr val="404040"/>
                </a:solidFill>
                <a:latin typeface="Trebuchet MS"/>
                <a:ea typeface="Trebuchet MS"/>
                <a:cs typeface="Trebuchet MS"/>
                <a:sym typeface="Trebuchet MS"/>
              </a:rPr>
              <a:t>SGLT2 </a:t>
            </a:r>
            <a:r>
              <a:rPr b="1" dirty="0">
                <a:solidFill>
                  <a:srgbClr val="404040"/>
                </a:solidFill>
                <a:latin typeface="Trebuchet MS"/>
                <a:ea typeface="Trebuchet MS"/>
                <a:cs typeface="Trebuchet MS"/>
                <a:sym typeface="Trebuchet MS"/>
              </a:rPr>
              <a:t>inhibitors block </a:t>
            </a:r>
            <a:r>
              <a:rPr b="1" spc="-5" dirty="0">
                <a:solidFill>
                  <a:srgbClr val="404040"/>
                </a:solidFill>
                <a:latin typeface="Trebuchet MS"/>
                <a:ea typeface="Trebuchet MS"/>
                <a:cs typeface="Trebuchet MS"/>
                <a:sym typeface="Trebuchet MS"/>
              </a:rPr>
              <a:t>these  proteins</a:t>
            </a:r>
            <a:r>
              <a:rPr b="1" spc="51" dirty="0">
                <a:solidFill>
                  <a:srgbClr val="404040"/>
                </a:solidFill>
                <a:latin typeface="Trebuchet MS"/>
                <a:ea typeface="Trebuchet MS"/>
                <a:cs typeface="Trebuchet MS"/>
                <a:sym typeface="Trebuchet MS"/>
              </a:rPr>
              <a:t> </a:t>
            </a:r>
            <a:r>
              <a:rPr b="1" dirty="0">
                <a:solidFill>
                  <a:srgbClr val="404040"/>
                </a:solidFill>
                <a:latin typeface="Trebuchet MS"/>
                <a:ea typeface="Trebuchet MS"/>
                <a:cs typeface="Trebuchet MS"/>
                <a:sym typeface="Trebuchet MS"/>
              </a:rPr>
              <a:t>which means less glucose gets </a:t>
            </a:r>
            <a:r>
              <a:rPr b="1" spc="-5" dirty="0">
                <a:solidFill>
                  <a:srgbClr val="404040"/>
                </a:solidFill>
                <a:latin typeface="Trebuchet MS"/>
                <a:ea typeface="Trebuchet MS"/>
                <a:cs typeface="Trebuchet MS"/>
                <a:sym typeface="Trebuchet MS"/>
              </a:rPr>
              <a:t>reabsorbed </a:t>
            </a:r>
            <a:r>
              <a:rPr b="1" dirty="0">
                <a:solidFill>
                  <a:srgbClr val="404040"/>
                </a:solidFill>
                <a:latin typeface="Trebuchet MS"/>
                <a:ea typeface="Trebuchet MS"/>
                <a:cs typeface="Trebuchet MS"/>
                <a:sym typeface="Trebuchet MS"/>
              </a:rPr>
              <a:t>back  into </a:t>
            </a:r>
            <a:r>
              <a:rPr b="1" spc="-5" dirty="0">
                <a:solidFill>
                  <a:srgbClr val="404040"/>
                </a:solidFill>
                <a:latin typeface="Trebuchet MS"/>
                <a:ea typeface="Trebuchet MS"/>
                <a:cs typeface="Trebuchet MS"/>
                <a:sym typeface="Trebuchet MS"/>
              </a:rPr>
              <a:t>the </a:t>
            </a:r>
            <a:r>
              <a:rPr b="1" dirty="0">
                <a:solidFill>
                  <a:srgbClr val="404040"/>
                </a:solidFill>
                <a:latin typeface="Trebuchet MS"/>
                <a:ea typeface="Trebuchet MS"/>
                <a:cs typeface="Trebuchet MS"/>
                <a:sym typeface="Trebuchet MS"/>
              </a:rPr>
              <a:t>blood </a:t>
            </a:r>
            <a:r>
              <a:rPr b="1" spc="5" dirty="0">
                <a:solidFill>
                  <a:srgbClr val="404040"/>
                </a:solidFill>
                <a:latin typeface="Trebuchet MS"/>
                <a:ea typeface="Trebuchet MS"/>
                <a:cs typeface="Trebuchet MS"/>
                <a:sym typeface="Trebuchet MS"/>
              </a:rPr>
              <a:t>and </a:t>
            </a:r>
            <a:r>
              <a:rPr b="1" dirty="0">
                <a:solidFill>
                  <a:srgbClr val="404040"/>
                </a:solidFill>
                <a:latin typeface="Trebuchet MS"/>
                <a:ea typeface="Trebuchet MS"/>
                <a:cs typeface="Trebuchet MS"/>
                <a:sym typeface="Trebuchet MS"/>
              </a:rPr>
              <a:t>gets passed out of the  body </a:t>
            </a:r>
            <a:r>
              <a:rPr b="1" spc="16" dirty="0">
                <a:solidFill>
                  <a:srgbClr val="404040"/>
                </a:solidFill>
                <a:latin typeface="Trebuchet MS"/>
                <a:ea typeface="Trebuchet MS"/>
                <a:cs typeface="Trebuchet MS"/>
                <a:sym typeface="Trebuchet MS"/>
              </a:rPr>
              <a:t>via </a:t>
            </a:r>
            <a:r>
              <a:rPr b="1" dirty="0">
                <a:solidFill>
                  <a:srgbClr val="404040"/>
                </a:solidFill>
                <a:latin typeface="Trebuchet MS"/>
                <a:ea typeface="Trebuchet MS"/>
                <a:cs typeface="Trebuchet MS"/>
                <a:sym typeface="Trebuchet MS"/>
              </a:rPr>
              <a:t>the</a:t>
            </a:r>
            <a:r>
              <a:rPr b="1" spc="-51" dirty="0">
                <a:solidFill>
                  <a:srgbClr val="404040"/>
                </a:solidFill>
                <a:latin typeface="Trebuchet MS"/>
                <a:ea typeface="Trebuchet MS"/>
                <a:cs typeface="Trebuchet MS"/>
                <a:sym typeface="Trebuchet MS"/>
              </a:rPr>
              <a:t> </a:t>
            </a:r>
            <a:r>
              <a:rPr b="1" dirty="0">
                <a:solidFill>
                  <a:srgbClr val="404040"/>
                </a:solidFill>
                <a:latin typeface="Trebuchet MS"/>
                <a:ea typeface="Trebuchet MS"/>
                <a:cs typeface="Trebuchet MS"/>
                <a:sym typeface="Trebuchet MS"/>
              </a:rPr>
              <a:t>urine</a:t>
            </a:r>
            <a:endParaRPr lang="en-US" b="1" dirty="0">
              <a:solidFill>
                <a:srgbClr val="404040"/>
              </a:solidFill>
              <a:latin typeface="Trebuchet MS"/>
              <a:ea typeface="Trebuchet MS"/>
              <a:cs typeface="Trebuchet MS"/>
              <a:sym typeface="Trebuchet MS"/>
            </a:endParaRPr>
          </a:p>
          <a:p>
            <a:pPr marL="395287" marR="5418" indent="-385762" algn="l" defTabSz="975360">
              <a:spcBef>
                <a:spcPts val="1800"/>
              </a:spcBef>
              <a:buClr>
                <a:srgbClr val="5FCAEE"/>
              </a:buClr>
              <a:buSzPct val="80000"/>
              <a:buChar char="❖"/>
              <a:tabLst>
                <a:tab pos="444500" algn="l"/>
                <a:tab pos="444500" algn="l"/>
                <a:tab pos="1270000" algn="l"/>
              </a:tabLst>
            </a:pPr>
            <a:endParaRPr b="1" dirty="0">
              <a:solidFill>
                <a:srgbClr val="404040"/>
              </a:solidFill>
              <a:latin typeface="Trebuchet MS"/>
              <a:ea typeface="Trebuchet MS"/>
              <a:cs typeface="Trebuchet MS"/>
              <a:sym typeface="Trebuchet MS"/>
            </a:endParaRPr>
          </a:p>
          <a:p>
            <a:pPr marL="373856" marR="5418" indent="-364331" algn="l" defTabSz="975360">
              <a:buClr>
                <a:srgbClr val="5FCAEE"/>
              </a:buClr>
              <a:buSzPct val="78846"/>
              <a:buChar char="❖"/>
              <a:tabLst>
                <a:tab pos="457200" algn="l"/>
                <a:tab pos="457200" algn="l"/>
              </a:tabLst>
              <a:defRPr sz="3400" b="1" spc="-5">
                <a:solidFill>
                  <a:srgbClr val="404040"/>
                </a:solidFill>
                <a:latin typeface="Trebuchet MS"/>
                <a:ea typeface="Trebuchet MS"/>
                <a:cs typeface="Trebuchet MS"/>
                <a:sym typeface="Trebuchet MS"/>
              </a:defRPr>
            </a:pPr>
            <a:r>
              <a:rPr dirty="0"/>
              <a:t>IT decreases absorption of sodium, causes osmotic diuresis. </a:t>
            </a:r>
            <a:r>
              <a:rPr dirty="0">
                <a:latin typeface="Times New Roman"/>
                <a:ea typeface="Times New Roman"/>
                <a:cs typeface="Times New Roman"/>
                <a:sym typeface="Times New Roman"/>
              </a:rPr>
              <a:t>M</a:t>
            </a:r>
            <a:r>
              <a:rPr dirty="0"/>
              <a:t>ay reduces systolic blood pressure and</a:t>
            </a:r>
            <a:r>
              <a:rPr spc="-11" dirty="0"/>
              <a:t> </a:t>
            </a:r>
            <a:r>
              <a:rPr dirty="0"/>
              <a:t>weight. </a:t>
            </a:r>
            <a:endParaRPr lang="ar-JO" dirty="0"/>
          </a:p>
          <a:p>
            <a:pPr marL="373856" marR="5418" indent="-364331" algn="l" defTabSz="975360">
              <a:buClr>
                <a:srgbClr val="5FCAEE"/>
              </a:buClr>
              <a:buSzPct val="78846"/>
              <a:buChar char="❖"/>
              <a:tabLst>
                <a:tab pos="457200" algn="l"/>
                <a:tab pos="457200" algn="l"/>
              </a:tabLst>
              <a:defRPr sz="3400" b="1" spc="-5">
                <a:solidFill>
                  <a:srgbClr val="404040"/>
                </a:solidFill>
                <a:latin typeface="Trebuchet MS"/>
                <a:ea typeface="Trebuchet MS"/>
                <a:cs typeface="Trebuchet MS"/>
                <a:sym typeface="Trebuchet MS"/>
              </a:defRPr>
            </a:pPr>
            <a:endParaRPr lang="ar-JO" dirty="0"/>
          </a:p>
          <a:p>
            <a:pPr marL="373856" marR="5418" indent="-364331" algn="l" defTabSz="975360">
              <a:buClr>
                <a:srgbClr val="5FCAEE"/>
              </a:buClr>
              <a:buSzPct val="78846"/>
              <a:buChar char="❖"/>
              <a:tabLst>
                <a:tab pos="457200" algn="l"/>
                <a:tab pos="457200" algn="l"/>
              </a:tabLst>
              <a:defRPr sz="3400" b="1" spc="-5">
                <a:solidFill>
                  <a:srgbClr val="404040"/>
                </a:solidFill>
                <a:latin typeface="Trebuchet MS"/>
                <a:ea typeface="Trebuchet MS"/>
                <a:cs typeface="Trebuchet MS"/>
                <a:sym typeface="Trebuchet MS"/>
              </a:defRPr>
            </a:pPr>
            <a:r>
              <a:rPr dirty="0"/>
              <a:t>Should be avoided in patient with renal dysfunction </a:t>
            </a:r>
          </a:p>
        </p:txBody>
      </p:sp>
      <p:sp>
        <p:nvSpPr>
          <p:cNvPr id="171" name="object 4"/>
          <p:cNvSpPr/>
          <p:nvPr/>
        </p:nvSpPr>
        <p:spPr>
          <a:xfrm>
            <a:off x="1590746" y="6838121"/>
            <a:ext cx="10183996" cy="2666367"/>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object 2"/>
          <p:cNvSpPr txBox="1"/>
          <p:nvPr/>
        </p:nvSpPr>
        <p:spPr>
          <a:xfrm>
            <a:off x="891322" y="952649"/>
            <a:ext cx="11746342" cy="7848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indent="9525" algn="l" defTabSz="975360">
              <a:tabLst>
                <a:tab pos="444500" algn="l"/>
                <a:tab pos="444500" algn="l"/>
              </a:tabLst>
              <a:defRPr spc="-51">
                <a:solidFill>
                  <a:srgbClr val="7030A0"/>
                </a:solidFill>
                <a:latin typeface="Trebuchet MS"/>
                <a:ea typeface="Trebuchet MS"/>
                <a:cs typeface="Trebuchet MS"/>
                <a:sym typeface="Trebuchet MS"/>
              </a:defRPr>
            </a:pPr>
            <a:r>
              <a:rPr dirty="0"/>
              <a:t>SGLT2 </a:t>
            </a:r>
            <a:r>
              <a:rPr spc="-11" dirty="0"/>
              <a:t>inhibitors may </a:t>
            </a:r>
            <a:r>
              <a:rPr spc="-5" dirty="0"/>
              <a:t>play a role in </a:t>
            </a:r>
            <a:r>
              <a:rPr spc="-11" dirty="0"/>
              <a:t>the </a:t>
            </a:r>
            <a:r>
              <a:rPr spc="-5" dirty="0"/>
              <a:t>following</a:t>
            </a:r>
            <a:r>
              <a:rPr spc="163" dirty="0"/>
              <a:t> </a:t>
            </a:r>
            <a:r>
              <a:rPr spc="-11" dirty="0"/>
              <a:t>settings:</a:t>
            </a:r>
            <a:endParaRPr lang="en-US" spc="-11" dirty="0"/>
          </a:p>
          <a:p>
            <a:pPr indent="9525" algn="l" defTabSz="975360">
              <a:tabLst>
                <a:tab pos="444500" algn="l"/>
                <a:tab pos="444500" algn="l"/>
              </a:tabLst>
              <a:defRPr spc="-51">
                <a:solidFill>
                  <a:srgbClr val="7030A0"/>
                </a:solidFill>
                <a:latin typeface="Trebuchet MS"/>
                <a:ea typeface="Trebuchet MS"/>
                <a:cs typeface="Trebuchet MS"/>
                <a:sym typeface="Trebuchet MS"/>
              </a:defRPr>
            </a:pPr>
            <a:endParaRPr sz="2800" i="1" spc="-47" dirty="0">
              <a:latin typeface="Times New Roman"/>
              <a:ea typeface="Times New Roman"/>
              <a:cs typeface="Times New Roman"/>
              <a:sym typeface="Times New Roman"/>
            </a:endParaRPr>
          </a:p>
          <a:p>
            <a:pPr indent="9525" algn="l" defTabSz="975360">
              <a:tabLst>
                <a:tab pos="355600" algn="l"/>
              </a:tabLst>
              <a:defRPr spc="28">
                <a:latin typeface="Wingdings 3"/>
                <a:ea typeface="Wingdings 3"/>
                <a:cs typeface="Wingdings 3"/>
                <a:sym typeface="Wingdings 3"/>
              </a:defRPr>
            </a:pPr>
            <a:r>
              <a:rPr dirty="0">
                <a:solidFill>
                  <a:schemeClr val="accent5">
                    <a:satOff val="3041"/>
                    <a:lumOff val="6293"/>
                  </a:schemeClr>
                </a:solidFill>
              </a:rPr>
              <a:t></a:t>
            </a:r>
            <a:r>
              <a:rPr dirty="0">
                <a:solidFill>
                  <a:schemeClr val="accent5">
                    <a:satOff val="3041"/>
                    <a:lumOff val="6293"/>
                  </a:schemeClr>
                </a:solidFill>
                <a:latin typeface="Times New Roman"/>
                <a:ea typeface="Times New Roman"/>
                <a:cs typeface="Times New Roman"/>
                <a:sym typeface="Times New Roman"/>
              </a:rPr>
              <a:t>	</a:t>
            </a:r>
            <a:r>
              <a:rPr b="1" spc="0" dirty="0">
                <a:solidFill>
                  <a:schemeClr val="accent5">
                    <a:satOff val="3041"/>
                    <a:lumOff val="6293"/>
                  </a:schemeClr>
                </a:solidFill>
                <a:uFill>
                  <a:solidFill>
                    <a:srgbClr val="404040"/>
                  </a:solidFill>
                </a:uFill>
                <a:latin typeface="Trebuchet MS"/>
                <a:ea typeface="Trebuchet MS"/>
                <a:cs typeface="Trebuchet MS"/>
                <a:sym typeface="Trebuchet MS"/>
              </a:rPr>
              <a:t> </a:t>
            </a:r>
            <a:r>
              <a:rPr sz="3400" b="1" spc="0" dirty="0">
                <a:solidFill>
                  <a:schemeClr val="accent5">
                    <a:satOff val="3041"/>
                    <a:lumOff val="6293"/>
                  </a:schemeClr>
                </a:solidFill>
                <a:uFill>
                  <a:solidFill>
                    <a:srgbClr val="404040"/>
                  </a:solidFill>
                </a:uFill>
                <a:latin typeface="Trebuchet MS"/>
                <a:ea typeface="Trebuchet MS"/>
                <a:cs typeface="Trebuchet MS"/>
                <a:sym typeface="Trebuchet MS"/>
              </a:rPr>
              <a:t>Empagliflozin</a:t>
            </a:r>
            <a:r>
              <a:rPr lang="en-US" sz="3400" b="1" dirty="0">
                <a:solidFill>
                  <a:schemeClr val="accent5">
                    <a:satOff val="3041"/>
                    <a:lumOff val="6293"/>
                  </a:schemeClr>
                </a:solidFill>
                <a:uFill>
                  <a:solidFill>
                    <a:srgbClr val="404040"/>
                  </a:solidFill>
                </a:uFill>
                <a:latin typeface="Trebuchet MS"/>
                <a:ea typeface="Trebuchet MS"/>
                <a:cs typeface="Trebuchet MS"/>
                <a:sym typeface="Trebuchet MS"/>
              </a:rPr>
              <a:t>: </a:t>
            </a:r>
            <a:r>
              <a:rPr lang="en-US" sz="3400" dirty="0">
                <a:solidFill>
                  <a:schemeClr val="bg1"/>
                </a:solidFill>
                <a:uFill>
                  <a:solidFill>
                    <a:srgbClr val="404040"/>
                  </a:solidFill>
                </a:uFill>
                <a:latin typeface="Trebuchet MS"/>
                <a:ea typeface="Trebuchet MS"/>
                <a:cs typeface="Trebuchet MS"/>
                <a:sym typeface="Trebuchet MS"/>
              </a:rPr>
              <a:t>decreasing the risk of cardiovascular death in adult with type 2DM and CVD</a:t>
            </a:r>
            <a:endParaRPr spc="-5" dirty="0">
              <a:latin typeface="Trebuchet MS"/>
              <a:ea typeface="Trebuchet MS"/>
              <a:cs typeface="Trebuchet MS"/>
              <a:sym typeface="Trebuchet MS"/>
            </a:endParaRPr>
          </a:p>
          <a:p>
            <a:pPr indent="9525" algn="l" defTabSz="975360">
              <a:tabLst>
                <a:tab pos="355600" algn="l"/>
              </a:tabLst>
              <a:defRPr spc="28">
                <a:latin typeface="Wingdings 3"/>
                <a:ea typeface="Wingdings 3"/>
                <a:cs typeface="Wingdings 3"/>
                <a:sym typeface="Wingdings 3"/>
              </a:defRPr>
            </a:pPr>
            <a:endParaRPr sz="2800" spc="26" dirty="0">
              <a:latin typeface="Trebuchet MS"/>
              <a:ea typeface="Trebuchet MS"/>
              <a:cs typeface="Trebuchet MS"/>
              <a:sym typeface="Trebuchet MS"/>
            </a:endParaRPr>
          </a:p>
          <a:p>
            <a:pPr marL="365759" marR="5418" indent="-356234" algn="l" defTabSz="975360">
              <a:tabLst>
                <a:tab pos="355600" algn="l"/>
              </a:tabLst>
              <a:defRPr>
                <a:uFill>
                  <a:solidFill>
                    <a:srgbClr val="404040"/>
                  </a:solidFill>
                </a:uFill>
              </a:defRPr>
            </a:pPr>
            <a:r>
              <a:rPr dirty="0"/>
              <a:t>As a </a:t>
            </a:r>
            <a:r>
              <a:rPr spc="-5" dirty="0"/>
              <a:t>third-line agent in patients with inadequate glycemic control </a:t>
            </a:r>
            <a:r>
              <a:rPr dirty="0"/>
              <a:t>on </a:t>
            </a:r>
            <a:r>
              <a:rPr spc="-5" dirty="0"/>
              <a:t>two </a:t>
            </a:r>
            <a:r>
              <a:rPr dirty="0"/>
              <a:t>oral </a:t>
            </a:r>
            <a:r>
              <a:rPr spc="-5" dirty="0"/>
              <a:t>agents </a:t>
            </a:r>
            <a:r>
              <a:rPr spc="-5" dirty="0">
                <a:uFillTx/>
              </a:rPr>
              <a:t>(</a:t>
            </a:r>
            <a:r>
              <a:rPr spc="-5" dirty="0" err="1">
                <a:uFillTx/>
              </a:rPr>
              <a:t>eg</a:t>
            </a:r>
            <a:r>
              <a:rPr spc="-5" dirty="0">
                <a:uFillTx/>
              </a:rPr>
              <a:t>, metformin and sulfonylurea) if </a:t>
            </a:r>
            <a:r>
              <a:rPr dirty="0">
                <a:uFillTx/>
              </a:rPr>
              <a:t>for some </a:t>
            </a:r>
            <a:r>
              <a:rPr spc="-5" dirty="0">
                <a:uFillTx/>
              </a:rPr>
              <a:t>reason combination </a:t>
            </a:r>
            <a:r>
              <a:rPr spc="-11" dirty="0">
                <a:uFillTx/>
              </a:rPr>
              <a:t>metformin  </a:t>
            </a:r>
            <a:r>
              <a:rPr spc="-5" dirty="0">
                <a:uFillTx/>
              </a:rPr>
              <a:t>and insulin is not </a:t>
            </a:r>
            <a:r>
              <a:rPr dirty="0">
                <a:uFillTx/>
              </a:rPr>
              <a:t>a </a:t>
            </a:r>
            <a:r>
              <a:rPr spc="-5" dirty="0">
                <a:uFillTx/>
              </a:rPr>
              <a:t>therapeutic</a:t>
            </a:r>
            <a:r>
              <a:rPr spc="57" dirty="0">
                <a:uFillTx/>
              </a:rPr>
              <a:t> </a:t>
            </a:r>
            <a:r>
              <a:rPr spc="-5" dirty="0">
                <a:uFillTx/>
              </a:rPr>
              <a:t>option</a:t>
            </a:r>
          </a:p>
          <a:p>
            <a:pPr marL="365759" marR="5418" indent="-356234" algn="l" defTabSz="975360">
              <a:tabLst>
                <a:tab pos="355600" algn="l"/>
              </a:tabLst>
              <a:defRPr>
                <a:uFill>
                  <a:solidFill>
                    <a:srgbClr val="404040"/>
                  </a:solidFill>
                </a:uFill>
              </a:defRPr>
            </a:pPr>
            <a:endParaRPr sz="2800" dirty="0">
              <a:latin typeface="Times New Roman"/>
              <a:ea typeface="Times New Roman"/>
              <a:cs typeface="Times New Roman"/>
              <a:sym typeface="Times New Roman"/>
            </a:endParaRPr>
          </a:p>
          <a:p>
            <a:pPr marL="365759" marR="628565" indent="-356234" algn="l" defTabSz="975360">
              <a:tabLst>
                <a:tab pos="355600" algn="l"/>
              </a:tabLst>
            </a:pPr>
            <a:r>
              <a:rPr dirty="0"/>
              <a:t>As a </a:t>
            </a:r>
            <a:r>
              <a:rPr spc="-5" dirty="0"/>
              <a:t>third-line agent </a:t>
            </a:r>
            <a:r>
              <a:rPr spc="5" dirty="0"/>
              <a:t>in</a:t>
            </a:r>
            <a:r>
              <a:rPr spc="5" dirty="0">
                <a:uFill>
                  <a:solidFill>
                    <a:srgbClr val="404040"/>
                  </a:solidFill>
                </a:uFill>
              </a:rPr>
              <a:t> </a:t>
            </a:r>
            <a:r>
              <a:rPr spc="-5" dirty="0">
                <a:uFill>
                  <a:solidFill>
                    <a:srgbClr val="404040"/>
                  </a:solidFill>
                </a:uFill>
              </a:rPr>
              <a:t>patients not adequately controlled </a:t>
            </a:r>
            <a:r>
              <a:rPr dirty="0">
                <a:uFill>
                  <a:solidFill>
                    <a:srgbClr val="404040"/>
                  </a:solidFill>
                </a:uFill>
              </a:rPr>
              <a:t>on </a:t>
            </a:r>
            <a:r>
              <a:rPr spc="-5" dirty="0">
                <a:uFill>
                  <a:solidFill>
                    <a:srgbClr val="404040"/>
                  </a:solidFill>
                </a:uFill>
              </a:rPr>
              <a:t>metformin and </a:t>
            </a:r>
            <a:r>
              <a:rPr spc="-5" dirty="0"/>
              <a:t> </a:t>
            </a:r>
            <a:r>
              <a:rPr spc="-5" dirty="0">
                <a:uFill>
                  <a:solidFill>
                    <a:srgbClr val="404040"/>
                  </a:solidFill>
                </a:uFill>
              </a:rPr>
              <a:t>insulin </a:t>
            </a:r>
            <a:r>
              <a:rPr spc="-45" dirty="0">
                <a:uFill>
                  <a:solidFill>
                    <a:srgbClr val="404040"/>
                  </a:solidFill>
                </a:uFill>
              </a:rPr>
              <a:t>therapy, </a:t>
            </a:r>
            <a:r>
              <a:rPr spc="-5" dirty="0">
                <a:uFill>
                  <a:solidFill>
                    <a:srgbClr val="404040"/>
                  </a:solidFill>
                </a:uFill>
              </a:rPr>
              <a:t>in whom </a:t>
            </a:r>
            <a:r>
              <a:rPr dirty="0">
                <a:uFill>
                  <a:solidFill>
                    <a:srgbClr val="404040"/>
                  </a:solidFill>
                </a:uFill>
              </a:rPr>
              <a:t>glucagon-like </a:t>
            </a:r>
            <a:r>
              <a:rPr spc="-11" dirty="0">
                <a:uFill>
                  <a:solidFill>
                    <a:srgbClr val="404040"/>
                  </a:solidFill>
                </a:uFill>
              </a:rPr>
              <a:t>peptide-1 </a:t>
            </a:r>
            <a:r>
              <a:rPr spc="-5" dirty="0">
                <a:uFill>
                  <a:solidFill>
                    <a:srgbClr val="404040"/>
                  </a:solidFill>
                </a:uFill>
              </a:rPr>
              <a:t>receptor agonists </a:t>
            </a:r>
            <a:r>
              <a:rPr dirty="0">
                <a:uFill>
                  <a:solidFill>
                    <a:srgbClr val="404040"/>
                  </a:solidFill>
                </a:uFill>
              </a:rPr>
              <a:t>are </a:t>
            </a:r>
            <a:r>
              <a:rPr dirty="0"/>
              <a:t> </a:t>
            </a:r>
            <a:r>
              <a:rPr spc="-5" dirty="0">
                <a:uFill>
                  <a:solidFill>
                    <a:srgbClr val="404040"/>
                  </a:solidFill>
                </a:uFill>
              </a:rPr>
              <a:t>contraindicated </a:t>
            </a:r>
            <a:r>
              <a:rPr spc="-5" dirty="0"/>
              <a:t>and increasing insulin dosing would </a:t>
            </a:r>
            <a:r>
              <a:rPr dirty="0"/>
              <a:t>lead </a:t>
            </a:r>
            <a:r>
              <a:rPr spc="-5" dirty="0"/>
              <a:t>to weight</a:t>
            </a:r>
            <a:r>
              <a:rPr spc="106" dirty="0"/>
              <a:t> </a:t>
            </a:r>
            <a:r>
              <a:rPr dirty="0"/>
              <a:t>gain</a:t>
            </a:r>
          </a:p>
          <a:p>
            <a:pPr marL="365759" marR="628565" indent="-356234" algn="l" defTabSz="975360">
              <a:tabLst>
                <a:tab pos="355600" algn="l"/>
              </a:tabLst>
            </a:pPr>
            <a:endParaRPr sz="2800" dirty="0">
              <a:latin typeface="Times New Roman"/>
              <a:ea typeface="Times New Roman"/>
              <a:cs typeface="Times New Roman"/>
              <a:sym typeface="Times New Roman"/>
            </a:endParaRPr>
          </a:p>
          <a:p>
            <a:pPr marL="365759" marR="598762" indent="-356234" algn="l" defTabSz="975360"/>
            <a:r>
              <a:rPr dirty="0"/>
              <a:t>As a </a:t>
            </a:r>
            <a:r>
              <a:rPr dirty="0">
                <a:uFill>
                  <a:solidFill>
                    <a:srgbClr val="404040"/>
                  </a:solidFill>
                </a:uFill>
              </a:rPr>
              <a:t>second</a:t>
            </a:r>
            <a:r>
              <a:rPr dirty="0"/>
              <a:t> </a:t>
            </a:r>
            <a:r>
              <a:rPr spc="-5" dirty="0"/>
              <a:t>agent in patients with inadequate control </a:t>
            </a:r>
            <a:r>
              <a:rPr dirty="0"/>
              <a:t>on </a:t>
            </a:r>
            <a:r>
              <a:rPr spc="-5" dirty="0"/>
              <a:t>metformin </a:t>
            </a:r>
            <a:r>
              <a:rPr spc="-5" dirty="0">
                <a:uFill>
                  <a:solidFill>
                    <a:srgbClr val="404040"/>
                  </a:solidFill>
                </a:uFill>
              </a:rPr>
              <a:t>who are </a:t>
            </a:r>
            <a:r>
              <a:rPr spc="-5" dirty="0"/>
              <a:t> </a:t>
            </a:r>
            <a:r>
              <a:rPr spc="-5" dirty="0">
                <a:uFill>
                  <a:solidFill>
                    <a:srgbClr val="404040"/>
                  </a:solidFill>
                </a:uFill>
              </a:rPr>
              <a:t>unwilling </a:t>
            </a:r>
            <a:r>
              <a:rPr dirty="0">
                <a:uFill>
                  <a:solidFill>
                    <a:srgbClr val="404040"/>
                  </a:solidFill>
                </a:uFill>
              </a:rPr>
              <a:t>or </a:t>
            </a:r>
            <a:r>
              <a:rPr spc="-5" dirty="0">
                <a:uFill>
                  <a:solidFill>
                    <a:srgbClr val="404040"/>
                  </a:solidFill>
                </a:uFill>
              </a:rPr>
              <a:t>unable to consider injection therapy </a:t>
            </a:r>
            <a:r>
              <a:rPr spc="-5" dirty="0"/>
              <a:t>and in whom weight </a:t>
            </a:r>
            <a:r>
              <a:rPr dirty="0"/>
              <a:t>gain </a:t>
            </a:r>
            <a:r>
              <a:rPr spc="-5" dirty="0"/>
              <a:t>is </a:t>
            </a:r>
            <a:r>
              <a:rPr dirty="0"/>
              <a:t>a  </a:t>
            </a:r>
            <a:r>
              <a:rPr spc="-5" dirty="0"/>
              <a:t>significant</a:t>
            </a:r>
            <a:r>
              <a:rPr spc="-28" dirty="0"/>
              <a:t> </a:t>
            </a:r>
            <a:r>
              <a:rPr spc="-5" dirty="0"/>
              <a:t>issue</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object 3"/>
          <p:cNvSpPr txBox="1">
            <a:spLocks noGrp="1"/>
          </p:cNvSpPr>
          <p:nvPr>
            <p:ph type="title"/>
          </p:nvPr>
        </p:nvSpPr>
        <p:spPr>
          <a:xfrm>
            <a:off x="2256870" y="311479"/>
            <a:ext cx="9575801" cy="2590801"/>
          </a:xfrm>
          <a:prstGeom prst="rect">
            <a:avLst/>
          </a:prstGeom>
        </p:spPr>
        <p:txBody>
          <a:bodyPr lIns="0" tIns="0" rIns="0" bIns="0"/>
          <a:lstStyle>
            <a:lvl1pPr indent="9525">
              <a:defRPr b="1" i="1" spc="-141">
                <a:solidFill>
                  <a:srgbClr val="843C0B"/>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lvl1pPr>
          </a:lstStyle>
          <a:p>
            <a:r>
              <a:t>Adverse Effects</a:t>
            </a:r>
          </a:p>
        </p:txBody>
      </p:sp>
      <p:sp>
        <p:nvSpPr>
          <p:cNvPr id="176" name="object 4"/>
          <p:cNvSpPr txBox="1"/>
          <p:nvPr/>
        </p:nvSpPr>
        <p:spPr>
          <a:xfrm>
            <a:off x="861514" y="3997978"/>
            <a:ext cx="11281772" cy="42396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marL="657225" indent="-647700" algn="l" defTabSz="975360">
              <a:spcBef>
                <a:spcPts val="1100"/>
              </a:spcBef>
              <a:buSzPct val="100000"/>
              <a:buAutoNum type="arabicPeriod"/>
              <a:tabLst>
                <a:tab pos="406400" algn="l"/>
              </a:tabLst>
              <a:defRPr sz="3400" b="1" spc="-15">
                <a:uFill>
                  <a:solidFill>
                    <a:srgbClr val="404040"/>
                  </a:solidFill>
                </a:uFill>
                <a:latin typeface="Trebuchet MS"/>
                <a:ea typeface="Trebuchet MS"/>
                <a:cs typeface="Trebuchet MS"/>
                <a:sym typeface="Trebuchet MS"/>
              </a:defRPr>
            </a:pPr>
            <a:r>
              <a:rPr dirty="0"/>
              <a:t>Vulvovaginal </a:t>
            </a:r>
            <a:r>
              <a:rPr spc="-5" dirty="0" err="1"/>
              <a:t>candidal</a:t>
            </a:r>
            <a:r>
              <a:rPr spc="-21" dirty="0"/>
              <a:t> </a:t>
            </a:r>
            <a:r>
              <a:rPr spc="-5" dirty="0"/>
              <a:t>infections</a:t>
            </a:r>
          </a:p>
          <a:p>
            <a:pPr marL="657225" indent="-647700" algn="l" defTabSz="975360">
              <a:spcBef>
                <a:spcPts val="900"/>
              </a:spcBef>
              <a:buSzPct val="100000"/>
              <a:buAutoNum type="arabicPeriod"/>
              <a:tabLst>
                <a:tab pos="406400" algn="l"/>
              </a:tabLst>
              <a:defRPr sz="3400" b="1">
                <a:uFill>
                  <a:solidFill>
                    <a:srgbClr val="404040"/>
                  </a:solidFill>
                </a:uFill>
                <a:latin typeface="Trebuchet MS"/>
                <a:ea typeface="Trebuchet MS"/>
                <a:cs typeface="Trebuchet MS"/>
                <a:sym typeface="Trebuchet MS"/>
              </a:defRPr>
            </a:pPr>
            <a:r>
              <a:rPr dirty="0"/>
              <a:t>Hypotension</a:t>
            </a:r>
            <a:r>
              <a:rPr lang="en-US" dirty="0"/>
              <a:t> and dehydration</a:t>
            </a:r>
            <a:endParaRPr u="sng" dirty="0"/>
          </a:p>
          <a:p>
            <a:pPr marL="657225" indent="-647700" algn="l" defTabSz="975360">
              <a:spcBef>
                <a:spcPts val="900"/>
              </a:spcBef>
              <a:buSzPct val="100000"/>
              <a:buAutoNum type="arabicPeriod"/>
              <a:tabLst>
                <a:tab pos="406400" algn="l"/>
              </a:tabLst>
              <a:defRPr sz="3400" b="1" spc="-5">
                <a:latin typeface="Trebuchet MS"/>
                <a:ea typeface="Trebuchet MS"/>
                <a:cs typeface="Trebuchet MS"/>
                <a:sym typeface="Trebuchet MS"/>
              </a:defRPr>
            </a:pPr>
            <a:r>
              <a:rPr dirty="0"/>
              <a:t>Acute </a:t>
            </a:r>
            <a:r>
              <a:rPr spc="0" dirty="0"/>
              <a:t>kidney</a:t>
            </a:r>
            <a:r>
              <a:rPr spc="-48" dirty="0"/>
              <a:t> </a:t>
            </a:r>
            <a:r>
              <a:rPr dirty="0"/>
              <a:t>injury</a:t>
            </a:r>
          </a:p>
          <a:p>
            <a:pPr marL="657225" indent="-647700" algn="l" defTabSz="975360">
              <a:spcBef>
                <a:spcPts val="900"/>
              </a:spcBef>
              <a:buSzPct val="100000"/>
              <a:buAutoNum type="arabicPeriod"/>
              <a:tabLst>
                <a:tab pos="406400" algn="l"/>
              </a:tabLst>
              <a:defRPr sz="3400" b="1" spc="-5">
                <a:latin typeface="Trebuchet MS"/>
                <a:ea typeface="Trebuchet MS"/>
                <a:cs typeface="Trebuchet MS"/>
                <a:sym typeface="Trebuchet MS"/>
              </a:defRPr>
            </a:pPr>
            <a:r>
              <a:rPr dirty="0"/>
              <a:t>Urinary </a:t>
            </a:r>
            <a:r>
              <a:rPr spc="-21" dirty="0"/>
              <a:t>tract</a:t>
            </a:r>
            <a:r>
              <a:rPr spc="-26" dirty="0"/>
              <a:t> </a:t>
            </a:r>
            <a:r>
              <a:rPr dirty="0"/>
              <a:t>infections</a:t>
            </a:r>
          </a:p>
          <a:p>
            <a:pPr marL="657225" indent="-647700" algn="l" defTabSz="975360">
              <a:spcBef>
                <a:spcPts val="900"/>
              </a:spcBef>
              <a:buSzPct val="100000"/>
              <a:buAutoNum type="arabicPeriod"/>
              <a:tabLst>
                <a:tab pos="406400" algn="l"/>
              </a:tabLst>
              <a:defRPr sz="3400" b="1">
                <a:latin typeface="Trebuchet MS"/>
                <a:ea typeface="Trebuchet MS"/>
                <a:cs typeface="Trebuchet MS"/>
                <a:sym typeface="Trebuchet MS"/>
              </a:defRPr>
            </a:pPr>
            <a:r>
              <a:rPr dirty="0"/>
              <a:t>Euglycemic </a:t>
            </a:r>
            <a:r>
              <a:rPr spc="-5" dirty="0"/>
              <a:t>diabetic</a:t>
            </a:r>
            <a:r>
              <a:rPr spc="-53" dirty="0"/>
              <a:t> </a:t>
            </a:r>
            <a:r>
              <a:rPr dirty="0"/>
              <a:t>ketoacidosis</a:t>
            </a:r>
          </a:p>
          <a:p>
            <a:pPr marL="657225" marR="5418" indent="-647700" algn="l" defTabSz="975360">
              <a:spcBef>
                <a:spcPts val="900"/>
              </a:spcBef>
              <a:buSzPct val="100000"/>
              <a:buAutoNum type="arabicPeriod"/>
              <a:tabLst>
                <a:tab pos="406400" algn="l"/>
              </a:tabLst>
              <a:defRPr sz="3400" b="1" spc="-5">
                <a:latin typeface="Trebuchet MS"/>
                <a:ea typeface="Trebuchet MS"/>
                <a:cs typeface="Trebuchet MS"/>
                <a:sym typeface="Trebuchet MS"/>
              </a:defRPr>
            </a:pPr>
            <a:r>
              <a:rPr dirty="0"/>
              <a:t>Increased risk </a:t>
            </a:r>
            <a:r>
              <a:rPr spc="0" dirty="0"/>
              <a:t>of lower extremity amputation and </a:t>
            </a:r>
            <a:r>
              <a:rPr dirty="0"/>
              <a:t>bone</a:t>
            </a:r>
            <a:r>
              <a:rPr spc="-164" dirty="0"/>
              <a:t> </a:t>
            </a:r>
            <a:r>
              <a:rPr spc="-11" dirty="0"/>
              <a:t>fractures  </a:t>
            </a:r>
            <a:r>
              <a:rPr spc="0" dirty="0"/>
              <a:t>have also been</a:t>
            </a:r>
            <a:r>
              <a:rPr spc="-36" dirty="0"/>
              <a:t> </a:t>
            </a:r>
            <a:r>
              <a:rPr spc="-11" dirty="0"/>
              <a:t>reported</a:t>
            </a:r>
          </a:p>
        </p:txBody>
      </p:sp>
      <p:sp>
        <p:nvSpPr>
          <p:cNvPr id="177" name="object 5"/>
          <p:cNvSpPr/>
          <p:nvPr/>
        </p:nvSpPr>
        <p:spPr>
          <a:xfrm>
            <a:off x="758613" y="605501"/>
            <a:ext cx="2378254" cy="2378253"/>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object 2"/>
          <p:cNvSpPr txBox="1">
            <a:spLocks noGrp="1"/>
          </p:cNvSpPr>
          <p:nvPr>
            <p:ph type="title"/>
          </p:nvPr>
        </p:nvSpPr>
        <p:spPr>
          <a:xfrm>
            <a:off x="1714500" y="-125343"/>
            <a:ext cx="9575800" cy="2590801"/>
          </a:xfrm>
          <a:prstGeom prst="rect">
            <a:avLst/>
          </a:prstGeom>
        </p:spPr>
        <p:txBody>
          <a:bodyPr lIns="0" tIns="0" rIns="0" bIns="0"/>
          <a:lstStyle>
            <a:lvl1pPr indent="9525">
              <a:defRPr sz="6400" i="1">
                <a:solidFill>
                  <a:srgbClr val="CC0000"/>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lvl1pPr>
          </a:lstStyle>
          <a:p>
            <a:r>
              <a:t>Choice of Therapy</a:t>
            </a:r>
          </a:p>
        </p:txBody>
      </p:sp>
      <p:sp>
        <p:nvSpPr>
          <p:cNvPr id="180" name="object 3"/>
          <p:cNvSpPr txBox="1"/>
          <p:nvPr/>
        </p:nvSpPr>
        <p:spPr>
          <a:xfrm>
            <a:off x="846481" y="2451122"/>
            <a:ext cx="12571308" cy="55086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marR="5418" indent="9525" algn="l" defTabSz="975360">
              <a:lnSpc>
                <a:spcPct val="104000"/>
              </a:lnSpc>
              <a:tabLst>
                <a:tab pos="368300" algn="l"/>
              </a:tabLst>
              <a:defRPr sz="1100" spc="15">
                <a:latin typeface="Arial"/>
                <a:ea typeface="Arial"/>
                <a:cs typeface="Arial"/>
                <a:sym typeface="Arial"/>
              </a:defRPr>
            </a:pPr>
            <a:r>
              <a:rPr dirty="0"/>
              <a:t>	</a:t>
            </a:r>
            <a:r>
              <a:rPr sz="2800" i="1" spc="0" dirty="0"/>
              <a:t>When a decision has been made to use an SGLT2 inhibitor, available  options are:</a:t>
            </a:r>
            <a:endParaRPr sz="2800" i="1" spc="38" dirty="0"/>
          </a:p>
          <a:p>
            <a:pPr marR="5418" indent="9525" algn="l" defTabSz="975360">
              <a:lnSpc>
                <a:spcPct val="104000"/>
              </a:lnSpc>
              <a:tabLst>
                <a:tab pos="368300" algn="l"/>
              </a:tabLst>
              <a:defRPr sz="3800">
                <a:solidFill>
                  <a:srgbClr val="CC0000"/>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pPr>
            <a:endParaRPr i="1" dirty="0"/>
          </a:p>
          <a:p>
            <a:pPr indent="9525" defTabSz="975360">
              <a:lnSpc>
                <a:spcPct val="104000"/>
              </a:lnSpc>
              <a:tabLst>
                <a:tab pos="215900" algn="l"/>
              </a:tabLst>
              <a:defRPr sz="3800">
                <a:solidFill>
                  <a:srgbClr val="548235"/>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pPr>
            <a:r>
              <a:rPr dirty="0"/>
              <a:t>Canagliflozin              Dapagliflozin</a:t>
            </a:r>
            <a:endParaRPr i="1" dirty="0"/>
          </a:p>
          <a:p>
            <a:pPr indent="9525" defTabSz="975360">
              <a:lnSpc>
                <a:spcPct val="104000"/>
              </a:lnSpc>
              <a:tabLst>
                <a:tab pos="215900" algn="l"/>
              </a:tabLst>
              <a:defRPr sz="3800">
                <a:solidFill>
                  <a:srgbClr val="548235"/>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pPr>
            <a:endParaRPr i="1" dirty="0"/>
          </a:p>
          <a:p>
            <a:pPr indent="9525" defTabSz="975360">
              <a:lnSpc>
                <a:spcPct val="104000"/>
              </a:lnSpc>
              <a:tabLst>
                <a:tab pos="368300" algn="l"/>
                <a:tab pos="368300" algn="l"/>
              </a:tabLst>
              <a:defRPr sz="3800">
                <a:solidFill>
                  <a:srgbClr val="548235"/>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pPr>
            <a:r>
              <a:rPr dirty="0"/>
              <a:t>Empagliflozin             Ertugliflozin</a:t>
            </a:r>
          </a:p>
          <a:p>
            <a:pPr algn="l" defTabSz="975360">
              <a:defRPr sz="1600">
                <a:latin typeface="Bahnschrift SemiBold"/>
                <a:ea typeface="Bahnschrift SemiBold"/>
                <a:cs typeface="Bahnschrift SemiBold"/>
                <a:sym typeface="Bahnschrift SemiBold"/>
              </a:defRPr>
            </a:pPr>
            <a:endParaRPr dirty="0"/>
          </a:p>
          <a:p>
            <a:pPr marR="528319" indent="9525" algn="l" defTabSz="975360">
              <a:spcBef>
                <a:spcPts val="1700"/>
              </a:spcBef>
              <a:defRPr>
                <a:solidFill>
                  <a:srgbClr val="404040"/>
                </a:solidFill>
                <a:latin typeface="Bahnschrift SemiBold"/>
                <a:ea typeface="Bahnschrift SemiBold"/>
                <a:cs typeface="Bahnschrift SemiBold"/>
                <a:sym typeface="Bahnschrift SemiBold"/>
              </a:defRPr>
            </a:pPr>
            <a:r>
              <a:rPr dirty="0"/>
              <a:t>Often </a:t>
            </a:r>
            <a:r>
              <a:rPr spc="-6" dirty="0"/>
              <a:t>choice </a:t>
            </a:r>
            <a:r>
              <a:rPr dirty="0"/>
              <a:t>of </a:t>
            </a:r>
            <a:r>
              <a:rPr spc="-6" dirty="0"/>
              <a:t>agent is dictated by cost and insurer </a:t>
            </a:r>
            <a:r>
              <a:rPr dirty="0"/>
              <a:t>formulary  </a:t>
            </a:r>
            <a:r>
              <a:rPr spc="-6" dirty="0"/>
              <a:t>preference, as the published trials have not revealed any substantial  differences with </a:t>
            </a:r>
            <a:r>
              <a:rPr dirty="0"/>
              <a:t>regard </a:t>
            </a:r>
            <a:r>
              <a:rPr spc="-6" dirty="0"/>
              <a:t>to </a:t>
            </a:r>
            <a:r>
              <a:rPr dirty="0"/>
              <a:t>A1C lowering, </a:t>
            </a:r>
            <a:r>
              <a:rPr spc="-6" dirty="0"/>
              <a:t>weight reduction, </a:t>
            </a:r>
            <a:r>
              <a:rPr dirty="0"/>
              <a:t>or risk for  </a:t>
            </a:r>
            <a:r>
              <a:rPr spc="-6" dirty="0"/>
              <a:t>mycotic</a:t>
            </a:r>
            <a:r>
              <a:rPr dirty="0"/>
              <a:t> </a:t>
            </a:r>
            <a:r>
              <a:rPr spc="-13" dirty="0"/>
              <a:t>infections.</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object 2"/>
          <p:cNvSpPr/>
          <p:nvPr/>
        </p:nvSpPr>
        <p:spPr>
          <a:xfrm>
            <a:off x="9536853" y="137286"/>
            <a:ext cx="3467948" cy="2071881"/>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
        <p:nvSpPr>
          <p:cNvPr id="183" name="object 4"/>
          <p:cNvSpPr txBox="1">
            <a:spLocks noGrp="1"/>
          </p:cNvSpPr>
          <p:nvPr>
            <p:ph type="title" idx="4294967295"/>
          </p:nvPr>
        </p:nvSpPr>
        <p:spPr>
          <a:xfrm>
            <a:off x="1369430" y="-122174"/>
            <a:ext cx="9753601" cy="2590801"/>
          </a:xfrm>
          <a:prstGeom prst="rect">
            <a:avLst/>
          </a:prstGeom>
        </p:spPr>
        <p:txBody>
          <a:bodyPr lIns="0" tIns="0" rIns="0" bIns="0" anchor="ctr"/>
          <a:lstStyle>
            <a:lvl1pPr indent="9525">
              <a:defRPr sz="6800" i="1">
                <a:effectLst>
                  <a:outerShdw blurRad="38100" dist="38100" dir="2700000" rotWithShape="0">
                    <a:srgbClr val="000000">
                      <a:alpha val="43137"/>
                    </a:srgbClr>
                  </a:outerShdw>
                </a:effectLst>
                <a:latin typeface="Century Schoolbook"/>
                <a:ea typeface="Century Schoolbook"/>
                <a:cs typeface="Century Schoolbook"/>
                <a:sym typeface="Century Schoolbook"/>
              </a:defRPr>
            </a:lvl1pPr>
          </a:lstStyle>
          <a:p>
            <a:r>
              <a:t>Canagliflozin</a:t>
            </a:r>
          </a:p>
        </p:txBody>
      </p:sp>
      <p:sp>
        <p:nvSpPr>
          <p:cNvPr id="184" name="object 5"/>
          <p:cNvSpPr txBox="1"/>
          <p:nvPr/>
        </p:nvSpPr>
        <p:spPr>
          <a:xfrm>
            <a:off x="854917" y="2533495"/>
            <a:ext cx="12679681" cy="68153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marL="9525" marR="208618" algn="l" defTabSz="975360">
              <a:buSzPct val="100000"/>
              <a:buChar char="-"/>
              <a:tabLst>
                <a:tab pos="215900" algn="l"/>
              </a:tabLst>
              <a:defRPr b="1" spc="-5">
                <a:solidFill>
                  <a:srgbClr val="404040"/>
                </a:solidFill>
                <a:latin typeface="Trebuchet MS"/>
                <a:ea typeface="Trebuchet MS"/>
                <a:cs typeface="Trebuchet MS"/>
                <a:sym typeface="Trebuchet MS"/>
              </a:defRPr>
            </a:pPr>
            <a:r>
              <a:rPr dirty="0"/>
              <a:t>It </a:t>
            </a:r>
            <a:r>
              <a:rPr spc="0" dirty="0"/>
              <a:t>should be </a:t>
            </a:r>
            <a:r>
              <a:rPr dirty="0"/>
              <a:t>taken </a:t>
            </a:r>
            <a:r>
              <a:rPr spc="-16" dirty="0"/>
              <a:t>orally </a:t>
            </a:r>
            <a:r>
              <a:rPr dirty="0"/>
              <a:t>before the </a:t>
            </a:r>
            <a:r>
              <a:rPr spc="0" dirty="0"/>
              <a:t>first </a:t>
            </a:r>
            <a:r>
              <a:rPr dirty="0"/>
              <a:t>meal </a:t>
            </a:r>
            <a:r>
              <a:rPr spc="0" dirty="0"/>
              <a:t>of </a:t>
            </a:r>
            <a:r>
              <a:rPr dirty="0"/>
              <a:t>the </a:t>
            </a:r>
            <a:r>
              <a:rPr spc="-73" dirty="0"/>
              <a:t>day</a:t>
            </a:r>
            <a:endParaRPr sz="2800" spc="-68" dirty="0"/>
          </a:p>
          <a:p>
            <a:pPr marR="208618" indent="9525" algn="l" defTabSz="975360">
              <a:tabLst>
                <a:tab pos="215900" algn="l"/>
              </a:tabLst>
              <a:defRPr b="1" spc="-73">
                <a:solidFill>
                  <a:srgbClr val="404040"/>
                </a:solidFill>
                <a:latin typeface="Trebuchet MS"/>
                <a:ea typeface="Trebuchet MS"/>
                <a:cs typeface="Trebuchet MS"/>
                <a:sym typeface="Trebuchet MS"/>
              </a:defRPr>
            </a:pPr>
            <a:r>
              <a:rPr dirty="0"/>
              <a:t> </a:t>
            </a:r>
            <a:r>
              <a:rPr spc="0" dirty="0"/>
              <a:t>The </a:t>
            </a:r>
            <a:r>
              <a:rPr spc="-5" dirty="0"/>
              <a:t>initial </a:t>
            </a:r>
            <a:r>
              <a:rPr spc="0" dirty="0"/>
              <a:t>dose </a:t>
            </a:r>
            <a:r>
              <a:rPr spc="-5" dirty="0"/>
              <a:t>is 100 mg </a:t>
            </a:r>
            <a:r>
              <a:rPr spc="0" dirty="0"/>
              <a:t>once </a:t>
            </a:r>
            <a:r>
              <a:rPr spc="-51" dirty="0"/>
              <a:t>daily</a:t>
            </a:r>
            <a:endParaRPr sz="2800" spc="-68" dirty="0"/>
          </a:p>
          <a:p>
            <a:pPr marR="642111" indent="9525" algn="l" defTabSz="975360">
              <a:spcBef>
                <a:spcPts val="900"/>
              </a:spcBef>
              <a:tabLst>
                <a:tab pos="215900" algn="l"/>
              </a:tabLst>
              <a:defRPr sz="3400" b="1" spc="-5">
                <a:solidFill>
                  <a:srgbClr val="C00000"/>
                </a:solidFill>
                <a:latin typeface="Trebuchet MS"/>
                <a:ea typeface="Trebuchet MS"/>
                <a:cs typeface="Trebuchet MS"/>
                <a:sym typeface="Trebuchet MS"/>
              </a:defRPr>
            </a:pPr>
            <a:r>
              <a:rPr dirty="0" err="1"/>
              <a:t>Canaglifozin</a:t>
            </a:r>
            <a:r>
              <a:rPr dirty="0"/>
              <a:t> is contraindicated in:</a:t>
            </a:r>
          </a:p>
          <a:p>
            <a:pPr marL="523875" marR="642111" indent="-514350" algn="l" defTabSz="975360">
              <a:spcBef>
                <a:spcPts val="900"/>
              </a:spcBef>
              <a:buSzPct val="100000"/>
              <a:buFont typeface="Arial"/>
              <a:buChar char="•"/>
              <a:tabLst>
                <a:tab pos="215900" algn="l"/>
              </a:tabLst>
              <a:defRPr b="1" spc="-5">
                <a:solidFill>
                  <a:srgbClr val="404040"/>
                </a:solidFill>
                <a:latin typeface="Trebuchet MS"/>
                <a:ea typeface="Trebuchet MS"/>
                <a:cs typeface="Trebuchet MS"/>
                <a:sym typeface="Trebuchet MS"/>
              </a:defRPr>
            </a:pPr>
            <a:r>
              <a:rPr dirty="0"/>
              <a:t> Type 1 diabetes</a:t>
            </a:r>
          </a:p>
          <a:p>
            <a:pPr marL="523875" marR="642111" indent="-514350" algn="l" defTabSz="975360">
              <a:spcBef>
                <a:spcPts val="900"/>
              </a:spcBef>
              <a:buSzPct val="100000"/>
              <a:buFont typeface="Arial"/>
              <a:buChar char="•"/>
              <a:tabLst>
                <a:tab pos="215900" algn="l"/>
              </a:tabLst>
              <a:defRPr b="1" spc="-5">
                <a:solidFill>
                  <a:srgbClr val="404040"/>
                </a:solidFill>
                <a:latin typeface="Trebuchet MS"/>
                <a:ea typeface="Trebuchet MS"/>
                <a:cs typeface="Trebuchet MS"/>
                <a:sym typeface="Trebuchet MS"/>
              </a:defRPr>
            </a:pPr>
            <a:r>
              <a:rPr dirty="0"/>
              <a:t> Diabetic ketoacidosis</a:t>
            </a:r>
          </a:p>
          <a:p>
            <a:pPr marL="523875" marR="642111" indent="-514350" algn="l" defTabSz="975360">
              <a:spcBef>
                <a:spcPts val="900"/>
              </a:spcBef>
              <a:buSzPct val="100000"/>
              <a:buFont typeface="Arial"/>
              <a:buChar char="•"/>
              <a:tabLst>
                <a:tab pos="215900" algn="l"/>
              </a:tabLst>
              <a:defRPr b="1" spc="-5">
                <a:solidFill>
                  <a:srgbClr val="404040"/>
                </a:solidFill>
                <a:latin typeface="Trebuchet MS"/>
                <a:ea typeface="Trebuchet MS"/>
                <a:cs typeface="Trebuchet MS"/>
                <a:sym typeface="Trebuchet MS"/>
              </a:defRPr>
            </a:pPr>
            <a:r>
              <a:rPr dirty="0"/>
              <a:t>Severe renal impairment (estimated glomerular filtration rate &lt;30 mL/min/1.73 m2), end-stage renal disease</a:t>
            </a:r>
          </a:p>
          <a:p>
            <a:pPr marL="523875" marR="642111" indent="-514350" algn="l" defTabSz="975360">
              <a:spcBef>
                <a:spcPts val="900"/>
              </a:spcBef>
              <a:buSzPct val="100000"/>
              <a:buFont typeface="Arial"/>
              <a:buChar char="•"/>
              <a:tabLst>
                <a:tab pos="215900" algn="l"/>
              </a:tabLst>
              <a:defRPr b="1" spc="-5">
                <a:solidFill>
                  <a:srgbClr val="404040"/>
                </a:solidFill>
                <a:latin typeface="Trebuchet MS"/>
                <a:ea typeface="Trebuchet MS"/>
                <a:cs typeface="Trebuchet MS"/>
                <a:sym typeface="Trebuchet MS"/>
              </a:defRPr>
            </a:pPr>
            <a:r>
              <a:rPr dirty="0"/>
              <a:t>Patients on dialysis</a:t>
            </a:r>
          </a:p>
          <a:p>
            <a:pPr marL="523875" marR="642111" indent="-514350" algn="l" defTabSz="975360">
              <a:spcBef>
                <a:spcPts val="900"/>
              </a:spcBef>
              <a:buSzPct val="100000"/>
              <a:buFont typeface="Arial"/>
              <a:buChar char="•"/>
              <a:tabLst>
                <a:tab pos="215900" algn="l"/>
              </a:tabLst>
              <a:defRPr b="1" spc="-5">
                <a:solidFill>
                  <a:srgbClr val="404040"/>
                </a:solidFill>
                <a:latin typeface="Trebuchet MS"/>
                <a:ea typeface="Trebuchet MS"/>
                <a:cs typeface="Trebuchet MS"/>
                <a:sym typeface="Trebuchet MS"/>
              </a:defRPr>
            </a:pPr>
            <a:endParaRPr sz="2800" spc="-5" dirty="0"/>
          </a:p>
          <a:p>
            <a:pPr marR="642111" indent="9525" algn="l" defTabSz="975360">
              <a:spcBef>
                <a:spcPts val="900"/>
              </a:spcBef>
              <a:tabLst>
                <a:tab pos="215900" algn="l"/>
              </a:tabLst>
              <a:defRPr b="1">
                <a:solidFill>
                  <a:srgbClr val="404040"/>
                </a:solidFill>
                <a:latin typeface="Trebuchet MS"/>
                <a:ea typeface="Trebuchet MS"/>
                <a:cs typeface="Trebuchet MS"/>
                <a:sym typeface="Trebuchet MS"/>
              </a:defRPr>
            </a:pPr>
            <a:r>
              <a:rPr dirty="0"/>
              <a:t>Canagliflozin </a:t>
            </a:r>
            <a:r>
              <a:rPr spc="-5" dirty="0"/>
              <a:t>(300 mg) reduced </a:t>
            </a:r>
            <a:r>
              <a:rPr dirty="0"/>
              <a:t>A1C </a:t>
            </a:r>
            <a:r>
              <a:rPr spc="-5" dirty="0"/>
              <a:t>to </a:t>
            </a:r>
            <a:r>
              <a:rPr dirty="0"/>
              <a:t>a slightly greater </a:t>
            </a:r>
            <a:r>
              <a:rPr spc="-5" dirty="0"/>
              <a:t>extent</a:t>
            </a:r>
            <a:r>
              <a:rPr spc="-247" dirty="0"/>
              <a:t> </a:t>
            </a:r>
            <a:r>
              <a:rPr spc="-5" dirty="0"/>
              <a:t>than  </a:t>
            </a:r>
            <a:r>
              <a:rPr dirty="0"/>
              <a:t>Dapagliflozin </a:t>
            </a:r>
            <a:r>
              <a:rPr spc="-5" dirty="0"/>
              <a:t>(10 mg) </a:t>
            </a:r>
            <a:r>
              <a:rPr dirty="0"/>
              <a:t>or Empagliflozin </a:t>
            </a:r>
            <a:r>
              <a:rPr spc="-5" dirty="0"/>
              <a:t>(25</a:t>
            </a:r>
            <a:r>
              <a:rPr spc="-28" dirty="0"/>
              <a:t> </a:t>
            </a:r>
            <a:r>
              <a:rPr spc="-5" dirty="0"/>
              <a:t>mg)</a:t>
            </a:r>
            <a:endParaRPr sz="2800" dirty="0"/>
          </a:p>
          <a:p>
            <a:pPr marR="663786" indent="9525" algn="l" defTabSz="975360">
              <a:spcBef>
                <a:spcPts val="900"/>
              </a:spcBef>
              <a:tabLst>
                <a:tab pos="368300" algn="l"/>
                <a:tab pos="368300" algn="l"/>
              </a:tabLst>
              <a:defRPr b="1" spc="-5">
                <a:solidFill>
                  <a:srgbClr val="404040"/>
                </a:solidFill>
                <a:latin typeface="Trebuchet MS"/>
                <a:ea typeface="Trebuchet MS"/>
                <a:cs typeface="Trebuchet MS"/>
                <a:sym typeface="Trebuchet MS"/>
              </a:defRPr>
            </a:pPr>
            <a:r>
              <a:rPr dirty="0"/>
              <a:t>there </a:t>
            </a:r>
            <a:r>
              <a:rPr spc="0" dirty="0"/>
              <a:t>was an </a:t>
            </a:r>
            <a:r>
              <a:rPr dirty="0"/>
              <a:t>increase in the risk </a:t>
            </a:r>
            <a:r>
              <a:rPr spc="0" dirty="0"/>
              <a:t>of lower limb amputations</a:t>
            </a:r>
            <a:r>
              <a:rPr spc="-129" dirty="0"/>
              <a:t> </a:t>
            </a:r>
            <a:r>
              <a:rPr spc="0" dirty="0"/>
              <a:t>and  </a:t>
            </a:r>
            <a:r>
              <a:rPr spc="-11" dirty="0"/>
              <a:t>fractures.</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object 2"/>
          <p:cNvSpPr/>
          <p:nvPr/>
        </p:nvSpPr>
        <p:spPr>
          <a:xfrm>
            <a:off x="8092167" y="216746"/>
            <a:ext cx="4587512" cy="2600960"/>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
        <p:nvSpPr>
          <p:cNvPr id="187" name="object 3"/>
          <p:cNvSpPr txBox="1">
            <a:spLocks noGrp="1"/>
          </p:cNvSpPr>
          <p:nvPr>
            <p:ph type="title"/>
          </p:nvPr>
        </p:nvSpPr>
        <p:spPr>
          <a:xfrm>
            <a:off x="296097" y="152400"/>
            <a:ext cx="9753601" cy="2590800"/>
          </a:xfrm>
          <a:prstGeom prst="rect">
            <a:avLst/>
          </a:prstGeom>
        </p:spPr>
        <p:txBody>
          <a:bodyPr lIns="0" tIns="0" rIns="0" bIns="0"/>
          <a:lstStyle>
            <a:lvl1pPr indent="9525">
              <a:defRPr sz="6400" i="1">
                <a:solidFill>
                  <a:srgbClr val="CC0000"/>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lvl1pPr>
          </a:lstStyle>
          <a:p>
            <a:r>
              <a:t>Dapagliflozin</a:t>
            </a:r>
          </a:p>
        </p:txBody>
      </p:sp>
      <p:sp>
        <p:nvSpPr>
          <p:cNvPr id="188" name="object 4"/>
          <p:cNvSpPr txBox="1"/>
          <p:nvPr/>
        </p:nvSpPr>
        <p:spPr>
          <a:xfrm>
            <a:off x="826323" y="4326455"/>
            <a:ext cx="11701611" cy="46474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marL="495300" marR="138852" indent="-485775" algn="l" defTabSz="975360">
              <a:buSzPct val="100000"/>
              <a:buChar char="❖"/>
              <a:defRPr sz="3400" u="sng">
                <a:solidFill>
                  <a:srgbClr val="404040"/>
                </a:solidFill>
              </a:defRPr>
            </a:pPr>
            <a:r>
              <a:rPr dirty="0"/>
              <a:t>10 mg once </a:t>
            </a:r>
            <a:r>
              <a:rPr spc="-5" dirty="0"/>
              <a:t>daily can be taken any </a:t>
            </a:r>
            <a:r>
              <a:rPr dirty="0"/>
              <a:t>time of </a:t>
            </a:r>
            <a:r>
              <a:rPr spc="-5" dirty="0"/>
              <a:t>day with </a:t>
            </a:r>
            <a:r>
              <a:rPr dirty="0"/>
              <a:t>or  </a:t>
            </a:r>
            <a:r>
              <a:rPr spc="-5" dirty="0"/>
              <a:t>without </a:t>
            </a:r>
            <a:r>
              <a:rPr dirty="0"/>
              <a:t>food.</a:t>
            </a:r>
            <a:endParaRPr dirty="0">
              <a:latin typeface="Trebuchet MS"/>
              <a:ea typeface="Trebuchet MS"/>
              <a:cs typeface="Trebuchet MS"/>
              <a:sym typeface="Trebuchet MS"/>
            </a:endParaRPr>
          </a:p>
          <a:p>
            <a:pPr indent="9525" algn="l" defTabSz="975360">
              <a:spcBef>
                <a:spcPts val="900"/>
              </a:spcBef>
              <a:tabLst>
                <a:tab pos="368300" algn="l"/>
                <a:tab pos="368300" algn="l"/>
              </a:tabLst>
              <a:defRPr sz="3400" spc="-5">
                <a:solidFill>
                  <a:srgbClr val="404040"/>
                </a:solidFill>
              </a:defRPr>
            </a:pPr>
            <a:r>
              <a:rPr dirty="0"/>
              <a:t> It is not </a:t>
            </a:r>
            <a:r>
              <a:rPr spc="0" dirty="0"/>
              <a:t>recommended for </a:t>
            </a:r>
            <a:r>
              <a:rPr dirty="0"/>
              <a:t>use in patients </a:t>
            </a:r>
            <a:r>
              <a:rPr spc="0" dirty="0"/>
              <a:t>with</a:t>
            </a:r>
            <a:r>
              <a:rPr spc="32" dirty="0"/>
              <a:t> </a:t>
            </a:r>
            <a:r>
              <a:rPr spc="0" dirty="0"/>
              <a:t>GFR</a:t>
            </a:r>
            <a:r>
              <a:rPr dirty="0"/>
              <a:t>&lt;60 mL/min </a:t>
            </a:r>
            <a:r>
              <a:rPr spc="0" dirty="0"/>
              <a:t>or </a:t>
            </a:r>
            <a:r>
              <a:rPr dirty="0"/>
              <a:t>in patients </a:t>
            </a:r>
            <a:r>
              <a:rPr spc="0" dirty="0"/>
              <a:t>with </a:t>
            </a:r>
            <a:r>
              <a:rPr dirty="0"/>
              <a:t>active bladder</a:t>
            </a:r>
            <a:r>
              <a:rPr spc="75" dirty="0"/>
              <a:t> </a:t>
            </a:r>
            <a:r>
              <a:rPr spc="-69" dirty="0"/>
              <a:t>cancer.</a:t>
            </a:r>
            <a:endParaRPr spc="-69" dirty="0">
              <a:latin typeface="Trebuchet MS"/>
              <a:ea typeface="Trebuchet MS"/>
              <a:cs typeface="Trebuchet MS"/>
              <a:sym typeface="Trebuchet MS"/>
            </a:endParaRPr>
          </a:p>
          <a:p>
            <a:pPr indent="9525" algn="l" defTabSz="975360">
              <a:spcBef>
                <a:spcPts val="900"/>
              </a:spcBef>
              <a:tabLst>
                <a:tab pos="368300" algn="l"/>
                <a:tab pos="368300" algn="l"/>
              </a:tabLst>
              <a:defRPr sz="3400"/>
            </a:pPr>
            <a:endParaRPr dirty="0">
              <a:latin typeface="Trebuchet MS"/>
              <a:ea typeface="Trebuchet MS"/>
              <a:cs typeface="Trebuchet MS"/>
              <a:sym typeface="Trebuchet MS"/>
            </a:endParaRPr>
          </a:p>
          <a:p>
            <a:pPr marL="495300" marR="491743" indent="-485775" algn="l" defTabSz="975360">
              <a:spcBef>
                <a:spcPts val="900"/>
              </a:spcBef>
              <a:buClr>
                <a:srgbClr val="5FCAEE"/>
              </a:buClr>
              <a:buSzPct val="79687"/>
              <a:buChar char="✓"/>
              <a:tabLst>
                <a:tab pos="368300" algn="l"/>
                <a:tab pos="368300" algn="l"/>
              </a:tabLst>
              <a:defRPr sz="3400">
                <a:solidFill>
                  <a:srgbClr val="404040"/>
                </a:solidFill>
              </a:defRPr>
            </a:pPr>
            <a:r>
              <a:rPr dirty="0"/>
              <a:t>For </a:t>
            </a:r>
            <a:r>
              <a:rPr spc="-5" dirty="0"/>
              <a:t>patients with </a:t>
            </a:r>
            <a:r>
              <a:rPr dirty="0"/>
              <a:t>severely reduced liver function, a  starting </a:t>
            </a:r>
            <a:r>
              <a:rPr spc="-5" dirty="0"/>
              <a:t>dose </a:t>
            </a:r>
            <a:r>
              <a:rPr dirty="0"/>
              <a:t>of 5 mg </a:t>
            </a:r>
            <a:r>
              <a:rPr spc="-5" dirty="0"/>
              <a:t>is</a:t>
            </a:r>
            <a:r>
              <a:rPr spc="-26" dirty="0"/>
              <a:t> </a:t>
            </a:r>
            <a:r>
              <a:rPr dirty="0"/>
              <a:t>recommended.</a:t>
            </a:r>
            <a:endParaRPr dirty="0">
              <a:latin typeface="Trebuchet MS"/>
              <a:ea typeface="Trebuchet MS"/>
              <a:cs typeface="Trebuchet MS"/>
              <a:sym typeface="Trebuchet MS"/>
            </a:endParaRPr>
          </a:p>
          <a:p>
            <a:pPr marL="9525" marR="587925" algn="l" defTabSz="975360">
              <a:spcBef>
                <a:spcPts val="900"/>
              </a:spcBef>
              <a:buClr>
                <a:srgbClr val="5FCAEE"/>
              </a:buClr>
              <a:buSzPct val="79687"/>
              <a:tabLst>
                <a:tab pos="368300" algn="l"/>
                <a:tab pos="368300" algn="l"/>
              </a:tabLst>
              <a:defRPr sz="3400" u="sng">
                <a:solidFill>
                  <a:srgbClr val="404040"/>
                </a:solidFill>
              </a:defRPr>
            </a:pPr>
            <a:endParaRPr spc="-5" dirty="0"/>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object 3"/>
          <p:cNvSpPr txBox="1"/>
          <p:nvPr/>
        </p:nvSpPr>
        <p:spPr>
          <a:xfrm>
            <a:off x="860570" y="3460470"/>
            <a:ext cx="11050513" cy="59399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marR="5418" indent="9525" algn="l" defTabSz="975360">
              <a:tabLst>
                <a:tab pos="355600" algn="l"/>
                <a:tab pos="368300" algn="l"/>
              </a:tabLst>
              <a:defRPr sz="3400">
                <a:solidFill>
                  <a:srgbClr val="404040"/>
                </a:solidFill>
                <a:latin typeface="Arial"/>
                <a:ea typeface="Arial"/>
                <a:cs typeface="Arial"/>
                <a:sym typeface="Arial"/>
              </a:defRPr>
            </a:pPr>
            <a:r>
              <a:t> A </a:t>
            </a:r>
            <a:r>
              <a:rPr spc="-5"/>
              <a:t>prior history </a:t>
            </a:r>
            <a:r>
              <a:t>of </a:t>
            </a:r>
            <a:r>
              <a:rPr u="sng" spc="-5"/>
              <a:t>myocardial infarction </a:t>
            </a:r>
            <a:r>
              <a:rPr u="sng"/>
              <a:t>or </a:t>
            </a:r>
            <a:r>
              <a:rPr u="sng" spc="-5"/>
              <a:t>stroke</a:t>
            </a:r>
            <a:r>
              <a:rPr spc="-5"/>
              <a:t> might favor choosing  </a:t>
            </a:r>
            <a:r>
              <a:t>Empagliflozin</a:t>
            </a:r>
          </a:p>
          <a:p>
            <a:pPr marR="5418" indent="9525" algn="l" defTabSz="975360">
              <a:tabLst>
                <a:tab pos="355600" algn="l"/>
                <a:tab pos="368300" algn="l"/>
              </a:tabLst>
              <a:defRPr sz="3400">
                <a:latin typeface="Arial"/>
                <a:ea typeface="Arial"/>
                <a:cs typeface="Arial"/>
                <a:sym typeface="Arial"/>
              </a:defRPr>
            </a:pPr>
            <a:endParaRPr/>
          </a:p>
          <a:p>
            <a:pPr marR="426042" indent="9525" algn="l" defTabSz="975360">
              <a:spcBef>
                <a:spcPts val="900"/>
              </a:spcBef>
              <a:tabLst>
                <a:tab pos="228600" algn="l"/>
              </a:tabLst>
              <a:defRPr sz="3400" spc="-5">
                <a:solidFill>
                  <a:srgbClr val="404040"/>
                </a:solidFill>
                <a:latin typeface="Arial"/>
                <a:ea typeface="Arial"/>
                <a:cs typeface="Arial"/>
                <a:sym typeface="Arial"/>
              </a:defRPr>
            </a:pPr>
            <a:r>
              <a:t> It </a:t>
            </a:r>
            <a:r>
              <a:rPr spc="0"/>
              <a:t>should </a:t>
            </a:r>
            <a:r>
              <a:t>be taken </a:t>
            </a:r>
            <a:r>
              <a:rPr spc="0"/>
              <a:t>orally once </a:t>
            </a:r>
            <a:r>
              <a:t>daily in the morning with or without  </a:t>
            </a:r>
            <a:r>
              <a:rPr spc="0"/>
              <a:t>food</a:t>
            </a:r>
          </a:p>
          <a:p>
            <a:pPr marR="426042" indent="9525" algn="l" defTabSz="975360">
              <a:spcBef>
                <a:spcPts val="900"/>
              </a:spcBef>
              <a:tabLst>
                <a:tab pos="228600" algn="l"/>
              </a:tabLst>
              <a:defRPr sz="3400">
                <a:solidFill>
                  <a:srgbClr val="404040"/>
                </a:solidFill>
                <a:latin typeface="Arial"/>
                <a:ea typeface="Arial"/>
                <a:cs typeface="Arial"/>
                <a:sym typeface="Arial"/>
              </a:defRPr>
            </a:pPr>
            <a:r>
              <a:t> Should </a:t>
            </a:r>
            <a:r>
              <a:rPr spc="-5"/>
              <a:t>not be initiated in patients with GFR </a:t>
            </a:r>
            <a:r>
              <a:t>&lt;45</a:t>
            </a:r>
            <a:r>
              <a:rPr spc="-48"/>
              <a:t> </a:t>
            </a:r>
            <a:r>
              <a:t>mL/min.</a:t>
            </a:r>
          </a:p>
          <a:p>
            <a:pPr marL="495300" marR="382015" indent="-485775" algn="l" defTabSz="975360">
              <a:spcBef>
                <a:spcPts val="900"/>
              </a:spcBef>
              <a:buClr>
                <a:srgbClr val="5FCAEE"/>
              </a:buClr>
              <a:buSzPct val="78846"/>
              <a:buFont typeface="Arial"/>
              <a:buChar char="•"/>
              <a:tabLst>
                <a:tab pos="355600" algn="l"/>
                <a:tab pos="368300" algn="l"/>
              </a:tabLst>
              <a:defRPr sz="3400">
                <a:latin typeface="Arial"/>
                <a:ea typeface="Arial"/>
                <a:cs typeface="Arial"/>
                <a:sym typeface="Arial"/>
              </a:defRPr>
            </a:pPr>
            <a:r>
              <a:t>should be </a:t>
            </a:r>
            <a:r>
              <a:rPr spc="-5"/>
              <a:t>discontinued </a:t>
            </a:r>
            <a:r>
              <a:t>In </a:t>
            </a:r>
            <a:r>
              <a:rPr spc="-5"/>
              <a:t>patients </a:t>
            </a:r>
            <a:r>
              <a:t>who </a:t>
            </a:r>
            <a:r>
              <a:rPr spc="-5"/>
              <a:t>are taking Empagliflozin and  have </a:t>
            </a:r>
            <a:r>
              <a:t>a </a:t>
            </a:r>
            <a:r>
              <a:rPr spc="-5"/>
              <a:t>persistent </a:t>
            </a:r>
            <a:r>
              <a:t>fall </a:t>
            </a:r>
            <a:r>
              <a:rPr spc="-5"/>
              <a:t>in GFR below </a:t>
            </a:r>
            <a:r>
              <a:t>45</a:t>
            </a:r>
            <a:r>
              <a:rPr spc="-48"/>
              <a:t> </a:t>
            </a:r>
            <a:r>
              <a:rPr spc="-5"/>
              <a:t>mL/min</a:t>
            </a:r>
          </a:p>
          <a:p>
            <a:pPr marL="495300" indent="-485775" algn="l" defTabSz="975360">
              <a:spcBef>
                <a:spcPts val="900"/>
              </a:spcBef>
              <a:buClr>
                <a:srgbClr val="5FCAEE"/>
              </a:buClr>
              <a:buSzPct val="78846"/>
              <a:buFont typeface="Arial"/>
              <a:buChar char="•"/>
              <a:tabLst>
                <a:tab pos="355600" algn="l"/>
                <a:tab pos="368300" algn="l"/>
              </a:tabLst>
              <a:defRPr sz="3400">
                <a:latin typeface="Arial"/>
                <a:ea typeface="Arial"/>
                <a:cs typeface="Arial"/>
                <a:sym typeface="Arial"/>
              </a:defRPr>
            </a:pPr>
            <a:r>
              <a:t>May </a:t>
            </a:r>
            <a:r>
              <a:rPr spc="-5"/>
              <a:t>be used in patients with hepatic</a:t>
            </a:r>
            <a:r>
              <a:rPr spc="-53"/>
              <a:t> </a:t>
            </a:r>
            <a:r>
              <a:rPr spc="-5"/>
              <a:t>impairment</a:t>
            </a:r>
            <a:r>
              <a:rPr spc="-5">
                <a:solidFill>
                  <a:srgbClr val="404040"/>
                </a:solidFill>
              </a:rPr>
              <a:t>.</a:t>
            </a:r>
          </a:p>
        </p:txBody>
      </p:sp>
      <p:sp>
        <p:nvSpPr>
          <p:cNvPr id="191" name="object 4"/>
          <p:cNvSpPr txBox="1"/>
          <p:nvPr/>
        </p:nvSpPr>
        <p:spPr>
          <a:xfrm>
            <a:off x="975359" y="528393"/>
            <a:ext cx="5743788" cy="977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lvl1pPr defTabSz="975360">
              <a:defRPr sz="6400">
                <a:solidFill>
                  <a:srgbClr val="CC0000"/>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lvl1pPr>
          </a:lstStyle>
          <a:p>
            <a:r>
              <a:t>Empagliflozin</a:t>
            </a:r>
          </a:p>
        </p:txBody>
      </p:sp>
      <p:pic>
        <p:nvPicPr>
          <p:cNvPr id="192" name="Picture 4" descr="Picture 4"/>
          <p:cNvPicPr>
            <a:picLocks noChangeAspect="1"/>
          </p:cNvPicPr>
          <p:nvPr/>
        </p:nvPicPr>
        <p:blipFill>
          <a:blip r:embed="rId2"/>
          <a:srcRect l="4278" t="4154" r="8040"/>
          <a:stretch>
            <a:fillRect/>
          </a:stretch>
        </p:blipFill>
        <p:spPr>
          <a:xfrm>
            <a:off x="8019627" y="216746"/>
            <a:ext cx="4602542" cy="3012217"/>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object 2"/>
          <p:cNvSpPr/>
          <p:nvPr/>
        </p:nvSpPr>
        <p:spPr>
          <a:xfrm>
            <a:off x="8226597" y="308063"/>
            <a:ext cx="4334934" cy="2736309"/>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
        <p:nvSpPr>
          <p:cNvPr id="195" name="object 3"/>
          <p:cNvSpPr txBox="1">
            <a:spLocks noGrp="1"/>
          </p:cNvSpPr>
          <p:nvPr>
            <p:ph type="title" idx="4294967295"/>
          </p:nvPr>
        </p:nvSpPr>
        <p:spPr>
          <a:xfrm>
            <a:off x="508268" y="206088"/>
            <a:ext cx="9753601" cy="2590801"/>
          </a:xfrm>
          <a:prstGeom prst="rect">
            <a:avLst/>
          </a:prstGeom>
        </p:spPr>
        <p:txBody>
          <a:bodyPr lIns="0" tIns="0" rIns="0" bIns="0" anchor="ctr"/>
          <a:lstStyle>
            <a:lvl1pPr indent="9525">
              <a:defRPr sz="6400" i="1">
                <a:solidFill>
                  <a:srgbClr val="CC3399"/>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lvl1pPr>
          </a:lstStyle>
          <a:p>
            <a:r>
              <a:t>Ertugliflozin</a:t>
            </a:r>
          </a:p>
        </p:txBody>
      </p:sp>
      <p:sp>
        <p:nvSpPr>
          <p:cNvPr id="196" name="object 4"/>
          <p:cNvSpPr txBox="1"/>
          <p:nvPr/>
        </p:nvSpPr>
        <p:spPr>
          <a:xfrm>
            <a:off x="408531" y="3516865"/>
            <a:ext cx="12571309" cy="40024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marL="373181" marR="5418" indent="-363656" algn="l" defTabSz="975360">
              <a:spcBef>
                <a:spcPts val="400"/>
              </a:spcBef>
              <a:buClr>
                <a:srgbClr val="5FCAEE"/>
              </a:buClr>
              <a:buSzPct val="79166"/>
              <a:buFont typeface="Trebuchet MS"/>
              <a:buChar char="-"/>
              <a:tabLst>
                <a:tab pos="355600" algn="l"/>
                <a:tab pos="368300" algn="l"/>
              </a:tabLst>
              <a:defRPr sz="3400">
                <a:solidFill>
                  <a:srgbClr val="404040"/>
                </a:solidFill>
                <a:latin typeface="Arial"/>
                <a:ea typeface="Arial"/>
                <a:cs typeface="Arial"/>
                <a:sym typeface="Arial"/>
              </a:defRPr>
            </a:pPr>
            <a:r>
              <a:t>It should be taken once daily in the morning with or without food.  </a:t>
            </a:r>
          </a:p>
          <a:p>
            <a:pPr marR="5418" algn="l" defTabSz="975360">
              <a:spcBef>
                <a:spcPts val="400"/>
              </a:spcBef>
              <a:tabLst>
                <a:tab pos="355600" algn="l"/>
                <a:tab pos="368300" algn="l"/>
              </a:tabLst>
              <a:defRPr sz="3400">
                <a:solidFill>
                  <a:srgbClr val="404040"/>
                </a:solidFill>
                <a:latin typeface="Arial"/>
                <a:ea typeface="Arial"/>
                <a:cs typeface="Arial"/>
                <a:sym typeface="Arial"/>
              </a:defRPr>
            </a:pPr>
            <a:endParaRPr/>
          </a:p>
          <a:p>
            <a:pPr marL="373181" marR="405046" indent="-363656" algn="l" defTabSz="975360">
              <a:buClr>
                <a:srgbClr val="5FCAEE"/>
              </a:buClr>
              <a:buSzPct val="79166"/>
              <a:buFont typeface="Trebuchet MS"/>
              <a:buChar char="-"/>
              <a:tabLst>
                <a:tab pos="355600" algn="l"/>
                <a:tab pos="368300" algn="l"/>
              </a:tabLst>
              <a:defRPr sz="3400">
                <a:solidFill>
                  <a:srgbClr val="404040"/>
                </a:solidFill>
                <a:latin typeface="Arial"/>
                <a:ea typeface="Arial"/>
                <a:cs typeface="Arial"/>
                <a:sym typeface="Arial"/>
              </a:defRPr>
            </a:pPr>
            <a:r>
              <a:t>Contraindicated in patients with an GFR &lt;30  mL/min and is not recommended in patients with GFR of 30 to &lt;60 mL/min</a:t>
            </a:r>
          </a:p>
          <a:p>
            <a:pPr indent="266224" algn="l" defTabSz="975360">
              <a:defRPr sz="3400">
                <a:solidFill>
                  <a:srgbClr val="404040"/>
                </a:solidFill>
                <a:latin typeface="Arial"/>
                <a:ea typeface="Arial"/>
                <a:cs typeface="Arial"/>
                <a:sym typeface="Arial"/>
              </a:defRPr>
            </a:pPr>
            <a:endParaRPr/>
          </a:p>
          <a:p>
            <a:pPr marL="373181" marR="182880" indent="-363656" algn="l" defTabSz="975360">
              <a:buClr>
                <a:srgbClr val="5FCAEE"/>
              </a:buClr>
              <a:buSzPct val="79166"/>
              <a:buFont typeface="Trebuchet MS"/>
              <a:buChar char="-"/>
              <a:tabLst>
                <a:tab pos="355600" algn="l"/>
                <a:tab pos="368300" algn="l"/>
              </a:tabLst>
              <a:defRPr sz="3400">
                <a:solidFill>
                  <a:srgbClr val="404040"/>
                </a:solidFill>
                <a:latin typeface="Arial"/>
                <a:ea typeface="Arial"/>
                <a:cs typeface="Arial"/>
                <a:sym typeface="Arial"/>
              </a:defRPr>
            </a:pPr>
            <a:r>
              <a:t>In patients taking ertugliflozin who have a persistent fall in eGFR  below 60 mL/min, it should be discontinued</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object 2"/>
          <p:cNvSpPr txBox="1">
            <a:spLocks noGrp="1"/>
          </p:cNvSpPr>
          <p:nvPr>
            <p:ph type="title" idx="4294967295"/>
          </p:nvPr>
        </p:nvSpPr>
        <p:spPr>
          <a:xfrm>
            <a:off x="1344469" y="-259461"/>
            <a:ext cx="9753601" cy="2590801"/>
          </a:xfrm>
          <a:prstGeom prst="rect">
            <a:avLst/>
          </a:prstGeom>
        </p:spPr>
        <p:txBody>
          <a:bodyPr lIns="0" tIns="0" rIns="0" bIns="0" anchor="ctr"/>
          <a:lstStyle>
            <a:lvl1pPr indent="9525">
              <a:defRPr sz="6800" spc="-178">
                <a:solidFill>
                  <a:srgbClr val="00B050"/>
                </a:solidFill>
                <a:effectLst>
                  <a:outerShdw blurRad="38100" dist="38100" dir="2700000" rotWithShape="0">
                    <a:srgbClr val="000000">
                      <a:alpha val="43137"/>
                    </a:srgbClr>
                  </a:outerShdw>
                </a:effectLst>
              </a:defRPr>
            </a:lvl1pPr>
          </a:lstStyle>
          <a:p>
            <a:r>
              <a:t>Monitoring</a:t>
            </a:r>
          </a:p>
        </p:txBody>
      </p:sp>
      <p:sp>
        <p:nvSpPr>
          <p:cNvPr id="199" name="object 3"/>
          <p:cNvSpPr txBox="1"/>
          <p:nvPr/>
        </p:nvSpPr>
        <p:spPr>
          <a:xfrm>
            <a:off x="1148747" y="2064784"/>
            <a:ext cx="11393105" cy="74258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marL="373856" marR="365759" indent="-364331" algn="l" defTabSz="975360">
              <a:buClr>
                <a:srgbClr val="5FCAEE"/>
              </a:buClr>
              <a:buSzPct val="79166"/>
              <a:buChar char="❖"/>
              <a:tabLst>
                <a:tab pos="457200" algn="l"/>
                <a:tab pos="457200" algn="l"/>
              </a:tabLst>
              <a:defRPr sz="3400">
                <a:solidFill>
                  <a:srgbClr val="404040"/>
                </a:solidFill>
                <a:latin typeface="Arial"/>
                <a:ea typeface="Arial"/>
                <a:cs typeface="Arial"/>
                <a:sym typeface="Arial"/>
              </a:defRPr>
            </a:pPr>
            <a:r>
              <a:t>	In addition to glycemic indices (A1C, fasting blood sugar), renal function  and volume status (blood pressure) should be monitored during SGLT2  treatment.</a:t>
            </a:r>
          </a:p>
          <a:p>
            <a:pPr algn="l" defTabSz="975360">
              <a:defRPr sz="3400">
                <a:solidFill>
                  <a:srgbClr val="404040"/>
                </a:solidFill>
                <a:latin typeface="Arial"/>
                <a:ea typeface="Arial"/>
                <a:cs typeface="Arial"/>
                <a:sym typeface="Arial"/>
              </a:defRPr>
            </a:pPr>
            <a:endParaRPr/>
          </a:p>
          <a:p>
            <a:pPr marL="471011" indent="-461486" algn="l" defTabSz="975360">
              <a:buClr>
                <a:srgbClr val="5FCAEE"/>
              </a:buClr>
              <a:buSzPct val="67857"/>
              <a:buChar char="➢"/>
              <a:tabLst>
                <a:tab pos="457200" algn="l"/>
                <a:tab pos="457200" algn="l"/>
              </a:tabLst>
              <a:defRPr sz="3400" b="1">
                <a:solidFill>
                  <a:srgbClr val="CC0000"/>
                </a:solidFill>
                <a:latin typeface="Arial"/>
                <a:ea typeface="Arial"/>
                <a:cs typeface="Arial"/>
                <a:sym typeface="Arial"/>
              </a:defRPr>
            </a:pPr>
            <a:r>
              <a:t>Renal function:</a:t>
            </a:r>
          </a:p>
          <a:p>
            <a:pPr marL="365759" marR="96182" indent="-356234" algn="l" defTabSz="975360">
              <a:spcBef>
                <a:spcPts val="900"/>
              </a:spcBef>
              <a:tabLst>
                <a:tab pos="355600" algn="l"/>
              </a:tabLst>
              <a:defRPr sz="3400">
                <a:solidFill>
                  <a:srgbClr val="404040"/>
                </a:solidFill>
                <a:latin typeface="Arial"/>
                <a:ea typeface="Arial"/>
                <a:cs typeface="Arial"/>
                <a:sym typeface="Arial"/>
              </a:defRPr>
            </a:pPr>
            <a:r>
              <a:t>eGFR &gt;60 mL/min – We measure serum creatinine after three months and, if stable, then annually or as  clinically indicated.</a:t>
            </a:r>
          </a:p>
          <a:p>
            <a:pPr marL="365759" marR="96182" indent="-356234" algn="l" defTabSz="975360">
              <a:spcBef>
                <a:spcPts val="900"/>
              </a:spcBef>
              <a:tabLst>
                <a:tab pos="355600" algn="l"/>
              </a:tabLst>
              <a:defRPr sz="3400">
                <a:solidFill>
                  <a:srgbClr val="404040"/>
                </a:solidFill>
                <a:latin typeface="Arial"/>
                <a:ea typeface="Arial"/>
                <a:cs typeface="Arial"/>
                <a:sym typeface="Arial"/>
              </a:defRPr>
            </a:pPr>
            <a:r>
              <a:t>eGFR between 45 and 60 mL/min (canagliflozin and empagliflozin)</a:t>
            </a:r>
          </a:p>
          <a:p>
            <a:pPr marL="365759" marR="96182" indent="-356234" algn="l" defTabSz="975360">
              <a:spcBef>
                <a:spcPts val="900"/>
              </a:spcBef>
              <a:tabLst>
                <a:tab pos="355600" algn="l"/>
              </a:tabLst>
              <a:defRPr sz="3400">
                <a:solidFill>
                  <a:srgbClr val="404040"/>
                </a:solidFill>
                <a:latin typeface="Arial"/>
                <a:ea typeface="Arial"/>
                <a:cs typeface="Arial"/>
                <a:sym typeface="Arial"/>
              </a:defRPr>
            </a:pPr>
            <a:endParaRPr/>
          </a:p>
          <a:p>
            <a:pPr marL="365759" marR="96182" indent="-356234" algn="l" defTabSz="975360">
              <a:spcBef>
                <a:spcPts val="900"/>
              </a:spcBef>
              <a:tabLst>
                <a:tab pos="355600" algn="l"/>
              </a:tabLst>
              <a:defRPr sz="3400">
                <a:solidFill>
                  <a:srgbClr val="404040"/>
                </a:solidFill>
                <a:latin typeface="Arial"/>
                <a:ea typeface="Arial"/>
                <a:cs typeface="Arial"/>
                <a:sym typeface="Arial"/>
              </a:defRPr>
            </a:pPr>
            <a:r>
              <a:t> We measure serum creatinine every  three months or as clinically indicated</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chart&#10;&#10;Description automatically generated">
            <a:extLst>
              <a:ext uri="{FF2B5EF4-FFF2-40B4-BE49-F238E27FC236}">
                <a16:creationId xmlns:a16="http://schemas.microsoft.com/office/drawing/2014/main" id="{5650CAD1-0D09-47F8-A699-BC845E617EFA}"/>
              </a:ext>
            </a:extLst>
          </p:cNvPr>
          <p:cNvPicPr>
            <a:picLocks noGrp="1" noChangeAspect="1"/>
          </p:cNvPicPr>
          <p:nvPr>
            <p:ph type="pic" idx="21"/>
          </p:nvPr>
        </p:nvPicPr>
        <p:blipFill>
          <a:blip r:embed="rId2">
            <a:extLst>
              <a:ext uri="{28A0092B-C50C-407E-A947-70E740481C1C}">
                <a14:useLocalDpi xmlns:a14="http://schemas.microsoft.com/office/drawing/2010/main" val="0"/>
              </a:ext>
            </a:extLst>
          </a:blip>
          <a:srcRect l="6657" r="6657"/>
          <a:stretch>
            <a:fillRect/>
          </a:stretch>
        </p:blipFill>
        <p:spPr>
          <a:xfrm>
            <a:off x="0" y="1"/>
            <a:ext cx="13004799" cy="9753600"/>
          </a:xfrm>
        </p:spPr>
      </p:pic>
    </p:spTree>
    <p:extLst>
      <p:ext uri="{BB962C8B-B14F-4D97-AF65-F5344CB8AC3E}">
        <p14:creationId xmlns:p14="http://schemas.microsoft.com/office/powerpoint/2010/main" val="290955160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Content Placeholder 2"/>
          <p:cNvSpPr txBox="1">
            <a:spLocks noGrp="1"/>
          </p:cNvSpPr>
          <p:nvPr>
            <p:ph type="body" idx="4294967295"/>
          </p:nvPr>
        </p:nvSpPr>
        <p:spPr>
          <a:xfrm>
            <a:off x="2255554" y="2905448"/>
            <a:ext cx="9753601" cy="5842001"/>
          </a:xfrm>
          <a:prstGeom prst="rect">
            <a:avLst/>
          </a:prstGeom>
        </p:spPr>
        <p:txBody>
          <a:bodyPr anchor="ctr">
            <a:normAutofit lnSpcReduction="10000"/>
          </a:bodyPr>
          <a:lstStyle/>
          <a:p>
            <a:pPr marL="402335" indent="-402335" algn="l" defTabSz="292607">
              <a:spcBef>
                <a:spcPts val="2500"/>
              </a:spcBef>
              <a:buSzPct val="35000"/>
              <a:buAutoNum type="arabicPeriod"/>
              <a:defRPr sz="2816" b="1">
                <a:solidFill>
                  <a:srgbClr val="000000"/>
                </a:solidFill>
                <a:effectLst/>
                <a:latin typeface="Trebuchet MS"/>
                <a:ea typeface="Trebuchet MS"/>
                <a:cs typeface="Trebuchet MS"/>
                <a:sym typeface="Trebuchet MS"/>
              </a:defRPr>
            </a:pPr>
            <a:r>
              <a:rPr dirty="0"/>
              <a:t>HMG-CoA Reductase Inhibitors (statins)</a:t>
            </a:r>
          </a:p>
          <a:p>
            <a:pPr marL="402335" indent="-402335" algn="l" defTabSz="292607">
              <a:spcBef>
                <a:spcPts val="2500"/>
              </a:spcBef>
              <a:buSzPct val="35000"/>
              <a:buAutoNum type="arabicPeriod"/>
              <a:defRPr sz="2816" b="1">
                <a:solidFill>
                  <a:srgbClr val="000000"/>
                </a:solidFill>
                <a:effectLst/>
                <a:latin typeface="Trebuchet MS"/>
                <a:ea typeface="Trebuchet MS"/>
                <a:cs typeface="Trebuchet MS"/>
                <a:sym typeface="Trebuchet MS"/>
              </a:defRPr>
            </a:pPr>
            <a:r>
              <a:rPr dirty="0"/>
              <a:t> Niacin</a:t>
            </a:r>
            <a:r>
              <a:rPr lang="en-US" dirty="0"/>
              <a:t> (vit B3)</a:t>
            </a:r>
            <a:endParaRPr dirty="0"/>
          </a:p>
          <a:p>
            <a:pPr marL="402335" indent="-402335" algn="l" defTabSz="292607">
              <a:spcBef>
                <a:spcPts val="2500"/>
              </a:spcBef>
              <a:buSzPct val="35000"/>
              <a:buAutoNum type="arabicPeriod"/>
              <a:defRPr sz="2816" b="1">
                <a:solidFill>
                  <a:srgbClr val="000000"/>
                </a:solidFill>
                <a:effectLst/>
                <a:latin typeface="Trebuchet MS"/>
                <a:ea typeface="Trebuchet MS"/>
                <a:cs typeface="Trebuchet MS"/>
                <a:sym typeface="Trebuchet MS"/>
              </a:defRPr>
            </a:pPr>
            <a:r>
              <a:rPr dirty="0"/>
              <a:t>Bile Acid sequestrants</a:t>
            </a:r>
            <a:r>
              <a:rPr lang="en-US" dirty="0"/>
              <a:t> (cholestyramine)</a:t>
            </a:r>
            <a:r>
              <a:rPr dirty="0"/>
              <a:t> </a:t>
            </a:r>
          </a:p>
          <a:p>
            <a:pPr marL="402335" indent="-402335" algn="l" defTabSz="292607">
              <a:spcBef>
                <a:spcPts val="2500"/>
              </a:spcBef>
              <a:buSzPct val="35000"/>
              <a:buAutoNum type="arabicPeriod"/>
              <a:defRPr sz="2816" b="1">
                <a:solidFill>
                  <a:srgbClr val="000000"/>
                </a:solidFill>
                <a:effectLst/>
                <a:latin typeface="Trebuchet MS"/>
                <a:ea typeface="Trebuchet MS"/>
                <a:cs typeface="Trebuchet MS"/>
                <a:sym typeface="Trebuchet MS"/>
              </a:defRPr>
            </a:pPr>
            <a:r>
              <a:rPr dirty="0"/>
              <a:t>Fibrates</a:t>
            </a:r>
            <a:r>
              <a:rPr lang="en-US" dirty="0"/>
              <a:t> (fenofibrate)</a:t>
            </a:r>
            <a:endParaRPr dirty="0"/>
          </a:p>
          <a:p>
            <a:pPr marL="402335" indent="-402335" algn="l" defTabSz="292607">
              <a:spcBef>
                <a:spcPts val="2500"/>
              </a:spcBef>
              <a:buSzPct val="35000"/>
              <a:buAutoNum type="arabicPeriod"/>
              <a:defRPr sz="2816" b="1">
                <a:solidFill>
                  <a:srgbClr val="000000"/>
                </a:solidFill>
                <a:effectLst/>
                <a:latin typeface="Trebuchet MS"/>
                <a:ea typeface="Trebuchet MS"/>
                <a:cs typeface="Trebuchet MS"/>
                <a:sym typeface="Trebuchet MS"/>
              </a:defRPr>
            </a:pPr>
            <a:r>
              <a:rPr dirty="0"/>
              <a:t>Cholesterol absorption inhibitors (Ezetimibe)</a:t>
            </a:r>
          </a:p>
          <a:p>
            <a:pPr marL="402335" indent="-402335" algn="l" defTabSz="292607">
              <a:spcBef>
                <a:spcPts val="2500"/>
              </a:spcBef>
              <a:buSzPct val="35000"/>
              <a:buAutoNum type="arabicPeriod"/>
              <a:defRPr sz="2816" b="1">
                <a:solidFill>
                  <a:srgbClr val="000000"/>
                </a:solidFill>
                <a:effectLst/>
                <a:latin typeface="Trebuchet MS"/>
                <a:ea typeface="Trebuchet MS"/>
                <a:cs typeface="Trebuchet MS"/>
                <a:sym typeface="Trebuchet MS"/>
              </a:defRPr>
            </a:pPr>
            <a:r>
              <a:rPr dirty="0"/>
              <a:t>Omega 3 fatty acids </a:t>
            </a:r>
          </a:p>
          <a:p>
            <a:pPr marL="402335" indent="-402335" algn="l" defTabSz="292607">
              <a:spcBef>
                <a:spcPts val="2500"/>
              </a:spcBef>
              <a:buSzPct val="35000"/>
              <a:buAutoNum type="arabicPeriod"/>
              <a:defRPr sz="2816" b="1">
                <a:solidFill>
                  <a:srgbClr val="000000"/>
                </a:solidFill>
                <a:effectLst/>
                <a:latin typeface="Trebuchet MS"/>
                <a:ea typeface="Trebuchet MS"/>
                <a:cs typeface="Trebuchet MS"/>
                <a:sym typeface="Trebuchet MS"/>
              </a:defRPr>
            </a:pPr>
            <a:endParaRPr dirty="0">
              <a:latin typeface="Calibri"/>
              <a:ea typeface="Calibri"/>
              <a:cs typeface="Calibri"/>
              <a:sym typeface="Calibri"/>
            </a:endParaRPr>
          </a:p>
          <a:p>
            <a:pPr algn="l" defTabSz="292607">
              <a:spcBef>
                <a:spcPts val="2500"/>
              </a:spcBef>
              <a:defRPr sz="2816" b="1">
                <a:solidFill>
                  <a:srgbClr val="000000"/>
                </a:solidFill>
                <a:effectLst/>
                <a:latin typeface="Trebuchet MS"/>
                <a:ea typeface="Trebuchet MS"/>
                <a:cs typeface="Trebuchet MS"/>
                <a:sym typeface="Trebuchet MS"/>
              </a:defRPr>
            </a:pPr>
            <a:r>
              <a:rPr dirty="0"/>
              <a:t>           </a:t>
            </a:r>
            <a:r>
              <a:rPr sz="3968" i="1" dirty="0">
                <a:solidFill>
                  <a:srgbClr val="C00000"/>
                </a:solidFill>
                <a:latin typeface="Calibri"/>
                <a:ea typeface="Calibri"/>
                <a:cs typeface="Calibri"/>
                <a:sym typeface="Calibri"/>
              </a:rPr>
              <a:t>PCSK9 inhibitors</a:t>
            </a:r>
          </a:p>
        </p:txBody>
      </p:sp>
      <p:sp>
        <p:nvSpPr>
          <p:cNvPr id="141" name="Title 1"/>
          <p:cNvSpPr txBox="1">
            <a:spLocks noGrp="1"/>
          </p:cNvSpPr>
          <p:nvPr>
            <p:ph type="title" idx="4294967295"/>
          </p:nvPr>
        </p:nvSpPr>
        <p:spPr>
          <a:xfrm>
            <a:off x="1968500" y="152400"/>
            <a:ext cx="9753600" cy="2590800"/>
          </a:xfrm>
          <a:prstGeom prst="rect">
            <a:avLst/>
          </a:prstGeom>
        </p:spPr>
        <p:txBody>
          <a:bodyPr anchor="ctr"/>
          <a:lstStyle>
            <a:lvl1pPr>
              <a:defRPr sz="5600">
                <a:solidFill>
                  <a:srgbClr val="BF9000"/>
                </a:solidFill>
                <a:effectLst>
                  <a:outerShdw blurRad="38100" dist="38100" dir="2700000" rotWithShape="0">
                    <a:srgbClr val="000000">
                      <a:alpha val="43137"/>
                    </a:srgbClr>
                  </a:outerShdw>
                </a:effectLst>
              </a:defRPr>
            </a:lvl1pPr>
          </a:lstStyle>
          <a:p>
            <a:r>
              <a:rPr dirty="0"/>
              <a:t>Drugs used in hyperlipidemia:</a:t>
            </a:r>
          </a:p>
        </p:txBody>
      </p:sp>
      <p:pic>
        <p:nvPicPr>
          <p:cNvPr id="142" name="Picture 4" descr="Picture 4"/>
          <p:cNvPicPr>
            <a:picLocks noChangeAspect="1"/>
          </p:cNvPicPr>
          <p:nvPr/>
        </p:nvPicPr>
        <p:blipFill>
          <a:blip r:embed="rId2"/>
          <a:stretch>
            <a:fillRect/>
          </a:stretch>
        </p:blipFill>
        <p:spPr>
          <a:xfrm>
            <a:off x="1822793" y="7490864"/>
            <a:ext cx="1544483" cy="1391644"/>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object 11"/>
          <p:cNvSpPr/>
          <p:nvPr/>
        </p:nvSpPr>
        <p:spPr>
          <a:xfrm>
            <a:off x="6610773" y="4768426"/>
            <a:ext cx="4118187" cy="3771392"/>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
        <p:nvSpPr>
          <p:cNvPr id="202" name="object 12"/>
          <p:cNvSpPr/>
          <p:nvPr/>
        </p:nvSpPr>
        <p:spPr>
          <a:xfrm>
            <a:off x="433493" y="3324157"/>
            <a:ext cx="5852161" cy="6429443"/>
          </a:xfrm>
          <a:prstGeom prst="rect">
            <a:avLst/>
          </a:prstGeom>
          <a:blipFill>
            <a:blip r:embed="rId3"/>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
        <p:nvSpPr>
          <p:cNvPr id="203" name="object 15"/>
          <p:cNvSpPr txBox="1">
            <a:spLocks noGrp="1"/>
          </p:cNvSpPr>
          <p:nvPr>
            <p:ph type="title"/>
          </p:nvPr>
        </p:nvSpPr>
        <p:spPr>
          <a:xfrm>
            <a:off x="1714500" y="161711"/>
            <a:ext cx="9575800" cy="2590801"/>
          </a:xfrm>
          <a:prstGeom prst="rect">
            <a:avLst/>
          </a:prstGeom>
          <a:solidFill>
            <a:srgbClr val="F5B49C"/>
          </a:solidFill>
          <a:ln>
            <a:solidFill>
              <a:srgbClr val="ED7D31"/>
            </a:solidFill>
            <a:round/>
          </a:ln>
        </p:spPr>
        <p:txBody>
          <a:bodyPr lIns="0" tIns="0" rIns="0" bIns="0"/>
          <a:lstStyle>
            <a:lvl1pPr marL="619760" marR="5418" indent="-610711">
              <a:defRPr sz="7600" i="1">
                <a:solidFill>
                  <a:srgbClr val="000000"/>
                </a:solidFill>
                <a:effectLst>
                  <a:outerShdw blurRad="38100" dist="19050" dir="2700000" rotWithShape="0">
                    <a:srgbClr val="000000">
                      <a:alpha val="40000"/>
                    </a:srgbClr>
                  </a:outerShdw>
                </a:effectLst>
                <a:latin typeface="Calibri"/>
                <a:ea typeface="Calibri"/>
                <a:cs typeface="Calibri"/>
                <a:sym typeface="Calibri"/>
              </a:defRPr>
            </a:lvl1pPr>
          </a:lstStyle>
          <a:p>
            <a:r>
              <a:t>New Medications  for Hepatitis C</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0946833-8BFA-4206-9C44-61F0BB0384AC}"/>
              </a:ext>
            </a:extLst>
          </p:cNvPr>
          <p:cNvSpPr>
            <a:spLocks noGrp="1"/>
          </p:cNvSpPr>
          <p:nvPr>
            <p:ph type="body" idx="1"/>
          </p:nvPr>
        </p:nvSpPr>
        <p:spPr/>
        <p:txBody>
          <a:bodyPr/>
          <a:lstStyle/>
          <a:p>
            <a:r>
              <a:rPr lang="en-US" dirty="0"/>
              <a:t>In the past the treatment for chronic hepatitis C virus (HCV) infection regardless of genotype was a combination therapy with injectable interferon-alfa and ribavirin.</a:t>
            </a:r>
          </a:p>
        </p:txBody>
      </p:sp>
    </p:spTree>
    <p:extLst>
      <p:ext uri="{BB962C8B-B14F-4D97-AF65-F5344CB8AC3E}">
        <p14:creationId xmlns:p14="http://schemas.microsoft.com/office/powerpoint/2010/main" val="342391567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FE5D9E6-E1E1-4DE6-8C03-4941CB933648}"/>
              </a:ext>
            </a:extLst>
          </p:cNvPr>
          <p:cNvSpPr>
            <a:spLocks noGrp="1"/>
          </p:cNvSpPr>
          <p:nvPr>
            <p:ph type="body" idx="1"/>
          </p:nvPr>
        </p:nvSpPr>
        <p:spPr/>
        <p:txBody>
          <a:bodyPr>
            <a:normAutofit fontScale="92500" lnSpcReduction="10000"/>
          </a:bodyPr>
          <a:lstStyle/>
          <a:p>
            <a:r>
              <a:rPr lang="en-US" dirty="0"/>
              <a:t>New generation of drug was found  known as Direct-acting Antiviral agents (DDAs) that target specific steps in HCV life cycle include:</a:t>
            </a:r>
          </a:p>
          <a:p>
            <a:pPr marL="0" indent="0">
              <a:buNone/>
            </a:pPr>
            <a:r>
              <a:rPr lang="en-US" dirty="0"/>
              <a:t>1-NS3/4A protease inhibitors</a:t>
            </a:r>
          </a:p>
          <a:p>
            <a:pPr marL="0" indent="0">
              <a:buNone/>
            </a:pPr>
            <a:r>
              <a:rPr lang="en-US" dirty="0"/>
              <a:t>2-NS5A inhibitors </a:t>
            </a:r>
          </a:p>
          <a:p>
            <a:pPr marL="0" indent="0">
              <a:buNone/>
            </a:pPr>
            <a:r>
              <a:rPr lang="en-US" dirty="0"/>
              <a:t>3-NS5B RNA-dependent RNA polymerase inhibitors </a:t>
            </a:r>
          </a:p>
        </p:txBody>
      </p:sp>
    </p:spTree>
    <p:extLst>
      <p:ext uri="{BB962C8B-B14F-4D97-AF65-F5344CB8AC3E}">
        <p14:creationId xmlns:p14="http://schemas.microsoft.com/office/powerpoint/2010/main" val="70267079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object 3"/>
          <p:cNvSpPr txBox="1">
            <a:spLocks noGrp="1"/>
          </p:cNvSpPr>
          <p:nvPr>
            <p:ph type="title"/>
          </p:nvPr>
        </p:nvSpPr>
        <p:spPr>
          <a:prstGeom prst="rect">
            <a:avLst/>
          </a:prstGeom>
        </p:spPr>
        <p:txBody>
          <a:bodyPr lIns="0" tIns="0" rIns="0" bIns="0"/>
          <a:lstStyle/>
          <a:p>
            <a:pPr indent="9525">
              <a:defRPr sz="5000" spc="-138">
                <a:solidFill>
                  <a:srgbClr val="CC00CC"/>
                </a:solidFill>
                <a:effectLst>
                  <a:outerShdw blurRad="38100" dist="38100" dir="2700000" rotWithShape="0">
                    <a:srgbClr val="000000">
                      <a:alpha val="43137"/>
                    </a:srgbClr>
                  </a:outerShdw>
                </a:effectLst>
              </a:defRPr>
            </a:pPr>
            <a:r>
              <a:t>NS3/4A </a:t>
            </a:r>
            <a:r>
              <a:rPr spc="0"/>
              <a:t>PROTEASE</a:t>
            </a:r>
            <a:r>
              <a:rPr spc="-416"/>
              <a:t> </a:t>
            </a:r>
            <a:r>
              <a:t>INHIBITORS</a:t>
            </a:r>
          </a:p>
        </p:txBody>
      </p:sp>
      <p:sp>
        <p:nvSpPr>
          <p:cNvPr id="213" name="object 4"/>
          <p:cNvSpPr txBox="1"/>
          <p:nvPr/>
        </p:nvSpPr>
        <p:spPr>
          <a:xfrm>
            <a:off x="899852" y="2636897"/>
            <a:ext cx="10782470" cy="46574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5759" marR="66379" indent="-356710" algn="l" defTabSz="975360">
              <a:tabLst>
                <a:tab pos="355600" algn="l"/>
              </a:tabLst>
              <a:defRPr sz="2200" spc="15">
                <a:solidFill>
                  <a:srgbClr val="5FCAEE"/>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sz="3400" spc="0">
                <a:solidFill>
                  <a:srgbClr val="404040"/>
                </a:solidFill>
                <a:latin typeface="Trebuchet MS"/>
                <a:ea typeface="Trebuchet MS"/>
                <a:cs typeface="Trebuchet MS"/>
                <a:sym typeface="Trebuchet MS"/>
              </a:rPr>
              <a:t>They </a:t>
            </a:r>
            <a:r>
              <a:rPr sz="3400" spc="-5">
                <a:solidFill>
                  <a:srgbClr val="404040"/>
                </a:solidFill>
                <a:latin typeface="Trebuchet MS"/>
                <a:ea typeface="Trebuchet MS"/>
                <a:cs typeface="Trebuchet MS"/>
                <a:sym typeface="Trebuchet MS"/>
              </a:rPr>
              <a:t>are inhibitors </a:t>
            </a:r>
            <a:r>
              <a:rPr sz="3400" spc="0">
                <a:solidFill>
                  <a:srgbClr val="404040"/>
                </a:solidFill>
                <a:latin typeface="Trebuchet MS"/>
                <a:ea typeface="Trebuchet MS"/>
                <a:cs typeface="Trebuchet MS"/>
                <a:sym typeface="Trebuchet MS"/>
              </a:rPr>
              <a:t>of </a:t>
            </a:r>
            <a:r>
              <a:rPr sz="3400" spc="-5">
                <a:solidFill>
                  <a:srgbClr val="404040"/>
                </a:solidFill>
                <a:latin typeface="Trebuchet MS"/>
                <a:ea typeface="Trebuchet MS"/>
                <a:cs typeface="Trebuchet MS"/>
                <a:sym typeface="Trebuchet MS"/>
              </a:rPr>
              <a:t>the </a:t>
            </a:r>
            <a:r>
              <a:rPr sz="3400" spc="0">
                <a:solidFill>
                  <a:srgbClr val="404040"/>
                </a:solidFill>
                <a:latin typeface="Trebuchet MS"/>
                <a:ea typeface="Trebuchet MS"/>
                <a:cs typeface="Trebuchet MS"/>
                <a:sym typeface="Trebuchet MS"/>
              </a:rPr>
              <a:t>NS3/4A serine </a:t>
            </a:r>
            <a:r>
              <a:rPr sz="3400" spc="-5">
                <a:solidFill>
                  <a:srgbClr val="404040"/>
                </a:solidFill>
                <a:latin typeface="Trebuchet MS"/>
                <a:ea typeface="Trebuchet MS"/>
                <a:cs typeface="Trebuchet MS"/>
                <a:sym typeface="Trebuchet MS"/>
              </a:rPr>
              <a:t>protease, an enzyme involved  in post-translational processing and replication </a:t>
            </a:r>
            <a:r>
              <a:rPr sz="3400" spc="0">
                <a:solidFill>
                  <a:srgbClr val="404040"/>
                </a:solidFill>
                <a:latin typeface="Trebuchet MS"/>
                <a:ea typeface="Trebuchet MS"/>
                <a:cs typeface="Trebuchet MS"/>
                <a:sym typeface="Trebuchet MS"/>
              </a:rPr>
              <a:t>of</a:t>
            </a:r>
            <a:r>
              <a:rPr sz="3400" spc="111">
                <a:solidFill>
                  <a:srgbClr val="404040"/>
                </a:solidFill>
                <a:latin typeface="Trebuchet MS"/>
                <a:ea typeface="Trebuchet MS"/>
                <a:cs typeface="Trebuchet MS"/>
                <a:sym typeface="Trebuchet MS"/>
              </a:rPr>
              <a:t> </a:t>
            </a:r>
            <a:r>
              <a:rPr sz="3400" spc="-96">
                <a:solidFill>
                  <a:srgbClr val="404040"/>
                </a:solidFill>
                <a:latin typeface="Trebuchet MS"/>
                <a:ea typeface="Trebuchet MS"/>
                <a:cs typeface="Trebuchet MS"/>
                <a:sym typeface="Trebuchet MS"/>
              </a:rPr>
              <a:t>HCV </a:t>
            </a:r>
          </a:p>
          <a:p>
            <a:pPr marL="365759" marR="66379" indent="-356710" algn="l" defTabSz="975360">
              <a:tabLst>
                <a:tab pos="355600" algn="l"/>
              </a:tabLst>
              <a:defRPr sz="3800">
                <a:latin typeface="Times New Roman"/>
                <a:ea typeface="Times New Roman"/>
                <a:cs typeface="Times New Roman"/>
                <a:sym typeface="Times New Roman"/>
              </a:defRPr>
            </a:pPr>
            <a:endParaRPr sz="3400" spc="-96">
              <a:solidFill>
                <a:srgbClr val="404040"/>
              </a:solidFill>
              <a:latin typeface="Trebuchet MS"/>
              <a:ea typeface="Trebuchet MS"/>
              <a:cs typeface="Trebuchet MS"/>
              <a:sym typeface="Trebuchet MS"/>
            </a:endParaRPr>
          </a:p>
          <a:p>
            <a:pPr marL="365759" marR="41995" indent="-356710" algn="l" defTabSz="975360">
              <a:spcBef>
                <a:spcPts val="1700"/>
              </a:spcBef>
              <a:tabLst>
                <a:tab pos="355600" algn="l"/>
              </a:tabLst>
              <a:defRPr spc="18">
                <a:solidFill>
                  <a:srgbClr val="5FCAEE"/>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sz="3400" b="1" spc="-5">
                <a:solidFill>
                  <a:srgbClr val="404040"/>
                </a:solidFill>
                <a:latin typeface="Trebuchet MS"/>
                <a:ea typeface="Trebuchet MS"/>
                <a:cs typeface="Trebuchet MS"/>
                <a:sym typeface="Trebuchet MS"/>
              </a:rPr>
              <a:t>Protease inhibitors disrupt </a:t>
            </a:r>
            <a:r>
              <a:rPr sz="3400" b="1" spc="0">
                <a:solidFill>
                  <a:srgbClr val="404040"/>
                </a:solidFill>
                <a:latin typeface="Trebuchet MS"/>
                <a:ea typeface="Trebuchet MS"/>
                <a:cs typeface="Trebuchet MS"/>
                <a:sym typeface="Trebuchet MS"/>
              </a:rPr>
              <a:t>HCV </a:t>
            </a:r>
            <a:r>
              <a:rPr sz="3400" b="1" spc="-5">
                <a:solidFill>
                  <a:srgbClr val="404040"/>
                </a:solidFill>
                <a:latin typeface="Trebuchet MS"/>
                <a:ea typeface="Trebuchet MS"/>
                <a:cs typeface="Trebuchet MS"/>
                <a:sym typeface="Trebuchet MS"/>
              </a:rPr>
              <a:t>by</a:t>
            </a:r>
            <a:r>
              <a:rPr sz="3400" b="1" u="sng" spc="-5">
                <a:solidFill>
                  <a:srgbClr val="C00000"/>
                </a:solidFill>
                <a:latin typeface="Trebuchet MS"/>
                <a:ea typeface="Trebuchet MS"/>
                <a:cs typeface="Trebuchet MS"/>
                <a:sym typeface="Trebuchet MS"/>
              </a:rPr>
              <a:t> blocking the </a:t>
            </a:r>
            <a:r>
              <a:rPr sz="3400" b="1" u="sng" spc="0">
                <a:solidFill>
                  <a:srgbClr val="C00000"/>
                </a:solidFill>
                <a:latin typeface="Trebuchet MS"/>
                <a:ea typeface="Trebuchet MS"/>
                <a:cs typeface="Trebuchet MS"/>
                <a:sym typeface="Trebuchet MS"/>
              </a:rPr>
              <a:t>NS3 catalytic site or  </a:t>
            </a:r>
            <a:r>
              <a:rPr sz="3400" b="1" u="sng" spc="-5">
                <a:solidFill>
                  <a:srgbClr val="C00000"/>
                </a:solidFill>
                <a:latin typeface="Trebuchet MS"/>
                <a:ea typeface="Trebuchet MS"/>
                <a:cs typeface="Trebuchet MS"/>
                <a:sym typeface="Trebuchet MS"/>
              </a:rPr>
              <a:t>the NS3/NS4A</a:t>
            </a:r>
            <a:r>
              <a:rPr sz="3400" b="1" u="sng" spc="-111">
                <a:solidFill>
                  <a:srgbClr val="C00000"/>
                </a:solidFill>
                <a:latin typeface="Trebuchet MS"/>
                <a:ea typeface="Trebuchet MS"/>
                <a:cs typeface="Trebuchet MS"/>
                <a:sym typeface="Trebuchet MS"/>
              </a:rPr>
              <a:t> </a:t>
            </a:r>
            <a:r>
              <a:rPr sz="3400" b="1" u="sng" spc="-11">
                <a:solidFill>
                  <a:srgbClr val="C00000"/>
                </a:solidFill>
                <a:latin typeface="Trebuchet MS"/>
                <a:ea typeface="Trebuchet MS"/>
                <a:cs typeface="Trebuchet MS"/>
                <a:sym typeface="Trebuchet MS"/>
              </a:rPr>
              <a:t>interaction</a:t>
            </a:r>
            <a:endParaRPr sz="3400" spc="20">
              <a:latin typeface="Trebuchet MS"/>
              <a:ea typeface="Trebuchet MS"/>
              <a:cs typeface="Trebuchet MS"/>
              <a:sym typeface="Trebuchet MS"/>
            </a:endParaRPr>
          </a:p>
          <a:p>
            <a:pPr algn="l" defTabSz="975360">
              <a:defRPr sz="3800">
                <a:latin typeface="Times New Roman"/>
                <a:ea typeface="Times New Roman"/>
                <a:cs typeface="Times New Roman"/>
                <a:sym typeface="Times New Roman"/>
              </a:defRPr>
            </a:pPr>
            <a:endParaRPr sz="3400" spc="20">
              <a:latin typeface="Trebuchet MS"/>
              <a:ea typeface="Trebuchet MS"/>
              <a:cs typeface="Trebuchet MS"/>
              <a:sym typeface="Trebuchet MS"/>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object 2"/>
          <p:cNvSpPr/>
          <p:nvPr/>
        </p:nvSpPr>
        <p:spPr>
          <a:xfrm>
            <a:off x="8772467" y="-16380"/>
            <a:ext cx="3779521" cy="2835045"/>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
        <p:nvSpPr>
          <p:cNvPr id="216" name="object 3"/>
          <p:cNvSpPr txBox="1">
            <a:spLocks noGrp="1"/>
          </p:cNvSpPr>
          <p:nvPr>
            <p:ph type="title" idx="4294967295"/>
          </p:nvPr>
        </p:nvSpPr>
        <p:spPr>
          <a:xfrm>
            <a:off x="1069895" y="2348988"/>
            <a:ext cx="9753601" cy="2590801"/>
          </a:xfrm>
          <a:prstGeom prst="rect">
            <a:avLst/>
          </a:prstGeom>
        </p:spPr>
        <p:txBody>
          <a:bodyPr lIns="0" tIns="0" rIns="0" bIns="0" anchor="ctr"/>
          <a:lstStyle/>
          <a:p>
            <a:pPr marL="365759" marR="5418" indent="-356234" algn="l">
              <a:tabLst>
                <a:tab pos="355600" algn="l"/>
              </a:tabLst>
              <a:defRPr sz="1800">
                <a:latin typeface="Arial"/>
                <a:ea typeface="Arial"/>
                <a:cs typeface="Arial"/>
                <a:sym typeface="Arial"/>
              </a:defRPr>
            </a:pPr>
            <a:r>
              <a:rPr sz="3400">
                <a:solidFill>
                  <a:srgbClr val="404040"/>
                </a:solidFill>
              </a:rPr>
              <a:t>Glecaprevir &amp; </a:t>
            </a:r>
            <a:r>
              <a:rPr sz="3400" spc="-141">
                <a:solidFill>
                  <a:srgbClr val="404040"/>
                </a:solidFill>
              </a:rPr>
              <a:t>Grazoprevir </a:t>
            </a:r>
            <a:r>
              <a:rPr sz="2400" spc="-133">
                <a:solidFill>
                  <a:srgbClr val="404040"/>
                </a:solidFill>
              </a:rPr>
              <a:t>are potent, pangenotypic protease inhibitor,  which is only available in combination with the </a:t>
            </a:r>
            <a:r>
              <a:rPr sz="2400">
                <a:solidFill>
                  <a:srgbClr val="404040"/>
                </a:solidFill>
              </a:rPr>
              <a:t>NS5A </a:t>
            </a:r>
            <a:r>
              <a:rPr sz="2400" spc="-133">
                <a:solidFill>
                  <a:srgbClr val="404040"/>
                </a:solidFill>
              </a:rPr>
              <a:t>inhibitor  pibrentasvir and elbasvir,</a:t>
            </a:r>
            <a:r>
              <a:rPr sz="2400">
                <a:solidFill>
                  <a:srgbClr val="404040"/>
                </a:solidFill>
              </a:rPr>
              <a:t> </a:t>
            </a:r>
            <a:r>
              <a:rPr sz="2400" spc="-133">
                <a:solidFill>
                  <a:srgbClr val="404040"/>
                </a:solidFill>
              </a:rPr>
              <a:t>respectively.</a:t>
            </a:r>
          </a:p>
        </p:txBody>
      </p:sp>
      <p:sp>
        <p:nvSpPr>
          <p:cNvPr id="217" name="object 4"/>
          <p:cNvSpPr txBox="1"/>
          <p:nvPr/>
        </p:nvSpPr>
        <p:spPr>
          <a:xfrm>
            <a:off x="879088" y="5608436"/>
            <a:ext cx="11646003" cy="21465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5759" marR="5418" indent="-356234" algn="l" defTabSz="975360">
              <a:tabLst>
                <a:tab pos="355600" algn="l"/>
              </a:tabLst>
              <a:defRPr b="1" spc="-5">
                <a:solidFill>
                  <a:srgbClr val="404040"/>
                </a:solidFill>
                <a:latin typeface="Arial"/>
                <a:ea typeface="Arial"/>
                <a:cs typeface="Arial"/>
                <a:sym typeface="Arial"/>
              </a:defRPr>
            </a:pPr>
            <a:r>
              <a:rPr dirty="0" err="1"/>
              <a:t>Paritaprevir</a:t>
            </a:r>
            <a:r>
              <a:rPr dirty="0"/>
              <a:t>: </a:t>
            </a:r>
            <a:r>
              <a:rPr b="0" dirty="0"/>
              <a:t>is an HCV protease </a:t>
            </a:r>
            <a:r>
              <a:rPr b="0" spc="-11" dirty="0"/>
              <a:t>inhibitor </a:t>
            </a:r>
            <a:r>
              <a:rPr b="0" dirty="0"/>
              <a:t>that is </a:t>
            </a:r>
            <a:r>
              <a:rPr b="0" spc="0" dirty="0"/>
              <a:t>given </a:t>
            </a:r>
            <a:r>
              <a:rPr b="0" dirty="0"/>
              <a:t>with </a:t>
            </a:r>
            <a:r>
              <a:rPr b="0" spc="0" dirty="0"/>
              <a:t>low </a:t>
            </a:r>
            <a:r>
              <a:rPr b="0" dirty="0"/>
              <a:t>dose  ritonavir (a protease </a:t>
            </a:r>
            <a:r>
              <a:rPr b="0" spc="-11" dirty="0"/>
              <a:t>inhibitor </a:t>
            </a:r>
            <a:r>
              <a:rPr b="0" dirty="0"/>
              <a:t>that does not have </a:t>
            </a:r>
            <a:r>
              <a:rPr b="0" spc="0" dirty="0"/>
              <a:t>anti-HCV </a:t>
            </a:r>
            <a:r>
              <a:rPr b="0" dirty="0"/>
              <a:t>activity) </a:t>
            </a:r>
            <a:r>
              <a:rPr b="0" spc="0" dirty="0"/>
              <a:t>for  a </a:t>
            </a:r>
            <a:r>
              <a:rPr b="0" dirty="0"/>
              <a:t>pharmacologic boosting effect, and are available as </a:t>
            </a:r>
            <a:r>
              <a:rPr b="0" spc="0" dirty="0"/>
              <a:t>a fixed-dose  </a:t>
            </a:r>
            <a:r>
              <a:rPr b="0" spc="-11" dirty="0"/>
              <a:t>combination </a:t>
            </a:r>
            <a:r>
              <a:rPr b="0" dirty="0"/>
              <a:t>with </a:t>
            </a:r>
            <a:r>
              <a:rPr b="0" u="sng" dirty="0" err="1"/>
              <a:t>Ombitasvir</a:t>
            </a:r>
            <a:r>
              <a:rPr b="0" dirty="0"/>
              <a:t> (an NS5A </a:t>
            </a:r>
            <a:r>
              <a:rPr b="0" spc="-11" dirty="0"/>
              <a:t>inhibitor) </a:t>
            </a:r>
            <a:r>
              <a:rPr b="0" dirty="0"/>
              <a:t>and usually </a:t>
            </a:r>
            <a:r>
              <a:rPr b="0" spc="0" dirty="0"/>
              <a:t>given </a:t>
            </a:r>
            <a:r>
              <a:rPr b="0" dirty="0"/>
              <a:t>with  the non-nucleoside NS5B inhibitor</a:t>
            </a:r>
            <a:r>
              <a:rPr b="0" spc="118" dirty="0"/>
              <a:t> </a:t>
            </a:r>
            <a:r>
              <a:rPr b="0" spc="-45" dirty="0"/>
              <a:t>Dasabuvir.</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object 3"/>
          <p:cNvSpPr txBox="1">
            <a:spLocks noGrp="1"/>
          </p:cNvSpPr>
          <p:nvPr>
            <p:ph type="title" idx="4294967295"/>
          </p:nvPr>
        </p:nvSpPr>
        <p:spPr>
          <a:xfrm>
            <a:off x="1094857" y="-9848"/>
            <a:ext cx="9753601" cy="2590801"/>
          </a:xfrm>
          <a:prstGeom prst="rect">
            <a:avLst/>
          </a:prstGeom>
        </p:spPr>
        <p:txBody>
          <a:bodyPr lIns="0" tIns="0" rIns="0" bIns="0" anchor="ctr"/>
          <a:lstStyle/>
          <a:p>
            <a:pPr indent="9525">
              <a:defRPr sz="2000" b="1">
                <a:latin typeface="Times New Roman"/>
                <a:ea typeface="Times New Roman"/>
                <a:cs typeface="Times New Roman"/>
                <a:sym typeface="Times New Roman"/>
              </a:defRPr>
            </a:pPr>
            <a:r>
              <a:t> </a:t>
            </a:r>
            <a:r>
              <a:rPr sz="4400">
                <a:solidFill>
                  <a:srgbClr val="C55A11"/>
                </a:solidFill>
                <a:latin typeface="Century Schoolbook"/>
                <a:ea typeface="Century Schoolbook"/>
                <a:cs typeface="Century Schoolbook"/>
                <a:sym typeface="Century Schoolbook"/>
              </a:rPr>
              <a:t>Simeprevir</a:t>
            </a:r>
            <a:br>
              <a:rPr sz="4400">
                <a:solidFill>
                  <a:srgbClr val="C55A11"/>
                </a:solidFill>
                <a:latin typeface="Century Schoolbook"/>
                <a:ea typeface="Century Schoolbook"/>
                <a:cs typeface="Century Schoolbook"/>
                <a:sym typeface="Century Schoolbook"/>
              </a:rPr>
            </a:br>
            <a:br>
              <a:rPr sz="4400">
                <a:solidFill>
                  <a:srgbClr val="C55A11"/>
                </a:solidFill>
                <a:latin typeface="Century Schoolbook"/>
                <a:ea typeface="Century Schoolbook"/>
                <a:cs typeface="Century Schoolbook"/>
                <a:sym typeface="Century Schoolbook"/>
              </a:rPr>
            </a:br>
            <a:r>
              <a:rPr sz="3400">
                <a:solidFill>
                  <a:srgbClr val="404040"/>
                </a:solidFill>
                <a:latin typeface="Century Schoolbook"/>
                <a:ea typeface="Century Schoolbook"/>
                <a:cs typeface="Century Schoolbook"/>
                <a:sym typeface="Century Schoolbook"/>
              </a:rPr>
              <a:t> </a:t>
            </a:r>
            <a:r>
              <a:rPr sz="3400" spc="-141">
                <a:solidFill>
                  <a:srgbClr val="404040"/>
                </a:solidFill>
                <a:latin typeface="Century Schoolbook"/>
                <a:ea typeface="Century Schoolbook"/>
                <a:cs typeface="Century Schoolbook"/>
                <a:sym typeface="Century Schoolbook"/>
              </a:rPr>
              <a:t>was the first available second-generation protease inhibitor.</a:t>
            </a:r>
          </a:p>
        </p:txBody>
      </p:sp>
      <p:sp>
        <p:nvSpPr>
          <p:cNvPr id="220" name="object 4"/>
          <p:cNvSpPr txBox="1"/>
          <p:nvPr/>
        </p:nvSpPr>
        <p:spPr>
          <a:xfrm>
            <a:off x="1474099" y="4007592"/>
            <a:ext cx="11128228" cy="37856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9525" algn="l" defTabSz="975360">
              <a:tabLst>
                <a:tab pos="355600" algn="l"/>
              </a:tabLst>
              <a:defRPr sz="2400" spc="12">
                <a:solidFill>
                  <a:srgbClr val="5FCAEE"/>
                </a:solidFill>
                <a:latin typeface="Wingdings 3"/>
                <a:ea typeface="Wingdings 3"/>
                <a:cs typeface="Wingdings 3"/>
                <a:sym typeface="Wingdings 3"/>
              </a:defRPr>
            </a:pPr>
            <a:r>
              <a:rPr dirty="0">
                <a:latin typeface="Times New Roman"/>
                <a:ea typeface="Times New Roman"/>
                <a:cs typeface="Times New Roman"/>
                <a:sym typeface="Times New Roman"/>
              </a:rPr>
              <a:t>	</a:t>
            </a:r>
            <a:r>
              <a:rPr spc="-4" dirty="0">
                <a:solidFill>
                  <a:srgbClr val="404040"/>
                </a:solidFill>
                <a:latin typeface="Trebuchet MS"/>
                <a:ea typeface="Trebuchet MS"/>
                <a:cs typeface="Trebuchet MS"/>
                <a:sym typeface="Trebuchet MS"/>
              </a:rPr>
              <a:t>It is used in </a:t>
            </a:r>
            <a:r>
              <a:rPr spc="-9" dirty="0">
                <a:solidFill>
                  <a:srgbClr val="404040"/>
                </a:solidFill>
                <a:latin typeface="Trebuchet MS"/>
                <a:ea typeface="Trebuchet MS"/>
                <a:cs typeface="Trebuchet MS"/>
                <a:sym typeface="Trebuchet MS"/>
              </a:rPr>
              <a:t>combination with </a:t>
            </a:r>
            <a:r>
              <a:rPr spc="-4" dirty="0">
                <a:solidFill>
                  <a:srgbClr val="404040"/>
                </a:solidFill>
                <a:latin typeface="Trebuchet MS"/>
                <a:ea typeface="Trebuchet MS"/>
                <a:cs typeface="Trebuchet MS"/>
                <a:sym typeface="Trebuchet MS"/>
              </a:rPr>
              <a:t>peginterferon and </a:t>
            </a:r>
            <a:r>
              <a:rPr spc="-9" dirty="0">
                <a:solidFill>
                  <a:srgbClr val="404040"/>
                </a:solidFill>
                <a:latin typeface="Trebuchet MS"/>
                <a:ea typeface="Trebuchet MS"/>
                <a:cs typeface="Trebuchet MS"/>
                <a:sym typeface="Trebuchet MS"/>
              </a:rPr>
              <a:t>ribavirin </a:t>
            </a:r>
            <a:r>
              <a:rPr spc="-4" dirty="0">
                <a:solidFill>
                  <a:srgbClr val="404040"/>
                </a:solidFill>
                <a:latin typeface="Trebuchet MS"/>
                <a:ea typeface="Trebuchet MS"/>
                <a:cs typeface="Trebuchet MS"/>
                <a:sym typeface="Trebuchet MS"/>
              </a:rPr>
              <a:t>for chronic genotype 1</a:t>
            </a:r>
            <a:r>
              <a:rPr spc="162" dirty="0">
                <a:solidFill>
                  <a:srgbClr val="404040"/>
                </a:solidFill>
                <a:latin typeface="Trebuchet MS"/>
                <a:ea typeface="Trebuchet MS"/>
                <a:cs typeface="Trebuchet MS"/>
                <a:sym typeface="Trebuchet MS"/>
              </a:rPr>
              <a:t> </a:t>
            </a:r>
            <a:r>
              <a:rPr spc="-4" dirty="0">
                <a:solidFill>
                  <a:srgbClr val="404040"/>
                </a:solidFill>
                <a:latin typeface="Trebuchet MS"/>
                <a:ea typeface="Trebuchet MS"/>
                <a:cs typeface="Trebuchet MS"/>
                <a:sym typeface="Trebuchet MS"/>
              </a:rPr>
              <a:t>infection.</a:t>
            </a:r>
            <a:endParaRPr dirty="0">
              <a:latin typeface="Trebuchet MS"/>
              <a:ea typeface="Trebuchet MS"/>
              <a:cs typeface="Trebuchet MS"/>
              <a:sym typeface="Trebuchet MS"/>
            </a:endParaRPr>
          </a:p>
          <a:p>
            <a:pPr algn="l" defTabSz="975360">
              <a:defRPr sz="2400">
                <a:latin typeface="Times New Roman"/>
                <a:ea typeface="Times New Roman"/>
                <a:cs typeface="Times New Roman"/>
                <a:sym typeface="Times New Roman"/>
              </a:defRPr>
            </a:pPr>
            <a:endParaRPr dirty="0">
              <a:latin typeface="Trebuchet MS"/>
              <a:ea typeface="Trebuchet MS"/>
              <a:cs typeface="Trebuchet MS"/>
              <a:sym typeface="Trebuchet MS"/>
            </a:endParaRPr>
          </a:p>
          <a:p>
            <a:pPr indent="9525" algn="l" defTabSz="975360">
              <a:spcBef>
                <a:spcPts val="1800"/>
              </a:spcBef>
              <a:tabLst>
                <a:tab pos="355600" algn="l"/>
              </a:tabLst>
              <a:defRPr sz="2400" spc="-4">
                <a:solidFill>
                  <a:srgbClr val="404040"/>
                </a:solidFill>
              </a:defRPr>
            </a:pPr>
            <a:r>
              <a:rPr dirty="0"/>
              <a:t>In general, </a:t>
            </a:r>
            <a:r>
              <a:rPr dirty="0" err="1"/>
              <a:t>simeprevir</a:t>
            </a:r>
            <a:r>
              <a:rPr dirty="0"/>
              <a:t> is </a:t>
            </a:r>
            <a:r>
              <a:rPr spc="-9" dirty="0"/>
              <a:t>well</a:t>
            </a:r>
            <a:r>
              <a:rPr spc="9" dirty="0"/>
              <a:t> </a:t>
            </a:r>
            <a:r>
              <a:rPr spc="-9" dirty="0"/>
              <a:t>tolerated</a:t>
            </a:r>
            <a:r>
              <a:rPr spc="-9" dirty="0">
                <a:latin typeface="Trebuchet MS"/>
                <a:ea typeface="Trebuchet MS"/>
                <a:cs typeface="Trebuchet MS"/>
                <a:sym typeface="Trebuchet MS"/>
              </a:rPr>
              <a:t>. </a:t>
            </a:r>
            <a:r>
              <a:rPr spc="-15" dirty="0">
                <a:latin typeface="Trebuchet MS"/>
                <a:ea typeface="Trebuchet MS"/>
                <a:cs typeface="Trebuchet MS"/>
                <a:sym typeface="Trebuchet MS"/>
              </a:rPr>
              <a:t>Patients </a:t>
            </a:r>
            <a:r>
              <a:rPr spc="-4" dirty="0">
                <a:latin typeface="Trebuchet MS"/>
                <a:ea typeface="Trebuchet MS"/>
                <a:cs typeface="Trebuchet MS"/>
                <a:sym typeface="Trebuchet MS"/>
              </a:rPr>
              <a:t>should be cautioned </a:t>
            </a:r>
            <a:r>
              <a:rPr spc="-8" dirty="0">
                <a:latin typeface="Trebuchet MS"/>
                <a:ea typeface="Trebuchet MS"/>
                <a:cs typeface="Trebuchet MS"/>
                <a:sym typeface="Trebuchet MS"/>
              </a:rPr>
              <a:t>about </a:t>
            </a:r>
            <a:r>
              <a:rPr spc="-4" dirty="0">
                <a:latin typeface="Trebuchet MS"/>
                <a:ea typeface="Trebuchet MS"/>
                <a:cs typeface="Trebuchet MS"/>
                <a:sym typeface="Trebuchet MS"/>
              </a:rPr>
              <a:t>this risk and instructed to use sun  protective </a:t>
            </a:r>
            <a:r>
              <a:rPr spc="-8" dirty="0">
                <a:latin typeface="Trebuchet MS"/>
                <a:ea typeface="Trebuchet MS"/>
                <a:cs typeface="Trebuchet MS"/>
                <a:sym typeface="Trebuchet MS"/>
              </a:rPr>
              <a:t>measures and </a:t>
            </a:r>
            <a:r>
              <a:rPr spc="-4" dirty="0">
                <a:latin typeface="Trebuchet MS"/>
                <a:ea typeface="Trebuchet MS"/>
                <a:cs typeface="Trebuchet MS"/>
                <a:sym typeface="Trebuchet MS"/>
              </a:rPr>
              <a:t>limit sun exposure. If a severe </a:t>
            </a:r>
            <a:r>
              <a:rPr spc="-19" dirty="0">
                <a:latin typeface="Trebuchet MS"/>
                <a:ea typeface="Trebuchet MS"/>
                <a:cs typeface="Trebuchet MS"/>
                <a:sym typeface="Trebuchet MS"/>
              </a:rPr>
              <a:t>rash </a:t>
            </a:r>
            <a:r>
              <a:rPr spc="-4" dirty="0">
                <a:latin typeface="Trebuchet MS"/>
                <a:ea typeface="Trebuchet MS"/>
                <a:cs typeface="Trebuchet MS"/>
                <a:sym typeface="Trebuchet MS"/>
              </a:rPr>
              <a:t>or  </a:t>
            </a:r>
            <a:r>
              <a:rPr spc="0" dirty="0">
                <a:latin typeface="Trebuchet MS"/>
                <a:ea typeface="Trebuchet MS"/>
                <a:cs typeface="Trebuchet MS"/>
                <a:sym typeface="Trebuchet MS"/>
              </a:rPr>
              <a:t>photosensitivity </a:t>
            </a:r>
            <a:r>
              <a:rPr spc="-4" dirty="0">
                <a:latin typeface="Trebuchet MS"/>
                <a:ea typeface="Trebuchet MS"/>
                <a:cs typeface="Trebuchet MS"/>
                <a:sym typeface="Trebuchet MS"/>
              </a:rPr>
              <a:t>reaction occurs, </a:t>
            </a:r>
            <a:r>
              <a:rPr spc="0" dirty="0" err="1">
                <a:latin typeface="Trebuchet MS"/>
                <a:ea typeface="Trebuchet MS"/>
                <a:cs typeface="Trebuchet MS"/>
                <a:sym typeface="Trebuchet MS"/>
              </a:rPr>
              <a:t>simeprevir</a:t>
            </a:r>
            <a:r>
              <a:rPr spc="0" dirty="0">
                <a:latin typeface="Trebuchet MS"/>
                <a:ea typeface="Trebuchet MS"/>
                <a:cs typeface="Trebuchet MS"/>
                <a:sym typeface="Trebuchet MS"/>
              </a:rPr>
              <a:t> </a:t>
            </a:r>
            <a:r>
              <a:rPr spc="-4" dirty="0">
                <a:latin typeface="Trebuchet MS"/>
                <a:ea typeface="Trebuchet MS"/>
                <a:cs typeface="Trebuchet MS"/>
                <a:sym typeface="Trebuchet MS"/>
              </a:rPr>
              <a:t>should be</a:t>
            </a:r>
            <a:r>
              <a:rPr spc="120" dirty="0">
                <a:latin typeface="Trebuchet MS"/>
                <a:ea typeface="Trebuchet MS"/>
                <a:cs typeface="Trebuchet MS"/>
                <a:sym typeface="Trebuchet MS"/>
              </a:rPr>
              <a:t> </a:t>
            </a:r>
            <a:r>
              <a:rPr spc="-4" dirty="0">
                <a:latin typeface="Trebuchet MS"/>
                <a:ea typeface="Trebuchet MS"/>
                <a:cs typeface="Trebuchet MS"/>
                <a:sym typeface="Trebuchet MS"/>
              </a:rPr>
              <a:t>discontinued.</a:t>
            </a:r>
            <a:r>
              <a:rPr spc="0" dirty="0">
                <a:solidFill>
                  <a:srgbClr val="000000"/>
                </a:solidFill>
                <a:latin typeface="Trebuchet MS"/>
                <a:ea typeface="Trebuchet MS"/>
                <a:cs typeface="Trebuchet MS"/>
                <a:sym typeface="Trebuchet MS"/>
              </a:rPr>
              <a:t>  </a:t>
            </a:r>
          </a:p>
          <a:p>
            <a:pPr indent="9525" algn="l" defTabSz="975360">
              <a:spcBef>
                <a:spcPts val="1800"/>
              </a:spcBef>
              <a:tabLst>
                <a:tab pos="355600" algn="l"/>
              </a:tabLst>
              <a:defRPr sz="2400" spc="-4">
                <a:solidFill>
                  <a:srgbClr val="404040"/>
                </a:solidFill>
                <a:latin typeface="Georgia"/>
                <a:ea typeface="Georgia"/>
                <a:cs typeface="Georgia"/>
                <a:sym typeface="Georgia"/>
              </a:defRPr>
            </a:pPr>
            <a:r>
              <a:rPr dirty="0"/>
              <a:t>Itching, Upset stomach,  Muscle pain, Diarrhea, Dizziness, Headache and Feeling tired or weakness</a:t>
            </a:r>
          </a:p>
        </p:txBody>
      </p:sp>
      <p:pic>
        <p:nvPicPr>
          <p:cNvPr id="221" name="Picture 5" descr="Picture 5"/>
          <p:cNvPicPr>
            <a:picLocks noChangeAspect="1"/>
          </p:cNvPicPr>
          <p:nvPr/>
        </p:nvPicPr>
        <p:blipFill>
          <a:blip r:embed="rId2"/>
          <a:srcRect l="25000" r="22500"/>
          <a:stretch>
            <a:fillRect/>
          </a:stretch>
        </p:blipFill>
        <p:spPr>
          <a:xfrm>
            <a:off x="11132134" y="241971"/>
            <a:ext cx="1590896" cy="2575736"/>
          </a:xfrm>
          <a:prstGeom prst="rect">
            <a:avLst/>
          </a:prstGeom>
          <a:ln w="12700">
            <a:miter lim="400000"/>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object 3"/>
          <p:cNvSpPr txBox="1">
            <a:spLocks noGrp="1"/>
          </p:cNvSpPr>
          <p:nvPr>
            <p:ph type="title" idx="4294967295"/>
          </p:nvPr>
        </p:nvSpPr>
        <p:spPr>
          <a:xfrm>
            <a:off x="1968500" y="152400"/>
            <a:ext cx="9753600" cy="2590800"/>
          </a:xfrm>
          <a:prstGeom prst="rect">
            <a:avLst/>
          </a:prstGeom>
        </p:spPr>
        <p:txBody>
          <a:bodyPr lIns="0" tIns="0" rIns="0" bIns="0" anchor="ctr"/>
          <a:lstStyle/>
          <a:p>
            <a:pPr indent="9525">
              <a:defRPr sz="5000" b="1" spc="-138">
                <a:solidFill>
                  <a:srgbClr val="002060"/>
                </a:solidFill>
                <a:latin typeface="Century Schoolbook"/>
                <a:ea typeface="Century Schoolbook"/>
                <a:cs typeface="Century Schoolbook"/>
                <a:sym typeface="Century Schoolbook"/>
              </a:defRPr>
            </a:pPr>
            <a:r>
              <a:t>NS5A</a:t>
            </a:r>
            <a:r>
              <a:rPr spc="-416"/>
              <a:t> </a:t>
            </a:r>
            <a:r>
              <a:t>INHIBITORS</a:t>
            </a:r>
          </a:p>
        </p:txBody>
      </p:sp>
      <p:sp>
        <p:nvSpPr>
          <p:cNvPr id="224" name="object 4"/>
          <p:cNvSpPr txBox="1"/>
          <p:nvPr/>
        </p:nvSpPr>
        <p:spPr>
          <a:xfrm>
            <a:off x="1135118" y="2031163"/>
            <a:ext cx="11287563" cy="63777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6436" marR="5418" indent="-357387" algn="l" defTabSz="975360">
              <a:lnSpc>
                <a:spcPct val="150000"/>
              </a:lnSpc>
              <a:spcBef>
                <a:spcPts val="400"/>
              </a:spcBef>
              <a:tabLst>
                <a:tab pos="368300" algn="l"/>
              </a:tabLst>
              <a:defRPr spc="16">
                <a:solidFill>
                  <a:srgbClr val="5FCAEE"/>
                </a:solidFill>
                <a:latin typeface="Arial"/>
                <a:ea typeface="Arial"/>
                <a:cs typeface="Arial"/>
                <a:sym typeface="Arial"/>
              </a:defRPr>
            </a:pPr>
            <a:r>
              <a:rPr dirty="0"/>
              <a:t>	</a:t>
            </a:r>
            <a:r>
              <a:rPr spc="0" dirty="0">
                <a:solidFill>
                  <a:srgbClr val="404040"/>
                </a:solidFill>
              </a:rPr>
              <a:t>- The </a:t>
            </a:r>
            <a:r>
              <a:rPr spc="-5" dirty="0">
                <a:solidFill>
                  <a:srgbClr val="404040"/>
                </a:solidFill>
              </a:rPr>
              <a:t>NS5A </a:t>
            </a:r>
            <a:r>
              <a:rPr spc="0" dirty="0">
                <a:solidFill>
                  <a:srgbClr val="404040"/>
                </a:solidFill>
              </a:rPr>
              <a:t>protein plays a </a:t>
            </a:r>
            <a:r>
              <a:rPr spc="-5" dirty="0">
                <a:solidFill>
                  <a:srgbClr val="404040"/>
                </a:solidFill>
              </a:rPr>
              <a:t>role </a:t>
            </a:r>
            <a:r>
              <a:rPr spc="0" dirty="0">
                <a:solidFill>
                  <a:srgbClr val="404040"/>
                </a:solidFill>
              </a:rPr>
              <a:t>in </a:t>
            </a:r>
            <a:r>
              <a:rPr spc="-5" dirty="0">
                <a:solidFill>
                  <a:srgbClr val="404040"/>
                </a:solidFill>
              </a:rPr>
              <a:t>both viral replication </a:t>
            </a:r>
            <a:r>
              <a:rPr spc="0" dirty="0">
                <a:solidFill>
                  <a:srgbClr val="404040"/>
                </a:solidFill>
              </a:rPr>
              <a:t>and </a:t>
            </a:r>
            <a:r>
              <a:rPr spc="-5" dirty="0">
                <a:solidFill>
                  <a:srgbClr val="404040"/>
                </a:solidFill>
              </a:rPr>
              <a:t>the </a:t>
            </a:r>
            <a:r>
              <a:rPr spc="0" dirty="0">
                <a:solidFill>
                  <a:srgbClr val="404040"/>
                </a:solidFill>
              </a:rPr>
              <a:t>assembly of </a:t>
            </a:r>
            <a:r>
              <a:rPr spc="-5" dirty="0">
                <a:solidFill>
                  <a:srgbClr val="404040"/>
                </a:solidFill>
              </a:rPr>
              <a:t>the hepatitis </a:t>
            </a:r>
            <a:r>
              <a:rPr spc="0" dirty="0">
                <a:solidFill>
                  <a:srgbClr val="404040"/>
                </a:solidFill>
              </a:rPr>
              <a:t>C </a:t>
            </a:r>
            <a:r>
              <a:rPr spc="5" dirty="0">
                <a:solidFill>
                  <a:srgbClr val="404040"/>
                </a:solidFill>
              </a:rPr>
              <a:t>virus. </a:t>
            </a:r>
            <a:r>
              <a:rPr spc="0" dirty="0">
                <a:solidFill>
                  <a:srgbClr val="404040"/>
                </a:solidFill>
              </a:rPr>
              <a:t>The exact </a:t>
            </a:r>
            <a:r>
              <a:rPr spc="-5" dirty="0">
                <a:solidFill>
                  <a:srgbClr val="404040"/>
                </a:solidFill>
              </a:rPr>
              <a:t>mechanism </a:t>
            </a:r>
            <a:r>
              <a:rPr spc="0" dirty="0">
                <a:solidFill>
                  <a:srgbClr val="404040"/>
                </a:solidFill>
              </a:rPr>
              <a:t>of action</a:t>
            </a:r>
            <a:r>
              <a:rPr spc="-180" dirty="0">
                <a:solidFill>
                  <a:srgbClr val="404040"/>
                </a:solidFill>
              </a:rPr>
              <a:t> </a:t>
            </a:r>
            <a:r>
              <a:rPr spc="0" dirty="0">
                <a:solidFill>
                  <a:srgbClr val="404040"/>
                </a:solidFill>
              </a:rPr>
              <a:t>of  HCV </a:t>
            </a:r>
            <a:r>
              <a:rPr spc="-5" dirty="0">
                <a:solidFill>
                  <a:srgbClr val="404040"/>
                </a:solidFill>
              </a:rPr>
              <a:t>NS5A inhibitors is</a:t>
            </a:r>
            <a:r>
              <a:rPr spc="-163" dirty="0">
                <a:solidFill>
                  <a:srgbClr val="404040"/>
                </a:solidFill>
              </a:rPr>
              <a:t> </a:t>
            </a:r>
            <a:r>
              <a:rPr spc="-45" dirty="0">
                <a:solidFill>
                  <a:srgbClr val="404040"/>
                </a:solidFill>
              </a:rPr>
              <a:t>unclear.</a:t>
            </a:r>
            <a:endParaRPr sz="2800" spc="15" dirty="0"/>
          </a:p>
          <a:p>
            <a:pPr marL="366436" marR="83989" indent="-357387" algn="l" defTabSz="975360">
              <a:lnSpc>
                <a:spcPct val="150000"/>
              </a:lnSpc>
              <a:spcBef>
                <a:spcPts val="900"/>
              </a:spcBef>
              <a:tabLst>
                <a:tab pos="368300" algn="l"/>
              </a:tabLst>
              <a:defRPr>
                <a:solidFill>
                  <a:srgbClr val="404040"/>
                </a:solidFill>
                <a:latin typeface="Arial"/>
                <a:ea typeface="Arial"/>
                <a:cs typeface="Arial"/>
                <a:sym typeface="Arial"/>
              </a:defRPr>
            </a:pPr>
            <a:r>
              <a:rPr dirty="0"/>
              <a:t>- </a:t>
            </a:r>
            <a:r>
              <a:rPr spc="-5" dirty="0"/>
              <a:t>As </a:t>
            </a:r>
            <a:r>
              <a:rPr dirty="0"/>
              <a:t>a class, agents </a:t>
            </a:r>
            <a:r>
              <a:rPr spc="-5" dirty="0"/>
              <a:t>that inhibit NS5A </a:t>
            </a:r>
            <a:r>
              <a:rPr dirty="0"/>
              <a:t>are </a:t>
            </a:r>
            <a:r>
              <a:rPr b="1" spc="-11" dirty="0"/>
              <a:t>generally </a:t>
            </a:r>
            <a:r>
              <a:rPr b="1" dirty="0"/>
              <a:t>quite potent</a:t>
            </a:r>
            <a:r>
              <a:rPr b="1" spc="-366" dirty="0"/>
              <a:t> </a:t>
            </a:r>
            <a:r>
              <a:rPr b="1" dirty="0"/>
              <a:t>and  are </a:t>
            </a:r>
            <a:r>
              <a:rPr b="1" spc="-5" dirty="0"/>
              <a:t>effective across </a:t>
            </a:r>
            <a:r>
              <a:rPr b="1" dirty="0"/>
              <a:t>all </a:t>
            </a:r>
            <a:r>
              <a:rPr b="1" spc="-5" dirty="0"/>
              <a:t>genotypes,</a:t>
            </a:r>
            <a:r>
              <a:rPr spc="-5" dirty="0"/>
              <a:t> but they </a:t>
            </a:r>
            <a:r>
              <a:rPr dirty="0"/>
              <a:t>have a low </a:t>
            </a:r>
            <a:r>
              <a:rPr spc="-5" dirty="0"/>
              <a:t>barrier to  resistance </a:t>
            </a:r>
            <a:r>
              <a:rPr dirty="0"/>
              <a:t>and </a:t>
            </a:r>
            <a:r>
              <a:rPr spc="-5" dirty="0"/>
              <a:t>variable </a:t>
            </a:r>
            <a:r>
              <a:rPr spc="-11" dirty="0"/>
              <a:t>toxicity</a:t>
            </a:r>
            <a:r>
              <a:rPr spc="-51" dirty="0"/>
              <a:t> </a:t>
            </a:r>
            <a:r>
              <a:rPr dirty="0"/>
              <a:t>profiles.</a:t>
            </a:r>
            <a:endParaRPr sz="2800" dirty="0"/>
          </a:p>
          <a:p>
            <a:pPr marL="366436" marR="83989" indent="-357387" algn="l" defTabSz="975360">
              <a:lnSpc>
                <a:spcPct val="150000"/>
              </a:lnSpc>
              <a:spcBef>
                <a:spcPts val="900"/>
              </a:spcBef>
              <a:tabLst>
                <a:tab pos="368300" algn="l"/>
              </a:tabLst>
              <a:defRPr>
                <a:solidFill>
                  <a:srgbClr val="404040"/>
                </a:solidFill>
                <a:latin typeface="Arial"/>
                <a:ea typeface="Arial"/>
                <a:cs typeface="Arial"/>
                <a:sym typeface="Arial"/>
              </a:defRPr>
            </a:pPr>
            <a:r>
              <a:rPr dirty="0"/>
              <a:t>- </a:t>
            </a:r>
            <a:r>
              <a:rPr spc="-5" dirty="0"/>
              <a:t>NS5A inhibitors </a:t>
            </a:r>
            <a:r>
              <a:rPr dirty="0"/>
              <a:t>have </a:t>
            </a:r>
            <a:r>
              <a:rPr spc="-5" dirty="0"/>
              <a:t>been shown to </a:t>
            </a:r>
            <a:r>
              <a:rPr dirty="0"/>
              <a:t>significantly </a:t>
            </a:r>
            <a:r>
              <a:rPr spc="-5" dirty="0"/>
              <a:t>reduce HCV</a:t>
            </a:r>
            <a:r>
              <a:rPr spc="-180" dirty="0"/>
              <a:t> </a:t>
            </a:r>
            <a:r>
              <a:rPr spc="-5" dirty="0"/>
              <a:t>RNA  </a:t>
            </a:r>
            <a:r>
              <a:rPr dirty="0"/>
              <a:t>levels and </a:t>
            </a:r>
            <a:r>
              <a:rPr spc="-5" dirty="0"/>
              <a:t>enhance </a:t>
            </a:r>
            <a:r>
              <a:rPr lang="en-US" spc="-5" dirty="0"/>
              <a:t>sustained virologic response</a:t>
            </a:r>
            <a:r>
              <a:rPr spc="-5" dirty="0"/>
              <a:t> </a:t>
            </a:r>
            <a:r>
              <a:rPr dirty="0"/>
              <a:t>when </a:t>
            </a:r>
            <a:r>
              <a:rPr b="1" dirty="0"/>
              <a:t>given </a:t>
            </a:r>
            <a:r>
              <a:rPr b="1" spc="-5" dirty="0"/>
              <a:t>in conjunction </a:t>
            </a:r>
            <a:r>
              <a:rPr b="1" dirty="0"/>
              <a:t>with  </a:t>
            </a:r>
            <a:r>
              <a:rPr b="1" spc="-5" dirty="0"/>
              <a:t>peginterferon </a:t>
            </a:r>
            <a:r>
              <a:rPr b="1" dirty="0"/>
              <a:t>and</a:t>
            </a:r>
            <a:r>
              <a:rPr b="1" spc="-51" dirty="0"/>
              <a:t> </a:t>
            </a:r>
            <a:r>
              <a:rPr b="1" dirty="0"/>
              <a:t>ribavirin</a:t>
            </a:r>
            <a:r>
              <a:rPr dirty="0"/>
              <a:t>.</a:t>
            </a:r>
          </a:p>
        </p:txBody>
      </p:sp>
      <p:sp>
        <p:nvSpPr>
          <p:cNvPr id="225" name="object 6"/>
          <p:cNvSpPr/>
          <p:nvPr/>
        </p:nvSpPr>
        <p:spPr>
          <a:xfrm>
            <a:off x="2135017" y="789006"/>
            <a:ext cx="1408854" cy="1317588"/>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object 2"/>
          <p:cNvSpPr/>
          <p:nvPr/>
        </p:nvSpPr>
        <p:spPr>
          <a:xfrm>
            <a:off x="10192709" y="129382"/>
            <a:ext cx="2059094" cy="2111984"/>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
        <p:nvSpPr>
          <p:cNvPr id="228" name="object 3"/>
          <p:cNvSpPr txBox="1">
            <a:spLocks noGrp="1"/>
          </p:cNvSpPr>
          <p:nvPr>
            <p:ph type="title" idx="4294967295"/>
          </p:nvPr>
        </p:nvSpPr>
        <p:spPr>
          <a:xfrm>
            <a:off x="2417802" y="-372120"/>
            <a:ext cx="9753601" cy="2590801"/>
          </a:xfrm>
          <a:prstGeom prst="rect">
            <a:avLst/>
          </a:prstGeom>
        </p:spPr>
        <p:txBody>
          <a:bodyPr lIns="0" tIns="0" rIns="0" bIns="0" anchor="ctr"/>
          <a:lstStyle>
            <a:lvl1pPr indent="9525">
              <a:defRPr sz="5600" i="1" spc="-140">
                <a:solidFill>
                  <a:srgbClr val="CC0000"/>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lvl1pPr>
          </a:lstStyle>
          <a:p>
            <a:r>
              <a:t>Daclatasvir</a:t>
            </a:r>
          </a:p>
        </p:txBody>
      </p:sp>
      <p:sp>
        <p:nvSpPr>
          <p:cNvPr id="229" name="object 4"/>
          <p:cNvSpPr txBox="1"/>
          <p:nvPr/>
        </p:nvSpPr>
        <p:spPr>
          <a:xfrm>
            <a:off x="1187666" y="2591161"/>
            <a:ext cx="11391394" cy="66172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9525" algn="l" defTabSz="975360">
              <a:spcBef>
                <a:spcPts val="1100"/>
              </a:spcBef>
              <a:tabLst>
                <a:tab pos="304800" algn="l"/>
              </a:tabLst>
              <a:defRPr b="1">
                <a:solidFill>
                  <a:srgbClr val="404040"/>
                </a:solidFill>
                <a:latin typeface="Trebuchet MS"/>
                <a:ea typeface="Trebuchet MS"/>
                <a:cs typeface="Trebuchet MS"/>
                <a:sym typeface="Trebuchet MS"/>
              </a:defRPr>
            </a:pPr>
            <a:r>
              <a:t>-	</a:t>
            </a:r>
            <a:r>
              <a:rPr spc="-50"/>
              <a:t>It</a:t>
            </a:r>
            <a:r>
              <a:rPr i="1" spc="-50"/>
              <a:t>’</a:t>
            </a:r>
            <a:r>
              <a:rPr spc="-50"/>
              <a:t>s </a:t>
            </a:r>
            <a:r>
              <a:t>a NS5A </a:t>
            </a:r>
            <a:r>
              <a:rPr spc="-6"/>
              <a:t>inhibitor that is used mainly in </a:t>
            </a:r>
            <a:r>
              <a:t>combination </a:t>
            </a:r>
            <a:r>
              <a:rPr spc="-6"/>
              <a:t>with</a:t>
            </a:r>
            <a:r>
              <a:rPr spc="-168"/>
              <a:t> </a:t>
            </a:r>
            <a:r>
              <a:rPr spc="-25"/>
              <a:t>sofosbuvir.</a:t>
            </a:r>
          </a:p>
          <a:p>
            <a:pPr marL="9525" marR="250614" algn="l" defTabSz="975360">
              <a:spcBef>
                <a:spcPts val="900"/>
              </a:spcBef>
              <a:buSzPct val="95652"/>
              <a:buFont typeface="Trebuchet MS"/>
              <a:buChar char="●"/>
              <a:tabLst>
                <a:tab pos="190500" algn="l"/>
              </a:tabLst>
              <a:defRPr b="1" spc="-13">
                <a:solidFill>
                  <a:srgbClr val="404040"/>
                </a:solidFill>
                <a:latin typeface="Trebuchet MS"/>
                <a:ea typeface="Trebuchet MS"/>
                <a:cs typeface="Trebuchet MS"/>
                <a:sym typeface="Trebuchet MS"/>
              </a:defRPr>
            </a:pPr>
            <a:r>
              <a:t>Administration </a:t>
            </a:r>
            <a:r>
              <a:rPr spc="-6"/>
              <a:t>and </a:t>
            </a:r>
            <a:r>
              <a:rPr spc="0"/>
              <a:t>pharmacology: </a:t>
            </a:r>
            <a:r>
              <a:rPr spc="-6"/>
              <a:t>given </a:t>
            </a:r>
            <a:r>
              <a:rPr spc="0"/>
              <a:t>as a 60 mg </a:t>
            </a:r>
            <a:r>
              <a:rPr spc="-18"/>
              <a:t>oral </a:t>
            </a:r>
            <a:r>
              <a:rPr spc="0"/>
              <a:t>dose </a:t>
            </a:r>
            <a:r>
              <a:rPr sz="2800" i="1" spc="0">
                <a:solidFill>
                  <a:srgbClr val="C00000"/>
                </a:solidFill>
              </a:rPr>
              <a:t>once </a:t>
            </a:r>
            <a:r>
              <a:rPr sz="2800" i="1" spc="-5">
                <a:solidFill>
                  <a:srgbClr val="C00000"/>
                </a:solidFill>
              </a:rPr>
              <a:t>daily  with </a:t>
            </a:r>
            <a:r>
              <a:rPr sz="2800" i="1" spc="0">
                <a:solidFill>
                  <a:srgbClr val="C00000"/>
                </a:solidFill>
              </a:rPr>
              <a:t>or </a:t>
            </a:r>
            <a:r>
              <a:rPr sz="2800" i="1" spc="-5">
                <a:solidFill>
                  <a:srgbClr val="C00000"/>
                </a:solidFill>
              </a:rPr>
              <a:t>without </a:t>
            </a:r>
            <a:r>
              <a:rPr sz="2800" i="1" spc="0">
                <a:solidFill>
                  <a:srgbClr val="C00000"/>
                </a:solidFill>
              </a:rPr>
              <a:t>food</a:t>
            </a:r>
            <a:r>
              <a:rPr spc="0"/>
              <a:t>. </a:t>
            </a:r>
            <a:r>
              <a:rPr spc="6"/>
              <a:t>Daclatasvir </a:t>
            </a:r>
            <a:r>
              <a:rPr spc="-6"/>
              <a:t>is </a:t>
            </a:r>
            <a:r>
              <a:rPr spc="0"/>
              <a:t>only </a:t>
            </a:r>
            <a:r>
              <a:rPr spc="-6"/>
              <a:t>used in </a:t>
            </a:r>
            <a:r>
              <a:rPr spc="0"/>
              <a:t>combination </a:t>
            </a:r>
            <a:r>
              <a:rPr spc="-6"/>
              <a:t>with </a:t>
            </a:r>
            <a:r>
              <a:rPr spc="0"/>
              <a:t>other  DAA</a:t>
            </a:r>
            <a:r>
              <a:rPr spc="-174"/>
              <a:t> </a:t>
            </a:r>
            <a:r>
              <a:rPr spc="-6"/>
              <a:t>agents.</a:t>
            </a:r>
          </a:p>
          <a:p>
            <a:pPr indent="9525" algn="l" defTabSz="975360">
              <a:spcBef>
                <a:spcPts val="900"/>
              </a:spcBef>
              <a:defRPr b="1">
                <a:solidFill>
                  <a:srgbClr val="404040"/>
                </a:solidFill>
                <a:latin typeface="Trebuchet MS"/>
                <a:ea typeface="Trebuchet MS"/>
                <a:cs typeface="Trebuchet MS"/>
                <a:sym typeface="Trebuchet MS"/>
              </a:defRPr>
            </a:pPr>
            <a:r>
              <a:t>No </a:t>
            </a:r>
            <a:r>
              <a:rPr spc="-6"/>
              <a:t>dose adjustments </a:t>
            </a:r>
            <a:r>
              <a:t>are </a:t>
            </a:r>
            <a:r>
              <a:rPr spc="-6"/>
              <a:t>required </a:t>
            </a:r>
            <a:r>
              <a:t>for </a:t>
            </a:r>
            <a:r>
              <a:rPr spc="-13"/>
              <a:t>renal </a:t>
            </a:r>
            <a:r>
              <a:t>or hepatic</a:t>
            </a:r>
            <a:r>
              <a:rPr spc="-31"/>
              <a:t> </a:t>
            </a:r>
            <a:r>
              <a:rPr spc="-6"/>
              <a:t>impairment.</a:t>
            </a:r>
          </a:p>
          <a:p>
            <a:pPr algn="l" defTabSz="975360">
              <a:defRPr>
                <a:latin typeface="Times New Roman"/>
                <a:ea typeface="Times New Roman"/>
                <a:cs typeface="Times New Roman"/>
                <a:sym typeface="Times New Roman"/>
              </a:defRPr>
            </a:pPr>
            <a:endParaRPr spc="-6"/>
          </a:p>
          <a:p>
            <a:pPr marL="9525" marR="5418" algn="l" defTabSz="975360">
              <a:spcBef>
                <a:spcPts val="1700"/>
              </a:spcBef>
              <a:buSzPct val="95652"/>
              <a:buFont typeface="Trebuchet MS"/>
              <a:buChar char="●"/>
              <a:tabLst>
                <a:tab pos="190500" algn="l"/>
              </a:tabLst>
              <a:defRPr b="1" spc="-5">
                <a:solidFill>
                  <a:srgbClr val="C00000"/>
                </a:solidFill>
                <a:latin typeface="Trebuchet MS"/>
                <a:ea typeface="Trebuchet MS"/>
                <a:cs typeface="Trebuchet MS"/>
                <a:sym typeface="Trebuchet MS"/>
              </a:defRPr>
            </a:pPr>
            <a:r>
              <a:t>Adverse </a:t>
            </a:r>
            <a:r>
              <a:rPr spc="0"/>
              <a:t>effects</a:t>
            </a:r>
            <a:r>
              <a:rPr sz="2400" spc="0">
                <a:solidFill>
                  <a:srgbClr val="404040"/>
                </a:solidFill>
              </a:rPr>
              <a:t> –headache, </a:t>
            </a:r>
            <a:r>
              <a:rPr sz="2400" spc="-5">
                <a:solidFill>
                  <a:srgbClr val="404040"/>
                </a:solidFill>
              </a:rPr>
              <a:t>fatigue, </a:t>
            </a:r>
            <a:r>
              <a:rPr sz="2400" spc="0">
                <a:solidFill>
                  <a:srgbClr val="404040"/>
                </a:solidFill>
              </a:rPr>
              <a:t>and </a:t>
            </a:r>
            <a:r>
              <a:rPr sz="2400" spc="-5">
                <a:solidFill>
                  <a:srgbClr val="404040"/>
                </a:solidFill>
              </a:rPr>
              <a:t>nausea were the </a:t>
            </a:r>
            <a:r>
              <a:rPr sz="2400" spc="0">
                <a:solidFill>
                  <a:srgbClr val="404040"/>
                </a:solidFill>
              </a:rPr>
              <a:t>most commonly  </a:t>
            </a:r>
            <a:r>
              <a:rPr sz="2400" spc="-5">
                <a:solidFill>
                  <a:srgbClr val="404040"/>
                </a:solidFill>
              </a:rPr>
              <a:t>reported adverse </a:t>
            </a:r>
            <a:r>
              <a:rPr sz="2400" spc="0">
                <a:solidFill>
                  <a:srgbClr val="404040"/>
                </a:solidFill>
              </a:rPr>
              <a:t>effects . These </a:t>
            </a:r>
            <a:r>
              <a:rPr sz="2400" spc="-5">
                <a:solidFill>
                  <a:srgbClr val="404040"/>
                </a:solidFill>
              </a:rPr>
              <a:t>were mild to </a:t>
            </a:r>
            <a:r>
              <a:rPr sz="2400" spc="-14">
                <a:solidFill>
                  <a:srgbClr val="404040"/>
                </a:solidFill>
              </a:rPr>
              <a:t>moderate </a:t>
            </a:r>
            <a:r>
              <a:rPr sz="2400" spc="-5">
                <a:solidFill>
                  <a:srgbClr val="404040"/>
                </a:solidFill>
              </a:rPr>
              <a:t>in</a:t>
            </a:r>
            <a:r>
              <a:rPr sz="2400" spc="-54">
                <a:solidFill>
                  <a:srgbClr val="404040"/>
                </a:solidFill>
              </a:rPr>
              <a:t> </a:t>
            </a:r>
            <a:r>
              <a:rPr sz="2400" spc="-34">
                <a:solidFill>
                  <a:srgbClr val="404040"/>
                </a:solidFill>
              </a:rPr>
              <a:t>severity.</a:t>
            </a:r>
          </a:p>
          <a:p>
            <a:pPr algn="l" defTabSz="975360">
              <a:buClr>
                <a:srgbClr val="404040"/>
              </a:buClr>
              <a:buSzPct val="100000"/>
              <a:buFont typeface="Trebuchet MS"/>
              <a:buChar char="●"/>
              <a:defRPr>
                <a:latin typeface="Times New Roman"/>
                <a:ea typeface="Times New Roman"/>
                <a:cs typeface="Times New Roman"/>
                <a:sym typeface="Times New Roman"/>
              </a:defRPr>
            </a:pPr>
            <a:endParaRPr sz="2400" spc="-34">
              <a:solidFill>
                <a:srgbClr val="404040"/>
              </a:solidFill>
            </a:endParaRPr>
          </a:p>
          <a:p>
            <a:pPr marL="9525" marR="415883" algn="l" defTabSz="975360">
              <a:spcBef>
                <a:spcPts val="1700"/>
              </a:spcBef>
              <a:buSzPct val="95652"/>
              <a:buFont typeface="Trebuchet MS"/>
              <a:buChar char="●"/>
              <a:tabLst>
                <a:tab pos="190500" algn="l"/>
              </a:tabLst>
              <a:defRPr b="1" spc="-5">
                <a:solidFill>
                  <a:srgbClr val="C00000"/>
                </a:solidFill>
                <a:latin typeface="Trebuchet MS"/>
                <a:ea typeface="Trebuchet MS"/>
                <a:cs typeface="Trebuchet MS"/>
                <a:sym typeface="Trebuchet MS"/>
              </a:defRPr>
            </a:pPr>
            <a:r>
              <a:t>Drug </a:t>
            </a:r>
            <a:r>
              <a:rPr spc="-11"/>
              <a:t>interactions</a:t>
            </a:r>
            <a:r>
              <a:rPr sz="2400" spc="-10">
                <a:solidFill>
                  <a:srgbClr val="404040"/>
                </a:solidFill>
              </a:rPr>
              <a:t>: </a:t>
            </a:r>
            <a:r>
              <a:rPr sz="2400" spc="-5">
                <a:solidFill>
                  <a:srgbClr val="404040"/>
                </a:solidFill>
              </a:rPr>
              <a:t>is </a:t>
            </a:r>
            <a:r>
              <a:rPr sz="2400" spc="0">
                <a:solidFill>
                  <a:srgbClr val="404040"/>
                </a:solidFill>
              </a:rPr>
              <a:t>primarily </a:t>
            </a:r>
            <a:r>
              <a:rPr sz="2400" spc="-5">
                <a:solidFill>
                  <a:srgbClr val="404040"/>
                </a:solidFill>
              </a:rPr>
              <a:t>metabolized through </a:t>
            </a:r>
            <a:r>
              <a:rPr sz="2400" spc="5">
                <a:solidFill>
                  <a:srgbClr val="404040"/>
                </a:solidFill>
              </a:rPr>
              <a:t>CYP3A </a:t>
            </a:r>
            <a:r>
              <a:rPr sz="2400" spc="-5">
                <a:solidFill>
                  <a:srgbClr val="404040"/>
                </a:solidFill>
              </a:rPr>
              <a:t>metabolism  </a:t>
            </a:r>
            <a:r>
              <a:rPr sz="2400" spc="-10">
                <a:solidFill>
                  <a:srgbClr val="404040"/>
                </a:solidFill>
              </a:rPr>
              <a:t>Coadministration </a:t>
            </a:r>
            <a:r>
              <a:rPr sz="2400" spc="0">
                <a:solidFill>
                  <a:srgbClr val="404040"/>
                </a:solidFill>
              </a:rPr>
              <a:t>of </a:t>
            </a:r>
            <a:r>
              <a:rPr sz="2400" spc="5">
                <a:solidFill>
                  <a:srgbClr val="404040"/>
                </a:solidFill>
              </a:rPr>
              <a:t>daclatasvir </a:t>
            </a:r>
            <a:r>
              <a:rPr sz="2400" spc="-5">
                <a:solidFill>
                  <a:srgbClr val="404040"/>
                </a:solidFill>
              </a:rPr>
              <a:t>is thus not recommended with rifampin,  phenytoin,</a:t>
            </a:r>
            <a:r>
              <a:rPr sz="2400" spc="-10">
                <a:solidFill>
                  <a:srgbClr val="404040"/>
                </a:solidFill>
              </a:rPr>
              <a:t> </a:t>
            </a:r>
            <a:r>
              <a:rPr sz="2400" spc="-5">
                <a:solidFill>
                  <a:srgbClr val="404040"/>
                </a:solidFill>
              </a:rPr>
              <a:t>carbamazepine</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object 2"/>
          <p:cNvSpPr txBox="1"/>
          <p:nvPr/>
        </p:nvSpPr>
        <p:spPr>
          <a:xfrm>
            <a:off x="743711" y="1470009"/>
            <a:ext cx="11517378" cy="71925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6436" marR="270933" indent="-357387" algn="l" defTabSz="975360">
              <a:tabLst>
                <a:tab pos="368300" algn="l"/>
              </a:tabLst>
              <a:defRPr spc="18">
                <a:solidFill>
                  <a:srgbClr val="5FCAEE"/>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sz="3400" b="1" spc="5">
                <a:solidFill>
                  <a:srgbClr val="404040"/>
                </a:solidFill>
                <a:latin typeface="Trebuchet MS"/>
                <a:ea typeface="Trebuchet MS"/>
                <a:cs typeface="Trebuchet MS"/>
                <a:sym typeface="Trebuchet MS"/>
              </a:rPr>
              <a:t>Elbasvir: </a:t>
            </a:r>
            <a:r>
              <a:rPr sz="3400" spc="-5">
                <a:solidFill>
                  <a:srgbClr val="404040"/>
                </a:solidFill>
                <a:latin typeface="Trebuchet MS"/>
                <a:ea typeface="Trebuchet MS"/>
                <a:cs typeface="Trebuchet MS"/>
                <a:sym typeface="Trebuchet MS"/>
              </a:rPr>
              <a:t>only available as </a:t>
            </a:r>
            <a:r>
              <a:rPr sz="3400" spc="0">
                <a:solidFill>
                  <a:srgbClr val="404040"/>
                </a:solidFill>
                <a:latin typeface="Trebuchet MS"/>
                <a:ea typeface="Trebuchet MS"/>
                <a:cs typeface="Trebuchet MS"/>
                <a:sym typeface="Trebuchet MS"/>
              </a:rPr>
              <a:t>a </a:t>
            </a:r>
            <a:r>
              <a:rPr sz="3400" spc="-5">
                <a:solidFill>
                  <a:srgbClr val="404040"/>
                </a:solidFill>
                <a:latin typeface="Trebuchet MS"/>
                <a:ea typeface="Trebuchet MS"/>
                <a:cs typeface="Trebuchet MS"/>
                <a:sym typeface="Trebuchet MS"/>
              </a:rPr>
              <a:t>fixed-dose </a:t>
            </a:r>
            <a:r>
              <a:rPr sz="3400" spc="-11">
                <a:solidFill>
                  <a:srgbClr val="404040"/>
                </a:solidFill>
                <a:latin typeface="Trebuchet MS"/>
                <a:ea typeface="Trebuchet MS"/>
                <a:cs typeface="Trebuchet MS"/>
                <a:sym typeface="Trebuchet MS"/>
              </a:rPr>
              <a:t>combination </a:t>
            </a:r>
            <a:r>
              <a:rPr sz="3400" spc="-5">
                <a:solidFill>
                  <a:srgbClr val="404040"/>
                </a:solidFill>
                <a:latin typeface="Trebuchet MS"/>
                <a:ea typeface="Trebuchet MS"/>
                <a:cs typeface="Trebuchet MS"/>
                <a:sym typeface="Trebuchet MS"/>
              </a:rPr>
              <a:t>with the </a:t>
            </a:r>
            <a:r>
              <a:rPr sz="3400" spc="-11">
                <a:solidFill>
                  <a:srgbClr val="404040"/>
                </a:solidFill>
                <a:latin typeface="Trebuchet MS"/>
                <a:ea typeface="Trebuchet MS"/>
                <a:cs typeface="Trebuchet MS"/>
                <a:sym typeface="Trebuchet MS"/>
              </a:rPr>
              <a:t>protease  inhibitor</a:t>
            </a:r>
            <a:r>
              <a:rPr sz="3400" spc="32">
                <a:solidFill>
                  <a:srgbClr val="404040"/>
                </a:solidFill>
                <a:latin typeface="Trebuchet MS"/>
                <a:ea typeface="Trebuchet MS"/>
                <a:cs typeface="Trebuchet MS"/>
                <a:sym typeface="Trebuchet MS"/>
              </a:rPr>
              <a:t> </a:t>
            </a:r>
            <a:r>
              <a:rPr sz="3400" spc="-32">
                <a:solidFill>
                  <a:srgbClr val="404040"/>
                </a:solidFill>
                <a:latin typeface="Trebuchet MS"/>
                <a:ea typeface="Trebuchet MS"/>
                <a:cs typeface="Trebuchet MS"/>
                <a:sym typeface="Trebuchet MS"/>
              </a:rPr>
              <a:t>grazoprevir.</a:t>
            </a:r>
            <a:endParaRPr sz="3400" spc="20">
              <a:latin typeface="Trebuchet MS"/>
              <a:ea typeface="Trebuchet MS"/>
              <a:cs typeface="Trebuchet MS"/>
              <a:sym typeface="Trebuchet MS"/>
            </a:endParaRPr>
          </a:p>
          <a:p>
            <a:pPr marL="366436" marR="1456944" indent="-357387" algn="l" defTabSz="975360">
              <a:spcBef>
                <a:spcPts val="900"/>
              </a:spcBef>
              <a:tabLst>
                <a:tab pos="368300" algn="l"/>
              </a:tabLst>
              <a:defRPr spc="18">
                <a:solidFill>
                  <a:srgbClr val="5FCAEE"/>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sz="3400" b="1" spc="5">
                <a:solidFill>
                  <a:srgbClr val="C00000"/>
                </a:solidFill>
                <a:latin typeface="Trebuchet MS"/>
                <a:ea typeface="Trebuchet MS"/>
                <a:cs typeface="Trebuchet MS"/>
                <a:sym typeface="Trebuchet MS"/>
              </a:rPr>
              <a:t>Ledipasvir</a:t>
            </a:r>
            <a:r>
              <a:rPr sz="3400" b="1" spc="5">
                <a:solidFill>
                  <a:srgbClr val="404040"/>
                </a:solidFill>
                <a:latin typeface="Trebuchet MS"/>
                <a:ea typeface="Trebuchet MS"/>
                <a:cs typeface="Trebuchet MS"/>
                <a:sym typeface="Trebuchet MS"/>
              </a:rPr>
              <a:t>: </a:t>
            </a:r>
            <a:r>
              <a:rPr sz="3400" spc="-5">
                <a:solidFill>
                  <a:srgbClr val="404040"/>
                </a:solidFill>
                <a:latin typeface="Trebuchet MS"/>
                <a:ea typeface="Trebuchet MS"/>
                <a:cs typeface="Trebuchet MS"/>
                <a:sym typeface="Trebuchet MS"/>
              </a:rPr>
              <a:t>available as part </a:t>
            </a:r>
            <a:r>
              <a:rPr sz="3400" spc="0">
                <a:solidFill>
                  <a:srgbClr val="404040"/>
                </a:solidFill>
                <a:latin typeface="Trebuchet MS"/>
                <a:ea typeface="Trebuchet MS"/>
                <a:cs typeface="Trebuchet MS"/>
                <a:sym typeface="Trebuchet MS"/>
              </a:rPr>
              <a:t>of a </a:t>
            </a:r>
            <a:r>
              <a:rPr sz="3400" spc="-5">
                <a:solidFill>
                  <a:srgbClr val="404040"/>
                </a:solidFill>
                <a:latin typeface="Trebuchet MS"/>
                <a:ea typeface="Trebuchet MS"/>
                <a:cs typeface="Trebuchet MS"/>
                <a:sym typeface="Trebuchet MS"/>
              </a:rPr>
              <a:t>fixed-dose </a:t>
            </a:r>
            <a:r>
              <a:rPr sz="3400" spc="-11">
                <a:solidFill>
                  <a:srgbClr val="404040"/>
                </a:solidFill>
                <a:latin typeface="Trebuchet MS"/>
                <a:ea typeface="Trebuchet MS"/>
                <a:cs typeface="Trebuchet MS"/>
                <a:sym typeface="Trebuchet MS"/>
              </a:rPr>
              <a:t>combination </a:t>
            </a:r>
            <a:r>
              <a:rPr sz="3400" spc="-5">
                <a:solidFill>
                  <a:srgbClr val="404040"/>
                </a:solidFill>
                <a:latin typeface="Trebuchet MS"/>
                <a:ea typeface="Trebuchet MS"/>
                <a:cs typeface="Trebuchet MS"/>
                <a:sym typeface="Trebuchet MS"/>
              </a:rPr>
              <a:t>with  </a:t>
            </a:r>
            <a:r>
              <a:rPr sz="3400" b="1" spc="-36">
                <a:solidFill>
                  <a:srgbClr val="404040"/>
                </a:solidFill>
                <a:latin typeface="Trebuchet MS"/>
                <a:ea typeface="Trebuchet MS"/>
                <a:cs typeface="Trebuchet MS"/>
                <a:sym typeface="Trebuchet MS"/>
              </a:rPr>
              <a:t>sofosbuvir </a:t>
            </a:r>
            <a:r>
              <a:rPr sz="3400" spc="-36">
                <a:solidFill>
                  <a:srgbClr val="404040"/>
                </a:solidFill>
                <a:latin typeface="Trebuchet MS"/>
                <a:ea typeface="Trebuchet MS"/>
                <a:cs typeface="Trebuchet MS"/>
                <a:sym typeface="Trebuchet MS"/>
              </a:rPr>
              <a:t>.</a:t>
            </a:r>
            <a:endParaRPr sz="3400" spc="20">
              <a:latin typeface="Trebuchet MS"/>
              <a:ea typeface="Trebuchet MS"/>
              <a:cs typeface="Trebuchet MS"/>
              <a:sym typeface="Trebuchet MS"/>
            </a:endParaRPr>
          </a:p>
          <a:p>
            <a:pPr marL="366436" marR="337989" indent="-357387" algn="l" defTabSz="975360">
              <a:spcBef>
                <a:spcPts val="900"/>
              </a:spcBef>
              <a:tabLst>
                <a:tab pos="368300" algn="l"/>
              </a:tabLst>
              <a:defRPr spc="18">
                <a:solidFill>
                  <a:srgbClr val="5FCAEE"/>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sz="3400" b="1" spc="0">
                <a:solidFill>
                  <a:srgbClr val="404040"/>
                </a:solidFill>
                <a:latin typeface="Trebuchet MS"/>
                <a:ea typeface="Trebuchet MS"/>
                <a:cs typeface="Trebuchet MS"/>
                <a:sym typeface="Trebuchet MS"/>
              </a:rPr>
              <a:t>Ombitasvir: </a:t>
            </a:r>
            <a:r>
              <a:rPr sz="3400" spc="-5">
                <a:solidFill>
                  <a:srgbClr val="404040"/>
                </a:solidFill>
                <a:latin typeface="Trebuchet MS"/>
                <a:ea typeface="Trebuchet MS"/>
                <a:cs typeface="Trebuchet MS"/>
                <a:sym typeface="Trebuchet MS"/>
              </a:rPr>
              <a:t>is </a:t>
            </a:r>
            <a:r>
              <a:rPr sz="3400" u="sng" spc="-5">
                <a:solidFill>
                  <a:srgbClr val="404040"/>
                </a:solidFill>
                <a:latin typeface="Trebuchet MS"/>
                <a:ea typeface="Trebuchet MS"/>
                <a:cs typeface="Trebuchet MS"/>
                <a:sym typeface="Trebuchet MS"/>
              </a:rPr>
              <a:t>only available as </a:t>
            </a:r>
            <a:r>
              <a:rPr sz="3400" u="sng" spc="0">
                <a:solidFill>
                  <a:srgbClr val="404040"/>
                </a:solidFill>
                <a:latin typeface="Trebuchet MS"/>
                <a:ea typeface="Trebuchet MS"/>
                <a:cs typeface="Trebuchet MS"/>
                <a:sym typeface="Trebuchet MS"/>
              </a:rPr>
              <a:t>a </a:t>
            </a:r>
            <a:r>
              <a:rPr sz="3400" u="sng" spc="-5">
                <a:solidFill>
                  <a:srgbClr val="404040"/>
                </a:solidFill>
                <a:latin typeface="Trebuchet MS"/>
                <a:ea typeface="Trebuchet MS"/>
                <a:cs typeface="Trebuchet MS"/>
                <a:sym typeface="Trebuchet MS"/>
              </a:rPr>
              <a:t>fixed-dose </a:t>
            </a:r>
            <a:r>
              <a:rPr sz="3400" u="sng" spc="-11">
                <a:solidFill>
                  <a:srgbClr val="404040"/>
                </a:solidFill>
                <a:latin typeface="Trebuchet MS"/>
                <a:ea typeface="Trebuchet MS"/>
                <a:cs typeface="Trebuchet MS"/>
                <a:sym typeface="Trebuchet MS"/>
              </a:rPr>
              <a:t>combination </a:t>
            </a:r>
            <a:r>
              <a:rPr sz="3400" u="sng" spc="-5">
                <a:solidFill>
                  <a:srgbClr val="404040"/>
                </a:solidFill>
                <a:latin typeface="Trebuchet MS"/>
                <a:ea typeface="Trebuchet MS"/>
                <a:cs typeface="Trebuchet MS"/>
                <a:sym typeface="Trebuchet MS"/>
              </a:rPr>
              <a:t>with the  protease inhibitors paritaprevir and </a:t>
            </a:r>
            <a:r>
              <a:rPr sz="3400" u="sng" spc="-42">
                <a:solidFill>
                  <a:srgbClr val="404040"/>
                </a:solidFill>
                <a:latin typeface="Trebuchet MS"/>
                <a:ea typeface="Trebuchet MS"/>
                <a:cs typeface="Trebuchet MS"/>
                <a:sym typeface="Trebuchet MS"/>
              </a:rPr>
              <a:t>ritonavir</a:t>
            </a:r>
            <a:r>
              <a:rPr sz="3400" spc="-42">
                <a:solidFill>
                  <a:srgbClr val="404040"/>
                </a:solidFill>
                <a:latin typeface="Trebuchet MS"/>
                <a:ea typeface="Trebuchet MS"/>
                <a:cs typeface="Trebuchet MS"/>
                <a:sym typeface="Trebuchet MS"/>
              </a:rPr>
              <a:t>, </a:t>
            </a:r>
            <a:r>
              <a:rPr sz="3400" spc="-5">
                <a:solidFill>
                  <a:srgbClr val="404040"/>
                </a:solidFill>
                <a:latin typeface="Trebuchet MS"/>
                <a:ea typeface="Trebuchet MS"/>
                <a:cs typeface="Trebuchet MS"/>
                <a:sym typeface="Trebuchet MS"/>
              </a:rPr>
              <a:t>which is usually given in  </a:t>
            </a:r>
            <a:r>
              <a:rPr sz="3400" spc="-11">
                <a:solidFill>
                  <a:srgbClr val="404040"/>
                </a:solidFill>
                <a:latin typeface="Trebuchet MS"/>
                <a:ea typeface="Trebuchet MS"/>
                <a:cs typeface="Trebuchet MS"/>
                <a:sym typeface="Trebuchet MS"/>
              </a:rPr>
              <a:t>combination </a:t>
            </a:r>
            <a:r>
              <a:rPr sz="3400" spc="-5">
                <a:solidFill>
                  <a:srgbClr val="404040"/>
                </a:solidFill>
                <a:latin typeface="Trebuchet MS"/>
                <a:ea typeface="Trebuchet MS"/>
                <a:cs typeface="Trebuchet MS"/>
                <a:sym typeface="Trebuchet MS"/>
              </a:rPr>
              <a:t>with the </a:t>
            </a:r>
            <a:r>
              <a:rPr sz="3400" spc="-11">
                <a:solidFill>
                  <a:srgbClr val="404040"/>
                </a:solidFill>
                <a:latin typeface="Trebuchet MS"/>
                <a:ea typeface="Trebuchet MS"/>
                <a:cs typeface="Trebuchet MS"/>
                <a:sym typeface="Trebuchet MS"/>
              </a:rPr>
              <a:t>non-nucleotide </a:t>
            </a:r>
            <a:r>
              <a:rPr sz="3400" spc="0">
                <a:solidFill>
                  <a:srgbClr val="404040"/>
                </a:solidFill>
                <a:latin typeface="Trebuchet MS"/>
                <a:ea typeface="Trebuchet MS"/>
                <a:cs typeface="Trebuchet MS"/>
                <a:sym typeface="Trebuchet MS"/>
              </a:rPr>
              <a:t>NS5B </a:t>
            </a:r>
            <a:r>
              <a:rPr sz="3400" spc="-11">
                <a:solidFill>
                  <a:srgbClr val="404040"/>
                </a:solidFill>
                <a:latin typeface="Trebuchet MS"/>
                <a:ea typeface="Trebuchet MS"/>
                <a:cs typeface="Trebuchet MS"/>
                <a:sym typeface="Trebuchet MS"/>
              </a:rPr>
              <a:t>inhibitor</a:t>
            </a:r>
            <a:r>
              <a:rPr sz="3400" spc="191">
                <a:solidFill>
                  <a:srgbClr val="404040"/>
                </a:solidFill>
                <a:latin typeface="Trebuchet MS"/>
                <a:ea typeface="Trebuchet MS"/>
                <a:cs typeface="Trebuchet MS"/>
                <a:sym typeface="Trebuchet MS"/>
              </a:rPr>
              <a:t> </a:t>
            </a:r>
            <a:r>
              <a:rPr sz="3400" spc="-42">
                <a:solidFill>
                  <a:srgbClr val="404040"/>
                </a:solidFill>
                <a:latin typeface="Trebuchet MS"/>
                <a:ea typeface="Trebuchet MS"/>
                <a:cs typeface="Trebuchet MS"/>
                <a:sym typeface="Trebuchet MS"/>
              </a:rPr>
              <a:t>dasabuvir.</a:t>
            </a:r>
            <a:endParaRPr sz="3400" spc="20">
              <a:latin typeface="Trebuchet MS"/>
              <a:ea typeface="Trebuchet MS"/>
              <a:cs typeface="Trebuchet MS"/>
              <a:sym typeface="Trebuchet MS"/>
            </a:endParaRPr>
          </a:p>
          <a:p>
            <a:pPr marL="366436" marR="660400" indent="-357387" algn="l" defTabSz="975360">
              <a:spcBef>
                <a:spcPts val="900"/>
              </a:spcBef>
              <a:tabLst>
                <a:tab pos="368300" algn="l"/>
              </a:tabLst>
              <a:defRPr spc="18">
                <a:solidFill>
                  <a:srgbClr val="5FCAEE"/>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sz="3400" b="1" spc="0">
                <a:solidFill>
                  <a:srgbClr val="404040"/>
                </a:solidFill>
                <a:latin typeface="Trebuchet MS"/>
                <a:ea typeface="Trebuchet MS"/>
                <a:cs typeface="Trebuchet MS"/>
                <a:sym typeface="Trebuchet MS"/>
              </a:rPr>
              <a:t>Pibrentasvir: </a:t>
            </a:r>
            <a:r>
              <a:rPr sz="3400" spc="-5">
                <a:solidFill>
                  <a:srgbClr val="404040"/>
                </a:solidFill>
                <a:latin typeface="Trebuchet MS"/>
                <a:ea typeface="Trebuchet MS"/>
                <a:cs typeface="Trebuchet MS"/>
                <a:sym typeface="Trebuchet MS"/>
              </a:rPr>
              <a:t>is only available as </a:t>
            </a:r>
            <a:r>
              <a:rPr sz="3400" spc="0">
                <a:solidFill>
                  <a:srgbClr val="404040"/>
                </a:solidFill>
                <a:latin typeface="Trebuchet MS"/>
                <a:ea typeface="Trebuchet MS"/>
                <a:cs typeface="Trebuchet MS"/>
                <a:sym typeface="Trebuchet MS"/>
              </a:rPr>
              <a:t>a </a:t>
            </a:r>
            <a:r>
              <a:rPr sz="3400" spc="-5">
                <a:solidFill>
                  <a:srgbClr val="404040"/>
                </a:solidFill>
                <a:latin typeface="Trebuchet MS"/>
                <a:ea typeface="Trebuchet MS"/>
                <a:cs typeface="Trebuchet MS"/>
                <a:sym typeface="Trebuchet MS"/>
              </a:rPr>
              <a:t>fixed-dose </a:t>
            </a:r>
            <a:r>
              <a:rPr sz="3400" spc="-11">
                <a:solidFill>
                  <a:srgbClr val="404040"/>
                </a:solidFill>
                <a:latin typeface="Trebuchet MS"/>
                <a:ea typeface="Trebuchet MS"/>
                <a:cs typeface="Trebuchet MS"/>
                <a:sym typeface="Trebuchet MS"/>
              </a:rPr>
              <a:t>combination </a:t>
            </a:r>
            <a:r>
              <a:rPr sz="3400" spc="-5">
                <a:solidFill>
                  <a:srgbClr val="404040"/>
                </a:solidFill>
                <a:latin typeface="Trebuchet MS"/>
                <a:ea typeface="Trebuchet MS"/>
                <a:cs typeface="Trebuchet MS"/>
                <a:sym typeface="Trebuchet MS"/>
              </a:rPr>
              <a:t>with the  protease </a:t>
            </a:r>
            <a:r>
              <a:rPr sz="3400" spc="-11">
                <a:solidFill>
                  <a:srgbClr val="404040"/>
                </a:solidFill>
                <a:latin typeface="Trebuchet MS"/>
                <a:ea typeface="Trebuchet MS"/>
                <a:cs typeface="Trebuchet MS"/>
                <a:sym typeface="Trebuchet MS"/>
              </a:rPr>
              <a:t>inhibitor</a:t>
            </a:r>
            <a:r>
              <a:rPr sz="3400" spc="79">
                <a:solidFill>
                  <a:srgbClr val="404040"/>
                </a:solidFill>
                <a:latin typeface="Trebuchet MS"/>
                <a:ea typeface="Trebuchet MS"/>
                <a:cs typeface="Trebuchet MS"/>
                <a:sym typeface="Trebuchet MS"/>
              </a:rPr>
              <a:t> </a:t>
            </a:r>
            <a:r>
              <a:rPr sz="3400" spc="-32">
                <a:solidFill>
                  <a:srgbClr val="404040"/>
                </a:solidFill>
                <a:latin typeface="Trebuchet MS"/>
                <a:ea typeface="Trebuchet MS"/>
                <a:cs typeface="Trebuchet MS"/>
                <a:sym typeface="Trebuchet MS"/>
              </a:rPr>
              <a:t>glecaprevir.</a:t>
            </a:r>
            <a:endParaRPr sz="3400" spc="20">
              <a:latin typeface="Trebuchet MS"/>
              <a:ea typeface="Trebuchet MS"/>
              <a:cs typeface="Trebuchet MS"/>
              <a:sym typeface="Trebuchet MS"/>
            </a:endParaRPr>
          </a:p>
          <a:p>
            <a:pPr indent="9525" algn="l" defTabSz="975360">
              <a:spcBef>
                <a:spcPts val="900"/>
              </a:spcBef>
              <a:tabLst>
                <a:tab pos="368300" algn="l"/>
              </a:tabLst>
              <a:defRPr spc="18">
                <a:solidFill>
                  <a:srgbClr val="5FCAEE"/>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sz="3400" b="1" spc="-11">
                <a:solidFill>
                  <a:srgbClr val="404040"/>
                </a:solidFill>
                <a:latin typeface="Trebuchet MS"/>
                <a:ea typeface="Trebuchet MS"/>
                <a:cs typeface="Trebuchet MS"/>
                <a:sym typeface="Trebuchet MS"/>
              </a:rPr>
              <a:t>Velpatasvir: </a:t>
            </a:r>
            <a:r>
              <a:rPr sz="3400" spc="-5">
                <a:solidFill>
                  <a:srgbClr val="404040"/>
                </a:solidFill>
                <a:latin typeface="Trebuchet MS"/>
                <a:ea typeface="Trebuchet MS"/>
                <a:cs typeface="Trebuchet MS"/>
                <a:sym typeface="Trebuchet MS"/>
              </a:rPr>
              <a:t>is only available as </a:t>
            </a:r>
            <a:r>
              <a:rPr sz="3400" spc="0">
                <a:solidFill>
                  <a:srgbClr val="404040"/>
                </a:solidFill>
                <a:latin typeface="Trebuchet MS"/>
                <a:ea typeface="Trebuchet MS"/>
                <a:cs typeface="Trebuchet MS"/>
                <a:sym typeface="Trebuchet MS"/>
              </a:rPr>
              <a:t>a </a:t>
            </a:r>
            <a:r>
              <a:rPr sz="3400" spc="-5">
                <a:solidFill>
                  <a:srgbClr val="404040"/>
                </a:solidFill>
                <a:latin typeface="Trebuchet MS"/>
                <a:ea typeface="Trebuchet MS"/>
                <a:cs typeface="Trebuchet MS"/>
                <a:sym typeface="Trebuchet MS"/>
              </a:rPr>
              <a:t>fixed-dose combination with the</a:t>
            </a:r>
            <a:r>
              <a:rPr sz="3400" spc="175">
                <a:solidFill>
                  <a:srgbClr val="404040"/>
                </a:solidFill>
                <a:latin typeface="Trebuchet MS"/>
                <a:ea typeface="Trebuchet MS"/>
                <a:cs typeface="Trebuchet MS"/>
                <a:sym typeface="Trebuchet MS"/>
              </a:rPr>
              <a:t> </a:t>
            </a:r>
            <a:r>
              <a:rPr sz="3400" spc="0">
                <a:solidFill>
                  <a:srgbClr val="404040"/>
                </a:solidFill>
                <a:latin typeface="Trebuchet MS"/>
                <a:ea typeface="Trebuchet MS"/>
                <a:cs typeface="Trebuchet MS"/>
                <a:sym typeface="Trebuchet MS"/>
              </a:rPr>
              <a:t>NS5B</a:t>
            </a:r>
            <a:endParaRPr sz="3400" spc="20">
              <a:latin typeface="Trebuchet MS"/>
              <a:ea typeface="Trebuchet MS"/>
              <a:cs typeface="Trebuchet MS"/>
              <a:sym typeface="Trebuchet MS"/>
            </a:endParaRPr>
          </a:p>
          <a:p>
            <a:pPr indent="266700" algn="l" defTabSz="975360">
              <a:defRPr sz="3400" spc="-11">
                <a:solidFill>
                  <a:srgbClr val="404040"/>
                </a:solidFill>
              </a:defRPr>
            </a:pPr>
            <a:r>
              <a:t>inhibitor</a:t>
            </a:r>
            <a:r>
              <a:rPr spc="32"/>
              <a:t> </a:t>
            </a:r>
            <a:r>
              <a:rPr spc="-36"/>
              <a:t>sofosbuvir.</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F372C-027F-4AE6-BE35-D60320C5541F}"/>
              </a:ext>
            </a:extLst>
          </p:cNvPr>
          <p:cNvSpPr>
            <a:spLocks noGrp="1"/>
          </p:cNvSpPr>
          <p:nvPr>
            <p:ph type="title"/>
          </p:nvPr>
        </p:nvSpPr>
        <p:spPr/>
        <p:txBody>
          <a:bodyPr>
            <a:normAutofit fontScale="90000"/>
          </a:bodyPr>
          <a:lstStyle/>
          <a:p>
            <a:r>
              <a:rPr lang="en-US" dirty="0"/>
              <a:t>NS5B RNA-dependent RNA polymerase inhibitors </a:t>
            </a:r>
            <a:br>
              <a:rPr lang="en-US" dirty="0"/>
            </a:br>
            <a:endParaRPr lang="en-US" dirty="0"/>
          </a:p>
        </p:txBody>
      </p:sp>
      <p:sp>
        <p:nvSpPr>
          <p:cNvPr id="3" name="Text Placeholder 2">
            <a:extLst>
              <a:ext uri="{FF2B5EF4-FFF2-40B4-BE49-F238E27FC236}">
                <a16:creationId xmlns:a16="http://schemas.microsoft.com/office/drawing/2014/main" id="{F9AD6AC3-8BBA-4451-B3E6-6893C1BC0C6D}"/>
              </a:ext>
            </a:extLst>
          </p:cNvPr>
          <p:cNvSpPr>
            <a:spLocks noGrp="1"/>
          </p:cNvSpPr>
          <p:nvPr>
            <p:ph type="body" idx="1"/>
          </p:nvPr>
        </p:nvSpPr>
        <p:spPr/>
        <p:txBody>
          <a:bodyPr/>
          <a:lstStyle/>
          <a:p>
            <a:r>
              <a:rPr lang="en-US" dirty="0"/>
              <a:t>There are two classes:</a:t>
            </a:r>
          </a:p>
          <a:p>
            <a:pPr marL="0" indent="0">
              <a:buNone/>
            </a:pPr>
            <a:r>
              <a:rPr lang="en-US" dirty="0"/>
              <a:t>A-nucleoside/nucleotide analogues (NPIs)</a:t>
            </a:r>
          </a:p>
          <a:p>
            <a:pPr marL="0" indent="0">
              <a:buNone/>
            </a:pPr>
            <a:r>
              <a:rPr lang="en-US" dirty="0"/>
              <a:t>B-non-nucleoside analogues (NNPIs)</a:t>
            </a:r>
          </a:p>
        </p:txBody>
      </p:sp>
    </p:spTree>
    <p:extLst>
      <p:ext uri="{BB962C8B-B14F-4D97-AF65-F5344CB8AC3E}">
        <p14:creationId xmlns:p14="http://schemas.microsoft.com/office/powerpoint/2010/main" val="367544409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Title 1"/>
          <p:cNvSpPr txBox="1">
            <a:spLocks noGrp="1"/>
          </p:cNvSpPr>
          <p:nvPr>
            <p:ph type="title"/>
          </p:nvPr>
        </p:nvSpPr>
        <p:spPr>
          <a:prstGeom prst="rect">
            <a:avLst/>
          </a:prstGeom>
        </p:spPr>
        <p:txBody>
          <a:bodyPr/>
          <a:lstStyle/>
          <a:p>
            <a:endParaRPr/>
          </a:p>
        </p:txBody>
      </p:sp>
      <p:pic>
        <p:nvPicPr>
          <p:cNvPr id="146" name="Picture 3" descr="Picture 3"/>
          <p:cNvPicPr>
            <a:picLocks noChangeAspect="1"/>
          </p:cNvPicPr>
          <p:nvPr/>
        </p:nvPicPr>
        <p:blipFill>
          <a:blip r:embed="rId2"/>
          <a:stretch>
            <a:fillRect/>
          </a:stretch>
        </p:blipFill>
        <p:spPr>
          <a:xfrm>
            <a:off x="1282699" y="584203"/>
            <a:ext cx="11386553" cy="4817976"/>
          </a:xfrm>
          <a:prstGeom prst="rect">
            <a:avLst/>
          </a:prstGeom>
          <a:ln w="12700">
            <a:miter lim="400000"/>
          </a:ln>
        </p:spPr>
      </p:pic>
      <p:pic>
        <p:nvPicPr>
          <p:cNvPr id="3" name="Picture 2" descr="Text&#10;&#10;Description automatically generated">
            <a:extLst>
              <a:ext uri="{FF2B5EF4-FFF2-40B4-BE49-F238E27FC236}">
                <a16:creationId xmlns:a16="http://schemas.microsoft.com/office/drawing/2014/main" id="{CC3EF382-EFE4-45E6-9A8B-1E7EEA4FFA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968" y="5402180"/>
            <a:ext cx="11538285" cy="4199020"/>
          </a:xfrm>
          <a:prstGeom prst="rect">
            <a:avLst/>
          </a:prstGeom>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A9D25-B8D9-4E6F-B9D6-C01078A588C8}"/>
              </a:ext>
            </a:extLst>
          </p:cNvPr>
          <p:cNvSpPr>
            <a:spLocks noGrp="1"/>
          </p:cNvSpPr>
          <p:nvPr>
            <p:ph type="title"/>
          </p:nvPr>
        </p:nvSpPr>
        <p:spPr>
          <a:xfrm>
            <a:off x="1822172" y="477078"/>
            <a:ext cx="9753600" cy="2590800"/>
          </a:xfrm>
        </p:spPr>
        <p:txBody>
          <a:bodyPr>
            <a:normAutofit fontScale="90000"/>
          </a:bodyPr>
          <a:lstStyle/>
          <a:p>
            <a:r>
              <a:rPr lang="en-US" dirty="0"/>
              <a:t>Nucleoside/nucleotide analogues (NPIs)</a:t>
            </a:r>
            <a:br>
              <a:rPr lang="en-US" dirty="0"/>
            </a:br>
            <a:endParaRPr lang="en-US" dirty="0"/>
          </a:p>
        </p:txBody>
      </p:sp>
      <p:sp>
        <p:nvSpPr>
          <p:cNvPr id="3" name="Text Placeholder 2">
            <a:extLst>
              <a:ext uri="{FF2B5EF4-FFF2-40B4-BE49-F238E27FC236}">
                <a16:creationId xmlns:a16="http://schemas.microsoft.com/office/drawing/2014/main" id="{61BF3FB8-90C7-4C74-AECB-A1934825871C}"/>
              </a:ext>
            </a:extLst>
          </p:cNvPr>
          <p:cNvSpPr>
            <a:spLocks noGrp="1"/>
          </p:cNvSpPr>
          <p:nvPr>
            <p:ph type="body" idx="1"/>
          </p:nvPr>
        </p:nvSpPr>
        <p:spPr>
          <a:xfrm>
            <a:off x="655981" y="2776333"/>
            <a:ext cx="12085983" cy="7513981"/>
          </a:xfrm>
        </p:spPr>
        <p:txBody>
          <a:bodyPr>
            <a:normAutofit/>
          </a:bodyPr>
          <a:lstStyle/>
          <a:p>
            <a:pPr marL="0" indent="0">
              <a:buNone/>
            </a:pPr>
            <a:r>
              <a:rPr lang="en-US" b="0" i="0" dirty="0">
                <a:solidFill>
                  <a:srgbClr val="232323"/>
                </a:solidFill>
                <a:effectLst/>
                <a:latin typeface="Noto Sans" panose="020B0502040204020203" pitchFamily="34" charset="0"/>
              </a:rPr>
              <a:t>Nucleoside polymerase inhibitors (NPIs) have moderate to high efficacy across all six genotypes and have a very high barrier to resistance</a:t>
            </a:r>
            <a:endParaRPr lang="en-US" dirty="0">
              <a:solidFill>
                <a:schemeClr val="bg1"/>
              </a:solidFill>
            </a:endParaRPr>
          </a:p>
          <a:p>
            <a:pPr marL="0" indent="0">
              <a:buNone/>
            </a:pPr>
            <a:endParaRPr lang="en-US" dirty="0"/>
          </a:p>
        </p:txBody>
      </p:sp>
    </p:spTree>
    <p:extLst>
      <p:ext uri="{BB962C8B-B14F-4D97-AF65-F5344CB8AC3E}">
        <p14:creationId xmlns:p14="http://schemas.microsoft.com/office/powerpoint/2010/main" val="484181175"/>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object 2"/>
          <p:cNvSpPr txBox="1">
            <a:spLocks noGrp="1"/>
          </p:cNvSpPr>
          <p:nvPr>
            <p:ph type="title" idx="4294967295"/>
          </p:nvPr>
        </p:nvSpPr>
        <p:spPr>
          <a:xfrm>
            <a:off x="1625600" y="-184577"/>
            <a:ext cx="9753600" cy="2590801"/>
          </a:xfrm>
          <a:prstGeom prst="rect">
            <a:avLst/>
          </a:prstGeom>
        </p:spPr>
        <p:txBody>
          <a:bodyPr lIns="0" tIns="0" rIns="0" bIns="0" anchor="ctr"/>
          <a:lstStyle>
            <a:lvl1pPr indent="9525">
              <a:defRPr sz="5600" i="1" spc="-140">
                <a:solidFill>
                  <a:srgbClr val="CC0000"/>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lvl1pPr>
          </a:lstStyle>
          <a:p>
            <a:r>
              <a:t>Sofosbuvir</a:t>
            </a:r>
          </a:p>
        </p:txBody>
      </p:sp>
      <p:sp>
        <p:nvSpPr>
          <p:cNvPr id="238" name="object 3"/>
          <p:cNvSpPr txBox="1"/>
          <p:nvPr/>
        </p:nvSpPr>
        <p:spPr>
          <a:xfrm>
            <a:off x="1167242" y="1954000"/>
            <a:ext cx="11458252" cy="73332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marL="365759" marR="134788" lvl="0" indent="-356234" algn="l" defTabSz="975360" rtl="0" eaLnBrk="1" fontAlgn="auto" latinLnBrk="0" hangingPunct="0">
              <a:lnSpc>
                <a:spcPct val="100000"/>
              </a:lnSpc>
              <a:spcBef>
                <a:spcPts val="0"/>
              </a:spcBef>
              <a:spcAft>
                <a:spcPts val="0"/>
              </a:spcAft>
              <a:buClrTx/>
              <a:buSzTx/>
              <a:buFontTx/>
              <a:buNone/>
              <a:tabLst>
                <a:tab pos="355600" algn="l"/>
              </a:tabLst>
              <a:defRPr spc="18">
                <a:solidFill>
                  <a:srgbClr val="5FCAEE"/>
                </a:solidFill>
                <a:latin typeface="Wingdings 3"/>
                <a:ea typeface="Wingdings 3"/>
                <a:cs typeface="Wingdings 3"/>
                <a:sym typeface="Wingdings 3"/>
              </a:defRPr>
            </a:pPr>
            <a:r>
              <a:rPr kumimoji="0" sz="3000" b="0" i="0" u="none" strike="noStrike" kern="0" cap="none" spc="18" normalizeH="0" baseline="0" noProof="0">
                <a:ln>
                  <a:noFill/>
                </a:ln>
                <a:solidFill>
                  <a:srgbClr val="5FCAEE"/>
                </a:solidFill>
                <a:effectLst/>
                <a:uLnTx/>
                <a:uFillTx/>
                <a:latin typeface="Wingdings 3"/>
                <a:sym typeface="Wingdings 3"/>
              </a:rPr>
              <a:t></a:t>
            </a:r>
            <a:r>
              <a:rPr kumimoji="0" sz="3000" b="0" i="0" u="none" strike="noStrike" kern="0" cap="none" spc="18" normalizeH="0" baseline="0" noProof="0">
                <a:ln>
                  <a:noFill/>
                </a:ln>
                <a:solidFill>
                  <a:srgbClr val="5FCAEE"/>
                </a:solidFill>
                <a:effectLst/>
                <a:uLnTx/>
                <a:uFillTx/>
                <a:latin typeface="Times New Roman"/>
                <a:ea typeface="Times New Roman"/>
                <a:cs typeface="Times New Roman"/>
                <a:sym typeface="Times New Roman"/>
              </a:rPr>
              <a:t>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the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only agent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in this class</a:t>
            </a:r>
            <a:r>
              <a:rPr kumimoji="0" sz="3400" b="1" i="1" u="none" strike="noStrike" kern="0" cap="none" spc="-5" normalizeH="0" baseline="0" noProof="0">
                <a:ln>
                  <a:noFill/>
                </a:ln>
                <a:solidFill>
                  <a:srgbClr val="BF9000"/>
                </a:solidFill>
                <a:effectLst/>
                <a:uLnTx/>
                <a:uFillTx/>
                <a:latin typeface="Trebuchet MS"/>
                <a:ea typeface="Trebuchet MS"/>
                <a:cs typeface="Trebuchet MS"/>
                <a:sym typeface="Trebuchet MS"/>
              </a:rPr>
              <a:t>, </a:t>
            </a:r>
            <a:r>
              <a:rPr kumimoji="0" sz="3400" b="1" i="1" u="none" strike="noStrike" kern="0" cap="none" spc="0" normalizeH="0" baseline="0" noProof="0">
                <a:ln>
                  <a:noFill/>
                </a:ln>
                <a:solidFill>
                  <a:srgbClr val="BF9000"/>
                </a:solidFill>
                <a:effectLst/>
                <a:uLnTx/>
                <a:uFillTx/>
                <a:latin typeface="Trebuchet MS"/>
                <a:ea typeface="Trebuchet MS"/>
                <a:cs typeface="Trebuchet MS"/>
                <a:sym typeface="Trebuchet MS"/>
              </a:rPr>
              <a:t>high potency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across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all six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genotypes,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a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very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high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barrier to</a:t>
            </a:r>
            <a:r>
              <a:rPr kumimoji="0" sz="3400" b="1" i="0" u="none" strike="noStrike" kern="0" cap="none" spc="-21" normalizeH="0" baseline="0" noProof="0">
                <a:ln>
                  <a:noFill/>
                </a:ln>
                <a:solidFill>
                  <a:srgbClr val="404040"/>
                </a:solidFill>
                <a:effectLst/>
                <a:uLnTx/>
                <a:uFillTx/>
                <a:latin typeface="Trebuchet MS"/>
                <a:ea typeface="Trebuchet MS"/>
                <a:cs typeface="Trebuchet MS"/>
                <a:sym typeface="Trebuchet MS"/>
              </a:rPr>
              <a:t>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resistance</a:t>
            </a:r>
            <a:endParaRPr kumimoji="0" sz="3400" b="0" i="0" u="none" strike="noStrike" kern="0" cap="none" spc="20" normalizeH="0" baseline="0" noProof="0">
              <a:ln>
                <a:noFill/>
              </a:ln>
              <a:solidFill>
                <a:srgbClr val="5FCAEE"/>
              </a:solidFill>
              <a:effectLst/>
              <a:uLnTx/>
              <a:uFillTx/>
              <a:latin typeface="Trebuchet MS"/>
              <a:ea typeface="Trebuchet MS"/>
              <a:cs typeface="Trebuchet MS"/>
              <a:sym typeface="Trebuchet MS"/>
            </a:endParaRPr>
          </a:p>
          <a:p>
            <a:pPr marL="0" marR="0" lvl="0" indent="9525" algn="l" defTabSz="975360" rtl="0" eaLnBrk="1" fontAlgn="auto" latinLnBrk="0" hangingPunct="0">
              <a:lnSpc>
                <a:spcPct val="100000"/>
              </a:lnSpc>
              <a:spcBef>
                <a:spcPts val="900"/>
              </a:spcBef>
              <a:spcAft>
                <a:spcPts val="0"/>
              </a:spcAft>
              <a:buClrTx/>
              <a:buSzTx/>
              <a:buFontTx/>
              <a:buNone/>
              <a:tabLst>
                <a:tab pos="355600" algn="l"/>
              </a:tabLst>
              <a:defRPr spc="18">
                <a:solidFill>
                  <a:srgbClr val="5FCAEE"/>
                </a:solidFill>
                <a:latin typeface="Wingdings 3"/>
                <a:ea typeface="Wingdings 3"/>
                <a:cs typeface="Wingdings 3"/>
                <a:sym typeface="Wingdings 3"/>
              </a:defRPr>
            </a:pPr>
            <a:r>
              <a:rPr kumimoji="0" sz="3000" b="0" i="0" u="none" strike="noStrike" kern="0" cap="none" spc="18" normalizeH="0" baseline="0" noProof="0">
                <a:ln>
                  <a:noFill/>
                </a:ln>
                <a:solidFill>
                  <a:srgbClr val="5FCAEE"/>
                </a:solidFill>
                <a:effectLst/>
                <a:uLnTx/>
                <a:uFillTx/>
                <a:latin typeface="Wingdings 3"/>
                <a:sym typeface="Wingdings 3"/>
              </a:rPr>
              <a:t></a:t>
            </a:r>
            <a:r>
              <a:rPr kumimoji="0" sz="3000" b="0" i="0" u="none" strike="noStrike" kern="0" cap="none" spc="18" normalizeH="0" baseline="0" noProof="0">
                <a:ln>
                  <a:noFill/>
                </a:ln>
                <a:solidFill>
                  <a:srgbClr val="5FCAEE"/>
                </a:solidFill>
                <a:effectLst/>
                <a:uLnTx/>
                <a:uFillTx/>
                <a:latin typeface="Times New Roman"/>
                <a:ea typeface="Times New Roman"/>
                <a:cs typeface="Times New Roman"/>
                <a:sym typeface="Times New Roman"/>
              </a:rPr>
              <a:t>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400 mg </a:t>
            </a:r>
            <a:r>
              <a:rPr kumimoji="0" sz="3400" b="1" i="0" u="none" strike="noStrike" kern="0" cap="none" spc="-15" normalizeH="0" baseline="0" noProof="0">
                <a:ln>
                  <a:noFill/>
                </a:ln>
                <a:solidFill>
                  <a:srgbClr val="404040"/>
                </a:solidFill>
                <a:effectLst/>
                <a:uLnTx/>
                <a:uFillTx/>
                <a:latin typeface="Trebuchet MS"/>
                <a:ea typeface="Trebuchet MS"/>
                <a:cs typeface="Trebuchet MS"/>
                <a:sym typeface="Trebuchet MS"/>
              </a:rPr>
              <a:t>orally </a:t>
            </a:r>
            <a:r>
              <a:rPr kumimoji="0" sz="3400" b="1" i="1" u="none" strike="noStrike" kern="0" cap="none" spc="-5" normalizeH="0" baseline="0" noProof="0">
                <a:ln>
                  <a:noFill/>
                </a:ln>
                <a:solidFill>
                  <a:srgbClr val="BF9000"/>
                </a:solidFill>
                <a:effectLst/>
                <a:uLnTx/>
                <a:uFillTx/>
                <a:latin typeface="Trebuchet MS"/>
                <a:ea typeface="Trebuchet MS"/>
                <a:cs typeface="Trebuchet MS"/>
                <a:sym typeface="Trebuchet MS"/>
              </a:rPr>
              <a:t>once </a:t>
            </a:r>
            <a:r>
              <a:rPr kumimoji="0" sz="3400" b="1" i="1" u="none" strike="noStrike" kern="0" cap="none" spc="0" normalizeH="0" baseline="0" noProof="0">
                <a:ln>
                  <a:noFill/>
                </a:ln>
                <a:solidFill>
                  <a:srgbClr val="BF9000"/>
                </a:solidFill>
                <a:effectLst/>
                <a:uLnTx/>
                <a:uFillTx/>
                <a:latin typeface="Trebuchet MS"/>
                <a:ea typeface="Trebuchet MS"/>
                <a:cs typeface="Trebuchet MS"/>
                <a:sym typeface="Trebuchet MS"/>
              </a:rPr>
              <a:t>daily with or </a:t>
            </a:r>
            <a:r>
              <a:rPr kumimoji="0" sz="3400" b="1" i="1" u="none" strike="noStrike" kern="0" cap="none" spc="-5" normalizeH="0" baseline="0" noProof="0">
                <a:ln>
                  <a:noFill/>
                </a:ln>
                <a:solidFill>
                  <a:srgbClr val="BF9000"/>
                </a:solidFill>
                <a:effectLst/>
                <a:uLnTx/>
                <a:uFillTx/>
                <a:latin typeface="Trebuchet MS"/>
                <a:ea typeface="Trebuchet MS"/>
                <a:cs typeface="Trebuchet MS"/>
                <a:sym typeface="Trebuchet MS"/>
              </a:rPr>
              <a:t>without</a:t>
            </a:r>
            <a:r>
              <a:rPr kumimoji="0" sz="3400" b="1" i="1" u="none" strike="noStrike" kern="0" cap="none" spc="0" normalizeH="0" baseline="0" noProof="0">
                <a:ln>
                  <a:noFill/>
                </a:ln>
                <a:solidFill>
                  <a:srgbClr val="BF9000"/>
                </a:solidFill>
                <a:effectLst/>
                <a:uLnTx/>
                <a:uFillTx/>
                <a:latin typeface="Trebuchet MS"/>
                <a:ea typeface="Trebuchet MS"/>
                <a:cs typeface="Trebuchet MS"/>
                <a:sym typeface="Trebuchet MS"/>
              </a:rPr>
              <a:t> food</a:t>
            </a:r>
            <a:endParaRPr kumimoji="0" sz="3400" b="0" i="1" u="none" strike="noStrike" kern="0" cap="none" spc="20" normalizeH="0" baseline="0" noProof="0">
              <a:ln>
                <a:noFill/>
              </a:ln>
              <a:solidFill>
                <a:srgbClr val="BF9000"/>
              </a:solidFill>
              <a:effectLst/>
              <a:uLnTx/>
              <a:uFillTx/>
              <a:latin typeface="Trebuchet MS"/>
              <a:ea typeface="Trebuchet MS"/>
              <a:cs typeface="Trebuchet MS"/>
              <a:sym typeface="Trebuchet MS"/>
            </a:endParaRPr>
          </a:p>
          <a:p>
            <a:pPr marL="365759" marR="5418" lvl="0" indent="-356234" algn="l" defTabSz="975360" rtl="0" eaLnBrk="1" fontAlgn="auto" latinLnBrk="0" hangingPunct="0">
              <a:lnSpc>
                <a:spcPct val="100000"/>
              </a:lnSpc>
              <a:spcBef>
                <a:spcPts val="900"/>
              </a:spcBef>
              <a:spcAft>
                <a:spcPts val="0"/>
              </a:spcAft>
              <a:buClrTx/>
              <a:buSzTx/>
              <a:buFontTx/>
              <a:buNone/>
              <a:tabLst>
                <a:tab pos="355600" algn="l"/>
              </a:tabLst>
              <a:defRPr spc="18">
                <a:solidFill>
                  <a:srgbClr val="5FCAEE"/>
                </a:solidFill>
                <a:latin typeface="Wingdings 3"/>
                <a:ea typeface="Wingdings 3"/>
                <a:cs typeface="Wingdings 3"/>
                <a:sym typeface="Wingdings 3"/>
              </a:defRPr>
            </a:pPr>
            <a:r>
              <a:rPr kumimoji="0" sz="3000" b="0" i="0" u="none" strike="noStrike" kern="0" cap="none" spc="18" normalizeH="0" baseline="0" noProof="0">
                <a:ln>
                  <a:noFill/>
                </a:ln>
                <a:solidFill>
                  <a:srgbClr val="5FCAEE"/>
                </a:solidFill>
                <a:effectLst/>
                <a:uLnTx/>
                <a:uFillTx/>
                <a:latin typeface="Wingdings 3"/>
                <a:sym typeface="Wingdings 3"/>
              </a:rPr>
              <a:t></a:t>
            </a:r>
            <a:r>
              <a:rPr kumimoji="0" sz="3000" b="0" i="0" u="none" strike="noStrike" kern="0" cap="none" spc="18" normalizeH="0" baseline="0" noProof="0">
                <a:ln>
                  <a:noFill/>
                </a:ln>
                <a:solidFill>
                  <a:srgbClr val="5FCAEE"/>
                </a:solidFill>
                <a:effectLst/>
                <a:uLnTx/>
                <a:uFillTx/>
                <a:latin typeface="Times New Roman"/>
                <a:ea typeface="Times New Roman"/>
                <a:cs typeface="Times New Roman"/>
                <a:sym typeface="Times New Roman"/>
              </a:rPr>
              <a:t>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It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should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not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be used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without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other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antiviral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agents, and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the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dose of  sofosbuvir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should not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be</a:t>
            </a:r>
            <a:r>
              <a:rPr kumimoji="0" sz="3400" b="1" i="0" u="none" strike="noStrike" kern="0" cap="none" spc="32" normalizeH="0" baseline="0" noProof="0">
                <a:ln>
                  <a:noFill/>
                </a:ln>
                <a:solidFill>
                  <a:srgbClr val="404040"/>
                </a:solidFill>
                <a:effectLst/>
                <a:uLnTx/>
                <a:uFillTx/>
                <a:latin typeface="Trebuchet MS"/>
                <a:ea typeface="Trebuchet MS"/>
                <a:cs typeface="Trebuchet MS"/>
                <a:sym typeface="Trebuchet MS"/>
              </a:rPr>
              <a:t>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decreased.</a:t>
            </a:r>
            <a:endParaRPr kumimoji="0" sz="3400" b="0" i="0" u="none" strike="noStrike" kern="0" cap="none" spc="20" normalizeH="0" baseline="0" noProof="0">
              <a:ln>
                <a:noFill/>
              </a:ln>
              <a:solidFill>
                <a:srgbClr val="5FCAEE"/>
              </a:solidFill>
              <a:effectLst/>
              <a:uLnTx/>
              <a:uFillTx/>
              <a:latin typeface="Trebuchet MS"/>
              <a:ea typeface="Trebuchet MS"/>
              <a:cs typeface="Trebuchet MS"/>
              <a:sym typeface="Trebuchet MS"/>
            </a:endParaRPr>
          </a:p>
          <a:p>
            <a:pPr marL="365759" marR="904917" lvl="0" indent="-356234" algn="l" defTabSz="975360" rtl="0" eaLnBrk="1" fontAlgn="auto" latinLnBrk="0" hangingPunct="0">
              <a:lnSpc>
                <a:spcPct val="100000"/>
              </a:lnSpc>
              <a:spcBef>
                <a:spcPts val="900"/>
              </a:spcBef>
              <a:spcAft>
                <a:spcPts val="0"/>
              </a:spcAft>
              <a:buClrTx/>
              <a:buSzTx/>
              <a:buFontTx/>
              <a:buNone/>
              <a:tabLst>
                <a:tab pos="355600" algn="l"/>
              </a:tabLst>
              <a:defRPr spc="18">
                <a:solidFill>
                  <a:srgbClr val="5FCAEE"/>
                </a:solidFill>
                <a:latin typeface="Wingdings 3"/>
                <a:ea typeface="Wingdings 3"/>
                <a:cs typeface="Wingdings 3"/>
                <a:sym typeface="Wingdings 3"/>
              </a:defRPr>
            </a:pPr>
            <a:r>
              <a:rPr kumimoji="0" sz="3000" b="0" i="0" u="none" strike="noStrike" kern="0" cap="none" spc="18" normalizeH="0" baseline="0" noProof="0">
                <a:ln>
                  <a:noFill/>
                </a:ln>
                <a:solidFill>
                  <a:srgbClr val="5FCAEE"/>
                </a:solidFill>
                <a:effectLst/>
                <a:uLnTx/>
                <a:uFillTx/>
                <a:latin typeface="Wingdings 3"/>
                <a:sym typeface="Wingdings 3"/>
              </a:rPr>
              <a:t></a:t>
            </a:r>
            <a:r>
              <a:rPr kumimoji="0" sz="3000" b="0" i="0" u="none" strike="noStrike" kern="0" cap="none" spc="18" normalizeH="0" baseline="0" noProof="0">
                <a:ln>
                  <a:noFill/>
                </a:ln>
                <a:solidFill>
                  <a:srgbClr val="5FCAEE"/>
                </a:solidFill>
                <a:effectLst/>
                <a:uLnTx/>
                <a:uFillTx/>
                <a:latin typeface="Times New Roman"/>
                <a:ea typeface="Times New Roman"/>
                <a:cs typeface="Times New Roman"/>
                <a:sym typeface="Times New Roman"/>
              </a:rPr>
              <a:t>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 Renal </a:t>
            </a:r>
            <a:r>
              <a:rPr kumimoji="0" sz="3400" b="1" i="0" u="none" strike="noStrike" kern="0" cap="none" spc="-11" normalizeH="0" baseline="0" noProof="0">
                <a:ln>
                  <a:noFill/>
                </a:ln>
                <a:solidFill>
                  <a:srgbClr val="404040"/>
                </a:solidFill>
                <a:effectLst/>
                <a:uLnTx/>
                <a:uFillTx/>
                <a:latin typeface="Trebuchet MS"/>
                <a:ea typeface="Trebuchet MS"/>
                <a:cs typeface="Trebuchet MS"/>
                <a:sym typeface="Trebuchet MS"/>
              </a:rPr>
              <a:t>clearance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is the major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form of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elimination,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and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pharmacokinetic studies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with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sofosbuvir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suggested that no dose  adjustment is required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for patients with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mild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or </a:t>
            </a:r>
            <a:r>
              <a:rPr kumimoji="0" sz="3400" b="1" i="0" u="none" strike="noStrike" kern="0" cap="none" spc="-15" normalizeH="0" baseline="0" noProof="0">
                <a:ln>
                  <a:noFill/>
                </a:ln>
                <a:solidFill>
                  <a:srgbClr val="404040"/>
                </a:solidFill>
                <a:effectLst/>
                <a:uLnTx/>
                <a:uFillTx/>
                <a:latin typeface="Trebuchet MS"/>
                <a:ea typeface="Trebuchet MS"/>
                <a:cs typeface="Trebuchet MS"/>
                <a:sym typeface="Trebuchet MS"/>
              </a:rPr>
              <a:t>moderate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renal  insufficiency</a:t>
            </a:r>
            <a:endParaRPr kumimoji="0" sz="3400" b="0" i="0" u="none" strike="noStrike" kern="0" cap="none" spc="20" normalizeH="0" baseline="0" noProof="0">
              <a:ln>
                <a:noFill/>
              </a:ln>
              <a:solidFill>
                <a:srgbClr val="5FCAEE"/>
              </a:solidFill>
              <a:effectLst/>
              <a:uLnTx/>
              <a:uFillTx/>
              <a:latin typeface="Trebuchet MS"/>
              <a:ea typeface="Trebuchet MS"/>
              <a:cs typeface="Trebuchet MS"/>
              <a:sym typeface="Trebuchet MS"/>
            </a:endParaRPr>
          </a:p>
          <a:p>
            <a:pPr marL="0" marR="0" lvl="0" indent="9525" algn="l" defTabSz="975360" rtl="0" eaLnBrk="1" fontAlgn="auto" latinLnBrk="0" hangingPunct="0">
              <a:lnSpc>
                <a:spcPct val="100000"/>
              </a:lnSpc>
              <a:spcBef>
                <a:spcPts val="900"/>
              </a:spcBef>
              <a:spcAft>
                <a:spcPts val="0"/>
              </a:spcAft>
              <a:buClrTx/>
              <a:buSzTx/>
              <a:buFontTx/>
              <a:buNone/>
              <a:tabLst>
                <a:tab pos="355600" algn="l"/>
              </a:tabLst>
              <a:defRPr spc="18">
                <a:solidFill>
                  <a:srgbClr val="5FCAEE"/>
                </a:solidFill>
                <a:latin typeface="Wingdings 3"/>
                <a:ea typeface="Wingdings 3"/>
                <a:cs typeface="Wingdings 3"/>
                <a:sym typeface="Wingdings 3"/>
              </a:defRPr>
            </a:pPr>
            <a:r>
              <a:rPr kumimoji="0" sz="3000" b="0" i="0" u="none" strike="noStrike" kern="0" cap="none" spc="18" normalizeH="0" baseline="0" noProof="0">
                <a:ln>
                  <a:noFill/>
                </a:ln>
                <a:solidFill>
                  <a:srgbClr val="5FCAEE"/>
                </a:solidFill>
                <a:effectLst/>
                <a:uLnTx/>
                <a:uFillTx/>
                <a:latin typeface="Wingdings 3"/>
                <a:sym typeface="Wingdings 3"/>
              </a:rPr>
              <a:t></a:t>
            </a:r>
            <a:r>
              <a:rPr kumimoji="0" sz="3000" b="0" i="0" u="none" strike="noStrike" kern="0" cap="none" spc="18" normalizeH="0" baseline="0" noProof="0">
                <a:ln>
                  <a:noFill/>
                </a:ln>
                <a:solidFill>
                  <a:srgbClr val="5FCAEE"/>
                </a:solidFill>
                <a:effectLst/>
                <a:uLnTx/>
                <a:uFillTx/>
                <a:latin typeface="Times New Roman"/>
                <a:ea typeface="Times New Roman"/>
                <a:cs typeface="Times New Roman"/>
                <a:sym typeface="Times New Roman"/>
              </a:rPr>
              <a:t>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 Sofosbuvir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is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well</a:t>
            </a:r>
            <a:r>
              <a:rPr kumimoji="0" sz="3400" b="1" i="0" u="none" strike="noStrike" kern="0" cap="none" spc="32" normalizeH="0" baseline="0" noProof="0">
                <a:ln>
                  <a:noFill/>
                </a:ln>
                <a:solidFill>
                  <a:srgbClr val="404040"/>
                </a:solidFill>
                <a:effectLst/>
                <a:uLnTx/>
                <a:uFillTx/>
                <a:latin typeface="Trebuchet MS"/>
                <a:ea typeface="Trebuchet MS"/>
                <a:cs typeface="Trebuchet MS"/>
                <a:sym typeface="Trebuchet MS"/>
              </a:rPr>
              <a:t> </a:t>
            </a:r>
            <a:r>
              <a:rPr kumimoji="0" sz="3400" b="1" i="0" u="none" strike="noStrike" kern="0" cap="none" spc="-15" normalizeH="0" baseline="0" noProof="0">
                <a:ln>
                  <a:noFill/>
                </a:ln>
                <a:solidFill>
                  <a:srgbClr val="404040"/>
                </a:solidFill>
                <a:effectLst/>
                <a:uLnTx/>
                <a:uFillTx/>
                <a:latin typeface="Trebuchet MS"/>
                <a:ea typeface="Trebuchet MS"/>
                <a:cs typeface="Trebuchet MS"/>
                <a:sym typeface="Trebuchet MS"/>
              </a:rPr>
              <a:t>tolerated</a:t>
            </a:r>
            <a:endParaRPr kumimoji="0" sz="3400" b="0" i="0" u="none" strike="noStrike" kern="0" cap="none" spc="20" normalizeH="0" baseline="0" noProof="0">
              <a:ln>
                <a:noFill/>
              </a:ln>
              <a:solidFill>
                <a:srgbClr val="5FCAEE"/>
              </a:solidFill>
              <a:effectLst/>
              <a:uLnTx/>
              <a:uFillTx/>
              <a:latin typeface="Trebuchet MS"/>
              <a:ea typeface="Trebuchet MS"/>
              <a:cs typeface="Trebuchet MS"/>
              <a:sym typeface="Trebuchet MS"/>
            </a:endParaRPr>
          </a:p>
          <a:p>
            <a:pPr marL="0" marR="0" lvl="0" indent="9525" algn="l" defTabSz="975360" rtl="0" eaLnBrk="1" fontAlgn="auto" latinLnBrk="0" hangingPunct="0">
              <a:lnSpc>
                <a:spcPct val="100000"/>
              </a:lnSpc>
              <a:spcBef>
                <a:spcPts val="900"/>
              </a:spcBef>
              <a:spcAft>
                <a:spcPts val="0"/>
              </a:spcAft>
              <a:buClrTx/>
              <a:buSzTx/>
              <a:buFontTx/>
              <a:buNone/>
              <a:tabLst>
                <a:tab pos="457200" algn="l"/>
              </a:tabLst>
              <a:defRPr spc="18">
                <a:solidFill>
                  <a:srgbClr val="5FCAEE"/>
                </a:solidFill>
                <a:latin typeface="Wingdings 3"/>
                <a:ea typeface="Wingdings 3"/>
                <a:cs typeface="Wingdings 3"/>
                <a:sym typeface="Wingdings 3"/>
              </a:defRPr>
            </a:pPr>
            <a:r>
              <a:rPr kumimoji="0" sz="3000" b="0" i="0" u="none" strike="noStrike" kern="0" cap="none" spc="18" normalizeH="0" baseline="0" noProof="0">
                <a:ln>
                  <a:noFill/>
                </a:ln>
                <a:solidFill>
                  <a:srgbClr val="5FCAEE"/>
                </a:solidFill>
                <a:effectLst/>
                <a:uLnTx/>
                <a:uFillTx/>
                <a:latin typeface="Wingdings 3"/>
                <a:sym typeface="Wingdings 3"/>
              </a:rPr>
              <a:t></a:t>
            </a:r>
            <a:r>
              <a:rPr kumimoji="0" sz="3000" b="0" i="0" u="none" strike="noStrike" kern="0" cap="none" spc="18" normalizeH="0" baseline="0" noProof="0">
                <a:ln>
                  <a:noFill/>
                </a:ln>
                <a:solidFill>
                  <a:srgbClr val="5FCAEE"/>
                </a:solidFill>
                <a:effectLst/>
                <a:uLnTx/>
                <a:uFillTx/>
                <a:latin typeface="Times New Roman"/>
                <a:ea typeface="Times New Roman"/>
                <a:cs typeface="Times New Roman"/>
                <a:sym typeface="Times New Roman"/>
              </a:rPr>
              <a:t>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 Drug </a:t>
            </a:r>
            <a:r>
              <a:rPr kumimoji="0" sz="3400" b="1" i="0" u="none" strike="noStrike" kern="0" cap="none" spc="-11" normalizeH="0" baseline="0" noProof="0">
                <a:ln>
                  <a:noFill/>
                </a:ln>
                <a:solidFill>
                  <a:srgbClr val="404040"/>
                </a:solidFill>
                <a:effectLst/>
                <a:uLnTx/>
                <a:uFillTx/>
                <a:latin typeface="Trebuchet MS"/>
                <a:ea typeface="Trebuchet MS"/>
                <a:cs typeface="Trebuchet MS"/>
                <a:sym typeface="Trebuchet MS"/>
              </a:rPr>
              <a:t>Interaction: Coadministration </a:t>
            </a:r>
            <a:r>
              <a:rPr kumimoji="0" sz="3400" b="1" i="0" u="none" strike="noStrike" kern="0" cap="none" spc="0" normalizeH="0" baseline="0" noProof="0">
                <a:ln>
                  <a:noFill/>
                </a:ln>
                <a:solidFill>
                  <a:srgbClr val="404040"/>
                </a:solidFill>
                <a:effectLst/>
                <a:uLnTx/>
                <a:uFillTx/>
                <a:latin typeface="Trebuchet MS"/>
                <a:ea typeface="Trebuchet MS"/>
                <a:cs typeface="Trebuchet MS"/>
                <a:sym typeface="Trebuchet MS"/>
              </a:rPr>
              <a:t>of sofosbuvir and </a:t>
            </a:r>
            <a:r>
              <a:rPr kumimoji="0" sz="3400" b="1" i="0" u="none" strike="noStrike" kern="0" cap="none" spc="-5" normalizeH="0" baseline="0" noProof="0">
                <a:ln>
                  <a:noFill/>
                </a:ln>
                <a:solidFill>
                  <a:srgbClr val="404040"/>
                </a:solidFill>
                <a:effectLst/>
                <a:uLnTx/>
                <a:uFillTx/>
                <a:latin typeface="Trebuchet MS"/>
                <a:ea typeface="Trebuchet MS"/>
                <a:cs typeface="Trebuchet MS"/>
                <a:sym typeface="Trebuchet MS"/>
              </a:rPr>
              <a:t>amiodarone</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object 2"/>
          <p:cNvSpPr txBox="1">
            <a:spLocks noGrp="1"/>
          </p:cNvSpPr>
          <p:nvPr>
            <p:ph type="title" idx="4294967295"/>
          </p:nvPr>
        </p:nvSpPr>
        <p:spPr>
          <a:xfrm>
            <a:off x="1968500" y="152400"/>
            <a:ext cx="9753600" cy="2590800"/>
          </a:xfrm>
          <a:prstGeom prst="rect">
            <a:avLst/>
          </a:prstGeom>
        </p:spPr>
        <p:txBody>
          <a:bodyPr lIns="0" tIns="0" rIns="0" bIns="0" anchor="ctr"/>
          <a:lstStyle/>
          <a:p>
            <a:pPr indent="9334" defTabSz="448055">
              <a:tabLst>
                <a:tab pos="1460500" algn="l"/>
              </a:tabLst>
              <a:defRPr sz="6664" spc="-175">
                <a:effectLst>
                  <a:outerShdw blurRad="24892" dist="24892" dir="2700000" rotWithShape="0">
                    <a:srgbClr val="FFFFFF">
                      <a:alpha val="50000"/>
                    </a:srgbClr>
                  </a:outerShdw>
                </a:effectLst>
                <a:uFill>
                  <a:solidFill>
                    <a:srgbClr val="5EC9ED"/>
                  </a:solidFill>
                </a:uFill>
              </a:defRPr>
            </a:pPr>
            <a:r>
              <a:t>Non-nucleoside polymerase inhibitors</a:t>
            </a:r>
            <a:r>
              <a:rPr spc="0"/>
              <a:t> </a:t>
            </a:r>
            <a:r>
              <a:t>(NNPIs)</a:t>
            </a:r>
          </a:p>
        </p:txBody>
      </p:sp>
      <p:sp>
        <p:nvSpPr>
          <p:cNvPr id="241" name="object 3"/>
          <p:cNvSpPr txBox="1"/>
          <p:nvPr/>
        </p:nvSpPr>
        <p:spPr>
          <a:xfrm>
            <a:off x="1618320" y="3020381"/>
            <a:ext cx="11033139" cy="55920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indent="9525" algn="l" defTabSz="975360">
              <a:spcBef>
                <a:spcPts val="1100"/>
              </a:spcBef>
              <a:tabLst>
                <a:tab pos="355600" algn="l"/>
              </a:tabLst>
              <a:defRPr sz="2200" spc="15">
                <a:solidFill>
                  <a:srgbClr val="5FCAEE"/>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sz="2800" b="1" spc="-5">
                <a:solidFill>
                  <a:srgbClr val="404040"/>
                </a:solidFill>
                <a:latin typeface="Trebuchet MS"/>
                <a:ea typeface="Trebuchet MS"/>
                <a:cs typeface="Trebuchet MS"/>
                <a:sym typeface="Trebuchet MS"/>
              </a:rPr>
              <a:t>As </a:t>
            </a:r>
            <a:r>
              <a:rPr sz="2800" b="1" spc="0">
                <a:solidFill>
                  <a:srgbClr val="404040"/>
                </a:solidFill>
                <a:latin typeface="Trebuchet MS"/>
                <a:ea typeface="Trebuchet MS"/>
                <a:cs typeface="Trebuchet MS"/>
                <a:sym typeface="Trebuchet MS"/>
              </a:rPr>
              <a:t>a </a:t>
            </a:r>
            <a:r>
              <a:rPr sz="2800" b="1" spc="-5">
                <a:solidFill>
                  <a:srgbClr val="404040"/>
                </a:solidFill>
                <a:latin typeface="Trebuchet MS"/>
                <a:ea typeface="Trebuchet MS"/>
                <a:cs typeface="Trebuchet MS"/>
                <a:sym typeface="Trebuchet MS"/>
              </a:rPr>
              <a:t>class, NNPIs </a:t>
            </a:r>
            <a:r>
              <a:rPr sz="2800" b="1" spc="0">
                <a:solidFill>
                  <a:srgbClr val="404040"/>
                </a:solidFill>
                <a:latin typeface="Trebuchet MS"/>
                <a:ea typeface="Trebuchet MS"/>
                <a:cs typeface="Trebuchet MS"/>
                <a:sym typeface="Trebuchet MS"/>
              </a:rPr>
              <a:t>are </a:t>
            </a:r>
            <a:r>
              <a:rPr sz="2800" b="1" spc="-5">
                <a:solidFill>
                  <a:srgbClr val="404040"/>
                </a:solidFill>
                <a:latin typeface="Trebuchet MS"/>
                <a:ea typeface="Trebuchet MS"/>
                <a:cs typeface="Trebuchet MS"/>
                <a:sym typeface="Trebuchet MS"/>
              </a:rPr>
              <a:t>less potent, </a:t>
            </a:r>
            <a:r>
              <a:rPr sz="2800" b="1" spc="0">
                <a:solidFill>
                  <a:srgbClr val="404040"/>
                </a:solidFill>
                <a:latin typeface="Trebuchet MS"/>
                <a:ea typeface="Trebuchet MS"/>
                <a:cs typeface="Trebuchet MS"/>
                <a:sym typeface="Trebuchet MS"/>
              </a:rPr>
              <a:t>and </a:t>
            </a:r>
            <a:r>
              <a:rPr sz="2800" b="1" spc="-5">
                <a:solidFill>
                  <a:srgbClr val="404040"/>
                </a:solidFill>
                <a:latin typeface="Trebuchet MS"/>
                <a:ea typeface="Trebuchet MS"/>
                <a:cs typeface="Trebuchet MS"/>
                <a:sym typeface="Trebuchet MS"/>
              </a:rPr>
              <a:t>more genotype</a:t>
            </a:r>
            <a:r>
              <a:rPr sz="2800" b="1" spc="-95">
                <a:solidFill>
                  <a:srgbClr val="404040"/>
                </a:solidFill>
                <a:latin typeface="Trebuchet MS"/>
                <a:ea typeface="Trebuchet MS"/>
                <a:cs typeface="Trebuchet MS"/>
                <a:sym typeface="Trebuchet MS"/>
              </a:rPr>
              <a:t> </a:t>
            </a:r>
            <a:r>
              <a:rPr sz="2800" b="1" spc="-5">
                <a:solidFill>
                  <a:srgbClr val="404040"/>
                </a:solidFill>
                <a:latin typeface="Trebuchet MS"/>
                <a:ea typeface="Trebuchet MS"/>
                <a:cs typeface="Trebuchet MS"/>
                <a:sym typeface="Trebuchet MS"/>
              </a:rPr>
              <a:t>specific</a:t>
            </a:r>
            <a:endParaRPr sz="2800" spc="19">
              <a:latin typeface="Trebuchet MS"/>
              <a:ea typeface="Trebuchet MS"/>
              <a:cs typeface="Trebuchet MS"/>
              <a:sym typeface="Trebuchet MS"/>
            </a:endParaRPr>
          </a:p>
          <a:p>
            <a:pPr marR="5418" indent="9525" algn="l" defTabSz="975360">
              <a:spcBef>
                <a:spcPts val="900"/>
              </a:spcBef>
              <a:defRPr b="1" spc="-5">
                <a:solidFill>
                  <a:srgbClr val="404040"/>
                </a:solidFill>
                <a:latin typeface="Trebuchet MS"/>
                <a:ea typeface="Trebuchet MS"/>
                <a:cs typeface="Trebuchet MS"/>
                <a:sym typeface="Trebuchet MS"/>
              </a:defRPr>
            </a:pPr>
            <a:r>
              <a:t>(all NNPIs in </a:t>
            </a:r>
            <a:r>
              <a:rPr spc="0"/>
              <a:t>clinical </a:t>
            </a:r>
            <a:r>
              <a:t>development </a:t>
            </a:r>
            <a:r>
              <a:rPr spc="0"/>
              <a:t>have been optimized for genotype </a:t>
            </a:r>
            <a:r>
              <a:rPr spc="-11"/>
              <a:t>1),  </a:t>
            </a:r>
            <a:r>
              <a:rPr spc="0"/>
              <a:t>have a low </a:t>
            </a:r>
            <a:r>
              <a:t>to </a:t>
            </a:r>
            <a:r>
              <a:rPr spc="-16"/>
              <a:t>moderate </a:t>
            </a:r>
            <a:r>
              <a:t>barrier to resistance, </a:t>
            </a:r>
            <a:r>
              <a:rPr spc="0"/>
              <a:t>and have </a:t>
            </a:r>
            <a:r>
              <a:t>variable </a:t>
            </a:r>
            <a:r>
              <a:rPr spc="-11"/>
              <a:t>toxicity  </a:t>
            </a:r>
            <a:r>
              <a:rPr spc="0"/>
              <a:t>profiles.</a:t>
            </a:r>
            <a:endParaRPr sz="2800" spc="-5"/>
          </a:p>
          <a:p>
            <a:pPr algn="l" defTabSz="975360">
              <a:defRPr sz="4400">
                <a:latin typeface="Times New Roman"/>
                <a:ea typeface="Times New Roman"/>
                <a:cs typeface="Times New Roman"/>
                <a:sym typeface="Times New Roman"/>
              </a:defRPr>
            </a:pPr>
            <a:endParaRPr sz="2800" spc="-5"/>
          </a:p>
          <a:p>
            <a:pPr marL="365759" marR="556090" indent="-356234" algn="l" defTabSz="975360">
              <a:lnSpc>
                <a:spcPct val="100800"/>
              </a:lnSpc>
              <a:tabLst>
                <a:tab pos="355600" algn="l"/>
              </a:tabLst>
              <a:defRPr sz="2200" spc="15">
                <a:solidFill>
                  <a:srgbClr val="5FCAEE"/>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sz="2800" b="1" spc="0">
                <a:solidFill>
                  <a:srgbClr val="404040"/>
                </a:solidFill>
                <a:latin typeface="Trebuchet MS"/>
                <a:ea typeface="Trebuchet MS"/>
                <a:cs typeface="Trebuchet MS"/>
                <a:sym typeface="Trebuchet MS"/>
              </a:rPr>
              <a:t>- </a:t>
            </a:r>
            <a:r>
              <a:rPr sz="2800" b="1" spc="-5">
                <a:solidFill>
                  <a:srgbClr val="404040"/>
                </a:solidFill>
                <a:latin typeface="Trebuchet MS"/>
                <a:ea typeface="Trebuchet MS"/>
                <a:cs typeface="Trebuchet MS"/>
                <a:sym typeface="Trebuchet MS"/>
              </a:rPr>
              <a:t>this </a:t>
            </a:r>
            <a:r>
              <a:rPr sz="2800" b="1" spc="0">
                <a:solidFill>
                  <a:srgbClr val="404040"/>
                </a:solidFill>
                <a:latin typeface="Trebuchet MS"/>
                <a:ea typeface="Trebuchet MS"/>
                <a:cs typeface="Trebuchet MS"/>
                <a:sym typeface="Trebuchet MS"/>
              </a:rPr>
              <a:t>class of </a:t>
            </a:r>
            <a:r>
              <a:rPr sz="2800" b="1" spc="-5">
                <a:solidFill>
                  <a:srgbClr val="404040"/>
                </a:solidFill>
                <a:latin typeface="Trebuchet MS"/>
                <a:ea typeface="Trebuchet MS"/>
                <a:cs typeface="Trebuchet MS"/>
                <a:sym typeface="Trebuchet MS"/>
              </a:rPr>
              <a:t>drug </a:t>
            </a:r>
            <a:r>
              <a:rPr sz="2800" b="1" spc="0">
                <a:solidFill>
                  <a:srgbClr val="404040"/>
                </a:solidFill>
                <a:latin typeface="Trebuchet MS"/>
                <a:ea typeface="Trebuchet MS"/>
                <a:cs typeface="Trebuchet MS"/>
                <a:sym typeface="Trebuchet MS"/>
              </a:rPr>
              <a:t>has </a:t>
            </a:r>
            <a:r>
              <a:rPr sz="2800" b="1" spc="-5">
                <a:solidFill>
                  <a:srgbClr val="404040"/>
                </a:solidFill>
                <a:latin typeface="Trebuchet MS"/>
                <a:ea typeface="Trebuchet MS"/>
                <a:cs typeface="Trebuchet MS"/>
                <a:sym typeface="Trebuchet MS"/>
              </a:rPr>
              <a:t>been studied primarily </a:t>
            </a:r>
            <a:r>
              <a:rPr sz="2800" b="1" spc="0">
                <a:solidFill>
                  <a:srgbClr val="404040"/>
                </a:solidFill>
                <a:latin typeface="Trebuchet MS"/>
                <a:ea typeface="Trebuchet MS"/>
                <a:cs typeface="Trebuchet MS"/>
                <a:sym typeface="Trebuchet MS"/>
              </a:rPr>
              <a:t>as an </a:t>
            </a:r>
            <a:r>
              <a:rPr sz="3800" b="1" spc="0">
                <a:solidFill>
                  <a:srgbClr val="404040"/>
                </a:solidFill>
                <a:latin typeface="Trebuchet MS"/>
                <a:ea typeface="Trebuchet MS"/>
                <a:cs typeface="Trebuchet MS"/>
                <a:sym typeface="Trebuchet MS"/>
              </a:rPr>
              <a:t>adjunct</a:t>
            </a:r>
            <a:r>
              <a:rPr sz="3800" b="1" spc="-407">
                <a:solidFill>
                  <a:srgbClr val="404040"/>
                </a:solidFill>
                <a:latin typeface="Trebuchet MS"/>
                <a:ea typeface="Trebuchet MS"/>
                <a:cs typeface="Trebuchet MS"/>
                <a:sym typeface="Trebuchet MS"/>
              </a:rPr>
              <a:t> </a:t>
            </a:r>
            <a:r>
              <a:rPr sz="2800" b="1" spc="-5">
                <a:solidFill>
                  <a:srgbClr val="404040"/>
                </a:solidFill>
                <a:latin typeface="Trebuchet MS"/>
                <a:ea typeface="Trebuchet MS"/>
                <a:cs typeface="Trebuchet MS"/>
                <a:sym typeface="Trebuchet MS"/>
              </a:rPr>
              <a:t>to  more </a:t>
            </a:r>
            <a:r>
              <a:rPr sz="2800" b="1" spc="0">
                <a:solidFill>
                  <a:srgbClr val="404040"/>
                </a:solidFill>
                <a:latin typeface="Trebuchet MS"/>
                <a:ea typeface="Trebuchet MS"/>
                <a:cs typeface="Trebuchet MS"/>
                <a:sym typeface="Trebuchet MS"/>
              </a:rPr>
              <a:t>potent compounds with higher barriers </a:t>
            </a:r>
            <a:r>
              <a:rPr sz="2800" b="1" spc="-5">
                <a:solidFill>
                  <a:srgbClr val="404040"/>
                </a:solidFill>
                <a:latin typeface="Trebuchet MS"/>
                <a:ea typeface="Trebuchet MS"/>
                <a:cs typeface="Trebuchet MS"/>
                <a:sym typeface="Trebuchet MS"/>
              </a:rPr>
              <a:t>to</a:t>
            </a:r>
            <a:r>
              <a:rPr sz="2800" b="1" spc="-15">
                <a:solidFill>
                  <a:srgbClr val="404040"/>
                </a:solidFill>
                <a:latin typeface="Trebuchet MS"/>
                <a:ea typeface="Trebuchet MS"/>
                <a:cs typeface="Trebuchet MS"/>
                <a:sym typeface="Trebuchet MS"/>
              </a:rPr>
              <a:t> </a:t>
            </a:r>
            <a:r>
              <a:rPr sz="2800" b="1" spc="-5">
                <a:solidFill>
                  <a:srgbClr val="404040"/>
                </a:solidFill>
                <a:latin typeface="Trebuchet MS"/>
                <a:ea typeface="Trebuchet MS"/>
                <a:cs typeface="Trebuchet MS"/>
                <a:sym typeface="Trebuchet MS"/>
              </a:rPr>
              <a:t>resistance.</a:t>
            </a:r>
            <a:endParaRPr sz="2800" spc="19">
              <a:latin typeface="Trebuchet MS"/>
              <a:ea typeface="Trebuchet MS"/>
              <a:cs typeface="Trebuchet MS"/>
              <a:sym typeface="Trebuchet MS"/>
            </a:endParaRPr>
          </a:p>
          <a:p>
            <a:pPr algn="l" defTabSz="975360">
              <a:defRPr sz="4400">
                <a:latin typeface="Times New Roman"/>
                <a:ea typeface="Times New Roman"/>
                <a:cs typeface="Times New Roman"/>
                <a:sym typeface="Times New Roman"/>
              </a:defRPr>
            </a:pPr>
            <a:endParaRPr sz="2800" spc="19">
              <a:latin typeface="Trebuchet MS"/>
              <a:ea typeface="Trebuchet MS"/>
              <a:cs typeface="Trebuchet MS"/>
              <a:sym typeface="Trebuchet MS"/>
            </a:endParaRPr>
          </a:p>
          <a:p>
            <a:pPr marL="365759" marR="1117600" indent="-356234" algn="l" defTabSz="975360">
              <a:lnSpc>
                <a:spcPct val="100800"/>
              </a:lnSpc>
              <a:defRPr spc="5">
                <a:solidFill>
                  <a:srgbClr val="5FCAEE"/>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sz="3800" b="1" spc="0">
                <a:solidFill>
                  <a:srgbClr val="404040"/>
                </a:solidFill>
                <a:latin typeface="Trebuchet MS"/>
                <a:ea typeface="Trebuchet MS"/>
                <a:cs typeface="Trebuchet MS"/>
                <a:sym typeface="Trebuchet MS"/>
              </a:rPr>
              <a:t>- </a:t>
            </a:r>
            <a:r>
              <a:rPr sz="3800" b="1" i="1" spc="10">
                <a:solidFill>
                  <a:srgbClr val="548235"/>
                </a:solidFill>
                <a:latin typeface="Trebuchet MS"/>
                <a:ea typeface="Trebuchet MS"/>
                <a:cs typeface="Trebuchet MS"/>
                <a:sym typeface="Trebuchet MS"/>
              </a:rPr>
              <a:t>Dasabuvir</a:t>
            </a:r>
            <a:r>
              <a:rPr sz="3800" b="1" spc="10">
                <a:solidFill>
                  <a:srgbClr val="404040"/>
                </a:solidFill>
                <a:latin typeface="Trebuchet MS"/>
                <a:ea typeface="Trebuchet MS"/>
                <a:cs typeface="Trebuchet MS"/>
                <a:sym typeface="Trebuchet MS"/>
              </a:rPr>
              <a:t> </a:t>
            </a:r>
            <a:r>
              <a:rPr b="1" spc="-5">
                <a:solidFill>
                  <a:srgbClr val="404040"/>
                </a:solidFill>
                <a:latin typeface="Trebuchet MS"/>
                <a:ea typeface="Trebuchet MS"/>
                <a:cs typeface="Trebuchet MS"/>
                <a:sym typeface="Trebuchet MS"/>
              </a:rPr>
              <a:t>is administered </a:t>
            </a:r>
            <a:r>
              <a:rPr b="1" spc="0">
                <a:solidFill>
                  <a:srgbClr val="404040"/>
                </a:solidFill>
                <a:latin typeface="Trebuchet MS"/>
                <a:ea typeface="Trebuchet MS"/>
                <a:cs typeface="Trebuchet MS"/>
                <a:sym typeface="Trebuchet MS"/>
              </a:rPr>
              <a:t>and </a:t>
            </a:r>
            <a:r>
              <a:rPr b="1" spc="-11">
                <a:solidFill>
                  <a:srgbClr val="404040"/>
                </a:solidFill>
                <a:latin typeface="Trebuchet MS"/>
                <a:ea typeface="Trebuchet MS"/>
                <a:cs typeface="Trebuchet MS"/>
                <a:sym typeface="Trebuchet MS"/>
              </a:rPr>
              <a:t>packaged </a:t>
            </a:r>
            <a:r>
              <a:rPr b="1" spc="0">
                <a:solidFill>
                  <a:srgbClr val="404040"/>
                </a:solidFill>
                <a:latin typeface="Trebuchet MS"/>
                <a:ea typeface="Trebuchet MS"/>
                <a:cs typeface="Trebuchet MS"/>
                <a:sym typeface="Trebuchet MS"/>
              </a:rPr>
              <a:t>with</a:t>
            </a:r>
            <a:r>
              <a:rPr b="1" spc="-399">
                <a:solidFill>
                  <a:srgbClr val="404040"/>
                </a:solidFill>
                <a:latin typeface="Trebuchet MS"/>
                <a:ea typeface="Trebuchet MS"/>
                <a:cs typeface="Trebuchet MS"/>
                <a:sym typeface="Trebuchet MS"/>
              </a:rPr>
              <a:t> </a:t>
            </a:r>
            <a:r>
              <a:rPr b="1">
                <a:solidFill>
                  <a:srgbClr val="404040"/>
                </a:solidFill>
                <a:latin typeface="Trebuchet MS"/>
                <a:ea typeface="Trebuchet MS"/>
                <a:cs typeface="Trebuchet MS"/>
                <a:sym typeface="Trebuchet MS"/>
              </a:rPr>
              <a:t>ombitasvir-  </a:t>
            </a:r>
            <a:r>
              <a:rPr b="1" spc="-11">
                <a:solidFill>
                  <a:srgbClr val="404040"/>
                </a:solidFill>
                <a:latin typeface="Trebuchet MS"/>
                <a:ea typeface="Trebuchet MS"/>
                <a:cs typeface="Trebuchet MS"/>
                <a:sym typeface="Trebuchet MS"/>
              </a:rPr>
              <a:t>paritaprevir-ritonavir.</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object 5"/>
          <p:cNvSpPr/>
          <p:nvPr/>
        </p:nvSpPr>
        <p:spPr>
          <a:xfrm>
            <a:off x="9394419" y="919041"/>
            <a:ext cx="3576321" cy="2091845"/>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
        <p:nvSpPr>
          <p:cNvPr id="244" name="object 2"/>
          <p:cNvSpPr txBox="1">
            <a:spLocks noGrp="1"/>
          </p:cNvSpPr>
          <p:nvPr>
            <p:ph type="title" idx="4294967295"/>
          </p:nvPr>
        </p:nvSpPr>
        <p:spPr>
          <a:xfrm>
            <a:off x="670516" y="214803"/>
            <a:ext cx="9753601" cy="2590801"/>
          </a:xfrm>
          <a:prstGeom prst="rect">
            <a:avLst/>
          </a:prstGeom>
        </p:spPr>
        <p:txBody>
          <a:bodyPr lIns="0" tIns="0" rIns="0" bIns="0" anchor="ctr"/>
          <a:lstStyle>
            <a:lvl1pPr indent="9525">
              <a:defRPr sz="6800" b="1" i="1" spc="-178">
                <a:solidFill>
                  <a:srgbClr val="548235"/>
                </a:solidFill>
                <a:latin typeface="Century Schoolbook"/>
                <a:ea typeface="Century Schoolbook"/>
                <a:cs typeface="Century Schoolbook"/>
                <a:sym typeface="Century Schoolbook"/>
              </a:defRPr>
            </a:lvl1pPr>
          </a:lstStyle>
          <a:p>
            <a:r>
              <a:t>Fixed-Dose Combinations</a:t>
            </a:r>
          </a:p>
        </p:txBody>
      </p:sp>
      <p:sp>
        <p:nvSpPr>
          <p:cNvPr id="245" name="object 4"/>
          <p:cNvSpPr txBox="1">
            <a:spLocks noGrp="1"/>
          </p:cNvSpPr>
          <p:nvPr>
            <p:ph type="body" idx="4294967295"/>
          </p:nvPr>
        </p:nvSpPr>
        <p:spPr>
          <a:xfrm>
            <a:off x="1625600" y="3541959"/>
            <a:ext cx="9753600" cy="5842001"/>
          </a:xfrm>
          <a:prstGeom prst="rect">
            <a:avLst/>
          </a:prstGeom>
        </p:spPr>
        <p:txBody>
          <a:bodyPr lIns="0" tIns="0" rIns="0" bIns="0" anchor="ctr"/>
          <a:lstStyle/>
          <a:p>
            <a:pPr marL="80351" indent="-271670" algn="l" defTabSz="379475">
              <a:spcBef>
                <a:spcPts val="900"/>
              </a:spcBef>
              <a:buSzPct val="35000"/>
              <a:buBlip>
                <a:blip r:embed="rId3"/>
              </a:buBlip>
              <a:defRPr sz="2490" u="sng">
                <a:solidFill>
                  <a:srgbClr val="000000"/>
                </a:solidFill>
                <a:effectLst/>
                <a:uFill>
                  <a:solidFill>
                    <a:srgbClr val="404040"/>
                  </a:solidFill>
                </a:uFill>
              </a:defRPr>
            </a:pPr>
            <a:r>
              <a:t>Elbasvir-grazoprevir </a:t>
            </a:r>
            <a:r>
              <a:rPr u="none">
                <a:uFillTx/>
              </a:rPr>
              <a:t>(50mg, 100mg</a:t>
            </a:r>
            <a:r>
              <a:rPr u="none" spc="-339">
                <a:uFillTx/>
              </a:rPr>
              <a:t> </a:t>
            </a:r>
            <a:r>
              <a:rPr u="none" spc="-113">
                <a:uFillTx/>
              </a:rPr>
              <a:t>respectively)</a:t>
            </a:r>
            <a:endParaRPr>
              <a:latin typeface="Times New Roman"/>
              <a:ea typeface="Times New Roman"/>
              <a:cs typeface="Times New Roman"/>
              <a:sym typeface="Times New Roman"/>
            </a:endParaRPr>
          </a:p>
          <a:p>
            <a:pPr marL="80351" indent="-271670" algn="l" defTabSz="379475">
              <a:spcBef>
                <a:spcPts val="800"/>
              </a:spcBef>
              <a:buSzPct val="35000"/>
              <a:buBlip>
                <a:blip r:embed="rId3"/>
              </a:buBlip>
              <a:defRPr sz="2490" u="sng">
                <a:solidFill>
                  <a:srgbClr val="000000"/>
                </a:solidFill>
                <a:effectLst/>
                <a:uFill>
                  <a:solidFill>
                    <a:srgbClr val="404040"/>
                  </a:solidFill>
                </a:uFill>
              </a:defRPr>
            </a:pPr>
            <a:r>
              <a:t>Glecaprevir-pibrentasvir </a:t>
            </a:r>
            <a:r>
              <a:rPr u="none">
                <a:uFillTx/>
              </a:rPr>
              <a:t>(100mg,</a:t>
            </a:r>
            <a:r>
              <a:rPr u="none" spc="-226">
                <a:uFillTx/>
              </a:rPr>
              <a:t> </a:t>
            </a:r>
            <a:r>
              <a:rPr u="none">
                <a:uFillTx/>
              </a:rPr>
              <a:t>40mg respectively)</a:t>
            </a:r>
            <a:endParaRPr>
              <a:latin typeface="Times New Roman"/>
              <a:ea typeface="Times New Roman"/>
              <a:cs typeface="Times New Roman"/>
              <a:sym typeface="Times New Roman"/>
            </a:endParaRPr>
          </a:p>
          <a:p>
            <a:pPr marL="80351" indent="-271670" algn="l" defTabSz="379475">
              <a:spcBef>
                <a:spcPts val="800"/>
              </a:spcBef>
              <a:buSzPct val="35000"/>
              <a:buBlip>
                <a:blip r:embed="rId3"/>
              </a:buBlip>
              <a:defRPr sz="2490" u="sng">
                <a:solidFill>
                  <a:srgbClr val="000000"/>
                </a:solidFill>
                <a:effectLst/>
                <a:uFill>
                  <a:solidFill>
                    <a:srgbClr val="404040"/>
                  </a:solidFill>
                </a:uFill>
              </a:defRPr>
            </a:pPr>
            <a:r>
              <a:t>Ombitasvir-Paritaprevir-Ritonavir</a:t>
            </a:r>
            <a:r>
              <a:rPr u="none" spc="-565">
                <a:uFillTx/>
              </a:rPr>
              <a:t> </a:t>
            </a:r>
            <a:r>
              <a:rPr u="none">
                <a:uFillTx/>
              </a:rPr>
              <a:t>(12.5mg,</a:t>
            </a:r>
            <a:r>
              <a:rPr u="none" spc="-113">
                <a:uFillTx/>
              </a:rPr>
              <a:t> </a:t>
            </a:r>
            <a:r>
              <a:rPr u="none">
                <a:uFillTx/>
              </a:rPr>
              <a:t>75mg,</a:t>
            </a:r>
            <a:r>
              <a:rPr u="none" spc="-113">
                <a:uFillTx/>
              </a:rPr>
              <a:t> </a:t>
            </a:r>
            <a:r>
              <a:rPr u="none">
                <a:uFillTx/>
              </a:rPr>
              <a:t>50gm respectively)</a:t>
            </a:r>
            <a:r>
              <a:rPr u="none" spc="-113">
                <a:uFillTx/>
              </a:rPr>
              <a:t> (With </a:t>
            </a:r>
            <a:r>
              <a:rPr u="none">
                <a:uFillTx/>
                <a:latin typeface="Trebuchet MS"/>
                <a:ea typeface="Trebuchet MS"/>
                <a:cs typeface="Trebuchet MS"/>
                <a:sym typeface="Trebuchet MS"/>
              </a:rPr>
              <a:t>or </a:t>
            </a:r>
            <a:r>
              <a:rPr u="none" spc="-113">
                <a:uFillTx/>
              </a:rPr>
              <a:t>without dasabuvir)</a:t>
            </a:r>
          </a:p>
          <a:p>
            <a:pPr marL="293806" indent="-271670" algn="l" defTabSz="379475">
              <a:spcBef>
                <a:spcPts val="3300"/>
              </a:spcBef>
              <a:buSzPct val="35000"/>
              <a:buBlip>
                <a:blip r:embed="rId3"/>
              </a:buBlip>
              <a:defRPr sz="2490">
                <a:solidFill>
                  <a:srgbClr val="000000"/>
                </a:solidFill>
                <a:effectLst/>
              </a:defRPr>
            </a:pPr>
            <a:r>
              <a:t>for </a:t>
            </a:r>
            <a:r>
              <a:rPr spc="-113">
                <a:latin typeface="Calibri"/>
                <a:ea typeface="Calibri"/>
                <a:cs typeface="Calibri"/>
                <a:sym typeface="Calibri"/>
              </a:rPr>
              <a:t>HCV Genotype 1.</a:t>
            </a:r>
          </a:p>
          <a:p>
            <a:pPr marL="80351" indent="-271670" algn="l" defTabSz="379475">
              <a:spcBef>
                <a:spcPts val="800"/>
              </a:spcBef>
              <a:buSzPct val="35000"/>
              <a:buBlip>
                <a:blip r:embed="rId3"/>
              </a:buBlip>
              <a:defRPr sz="2490">
                <a:solidFill>
                  <a:srgbClr val="000000"/>
                </a:solidFill>
                <a:effectLst/>
              </a:defRPr>
            </a:pPr>
            <a:r>
              <a:t>These </a:t>
            </a:r>
            <a:r>
              <a:rPr spc="-113"/>
              <a:t>regimens are contraindicated in patients withChild-Pugh class </a:t>
            </a:r>
            <a:r>
              <a:t>B </a:t>
            </a:r>
            <a:r>
              <a:rPr spc="-113"/>
              <a:t>or </a:t>
            </a:r>
            <a:r>
              <a:t>C</a:t>
            </a:r>
            <a:r>
              <a:rPr spc="-113"/>
              <a:t> cirrhosis.</a:t>
            </a:r>
          </a:p>
          <a:p>
            <a:pPr marL="271670" indent="-271670" algn="l" defTabSz="379475">
              <a:spcBef>
                <a:spcPts val="3300"/>
              </a:spcBef>
              <a:buSzPct val="35000"/>
              <a:buBlip>
                <a:blip r:embed="rId3"/>
              </a:buBlip>
              <a:defRPr sz="2490">
                <a:solidFill>
                  <a:srgbClr val="000000"/>
                </a:solidFill>
                <a:effectLst/>
                <a:latin typeface="Times New Roman"/>
                <a:ea typeface="Times New Roman"/>
                <a:cs typeface="Times New Roman"/>
                <a:sym typeface="Times New Roman"/>
              </a:defRPr>
            </a:pPr>
            <a:endParaRPr spc="-113"/>
          </a:p>
          <a:p>
            <a:pPr marL="80351" indent="-271670" algn="l" defTabSz="379475">
              <a:spcBef>
                <a:spcPts val="1400"/>
              </a:spcBef>
              <a:buSzPct val="35000"/>
              <a:buBlip>
                <a:blip r:embed="rId3"/>
              </a:buBlip>
              <a:defRPr sz="2490" u="sng">
                <a:solidFill>
                  <a:srgbClr val="000000"/>
                </a:solidFill>
                <a:effectLst/>
                <a:uFill>
                  <a:solidFill>
                    <a:srgbClr val="404040"/>
                  </a:solidFill>
                </a:uFill>
              </a:defRPr>
            </a:pPr>
            <a:r>
              <a:t>Ledipasvir-sofosbuvir</a:t>
            </a:r>
            <a:r>
              <a:rPr u="none" spc="-452">
                <a:uFillTx/>
              </a:rPr>
              <a:t> </a:t>
            </a:r>
            <a:r>
              <a:rPr u="none">
                <a:uFillTx/>
              </a:rPr>
              <a:t>(90mg, 400mg </a:t>
            </a:r>
            <a:r>
              <a:rPr u="none" spc="-113">
                <a:uFillTx/>
              </a:rPr>
              <a:t>respectively)</a:t>
            </a:r>
          </a:p>
          <a:p>
            <a:pPr marL="80351" indent="-271670" algn="l" defTabSz="379475">
              <a:spcBef>
                <a:spcPts val="800"/>
              </a:spcBef>
              <a:buSzPct val="35000"/>
              <a:buBlip>
                <a:blip r:embed="rId3"/>
              </a:buBlip>
              <a:defRPr sz="2490" u="sng">
                <a:solidFill>
                  <a:srgbClr val="000000"/>
                </a:solidFill>
                <a:effectLst/>
                <a:uFill>
                  <a:solidFill>
                    <a:srgbClr val="404040"/>
                  </a:solidFill>
                </a:uFill>
              </a:defRPr>
            </a:pPr>
            <a:r>
              <a:t>Sofosbuvir-velpatasvir</a:t>
            </a:r>
            <a:r>
              <a:rPr u="none">
                <a:uFillTx/>
              </a:rPr>
              <a:t> </a:t>
            </a:r>
            <a:r>
              <a:rPr u="none" spc="-113">
                <a:uFillTx/>
              </a:rPr>
              <a:t>(400mg, </a:t>
            </a:r>
            <a:r>
              <a:rPr u="none">
                <a:uFillTx/>
              </a:rPr>
              <a:t>100mg</a:t>
            </a:r>
            <a:r>
              <a:rPr u="none" spc="-113">
                <a:uFillTx/>
              </a:rPr>
              <a:t> respectively)</a:t>
            </a:r>
          </a:p>
          <a:p>
            <a:pPr marL="80351" indent="-271670" algn="l" defTabSz="379475">
              <a:spcBef>
                <a:spcPts val="800"/>
              </a:spcBef>
              <a:buSzPct val="35000"/>
              <a:buBlip>
                <a:blip r:embed="rId3"/>
              </a:buBlip>
              <a:defRPr sz="2490" spc="-113">
                <a:solidFill>
                  <a:srgbClr val="000000"/>
                </a:solidFill>
                <a:effectLst/>
              </a:defRPr>
            </a:pPr>
            <a:r>
              <a:t>Sofosbuvir-Velpatasvir-Voxilaprevir (400,mg, 100mg, 100mg respectively)</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Rectangle 3"/>
          <p:cNvSpPr txBox="1"/>
          <p:nvPr/>
        </p:nvSpPr>
        <p:spPr>
          <a:xfrm>
            <a:off x="-616178" y="4217227"/>
            <a:ext cx="15414389" cy="901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400" b="1" u="sng">
                <a:solidFill>
                  <a:srgbClr val="FFCC00"/>
                </a:solidFill>
                <a:latin typeface="Trebuchet MS"/>
                <a:ea typeface="Trebuchet MS"/>
                <a:cs typeface="Trebuchet MS"/>
                <a:sym typeface="Trebuchet MS"/>
              </a:defRPr>
            </a:lvl1pPr>
          </a:lstStyle>
          <a:p>
            <a:r>
              <a:rPr dirty="0"/>
              <a:t>novel oral anticoagulants (NOACs)</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Title 1"/>
          <p:cNvSpPr txBox="1">
            <a:spLocks noGrp="1"/>
          </p:cNvSpPr>
          <p:nvPr>
            <p:ph type="title"/>
          </p:nvPr>
        </p:nvSpPr>
        <p:spPr>
          <a:prstGeom prst="rect">
            <a:avLst/>
          </a:prstGeom>
        </p:spPr>
        <p:txBody>
          <a:bodyPr/>
          <a:lstStyle>
            <a:lvl1pPr>
              <a:defRPr>
                <a:solidFill>
                  <a:srgbClr val="FF0000"/>
                </a:solidFill>
              </a:defRPr>
            </a:lvl1pPr>
          </a:lstStyle>
          <a:p>
            <a:r>
              <a:t>New anticoagulants :</a:t>
            </a:r>
          </a:p>
        </p:txBody>
      </p:sp>
      <p:sp>
        <p:nvSpPr>
          <p:cNvPr id="253" name="Content Placeholder 2"/>
          <p:cNvSpPr txBox="1">
            <a:spLocks noGrp="1"/>
          </p:cNvSpPr>
          <p:nvPr>
            <p:ph type="body" idx="1"/>
          </p:nvPr>
        </p:nvSpPr>
        <p:spPr>
          <a:xfrm>
            <a:off x="1625600" y="788721"/>
            <a:ext cx="9753600" cy="5842001"/>
          </a:xfrm>
          <a:prstGeom prst="rect">
            <a:avLst/>
          </a:prstGeom>
        </p:spPr>
        <p:txBody>
          <a:bodyPr/>
          <a:lstStyle/>
          <a:p>
            <a:pPr marL="914400" indent="-914400">
              <a:buAutoNum type="arabicPeriod"/>
              <a:defRPr b="1">
                <a:solidFill>
                  <a:srgbClr val="000000"/>
                </a:solidFill>
                <a:effectLst/>
                <a:latin typeface="Trebuchet MS"/>
                <a:ea typeface="Trebuchet MS"/>
                <a:cs typeface="Trebuchet MS"/>
                <a:sym typeface="Trebuchet MS"/>
              </a:defRPr>
            </a:pPr>
            <a:r>
              <a:t>Direct factor Xa inhibitor.</a:t>
            </a:r>
            <a:endParaRPr>
              <a:latin typeface="Calibri"/>
              <a:ea typeface="Calibri"/>
              <a:cs typeface="Calibri"/>
              <a:sym typeface="Calibri"/>
            </a:endParaRPr>
          </a:p>
          <a:p>
            <a:pPr marL="914400" indent="-914400">
              <a:buAutoNum type="arabicPeriod" startAt="2"/>
              <a:defRPr b="1">
                <a:solidFill>
                  <a:srgbClr val="000000"/>
                </a:solidFill>
                <a:effectLst/>
                <a:latin typeface="Trebuchet MS"/>
                <a:ea typeface="Trebuchet MS"/>
                <a:cs typeface="Trebuchet MS"/>
                <a:sym typeface="Trebuchet MS"/>
              </a:defRPr>
            </a:pPr>
            <a:r>
              <a:t>Direct thrombin inhibitor.</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Title 1"/>
          <p:cNvSpPr txBox="1">
            <a:spLocks noGrp="1"/>
          </p:cNvSpPr>
          <p:nvPr>
            <p:ph type="title"/>
          </p:nvPr>
        </p:nvSpPr>
        <p:spPr>
          <a:prstGeom prst="rect">
            <a:avLst/>
          </a:prstGeom>
        </p:spPr>
        <p:txBody>
          <a:bodyPr/>
          <a:lstStyle/>
          <a:p>
            <a:pPr marL="726141" indent="-726141">
              <a:buSzPct val="100000"/>
              <a:buAutoNum type="arabicPeriod"/>
              <a:defRPr sz="4800" b="1" i="1">
                <a:solidFill>
                  <a:srgbClr val="1F4E79"/>
                </a:solidFill>
                <a:latin typeface="Century Schoolbook"/>
                <a:ea typeface="Century Schoolbook"/>
                <a:cs typeface="Century Schoolbook"/>
                <a:sym typeface="Century Schoolbook"/>
              </a:defRPr>
            </a:pPr>
            <a:r>
              <a:t>Direct factor Xa inhibitor:</a:t>
            </a:r>
            <a:br/>
            <a:endParaRPr/>
          </a:p>
        </p:txBody>
      </p:sp>
      <p:sp>
        <p:nvSpPr>
          <p:cNvPr id="258" name="Content Placeholder 2"/>
          <p:cNvSpPr txBox="1">
            <a:spLocks noGrp="1"/>
          </p:cNvSpPr>
          <p:nvPr>
            <p:ph type="body" idx="1"/>
          </p:nvPr>
        </p:nvSpPr>
        <p:spPr>
          <a:xfrm>
            <a:off x="1282700" y="2175248"/>
            <a:ext cx="10439400" cy="6704475"/>
          </a:xfrm>
          <a:prstGeom prst="rect">
            <a:avLst/>
          </a:prstGeom>
        </p:spPr>
        <p:txBody>
          <a:bodyPr/>
          <a:lstStyle/>
          <a:p>
            <a:pPr marL="393192" indent="-393192" defTabSz="329184">
              <a:lnSpc>
                <a:spcPct val="99899"/>
              </a:lnSpc>
              <a:spcBef>
                <a:spcPts val="3600"/>
              </a:spcBef>
              <a:buBlip>
                <a:blip r:embed="rId3"/>
              </a:buBlip>
              <a:defRPr sz="2880">
                <a:solidFill>
                  <a:srgbClr val="000000"/>
                </a:solidFill>
                <a:effectLst/>
              </a:defRPr>
            </a:pPr>
            <a:r>
              <a:t>Direct factor Xa inhibitors prevent factor Xa from cleaving prothrombin to thrombin.</a:t>
            </a:r>
          </a:p>
          <a:p>
            <a:pPr marL="393192" indent="-393192" defTabSz="329184">
              <a:lnSpc>
                <a:spcPct val="99899"/>
              </a:lnSpc>
              <a:spcBef>
                <a:spcPts val="3600"/>
              </a:spcBef>
              <a:buBlip>
                <a:blip r:embed="rId3"/>
              </a:buBlip>
              <a:defRPr sz="2880">
                <a:solidFill>
                  <a:srgbClr val="000000"/>
                </a:solidFill>
                <a:effectLst/>
              </a:defRPr>
            </a:pPr>
            <a:r>
              <a:t>There are </a:t>
            </a:r>
            <a:r>
              <a:rPr b="1">
                <a:latin typeface="Calibri"/>
                <a:ea typeface="Calibri"/>
                <a:cs typeface="Calibri"/>
                <a:sym typeface="Calibri"/>
              </a:rPr>
              <a:t>no parenteral </a:t>
            </a:r>
            <a:r>
              <a:t>direct factor Xa inhibitors in clinical use.</a:t>
            </a:r>
          </a:p>
          <a:p>
            <a:pPr marL="393192" indent="-393192" defTabSz="329184">
              <a:lnSpc>
                <a:spcPct val="99899"/>
              </a:lnSpc>
              <a:spcBef>
                <a:spcPts val="3600"/>
              </a:spcBef>
              <a:buBlip>
                <a:blip r:embed="rId3"/>
              </a:buBlip>
              <a:defRPr sz="2880">
                <a:solidFill>
                  <a:srgbClr val="000000"/>
                </a:solidFill>
                <a:effectLst/>
              </a:defRPr>
            </a:pPr>
            <a:r>
              <a:t>Several oral agents are available, including rivaroxaban, apixaban, edoxaban, and betrixaban.</a:t>
            </a:r>
          </a:p>
          <a:p>
            <a:pPr marL="236492" indent="-236492" defTabSz="329184">
              <a:spcBef>
                <a:spcPts val="3600"/>
              </a:spcBef>
              <a:buBlip>
                <a:blip r:embed="rId3"/>
              </a:buBlip>
              <a:defRPr sz="1872">
                <a:solidFill>
                  <a:srgbClr val="000000"/>
                </a:solidFill>
                <a:effectLst/>
              </a:defRPr>
            </a:pPr>
            <a:r>
              <a:t>Metabolized in the kidney (25 to 35 percent) and liver, </a:t>
            </a:r>
          </a:p>
          <a:p>
            <a:pPr marL="236492" indent="-236492" defTabSz="329184">
              <a:spcBef>
                <a:spcPts val="3600"/>
              </a:spcBef>
              <a:buBlip>
                <a:blip r:embed="rId3"/>
              </a:buBlip>
              <a:defRPr sz="1872">
                <a:solidFill>
                  <a:srgbClr val="000000"/>
                </a:solidFill>
                <a:effectLst/>
              </a:defRPr>
            </a:pPr>
            <a:r>
              <a:t> Severe hepatic impairment could result in accumulation of these agents. </a:t>
            </a:r>
          </a:p>
          <a:p>
            <a:pPr marL="236492" indent="-236492" defTabSz="329184">
              <a:spcBef>
                <a:spcPts val="3600"/>
              </a:spcBef>
              <a:buBlip>
                <a:blip r:embed="rId3"/>
              </a:buBlip>
              <a:defRPr sz="1872">
                <a:solidFill>
                  <a:srgbClr val="000000"/>
                </a:solidFill>
                <a:effectLst/>
              </a:defRPr>
            </a:pPr>
            <a:r>
              <a:t>However, direct factor Xa inhibitors </a:t>
            </a:r>
            <a:r>
              <a:rPr b="1">
                <a:latin typeface="Calibri"/>
                <a:ea typeface="Calibri"/>
                <a:cs typeface="Calibri"/>
                <a:sym typeface="Calibri"/>
              </a:rPr>
              <a:t>do not appear to cause hepatotoxicity.</a:t>
            </a:r>
          </a:p>
          <a:p>
            <a:pPr marL="236492" indent="-236492" defTabSz="329184">
              <a:spcBef>
                <a:spcPts val="3600"/>
              </a:spcBef>
              <a:buBlip>
                <a:blip r:embed="rId3"/>
              </a:buBlip>
              <a:defRPr sz="1872">
                <a:solidFill>
                  <a:srgbClr val="000000"/>
                </a:solidFill>
                <a:effectLst/>
              </a:defRPr>
            </a:pPr>
            <a:r>
              <a:t>A reversal agent for the direct factor Xa inhibitors </a:t>
            </a:r>
            <a:r>
              <a:rPr>
                <a:latin typeface="Wingdings"/>
                <a:ea typeface="Wingdings"/>
                <a:cs typeface="Wingdings"/>
                <a:sym typeface="Wingdings"/>
              </a:rPr>
              <a:t></a:t>
            </a:r>
            <a:r>
              <a:t> andexanet alfa.</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itle 1"/>
          <p:cNvSpPr txBox="1">
            <a:spLocks noGrp="1"/>
          </p:cNvSpPr>
          <p:nvPr>
            <p:ph type="title"/>
          </p:nvPr>
        </p:nvSpPr>
        <p:spPr>
          <a:prstGeom prst="rect">
            <a:avLst/>
          </a:prstGeom>
        </p:spPr>
        <p:txBody>
          <a:bodyPr/>
          <a:lstStyle/>
          <a:p>
            <a:r>
              <a:t>Rivaroxaban</a:t>
            </a:r>
          </a:p>
        </p:txBody>
      </p:sp>
      <p:sp>
        <p:nvSpPr>
          <p:cNvPr id="263" name="Content Placeholder 2"/>
          <p:cNvSpPr txBox="1">
            <a:spLocks noGrp="1"/>
          </p:cNvSpPr>
          <p:nvPr>
            <p:ph type="body" idx="1"/>
          </p:nvPr>
        </p:nvSpPr>
        <p:spPr>
          <a:xfrm>
            <a:off x="1142437" y="2743200"/>
            <a:ext cx="10579663" cy="5842000"/>
          </a:xfrm>
          <a:prstGeom prst="rect">
            <a:avLst/>
          </a:prstGeom>
        </p:spPr>
        <p:txBody>
          <a:bodyPr/>
          <a:lstStyle/>
          <a:p>
            <a:pPr marL="409575" indent="-409575" defTabSz="342900">
              <a:spcBef>
                <a:spcPts val="3700"/>
              </a:spcBef>
              <a:buBlip>
                <a:blip r:embed="rId2"/>
              </a:buBlip>
              <a:defRPr sz="2700">
                <a:solidFill>
                  <a:srgbClr val="000000"/>
                </a:solidFill>
                <a:effectLst/>
              </a:defRPr>
            </a:pPr>
            <a:r>
              <a:t>Used in : </a:t>
            </a:r>
          </a:p>
          <a:p>
            <a:pPr marL="714375" lvl="1" indent="-457200" defTabSz="342900">
              <a:spcBef>
                <a:spcPts val="3700"/>
              </a:spcBef>
              <a:buAutoNum type="arabicPeriod"/>
              <a:defRPr sz="2700">
                <a:solidFill>
                  <a:srgbClr val="000000"/>
                </a:solidFill>
                <a:effectLst/>
              </a:defRPr>
            </a:pPr>
            <a:r>
              <a:t> </a:t>
            </a:r>
            <a:r>
              <a:rPr b="1">
                <a:latin typeface="Calibri"/>
                <a:ea typeface="Calibri"/>
                <a:cs typeface="Calibri"/>
                <a:sym typeface="Calibri"/>
              </a:rPr>
              <a:t>Nonvalvular atrial fibrillation.</a:t>
            </a:r>
          </a:p>
          <a:p>
            <a:pPr marL="714375" lvl="1" indent="-457200" defTabSz="342900">
              <a:spcBef>
                <a:spcPts val="3700"/>
              </a:spcBef>
              <a:buAutoNum type="arabicPeriod" startAt="2"/>
              <a:defRPr sz="2700">
                <a:solidFill>
                  <a:srgbClr val="000000"/>
                </a:solidFill>
                <a:effectLst/>
              </a:defRPr>
            </a:pPr>
            <a:r>
              <a:t>prevention and treatment of </a:t>
            </a:r>
            <a:r>
              <a:rPr b="1">
                <a:latin typeface="Calibri"/>
                <a:ea typeface="Calibri"/>
                <a:cs typeface="Calibri"/>
                <a:sym typeface="Calibri"/>
              </a:rPr>
              <a:t>venous thromboembolic (VTE).</a:t>
            </a:r>
          </a:p>
          <a:p>
            <a:pPr marL="714375" lvl="1" indent="-457200" defTabSz="342900">
              <a:spcBef>
                <a:spcPts val="3700"/>
              </a:spcBef>
              <a:buAutoNum type="arabicPeriod" startAt="3"/>
              <a:defRPr sz="2700">
                <a:solidFill>
                  <a:srgbClr val="000000"/>
                </a:solidFill>
                <a:effectLst/>
              </a:defRPr>
            </a:pPr>
            <a:r>
              <a:t>Heparin-induced thrombocytopenia (Off-Label).</a:t>
            </a:r>
          </a:p>
          <a:p>
            <a:pPr marL="409575" indent="-409575" defTabSz="342900">
              <a:spcBef>
                <a:spcPts val="3700"/>
              </a:spcBef>
              <a:buBlip>
                <a:blip r:embed="rId2"/>
              </a:buBlip>
              <a:defRPr sz="2700">
                <a:solidFill>
                  <a:srgbClr val="000000"/>
                </a:solidFill>
                <a:effectLst/>
              </a:defRPr>
            </a:pPr>
            <a:r>
              <a:t>Rivaroxaban crosses the placenta </a:t>
            </a:r>
            <a:r>
              <a:rPr>
                <a:latin typeface="Wingdings"/>
                <a:ea typeface="Wingdings"/>
                <a:cs typeface="Wingdings"/>
                <a:sym typeface="Wingdings"/>
              </a:rPr>
              <a:t></a:t>
            </a:r>
            <a:r>
              <a:t> Bleeding may occur in the fetus.</a:t>
            </a:r>
          </a:p>
          <a:p>
            <a:pPr marL="409575" indent="-409575" defTabSz="342900">
              <a:spcBef>
                <a:spcPts val="3700"/>
              </a:spcBef>
              <a:buBlip>
                <a:blip r:embed="rId2"/>
              </a:buBlip>
              <a:defRPr sz="2700">
                <a:solidFill>
                  <a:srgbClr val="000000"/>
                </a:solidFill>
                <a:effectLst/>
              </a:defRPr>
            </a:pPr>
            <a:r>
              <a:t>Rivaroxaban is present in breast milk </a:t>
            </a:r>
            <a:r>
              <a:rPr>
                <a:latin typeface="Wingdings"/>
                <a:ea typeface="Wingdings"/>
                <a:cs typeface="Wingdings"/>
                <a:sym typeface="Wingdings"/>
              </a:rPr>
              <a:t></a:t>
            </a:r>
            <a:r>
              <a:t>Use of alternative anticoagulants is preferred</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Content Placeholder 2"/>
          <p:cNvSpPr txBox="1">
            <a:spLocks noGrp="1"/>
          </p:cNvSpPr>
          <p:nvPr>
            <p:ph type="body" idx="1"/>
          </p:nvPr>
        </p:nvSpPr>
        <p:spPr>
          <a:prstGeom prst="rect">
            <a:avLst/>
          </a:prstGeom>
        </p:spPr>
        <p:txBody>
          <a:bodyPr/>
          <a:lstStyle/>
          <a:p>
            <a:pPr marL="295836" indent="-295836" defTabSz="397763">
              <a:spcBef>
                <a:spcPts val="4300"/>
              </a:spcBef>
              <a:buBlip>
                <a:blip r:embed="rId3"/>
              </a:buBlip>
              <a:defRPr sz="2958" b="1">
                <a:solidFill>
                  <a:srgbClr val="000000"/>
                </a:solidFill>
                <a:effectLst/>
                <a:latin typeface="Trebuchet MS"/>
                <a:ea typeface="Trebuchet MS"/>
                <a:cs typeface="Trebuchet MS"/>
                <a:sym typeface="Trebuchet MS"/>
              </a:defRPr>
            </a:pPr>
            <a:r>
              <a:rPr u="sng">
                <a:hlinkClick r:id="rId4"/>
              </a:rPr>
              <a:t>Rivaroxaban</a:t>
            </a:r>
            <a:r>
              <a:rPr b="0">
                <a:latin typeface="Calibri"/>
                <a:ea typeface="Calibri"/>
                <a:cs typeface="Calibri"/>
                <a:sym typeface="Calibri"/>
              </a:rPr>
              <a:t> is generally given at a fixed dose without monitoring, (15-20)mg tablets taken with food.</a:t>
            </a:r>
          </a:p>
          <a:p>
            <a:pPr marL="295836" indent="-295836" defTabSz="397763">
              <a:spcBef>
                <a:spcPts val="4300"/>
              </a:spcBef>
              <a:buBlip>
                <a:blip r:embed="rId3"/>
              </a:buBlip>
              <a:defRPr sz="2958">
                <a:solidFill>
                  <a:srgbClr val="000000"/>
                </a:solidFill>
                <a:effectLst/>
              </a:defRPr>
            </a:pPr>
            <a:r>
              <a:t>The drug should not be used in individuals with a </a:t>
            </a:r>
            <a:r>
              <a:rPr b="1">
                <a:latin typeface="Calibri"/>
                <a:ea typeface="Calibri"/>
                <a:cs typeface="Calibri"/>
                <a:sym typeface="Calibri"/>
              </a:rPr>
              <a:t>creatinine clearance </a:t>
            </a:r>
            <a:r>
              <a:t>&lt;15 mL/minute, as well as in those with significant hepatic impairment .</a:t>
            </a:r>
          </a:p>
          <a:p>
            <a:pPr marL="295836" indent="-295836" defTabSz="397763">
              <a:spcBef>
                <a:spcPts val="4300"/>
              </a:spcBef>
              <a:buBlip>
                <a:blip r:embed="rId3"/>
              </a:buBlip>
              <a:defRPr sz="2958" b="1">
                <a:solidFill>
                  <a:srgbClr val="000000"/>
                </a:solidFill>
                <a:effectLst/>
                <a:latin typeface="Trebuchet MS"/>
                <a:ea typeface="Trebuchet MS"/>
                <a:cs typeface="Trebuchet MS"/>
                <a:sym typeface="Trebuchet MS"/>
              </a:defRPr>
            </a:pPr>
            <a:r>
              <a:t>Monitoring </a:t>
            </a:r>
            <a:r>
              <a:rPr b="0">
                <a:latin typeface="Calibri"/>
                <a:ea typeface="Calibri"/>
                <a:cs typeface="Calibri"/>
                <a:sym typeface="Calibri"/>
              </a:rPr>
              <a:t>is best done by measuring anti-factor Xa activity.</a:t>
            </a:r>
          </a:p>
          <a:p>
            <a:pPr marL="295836" indent="-295836" defTabSz="397763">
              <a:spcBef>
                <a:spcPts val="4300"/>
              </a:spcBef>
              <a:buBlip>
                <a:blip r:embed="rId3"/>
              </a:buBlip>
              <a:defRPr sz="2958">
                <a:solidFill>
                  <a:srgbClr val="000000"/>
                </a:solidFill>
                <a:effectLst/>
              </a:defRPr>
            </a:pPr>
            <a:r>
              <a:t>Premature discontinuation of any oral anticoagulant, increases the risk of thrombotic events</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Title 1"/>
          <p:cNvSpPr txBox="1">
            <a:spLocks noGrp="1"/>
          </p:cNvSpPr>
          <p:nvPr>
            <p:ph type="title"/>
          </p:nvPr>
        </p:nvSpPr>
        <p:spPr>
          <a:prstGeom prst="rect">
            <a:avLst/>
          </a:prstGeom>
        </p:spPr>
        <p:txBody>
          <a:bodyPr/>
          <a:lstStyle/>
          <a:p>
            <a:r>
              <a:t>Apixaban:</a:t>
            </a:r>
          </a:p>
        </p:txBody>
      </p:sp>
      <p:sp>
        <p:nvSpPr>
          <p:cNvPr id="270" name="Content Placeholder 5"/>
          <p:cNvSpPr txBox="1">
            <a:spLocks noGrp="1"/>
          </p:cNvSpPr>
          <p:nvPr>
            <p:ph type="body" idx="1"/>
          </p:nvPr>
        </p:nvSpPr>
        <p:spPr>
          <a:xfrm>
            <a:off x="1282700" y="2743200"/>
            <a:ext cx="10439400" cy="5842000"/>
          </a:xfrm>
          <a:prstGeom prst="rect">
            <a:avLst/>
          </a:prstGeom>
        </p:spPr>
        <p:txBody>
          <a:bodyPr/>
          <a:lstStyle/>
          <a:p>
            <a:pPr marL="458723" indent="-458723" defTabSz="384047">
              <a:spcBef>
                <a:spcPts val="4200"/>
              </a:spcBef>
              <a:buBlip>
                <a:blip r:embed="rId2"/>
              </a:buBlip>
              <a:defRPr sz="3359">
                <a:solidFill>
                  <a:srgbClr val="000000"/>
                </a:solidFill>
                <a:effectLst/>
              </a:defRPr>
            </a:pPr>
            <a:r>
              <a:t>Deep vein thrombosis.</a:t>
            </a:r>
          </a:p>
          <a:p>
            <a:pPr marL="458723" indent="-458723" defTabSz="384047">
              <a:spcBef>
                <a:spcPts val="4200"/>
              </a:spcBef>
              <a:buBlip>
                <a:blip r:embed="rId2"/>
              </a:buBlip>
              <a:defRPr sz="3359">
                <a:solidFill>
                  <a:srgbClr val="000000"/>
                </a:solidFill>
                <a:effectLst/>
              </a:defRPr>
            </a:pPr>
            <a:r>
              <a:t>Nonvalvular atrial fibrillation.</a:t>
            </a:r>
          </a:p>
          <a:p>
            <a:pPr marL="458723" indent="-458723" defTabSz="384047">
              <a:spcBef>
                <a:spcPts val="4200"/>
              </a:spcBef>
              <a:buBlip>
                <a:blip r:embed="rId2"/>
              </a:buBlip>
              <a:defRPr sz="3359">
                <a:solidFill>
                  <a:srgbClr val="000000"/>
                </a:solidFill>
                <a:effectLst/>
              </a:defRPr>
            </a:pPr>
            <a:r>
              <a:t>Pulmonary embolism.</a:t>
            </a:r>
          </a:p>
          <a:p>
            <a:pPr marL="458723" indent="-458723" defTabSz="384047">
              <a:spcBef>
                <a:spcPts val="4200"/>
              </a:spcBef>
              <a:buBlip>
                <a:blip r:embed="rId2"/>
              </a:buBlip>
              <a:defRPr sz="3359" b="1">
                <a:solidFill>
                  <a:srgbClr val="000000"/>
                </a:solidFill>
                <a:effectLst/>
                <a:latin typeface="Trebuchet MS"/>
                <a:ea typeface="Trebuchet MS"/>
                <a:cs typeface="Trebuchet MS"/>
                <a:sym typeface="Trebuchet MS"/>
              </a:defRPr>
            </a:pPr>
            <a:r>
              <a:t>Apixaban crosses the placenta </a:t>
            </a:r>
            <a:r>
              <a:rPr b="0">
                <a:latin typeface="Wingdings"/>
                <a:ea typeface="Wingdings"/>
                <a:cs typeface="Wingdings"/>
                <a:sym typeface="Wingdings"/>
              </a:rPr>
              <a:t></a:t>
            </a:r>
            <a:r>
              <a:t> Bleeding may occur in the fetus.</a:t>
            </a:r>
            <a:endParaRPr>
              <a:latin typeface="Calibri"/>
              <a:ea typeface="Calibri"/>
              <a:cs typeface="Calibri"/>
              <a:sym typeface="Calibri"/>
            </a:endParaRPr>
          </a:p>
          <a:p>
            <a:pPr marL="458723" indent="-458723" defTabSz="384047">
              <a:spcBef>
                <a:spcPts val="4200"/>
              </a:spcBef>
              <a:buBlip>
                <a:blip r:embed="rId2"/>
              </a:buBlip>
              <a:defRPr sz="3359" b="1">
                <a:solidFill>
                  <a:srgbClr val="000000"/>
                </a:solidFill>
                <a:effectLst/>
                <a:latin typeface="Trebuchet MS"/>
                <a:ea typeface="Trebuchet MS"/>
                <a:cs typeface="Trebuchet MS"/>
                <a:sym typeface="Trebuchet MS"/>
              </a:defRPr>
            </a:pPr>
            <a:r>
              <a:t>Apixaban is present in breast milk </a:t>
            </a:r>
            <a:r>
              <a:rPr b="0">
                <a:latin typeface="Wingdings"/>
                <a:ea typeface="Wingdings"/>
                <a:cs typeface="Wingdings"/>
                <a:sym typeface="Wingdings"/>
              </a:rPr>
              <a:t></a:t>
            </a:r>
            <a:r>
              <a:t>Use of alternative anticoagulants is preferred</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itle 1"/>
          <p:cNvSpPr txBox="1">
            <a:spLocks noGrp="1"/>
          </p:cNvSpPr>
          <p:nvPr>
            <p:ph type="title"/>
          </p:nvPr>
        </p:nvSpPr>
        <p:spPr>
          <a:xfrm>
            <a:off x="1756329" y="901236"/>
            <a:ext cx="9753601" cy="2590801"/>
          </a:xfrm>
          <a:prstGeom prst="rect">
            <a:avLst/>
          </a:prstGeom>
        </p:spPr>
        <p:txBody>
          <a:bodyPr>
            <a:normAutofit fontScale="90000"/>
          </a:bodyPr>
          <a:lstStyle/>
          <a:p>
            <a:pPr defTabSz="292607">
              <a:tabLst>
                <a:tab pos="952500" algn="l"/>
              </a:tabLst>
              <a:defRPr sz="4096" b="1" u="sng">
                <a:effectLst>
                  <a:outerShdw blurRad="16256" dist="16256" dir="2700000" rotWithShape="0">
                    <a:srgbClr val="FFFFFF">
                      <a:alpha val="50000"/>
                    </a:srgbClr>
                  </a:outerShdw>
                </a:effectLst>
                <a:latin typeface="Century Schoolbook"/>
                <a:ea typeface="Century Schoolbook"/>
                <a:cs typeface="Century Schoolbook"/>
                <a:sym typeface="Century Schoolbook"/>
              </a:defRPr>
            </a:pPr>
            <a:r>
              <a:t>PCSK9: </a:t>
            </a:r>
            <a:r>
              <a:rPr b="0" u="none"/>
              <a:t> Proprotein convertase subtilisin/kexin type 9</a:t>
            </a:r>
            <a:br>
              <a:rPr b="0" u="none"/>
            </a:br>
            <a:br>
              <a:rPr b="0" u="none"/>
            </a:br>
            <a:endParaRPr b="0" u="none"/>
          </a:p>
        </p:txBody>
      </p:sp>
      <p:sp>
        <p:nvSpPr>
          <p:cNvPr id="149" name="Content Placeholder 2"/>
          <p:cNvSpPr txBox="1">
            <a:spLocks noGrp="1"/>
          </p:cNvSpPr>
          <p:nvPr>
            <p:ph type="body" idx="1"/>
          </p:nvPr>
        </p:nvSpPr>
        <p:spPr>
          <a:xfrm>
            <a:off x="1988378" y="1815460"/>
            <a:ext cx="9753600" cy="7036904"/>
          </a:xfrm>
          <a:prstGeom prst="rect">
            <a:avLst/>
          </a:prstGeom>
        </p:spPr>
        <p:txBody>
          <a:bodyPr>
            <a:normAutofit fontScale="85000" lnSpcReduction="10000"/>
          </a:bodyPr>
          <a:lstStyle/>
          <a:p>
            <a:pPr marL="0" indent="0">
              <a:buNone/>
              <a:defRPr sz="3400" b="1">
                <a:solidFill>
                  <a:srgbClr val="000000"/>
                </a:solidFill>
                <a:effectLst/>
                <a:latin typeface="Trebuchet MS"/>
                <a:ea typeface="Trebuchet MS"/>
                <a:cs typeface="Trebuchet MS"/>
                <a:sym typeface="Trebuchet MS"/>
              </a:defRPr>
            </a:pPr>
            <a:endParaRPr lang="en-US" dirty="0">
              <a:latin typeface="Calibri"/>
              <a:ea typeface="Calibri"/>
              <a:cs typeface="Calibri"/>
              <a:sym typeface="Calibri"/>
            </a:endParaRPr>
          </a:p>
          <a:p>
            <a:pPr marL="340042" indent="-340042">
              <a:buBlip>
                <a:blip r:embed="rId2"/>
              </a:buBlip>
              <a:defRPr sz="3400" b="1">
                <a:solidFill>
                  <a:srgbClr val="000000"/>
                </a:solidFill>
                <a:effectLst/>
                <a:latin typeface="Trebuchet MS"/>
                <a:ea typeface="Trebuchet MS"/>
                <a:cs typeface="Trebuchet MS"/>
                <a:sym typeface="Trebuchet MS"/>
              </a:defRPr>
            </a:pPr>
            <a:r>
              <a:rPr dirty="0"/>
              <a:t>An enzyme, is predominantly produced in the liver.  </a:t>
            </a:r>
            <a:endParaRPr dirty="0">
              <a:latin typeface="Calibri"/>
              <a:ea typeface="Calibri"/>
              <a:cs typeface="Calibri"/>
              <a:sym typeface="Calibri"/>
            </a:endParaRPr>
          </a:p>
          <a:p>
            <a:pPr marL="340042" indent="-340042">
              <a:buBlip>
                <a:blip r:embed="rId2"/>
              </a:buBlip>
              <a:defRPr sz="3400" b="1">
                <a:solidFill>
                  <a:srgbClr val="000000"/>
                </a:solidFill>
                <a:effectLst/>
                <a:latin typeface="Trebuchet MS"/>
                <a:ea typeface="Trebuchet MS"/>
                <a:cs typeface="Trebuchet MS"/>
                <a:sym typeface="Trebuchet MS"/>
              </a:defRPr>
            </a:pPr>
            <a:r>
              <a:rPr lang="en-US" dirty="0"/>
              <a:t>Normally, low-density lipoprotein receptors (LDL-R) in hepatocytes bind to LDL particles and remove them from circulation.</a:t>
            </a:r>
            <a:br>
              <a:rPr lang="en-US" dirty="0"/>
            </a:br>
            <a:endParaRPr lang="en-US" dirty="0"/>
          </a:p>
          <a:p>
            <a:pPr marL="340042" indent="-340042">
              <a:buBlip>
                <a:blip r:embed="rId2"/>
              </a:buBlip>
              <a:defRPr sz="3400" b="1">
                <a:solidFill>
                  <a:srgbClr val="000000"/>
                </a:solidFill>
                <a:effectLst/>
                <a:latin typeface="Trebuchet MS"/>
                <a:ea typeface="Trebuchet MS"/>
                <a:cs typeface="Trebuchet MS"/>
                <a:sym typeface="Trebuchet MS"/>
              </a:defRPr>
            </a:pPr>
            <a:r>
              <a:rPr lang="en-US" dirty="0"/>
              <a:t>PCSK9 bind to the LDL-R and promote their degradation.</a:t>
            </a:r>
          </a:p>
          <a:p>
            <a:pPr marL="340042" indent="-340042">
              <a:buBlip>
                <a:blip r:embed="rId2"/>
              </a:buBlip>
              <a:defRPr sz="3400" b="1">
                <a:solidFill>
                  <a:srgbClr val="000000"/>
                </a:solidFill>
                <a:effectLst/>
                <a:latin typeface="Trebuchet MS"/>
                <a:ea typeface="Trebuchet MS"/>
                <a:cs typeface="Trebuchet MS"/>
                <a:sym typeface="Trebuchet MS"/>
              </a:defRPr>
            </a:pPr>
            <a:r>
              <a:rPr lang="en-US" dirty="0"/>
              <a:t>By blocking PCSK9, there will be increase in availability of LDL-R to remove LDL-C from the circulation</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Title 1"/>
          <p:cNvSpPr txBox="1">
            <a:spLocks noGrp="1"/>
          </p:cNvSpPr>
          <p:nvPr>
            <p:ph type="title"/>
          </p:nvPr>
        </p:nvSpPr>
        <p:spPr>
          <a:prstGeom prst="rect">
            <a:avLst/>
          </a:prstGeom>
        </p:spPr>
        <p:txBody>
          <a:bodyPr/>
          <a:lstStyle/>
          <a:p>
            <a:r>
              <a:t>Edoxaban:</a:t>
            </a:r>
          </a:p>
        </p:txBody>
      </p:sp>
      <p:sp>
        <p:nvSpPr>
          <p:cNvPr id="273" name="Content Placeholder 2"/>
          <p:cNvSpPr txBox="1">
            <a:spLocks noGrp="1"/>
          </p:cNvSpPr>
          <p:nvPr>
            <p:ph type="body" idx="1"/>
          </p:nvPr>
        </p:nvSpPr>
        <p:spPr>
          <a:xfrm>
            <a:off x="1104019" y="124699"/>
            <a:ext cx="9753601" cy="5842001"/>
          </a:xfrm>
          <a:prstGeom prst="rect">
            <a:avLst/>
          </a:prstGeom>
        </p:spPr>
        <p:txBody>
          <a:bodyPr/>
          <a:lstStyle>
            <a:lvl1pPr>
              <a:buBlip>
                <a:blip r:embed="rId2"/>
              </a:buBlip>
              <a:defRPr b="1">
                <a:solidFill>
                  <a:srgbClr val="000000"/>
                </a:solidFill>
                <a:latin typeface="Trebuchet MS"/>
                <a:ea typeface="Trebuchet MS"/>
                <a:cs typeface="Trebuchet MS"/>
                <a:sym typeface="Trebuchet MS"/>
              </a:defRPr>
            </a:lvl1pPr>
          </a:lstStyle>
          <a:p>
            <a:pPr>
              <a:defRPr>
                <a:effectLst/>
              </a:defRPr>
            </a:pPr>
            <a:r>
              <a:t>Not recommended in patients with prosthetic heart valves or significant rheumatic heart disease.</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Title 1"/>
          <p:cNvSpPr txBox="1">
            <a:spLocks noGrp="1"/>
          </p:cNvSpPr>
          <p:nvPr>
            <p:ph type="title"/>
          </p:nvPr>
        </p:nvSpPr>
        <p:spPr>
          <a:prstGeom prst="rect">
            <a:avLst/>
          </a:prstGeom>
        </p:spPr>
        <p:txBody>
          <a:bodyPr/>
          <a:lstStyle/>
          <a:p>
            <a:endParaRPr/>
          </a:p>
        </p:txBody>
      </p:sp>
      <p:sp>
        <p:nvSpPr>
          <p:cNvPr id="276" name="Content Placeholder 2"/>
          <p:cNvSpPr txBox="1">
            <a:spLocks noGrp="1"/>
          </p:cNvSpPr>
          <p:nvPr>
            <p:ph type="body" idx="1"/>
          </p:nvPr>
        </p:nvSpPr>
        <p:spPr>
          <a:prstGeom prst="rect">
            <a:avLst/>
          </a:prstGeom>
        </p:spPr>
        <p:txBody>
          <a:bodyPr/>
          <a:lstStyle/>
          <a:p>
            <a:pPr>
              <a:buBlip>
                <a:blip r:embed="rId2"/>
              </a:buBlip>
              <a:defRPr>
                <a:effectLst/>
              </a:defRPr>
            </a:pPr>
            <a:endParaRPr/>
          </a:p>
        </p:txBody>
      </p:sp>
      <p:pic>
        <p:nvPicPr>
          <p:cNvPr id="277" name="Picture 4" descr="Picture 4"/>
          <p:cNvPicPr>
            <a:picLocks noChangeAspect="1"/>
          </p:cNvPicPr>
          <p:nvPr/>
        </p:nvPicPr>
        <p:blipFill>
          <a:blip r:embed="rId3"/>
          <a:stretch>
            <a:fillRect/>
          </a:stretch>
        </p:blipFill>
        <p:spPr>
          <a:xfrm>
            <a:off x="-1" y="-1"/>
            <a:ext cx="13004801" cy="9753601"/>
          </a:xfrm>
          <a:prstGeom prst="rect">
            <a:avLst/>
          </a:prstGeom>
          <a:ln w="12700">
            <a:miter lim="400000"/>
          </a:ln>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Content Placeholder 2"/>
          <p:cNvSpPr txBox="1">
            <a:spLocks noGrp="1"/>
          </p:cNvSpPr>
          <p:nvPr>
            <p:ph type="body" idx="1"/>
          </p:nvPr>
        </p:nvSpPr>
        <p:spPr>
          <a:xfrm>
            <a:off x="1955800" y="868445"/>
            <a:ext cx="9753600" cy="7578940"/>
          </a:xfrm>
          <a:prstGeom prst="rect">
            <a:avLst/>
          </a:prstGeom>
        </p:spPr>
        <p:txBody>
          <a:bodyPr>
            <a:normAutofit lnSpcReduction="10000"/>
          </a:bodyPr>
          <a:lstStyle/>
          <a:p>
            <a:pPr marL="425958" indent="-425958" algn="ctr" defTabSz="356615">
              <a:lnSpc>
                <a:spcPct val="99899"/>
              </a:lnSpc>
              <a:spcBef>
                <a:spcPts val="3900"/>
              </a:spcBef>
              <a:buBlip>
                <a:blip r:embed="rId2"/>
              </a:buBlip>
              <a:defRPr sz="5615" b="1">
                <a:solidFill>
                  <a:srgbClr val="000000"/>
                </a:solidFill>
                <a:effectLst/>
                <a:latin typeface="Trebuchet MS"/>
                <a:ea typeface="Trebuchet MS"/>
                <a:cs typeface="Trebuchet MS"/>
                <a:sym typeface="Trebuchet MS"/>
              </a:defRPr>
            </a:pPr>
            <a:r>
              <a:t>2. Direct thrombin inhibitor</a:t>
            </a:r>
          </a:p>
          <a:p>
            <a:pPr marL="265233" indent="-265233" defTabSz="356615">
              <a:lnSpc>
                <a:spcPct val="99899"/>
              </a:lnSpc>
              <a:spcBef>
                <a:spcPts val="3900"/>
              </a:spcBef>
              <a:buBlip>
                <a:blip r:embed="rId2"/>
              </a:buBlip>
              <a:defRPr sz="2807" b="1">
                <a:solidFill>
                  <a:srgbClr val="000000"/>
                </a:solidFill>
                <a:effectLst/>
                <a:latin typeface="Trebuchet MS"/>
                <a:ea typeface="Trebuchet MS"/>
                <a:cs typeface="Trebuchet MS"/>
                <a:sym typeface="Trebuchet MS"/>
              </a:defRPr>
            </a:pPr>
            <a:r>
              <a:t>Inactivate circulating and clot-bound thrombin (factor IIa) </a:t>
            </a:r>
            <a:endParaRPr>
              <a:latin typeface="Calibri"/>
              <a:ea typeface="Calibri"/>
              <a:cs typeface="Calibri"/>
              <a:sym typeface="Calibri"/>
            </a:endParaRPr>
          </a:p>
          <a:p>
            <a:pPr marL="265233" indent="-265233" defTabSz="356615">
              <a:lnSpc>
                <a:spcPct val="99899"/>
              </a:lnSpc>
              <a:spcBef>
                <a:spcPts val="3900"/>
              </a:spcBef>
              <a:buBlip>
                <a:blip r:embed="rId2"/>
              </a:buBlip>
              <a:defRPr sz="2807" b="1">
                <a:solidFill>
                  <a:srgbClr val="000000"/>
                </a:solidFill>
                <a:effectLst/>
                <a:latin typeface="Trebuchet MS"/>
                <a:ea typeface="Trebuchet MS"/>
                <a:cs typeface="Trebuchet MS"/>
                <a:sym typeface="Trebuchet MS"/>
              </a:defRPr>
            </a:pPr>
            <a:r>
              <a:rPr u="sng">
                <a:hlinkClick r:id="rId3"/>
              </a:rPr>
              <a:t>Parenteral direct thrombin inhibitors</a:t>
            </a:r>
            <a:r>
              <a:t>:</a:t>
            </a:r>
          </a:p>
          <a:p>
            <a:pPr marL="1117149" lvl="2" indent="-265233" defTabSz="356615">
              <a:lnSpc>
                <a:spcPct val="99899"/>
              </a:lnSpc>
              <a:spcBef>
                <a:spcPts val="3900"/>
              </a:spcBef>
              <a:buFont typeface="Wingdings"/>
              <a:buBlip>
                <a:blip r:embed="rId2"/>
              </a:buBlip>
              <a:defRPr sz="2807" b="1" i="1">
                <a:solidFill>
                  <a:srgbClr val="000000"/>
                </a:solidFill>
                <a:effectLst/>
                <a:latin typeface="Trebuchet MS"/>
                <a:ea typeface="Trebuchet MS"/>
                <a:cs typeface="Trebuchet MS"/>
                <a:sym typeface="Trebuchet MS"/>
              </a:defRPr>
            </a:pPr>
            <a:r>
              <a:t> Percutaneous coronary intervention (PCI).</a:t>
            </a:r>
            <a:endParaRPr>
              <a:latin typeface="Calibri"/>
              <a:ea typeface="Calibri"/>
              <a:cs typeface="Calibri"/>
              <a:sym typeface="Calibri"/>
            </a:endParaRPr>
          </a:p>
          <a:p>
            <a:pPr marL="1117149" lvl="2" indent="-265233" defTabSz="356615">
              <a:lnSpc>
                <a:spcPct val="99899"/>
              </a:lnSpc>
              <a:spcBef>
                <a:spcPts val="3900"/>
              </a:spcBef>
              <a:buFont typeface="Wingdings"/>
              <a:buBlip>
                <a:blip r:embed="rId2"/>
              </a:buBlip>
              <a:defRPr sz="2807" b="1" i="1">
                <a:solidFill>
                  <a:srgbClr val="000000"/>
                </a:solidFill>
                <a:effectLst/>
                <a:latin typeface="Trebuchet MS"/>
                <a:ea typeface="Trebuchet MS"/>
                <a:cs typeface="Trebuchet MS"/>
                <a:sym typeface="Trebuchet MS"/>
              </a:defRPr>
            </a:pPr>
            <a:r>
              <a:t>Heparin-induced thrombocytopenia (HIT).</a:t>
            </a:r>
            <a:endParaRPr>
              <a:latin typeface="Calibri"/>
              <a:ea typeface="Calibri"/>
              <a:cs typeface="Calibri"/>
              <a:sym typeface="Calibri"/>
            </a:endParaRPr>
          </a:p>
          <a:p>
            <a:pPr marL="265233" indent="-265233" defTabSz="356615">
              <a:lnSpc>
                <a:spcPct val="99899"/>
              </a:lnSpc>
              <a:spcBef>
                <a:spcPts val="3900"/>
              </a:spcBef>
              <a:buBlip>
                <a:blip r:embed="rId2"/>
              </a:buBlip>
              <a:defRPr sz="2807" b="1">
                <a:solidFill>
                  <a:srgbClr val="000000"/>
                </a:solidFill>
                <a:effectLst/>
                <a:latin typeface="Trebuchet MS"/>
                <a:ea typeface="Trebuchet MS"/>
                <a:cs typeface="Trebuchet MS"/>
                <a:sym typeface="Trebuchet MS"/>
              </a:defRPr>
            </a:pPr>
            <a:r>
              <a:rPr u="sng">
                <a:hlinkClick r:id="rId4"/>
              </a:rPr>
              <a:t>Oral direct thrombin inhibitor</a:t>
            </a:r>
            <a:r>
              <a:t>:</a:t>
            </a:r>
          </a:p>
          <a:p>
            <a:pPr marL="1117149" lvl="2" indent="-265233" defTabSz="356615">
              <a:lnSpc>
                <a:spcPct val="99899"/>
              </a:lnSpc>
              <a:spcBef>
                <a:spcPts val="3900"/>
              </a:spcBef>
              <a:buFont typeface="Wingdings"/>
              <a:buBlip>
                <a:blip r:embed="rId2"/>
              </a:buBlip>
              <a:defRPr sz="2807" b="1" i="1">
                <a:solidFill>
                  <a:srgbClr val="000000"/>
                </a:solidFill>
                <a:effectLst/>
                <a:latin typeface="Trebuchet MS"/>
                <a:ea typeface="Trebuchet MS"/>
                <a:cs typeface="Trebuchet MS"/>
                <a:sym typeface="Trebuchet MS"/>
              </a:defRPr>
            </a:pPr>
            <a:r>
              <a:t>Dabigatran</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Title 1"/>
          <p:cNvSpPr txBox="1">
            <a:spLocks noGrp="1"/>
          </p:cNvSpPr>
          <p:nvPr>
            <p:ph type="title"/>
          </p:nvPr>
        </p:nvSpPr>
        <p:spPr>
          <a:prstGeom prst="rect">
            <a:avLst/>
          </a:prstGeom>
        </p:spPr>
        <p:txBody>
          <a:bodyPr/>
          <a:lstStyle/>
          <a:p>
            <a:r>
              <a:t>Dabigatran:</a:t>
            </a:r>
          </a:p>
        </p:txBody>
      </p:sp>
      <p:sp>
        <p:nvSpPr>
          <p:cNvPr id="282" name="Content Placeholder 2"/>
          <p:cNvSpPr txBox="1">
            <a:spLocks noGrp="1"/>
          </p:cNvSpPr>
          <p:nvPr>
            <p:ph type="body" idx="1"/>
          </p:nvPr>
        </p:nvSpPr>
        <p:spPr>
          <a:prstGeom prst="rect">
            <a:avLst/>
          </a:prstGeom>
        </p:spPr>
        <p:txBody>
          <a:bodyPr>
            <a:normAutofit lnSpcReduction="10000"/>
          </a:bodyPr>
          <a:lstStyle/>
          <a:p>
            <a:pPr marL="201625" indent="-201625" defTabSz="288036">
              <a:lnSpc>
                <a:spcPct val="99899"/>
              </a:lnSpc>
              <a:spcBef>
                <a:spcPts val="3100"/>
              </a:spcBef>
              <a:buBlip>
                <a:blip r:embed="rId2"/>
              </a:buBlip>
              <a:defRPr sz="2268" b="1">
                <a:solidFill>
                  <a:srgbClr val="000000"/>
                </a:solidFill>
                <a:effectLst/>
                <a:latin typeface="Trebuchet MS"/>
                <a:ea typeface="Trebuchet MS"/>
                <a:cs typeface="Trebuchet MS"/>
                <a:sym typeface="Trebuchet MS"/>
              </a:defRPr>
            </a:pPr>
            <a:r>
              <a:t>Used in: </a:t>
            </a:r>
          </a:p>
          <a:p>
            <a:pPr marL="551969" lvl="1" indent="-207926" defTabSz="288036">
              <a:lnSpc>
                <a:spcPct val="99899"/>
              </a:lnSpc>
              <a:spcBef>
                <a:spcPts val="3100"/>
              </a:spcBef>
              <a:buFont typeface="Wingdings"/>
              <a:buBlip>
                <a:blip r:embed="rId2"/>
              </a:buBlip>
              <a:defRPr sz="2268" b="1">
                <a:solidFill>
                  <a:srgbClr val="000000"/>
                </a:solidFill>
                <a:effectLst/>
                <a:latin typeface="Trebuchet MS"/>
                <a:ea typeface="Trebuchet MS"/>
                <a:cs typeface="Trebuchet MS"/>
                <a:sym typeface="Trebuchet MS"/>
              </a:defRPr>
            </a:pPr>
            <a:r>
              <a:t>DVT and Pulmonary embolism (treatment and prophylaxis).</a:t>
            </a:r>
          </a:p>
          <a:p>
            <a:pPr marL="551969" lvl="1" indent="-207926" defTabSz="288036">
              <a:lnSpc>
                <a:spcPct val="99899"/>
              </a:lnSpc>
              <a:spcBef>
                <a:spcPts val="3100"/>
              </a:spcBef>
              <a:buFont typeface="Wingdings"/>
              <a:buBlip>
                <a:blip r:embed="rId2"/>
              </a:buBlip>
              <a:defRPr sz="2268" b="1">
                <a:solidFill>
                  <a:srgbClr val="000000"/>
                </a:solidFill>
                <a:effectLst/>
                <a:latin typeface="Trebuchet MS"/>
                <a:ea typeface="Trebuchet MS"/>
                <a:cs typeface="Trebuchet MS"/>
                <a:sym typeface="Trebuchet MS"/>
              </a:defRPr>
            </a:pPr>
            <a:r>
              <a:t>Nonvalvular atrial fibrillation.</a:t>
            </a:r>
            <a:endParaRPr>
              <a:latin typeface="Calibri"/>
              <a:ea typeface="Calibri"/>
              <a:cs typeface="Calibri"/>
              <a:sym typeface="Calibri"/>
            </a:endParaRPr>
          </a:p>
          <a:p>
            <a:pPr marL="201625" indent="-201625" defTabSz="288036">
              <a:lnSpc>
                <a:spcPct val="99899"/>
              </a:lnSpc>
              <a:spcBef>
                <a:spcPts val="3100"/>
              </a:spcBef>
              <a:buBlip>
                <a:blip r:embed="rId2"/>
              </a:buBlip>
              <a:defRPr sz="2268" b="1">
                <a:solidFill>
                  <a:srgbClr val="000000"/>
                </a:solidFill>
                <a:effectLst/>
                <a:latin typeface="Trebuchet MS"/>
                <a:ea typeface="Trebuchet MS"/>
                <a:cs typeface="Trebuchet MS"/>
                <a:sym typeface="Trebuchet MS"/>
              </a:defRPr>
            </a:pPr>
            <a:r>
              <a:rPr u="sng">
                <a:hlinkClick r:id="rId3"/>
              </a:rPr>
              <a:t>dabigatran</a:t>
            </a:r>
            <a:r>
              <a:t> capsules should only be dispensed and stored in the original bottle (with desiccant) or blister package in which they came, due to the potential for product breakdown from moisture and resulting loss of potency.</a:t>
            </a:r>
          </a:p>
          <a:p>
            <a:pPr marL="344043" indent="-344043" defTabSz="288036">
              <a:spcBef>
                <a:spcPts val="3100"/>
              </a:spcBef>
              <a:buBlip>
                <a:blip r:embed="rId2"/>
              </a:buBlip>
              <a:defRPr sz="2268" b="1">
                <a:solidFill>
                  <a:srgbClr val="000000"/>
                </a:solidFill>
                <a:effectLst/>
                <a:latin typeface="Trebuchet MS"/>
                <a:ea typeface="Trebuchet MS"/>
                <a:cs typeface="Trebuchet MS"/>
                <a:sym typeface="Trebuchet MS"/>
              </a:defRPr>
            </a:pPr>
            <a:r>
              <a:t>There does not appear to be an increased risk of serious liver injury.</a:t>
            </a:r>
            <a:endParaRPr>
              <a:latin typeface="Calibri"/>
              <a:ea typeface="Calibri"/>
              <a:cs typeface="Calibri"/>
              <a:sym typeface="Calibri"/>
            </a:endParaRPr>
          </a:p>
          <a:p>
            <a:pPr marL="344043" indent="-344043" defTabSz="288036">
              <a:spcBef>
                <a:spcPts val="3100"/>
              </a:spcBef>
              <a:buBlip>
                <a:blip r:embed="rId2"/>
              </a:buBlip>
              <a:defRPr sz="2268" b="1">
                <a:solidFill>
                  <a:srgbClr val="000000"/>
                </a:solidFill>
                <a:effectLst/>
                <a:latin typeface="Trebuchet MS"/>
                <a:ea typeface="Trebuchet MS"/>
                <a:cs typeface="Trebuchet MS"/>
                <a:sym typeface="Trebuchet MS"/>
              </a:defRPr>
            </a:pPr>
            <a:r>
              <a:t>As with all anticoagulants Dabigatran increase risk of bleeding, however the antidote </a:t>
            </a:r>
            <a:r>
              <a:rPr b="0">
                <a:latin typeface="Wingdings"/>
                <a:ea typeface="Wingdings"/>
                <a:cs typeface="Wingdings"/>
                <a:sym typeface="Wingdings"/>
              </a:rPr>
              <a:t> </a:t>
            </a:r>
            <a:r>
              <a:t>idarucizumab.</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Title 1"/>
          <p:cNvSpPr txBox="1">
            <a:spLocks noGrp="1"/>
          </p:cNvSpPr>
          <p:nvPr>
            <p:ph type="title"/>
          </p:nvPr>
        </p:nvSpPr>
        <p:spPr>
          <a:prstGeom prst="rect">
            <a:avLst/>
          </a:prstGeom>
        </p:spPr>
        <p:txBody>
          <a:bodyPr/>
          <a:lstStyle>
            <a:lvl1pPr>
              <a:defRPr sz="3800">
                <a:solidFill>
                  <a:srgbClr val="1F4E79"/>
                </a:solidFill>
              </a:defRPr>
            </a:lvl1pPr>
          </a:lstStyle>
          <a:p>
            <a:r>
              <a:t>Settings in which a heparin or vitamin K antagonist may be preferable:</a:t>
            </a:r>
          </a:p>
        </p:txBody>
      </p:sp>
      <p:sp>
        <p:nvSpPr>
          <p:cNvPr id="285" name="Content Placeholder 2"/>
          <p:cNvSpPr txBox="1">
            <a:spLocks noGrp="1"/>
          </p:cNvSpPr>
          <p:nvPr>
            <p:ph type="body" idx="1"/>
          </p:nvPr>
        </p:nvSpPr>
        <p:spPr>
          <a:prstGeom prst="rect">
            <a:avLst/>
          </a:prstGeom>
        </p:spPr>
        <p:txBody>
          <a:bodyPr/>
          <a:lstStyle/>
          <a:p>
            <a:pPr marL="625642" indent="-625642">
              <a:lnSpc>
                <a:spcPct val="99899"/>
              </a:lnSpc>
              <a:buAutoNum type="arabicPeriod"/>
              <a:defRPr sz="2600" b="1">
                <a:solidFill>
                  <a:srgbClr val="000000"/>
                </a:solidFill>
                <a:effectLst/>
                <a:latin typeface="Trebuchet MS"/>
                <a:ea typeface="Trebuchet MS"/>
                <a:cs typeface="Trebuchet MS"/>
                <a:sym typeface="Trebuchet MS"/>
              </a:defRPr>
            </a:pPr>
            <a:r>
              <a:t>Prosthetic heart valves.</a:t>
            </a:r>
            <a:endParaRPr>
              <a:latin typeface="Calibri"/>
              <a:ea typeface="Calibri"/>
              <a:cs typeface="Calibri"/>
              <a:sym typeface="Calibri"/>
            </a:endParaRPr>
          </a:p>
          <a:p>
            <a:pPr marL="625642" indent="-625642">
              <a:lnSpc>
                <a:spcPct val="99899"/>
              </a:lnSpc>
              <a:buAutoNum type="arabicPeriod" startAt="2"/>
              <a:defRPr sz="2600" b="1">
                <a:solidFill>
                  <a:srgbClr val="000000"/>
                </a:solidFill>
                <a:effectLst/>
                <a:latin typeface="Trebuchet MS"/>
                <a:ea typeface="Trebuchet MS"/>
                <a:cs typeface="Trebuchet MS"/>
                <a:sym typeface="Trebuchet MS"/>
              </a:defRPr>
            </a:pPr>
            <a:r>
              <a:t>Pregnancy.</a:t>
            </a:r>
            <a:endParaRPr>
              <a:latin typeface="Calibri"/>
              <a:ea typeface="Calibri"/>
              <a:cs typeface="Calibri"/>
              <a:sym typeface="Calibri"/>
            </a:endParaRPr>
          </a:p>
          <a:p>
            <a:pPr marL="625642" indent="-625642">
              <a:lnSpc>
                <a:spcPct val="99899"/>
              </a:lnSpc>
              <a:buAutoNum type="arabicPeriod" startAt="3"/>
              <a:defRPr sz="2600" b="1">
                <a:solidFill>
                  <a:srgbClr val="000000"/>
                </a:solidFill>
                <a:effectLst/>
                <a:latin typeface="Trebuchet MS"/>
                <a:ea typeface="Trebuchet MS"/>
                <a:cs typeface="Trebuchet MS"/>
                <a:sym typeface="Trebuchet MS"/>
              </a:defRPr>
            </a:pPr>
            <a:r>
              <a:t>Renal impairment.</a:t>
            </a:r>
            <a:endParaRPr>
              <a:latin typeface="Calibri"/>
              <a:ea typeface="Calibri"/>
              <a:cs typeface="Calibri"/>
              <a:sym typeface="Calibri"/>
            </a:endParaRPr>
          </a:p>
          <a:p>
            <a:pPr marL="625642" indent="-625642">
              <a:lnSpc>
                <a:spcPct val="99899"/>
              </a:lnSpc>
              <a:buAutoNum type="arabicPeriod" startAt="4"/>
              <a:defRPr sz="2600" b="1">
                <a:solidFill>
                  <a:srgbClr val="000000"/>
                </a:solidFill>
                <a:effectLst/>
                <a:latin typeface="Trebuchet MS"/>
                <a:ea typeface="Trebuchet MS"/>
                <a:cs typeface="Trebuchet MS"/>
                <a:sym typeface="Trebuchet MS"/>
              </a:defRPr>
            </a:pPr>
            <a:r>
              <a:rPr>
                <a:latin typeface="Calibri"/>
                <a:ea typeface="Calibri"/>
                <a:cs typeface="Calibri"/>
                <a:sym typeface="Calibri"/>
              </a:rPr>
              <a:t>S</a:t>
            </a:r>
            <a:r>
              <a:t>evere liver disease.</a:t>
            </a:r>
            <a:endParaRPr>
              <a:latin typeface="Calibri"/>
              <a:ea typeface="Calibri"/>
              <a:cs typeface="Calibri"/>
              <a:sym typeface="Calibri"/>
            </a:endParaRPr>
          </a:p>
          <a:p>
            <a:pPr marL="625642" indent="-625642">
              <a:lnSpc>
                <a:spcPct val="99899"/>
              </a:lnSpc>
              <a:buAutoNum type="arabicPeriod" startAt="5"/>
              <a:defRPr sz="2600" b="1">
                <a:solidFill>
                  <a:srgbClr val="000000"/>
                </a:solidFill>
                <a:effectLst/>
                <a:latin typeface="Trebuchet MS"/>
                <a:ea typeface="Trebuchet MS"/>
                <a:cs typeface="Trebuchet MS"/>
                <a:sym typeface="Trebuchet MS"/>
              </a:defRPr>
            </a:pPr>
            <a:r>
              <a:t>Gastrointestinal disease.</a:t>
            </a:r>
            <a:endParaRPr>
              <a:latin typeface="Calibri"/>
              <a:ea typeface="Calibri"/>
              <a:cs typeface="Calibri"/>
              <a:sym typeface="Calibri"/>
            </a:endParaRPr>
          </a:p>
          <a:p>
            <a:pPr marL="625642" indent="-625642">
              <a:lnSpc>
                <a:spcPct val="99899"/>
              </a:lnSpc>
              <a:buAutoNum type="arabicPeriod" startAt="6"/>
              <a:defRPr sz="2600" b="1">
                <a:solidFill>
                  <a:srgbClr val="000000"/>
                </a:solidFill>
                <a:effectLst/>
                <a:latin typeface="Trebuchet MS"/>
                <a:ea typeface="Trebuchet MS"/>
                <a:cs typeface="Trebuchet MS"/>
                <a:sym typeface="Trebuchet MS"/>
              </a:defRPr>
            </a:pPr>
            <a:r>
              <a:t>Compliance and Cost.</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object 3"/>
          <p:cNvSpPr/>
          <p:nvPr/>
        </p:nvSpPr>
        <p:spPr>
          <a:xfrm>
            <a:off x="9995814" y="1219199"/>
            <a:ext cx="1300480" cy="7315201"/>
          </a:xfrm>
          <a:prstGeom prst="line">
            <a:avLst/>
          </a:prstGeom>
          <a:ln w="12700">
            <a:solidFill>
              <a:srgbClr val="5FCAEE"/>
            </a:solidFill>
          </a:ln>
        </p:spPr>
        <p:txBody>
          <a:bodyPr lIns="50800" tIns="50800" rIns="50800" bIns="50800" anchor="ctr"/>
          <a:lstStyle/>
          <a:p>
            <a:pPr>
              <a:defRPr sz="3200">
                <a:effectLst>
                  <a:outerShdw blurRad="25400" dist="25400" dir="2700000" rotWithShape="0">
                    <a:srgbClr val="FFFFFF">
                      <a:alpha val="50000"/>
                    </a:srgbClr>
                  </a:outerShdw>
                </a:effectLst>
              </a:defRPr>
            </a:pPr>
            <a:endParaRPr/>
          </a:p>
        </p:txBody>
      </p:sp>
      <p:sp>
        <p:nvSpPr>
          <p:cNvPr id="290" name="object 12"/>
          <p:cNvSpPr txBox="1"/>
          <p:nvPr/>
        </p:nvSpPr>
        <p:spPr>
          <a:xfrm>
            <a:off x="919127" y="2086397"/>
            <a:ext cx="10754532" cy="711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9525" defTabSz="975360">
              <a:defRPr sz="4800" b="1" spc="-8">
                <a:solidFill>
                  <a:srgbClr val="000000"/>
                </a:solidFill>
                <a:latin typeface="Trebuchet MS"/>
                <a:ea typeface="Trebuchet MS"/>
                <a:cs typeface="Trebuchet MS"/>
                <a:sym typeface="Trebuchet MS"/>
              </a:defRPr>
            </a:pPr>
            <a:r>
              <a:t>Sacubitril </a:t>
            </a:r>
            <a:r>
              <a:rPr spc="0"/>
              <a:t>and</a:t>
            </a:r>
            <a:r>
              <a:rPr spc="-128"/>
              <a:t> </a:t>
            </a:r>
            <a:r>
              <a:t>valsartan</a:t>
            </a:r>
          </a:p>
        </p:txBody>
      </p:sp>
      <p:sp>
        <p:nvSpPr>
          <p:cNvPr id="291" name="object 13"/>
          <p:cNvSpPr/>
          <p:nvPr/>
        </p:nvSpPr>
        <p:spPr>
          <a:xfrm>
            <a:off x="3865676" y="4106855"/>
            <a:ext cx="5273448" cy="3519426"/>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9B65AB-60D9-40FF-86A5-4FF5BA242D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107" y="217714"/>
            <a:ext cx="11566073" cy="58782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Image">
            <a:extLst>
              <a:ext uri="{FF2B5EF4-FFF2-40B4-BE49-F238E27FC236}">
                <a16:creationId xmlns:a16="http://schemas.microsoft.com/office/drawing/2014/main" id="{83987EF3-E71C-44CA-A32D-6AF20BD439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9900" y="6335486"/>
            <a:ext cx="4762500" cy="3200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object 2"/>
          <p:cNvSpPr txBox="1"/>
          <p:nvPr/>
        </p:nvSpPr>
        <p:spPr>
          <a:xfrm>
            <a:off x="1778046" y="-821577"/>
            <a:ext cx="8847330" cy="90162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9525" algn="l" defTabSz="975360">
              <a:spcBef>
                <a:spcPts val="1100"/>
              </a:spcBef>
              <a:tabLst>
                <a:tab pos="355600" algn="l"/>
              </a:tabLst>
              <a:defRPr sz="2400" spc="-19">
                <a:solidFill>
                  <a:srgbClr val="000000"/>
                </a:solidFill>
                <a:latin typeface="Wingdings 3"/>
                <a:ea typeface="Wingdings 3"/>
                <a:cs typeface="Wingdings 3"/>
                <a:sym typeface="Wingdings 3"/>
              </a:defRPr>
            </a:pPr>
            <a:endParaRPr dirty="0"/>
          </a:p>
          <a:p>
            <a:pPr indent="9525" algn="l" defTabSz="975360">
              <a:spcBef>
                <a:spcPts val="1100"/>
              </a:spcBef>
              <a:tabLst>
                <a:tab pos="355600" algn="l"/>
              </a:tabLst>
              <a:defRPr sz="2400" spc="-19">
                <a:solidFill>
                  <a:srgbClr val="000000"/>
                </a:solidFill>
                <a:latin typeface="Wingdings 3"/>
                <a:ea typeface="Wingdings 3"/>
                <a:cs typeface="Wingdings 3"/>
                <a:sym typeface="Wingdings 3"/>
              </a:defRPr>
            </a:pPr>
            <a:endParaRPr dirty="0"/>
          </a:p>
          <a:p>
            <a:pPr indent="9525" algn="l" defTabSz="975360">
              <a:spcBef>
                <a:spcPts val="1100"/>
              </a:spcBef>
              <a:tabLst>
                <a:tab pos="355600" algn="l"/>
              </a:tabLst>
              <a:defRPr sz="2400" spc="-19">
                <a:solidFill>
                  <a:srgbClr val="000000"/>
                </a:solidFill>
                <a:latin typeface="Wingdings 3"/>
                <a:ea typeface="Wingdings 3"/>
                <a:cs typeface="Wingdings 3"/>
                <a:sym typeface="Wingdings 3"/>
              </a:defRPr>
            </a:pPr>
            <a:endParaRPr dirty="0"/>
          </a:p>
          <a:p>
            <a:pPr indent="9525" algn="l" defTabSz="975360">
              <a:spcBef>
                <a:spcPts val="1100"/>
              </a:spcBef>
              <a:tabLst>
                <a:tab pos="355600" algn="l"/>
              </a:tabLst>
              <a:defRPr sz="2400" spc="-19">
                <a:solidFill>
                  <a:srgbClr val="000000"/>
                </a:solidFill>
                <a:latin typeface="Wingdings 3"/>
                <a:ea typeface="Wingdings 3"/>
                <a:cs typeface="Wingdings 3"/>
                <a:sym typeface="Wingdings 3"/>
              </a:defRPr>
            </a:pPr>
            <a:endParaRPr dirty="0"/>
          </a:p>
          <a:p>
            <a:pPr indent="9525" algn="l" defTabSz="975360">
              <a:spcBef>
                <a:spcPts val="1100"/>
              </a:spcBef>
              <a:tabLst>
                <a:tab pos="355600" algn="l"/>
              </a:tabLst>
              <a:defRPr sz="2400" spc="-6">
                <a:solidFill>
                  <a:srgbClr val="000000"/>
                </a:solidFill>
                <a:latin typeface="Wingdings 3"/>
                <a:ea typeface="Wingdings 3"/>
                <a:cs typeface="Wingdings 3"/>
                <a:sym typeface="Wingdings 3"/>
              </a:defRPr>
            </a:pPr>
            <a:r>
              <a:rPr dirty="0"/>
              <a:t></a:t>
            </a:r>
            <a:r>
              <a:rPr b="1" spc="-9" dirty="0">
                <a:latin typeface="Trebuchet MS"/>
                <a:ea typeface="Trebuchet MS"/>
                <a:cs typeface="Trebuchet MS"/>
                <a:sym typeface="Trebuchet MS"/>
              </a:rPr>
              <a:t>Brand </a:t>
            </a:r>
            <a:r>
              <a:rPr b="1" spc="-3" dirty="0">
                <a:latin typeface="Trebuchet MS"/>
                <a:ea typeface="Trebuchet MS"/>
                <a:cs typeface="Trebuchet MS"/>
                <a:sym typeface="Trebuchet MS"/>
              </a:rPr>
              <a:t>Names: </a:t>
            </a:r>
            <a:r>
              <a:rPr b="1" spc="0" dirty="0">
                <a:latin typeface="Trebuchet MS"/>
                <a:ea typeface="Trebuchet MS"/>
                <a:cs typeface="Trebuchet MS"/>
                <a:sym typeface="Trebuchet MS"/>
              </a:rPr>
              <a:t>US</a:t>
            </a:r>
            <a:r>
              <a:rPr b="1" spc="25" dirty="0">
                <a:latin typeface="Trebuchet MS"/>
                <a:ea typeface="Trebuchet MS"/>
                <a:cs typeface="Trebuchet MS"/>
                <a:sym typeface="Trebuchet MS"/>
              </a:rPr>
              <a:t> </a:t>
            </a:r>
            <a:r>
              <a:rPr b="1" spc="-3" dirty="0">
                <a:latin typeface="Trebuchet MS"/>
                <a:ea typeface="Trebuchet MS"/>
                <a:cs typeface="Trebuchet MS"/>
                <a:sym typeface="Trebuchet MS"/>
              </a:rPr>
              <a:t>Entresto</a:t>
            </a:r>
          </a:p>
          <a:p>
            <a:pPr indent="9525" algn="l" defTabSz="975360">
              <a:spcBef>
                <a:spcPts val="900"/>
              </a:spcBef>
              <a:tabLst>
                <a:tab pos="355600" algn="l"/>
              </a:tabLst>
              <a:defRPr sz="2400" spc="-6">
                <a:solidFill>
                  <a:srgbClr val="000000"/>
                </a:solidFill>
                <a:latin typeface="Wingdings 3"/>
                <a:ea typeface="Wingdings 3"/>
                <a:cs typeface="Wingdings 3"/>
                <a:sym typeface="Wingdings 3"/>
              </a:defRPr>
            </a:pPr>
            <a:r>
              <a:rPr dirty="0"/>
              <a:t></a:t>
            </a:r>
            <a:r>
              <a:rPr b="1" dirty="0">
                <a:latin typeface="Times New Roman"/>
                <a:ea typeface="Times New Roman"/>
                <a:cs typeface="Times New Roman"/>
                <a:sym typeface="Times New Roman"/>
              </a:rPr>
              <a:t>	</a:t>
            </a:r>
            <a:r>
              <a:rPr b="1" spc="-9" dirty="0">
                <a:latin typeface="Trebuchet MS"/>
                <a:ea typeface="Trebuchet MS"/>
                <a:cs typeface="Trebuchet MS"/>
                <a:sym typeface="Trebuchet MS"/>
              </a:rPr>
              <a:t>Brand </a:t>
            </a:r>
            <a:r>
              <a:rPr b="1" spc="-3" dirty="0">
                <a:latin typeface="Trebuchet MS"/>
                <a:ea typeface="Trebuchet MS"/>
                <a:cs typeface="Trebuchet MS"/>
                <a:sym typeface="Trebuchet MS"/>
              </a:rPr>
              <a:t>Names: </a:t>
            </a:r>
            <a:r>
              <a:rPr b="1" spc="0" dirty="0">
                <a:latin typeface="Trebuchet MS"/>
                <a:ea typeface="Trebuchet MS"/>
                <a:cs typeface="Trebuchet MS"/>
                <a:sym typeface="Trebuchet MS"/>
              </a:rPr>
              <a:t>Canada</a:t>
            </a:r>
            <a:r>
              <a:rPr b="1" spc="22" dirty="0">
                <a:latin typeface="Trebuchet MS"/>
                <a:ea typeface="Trebuchet MS"/>
                <a:cs typeface="Trebuchet MS"/>
                <a:sym typeface="Trebuchet MS"/>
              </a:rPr>
              <a:t> </a:t>
            </a:r>
            <a:r>
              <a:rPr b="1" spc="-3" dirty="0">
                <a:latin typeface="Trebuchet MS"/>
                <a:ea typeface="Trebuchet MS"/>
                <a:cs typeface="Trebuchet MS"/>
                <a:sym typeface="Trebuchet MS"/>
              </a:rPr>
              <a:t>Entresto</a:t>
            </a:r>
          </a:p>
          <a:p>
            <a:pPr indent="9525" algn="l" defTabSz="975360">
              <a:spcBef>
                <a:spcPts val="900"/>
              </a:spcBef>
              <a:tabLst>
                <a:tab pos="355600" algn="l"/>
              </a:tabLst>
              <a:defRPr sz="2400" spc="-6">
                <a:solidFill>
                  <a:srgbClr val="000000"/>
                </a:solidFill>
                <a:latin typeface="Wingdings 3"/>
                <a:ea typeface="Wingdings 3"/>
                <a:cs typeface="Wingdings 3"/>
                <a:sym typeface="Wingdings 3"/>
              </a:defRPr>
            </a:pPr>
            <a:r>
              <a:rPr dirty="0"/>
              <a:t></a:t>
            </a:r>
            <a:r>
              <a:rPr b="1" dirty="0">
                <a:latin typeface="Times New Roman"/>
                <a:ea typeface="Times New Roman"/>
                <a:cs typeface="Times New Roman"/>
                <a:sym typeface="Times New Roman"/>
              </a:rPr>
              <a:t>	</a:t>
            </a:r>
            <a:r>
              <a:rPr b="1" spc="0" dirty="0">
                <a:latin typeface="Trebuchet MS"/>
                <a:ea typeface="Trebuchet MS"/>
                <a:cs typeface="Trebuchet MS"/>
                <a:sym typeface="Trebuchet MS"/>
              </a:rPr>
              <a:t>Pharmacologic </a:t>
            </a:r>
            <a:r>
              <a:rPr b="1" spc="-3" dirty="0">
                <a:latin typeface="Trebuchet MS"/>
                <a:ea typeface="Trebuchet MS"/>
                <a:cs typeface="Trebuchet MS"/>
                <a:sym typeface="Trebuchet MS"/>
              </a:rPr>
              <a:t>Category Angiotensin II </a:t>
            </a:r>
            <a:r>
              <a:rPr b="1" spc="-9" dirty="0">
                <a:latin typeface="Trebuchet MS"/>
                <a:ea typeface="Trebuchet MS"/>
                <a:cs typeface="Trebuchet MS"/>
                <a:sym typeface="Trebuchet MS"/>
              </a:rPr>
              <a:t>Receptor </a:t>
            </a:r>
            <a:r>
              <a:rPr b="1" spc="-3" dirty="0">
                <a:latin typeface="Trebuchet MS"/>
                <a:ea typeface="Trebuchet MS"/>
                <a:cs typeface="Trebuchet MS"/>
                <a:sym typeface="Trebuchet MS"/>
              </a:rPr>
              <a:t>Blocker; </a:t>
            </a:r>
            <a:r>
              <a:rPr b="1" spc="0" dirty="0" err="1">
                <a:latin typeface="Trebuchet MS"/>
                <a:ea typeface="Trebuchet MS"/>
                <a:cs typeface="Trebuchet MS"/>
                <a:sym typeface="Trebuchet MS"/>
              </a:rPr>
              <a:t>Neprilysin</a:t>
            </a:r>
            <a:r>
              <a:rPr b="1" spc="-77" dirty="0">
                <a:latin typeface="Trebuchet MS"/>
                <a:ea typeface="Trebuchet MS"/>
                <a:cs typeface="Trebuchet MS"/>
                <a:sym typeface="Trebuchet MS"/>
              </a:rPr>
              <a:t> </a:t>
            </a:r>
            <a:r>
              <a:rPr b="1" spc="-3" dirty="0">
                <a:latin typeface="Trebuchet MS"/>
                <a:ea typeface="Trebuchet MS"/>
                <a:cs typeface="Trebuchet MS"/>
                <a:sym typeface="Trebuchet MS"/>
              </a:rPr>
              <a:t>Inhibitor</a:t>
            </a:r>
          </a:p>
          <a:p>
            <a:pPr indent="9525" defTabSz="975360">
              <a:tabLst>
                <a:tab pos="355600" algn="l"/>
              </a:tabLst>
              <a:defRPr sz="2400" spc="-10">
                <a:solidFill>
                  <a:srgbClr val="000000"/>
                </a:solidFill>
                <a:latin typeface="Wingdings 3"/>
                <a:ea typeface="Wingdings 3"/>
                <a:cs typeface="Wingdings 3"/>
                <a:sym typeface="Wingdings 3"/>
              </a:defRPr>
            </a:pPr>
            <a:endParaRPr b="1" spc="-3" dirty="0">
              <a:latin typeface="Trebuchet MS"/>
              <a:ea typeface="Trebuchet MS"/>
              <a:cs typeface="Trebuchet MS"/>
              <a:sym typeface="Trebuchet MS"/>
            </a:endParaRPr>
          </a:p>
          <a:p>
            <a:pPr indent="9525" defTabSz="975360">
              <a:tabLst>
                <a:tab pos="355600" algn="l"/>
              </a:tabLst>
              <a:defRPr sz="2400" spc="-10">
                <a:solidFill>
                  <a:srgbClr val="000000"/>
                </a:solidFill>
                <a:latin typeface="Wingdings 3"/>
                <a:ea typeface="Wingdings 3"/>
                <a:cs typeface="Wingdings 3"/>
                <a:sym typeface="Wingdings 3"/>
              </a:defRPr>
            </a:pPr>
            <a:r>
              <a:rPr b="1" spc="0" dirty="0">
                <a:latin typeface="Trebuchet MS"/>
                <a:ea typeface="Trebuchet MS"/>
                <a:cs typeface="Trebuchet MS"/>
                <a:sym typeface="Trebuchet MS"/>
              </a:rPr>
              <a:t>Use</a:t>
            </a:r>
          </a:p>
          <a:p>
            <a:pPr marL="365759" marR="12192" indent="-356234" algn="l" defTabSz="975360">
              <a:spcBef>
                <a:spcPts val="1800"/>
              </a:spcBef>
              <a:tabLst>
                <a:tab pos="355600" algn="l"/>
              </a:tabLst>
              <a:defRPr sz="2400" spc="-9">
                <a:solidFill>
                  <a:srgbClr val="000000"/>
                </a:solidFill>
                <a:latin typeface="Wingdings 3"/>
                <a:ea typeface="Wingdings 3"/>
                <a:cs typeface="Wingdings 3"/>
                <a:sym typeface="Wingdings 3"/>
              </a:defRPr>
            </a:pPr>
            <a:r>
              <a:rPr dirty="0"/>
              <a:t></a:t>
            </a:r>
            <a:r>
              <a:rPr b="1" dirty="0">
                <a:latin typeface="Times New Roman"/>
                <a:ea typeface="Times New Roman"/>
                <a:cs typeface="Times New Roman"/>
                <a:sym typeface="Times New Roman"/>
              </a:rPr>
              <a:t>	</a:t>
            </a:r>
            <a:r>
              <a:rPr b="1" spc="0" dirty="0">
                <a:latin typeface="Trebuchet MS"/>
                <a:ea typeface="Trebuchet MS"/>
                <a:cs typeface="Trebuchet MS"/>
                <a:sym typeface="Trebuchet MS"/>
              </a:rPr>
              <a:t>Heart </a:t>
            </a:r>
            <a:r>
              <a:rPr b="1" spc="-4" dirty="0">
                <a:latin typeface="Trebuchet MS"/>
                <a:ea typeface="Trebuchet MS"/>
                <a:cs typeface="Trebuchet MS"/>
                <a:sym typeface="Trebuchet MS"/>
              </a:rPr>
              <a:t>failure: </a:t>
            </a:r>
            <a:r>
              <a:rPr b="1" spc="-13" dirty="0">
                <a:latin typeface="Trebuchet MS"/>
                <a:ea typeface="Trebuchet MS"/>
                <a:cs typeface="Trebuchet MS"/>
                <a:sym typeface="Trebuchet MS"/>
              </a:rPr>
              <a:t>Reduce </a:t>
            </a:r>
            <a:r>
              <a:rPr b="1" spc="-4" dirty="0">
                <a:latin typeface="Trebuchet MS"/>
                <a:ea typeface="Trebuchet MS"/>
                <a:cs typeface="Trebuchet MS"/>
                <a:sym typeface="Trebuchet MS"/>
              </a:rPr>
              <a:t>the </a:t>
            </a:r>
            <a:r>
              <a:rPr b="1" spc="0" dirty="0">
                <a:latin typeface="Trebuchet MS"/>
                <a:ea typeface="Trebuchet MS"/>
                <a:cs typeface="Trebuchet MS"/>
                <a:sym typeface="Trebuchet MS"/>
              </a:rPr>
              <a:t>risk </a:t>
            </a:r>
            <a:r>
              <a:rPr b="1" spc="-4" dirty="0">
                <a:latin typeface="Trebuchet MS"/>
                <a:ea typeface="Trebuchet MS"/>
                <a:cs typeface="Trebuchet MS"/>
                <a:sym typeface="Trebuchet MS"/>
              </a:rPr>
              <a:t>of cardiovascular death and hospitalization for  heart failure in patients with </a:t>
            </a:r>
            <a:r>
              <a:rPr b="1" dirty="0">
                <a:latin typeface="Trebuchet MS"/>
                <a:ea typeface="Trebuchet MS"/>
                <a:cs typeface="Trebuchet MS"/>
                <a:sym typeface="Trebuchet MS"/>
              </a:rPr>
              <a:t>chronic </a:t>
            </a:r>
            <a:r>
              <a:rPr b="1" spc="-4" dirty="0">
                <a:latin typeface="Trebuchet MS"/>
                <a:ea typeface="Trebuchet MS"/>
                <a:cs typeface="Trebuchet MS"/>
                <a:sym typeface="Trebuchet MS"/>
              </a:rPr>
              <a:t>heart failure (NYHA Class </a:t>
            </a:r>
            <a:r>
              <a:rPr b="1" spc="0" dirty="0">
                <a:latin typeface="Trebuchet MS"/>
                <a:ea typeface="Trebuchet MS"/>
                <a:cs typeface="Trebuchet MS"/>
                <a:sym typeface="Trebuchet MS"/>
              </a:rPr>
              <a:t>II-IV) </a:t>
            </a:r>
            <a:r>
              <a:rPr b="1" spc="-4" dirty="0">
                <a:latin typeface="Trebuchet MS"/>
                <a:ea typeface="Trebuchet MS"/>
                <a:cs typeface="Trebuchet MS"/>
                <a:sym typeface="Trebuchet MS"/>
              </a:rPr>
              <a:t>and  reduced ejection fraction; usually administered in </a:t>
            </a:r>
            <a:r>
              <a:rPr b="1" dirty="0">
                <a:latin typeface="Trebuchet MS"/>
                <a:ea typeface="Trebuchet MS"/>
                <a:cs typeface="Trebuchet MS"/>
                <a:sym typeface="Trebuchet MS"/>
              </a:rPr>
              <a:t>conjunction </a:t>
            </a:r>
            <a:r>
              <a:rPr b="1" spc="-4" dirty="0">
                <a:latin typeface="Trebuchet MS"/>
                <a:ea typeface="Trebuchet MS"/>
                <a:cs typeface="Trebuchet MS"/>
                <a:sym typeface="Trebuchet MS"/>
              </a:rPr>
              <a:t>with </a:t>
            </a:r>
            <a:r>
              <a:rPr b="1" dirty="0">
                <a:latin typeface="Trebuchet MS"/>
                <a:ea typeface="Trebuchet MS"/>
                <a:cs typeface="Trebuchet MS"/>
                <a:sym typeface="Trebuchet MS"/>
              </a:rPr>
              <a:t>other  </a:t>
            </a:r>
            <a:r>
              <a:rPr b="1" spc="-4" dirty="0">
                <a:latin typeface="Trebuchet MS"/>
                <a:ea typeface="Trebuchet MS"/>
                <a:cs typeface="Trebuchet MS"/>
                <a:sym typeface="Trebuchet MS"/>
              </a:rPr>
              <a:t>heart failure therapies, in </a:t>
            </a:r>
            <a:r>
              <a:rPr b="1" spc="0" dirty="0">
                <a:latin typeface="Trebuchet MS"/>
                <a:ea typeface="Trebuchet MS"/>
                <a:cs typeface="Trebuchet MS"/>
                <a:sym typeface="Trebuchet MS"/>
              </a:rPr>
              <a:t>place </a:t>
            </a:r>
            <a:r>
              <a:rPr b="1" spc="-4" dirty="0">
                <a:latin typeface="Trebuchet MS"/>
                <a:ea typeface="Trebuchet MS"/>
                <a:cs typeface="Trebuchet MS"/>
                <a:sym typeface="Trebuchet MS"/>
              </a:rPr>
              <a:t>of an angiotensin-converting enzyme </a:t>
            </a:r>
            <a:r>
              <a:rPr b="1" dirty="0">
                <a:latin typeface="Trebuchet MS"/>
                <a:ea typeface="Trebuchet MS"/>
                <a:cs typeface="Trebuchet MS"/>
                <a:sym typeface="Trebuchet MS"/>
              </a:rPr>
              <a:t>(ACE)  </a:t>
            </a:r>
            <a:r>
              <a:rPr b="1" spc="-4" dirty="0">
                <a:latin typeface="Trebuchet MS"/>
                <a:ea typeface="Trebuchet MS"/>
                <a:cs typeface="Trebuchet MS"/>
                <a:sym typeface="Trebuchet MS"/>
              </a:rPr>
              <a:t>inhibitor or other angiotensin II receptor blocker</a:t>
            </a:r>
            <a:r>
              <a:rPr b="1" spc="4" dirty="0">
                <a:latin typeface="Trebuchet MS"/>
                <a:ea typeface="Trebuchet MS"/>
                <a:cs typeface="Trebuchet MS"/>
                <a:sym typeface="Trebuchet MS"/>
              </a:rPr>
              <a:t> </a:t>
            </a:r>
            <a:r>
              <a:rPr b="1" dirty="0">
                <a:latin typeface="Trebuchet MS"/>
                <a:ea typeface="Trebuchet MS"/>
                <a:cs typeface="Trebuchet MS"/>
                <a:sym typeface="Trebuchet MS"/>
              </a:rPr>
              <a:t>(ARB)</a:t>
            </a:r>
          </a:p>
          <a:p>
            <a:pPr marL="365759" marR="5418" indent="-356234" algn="l" defTabSz="975360">
              <a:spcBef>
                <a:spcPts val="900"/>
              </a:spcBef>
              <a:tabLst>
                <a:tab pos="355600" algn="l"/>
              </a:tabLst>
              <a:defRPr sz="2400" spc="-9">
                <a:solidFill>
                  <a:srgbClr val="000000"/>
                </a:solidFill>
                <a:latin typeface="Wingdings 3"/>
                <a:ea typeface="Wingdings 3"/>
                <a:cs typeface="Wingdings 3"/>
                <a:sym typeface="Wingdings 3"/>
              </a:defRPr>
            </a:pPr>
            <a:r>
              <a:rPr dirty="0"/>
              <a:t></a:t>
            </a:r>
            <a:r>
              <a:rPr b="1" dirty="0">
                <a:latin typeface="Times New Roman"/>
                <a:ea typeface="Times New Roman"/>
                <a:cs typeface="Times New Roman"/>
                <a:sym typeface="Times New Roman"/>
              </a:rPr>
              <a:t>	</a:t>
            </a:r>
            <a:r>
              <a:rPr b="1" spc="-4" dirty="0">
                <a:latin typeface="Trebuchet MS"/>
                <a:ea typeface="Trebuchet MS"/>
                <a:cs typeface="Trebuchet MS"/>
                <a:sym typeface="Trebuchet MS"/>
              </a:rPr>
              <a:t>Note: According </a:t>
            </a:r>
            <a:r>
              <a:rPr b="1" dirty="0">
                <a:latin typeface="Trebuchet MS"/>
                <a:ea typeface="Trebuchet MS"/>
                <a:cs typeface="Trebuchet MS"/>
                <a:sym typeface="Trebuchet MS"/>
              </a:rPr>
              <a:t>to </a:t>
            </a:r>
            <a:r>
              <a:rPr b="1" spc="-4" dirty="0">
                <a:latin typeface="Trebuchet MS"/>
                <a:ea typeface="Trebuchet MS"/>
                <a:cs typeface="Trebuchet MS"/>
                <a:sym typeface="Trebuchet MS"/>
              </a:rPr>
              <a:t>the ACC/AHA/HFSA heart failure guidelines, in patients  with </a:t>
            </a:r>
            <a:r>
              <a:rPr b="1" dirty="0">
                <a:latin typeface="Trebuchet MS"/>
                <a:ea typeface="Trebuchet MS"/>
                <a:cs typeface="Trebuchet MS"/>
                <a:sym typeface="Trebuchet MS"/>
              </a:rPr>
              <a:t>chronic </a:t>
            </a:r>
            <a:r>
              <a:rPr b="1" spc="-4" dirty="0">
                <a:latin typeface="Trebuchet MS"/>
                <a:ea typeface="Trebuchet MS"/>
                <a:cs typeface="Trebuchet MS"/>
                <a:sym typeface="Trebuchet MS"/>
              </a:rPr>
              <a:t>symptomatic heart failure with reduced ejection fraction  (</a:t>
            </a:r>
            <a:r>
              <a:rPr b="1" spc="-4" dirty="0" err="1">
                <a:latin typeface="Trebuchet MS"/>
                <a:ea typeface="Trebuchet MS"/>
                <a:cs typeface="Trebuchet MS"/>
                <a:sym typeface="Trebuchet MS"/>
              </a:rPr>
              <a:t>HFrEF</a:t>
            </a:r>
            <a:r>
              <a:rPr b="1" spc="-4" dirty="0">
                <a:latin typeface="Trebuchet MS"/>
                <a:ea typeface="Trebuchet MS"/>
                <a:cs typeface="Trebuchet MS"/>
                <a:sym typeface="Trebuchet MS"/>
              </a:rPr>
              <a:t>) NYHA Class II or III who tolerate an ACE inhibitor or ARB,</a:t>
            </a:r>
            <a:r>
              <a:rPr b="1" spc="-288" dirty="0">
                <a:latin typeface="Trebuchet MS"/>
                <a:ea typeface="Trebuchet MS"/>
                <a:cs typeface="Trebuchet MS"/>
                <a:sym typeface="Trebuchet MS"/>
              </a:rPr>
              <a:t> </a:t>
            </a:r>
            <a:r>
              <a:rPr b="1" spc="-4" dirty="0">
                <a:latin typeface="Trebuchet MS"/>
                <a:ea typeface="Trebuchet MS"/>
                <a:cs typeface="Trebuchet MS"/>
                <a:sym typeface="Trebuchet MS"/>
              </a:rPr>
              <a:t>replacement  with sacubitril/valsartan is</a:t>
            </a:r>
            <a:r>
              <a:rPr b="1" spc="-18" dirty="0">
                <a:latin typeface="Trebuchet MS"/>
                <a:ea typeface="Trebuchet MS"/>
                <a:cs typeface="Trebuchet MS"/>
                <a:sym typeface="Trebuchet MS"/>
              </a:rPr>
              <a:t> </a:t>
            </a:r>
            <a:r>
              <a:rPr b="1" spc="-4" dirty="0">
                <a:latin typeface="Trebuchet MS"/>
                <a:ea typeface="Trebuchet MS"/>
                <a:cs typeface="Trebuchet MS"/>
                <a:sym typeface="Trebuchet MS"/>
              </a:rPr>
              <a:t>recommended</a:t>
            </a:r>
          </a:p>
        </p:txBody>
      </p:sp>
    </p:spTree>
    <p:extLst>
      <p:ext uri="{BB962C8B-B14F-4D97-AF65-F5344CB8AC3E}">
        <p14:creationId xmlns:p14="http://schemas.microsoft.com/office/powerpoint/2010/main" val="2930781959"/>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object 3"/>
          <p:cNvSpPr txBox="1"/>
          <p:nvPr/>
        </p:nvSpPr>
        <p:spPr>
          <a:xfrm>
            <a:off x="704426" y="1059247"/>
            <a:ext cx="11595948" cy="7635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5759" marR="28448" indent="-356234" algn="l" defTabSz="975360">
              <a:tabLst>
                <a:tab pos="444500" algn="l"/>
              </a:tabLst>
              <a:defRPr sz="1400" spc="-11">
                <a:solidFill>
                  <a:srgbClr val="000000"/>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sz="2800">
                <a:latin typeface="Times New Roman"/>
                <a:ea typeface="Times New Roman"/>
                <a:cs typeface="Times New Roman"/>
                <a:sym typeface="Times New Roman"/>
              </a:rPr>
              <a:t>	</a:t>
            </a:r>
            <a:r>
              <a:rPr sz="2800" spc="0">
                <a:latin typeface="Trebuchet MS"/>
                <a:ea typeface="Trebuchet MS"/>
                <a:cs typeface="Trebuchet MS"/>
                <a:sym typeface="Trebuchet MS"/>
              </a:rPr>
              <a:t>— </a:t>
            </a:r>
            <a:r>
              <a:rPr sz="3400" b="1" spc="-5">
                <a:latin typeface="Trebuchet MS"/>
                <a:ea typeface="Trebuchet MS"/>
                <a:cs typeface="Trebuchet MS"/>
                <a:sym typeface="Trebuchet MS"/>
              </a:rPr>
              <a:t>Blockade of the renin-angiotensin-aldosterone system is </a:t>
            </a:r>
            <a:r>
              <a:rPr sz="3400" b="1" spc="0">
                <a:latin typeface="Trebuchet MS"/>
                <a:ea typeface="Trebuchet MS"/>
                <a:cs typeface="Trebuchet MS"/>
                <a:sym typeface="Trebuchet MS"/>
              </a:rPr>
              <a:t>a </a:t>
            </a:r>
            <a:r>
              <a:rPr sz="3400" b="1" spc="-5">
                <a:latin typeface="Trebuchet MS"/>
                <a:ea typeface="Trebuchet MS"/>
                <a:cs typeface="Trebuchet MS"/>
                <a:sym typeface="Trebuchet MS"/>
              </a:rPr>
              <a:t>key component  of treatment of patients with heart failure with reduced ejection fraction  </a:t>
            </a:r>
            <a:r>
              <a:rPr sz="3400" b="1" spc="-53">
                <a:latin typeface="Trebuchet MS"/>
                <a:ea typeface="Trebuchet MS"/>
                <a:cs typeface="Trebuchet MS"/>
                <a:sym typeface="Trebuchet MS"/>
              </a:rPr>
              <a:t>(HFrEF, </a:t>
            </a:r>
            <a:r>
              <a:rPr sz="3400" b="1" spc="-5">
                <a:latin typeface="Trebuchet MS"/>
                <a:ea typeface="Trebuchet MS"/>
                <a:cs typeface="Trebuchet MS"/>
                <a:sym typeface="Trebuchet MS"/>
              </a:rPr>
              <a:t>also known as systolic HF </a:t>
            </a:r>
            <a:r>
              <a:rPr sz="3400" b="1" spc="-11">
                <a:latin typeface="Trebuchet MS"/>
                <a:ea typeface="Trebuchet MS"/>
                <a:cs typeface="Trebuchet MS"/>
                <a:sym typeface="Trebuchet MS"/>
              </a:rPr>
              <a:t>or </a:t>
            </a:r>
            <a:r>
              <a:rPr sz="3400" b="1" spc="-5">
                <a:latin typeface="Trebuchet MS"/>
                <a:ea typeface="Trebuchet MS"/>
                <a:cs typeface="Trebuchet MS"/>
                <a:sym typeface="Trebuchet MS"/>
              </a:rPr>
              <a:t>HF due to systolic dysfunction) </a:t>
            </a:r>
            <a:r>
              <a:rPr sz="3400" b="1" spc="0">
                <a:latin typeface="Trebuchet MS"/>
                <a:ea typeface="Trebuchet MS"/>
                <a:cs typeface="Trebuchet MS"/>
                <a:sym typeface="Trebuchet MS"/>
              </a:rPr>
              <a:t>.</a:t>
            </a:r>
          </a:p>
          <a:p>
            <a:pPr marL="365759" marR="28448" indent="-356234" algn="l" defTabSz="975360">
              <a:tabLst>
                <a:tab pos="444500" algn="l"/>
              </a:tabLst>
              <a:defRPr sz="1400" spc="-11">
                <a:solidFill>
                  <a:srgbClr val="000000"/>
                </a:solidFill>
                <a:latin typeface="Wingdings 3"/>
                <a:ea typeface="Wingdings 3"/>
                <a:cs typeface="Wingdings 3"/>
                <a:sym typeface="Wingdings 3"/>
              </a:defRPr>
            </a:pPr>
            <a:endParaRPr sz="3400" b="1" spc="0">
              <a:latin typeface="Trebuchet MS"/>
              <a:ea typeface="Trebuchet MS"/>
              <a:cs typeface="Trebuchet MS"/>
              <a:sym typeface="Trebuchet MS"/>
            </a:endParaRPr>
          </a:p>
          <a:p>
            <a:pPr marR="5418" indent="266700" algn="l" defTabSz="975360">
              <a:defRPr sz="3400" b="1" spc="-5">
                <a:solidFill>
                  <a:srgbClr val="000000"/>
                </a:solidFill>
                <a:latin typeface="Trebuchet MS"/>
                <a:ea typeface="Trebuchet MS"/>
                <a:cs typeface="Trebuchet MS"/>
                <a:sym typeface="Trebuchet MS"/>
              </a:defRPr>
            </a:pPr>
            <a:r>
              <a:t>Augmentation of beneficial counter-regulatory systems </a:t>
            </a:r>
            <a:r>
              <a:rPr spc="0"/>
              <a:t>such </a:t>
            </a:r>
            <a:r>
              <a:t>as </a:t>
            </a:r>
            <a:r>
              <a:rPr spc="-11"/>
              <a:t>natriuretic  </a:t>
            </a:r>
            <a:r>
              <a:t>peptides is an additional strategy to treat HF </a:t>
            </a:r>
            <a:r>
              <a:rPr spc="0"/>
              <a:t>. </a:t>
            </a:r>
            <a:r>
              <a:t>Inhibition of neprilysin </a:t>
            </a:r>
            <a:r>
              <a:rPr spc="0"/>
              <a:t>raises  </a:t>
            </a:r>
            <a:r>
              <a:t>levels of </a:t>
            </a:r>
            <a:r>
              <a:rPr spc="0"/>
              <a:t>several </a:t>
            </a:r>
            <a:r>
              <a:t>endogenous vasoactive peptides, including </a:t>
            </a:r>
            <a:r>
              <a:rPr spc="-11"/>
              <a:t>natriuretic  </a:t>
            </a:r>
            <a:r>
              <a:t>peptides, bradykinin, and adrenomedullin. </a:t>
            </a:r>
            <a:r>
              <a:rPr spc="0"/>
              <a:t>The </a:t>
            </a:r>
            <a:r>
              <a:t>combination of </a:t>
            </a:r>
            <a:r>
              <a:rPr spc="0"/>
              <a:t>neprilysin  </a:t>
            </a:r>
            <a:r>
              <a:t>inhibitor </a:t>
            </a:r>
            <a:r>
              <a:rPr spc="0"/>
              <a:t>plus </a:t>
            </a:r>
            <a:r>
              <a:t>angiotensin II receptor blocker (ARB) therapy is used as an  alternative to angiotensin </a:t>
            </a:r>
            <a:r>
              <a:rPr spc="-11"/>
              <a:t>converting </a:t>
            </a:r>
            <a:r>
              <a:t>enzyme (ACE) inhibitor (or single agent  ARB)</a:t>
            </a:r>
            <a:r>
              <a:rPr spc="-11"/>
              <a:t> </a:t>
            </a:r>
            <a:r>
              <a:t>therapy</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object 2"/>
          <p:cNvSpPr txBox="1">
            <a:spLocks noGrp="1"/>
          </p:cNvSpPr>
          <p:nvPr>
            <p:ph type="title"/>
          </p:nvPr>
        </p:nvSpPr>
        <p:spPr>
          <a:prstGeom prst="rect">
            <a:avLst/>
          </a:prstGeom>
        </p:spPr>
        <p:txBody>
          <a:bodyPr lIns="0" tIns="0" rIns="0" bIns="0"/>
          <a:lstStyle/>
          <a:p>
            <a:pPr marR="5418" indent="9525">
              <a:defRPr sz="3400"/>
            </a:pPr>
            <a:r>
              <a:t>The following </a:t>
            </a:r>
            <a:r>
              <a:rPr spc="-141"/>
              <a:t>recommendations </a:t>
            </a:r>
            <a:r>
              <a:t>for </a:t>
            </a:r>
            <a:r>
              <a:rPr spc="-141"/>
              <a:t>use </a:t>
            </a:r>
            <a:r>
              <a:t>of  </a:t>
            </a:r>
            <a:r>
              <a:rPr u="sng">
                <a:hlinkClick r:id="rId2"/>
              </a:rPr>
              <a:t>sacubitril-valsartan</a:t>
            </a:r>
          </a:p>
        </p:txBody>
      </p:sp>
      <p:sp>
        <p:nvSpPr>
          <p:cNvPr id="298" name="object 3"/>
          <p:cNvSpPr txBox="1"/>
          <p:nvPr/>
        </p:nvSpPr>
        <p:spPr>
          <a:xfrm>
            <a:off x="1690768" y="2521515"/>
            <a:ext cx="10682128" cy="41593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5759" marR="5418" indent="-356234" algn="l" defTabSz="975360">
              <a:tabLst>
                <a:tab pos="355600" algn="l"/>
              </a:tabLst>
              <a:defRPr spc="-11">
                <a:solidFill>
                  <a:srgbClr val="000000"/>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b="1" spc="0">
                <a:latin typeface="Trebuchet MS"/>
                <a:ea typeface="Trebuchet MS"/>
                <a:cs typeface="Trebuchet MS"/>
                <a:sym typeface="Trebuchet MS"/>
              </a:rPr>
              <a:t>For </a:t>
            </a:r>
            <a:r>
              <a:rPr b="1" spc="-5">
                <a:latin typeface="Trebuchet MS"/>
                <a:ea typeface="Trebuchet MS"/>
                <a:cs typeface="Trebuchet MS"/>
                <a:sym typeface="Trebuchet MS"/>
              </a:rPr>
              <a:t>patients with new diagnosis of NYHA </a:t>
            </a:r>
            <a:r>
              <a:rPr b="1" spc="0">
                <a:latin typeface="Trebuchet MS"/>
                <a:ea typeface="Trebuchet MS"/>
                <a:cs typeface="Trebuchet MS"/>
                <a:sym typeface="Trebuchet MS"/>
              </a:rPr>
              <a:t>class </a:t>
            </a:r>
            <a:r>
              <a:rPr b="1" spc="-5">
                <a:latin typeface="Trebuchet MS"/>
                <a:ea typeface="Trebuchet MS"/>
                <a:cs typeface="Trebuchet MS"/>
                <a:sym typeface="Trebuchet MS"/>
              </a:rPr>
              <a:t>II to IV HFrEF (left </a:t>
            </a:r>
            <a:r>
              <a:rPr b="1">
                <a:latin typeface="Trebuchet MS"/>
                <a:ea typeface="Trebuchet MS"/>
                <a:cs typeface="Trebuchet MS"/>
                <a:sym typeface="Trebuchet MS"/>
              </a:rPr>
              <a:t>ventricular  </a:t>
            </a:r>
            <a:r>
              <a:rPr b="1" spc="-5">
                <a:latin typeface="Trebuchet MS"/>
                <a:ea typeface="Trebuchet MS"/>
                <a:cs typeface="Trebuchet MS"/>
                <a:sym typeface="Trebuchet MS"/>
              </a:rPr>
              <a:t>ejection fraction </a:t>
            </a:r>
            <a:r>
              <a:rPr b="1" spc="-57">
                <a:latin typeface="Trebuchet MS"/>
                <a:ea typeface="Trebuchet MS"/>
                <a:cs typeface="Trebuchet MS"/>
                <a:sym typeface="Trebuchet MS"/>
              </a:rPr>
              <a:t>[LVEF] </a:t>
            </a:r>
            <a:r>
              <a:rPr b="1" spc="0">
                <a:latin typeface="Trebuchet MS"/>
                <a:ea typeface="Trebuchet MS"/>
                <a:cs typeface="Trebuchet MS"/>
                <a:sym typeface="Trebuchet MS"/>
              </a:rPr>
              <a:t>≤40 </a:t>
            </a:r>
            <a:r>
              <a:rPr b="1" spc="-5">
                <a:latin typeface="Trebuchet MS"/>
                <a:ea typeface="Trebuchet MS"/>
                <a:cs typeface="Trebuchet MS"/>
                <a:sym typeface="Trebuchet MS"/>
              </a:rPr>
              <a:t>percent), we </a:t>
            </a:r>
            <a:r>
              <a:rPr b="1" spc="0">
                <a:latin typeface="Trebuchet MS"/>
                <a:ea typeface="Trebuchet MS"/>
                <a:cs typeface="Trebuchet MS"/>
                <a:sym typeface="Trebuchet MS"/>
              </a:rPr>
              <a:t>suggest </a:t>
            </a:r>
            <a:r>
              <a:rPr b="1" spc="-5">
                <a:latin typeface="Trebuchet MS"/>
                <a:ea typeface="Trebuchet MS"/>
                <a:cs typeface="Trebuchet MS"/>
                <a:sym typeface="Trebuchet MS"/>
              </a:rPr>
              <a:t>use </a:t>
            </a:r>
            <a:r>
              <a:rPr b="1" spc="0">
                <a:latin typeface="Trebuchet MS"/>
                <a:ea typeface="Trebuchet MS"/>
                <a:cs typeface="Trebuchet MS"/>
                <a:sym typeface="Trebuchet MS"/>
              </a:rPr>
              <a:t>of </a:t>
            </a:r>
            <a:r>
              <a:rPr b="1" spc="-5">
                <a:latin typeface="Trebuchet MS"/>
                <a:ea typeface="Trebuchet MS"/>
                <a:cs typeface="Trebuchet MS"/>
                <a:sym typeface="Trebuchet MS"/>
              </a:rPr>
              <a:t>an ACE inhibitor (or  </a:t>
            </a:r>
            <a:r>
              <a:rPr b="1" spc="0">
                <a:latin typeface="Trebuchet MS"/>
                <a:ea typeface="Trebuchet MS"/>
                <a:cs typeface="Trebuchet MS"/>
                <a:sym typeface="Trebuchet MS"/>
              </a:rPr>
              <a:t>single </a:t>
            </a:r>
            <a:r>
              <a:rPr b="1" spc="-5">
                <a:latin typeface="Trebuchet MS"/>
                <a:ea typeface="Trebuchet MS"/>
                <a:cs typeface="Trebuchet MS"/>
                <a:sym typeface="Trebuchet MS"/>
              </a:rPr>
              <a:t>agent ARB) rather than </a:t>
            </a:r>
            <a:r>
              <a:rPr b="1" u="sng" spc="-5">
                <a:latin typeface="Trebuchet MS"/>
                <a:ea typeface="Trebuchet MS"/>
                <a:cs typeface="Trebuchet MS"/>
                <a:sym typeface="Trebuchet MS"/>
                <a:hlinkClick r:id="rId2"/>
              </a:rPr>
              <a:t>sacubitril-valsartan </a:t>
            </a:r>
            <a:r>
              <a:rPr b="1" spc="-5">
                <a:latin typeface="Trebuchet MS"/>
                <a:ea typeface="Trebuchet MS"/>
                <a:cs typeface="Trebuchet MS"/>
                <a:sym typeface="Trebuchet MS"/>
              </a:rPr>
              <a:t>as </a:t>
            </a:r>
            <a:r>
              <a:rPr b="1" spc="0">
                <a:latin typeface="Trebuchet MS"/>
                <a:ea typeface="Trebuchet MS"/>
                <a:cs typeface="Trebuchet MS"/>
                <a:sym typeface="Trebuchet MS"/>
              </a:rPr>
              <a:t>a </a:t>
            </a:r>
            <a:r>
              <a:rPr b="1" spc="-5">
                <a:latin typeface="Trebuchet MS"/>
                <a:ea typeface="Trebuchet MS"/>
                <a:cs typeface="Trebuchet MS"/>
                <a:sym typeface="Trebuchet MS"/>
              </a:rPr>
              <a:t>component </a:t>
            </a:r>
            <a:r>
              <a:rPr b="1" spc="0">
                <a:latin typeface="Trebuchet MS"/>
                <a:ea typeface="Trebuchet MS"/>
                <a:cs typeface="Trebuchet MS"/>
                <a:sym typeface="Trebuchet MS"/>
              </a:rPr>
              <a:t>of </a:t>
            </a:r>
            <a:r>
              <a:rPr b="1" spc="-5">
                <a:latin typeface="Trebuchet MS"/>
                <a:ea typeface="Trebuchet MS"/>
                <a:cs typeface="Trebuchet MS"/>
                <a:sym typeface="Trebuchet MS"/>
              </a:rPr>
              <a:t>initial  medical</a:t>
            </a:r>
            <a:r>
              <a:rPr b="1" spc="-28">
                <a:latin typeface="Trebuchet MS"/>
                <a:ea typeface="Trebuchet MS"/>
                <a:cs typeface="Trebuchet MS"/>
                <a:sym typeface="Trebuchet MS"/>
              </a:rPr>
              <a:t> </a:t>
            </a:r>
            <a:r>
              <a:rPr b="1" spc="-39">
                <a:latin typeface="Trebuchet MS"/>
                <a:ea typeface="Trebuchet MS"/>
                <a:cs typeface="Trebuchet MS"/>
                <a:sym typeface="Trebuchet MS"/>
              </a:rPr>
              <a:t>therapy.</a:t>
            </a:r>
            <a:endParaRPr sz="2800" b="1" spc="-11">
              <a:latin typeface="Trebuchet MS"/>
              <a:ea typeface="Trebuchet MS"/>
              <a:cs typeface="Trebuchet MS"/>
              <a:sym typeface="Trebuchet MS"/>
            </a:endParaRPr>
          </a:p>
          <a:p>
            <a:pPr marL="365759" marR="356278" indent="-356234" algn="l" defTabSz="975360">
              <a:spcBef>
                <a:spcPts val="900"/>
              </a:spcBef>
              <a:tabLst>
                <a:tab pos="355600" algn="l"/>
              </a:tabLst>
              <a:defRPr spc="-11">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5">
                <a:latin typeface="Trebuchet MS"/>
                <a:ea typeface="Trebuchet MS"/>
                <a:cs typeface="Trebuchet MS"/>
                <a:sym typeface="Trebuchet MS"/>
              </a:rPr>
              <a:t>Some experts have </a:t>
            </a:r>
            <a:r>
              <a:rPr b="1" spc="0">
                <a:latin typeface="Trebuchet MS"/>
                <a:ea typeface="Trebuchet MS"/>
                <a:cs typeface="Trebuchet MS"/>
                <a:sym typeface="Trebuchet MS"/>
              </a:rPr>
              <a:t>suggested </a:t>
            </a:r>
            <a:r>
              <a:rPr b="1" spc="-5">
                <a:latin typeface="Trebuchet MS"/>
                <a:ea typeface="Trebuchet MS"/>
                <a:cs typeface="Trebuchet MS"/>
                <a:sym typeface="Trebuchet MS"/>
              </a:rPr>
              <a:t>use of </a:t>
            </a:r>
            <a:r>
              <a:rPr b="1" u="sng" spc="-5">
                <a:latin typeface="Trebuchet MS"/>
                <a:ea typeface="Trebuchet MS"/>
                <a:cs typeface="Trebuchet MS"/>
                <a:sym typeface="Trebuchet MS"/>
                <a:hlinkClick r:id="rId2"/>
              </a:rPr>
              <a:t>sacubitril-valsartan </a:t>
            </a:r>
            <a:r>
              <a:rPr b="1" spc="-5">
                <a:latin typeface="Trebuchet MS"/>
                <a:ea typeface="Trebuchet MS"/>
                <a:cs typeface="Trebuchet MS"/>
                <a:sym typeface="Trebuchet MS"/>
              </a:rPr>
              <a:t>as </a:t>
            </a:r>
            <a:r>
              <a:rPr b="1" spc="0">
                <a:latin typeface="Trebuchet MS"/>
                <a:ea typeface="Trebuchet MS"/>
                <a:cs typeface="Trebuchet MS"/>
                <a:sym typeface="Trebuchet MS"/>
              </a:rPr>
              <a:t>a </a:t>
            </a:r>
            <a:r>
              <a:rPr b="1" spc="-5">
                <a:latin typeface="Trebuchet MS"/>
                <a:ea typeface="Trebuchet MS"/>
                <a:cs typeface="Trebuchet MS"/>
                <a:sym typeface="Trebuchet MS"/>
              </a:rPr>
              <a:t>component of  initial therapy for </a:t>
            </a:r>
            <a:r>
              <a:rPr b="1" spc="-67">
                <a:latin typeface="Trebuchet MS"/>
                <a:ea typeface="Trebuchet MS"/>
                <a:cs typeface="Trebuchet MS"/>
                <a:sym typeface="Trebuchet MS"/>
              </a:rPr>
              <a:t>HFrEF, </a:t>
            </a:r>
            <a:r>
              <a:rPr b="1" spc="-5">
                <a:latin typeface="Trebuchet MS"/>
                <a:ea typeface="Trebuchet MS"/>
                <a:cs typeface="Trebuchet MS"/>
                <a:sym typeface="Trebuchet MS"/>
              </a:rPr>
              <a:t>but we feel that at this time there is insufficient  clinical experience to recommend its use as initial</a:t>
            </a:r>
            <a:r>
              <a:rPr b="1" spc="-16">
                <a:latin typeface="Trebuchet MS"/>
                <a:ea typeface="Trebuchet MS"/>
                <a:cs typeface="Trebuchet MS"/>
                <a:sym typeface="Trebuchet MS"/>
              </a:rPr>
              <a:t> </a:t>
            </a:r>
            <a:r>
              <a:rPr b="1" spc="-39">
                <a:latin typeface="Trebuchet MS"/>
                <a:ea typeface="Trebuchet MS"/>
                <a:cs typeface="Trebuchet MS"/>
                <a:sym typeface="Trebuchet MS"/>
              </a:rPr>
              <a:t>therapy.</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Title 1"/>
          <p:cNvSpPr txBox="1">
            <a:spLocks noGrp="1"/>
          </p:cNvSpPr>
          <p:nvPr>
            <p:ph type="title"/>
          </p:nvPr>
        </p:nvSpPr>
        <p:spPr>
          <a:prstGeom prst="rect">
            <a:avLst/>
          </a:prstGeom>
        </p:spPr>
        <p:txBody>
          <a:bodyPr/>
          <a:lstStyle/>
          <a:p>
            <a:endParaRPr/>
          </a:p>
        </p:txBody>
      </p:sp>
      <p:pic>
        <p:nvPicPr>
          <p:cNvPr id="152" name="Content Placeholder 4" descr="Content Placeholder 4"/>
          <p:cNvPicPr>
            <a:picLocks noChangeAspect="1"/>
          </p:cNvPicPr>
          <p:nvPr/>
        </p:nvPicPr>
        <p:blipFill>
          <a:blip r:embed="rId2"/>
          <a:srcRect r="3832"/>
          <a:stretch>
            <a:fillRect/>
          </a:stretch>
        </p:blipFill>
        <p:spPr>
          <a:xfrm>
            <a:off x="1051917" y="917980"/>
            <a:ext cx="11586787" cy="7917638"/>
          </a:xfrm>
          <a:prstGeom prst="rect">
            <a:avLst/>
          </a:prstGeom>
          <a:ln w="12700">
            <a:miter lim="400000"/>
          </a:ln>
        </p:spPr>
      </p:pic>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object 2"/>
          <p:cNvSpPr txBox="1"/>
          <p:nvPr/>
        </p:nvSpPr>
        <p:spPr>
          <a:xfrm>
            <a:off x="732412" y="1183157"/>
            <a:ext cx="11306884" cy="7043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9525" defTabSz="975360">
              <a:spcBef>
                <a:spcPts val="1100"/>
              </a:spcBef>
              <a:tabLst>
                <a:tab pos="355600" algn="l"/>
              </a:tabLst>
              <a:defRPr sz="4800" spc="-19">
                <a:solidFill>
                  <a:srgbClr val="000000"/>
                </a:solidFill>
                <a:latin typeface="Wingdings 3"/>
                <a:ea typeface="Wingdings 3"/>
                <a:cs typeface="Wingdings 3"/>
                <a:sym typeface="Wingdings 3"/>
              </a:defRPr>
            </a:pPr>
            <a:r>
              <a:rPr b="1" spc="-9">
                <a:latin typeface="Trebuchet MS"/>
                <a:ea typeface="Trebuchet MS"/>
                <a:cs typeface="Trebuchet MS"/>
                <a:sym typeface="Trebuchet MS"/>
              </a:rPr>
              <a:t>Criteria for patient</a:t>
            </a:r>
            <a:r>
              <a:rPr b="1">
                <a:latin typeface="Trebuchet MS"/>
                <a:ea typeface="Trebuchet MS"/>
                <a:cs typeface="Trebuchet MS"/>
                <a:sym typeface="Trebuchet MS"/>
              </a:rPr>
              <a:t> </a:t>
            </a:r>
            <a:r>
              <a:rPr b="1" spc="-9">
                <a:latin typeface="Trebuchet MS"/>
                <a:ea typeface="Trebuchet MS"/>
                <a:cs typeface="Trebuchet MS"/>
                <a:sym typeface="Trebuchet MS"/>
              </a:rPr>
              <a:t>selection</a:t>
            </a:r>
            <a:endParaRPr sz="2800" b="1" spc="-11">
              <a:latin typeface="Trebuchet MS"/>
              <a:ea typeface="Trebuchet MS"/>
              <a:cs typeface="Trebuchet MS"/>
              <a:sym typeface="Trebuchet MS"/>
            </a:endParaRPr>
          </a:p>
          <a:p>
            <a:pPr indent="9525" algn="l" defTabSz="975360">
              <a:spcBef>
                <a:spcPts val="900"/>
              </a:spcBef>
              <a:tabLst>
                <a:tab pos="444500" algn="l"/>
              </a:tabLst>
              <a:defRPr spc="-11">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5">
                <a:latin typeface="Trebuchet MS"/>
                <a:ea typeface="Trebuchet MS"/>
                <a:cs typeface="Trebuchet MS"/>
                <a:sym typeface="Trebuchet MS"/>
              </a:rPr>
              <a:t>are an elevated natriuretic peptide level defined as </a:t>
            </a:r>
            <a:r>
              <a:rPr b="1" spc="0">
                <a:latin typeface="Trebuchet MS"/>
                <a:ea typeface="Trebuchet MS"/>
                <a:cs typeface="Trebuchet MS"/>
                <a:sym typeface="Trebuchet MS"/>
              </a:rPr>
              <a:t>a </a:t>
            </a:r>
            <a:r>
              <a:rPr b="1" spc="-5">
                <a:latin typeface="Trebuchet MS"/>
                <a:ea typeface="Trebuchet MS"/>
                <a:cs typeface="Trebuchet MS"/>
                <a:sym typeface="Trebuchet MS"/>
              </a:rPr>
              <a:t>brain</a:t>
            </a:r>
            <a:r>
              <a:rPr b="1">
                <a:latin typeface="Trebuchet MS"/>
                <a:ea typeface="Trebuchet MS"/>
                <a:cs typeface="Trebuchet MS"/>
                <a:sym typeface="Trebuchet MS"/>
              </a:rPr>
              <a:t> </a:t>
            </a:r>
            <a:r>
              <a:rPr b="1" spc="-5">
                <a:latin typeface="Trebuchet MS"/>
                <a:ea typeface="Trebuchet MS"/>
                <a:cs typeface="Trebuchet MS"/>
                <a:sym typeface="Trebuchet MS"/>
              </a:rPr>
              <a:t>natriuretic</a:t>
            </a:r>
            <a:endParaRPr sz="2800" b="1" spc="-11">
              <a:latin typeface="Trebuchet MS"/>
              <a:ea typeface="Trebuchet MS"/>
              <a:cs typeface="Trebuchet MS"/>
              <a:sym typeface="Trebuchet MS"/>
            </a:endParaRPr>
          </a:p>
          <a:p>
            <a:pPr indent="266700" algn="l" defTabSz="975360">
              <a:defRPr b="1" spc="-5">
                <a:solidFill>
                  <a:srgbClr val="000000"/>
                </a:solidFill>
                <a:latin typeface="Trebuchet MS"/>
                <a:ea typeface="Trebuchet MS"/>
                <a:cs typeface="Trebuchet MS"/>
                <a:sym typeface="Trebuchet MS"/>
              </a:defRPr>
            </a:pPr>
            <a:r>
              <a:t>peptide [BNP] level </a:t>
            </a:r>
            <a:r>
              <a:rPr spc="0"/>
              <a:t>≥150 pg/mL </a:t>
            </a:r>
            <a:r>
              <a:t>or NT-proBNP </a:t>
            </a:r>
            <a:r>
              <a:rPr spc="0"/>
              <a:t>≥600</a:t>
            </a:r>
            <a:r>
              <a:rPr spc="-134"/>
              <a:t> </a:t>
            </a:r>
            <a:r>
              <a:t>pg/mL;</a:t>
            </a:r>
            <a:endParaRPr sz="2800" spc="-5"/>
          </a:p>
          <a:p>
            <a:pPr marL="365759" marR="5418" indent="-356234" algn="l" defTabSz="975360">
              <a:spcBef>
                <a:spcPts val="900"/>
              </a:spcBef>
              <a:tabLst>
                <a:tab pos="355600" algn="l"/>
              </a:tabLst>
              <a:defRPr spc="-11">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5">
                <a:latin typeface="Trebuchet MS"/>
                <a:ea typeface="Trebuchet MS"/>
                <a:cs typeface="Trebuchet MS"/>
                <a:sym typeface="Trebuchet MS"/>
              </a:rPr>
              <a:t>or if the patient </a:t>
            </a:r>
            <a:r>
              <a:rPr b="1" spc="0">
                <a:latin typeface="Trebuchet MS"/>
                <a:ea typeface="Trebuchet MS"/>
                <a:cs typeface="Trebuchet MS"/>
                <a:sym typeface="Trebuchet MS"/>
              </a:rPr>
              <a:t>was </a:t>
            </a:r>
            <a:r>
              <a:rPr b="1" spc="-5">
                <a:latin typeface="Trebuchet MS"/>
                <a:ea typeface="Trebuchet MS"/>
                <a:cs typeface="Trebuchet MS"/>
                <a:sym typeface="Trebuchet MS"/>
              </a:rPr>
              <a:t>been hospitalized for HF within the previous </a:t>
            </a:r>
            <a:r>
              <a:rPr b="1" spc="0">
                <a:latin typeface="Trebuchet MS"/>
                <a:ea typeface="Trebuchet MS"/>
                <a:cs typeface="Trebuchet MS"/>
                <a:sym typeface="Trebuchet MS"/>
              </a:rPr>
              <a:t>12 </a:t>
            </a:r>
            <a:r>
              <a:rPr b="1" spc="-5">
                <a:latin typeface="Trebuchet MS"/>
                <a:ea typeface="Trebuchet MS"/>
                <a:cs typeface="Trebuchet MS"/>
                <a:sym typeface="Trebuchet MS"/>
              </a:rPr>
              <a:t>months,  </a:t>
            </a:r>
            <a:r>
              <a:rPr b="1" spc="0">
                <a:latin typeface="Trebuchet MS"/>
                <a:ea typeface="Trebuchet MS"/>
                <a:cs typeface="Trebuchet MS"/>
                <a:sym typeface="Trebuchet MS"/>
              </a:rPr>
              <a:t>a BNP ≥100 pg/mL </a:t>
            </a:r>
            <a:r>
              <a:rPr b="1" spc="-5">
                <a:latin typeface="Trebuchet MS"/>
                <a:ea typeface="Trebuchet MS"/>
                <a:cs typeface="Trebuchet MS"/>
                <a:sym typeface="Trebuchet MS"/>
              </a:rPr>
              <a:t>or an NT-proBNP </a:t>
            </a:r>
            <a:r>
              <a:rPr b="1" spc="0">
                <a:latin typeface="Trebuchet MS"/>
                <a:ea typeface="Trebuchet MS"/>
                <a:cs typeface="Trebuchet MS"/>
                <a:sym typeface="Trebuchet MS"/>
              </a:rPr>
              <a:t>≥400</a:t>
            </a:r>
            <a:r>
              <a:rPr b="1" spc="-174">
                <a:latin typeface="Trebuchet MS"/>
                <a:ea typeface="Trebuchet MS"/>
                <a:cs typeface="Trebuchet MS"/>
                <a:sym typeface="Trebuchet MS"/>
              </a:rPr>
              <a:t> </a:t>
            </a:r>
            <a:r>
              <a:rPr b="1" spc="-5">
                <a:latin typeface="Trebuchet MS"/>
                <a:ea typeface="Trebuchet MS"/>
                <a:cs typeface="Trebuchet MS"/>
                <a:sym typeface="Trebuchet MS"/>
              </a:rPr>
              <a:t>pg/mL),</a:t>
            </a:r>
            <a:endParaRPr sz="2800" b="1" spc="-11">
              <a:latin typeface="Trebuchet MS"/>
              <a:ea typeface="Trebuchet MS"/>
              <a:cs typeface="Trebuchet MS"/>
              <a:sym typeface="Trebuchet MS"/>
            </a:endParaRPr>
          </a:p>
          <a:p>
            <a:pPr indent="9525" algn="l" defTabSz="975360">
              <a:spcBef>
                <a:spcPts val="900"/>
              </a:spcBef>
              <a:tabLst>
                <a:tab pos="355600" algn="l"/>
              </a:tabLst>
              <a:defRPr spc="-11">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0">
                <a:latin typeface="Trebuchet MS"/>
                <a:ea typeface="Trebuchet MS"/>
                <a:cs typeface="Trebuchet MS"/>
                <a:sym typeface="Trebuchet MS"/>
              </a:rPr>
              <a:t>a </a:t>
            </a:r>
            <a:r>
              <a:rPr b="1" spc="-5">
                <a:latin typeface="Trebuchet MS"/>
                <a:ea typeface="Trebuchet MS"/>
                <a:cs typeface="Trebuchet MS"/>
                <a:sym typeface="Trebuchet MS"/>
              </a:rPr>
              <a:t>systolic blood </a:t>
            </a:r>
            <a:r>
              <a:rPr b="1" spc="0">
                <a:latin typeface="Trebuchet MS"/>
                <a:ea typeface="Trebuchet MS"/>
                <a:cs typeface="Trebuchet MS"/>
                <a:sym typeface="Trebuchet MS"/>
              </a:rPr>
              <a:t>pressure ≥100 </a:t>
            </a:r>
            <a:r>
              <a:rPr b="1" spc="-5">
                <a:latin typeface="Trebuchet MS"/>
                <a:ea typeface="Trebuchet MS"/>
                <a:cs typeface="Trebuchet MS"/>
                <a:sym typeface="Trebuchet MS"/>
              </a:rPr>
              <a:t>mmHg, an estimated glomerular </a:t>
            </a:r>
            <a:r>
              <a:rPr b="1">
                <a:latin typeface="Trebuchet MS"/>
                <a:ea typeface="Trebuchet MS"/>
                <a:cs typeface="Trebuchet MS"/>
                <a:sym typeface="Trebuchet MS"/>
              </a:rPr>
              <a:t>filtration</a:t>
            </a:r>
            <a:r>
              <a:rPr b="1" spc="0">
                <a:latin typeface="Trebuchet MS"/>
                <a:ea typeface="Trebuchet MS"/>
                <a:cs typeface="Trebuchet MS"/>
                <a:sym typeface="Trebuchet MS"/>
              </a:rPr>
              <a:t> </a:t>
            </a:r>
            <a:r>
              <a:rPr b="1" spc="-5">
                <a:latin typeface="Trebuchet MS"/>
                <a:ea typeface="Trebuchet MS"/>
                <a:cs typeface="Trebuchet MS"/>
                <a:sym typeface="Trebuchet MS"/>
              </a:rPr>
              <a:t>rate</a:t>
            </a:r>
            <a:endParaRPr sz="2800" b="1" spc="-11">
              <a:latin typeface="Trebuchet MS"/>
              <a:ea typeface="Trebuchet MS"/>
              <a:cs typeface="Trebuchet MS"/>
              <a:sym typeface="Trebuchet MS"/>
            </a:endParaRPr>
          </a:p>
          <a:p>
            <a:pPr indent="266700" algn="l" defTabSz="975360">
              <a:defRPr b="1">
                <a:solidFill>
                  <a:srgbClr val="000000"/>
                </a:solidFill>
                <a:latin typeface="Trebuchet MS"/>
                <a:ea typeface="Trebuchet MS"/>
                <a:cs typeface="Trebuchet MS"/>
                <a:sym typeface="Trebuchet MS"/>
              </a:defRPr>
            </a:pPr>
            <a:r>
              <a:t>≥30 </a:t>
            </a:r>
            <a:r>
              <a:rPr spc="-5"/>
              <a:t>mL/min/1.73 m</a:t>
            </a:r>
            <a:r>
              <a:rPr spc="-7" baseline="27641"/>
              <a:t>2</a:t>
            </a:r>
            <a:r>
              <a:rPr spc="-5"/>
              <a:t>, and tolerance of ACE inhibitor or ARB therapy in</a:t>
            </a:r>
            <a:r>
              <a:rPr spc="-180"/>
              <a:t> </a:t>
            </a:r>
            <a:r>
              <a:rPr spc="-5"/>
              <a:t>doses</a:t>
            </a:r>
            <a:endParaRPr sz="2800"/>
          </a:p>
          <a:p>
            <a:pPr indent="266700" algn="l" defTabSz="975360">
              <a:defRPr b="1" spc="-5">
                <a:solidFill>
                  <a:srgbClr val="000000"/>
                </a:solidFill>
                <a:latin typeface="Trebuchet MS"/>
                <a:ea typeface="Trebuchet MS"/>
                <a:cs typeface="Trebuchet MS"/>
                <a:sym typeface="Trebuchet MS"/>
              </a:defRPr>
            </a:pPr>
            <a:r>
              <a:t>equivalent to at least </a:t>
            </a:r>
            <a:r>
              <a:rPr u="sng">
                <a:hlinkClick r:id="rId2"/>
              </a:rPr>
              <a:t>enalapril </a:t>
            </a:r>
            <a:r>
              <a:rPr spc="0"/>
              <a:t>10 mg </a:t>
            </a:r>
            <a:r>
              <a:t>twice daily for </a:t>
            </a:r>
            <a:r>
              <a:rPr spc="0"/>
              <a:t>≥4</a:t>
            </a:r>
            <a:r>
              <a:rPr spc="5"/>
              <a:t> </a:t>
            </a:r>
            <a:r>
              <a:t>weeks.</a:t>
            </a:r>
            <a:endParaRPr sz="2800" spc="-5"/>
          </a:p>
          <a:p>
            <a:pPr indent="9525" algn="l" defTabSz="975360">
              <a:spcBef>
                <a:spcPts val="900"/>
              </a:spcBef>
              <a:tabLst>
                <a:tab pos="355600" algn="l"/>
              </a:tabLst>
              <a:defRPr spc="-11">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16">
                <a:latin typeface="Trebuchet MS"/>
                <a:ea typeface="Trebuchet MS"/>
                <a:cs typeface="Trebuchet MS"/>
                <a:sym typeface="Trebuchet MS"/>
              </a:rPr>
              <a:t>Patients </a:t>
            </a:r>
            <a:r>
              <a:rPr b="1" spc="-5">
                <a:latin typeface="Trebuchet MS"/>
                <a:ea typeface="Trebuchet MS"/>
                <a:cs typeface="Trebuchet MS"/>
                <a:sym typeface="Trebuchet MS"/>
              </a:rPr>
              <a:t>should have no history </a:t>
            </a:r>
            <a:r>
              <a:rPr b="1">
                <a:latin typeface="Trebuchet MS"/>
                <a:ea typeface="Trebuchet MS"/>
                <a:cs typeface="Trebuchet MS"/>
                <a:sym typeface="Trebuchet MS"/>
              </a:rPr>
              <a:t>of</a:t>
            </a:r>
            <a:r>
              <a:rPr b="1" spc="0">
                <a:latin typeface="Trebuchet MS"/>
                <a:ea typeface="Trebuchet MS"/>
                <a:cs typeface="Trebuchet MS"/>
                <a:sym typeface="Trebuchet MS"/>
              </a:rPr>
              <a:t> </a:t>
            </a:r>
            <a:r>
              <a:rPr b="1" spc="-5">
                <a:latin typeface="Trebuchet MS"/>
                <a:ea typeface="Trebuchet MS"/>
                <a:cs typeface="Trebuchet MS"/>
                <a:sym typeface="Trebuchet MS"/>
              </a:rPr>
              <a:t>angioedema</a:t>
            </a:r>
            <a:r>
              <a:rPr sz="1800" b="1" spc="-5">
                <a:latin typeface="Trebuchet MS"/>
                <a:ea typeface="Trebuchet MS"/>
                <a:cs typeface="Trebuchet MS"/>
                <a:sym typeface="Trebuchet MS"/>
              </a:rPr>
              <a:t>.</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object 2"/>
          <p:cNvSpPr txBox="1">
            <a:spLocks noGrp="1"/>
          </p:cNvSpPr>
          <p:nvPr>
            <p:ph type="title"/>
          </p:nvPr>
        </p:nvSpPr>
        <p:spPr>
          <a:prstGeom prst="rect">
            <a:avLst/>
          </a:prstGeom>
        </p:spPr>
        <p:txBody>
          <a:bodyPr lIns="0" tIns="0" rIns="0" bIns="0"/>
          <a:lstStyle/>
          <a:p>
            <a:pPr indent="9525">
              <a:defRPr sz="3800" spc="-135"/>
            </a:pPr>
            <a:r>
              <a:t>Initial evaluation </a:t>
            </a:r>
            <a:r>
              <a:rPr spc="0"/>
              <a:t>for </a:t>
            </a:r>
            <a:r>
              <a:t>contraindications</a:t>
            </a:r>
          </a:p>
        </p:txBody>
      </p:sp>
      <p:sp>
        <p:nvSpPr>
          <p:cNvPr id="303" name="object 3"/>
          <p:cNvSpPr txBox="1"/>
          <p:nvPr/>
        </p:nvSpPr>
        <p:spPr>
          <a:xfrm>
            <a:off x="1117156" y="1988871"/>
            <a:ext cx="11254165" cy="57758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9525" algn="l" defTabSz="975360">
              <a:spcBef>
                <a:spcPts val="1100"/>
              </a:spcBef>
              <a:tabLst>
                <a:tab pos="355600" algn="l"/>
              </a:tabLst>
              <a:defRPr sz="2400" spc="-6">
                <a:solidFill>
                  <a:srgbClr val="000000"/>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b="1" spc="-3">
                <a:latin typeface="Trebuchet MS"/>
                <a:ea typeface="Trebuchet MS"/>
                <a:cs typeface="Trebuchet MS"/>
                <a:sym typeface="Trebuchet MS"/>
              </a:rPr>
              <a:t>In patients with </a:t>
            </a:r>
            <a:r>
              <a:rPr b="1" spc="0">
                <a:latin typeface="Trebuchet MS"/>
                <a:ea typeface="Trebuchet MS"/>
                <a:cs typeface="Trebuchet MS"/>
                <a:sym typeface="Trebuchet MS"/>
              </a:rPr>
              <a:t>hypersensitivity </a:t>
            </a:r>
            <a:r>
              <a:rPr b="1" spc="-3">
                <a:latin typeface="Trebuchet MS"/>
                <a:ea typeface="Trebuchet MS"/>
                <a:cs typeface="Trebuchet MS"/>
                <a:sym typeface="Trebuchet MS"/>
              </a:rPr>
              <a:t>to </a:t>
            </a:r>
            <a:r>
              <a:rPr b="1" spc="0">
                <a:latin typeface="Trebuchet MS"/>
                <a:ea typeface="Trebuchet MS"/>
                <a:cs typeface="Trebuchet MS"/>
                <a:sym typeface="Trebuchet MS"/>
              </a:rPr>
              <a:t>any</a:t>
            </a:r>
            <a:r>
              <a:rPr b="1" spc="-3">
                <a:latin typeface="Trebuchet MS"/>
                <a:ea typeface="Trebuchet MS"/>
                <a:cs typeface="Trebuchet MS"/>
                <a:sym typeface="Trebuchet MS"/>
              </a:rPr>
              <a:t> component.</a:t>
            </a:r>
            <a:endParaRPr b="1">
              <a:latin typeface="Trebuchet MS"/>
              <a:ea typeface="Trebuchet MS"/>
              <a:cs typeface="Trebuchet MS"/>
              <a:sym typeface="Trebuchet MS"/>
            </a:endParaRPr>
          </a:p>
          <a:p>
            <a:pPr indent="9525" algn="l" defTabSz="975360">
              <a:spcBef>
                <a:spcPts val="900"/>
              </a:spcBef>
              <a:tabLst>
                <a:tab pos="355600" algn="l"/>
              </a:tabLst>
              <a:defRPr sz="2400" spc="-6">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3">
                <a:latin typeface="Trebuchet MS"/>
                <a:ea typeface="Trebuchet MS"/>
                <a:cs typeface="Trebuchet MS"/>
                <a:sym typeface="Trebuchet MS"/>
              </a:rPr>
              <a:t>In patients with </a:t>
            </a:r>
            <a:r>
              <a:rPr b="1" spc="0">
                <a:latin typeface="Trebuchet MS"/>
                <a:ea typeface="Trebuchet MS"/>
                <a:cs typeface="Trebuchet MS"/>
                <a:sym typeface="Trebuchet MS"/>
              </a:rPr>
              <a:t>a </a:t>
            </a:r>
            <a:r>
              <a:rPr b="1" spc="-3">
                <a:latin typeface="Trebuchet MS"/>
                <a:ea typeface="Trebuchet MS"/>
                <a:cs typeface="Trebuchet MS"/>
                <a:sym typeface="Trebuchet MS"/>
              </a:rPr>
              <a:t>history </a:t>
            </a:r>
            <a:r>
              <a:rPr b="1" spc="0">
                <a:latin typeface="Trebuchet MS"/>
                <a:ea typeface="Trebuchet MS"/>
                <a:cs typeface="Trebuchet MS"/>
                <a:sym typeface="Trebuchet MS"/>
              </a:rPr>
              <a:t>of angioedema </a:t>
            </a:r>
            <a:r>
              <a:rPr b="1" spc="-3">
                <a:latin typeface="Trebuchet MS"/>
                <a:ea typeface="Trebuchet MS"/>
                <a:cs typeface="Trebuchet MS"/>
                <a:sym typeface="Trebuchet MS"/>
              </a:rPr>
              <a:t>(whether resulting</a:t>
            </a:r>
            <a:r>
              <a:rPr b="1" spc="-29">
                <a:latin typeface="Trebuchet MS"/>
                <a:ea typeface="Trebuchet MS"/>
                <a:cs typeface="Trebuchet MS"/>
                <a:sym typeface="Trebuchet MS"/>
              </a:rPr>
              <a:t> </a:t>
            </a:r>
            <a:r>
              <a:rPr b="1">
                <a:latin typeface="Trebuchet MS"/>
                <a:ea typeface="Trebuchet MS"/>
                <a:cs typeface="Trebuchet MS"/>
                <a:sym typeface="Trebuchet MS"/>
              </a:rPr>
              <a:t>from</a:t>
            </a:r>
          </a:p>
          <a:p>
            <a:pPr indent="266700" algn="l" defTabSz="975360">
              <a:defRPr sz="2400" b="1" spc="-3">
                <a:solidFill>
                  <a:srgbClr val="000000"/>
                </a:solidFill>
                <a:latin typeface="Trebuchet MS"/>
                <a:ea typeface="Trebuchet MS"/>
                <a:cs typeface="Trebuchet MS"/>
                <a:sym typeface="Trebuchet MS"/>
              </a:defRPr>
            </a:pPr>
            <a:r>
              <a:t>angiotensin </a:t>
            </a:r>
            <a:r>
              <a:rPr spc="-6"/>
              <a:t>converting </a:t>
            </a:r>
            <a:r>
              <a:t>enzyme [ACE] inhibition or</a:t>
            </a:r>
            <a:r>
              <a:rPr spc="19"/>
              <a:t> </a:t>
            </a:r>
            <a:r>
              <a:rPr spc="-6"/>
              <a:t>not).</a:t>
            </a:r>
          </a:p>
          <a:p>
            <a:pPr marL="365759" marR="5418" indent="-356234" algn="l" defTabSz="975360">
              <a:spcBef>
                <a:spcPts val="900"/>
              </a:spcBef>
              <a:tabLst>
                <a:tab pos="355600" algn="l"/>
              </a:tabLst>
              <a:defRPr sz="2400" spc="-6">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3">
                <a:latin typeface="Trebuchet MS"/>
                <a:ea typeface="Trebuchet MS"/>
                <a:cs typeface="Trebuchet MS"/>
                <a:sym typeface="Trebuchet MS"/>
              </a:rPr>
              <a:t>In patients </a:t>
            </a:r>
            <a:r>
              <a:rPr b="1" spc="0">
                <a:latin typeface="Trebuchet MS"/>
                <a:ea typeface="Trebuchet MS"/>
                <a:cs typeface="Trebuchet MS"/>
                <a:sym typeface="Trebuchet MS"/>
              </a:rPr>
              <a:t>who are </a:t>
            </a:r>
            <a:r>
              <a:rPr b="1" spc="-3">
                <a:latin typeface="Trebuchet MS"/>
                <a:ea typeface="Trebuchet MS"/>
                <a:cs typeface="Trebuchet MS"/>
                <a:sym typeface="Trebuchet MS"/>
              </a:rPr>
              <a:t>pregnant </a:t>
            </a:r>
            <a:r>
              <a:rPr b="1" spc="0">
                <a:latin typeface="Trebuchet MS"/>
                <a:ea typeface="Trebuchet MS"/>
                <a:cs typeface="Trebuchet MS"/>
                <a:sym typeface="Trebuchet MS"/>
              </a:rPr>
              <a:t>given </a:t>
            </a:r>
            <a:r>
              <a:rPr b="1" spc="-3">
                <a:latin typeface="Trebuchet MS"/>
                <a:ea typeface="Trebuchet MS"/>
                <a:cs typeface="Trebuchet MS"/>
                <a:sym typeface="Trebuchet MS"/>
              </a:rPr>
              <a:t>risk </a:t>
            </a:r>
            <a:r>
              <a:rPr b="1" spc="0">
                <a:latin typeface="Trebuchet MS"/>
                <a:ea typeface="Trebuchet MS"/>
                <a:cs typeface="Trebuchet MS"/>
                <a:sym typeface="Trebuchet MS"/>
              </a:rPr>
              <a:t>of </a:t>
            </a:r>
            <a:r>
              <a:rPr b="1" spc="-3">
                <a:latin typeface="Trebuchet MS"/>
                <a:ea typeface="Trebuchet MS"/>
                <a:cs typeface="Trebuchet MS"/>
                <a:sym typeface="Trebuchet MS"/>
              </a:rPr>
              <a:t>fetal toxicity </a:t>
            </a:r>
            <a:r>
              <a:rPr b="1" spc="0">
                <a:latin typeface="Trebuchet MS"/>
                <a:ea typeface="Trebuchet MS"/>
                <a:cs typeface="Trebuchet MS"/>
                <a:sym typeface="Trebuchet MS"/>
              </a:rPr>
              <a:t>including </a:t>
            </a:r>
            <a:r>
              <a:rPr b="1" spc="-3">
                <a:latin typeface="Trebuchet MS"/>
                <a:ea typeface="Trebuchet MS"/>
                <a:cs typeface="Trebuchet MS"/>
                <a:sym typeface="Trebuchet MS"/>
              </a:rPr>
              <a:t>fetal  death.</a:t>
            </a:r>
          </a:p>
          <a:p>
            <a:pPr marL="365759" marR="5418" indent="-356234" algn="l" defTabSz="975360">
              <a:spcBef>
                <a:spcPts val="900"/>
              </a:spcBef>
              <a:tabLst>
                <a:tab pos="355600" algn="l"/>
              </a:tabLst>
              <a:defRPr sz="2400" spc="-6">
                <a:solidFill>
                  <a:srgbClr val="000000"/>
                </a:solidFill>
                <a:latin typeface="Wingdings 3"/>
                <a:ea typeface="Wingdings 3"/>
                <a:cs typeface="Wingdings 3"/>
                <a:sym typeface="Wingdings 3"/>
              </a:defRPr>
            </a:pPr>
            <a:endParaRPr b="1" spc="-3">
              <a:latin typeface="Trebuchet MS"/>
              <a:ea typeface="Trebuchet MS"/>
              <a:cs typeface="Trebuchet MS"/>
              <a:sym typeface="Trebuchet MS"/>
            </a:endParaRPr>
          </a:p>
          <a:p>
            <a:pPr marL="365759" marR="5418" indent="-356234" algn="l" defTabSz="975360">
              <a:spcBef>
                <a:spcPts val="900"/>
              </a:spcBef>
              <a:tabLst>
                <a:tab pos="355600" algn="l"/>
              </a:tabLst>
              <a:defRPr sz="2400" spc="-6">
                <a:solidFill>
                  <a:srgbClr val="000000"/>
                </a:solidFill>
                <a:latin typeface="Wingdings 3"/>
                <a:ea typeface="Wingdings 3"/>
                <a:cs typeface="Wingdings 3"/>
                <a:sym typeface="Wingdings 3"/>
              </a:defRPr>
            </a:pPr>
            <a:endParaRPr b="1" spc="-3">
              <a:latin typeface="Trebuchet MS"/>
              <a:ea typeface="Trebuchet MS"/>
              <a:cs typeface="Trebuchet MS"/>
              <a:sym typeface="Trebuchet MS"/>
            </a:endParaRPr>
          </a:p>
          <a:p>
            <a:pPr marL="365759" marR="5418" indent="-356234" algn="l" defTabSz="975360">
              <a:spcBef>
                <a:spcPts val="900"/>
              </a:spcBef>
              <a:tabLst>
                <a:tab pos="355600" algn="l"/>
              </a:tabLst>
              <a:defRPr sz="2400" spc="-6">
                <a:solidFill>
                  <a:srgbClr val="000000"/>
                </a:solidFill>
                <a:latin typeface="Wingdings 3"/>
                <a:ea typeface="Wingdings 3"/>
                <a:cs typeface="Wingdings 3"/>
                <a:sym typeface="Wingdings 3"/>
              </a:defRPr>
            </a:pPr>
            <a:endParaRPr b="1" spc="-3">
              <a:latin typeface="Trebuchet MS"/>
              <a:ea typeface="Trebuchet MS"/>
              <a:cs typeface="Trebuchet MS"/>
              <a:sym typeface="Trebuchet MS"/>
            </a:endParaRPr>
          </a:p>
          <a:p>
            <a:pPr marL="365759" marR="619083" indent="-356234" algn="l" defTabSz="975360">
              <a:tabLst>
                <a:tab pos="355600" algn="l"/>
              </a:tabLst>
              <a:defRPr sz="2400" spc="-6">
                <a:solidFill>
                  <a:srgbClr val="000000"/>
                </a:solidFill>
                <a:latin typeface="Wingdings 3"/>
                <a:ea typeface="Wingdings 3"/>
                <a:cs typeface="Wingdings 3"/>
                <a:sym typeface="Wingdings 3"/>
              </a:defRPr>
            </a:pPr>
            <a:r>
              <a:rPr b="1" spc="-3">
                <a:latin typeface="Trebuchet MS"/>
                <a:ea typeface="Trebuchet MS"/>
                <a:cs typeface="Trebuchet MS"/>
                <a:sym typeface="Trebuchet MS"/>
              </a:rPr>
              <a:t>Monitoring </a:t>
            </a:r>
            <a:r>
              <a:rPr b="1" spc="-12">
                <a:latin typeface="Trebuchet MS"/>
                <a:ea typeface="Trebuchet MS"/>
                <a:cs typeface="Trebuchet MS"/>
                <a:sym typeface="Trebuchet MS"/>
              </a:rPr>
              <a:t>Parameters </a:t>
            </a:r>
            <a:r>
              <a:rPr b="1" spc="-3">
                <a:latin typeface="Trebuchet MS"/>
                <a:ea typeface="Trebuchet MS"/>
                <a:cs typeface="Trebuchet MS"/>
                <a:sym typeface="Trebuchet MS"/>
              </a:rPr>
              <a:t>Baseline </a:t>
            </a:r>
            <a:r>
              <a:rPr b="1" spc="0">
                <a:latin typeface="Trebuchet MS"/>
                <a:ea typeface="Trebuchet MS"/>
                <a:cs typeface="Trebuchet MS"/>
                <a:sym typeface="Trebuchet MS"/>
              </a:rPr>
              <a:t>and </a:t>
            </a:r>
            <a:r>
              <a:rPr b="1" spc="-3">
                <a:latin typeface="Trebuchet MS"/>
                <a:ea typeface="Trebuchet MS"/>
                <a:cs typeface="Trebuchet MS"/>
                <a:sym typeface="Trebuchet MS"/>
              </a:rPr>
              <a:t>periodic </a:t>
            </a:r>
            <a:r>
              <a:rPr b="1" spc="0">
                <a:latin typeface="Trebuchet MS"/>
                <a:ea typeface="Trebuchet MS"/>
                <a:cs typeface="Trebuchet MS"/>
                <a:sym typeface="Trebuchet MS"/>
              </a:rPr>
              <a:t>serum </a:t>
            </a:r>
            <a:r>
              <a:rPr b="1" spc="-3">
                <a:latin typeface="Trebuchet MS"/>
                <a:ea typeface="Trebuchet MS"/>
                <a:cs typeface="Trebuchet MS"/>
                <a:sym typeface="Trebuchet MS"/>
              </a:rPr>
              <a:t>potassium, renal  </a:t>
            </a:r>
            <a:r>
              <a:rPr b="1" spc="0">
                <a:latin typeface="Trebuchet MS"/>
                <a:ea typeface="Trebuchet MS"/>
                <a:cs typeface="Trebuchet MS"/>
                <a:sym typeface="Trebuchet MS"/>
              </a:rPr>
              <a:t>function,</a:t>
            </a:r>
            <a:r>
              <a:rPr b="1" spc="-22">
                <a:latin typeface="Trebuchet MS"/>
                <a:ea typeface="Trebuchet MS"/>
                <a:cs typeface="Trebuchet MS"/>
                <a:sym typeface="Trebuchet MS"/>
              </a:rPr>
              <a:t> </a:t>
            </a:r>
            <a:r>
              <a:rPr b="1" spc="-51">
                <a:latin typeface="Trebuchet MS"/>
                <a:ea typeface="Trebuchet MS"/>
                <a:cs typeface="Trebuchet MS"/>
                <a:sym typeface="Trebuchet MS"/>
              </a:rPr>
              <a:t>BP.</a:t>
            </a:r>
            <a:endParaRPr b="1">
              <a:latin typeface="Trebuchet MS"/>
              <a:ea typeface="Trebuchet MS"/>
              <a:cs typeface="Trebuchet MS"/>
              <a:sym typeface="Trebuchet MS"/>
            </a:endParaRPr>
          </a:p>
          <a:p>
            <a:pPr marL="365759" marR="5418" indent="-356234" algn="l" defTabSz="975360">
              <a:spcBef>
                <a:spcPts val="900"/>
              </a:spcBef>
              <a:tabLst>
                <a:tab pos="355600" algn="l"/>
              </a:tabLst>
              <a:defRPr sz="2400" spc="-6">
                <a:solidFill>
                  <a:srgbClr val="000000"/>
                </a:solidFill>
                <a:latin typeface="Wingdings 3"/>
                <a:ea typeface="Wingdings 3"/>
                <a:cs typeface="Wingdings 3"/>
                <a:sym typeface="Wingdings 3"/>
              </a:defRPr>
            </a:pPr>
            <a:r>
              <a:rPr b="1" spc="0">
                <a:latin typeface="Trebuchet MS"/>
                <a:ea typeface="Trebuchet MS"/>
                <a:cs typeface="Trebuchet MS"/>
                <a:sym typeface="Trebuchet MS"/>
              </a:rPr>
              <a:t>2013 </a:t>
            </a:r>
            <a:r>
              <a:rPr b="1" spc="-3">
                <a:latin typeface="Trebuchet MS"/>
                <a:ea typeface="Trebuchet MS"/>
                <a:cs typeface="Trebuchet MS"/>
                <a:sym typeface="Trebuchet MS"/>
              </a:rPr>
              <a:t>ACCF/AHA Heart Failure guideline recommendations: </a:t>
            </a:r>
            <a:r>
              <a:rPr b="1">
                <a:latin typeface="Trebuchet MS"/>
                <a:ea typeface="Trebuchet MS"/>
                <a:cs typeface="Trebuchet MS"/>
                <a:sym typeface="Trebuchet MS"/>
              </a:rPr>
              <a:t>Within </a:t>
            </a:r>
            <a:r>
              <a:rPr b="1" spc="0">
                <a:latin typeface="Trebuchet MS"/>
                <a:ea typeface="Trebuchet MS"/>
                <a:cs typeface="Trebuchet MS"/>
                <a:sym typeface="Trebuchet MS"/>
              </a:rPr>
              <a:t>1 </a:t>
            </a:r>
            <a:r>
              <a:rPr b="1" spc="-3">
                <a:latin typeface="Trebuchet MS"/>
                <a:ea typeface="Trebuchet MS"/>
                <a:cs typeface="Trebuchet MS"/>
                <a:sym typeface="Trebuchet MS"/>
              </a:rPr>
              <a:t>to </a:t>
            </a:r>
            <a:r>
              <a:rPr b="1" spc="0">
                <a:latin typeface="Trebuchet MS"/>
                <a:ea typeface="Trebuchet MS"/>
                <a:cs typeface="Trebuchet MS"/>
                <a:sym typeface="Trebuchet MS"/>
              </a:rPr>
              <a:t>2  weeks </a:t>
            </a:r>
            <a:r>
              <a:rPr b="1" spc="-3">
                <a:latin typeface="Trebuchet MS"/>
                <a:ea typeface="Trebuchet MS"/>
                <a:cs typeface="Trebuchet MS"/>
                <a:sym typeface="Trebuchet MS"/>
              </a:rPr>
              <a:t>after initiation of an ARB, </a:t>
            </a:r>
            <a:r>
              <a:rPr b="1" spc="0">
                <a:latin typeface="Trebuchet MS"/>
                <a:ea typeface="Trebuchet MS"/>
                <a:cs typeface="Trebuchet MS"/>
                <a:sym typeface="Trebuchet MS"/>
              </a:rPr>
              <a:t>reassess </a:t>
            </a:r>
            <a:r>
              <a:rPr b="1" spc="-3">
                <a:latin typeface="Trebuchet MS"/>
                <a:ea typeface="Trebuchet MS"/>
                <a:cs typeface="Trebuchet MS"/>
                <a:sym typeface="Trebuchet MS"/>
              </a:rPr>
              <a:t>blood </a:t>
            </a:r>
            <a:r>
              <a:rPr b="1" spc="0">
                <a:latin typeface="Trebuchet MS"/>
                <a:ea typeface="Trebuchet MS"/>
                <a:cs typeface="Trebuchet MS"/>
                <a:sym typeface="Trebuchet MS"/>
              </a:rPr>
              <a:t>pressure </a:t>
            </a:r>
            <a:r>
              <a:rPr b="1" spc="-3">
                <a:latin typeface="Trebuchet MS"/>
                <a:ea typeface="Trebuchet MS"/>
                <a:cs typeface="Trebuchet MS"/>
                <a:sym typeface="Trebuchet MS"/>
              </a:rPr>
              <a:t>(including postural  blood </a:t>
            </a:r>
            <a:r>
              <a:rPr b="1" spc="0">
                <a:latin typeface="Trebuchet MS"/>
                <a:ea typeface="Trebuchet MS"/>
                <a:cs typeface="Trebuchet MS"/>
                <a:sym typeface="Trebuchet MS"/>
              </a:rPr>
              <a:t>pressure </a:t>
            </a:r>
            <a:r>
              <a:rPr b="1" spc="-3">
                <a:latin typeface="Trebuchet MS"/>
                <a:ea typeface="Trebuchet MS"/>
                <a:cs typeface="Trebuchet MS"/>
                <a:sym typeface="Trebuchet MS"/>
              </a:rPr>
              <a:t>changes), </a:t>
            </a:r>
            <a:r>
              <a:rPr b="1" spc="0">
                <a:latin typeface="Trebuchet MS"/>
                <a:ea typeface="Trebuchet MS"/>
                <a:cs typeface="Trebuchet MS"/>
                <a:sym typeface="Trebuchet MS"/>
              </a:rPr>
              <a:t>renal </a:t>
            </a:r>
            <a:r>
              <a:rPr b="1">
                <a:latin typeface="Trebuchet MS"/>
                <a:ea typeface="Trebuchet MS"/>
                <a:cs typeface="Trebuchet MS"/>
                <a:sym typeface="Trebuchet MS"/>
              </a:rPr>
              <a:t>function, </a:t>
            </a:r>
            <a:r>
              <a:rPr b="1" spc="-3">
                <a:latin typeface="Trebuchet MS"/>
                <a:ea typeface="Trebuchet MS"/>
                <a:cs typeface="Trebuchet MS"/>
                <a:sym typeface="Trebuchet MS"/>
              </a:rPr>
              <a:t>and </a:t>
            </a:r>
            <a:r>
              <a:rPr b="1" spc="0">
                <a:latin typeface="Trebuchet MS"/>
                <a:ea typeface="Trebuchet MS"/>
                <a:cs typeface="Trebuchet MS"/>
                <a:sym typeface="Trebuchet MS"/>
              </a:rPr>
              <a:t>serum </a:t>
            </a:r>
            <a:r>
              <a:rPr b="1" spc="-3">
                <a:latin typeface="Trebuchet MS"/>
                <a:ea typeface="Trebuchet MS"/>
                <a:cs typeface="Trebuchet MS"/>
                <a:sym typeface="Trebuchet MS"/>
              </a:rPr>
              <a:t>potassium; </a:t>
            </a:r>
            <a:r>
              <a:rPr b="1">
                <a:latin typeface="Trebuchet MS"/>
                <a:ea typeface="Trebuchet MS"/>
                <a:cs typeface="Trebuchet MS"/>
                <a:sym typeface="Trebuchet MS"/>
              </a:rPr>
              <a:t>follow </a:t>
            </a:r>
            <a:r>
              <a:rPr b="1" spc="-3">
                <a:latin typeface="Trebuchet MS"/>
                <a:ea typeface="Trebuchet MS"/>
                <a:cs typeface="Trebuchet MS"/>
                <a:sym typeface="Trebuchet MS"/>
              </a:rPr>
              <a:t>closely  after dose</a:t>
            </a:r>
            <a:r>
              <a:rPr b="1">
                <a:latin typeface="Trebuchet MS"/>
                <a:ea typeface="Trebuchet MS"/>
                <a:cs typeface="Trebuchet MS"/>
                <a:sym typeface="Trebuchet MS"/>
              </a:rPr>
              <a:t> </a:t>
            </a:r>
            <a:r>
              <a:rPr b="1" spc="-3">
                <a:latin typeface="Trebuchet MS"/>
                <a:ea typeface="Trebuchet MS"/>
                <a:cs typeface="Trebuchet MS"/>
                <a:sym typeface="Trebuchet MS"/>
              </a:rPr>
              <a:t>changes.</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object 12"/>
          <p:cNvSpPr txBox="1"/>
          <p:nvPr/>
        </p:nvSpPr>
        <p:spPr>
          <a:xfrm>
            <a:off x="3961313" y="1550838"/>
            <a:ext cx="5329458" cy="8458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lvl1pPr indent="9525" defTabSz="975360">
              <a:defRPr sz="5600" b="1" spc="-5">
                <a:solidFill>
                  <a:srgbClr val="000000"/>
                </a:solidFill>
              </a:defRPr>
            </a:lvl1pPr>
          </a:lstStyle>
          <a:p>
            <a:r>
              <a:t>RANOLAZINE</a:t>
            </a:r>
          </a:p>
        </p:txBody>
      </p:sp>
      <p:sp>
        <p:nvSpPr>
          <p:cNvPr id="306" name="object 13"/>
          <p:cNvSpPr/>
          <p:nvPr/>
        </p:nvSpPr>
        <p:spPr>
          <a:xfrm>
            <a:off x="3629368" y="3667023"/>
            <a:ext cx="6695847" cy="2996485"/>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
        <p:nvSpPr>
          <p:cNvPr id="307" name="Brand Names: US Ranexa…"/>
          <p:cNvSpPr txBox="1"/>
          <p:nvPr/>
        </p:nvSpPr>
        <p:spPr>
          <a:xfrm>
            <a:off x="1390360" y="7370491"/>
            <a:ext cx="10471363" cy="18282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indent="9525" algn="l" defTabSz="975360">
              <a:spcBef>
                <a:spcPts val="1100"/>
              </a:spcBef>
              <a:tabLst>
                <a:tab pos="355600" algn="l"/>
              </a:tabLst>
              <a:defRPr sz="3600" spc="-9">
                <a:solidFill>
                  <a:srgbClr val="000000"/>
                </a:solidFill>
                <a:latin typeface="Wingdings 3"/>
                <a:ea typeface="Wingdings 3"/>
                <a:cs typeface="Wingdings 3"/>
                <a:sym typeface="Wingdings 3"/>
              </a:defRPr>
            </a:pPr>
            <a:r>
              <a:rPr spc="-12">
                <a:latin typeface="Trebuchet MS"/>
                <a:ea typeface="Trebuchet MS"/>
                <a:cs typeface="Trebuchet MS"/>
                <a:sym typeface="Trebuchet MS"/>
              </a:rPr>
              <a:t>Brand </a:t>
            </a:r>
            <a:r>
              <a:rPr spc="-4">
                <a:latin typeface="Trebuchet MS"/>
                <a:ea typeface="Trebuchet MS"/>
                <a:cs typeface="Trebuchet MS"/>
                <a:sym typeface="Trebuchet MS"/>
              </a:rPr>
              <a:t>Names: </a:t>
            </a:r>
            <a:r>
              <a:rPr spc="0">
                <a:latin typeface="Trebuchet MS"/>
                <a:ea typeface="Trebuchet MS"/>
                <a:cs typeface="Trebuchet MS"/>
                <a:sym typeface="Trebuchet MS"/>
              </a:rPr>
              <a:t>US</a:t>
            </a:r>
            <a:r>
              <a:rPr spc="33">
                <a:latin typeface="Trebuchet MS"/>
                <a:ea typeface="Trebuchet MS"/>
                <a:cs typeface="Trebuchet MS"/>
                <a:sym typeface="Trebuchet MS"/>
              </a:rPr>
              <a:t> </a:t>
            </a:r>
            <a:r>
              <a:rPr spc="-4">
                <a:latin typeface="Trebuchet MS"/>
                <a:ea typeface="Trebuchet MS"/>
                <a:cs typeface="Trebuchet MS"/>
                <a:sym typeface="Trebuchet MS"/>
              </a:rPr>
              <a:t>Ranexa</a:t>
            </a:r>
            <a:endParaRPr>
              <a:latin typeface="Trebuchet MS"/>
              <a:ea typeface="Trebuchet MS"/>
              <a:cs typeface="Trebuchet MS"/>
              <a:sym typeface="Trebuchet MS"/>
            </a:endParaRPr>
          </a:p>
          <a:p>
            <a:pPr indent="9525" algn="l" defTabSz="975360">
              <a:spcBef>
                <a:spcPts val="900"/>
              </a:spcBef>
              <a:tabLst>
                <a:tab pos="355600" algn="l"/>
              </a:tabLst>
              <a:defRPr sz="3600" spc="-9">
                <a:solidFill>
                  <a:srgbClr val="000000"/>
                </a:solidFill>
                <a:latin typeface="Wingdings 3"/>
                <a:ea typeface="Wingdings 3"/>
                <a:cs typeface="Wingdings 3"/>
                <a:sym typeface="Wingdings 3"/>
              </a:defRPr>
            </a:pPr>
            <a:r>
              <a:rPr spc="-4">
                <a:latin typeface="Trebuchet MS"/>
                <a:ea typeface="Trebuchet MS"/>
                <a:cs typeface="Trebuchet MS"/>
                <a:sym typeface="Trebuchet MS"/>
              </a:rPr>
              <a:t>Pharmacologic Category Antianginal Agent; Cardiovascular</a:t>
            </a:r>
            <a:r>
              <a:rPr spc="-211">
                <a:latin typeface="Trebuchet MS"/>
                <a:ea typeface="Trebuchet MS"/>
                <a:cs typeface="Trebuchet MS"/>
                <a:sym typeface="Trebuchet MS"/>
              </a:rPr>
              <a:t> </a:t>
            </a:r>
            <a:r>
              <a:rPr spc="-4">
                <a:latin typeface="Trebuchet MS"/>
                <a:ea typeface="Trebuchet MS"/>
                <a:cs typeface="Trebuchet MS"/>
                <a:sym typeface="Trebuchet MS"/>
              </a:rPr>
              <a:t>Agent</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CF690AEC-8D85-4618-B071-F416B531E7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800" y="2460171"/>
            <a:ext cx="8318008" cy="4833257"/>
          </a:xfrm>
          <a:prstGeom prst="rect">
            <a:avLst/>
          </a:prstGeom>
        </p:spPr>
      </p:pic>
      <p:sp>
        <p:nvSpPr>
          <p:cNvPr id="7" name="Rectangle 6">
            <a:extLst>
              <a:ext uri="{FF2B5EF4-FFF2-40B4-BE49-F238E27FC236}">
                <a16:creationId xmlns:a16="http://schemas.microsoft.com/office/drawing/2014/main" id="{6D5F4B8B-E881-49B4-BFAA-9C7919ED216C}"/>
              </a:ext>
            </a:extLst>
          </p:cNvPr>
          <p:cNvSpPr/>
          <p:nvPr/>
        </p:nvSpPr>
        <p:spPr>
          <a:xfrm>
            <a:off x="1015800" y="5900058"/>
            <a:ext cx="1183114" cy="326571"/>
          </a:xfrm>
          <a:prstGeom prst="rect">
            <a:avLst/>
          </a:prstGeom>
          <a:noFill/>
          <a:ln w="57150" cap="flat">
            <a:solidFill>
              <a:srgbClr val="C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outerShdw blurRad="25400" dist="12700" dir="5400000" rotWithShape="0">
                  <a:srgbClr val="000000">
                    <a:alpha val="50000"/>
                  </a:srgbClr>
                </a:outerShdw>
              </a:effectLst>
              <a:uFillTx/>
              <a:latin typeface="+mn-lt"/>
              <a:ea typeface="+mn-ea"/>
              <a:cs typeface="+mn-cs"/>
              <a:sym typeface="Optima"/>
            </a:endParaRPr>
          </a:p>
        </p:txBody>
      </p:sp>
      <p:cxnSp>
        <p:nvCxnSpPr>
          <p:cNvPr id="9" name="Straight Arrow Connector 8">
            <a:extLst>
              <a:ext uri="{FF2B5EF4-FFF2-40B4-BE49-F238E27FC236}">
                <a16:creationId xmlns:a16="http://schemas.microsoft.com/office/drawing/2014/main" id="{798D2842-211A-4A23-A7B5-13113F2DD367}"/>
              </a:ext>
            </a:extLst>
          </p:cNvPr>
          <p:cNvCxnSpPr>
            <a:cxnSpLocks/>
          </p:cNvCxnSpPr>
          <p:nvPr/>
        </p:nvCxnSpPr>
        <p:spPr>
          <a:xfrm flipV="1">
            <a:off x="2242456" y="4223657"/>
            <a:ext cx="1436915" cy="1676402"/>
          </a:xfrm>
          <a:prstGeom prst="straightConnector1">
            <a:avLst/>
          </a:prstGeom>
          <a:noFill/>
          <a:ln w="76200" cap="flat">
            <a:solidFill>
              <a:srgbClr val="C0000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14" name="Picture 13">
            <a:extLst>
              <a:ext uri="{FF2B5EF4-FFF2-40B4-BE49-F238E27FC236}">
                <a16:creationId xmlns:a16="http://schemas.microsoft.com/office/drawing/2014/main" id="{AC8DDCA4-0009-4768-BBA1-D799F9682DF2}"/>
              </a:ext>
            </a:extLst>
          </p:cNvPr>
          <p:cNvPicPr>
            <a:picLocks noChangeAspect="1"/>
          </p:cNvPicPr>
          <p:nvPr/>
        </p:nvPicPr>
        <p:blipFill>
          <a:blip r:embed="rId3"/>
          <a:stretch>
            <a:fillRect/>
          </a:stretch>
        </p:blipFill>
        <p:spPr>
          <a:xfrm>
            <a:off x="9559141" y="2913112"/>
            <a:ext cx="2873504" cy="3970923"/>
          </a:xfrm>
          <a:prstGeom prst="rect">
            <a:avLst/>
          </a:prstGeom>
        </p:spPr>
      </p:pic>
    </p:spTree>
    <p:extLst>
      <p:ext uri="{BB962C8B-B14F-4D97-AF65-F5344CB8AC3E}">
        <p14:creationId xmlns:p14="http://schemas.microsoft.com/office/powerpoint/2010/main" val="2355830179"/>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object 2"/>
          <p:cNvSpPr txBox="1">
            <a:spLocks noGrp="1"/>
          </p:cNvSpPr>
          <p:nvPr>
            <p:ph type="title"/>
          </p:nvPr>
        </p:nvSpPr>
        <p:spPr>
          <a:xfrm>
            <a:off x="1625600" y="553318"/>
            <a:ext cx="9753600" cy="2590801"/>
          </a:xfrm>
          <a:prstGeom prst="rect">
            <a:avLst/>
          </a:prstGeom>
        </p:spPr>
        <p:txBody>
          <a:bodyPr lIns="0" tIns="0" rIns="0" bIns="0"/>
          <a:lstStyle>
            <a:lvl1pPr indent="9525">
              <a:defRPr sz="4800" b="1"/>
            </a:lvl1pPr>
          </a:lstStyle>
          <a:p>
            <a:r>
              <a:t>use</a:t>
            </a:r>
          </a:p>
        </p:txBody>
      </p:sp>
      <p:sp>
        <p:nvSpPr>
          <p:cNvPr id="310" name="object 3"/>
          <p:cNvSpPr txBox="1"/>
          <p:nvPr/>
        </p:nvSpPr>
        <p:spPr>
          <a:xfrm>
            <a:off x="1313025" y="2932683"/>
            <a:ext cx="12216849" cy="5463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9525" algn="l" defTabSz="975360">
              <a:spcBef>
                <a:spcPts val="1100"/>
              </a:spcBef>
              <a:tabLst>
                <a:tab pos="355600" algn="l"/>
              </a:tabLst>
              <a:defRPr sz="3400" spc="-11">
                <a:solidFill>
                  <a:srgbClr val="000000"/>
                </a:solidFill>
                <a:latin typeface="Wingdings 3"/>
                <a:ea typeface="Wingdings 3"/>
                <a:cs typeface="Wingdings 3"/>
                <a:sym typeface="Wingdings 3"/>
              </a:defRPr>
            </a:pPr>
            <a:r>
              <a:rPr dirty="0"/>
              <a:t></a:t>
            </a:r>
            <a:r>
              <a:rPr b="1" spc="0" dirty="0">
                <a:latin typeface="Trebuchet MS"/>
                <a:ea typeface="Trebuchet MS"/>
                <a:cs typeface="Trebuchet MS"/>
                <a:sym typeface="Trebuchet MS"/>
              </a:rPr>
              <a:t>Chronic angina: </a:t>
            </a:r>
            <a:r>
              <a:rPr b="1" spc="-26" dirty="0">
                <a:latin typeface="Trebuchet MS"/>
                <a:ea typeface="Trebuchet MS"/>
                <a:cs typeface="Trebuchet MS"/>
                <a:sym typeface="Trebuchet MS"/>
              </a:rPr>
              <a:t>Treatment </a:t>
            </a:r>
            <a:r>
              <a:rPr b="1" spc="0" dirty="0">
                <a:latin typeface="Trebuchet MS"/>
                <a:ea typeface="Trebuchet MS"/>
                <a:cs typeface="Trebuchet MS"/>
                <a:sym typeface="Trebuchet MS"/>
              </a:rPr>
              <a:t>of </a:t>
            </a:r>
            <a:r>
              <a:rPr b="1" spc="-5" dirty="0">
                <a:latin typeface="Trebuchet MS"/>
                <a:ea typeface="Trebuchet MS"/>
                <a:cs typeface="Trebuchet MS"/>
                <a:sym typeface="Trebuchet MS"/>
              </a:rPr>
              <a:t>chronic</a:t>
            </a:r>
            <a:r>
              <a:rPr b="1" spc="-32" dirty="0">
                <a:latin typeface="Trebuchet MS"/>
                <a:ea typeface="Trebuchet MS"/>
                <a:cs typeface="Trebuchet MS"/>
                <a:sym typeface="Trebuchet MS"/>
              </a:rPr>
              <a:t> </a:t>
            </a:r>
            <a:r>
              <a:rPr b="1" spc="-5" dirty="0">
                <a:latin typeface="Trebuchet MS"/>
                <a:ea typeface="Trebuchet MS"/>
                <a:cs typeface="Trebuchet MS"/>
                <a:sym typeface="Trebuchet MS"/>
              </a:rPr>
              <a:t>angina</a:t>
            </a:r>
            <a:endParaRPr b="1" dirty="0">
              <a:latin typeface="Trebuchet MS"/>
              <a:ea typeface="Trebuchet MS"/>
              <a:cs typeface="Trebuchet MS"/>
              <a:sym typeface="Trebuchet MS"/>
            </a:endParaRPr>
          </a:p>
          <a:p>
            <a:pPr marL="365759" marR="5418" indent="-356234" algn="l" defTabSz="975360">
              <a:spcBef>
                <a:spcPts val="900"/>
              </a:spcBef>
              <a:tabLst>
                <a:tab pos="355600" algn="l"/>
              </a:tabLst>
              <a:defRPr sz="3400" spc="-11">
                <a:solidFill>
                  <a:srgbClr val="000000"/>
                </a:solidFill>
                <a:latin typeface="Wingdings 3"/>
                <a:ea typeface="Wingdings 3"/>
                <a:cs typeface="Wingdings 3"/>
                <a:sym typeface="Wingdings 3"/>
              </a:defRPr>
            </a:pPr>
            <a:r>
              <a:rPr dirty="0"/>
              <a:t></a:t>
            </a:r>
            <a:r>
              <a:rPr b="1" spc="-5" dirty="0">
                <a:latin typeface="Trebuchet MS"/>
                <a:ea typeface="Trebuchet MS"/>
                <a:cs typeface="Trebuchet MS"/>
                <a:sym typeface="Trebuchet MS"/>
              </a:rPr>
              <a:t>Note: ranolazine may be useful when prescribed as </a:t>
            </a:r>
            <a:r>
              <a:rPr b="1" spc="0" dirty="0">
                <a:latin typeface="Trebuchet MS"/>
                <a:ea typeface="Trebuchet MS"/>
                <a:cs typeface="Trebuchet MS"/>
                <a:sym typeface="Trebuchet MS"/>
              </a:rPr>
              <a:t>a </a:t>
            </a:r>
            <a:r>
              <a:rPr b="1" spc="-5" dirty="0">
                <a:latin typeface="Trebuchet MS"/>
                <a:ea typeface="Trebuchet MS"/>
                <a:cs typeface="Trebuchet MS"/>
                <a:sym typeface="Trebuchet MS"/>
              </a:rPr>
              <a:t>substitute </a:t>
            </a:r>
            <a:r>
              <a:rPr b="1" dirty="0">
                <a:latin typeface="Trebuchet MS"/>
                <a:ea typeface="Trebuchet MS"/>
                <a:cs typeface="Trebuchet MS"/>
                <a:sym typeface="Trebuchet MS"/>
              </a:rPr>
              <a:t>for </a:t>
            </a:r>
            <a:r>
              <a:rPr b="1" spc="-5" dirty="0">
                <a:latin typeface="Trebuchet MS"/>
                <a:ea typeface="Trebuchet MS"/>
                <a:cs typeface="Trebuchet MS"/>
                <a:sym typeface="Trebuchet MS"/>
              </a:rPr>
              <a:t>beta  blockers for </a:t>
            </a:r>
            <a:r>
              <a:rPr b="1" spc="0" dirty="0">
                <a:latin typeface="Trebuchet MS"/>
                <a:ea typeface="Trebuchet MS"/>
                <a:cs typeface="Trebuchet MS"/>
                <a:sym typeface="Trebuchet MS"/>
              </a:rPr>
              <a:t>relief </a:t>
            </a:r>
            <a:r>
              <a:rPr b="1" spc="-5" dirty="0">
                <a:latin typeface="Trebuchet MS"/>
                <a:ea typeface="Trebuchet MS"/>
                <a:cs typeface="Trebuchet MS"/>
                <a:sym typeface="Trebuchet MS"/>
              </a:rPr>
              <a:t>of symptoms if initial treatment with beta blockers </a:t>
            </a:r>
            <a:r>
              <a:rPr b="1" spc="0" dirty="0">
                <a:latin typeface="Trebuchet MS"/>
                <a:ea typeface="Trebuchet MS"/>
                <a:cs typeface="Trebuchet MS"/>
                <a:sym typeface="Trebuchet MS"/>
              </a:rPr>
              <a:t>leads </a:t>
            </a:r>
            <a:r>
              <a:rPr b="1" spc="-5" dirty="0">
                <a:latin typeface="Trebuchet MS"/>
                <a:ea typeface="Trebuchet MS"/>
                <a:cs typeface="Trebuchet MS"/>
                <a:sym typeface="Trebuchet MS"/>
              </a:rPr>
              <a:t>to  unacceptable </a:t>
            </a:r>
            <a:r>
              <a:rPr b="1" spc="0" dirty="0">
                <a:latin typeface="Trebuchet MS"/>
                <a:ea typeface="Trebuchet MS"/>
                <a:cs typeface="Trebuchet MS"/>
                <a:sym typeface="Trebuchet MS"/>
              </a:rPr>
              <a:t>side </a:t>
            </a:r>
            <a:r>
              <a:rPr b="1" spc="-5" dirty="0">
                <a:latin typeface="Trebuchet MS"/>
                <a:ea typeface="Trebuchet MS"/>
                <a:cs typeface="Trebuchet MS"/>
                <a:sym typeface="Trebuchet MS"/>
              </a:rPr>
              <a:t>effects, is </a:t>
            </a:r>
            <a:r>
              <a:rPr b="1" spc="0" dirty="0">
                <a:latin typeface="Trebuchet MS"/>
                <a:ea typeface="Trebuchet MS"/>
                <a:cs typeface="Trebuchet MS"/>
                <a:sym typeface="Trebuchet MS"/>
              </a:rPr>
              <a:t>less </a:t>
            </a:r>
            <a:r>
              <a:rPr b="1" dirty="0">
                <a:latin typeface="Trebuchet MS"/>
                <a:ea typeface="Trebuchet MS"/>
                <a:cs typeface="Trebuchet MS"/>
                <a:sym typeface="Trebuchet MS"/>
              </a:rPr>
              <a:t>effective, </a:t>
            </a:r>
            <a:r>
              <a:rPr b="1" spc="-5" dirty="0">
                <a:latin typeface="Trebuchet MS"/>
                <a:ea typeface="Trebuchet MS"/>
                <a:cs typeface="Trebuchet MS"/>
                <a:sym typeface="Trebuchet MS"/>
              </a:rPr>
              <a:t>or if initial treatment with </a:t>
            </a:r>
            <a:r>
              <a:rPr b="1" spc="5" dirty="0">
                <a:latin typeface="Trebuchet MS"/>
                <a:ea typeface="Trebuchet MS"/>
                <a:cs typeface="Trebuchet MS"/>
                <a:sym typeface="Trebuchet MS"/>
              </a:rPr>
              <a:t>beta-  </a:t>
            </a:r>
            <a:r>
              <a:rPr b="1" spc="-5" dirty="0">
                <a:latin typeface="Trebuchet MS"/>
                <a:ea typeface="Trebuchet MS"/>
                <a:cs typeface="Trebuchet MS"/>
                <a:sym typeface="Trebuchet MS"/>
              </a:rPr>
              <a:t>blockers is contraindicated. May also </a:t>
            </a:r>
            <a:r>
              <a:rPr b="1" spc="0" dirty="0">
                <a:latin typeface="Trebuchet MS"/>
                <a:ea typeface="Trebuchet MS"/>
                <a:cs typeface="Trebuchet MS"/>
                <a:sym typeface="Trebuchet MS"/>
              </a:rPr>
              <a:t>be </a:t>
            </a:r>
            <a:r>
              <a:rPr b="1" spc="-5" dirty="0">
                <a:latin typeface="Trebuchet MS"/>
                <a:ea typeface="Trebuchet MS"/>
                <a:cs typeface="Trebuchet MS"/>
                <a:sym typeface="Trebuchet MS"/>
              </a:rPr>
              <a:t>used in combination with </a:t>
            </a:r>
            <a:r>
              <a:rPr b="1" spc="5" dirty="0">
                <a:latin typeface="Trebuchet MS"/>
                <a:ea typeface="Trebuchet MS"/>
                <a:cs typeface="Trebuchet MS"/>
                <a:sym typeface="Trebuchet MS"/>
              </a:rPr>
              <a:t>beta-  </a:t>
            </a:r>
            <a:r>
              <a:rPr b="1" spc="-5" dirty="0">
                <a:latin typeface="Trebuchet MS"/>
                <a:ea typeface="Trebuchet MS"/>
                <a:cs typeface="Trebuchet MS"/>
                <a:sym typeface="Trebuchet MS"/>
              </a:rPr>
              <a:t>blockers, for </a:t>
            </a:r>
            <a:r>
              <a:rPr b="1" spc="0" dirty="0">
                <a:latin typeface="Trebuchet MS"/>
                <a:ea typeface="Trebuchet MS"/>
                <a:cs typeface="Trebuchet MS"/>
                <a:sym typeface="Trebuchet MS"/>
              </a:rPr>
              <a:t>relief </a:t>
            </a:r>
            <a:r>
              <a:rPr b="1" spc="-5" dirty="0">
                <a:latin typeface="Trebuchet MS"/>
                <a:ea typeface="Trebuchet MS"/>
                <a:cs typeface="Trebuchet MS"/>
                <a:sym typeface="Trebuchet MS"/>
              </a:rPr>
              <a:t>of symptoms when initial treatment with beta-blockers is  not successful</a:t>
            </a:r>
            <a:r>
              <a:rPr b="1" spc="-36" dirty="0">
                <a:latin typeface="Trebuchet MS"/>
                <a:ea typeface="Trebuchet MS"/>
                <a:cs typeface="Trebuchet MS"/>
                <a:sym typeface="Trebuchet MS"/>
              </a:rPr>
              <a:t> </a:t>
            </a:r>
            <a:r>
              <a:rPr b="1" spc="0" dirty="0">
                <a:latin typeface="Trebuchet MS"/>
                <a:ea typeface="Trebuchet MS"/>
                <a:cs typeface="Trebuchet MS"/>
                <a:sym typeface="Trebuchet MS"/>
              </a:rPr>
              <a:t>.</a:t>
            </a:r>
          </a:p>
          <a:p>
            <a:pPr indent="9525" algn="l" defTabSz="975360">
              <a:spcBef>
                <a:spcPts val="900"/>
              </a:spcBef>
              <a:tabLst>
                <a:tab pos="355600" algn="l"/>
              </a:tabLst>
              <a:defRPr sz="3400" spc="-11">
                <a:solidFill>
                  <a:srgbClr val="000000"/>
                </a:solidFill>
                <a:latin typeface="Wingdings 3"/>
                <a:ea typeface="Wingdings 3"/>
                <a:cs typeface="Wingdings 3"/>
                <a:sym typeface="Wingdings 3"/>
              </a:defRPr>
            </a:pPr>
            <a:r>
              <a:rPr dirty="0"/>
              <a:t></a:t>
            </a:r>
            <a:r>
              <a:rPr lang="en-GB" b="1" dirty="0">
                <a:latin typeface="Trebuchet MS"/>
                <a:sym typeface="Trebuchet MS"/>
              </a:rPr>
              <a:t>O</a:t>
            </a:r>
            <a:r>
              <a:rPr lang="en-GB" b="1" spc="0" dirty="0">
                <a:latin typeface="Trebuchet MS"/>
                <a:ea typeface="Trebuchet MS"/>
                <a:cs typeface="Trebuchet MS"/>
                <a:sym typeface="Trebuchet MS"/>
              </a:rPr>
              <a:t>ff-label </a:t>
            </a:r>
            <a:r>
              <a:rPr b="1" spc="0" dirty="0">
                <a:latin typeface="Trebuchet MS"/>
                <a:ea typeface="Trebuchet MS"/>
                <a:cs typeface="Trebuchet MS"/>
                <a:sym typeface="Trebuchet MS"/>
              </a:rPr>
              <a:t>Use: </a:t>
            </a:r>
            <a:r>
              <a:rPr b="1" spc="-21" dirty="0">
                <a:latin typeface="Trebuchet MS"/>
                <a:ea typeface="Trebuchet MS"/>
                <a:cs typeface="Trebuchet MS"/>
                <a:sym typeface="Trebuchet MS"/>
              </a:rPr>
              <a:t>Ventricular</a:t>
            </a:r>
            <a:r>
              <a:rPr b="1" spc="26" dirty="0">
                <a:latin typeface="Trebuchet MS"/>
                <a:ea typeface="Trebuchet MS"/>
                <a:cs typeface="Trebuchet MS"/>
                <a:sym typeface="Trebuchet MS"/>
              </a:rPr>
              <a:t> </a:t>
            </a:r>
            <a:r>
              <a:rPr b="1" spc="-5" dirty="0">
                <a:latin typeface="Trebuchet MS"/>
                <a:ea typeface="Trebuchet MS"/>
                <a:cs typeface="Trebuchet MS"/>
                <a:sym typeface="Trebuchet MS"/>
              </a:rPr>
              <a:t>tachycardia</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object 2"/>
          <p:cNvSpPr txBox="1">
            <a:spLocks noGrp="1"/>
          </p:cNvSpPr>
          <p:nvPr>
            <p:ph type="title"/>
          </p:nvPr>
        </p:nvSpPr>
        <p:spPr>
          <a:prstGeom prst="rect">
            <a:avLst/>
          </a:prstGeom>
        </p:spPr>
        <p:txBody>
          <a:bodyPr lIns="0" tIns="0" rIns="0" bIns="0"/>
          <a:lstStyle/>
          <a:p>
            <a:pPr indent="9525">
              <a:defRPr sz="4800" b="1" spc="-240"/>
            </a:pPr>
            <a:r>
              <a:t>INTRODUCTION/ treatment </a:t>
            </a:r>
            <a:r>
              <a:rPr spc="0"/>
              <a:t>of </a:t>
            </a:r>
            <a:r>
              <a:t>chronic</a:t>
            </a:r>
            <a:r>
              <a:rPr spc="0"/>
              <a:t> </a:t>
            </a:r>
            <a:r>
              <a:t>angina:</a:t>
            </a:r>
          </a:p>
        </p:txBody>
      </p:sp>
      <p:sp>
        <p:nvSpPr>
          <p:cNvPr id="313" name="object 3"/>
          <p:cNvSpPr txBox="1"/>
          <p:nvPr/>
        </p:nvSpPr>
        <p:spPr>
          <a:xfrm>
            <a:off x="1214312" y="2821585"/>
            <a:ext cx="11653645" cy="22837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9525" algn="l" defTabSz="975360">
              <a:spcBef>
                <a:spcPts val="1100"/>
              </a:spcBef>
              <a:tabLst>
                <a:tab pos="355600" algn="l"/>
              </a:tabLst>
              <a:defRPr sz="2400" spc="-8">
                <a:solidFill>
                  <a:srgbClr val="000000"/>
                </a:solidFill>
                <a:latin typeface="Wingdings 3"/>
                <a:ea typeface="Wingdings 3"/>
                <a:cs typeface="Wingdings 3"/>
                <a:sym typeface="Wingdings 3"/>
              </a:defRPr>
            </a:pPr>
            <a:r>
              <a:t></a:t>
            </a:r>
            <a:r>
              <a:rPr b="1" spc="-4">
                <a:latin typeface="Trebuchet MS"/>
                <a:ea typeface="Trebuchet MS"/>
                <a:cs typeface="Trebuchet MS"/>
                <a:sym typeface="Trebuchet MS"/>
              </a:rPr>
              <a:t>Medical therapy to prevent Ml and</a:t>
            </a:r>
            <a:r>
              <a:rPr b="1" spc="0">
                <a:latin typeface="Trebuchet MS"/>
                <a:ea typeface="Trebuchet MS"/>
                <a:cs typeface="Trebuchet MS"/>
                <a:sym typeface="Trebuchet MS"/>
              </a:rPr>
              <a:t> </a:t>
            </a:r>
            <a:r>
              <a:rPr b="1" spc="-4">
                <a:latin typeface="Trebuchet MS"/>
                <a:ea typeface="Trebuchet MS"/>
                <a:cs typeface="Trebuchet MS"/>
                <a:sym typeface="Trebuchet MS"/>
              </a:rPr>
              <a:t>death:</a:t>
            </a:r>
            <a:endParaRPr b="1">
              <a:latin typeface="Trebuchet MS"/>
              <a:ea typeface="Trebuchet MS"/>
              <a:cs typeface="Trebuchet MS"/>
              <a:sym typeface="Trebuchet MS"/>
            </a:endParaRPr>
          </a:p>
          <a:p>
            <a:pPr indent="9525" algn="l" defTabSz="975360">
              <a:spcBef>
                <a:spcPts val="900"/>
              </a:spcBef>
              <a:tabLst>
                <a:tab pos="355600" algn="l"/>
              </a:tabLst>
              <a:defRPr sz="2400" spc="-8">
                <a:solidFill>
                  <a:srgbClr val="000000"/>
                </a:solidFill>
                <a:latin typeface="Wingdings 3"/>
                <a:ea typeface="Wingdings 3"/>
                <a:cs typeface="Wingdings 3"/>
                <a:sym typeface="Wingdings 3"/>
              </a:defRPr>
            </a:pPr>
            <a:r>
              <a:t></a:t>
            </a:r>
            <a:r>
              <a:rPr b="1">
                <a:latin typeface="Trebuchet MS"/>
                <a:ea typeface="Trebuchet MS"/>
                <a:cs typeface="Trebuchet MS"/>
                <a:sym typeface="Trebuchet MS"/>
              </a:rPr>
              <a:t>Anti </a:t>
            </a:r>
            <a:r>
              <a:rPr b="1" spc="-4">
                <a:latin typeface="Trebuchet MS"/>
                <a:ea typeface="Trebuchet MS"/>
                <a:cs typeface="Trebuchet MS"/>
                <a:sym typeface="Trebuchet MS"/>
              </a:rPr>
              <a:t>platelet therapy: aspirin </a:t>
            </a:r>
            <a:r>
              <a:rPr b="1" spc="0">
                <a:latin typeface="Trebuchet MS"/>
                <a:ea typeface="Trebuchet MS"/>
                <a:cs typeface="Trebuchet MS"/>
                <a:sym typeface="Trebuchet MS"/>
              </a:rPr>
              <a:t>( </a:t>
            </a:r>
            <a:r>
              <a:rPr b="1" spc="-4">
                <a:latin typeface="Trebuchet MS"/>
                <a:ea typeface="Trebuchet MS"/>
                <a:cs typeface="Trebuchet MS"/>
                <a:sym typeface="Trebuchet MS"/>
              </a:rPr>
              <a:t>clopidogrel if aspirin</a:t>
            </a:r>
            <a:r>
              <a:rPr b="1" spc="-120">
                <a:latin typeface="Trebuchet MS"/>
                <a:ea typeface="Trebuchet MS"/>
                <a:cs typeface="Trebuchet MS"/>
                <a:sym typeface="Trebuchet MS"/>
              </a:rPr>
              <a:t> </a:t>
            </a:r>
            <a:r>
              <a:rPr b="1" spc="-4">
                <a:latin typeface="Trebuchet MS"/>
                <a:ea typeface="Trebuchet MS"/>
                <a:cs typeface="Trebuchet MS"/>
                <a:sym typeface="Trebuchet MS"/>
              </a:rPr>
              <a:t>is contraindicated)</a:t>
            </a:r>
            <a:endParaRPr b="1">
              <a:latin typeface="Trebuchet MS"/>
              <a:ea typeface="Trebuchet MS"/>
              <a:cs typeface="Trebuchet MS"/>
              <a:sym typeface="Trebuchet MS"/>
            </a:endParaRPr>
          </a:p>
          <a:p>
            <a:pPr indent="9525" algn="l" defTabSz="975360">
              <a:spcBef>
                <a:spcPts val="900"/>
              </a:spcBef>
              <a:tabLst>
                <a:tab pos="355600" algn="l"/>
              </a:tabLst>
              <a:defRPr sz="2400" spc="-8">
                <a:solidFill>
                  <a:srgbClr val="000000"/>
                </a:solidFill>
                <a:latin typeface="Wingdings 3"/>
                <a:ea typeface="Wingdings 3"/>
                <a:cs typeface="Wingdings 3"/>
                <a:sym typeface="Wingdings 3"/>
              </a:defRPr>
            </a:pPr>
            <a:r>
              <a:t></a:t>
            </a:r>
            <a:r>
              <a:rPr b="1" spc="-4">
                <a:latin typeface="Trebuchet MS"/>
                <a:ea typeface="Trebuchet MS"/>
                <a:cs typeface="Trebuchet MS"/>
                <a:sym typeface="Trebuchet MS"/>
              </a:rPr>
              <a:t>High-dose</a:t>
            </a:r>
            <a:r>
              <a:rPr b="1" spc="-15">
                <a:latin typeface="Trebuchet MS"/>
                <a:ea typeface="Trebuchet MS"/>
                <a:cs typeface="Trebuchet MS"/>
                <a:sym typeface="Trebuchet MS"/>
              </a:rPr>
              <a:t> </a:t>
            </a:r>
            <a:r>
              <a:rPr b="1" spc="0">
                <a:latin typeface="Trebuchet MS"/>
                <a:ea typeface="Trebuchet MS"/>
                <a:cs typeface="Trebuchet MS"/>
                <a:sym typeface="Trebuchet MS"/>
              </a:rPr>
              <a:t>statin</a:t>
            </a:r>
          </a:p>
          <a:p>
            <a:pPr indent="9525" algn="l" defTabSz="975360">
              <a:spcBef>
                <a:spcPts val="900"/>
              </a:spcBef>
              <a:tabLst>
                <a:tab pos="355600" algn="l"/>
              </a:tabLst>
              <a:defRPr sz="2400" spc="-8">
                <a:solidFill>
                  <a:srgbClr val="000000"/>
                </a:solidFill>
                <a:latin typeface="Wingdings 3"/>
                <a:ea typeface="Wingdings 3"/>
                <a:cs typeface="Wingdings 3"/>
                <a:sym typeface="Wingdings 3"/>
              </a:defRPr>
            </a:pPr>
            <a:r>
              <a:t></a:t>
            </a:r>
            <a:r>
              <a:rPr b="1" spc="-4">
                <a:latin typeface="Trebuchet MS"/>
                <a:ea typeface="Trebuchet MS"/>
                <a:cs typeface="Trebuchet MS"/>
                <a:sym typeface="Trebuchet MS"/>
              </a:rPr>
              <a:t>Beta-blockers (if left ventricular ejection</a:t>
            </a:r>
            <a:r>
              <a:rPr b="1" spc="-11">
                <a:latin typeface="Trebuchet MS"/>
                <a:ea typeface="Trebuchet MS"/>
                <a:cs typeface="Trebuchet MS"/>
                <a:sym typeface="Trebuchet MS"/>
              </a:rPr>
              <a:t> </a:t>
            </a:r>
            <a:r>
              <a:rPr b="1" spc="-4">
                <a:latin typeface="Trebuchet MS"/>
                <a:ea typeface="Trebuchet MS"/>
                <a:cs typeface="Trebuchet MS"/>
                <a:sym typeface="Trebuchet MS"/>
              </a:rPr>
              <a:t>fraction </a:t>
            </a:r>
            <a:r>
              <a:rPr b="1" spc="-34">
                <a:latin typeface="Trebuchet MS"/>
                <a:ea typeface="Trebuchet MS"/>
                <a:cs typeface="Trebuchet MS"/>
                <a:sym typeface="Trebuchet MS"/>
              </a:rPr>
              <a:t>[LVEF] </a:t>
            </a:r>
            <a:r>
              <a:rPr b="1" spc="0">
                <a:latin typeface="Trebuchet MS"/>
                <a:ea typeface="Trebuchet MS"/>
                <a:cs typeface="Trebuchet MS"/>
                <a:sym typeface="Trebuchet MS"/>
              </a:rPr>
              <a:t>&lt; 40% </a:t>
            </a:r>
            <a:r>
              <a:rPr b="1">
                <a:latin typeface="Trebuchet MS"/>
                <a:ea typeface="Trebuchet MS"/>
                <a:cs typeface="Trebuchet MS"/>
                <a:sym typeface="Trebuchet MS"/>
              </a:rPr>
              <a:t>or </a:t>
            </a:r>
            <a:r>
              <a:rPr b="1" spc="-4">
                <a:latin typeface="Trebuchet MS"/>
                <a:ea typeface="Trebuchet MS"/>
                <a:cs typeface="Trebuchet MS"/>
                <a:sym typeface="Trebuchet MS"/>
              </a:rPr>
              <a:t>prior</a:t>
            </a:r>
            <a:r>
              <a:rPr b="1" spc="19">
                <a:latin typeface="Trebuchet MS"/>
                <a:ea typeface="Trebuchet MS"/>
                <a:cs typeface="Trebuchet MS"/>
                <a:sym typeface="Trebuchet MS"/>
              </a:rPr>
              <a:t> </a:t>
            </a:r>
            <a:r>
              <a:rPr b="1">
                <a:latin typeface="Trebuchet MS"/>
                <a:ea typeface="Trebuchet MS"/>
                <a:cs typeface="Trebuchet MS"/>
                <a:sym typeface="Trebuchet MS"/>
              </a:rPr>
              <a:t>MI)</a:t>
            </a:r>
          </a:p>
          <a:p>
            <a:pPr indent="9525" algn="l" defTabSz="975360">
              <a:spcBef>
                <a:spcPts val="900"/>
              </a:spcBef>
              <a:tabLst>
                <a:tab pos="355600" algn="l"/>
              </a:tabLst>
              <a:defRPr sz="2400" spc="-8">
                <a:solidFill>
                  <a:srgbClr val="000000"/>
                </a:solidFill>
                <a:latin typeface="Wingdings 3"/>
                <a:ea typeface="Wingdings 3"/>
                <a:cs typeface="Wingdings 3"/>
                <a:sym typeface="Wingdings 3"/>
              </a:defRPr>
            </a:pPr>
            <a:r>
              <a:t></a:t>
            </a:r>
            <a:r>
              <a:rPr b="1" spc="-4">
                <a:latin typeface="Trebuchet MS"/>
                <a:ea typeface="Trebuchet MS"/>
                <a:cs typeface="Trebuchet MS"/>
                <a:sym typeface="Trebuchet MS"/>
              </a:rPr>
              <a:t>ACE inhibitors </a:t>
            </a:r>
            <a:r>
              <a:rPr b="1" spc="-30">
                <a:latin typeface="Trebuchet MS"/>
                <a:ea typeface="Trebuchet MS"/>
                <a:cs typeface="Trebuchet MS"/>
                <a:sym typeface="Trebuchet MS"/>
              </a:rPr>
              <a:t>(ifLVEF </a:t>
            </a:r>
            <a:r>
              <a:rPr b="1" spc="0">
                <a:latin typeface="Trebuchet MS"/>
                <a:ea typeface="Trebuchet MS"/>
                <a:cs typeface="Trebuchet MS"/>
                <a:sym typeface="Trebuchet MS"/>
              </a:rPr>
              <a:t>&lt; </a:t>
            </a:r>
            <a:r>
              <a:rPr b="1" spc="-4">
                <a:latin typeface="Trebuchet MS"/>
                <a:ea typeface="Trebuchet MS"/>
                <a:cs typeface="Trebuchet MS"/>
                <a:sym typeface="Trebuchet MS"/>
              </a:rPr>
              <a:t>40%, DM,</a:t>
            </a:r>
            <a:r>
              <a:rPr b="1" spc="-60">
                <a:latin typeface="Trebuchet MS"/>
                <a:ea typeface="Trebuchet MS"/>
                <a:cs typeface="Trebuchet MS"/>
                <a:sym typeface="Trebuchet MS"/>
              </a:rPr>
              <a:t> </a:t>
            </a:r>
            <a:r>
              <a:rPr b="1">
                <a:latin typeface="Trebuchet MS"/>
                <a:ea typeface="Trebuchet MS"/>
                <a:cs typeface="Trebuchet MS"/>
                <a:sym typeface="Trebuchet MS"/>
              </a:rPr>
              <a:t>HTN, </a:t>
            </a:r>
            <a:r>
              <a:rPr b="1" spc="-4">
                <a:latin typeface="Trebuchet MS"/>
                <a:ea typeface="Trebuchet MS"/>
                <a:cs typeface="Trebuchet MS"/>
                <a:sym typeface="Trebuchet MS"/>
              </a:rPr>
              <a:t>or</a:t>
            </a:r>
            <a:r>
              <a:rPr b="1">
                <a:latin typeface="Trebuchet MS"/>
                <a:ea typeface="Trebuchet MS"/>
                <a:cs typeface="Trebuchet MS"/>
                <a:sym typeface="Trebuchet MS"/>
              </a:rPr>
              <a:t> </a:t>
            </a:r>
            <a:r>
              <a:rPr b="1" spc="-4">
                <a:latin typeface="Trebuchet MS"/>
                <a:ea typeface="Trebuchet MS"/>
                <a:cs typeface="Trebuchet MS"/>
                <a:sym typeface="Trebuchet MS"/>
              </a:rPr>
              <a:t>CKD)</a:t>
            </a:r>
          </a:p>
        </p:txBody>
      </p:sp>
      <p:sp>
        <p:nvSpPr>
          <p:cNvPr id="314" name="object 2"/>
          <p:cNvSpPr txBox="1"/>
          <p:nvPr/>
        </p:nvSpPr>
        <p:spPr>
          <a:xfrm>
            <a:off x="1026159" y="6102281"/>
            <a:ext cx="10236521" cy="25517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9525" algn="l" defTabSz="975360">
              <a:spcBef>
                <a:spcPts val="1100"/>
              </a:spcBef>
              <a:tabLst>
                <a:tab pos="355600" algn="l"/>
              </a:tabLst>
              <a:defRPr sz="2400" spc="-8">
                <a:solidFill>
                  <a:srgbClr val="000000"/>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b="1" spc="-4">
                <a:latin typeface="Trebuchet MS"/>
                <a:ea typeface="Trebuchet MS"/>
                <a:cs typeface="Trebuchet MS"/>
                <a:sym typeface="Trebuchet MS"/>
              </a:rPr>
              <a:t>Medical therapy for </a:t>
            </a:r>
            <a:r>
              <a:rPr b="1" spc="0">
                <a:latin typeface="Trebuchet MS"/>
                <a:ea typeface="Trebuchet MS"/>
                <a:cs typeface="Trebuchet MS"/>
                <a:sym typeface="Trebuchet MS"/>
              </a:rPr>
              <a:t>relief </a:t>
            </a:r>
            <a:r>
              <a:rPr b="1" spc="-4">
                <a:latin typeface="Trebuchet MS"/>
                <a:ea typeface="Trebuchet MS"/>
                <a:cs typeface="Trebuchet MS"/>
                <a:sym typeface="Trebuchet MS"/>
              </a:rPr>
              <a:t>of</a:t>
            </a:r>
            <a:r>
              <a:rPr b="1" spc="-11">
                <a:latin typeface="Trebuchet MS"/>
                <a:ea typeface="Trebuchet MS"/>
                <a:cs typeface="Trebuchet MS"/>
                <a:sym typeface="Trebuchet MS"/>
              </a:rPr>
              <a:t> </a:t>
            </a:r>
            <a:r>
              <a:rPr b="1" spc="-4">
                <a:latin typeface="Trebuchet MS"/>
                <a:ea typeface="Trebuchet MS"/>
                <a:cs typeface="Trebuchet MS"/>
                <a:sym typeface="Trebuchet MS"/>
              </a:rPr>
              <a:t>symptoms:</a:t>
            </a:r>
            <a:endParaRPr b="1">
              <a:latin typeface="Trebuchet MS"/>
              <a:ea typeface="Trebuchet MS"/>
              <a:cs typeface="Trebuchet MS"/>
              <a:sym typeface="Trebuchet MS"/>
            </a:endParaRPr>
          </a:p>
          <a:p>
            <a:pPr indent="9525" algn="l" defTabSz="975360">
              <a:spcBef>
                <a:spcPts val="900"/>
              </a:spcBef>
              <a:tabLst>
                <a:tab pos="355600" algn="l"/>
              </a:tabLst>
              <a:defRPr sz="2400" spc="-8">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4">
                <a:latin typeface="Trebuchet MS"/>
                <a:ea typeface="Trebuchet MS"/>
                <a:cs typeface="Trebuchet MS"/>
                <a:sym typeface="Trebuchet MS"/>
              </a:rPr>
              <a:t>Beta-blockers as initial</a:t>
            </a:r>
            <a:r>
              <a:rPr b="1" spc="-30">
                <a:latin typeface="Trebuchet MS"/>
                <a:ea typeface="Trebuchet MS"/>
                <a:cs typeface="Trebuchet MS"/>
                <a:sym typeface="Trebuchet MS"/>
              </a:rPr>
              <a:t> </a:t>
            </a:r>
            <a:r>
              <a:rPr b="1" spc="-26">
                <a:latin typeface="Trebuchet MS"/>
                <a:ea typeface="Trebuchet MS"/>
                <a:cs typeface="Trebuchet MS"/>
                <a:sym typeface="Trebuchet MS"/>
              </a:rPr>
              <a:t>therapy.</a:t>
            </a:r>
            <a:endParaRPr b="1">
              <a:latin typeface="Trebuchet MS"/>
              <a:ea typeface="Trebuchet MS"/>
              <a:cs typeface="Trebuchet MS"/>
              <a:sym typeface="Trebuchet MS"/>
            </a:endParaRPr>
          </a:p>
          <a:p>
            <a:pPr marL="365759" marR="5418" indent="-356234" algn="l" defTabSz="975360">
              <a:spcBef>
                <a:spcPts val="900"/>
              </a:spcBef>
              <a:tabLst>
                <a:tab pos="355600" algn="l"/>
              </a:tabLst>
              <a:defRPr sz="2400" spc="-8">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a:latin typeface="Trebuchet MS"/>
                <a:ea typeface="Trebuchet MS"/>
                <a:cs typeface="Trebuchet MS"/>
                <a:sym typeface="Trebuchet MS"/>
              </a:rPr>
              <a:t>Prescribe </a:t>
            </a:r>
            <a:r>
              <a:rPr b="1" spc="-4">
                <a:latin typeface="Trebuchet MS"/>
                <a:ea typeface="Trebuchet MS"/>
                <a:cs typeface="Trebuchet MS"/>
                <a:sym typeface="Trebuchet MS"/>
              </a:rPr>
              <a:t>calcium channel blockers or long-acting nitrates when </a:t>
            </a:r>
            <a:r>
              <a:rPr b="1" spc="0">
                <a:latin typeface="Trebuchet MS"/>
                <a:ea typeface="Trebuchet MS"/>
                <a:cs typeface="Trebuchet MS"/>
                <a:sym typeface="Trebuchet MS"/>
              </a:rPr>
              <a:t>beta-  </a:t>
            </a:r>
            <a:r>
              <a:rPr b="1" spc="-4">
                <a:latin typeface="Trebuchet MS"/>
                <a:ea typeface="Trebuchet MS"/>
                <a:cs typeface="Trebuchet MS"/>
                <a:sym typeface="Trebuchet MS"/>
              </a:rPr>
              <a:t>blockers cannot </a:t>
            </a:r>
            <a:r>
              <a:rPr b="1" spc="0">
                <a:latin typeface="Trebuchet MS"/>
                <a:ea typeface="Trebuchet MS"/>
                <a:cs typeface="Trebuchet MS"/>
                <a:sym typeface="Trebuchet MS"/>
              </a:rPr>
              <a:t>be </a:t>
            </a:r>
            <a:r>
              <a:rPr b="1" spc="-4">
                <a:latin typeface="Trebuchet MS"/>
                <a:ea typeface="Trebuchet MS"/>
                <a:cs typeface="Trebuchet MS"/>
                <a:sym typeface="Trebuchet MS"/>
              </a:rPr>
              <a:t>used, or in combination with beta-blockers when </a:t>
            </a:r>
            <a:r>
              <a:rPr b="1" spc="0">
                <a:latin typeface="Trebuchet MS"/>
                <a:ea typeface="Trebuchet MS"/>
                <a:cs typeface="Trebuchet MS"/>
                <a:sym typeface="Trebuchet MS"/>
              </a:rPr>
              <a:t>beta-  </a:t>
            </a:r>
            <a:r>
              <a:rPr b="1" spc="-4">
                <a:latin typeface="Trebuchet MS"/>
                <a:ea typeface="Trebuchet MS"/>
                <a:cs typeface="Trebuchet MS"/>
                <a:sym typeface="Trebuchet MS"/>
              </a:rPr>
              <a:t>blockers are not</a:t>
            </a:r>
            <a:r>
              <a:rPr b="1" spc="-15">
                <a:latin typeface="Trebuchet MS"/>
                <a:ea typeface="Trebuchet MS"/>
                <a:cs typeface="Trebuchet MS"/>
                <a:sym typeface="Trebuchet MS"/>
              </a:rPr>
              <a:t> </a:t>
            </a:r>
            <a:r>
              <a:rPr b="1" spc="-4">
                <a:latin typeface="Trebuchet MS"/>
                <a:ea typeface="Trebuchet MS"/>
                <a:cs typeface="Trebuchet MS"/>
                <a:sym typeface="Trebuchet MS"/>
              </a:rPr>
              <a:t>sufficient.</a:t>
            </a:r>
            <a:endParaRPr b="1">
              <a:latin typeface="Trebuchet MS"/>
              <a:ea typeface="Trebuchet MS"/>
              <a:cs typeface="Trebuchet MS"/>
              <a:sym typeface="Trebuchet MS"/>
            </a:endParaRPr>
          </a:p>
          <a:p>
            <a:pPr indent="9525" algn="l" defTabSz="975360">
              <a:spcBef>
                <a:spcPts val="900"/>
              </a:spcBef>
              <a:tabLst>
                <a:tab pos="355600" algn="l"/>
                <a:tab pos="4152900" algn="l"/>
              </a:tabLst>
              <a:defRPr sz="2400" spc="-8">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4">
                <a:latin typeface="Trebuchet MS"/>
                <a:ea typeface="Trebuchet MS"/>
                <a:cs typeface="Trebuchet MS"/>
                <a:sym typeface="Trebuchet MS"/>
              </a:rPr>
              <a:t>Ranolazine in</a:t>
            </a:r>
            <a:r>
              <a:rPr b="1" spc="30">
                <a:latin typeface="Trebuchet MS"/>
                <a:ea typeface="Trebuchet MS"/>
                <a:cs typeface="Trebuchet MS"/>
                <a:sym typeface="Trebuchet MS"/>
              </a:rPr>
              <a:t> </a:t>
            </a:r>
            <a:r>
              <a:rPr b="1" spc="-4">
                <a:latin typeface="Trebuchet MS"/>
                <a:ea typeface="Trebuchet MS"/>
                <a:cs typeface="Trebuchet MS"/>
                <a:sym typeface="Trebuchet MS"/>
              </a:rPr>
              <a:t>combination</a:t>
            </a:r>
            <a:r>
              <a:rPr b="1" spc="4">
                <a:latin typeface="Trebuchet MS"/>
                <a:ea typeface="Trebuchet MS"/>
                <a:cs typeface="Trebuchet MS"/>
                <a:sym typeface="Trebuchet MS"/>
              </a:rPr>
              <a:t> </a:t>
            </a:r>
            <a:r>
              <a:rPr b="1" spc="-4">
                <a:latin typeface="Trebuchet MS"/>
                <a:ea typeface="Trebuchet MS"/>
                <a:cs typeface="Trebuchet MS"/>
                <a:sym typeface="Trebuchet MS"/>
              </a:rPr>
              <a:t>with	 maximally tolerated</a:t>
            </a:r>
            <a:r>
              <a:rPr b="1" spc="0">
                <a:latin typeface="Trebuchet MS"/>
                <a:ea typeface="Trebuchet MS"/>
                <a:cs typeface="Trebuchet MS"/>
                <a:sym typeface="Trebuchet MS"/>
              </a:rPr>
              <a:t> </a:t>
            </a:r>
            <a:r>
              <a:rPr b="1" spc="-4">
                <a:latin typeface="Trebuchet MS"/>
                <a:ea typeface="Trebuchet MS"/>
                <a:cs typeface="Trebuchet MS"/>
                <a:sym typeface="Trebuchet MS"/>
              </a:rPr>
              <a:t>beta-blockers.</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object 2"/>
          <p:cNvSpPr txBox="1">
            <a:spLocks noGrp="1"/>
          </p:cNvSpPr>
          <p:nvPr>
            <p:ph type="title"/>
          </p:nvPr>
        </p:nvSpPr>
        <p:spPr>
          <a:xfrm>
            <a:off x="1717925" y="-336220"/>
            <a:ext cx="9753601" cy="2590801"/>
          </a:xfrm>
          <a:prstGeom prst="rect">
            <a:avLst/>
          </a:prstGeom>
        </p:spPr>
        <p:txBody>
          <a:bodyPr lIns="0" tIns="0" rIns="0" bIns="0"/>
          <a:lstStyle/>
          <a:p>
            <a:pPr indent="9525">
              <a:defRPr sz="3800" spc="-135"/>
            </a:pPr>
            <a:r>
              <a:t>Mechanism </a:t>
            </a:r>
            <a:r>
              <a:rPr spc="0"/>
              <a:t>of</a:t>
            </a:r>
            <a:r>
              <a:rPr spc="-271"/>
              <a:t> </a:t>
            </a:r>
            <a:r>
              <a:t>Action</a:t>
            </a:r>
          </a:p>
        </p:txBody>
      </p:sp>
      <p:sp>
        <p:nvSpPr>
          <p:cNvPr id="317" name="object 3"/>
          <p:cNvSpPr txBox="1"/>
          <p:nvPr/>
        </p:nvSpPr>
        <p:spPr>
          <a:xfrm>
            <a:off x="640034" y="1936422"/>
            <a:ext cx="11724732" cy="67515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5759" marR="5418" indent="-356234" algn="l" defTabSz="975360">
              <a:tabLst>
                <a:tab pos="355600" algn="l"/>
              </a:tabLst>
              <a:defRPr spc="-13">
                <a:solidFill>
                  <a:srgbClr val="000000"/>
                </a:solidFill>
                <a:latin typeface="Wingdings 3"/>
                <a:ea typeface="Wingdings 3"/>
                <a:cs typeface="Wingdings 3"/>
                <a:sym typeface="Wingdings 3"/>
              </a:defRPr>
            </a:pPr>
            <a:r>
              <a:t></a:t>
            </a:r>
            <a:r>
              <a:rPr>
                <a:latin typeface="Times New Roman"/>
                <a:ea typeface="Times New Roman"/>
                <a:cs typeface="Times New Roman"/>
                <a:sym typeface="Times New Roman"/>
              </a:rPr>
              <a:t>	</a:t>
            </a:r>
            <a:r>
              <a:rPr b="1" spc="-6">
                <a:latin typeface="Trebuchet MS"/>
                <a:ea typeface="Trebuchet MS"/>
                <a:cs typeface="Trebuchet MS"/>
                <a:sym typeface="Trebuchet MS"/>
              </a:rPr>
              <a:t>Ranolazine exerts antianginal and anti-ischemic effects without </a:t>
            </a:r>
            <a:r>
              <a:rPr b="1" spc="0">
                <a:latin typeface="Trebuchet MS"/>
                <a:ea typeface="Trebuchet MS"/>
                <a:cs typeface="Trebuchet MS"/>
                <a:sym typeface="Trebuchet MS"/>
              </a:rPr>
              <a:t>changing  </a:t>
            </a:r>
            <a:r>
              <a:rPr b="1" spc="-6">
                <a:latin typeface="Trebuchet MS"/>
                <a:ea typeface="Trebuchet MS"/>
                <a:cs typeface="Trebuchet MS"/>
                <a:sym typeface="Trebuchet MS"/>
              </a:rPr>
              <a:t>hemodynamic </a:t>
            </a:r>
            <a:r>
              <a:rPr b="1">
                <a:latin typeface="Trebuchet MS"/>
                <a:ea typeface="Trebuchet MS"/>
                <a:cs typeface="Trebuchet MS"/>
                <a:sym typeface="Trebuchet MS"/>
              </a:rPr>
              <a:t>parameters </a:t>
            </a:r>
            <a:r>
              <a:rPr b="1" spc="-6">
                <a:latin typeface="Trebuchet MS"/>
                <a:ea typeface="Trebuchet MS"/>
                <a:cs typeface="Trebuchet MS"/>
                <a:sym typeface="Trebuchet MS"/>
              </a:rPr>
              <a:t>(heart </a:t>
            </a:r>
            <a:r>
              <a:rPr b="1" spc="-25">
                <a:latin typeface="Trebuchet MS"/>
                <a:ea typeface="Trebuchet MS"/>
                <a:cs typeface="Trebuchet MS"/>
                <a:sym typeface="Trebuchet MS"/>
              </a:rPr>
              <a:t>rate </a:t>
            </a:r>
            <a:r>
              <a:rPr b="1" spc="0">
                <a:latin typeface="Trebuchet MS"/>
                <a:ea typeface="Trebuchet MS"/>
                <a:cs typeface="Trebuchet MS"/>
                <a:sym typeface="Trebuchet MS"/>
              </a:rPr>
              <a:t>or </a:t>
            </a:r>
            <a:r>
              <a:rPr b="1" spc="-6">
                <a:latin typeface="Trebuchet MS"/>
                <a:ea typeface="Trebuchet MS"/>
                <a:cs typeface="Trebuchet MS"/>
                <a:sym typeface="Trebuchet MS"/>
              </a:rPr>
              <a:t>blood pressure). At therapeutic  levels, ranolazine inhibits the late phase of the inward sodium channel (late  </a:t>
            </a:r>
            <a:r>
              <a:rPr b="1" spc="0">
                <a:latin typeface="Trebuchet MS"/>
                <a:ea typeface="Trebuchet MS"/>
                <a:cs typeface="Trebuchet MS"/>
                <a:sym typeface="Trebuchet MS"/>
              </a:rPr>
              <a:t>I</a:t>
            </a:r>
            <a:r>
              <a:rPr b="1" spc="0" baseline="-14899">
                <a:latin typeface="Trebuchet MS"/>
                <a:ea typeface="Trebuchet MS"/>
                <a:cs typeface="Trebuchet MS"/>
                <a:sym typeface="Trebuchet MS"/>
              </a:rPr>
              <a:t>Na</a:t>
            </a:r>
            <a:r>
              <a:rPr b="1" spc="0">
                <a:latin typeface="Trebuchet MS"/>
                <a:ea typeface="Trebuchet MS"/>
                <a:cs typeface="Trebuchet MS"/>
                <a:sym typeface="Trebuchet MS"/>
              </a:rPr>
              <a:t>) </a:t>
            </a:r>
            <a:r>
              <a:rPr b="1" spc="-6">
                <a:latin typeface="Trebuchet MS"/>
                <a:ea typeface="Trebuchet MS"/>
                <a:cs typeface="Trebuchet MS"/>
                <a:sym typeface="Trebuchet MS"/>
              </a:rPr>
              <a:t>in </a:t>
            </a:r>
            <a:r>
              <a:rPr b="1" spc="0">
                <a:latin typeface="Trebuchet MS"/>
                <a:ea typeface="Trebuchet MS"/>
                <a:cs typeface="Trebuchet MS"/>
                <a:sym typeface="Trebuchet MS"/>
              </a:rPr>
              <a:t>ischemic </a:t>
            </a:r>
            <a:r>
              <a:rPr b="1" spc="-6">
                <a:latin typeface="Trebuchet MS"/>
                <a:ea typeface="Trebuchet MS"/>
                <a:cs typeface="Trebuchet MS"/>
                <a:sym typeface="Trebuchet MS"/>
              </a:rPr>
              <a:t>cardiac myocytes during cardiac repolarization reducing  intracellular </a:t>
            </a:r>
            <a:r>
              <a:rPr b="1" spc="0">
                <a:latin typeface="Trebuchet MS"/>
                <a:ea typeface="Trebuchet MS"/>
                <a:cs typeface="Trebuchet MS"/>
                <a:sym typeface="Trebuchet MS"/>
              </a:rPr>
              <a:t>sodium </a:t>
            </a:r>
            <a:r>
              <a:rPr b="1">
                <a:latin typeface="Trebuchet MS"/>
                <a:ea typeface="Trebuchet MS"/>
                <a:cs typeface="Trebuchet MS"/>
                <a:sym typeface="Trebuchet MS"/>
              </a:rPr>
              <a:t>concentrations </a:t>
            </a:r>
            <a:r>
              <a:rPr b="1" spc="-6">
                <a:latin typeface="Trebuchet MS"/>
                <a:ea typeface="Trebuchet MS"/>
                <a:cs typeface="Trebuchet MS"/>
                <a:sym typeface="Trebuchet MS"/>
              </a:rPr>
              <a:t>and thereby reducing calcium influx via  Na</a:t>
            </a:r>
            <a:r>
              <a:rPr b="1" spc="-8" baseline="28077">
                <a:latin typeface="Trebuchet MS"/>
                <a:ea typeface="Trebuchet MS"/>
                <a:cs typeface="Trebuchet MS"/>
                <a:sym typeface="Trebuchet MS"/>
              </a:rPr>
              <a:t>+</a:t>
            </a:r>
            <a:r>
              <a:rPr b="1" spc="-6">
                <a:latin typeface="Trebuchet MS"/>
                <a:ea typeface="Trebuchet MS"/>
                <a:cs typeface="Trebuchet MS"/>
                <a:sym typeface="Trebuchet MS"/>
              </a:rPr>
              <a:t>-Ca</a:t>
            </a:r>
            <a:r>
              <a:rPr b="1" spc="-8" baseline="28077">
                <a:latin typeface="Trebuchet MS"/>
                <a:ea typeface="Trebuchet MS"/>
                <a:cs typeface="Trebuchet MS"/>
                <a:sym typeface="Trebuchet MS"/>
              </a:rPr>
              <a:t>2+ </a:t>
            </a:r>
            <a:r>
              <a:rPr b="1" spc="-6">
                <a:latin typeface="Trebuchet MS"/>
                <a:ea typeface="Trebuchet MS"/>
                <a:cs typeface="Trebuchet MS"/>
                <a:sym typeface="Trebuchet MS"/>
              </a:rPr>
              <a:t>exchange. Decreased intracellular calcium reduces ventricular  tension and myocardial oxygen consumption. It is </a:t>
            </a:r>
            <a:r>
              <a:rPr b="1">
                <a:latin typeface="Trebuchet MS"/>
                <a:ea typeface="Trebuchet MS"/>
                <a:cs typeface="Trebuchet MS"/>
                <a:sym typeface="Trebuchet MS"/>
              </a:rPr>
              <a:t>thought </a:t>
            </a:r>
            <a:r>
              <a:rPr b="1" spc="-6">
                <a:latin typeface="Trebuchet MS"/>
                <a:ea typeface="Trebuchet MS"/>
                <a:cs typeface="Trebuchet MS"/>
                <a:sym typeface="Trebuchet MS"/>
              </a:rPr>
              <a:t>that ranolazine  produces myocardial relaxation and reduces anginal symptoms </a:t>
            </a:r>
            <a:r>
              <a:rPr b="1">
                <a:latin typeface="Trebuchet MS"/>
                <a:ea typeface="Trebuchet MS"/>
                <a:cs typeface="Trebuchet MS"/>
                <a:sym typeface="Trebuchet MS"/>
              </a:rPr>
              <a:t>through </a:t>
            </a:r>
            <a:r>
              <a:rPr b="1" spc="-6">
                <a:latin typeface="Trebuchet MS"/>
                <a:ea typeface="Trebuchet MS"/>
                <a:cs typeface="Trebuchet MS"/>
                <a:sym typeface="Trebuchet MS"/>
              </a:rPr>
              <a:t>this  mechanism </a:t>
            </a:r>
            <a:r>
              <a:rPr b="1">
                <a:latin typeface="Trebuchet MS"/>
                <a:ea typeface="Trebuchet MS"/>
                <a:cs typeface="Trebuchet MS"/>
                <a:sym typeface="Trebuchet MS"/>
              </a:rPr>
              <a:t>although </a:t>
            </a:r>
            <a:r>
              <a:rPr b="1" spc="-6">
                <a:latin typeface="Trebuchet MS"/>
                <a:ea typeface="Trebuchet MS"/>
                <a:cs typeface="Trebuchet MS"/>
                <a:sym typeface="Trebuchet MS"/>
              </a:rPr>
              <a:t>this is uncertain. At higher </a:t>
            </a:r>
            <a:r>
              <a:rPr b="1">
                <a:latin typeface="Trebuchet MS"/>
                <a:ea typeface="Trebuchet MS"/>
                <a:cs typeface="Trebuchet MS"/>
                <a:sym typeface="Trebuchet MS"/>
              </a:rPr>
              <a:t>concentrations, </a:t>
            </a:r>
            <a:r>
              <a:rPr b="1" spc="-6">
                <a:latin typeface="Trebuchet MS"/>
                <a:ea typeface="Trebuchet MS"/>
                <a:cs typeface="Trebuchet MS"/>
                <a:sym typeface="Trebuchet MS"/>
              </a:rPr>
              <a:t>ranolazine  inhibits the rapid delayed rectifier potassium current </a:t>
            </a:r>
            <a:r>
              <a:rPr b="1" spc="6">
                <a:latin typeface="Trebuchet MS"/>
                <a:ea typeface="Trebuchet MS"/>
                <a:cs typeface="Trebuchet MS"/>
                <a:sym typeface="Trebuchet MS"/>
              </a:rPr>
              <a:t>(I</a:t>
            </a:r>
            <a:r>
              <a:rPr b="1" spc="8" baseline="-14899">
                <a:latin typeface="Trebuchet MS"/>
                <a:ea typeface="Trebuchet MS"/>
                <a:cs typeface="Trebuchet MS"/>
                <a:sym typeface="Trebuchet MS"/>
              </a:rPr>
              <a:t>Kr</a:t>
            </a:r>
            <a:r>
              <a:rPr b="1" spc="6">
                <a:latin typeface="Trebuchet MS"/>
                <a:ea typeface="Trebuchet MS"/>
                <a:cs typeface="Trebuchet MS"/>
                <a:sym typeface="Trebuchet MS"/>
              </a:rPr>
              <a:t>) </a:t>
            </a:r>
            <a:r>
              <a:rPr b="1" spc="-6">
                <a:latin typeface="Trebuchet MS"/>
                <a:ea typeface="Trebuchet MS"/>
                <a:cs typeface="Trebuchet MS"/>
                <a:sym typeface="Trebuchet MS"/>
              </a:rPr>
              <a:t>thus prolonging </a:t>
            </a:r>
            <a:r>
              <a:rPr b="1">
                <a:latin typeface="Trebuchet MS"/>
                <a:ea typeface="Trebuchet MS"/>
                <a:cs typeface="Trebuchet MS"/>
                <a:sym typeface="Trebuchet MS"/>
              </a:rPr>
              <a:t>the  </a:t>
            </a:r>
            <a:r>
              <a:rPr b="1" spc="-6">
                <a:latin typeface="Trebuchet MS"/>
                <a:ea typeface="Trebuchet MS"/>
                <a:cs typeface="Trebuchet MS"/>
                <a:sym typeface="Trebuchet MS"/>
              </a:rPr>
              <a:t>ventricular action potential duration and subsequent prolongation of the </a:t>
            </a:r>
            <a:r>
              <a:rPr b="1" spc="0">
                <a:latin typeface="Trebuchet MS"/>
                <a:ea typeface="Trebuchet MS"/>
                <a:cs typeface="Trebuchet MS"/>
                <a:sym typeface="Trebuchet MS"/>
              </a:rPr>
              <a:t>QT  </a:t>
            </a:r>
            <a:r>
              <a:rPr b="1">
                <a:latin typeface="Trebuchet MS"/>
                <a:ea typeface="Trebuchet MS"/>
                <a:cs typeface="Trebuchet MS"/>
                <a:sym typeface="Trebuchet MS"/>
              </a:rPr>
              <a:t>interval.</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object 2"/>
          <p:cNvSpPr/>
          <p:nvPr/>
        </p:nvSpPr>
        <p:spPr>
          <a:xfrm>
            <a:off x="1865524" y="1106441"/>
            <a:ext cx="10007193" cy="7315199"/>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object 2"/>
          <p:cNvSpPr/>
          <p:nvPr/>
        </p:nvSpPr>
        <p:spPr>
          <a:xfrm>
            <a:off x="1408853" y="1221663"/>
            <a:ext cx="10394088" cy="7315195"/>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object 2"/>
          <p:cNvSpPr txBox="1">
            <a:spLocks noGrp="1"/>
          </p:cNvSpPr>
          <p:nvPr>
            <p:ph type="title"/>
          </p:nvPr>
        </p:nvSpPr>
        <p:spPr>
          <a:xfrm>
            <a:off x="1625600" y="-323691"/>
            <a:ext cx="9753600" cy="2590801"/>
          </a:xfrm>
          <a:prstGeom prst="rect">
            <a:avLst/>
          </a:prstGeom>
        </p:spPr>
        <p:txBody>
          <a:bodyPr lIns="0" tIns="0" rIns="0" bIns="0"/>
          <a:lstStyle/>
          <a:p>
            <a:pPr indent="9525">
              <a:defRPr sz="3800" b="1" spc="-135"/>
            </a:pPr>
            <a:r>
              <a:t>Adverse </a:t>
            </a:r>
            <a:r>
              <a:rPr spc="0"/>
              <a:t>Reactions </a:t>
            </a:r>
            <a:r>
              <a:t>&gt;0.5% to 10%:</a:t>
            </a:r>
          </a:p>
        </p:txBody>
      </p:sp>
      <p:sp>
        <p:nvSpPr>
          <p:cNvPr id="324" name="object 3"/>
          <p:cNvSpPr txBox="1"/>
          <p:nvPr/>
        </p:nvSpPr>
        <p:spPr>
          <a:xfrm>
            <a:off x="1102605" y="1880783"/>
            <a:ext cx="8976174" cy="56662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5759" marR="5418" indent="-356234" algn="l" defTabSz="975360">
              <a:lnSpc>
                <a:spcPts val="1700"/>
              </a:lnSpc>
              <a:spcBef>
                <a:spcPts val="400"/>
              </a:spcBef>
              <a:tabLst>
                <a:tab pos="355600" algn="l"/>
              </a:tabLst>
              <a:defRPr sz="2400" spc="6">
                <a:solidFill>
                  <a:srgbClr val="000000"/>
                </a:solidFill>
                <a:latin typeface="Wingdings 3"/>
                <a:ea typeface="Wingdings 3"/>
                <a:cs typeface="Wingdings 3"/>
                <a:sym typeface="Wingdings 3"/>
              </a:defRPr>
            </a:pPr>
            <a:endParaRPr/>
          </a:p>
          <a:p>
            <a:pPr marL="365759" marR="5418" indent="-356234" algn="l" defTabSz="975360">
              <a:lnSpc>
                <a:spcPts val="1700"/>
              </a:lnSpc>
              <a:spcBef>
                <a:spcPts val="400"/>
              </a:spcBef>
              <a:tabLst>
                <a:tab pos="355600" algn="l"/>
              </a:tabLst>
              <a:defRPr sz="2400" spc="6">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6">
                <a:latin typeface="Trebuchet MS"/>
                <a:ea typeface="Trebuchet MS"/>
                <a:cs typeface="Trebuchet MS"/>
                <a:sym typeface="Trebuchet MS"/>
              </a:rPr>
              <a:t>Cardiovascular: Bradycardia (≤4%), hypotension (≤4%), orthostatic hypotension  (≤4%), palpitation (≤4%), peripheral edema (≤4%), prolonged </a:t>
            </a:r>
            <a:r>
              <a:rPr b="1" spc="0">
                <a:latin typeface="Trebuchet MS"/>
                <a:ea typeface="Trebuchet MS"/>
                <a:cs typeface="Trebuchet MS"/>
                <a:sym typeface="Trebuchet MS"/>
              </a:rPr>
              <a:t>QT </a:t>
            </a:r>
            <a:r>
              <a:rPr b="1" spc="-6">
                <a:latin typeface="Trebuchet MS"/>
                <a:ea typeface="Trebuchet MS"/>
                <a:cs typeface="Trebuchet MS"/>
                <a:sym typeface="Trebuchet MS"/>
              </a:rPr>
              <a:t>interval </a:t>
            </a:r>
            <a:r>
              <a:rPr b="1" spc="0">
                <a:latin typeface="Trebuchet MS"/>
                <a:ea typeface="Trebuchet MS"/>
                <a:cs typeface="Trebuchet MS"/>
                <a:sym typeface="Trebuchet MS"/>
              </a:rPr>
              <a:t>on ECG  </a:t>
            </a:r>
            <a:r>
              <a:rPr b="1" spc="-6">
                <a:latin typeface="Trebuchet MS"/>
                <a:ea typeface="Trebuchet MS"/>
                <a:cs typeface="Trebuchet MS"/>
                <a:sym typeface="Trebuchet MS"/>
              </a:rPr>
              <a:t>(&gt;500 msec:</a:t>
            </a:r>
            <a:r>
              <a:rPr b="1" spc="-18">
                <a:latin typeface="Trebuchet MS"/>
                <a:ea typeface="Trebuchet MS"/>
                <a:cs typeface="Trebuchet MS"/>
                <a:sym typeface="Trebuchet MS"/>
              </a:rPr>
              <a:t> </a:t>
            </a:r>
            <a:r>
              <a:rPr b="1" spc="-13">
                <a:latin typeface="Trebuchet MS"/>
                <a:ea typeface="Trebuchet MS"/>
                <a:cs typeface="Trebuchet MS"/>
                <a:sym typeface="Trebuchet MS"/>
              </a:rPr>
              <a:t>≤1%)</a:t>
            </a:r>
            <a:endParaRPr b="1">
              <a:latin typeface="Trebuchet MS"/>
              <a:ea typeface="Trebuchet MS"/>
              <a:cs typeface="Trebuchet MS"/>
              <a:sym typeface="Trebuchet MS"/>
            </a:endParaRPr>
          </a:p>
          <a:p>
            <a:pPr marL="365759" marR="294640" indent="-356234" algn="l" defTabSz="975360">
              <a:lnSpc>
                <a:spcPts val="1700"/>
              </a:lnSpc>
              <a:spcBef>
                <a:spcPts val="900"/>
              </a:spcBef>
              <a:tabLst>
                <a:tab pos="355600" algn="l"/>
              </a:tabLst>
              <a:defRPr sz="2400" spc="6">
                <a:solidFill>
                  <a:srgbClr val="000000"/>
                </a:solidFill>
                <a:latin typeface="Wingdings 3"/>
                <a:ea typeface="Wingdings 3"/>
                <a:cs typeface="Wingdings 3"/>
                <a:sym typeface="Wingdings 3"/>
              </a:defRPr>
            </a:pPr>
            <a:endParaRPr b="1">
              <a:latin typeface="Trebuchet MS"/>
              <a:ea typeface="Trebuchet MS"/>
              <a:cs typeface="Trebuchet MS"/>
              <a:sym typeface="Trebuchet MS"/>
            </a:endParaRPr>
          </a:p>
          <a:p>
            <a:pPr marL="365759" marR="294640" indent="-356234" algn="l" defTabSz="975360">
              <a:lnSpc>
                <a:spcPts val="1700"/>
              </a:lnSpc>
              <a:spcBef>
                <a:spcPts val="900"/>
              </a:spcBef>
              <a:tabLst>
                <a:tab pos="355600" algn="l"/>
              </a:tabLst>
              <a:defRPr sz="2400" spc="6">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6">
                <a:latin typeface="Trebuchet MS"/>
                <a:ea typeface="Trebuchet MS"/>
                <a:cs typeface="Trebuchet MS"/>
                <a:sym typeface="Trebuchet MS"/>
              </a:rPr>
              <a:t>Central </a:t>
            </a:r>
            <a:r>
              <a:rPr b="1" spc="0">
                <a:latin typeface="Trebuchet MS"/>
                <a:ea typeface="Trebuchet MS"/>
                <a:cs typeface="Trebuchet MS"/>
                <a:sym typeface="Trebuchet MS"/>
              </a:rPr>
              <a:t>nervous </a:t>
            </a:r>
            <a:r>
              <a:rPr b="1" spc="-6">
                <a:latin typeface="Trebuchet MS"/>
                <a:ea typeface="Trebuchet MS"/>
                <a:cs typeface="Trebuchet MS"/>
                <a:sym typeface="Trebuchet MS"/>
              </a:rPr>
              <a:t>system: Dizziness </a:t>
            </a:r>
            <a:r>
              <a:rPr b="1" spc="0">
                <a:latin typeface="Trebuchet MS"/>
                <a:ea typeface="Trebuchet MS"/>
                <a:cs typeface="Trebuchet MS"/>
                <a:sym typeface="Trebuchet MS"/>
              </a:rPr>
              <a:t>(6%; may </a:t>
            </a:r>
            <a:r>
              <a:rPr b="1" spc="-6">
                <a:latin typeface="Trebuchet MS"/>
                <a:ea typeface="Trebuchet MS"/>
                <a:cs typeface="Trebuchet MS"/>
                <a:sym typeface="Trebuchet MS"/>
              </a:rPr>
              <a:t>be dose-related), headache (≤6%),  confusion (≤4%), </a:t>
            </a:r>
            <a:r>
              <a:rPr b="1" spc="0">
                <a:latin typeface="Trebuchet MS"/>
                <a:ea typeface="Trebuchet MS"/>
                <a:cs typeface="Trebuchet MS"/>
                <a:sym typeface="Trebuchet MS"/>
              </a:rPr>
              <a:t>syncope </a:t>
            </a:r>
            <a:r>
              <a:rPr b="1" spc="-6">
                <a:latin typeface="Trebuchet MS"/>
                <a:ea typeface="Trebuchet MS"/>
                <a:cs typeface="Trebuchet MS"/>
                <a:sym typeface="Trebuchet MS"/>
              </a:rPr>
              <a:t>(≤4%), vertigo</a:t>
            </a:r>
            <a:r>
              <a:rPr b="1" spc="-39">
                <a:latin typeface="Trebuchet MS"/>
                <a:ea typeface="Trebuchet MS"/>
                <a:cs typeface="Trebuchet MS"/>
                <a:sym typeface="Trebuchet MS"/>
              </a:rPr>
              <a:t> </a:t>
            </a:r>
            <a:r>
              <a:rPr b="1" spc="-6">
                <a:latin typeface="Trebuchet MS"/>
                <a:ea typeface="Trebuchet MS"/>
                <a:cs typeface="Trebuchet MS"/>
                <a:sym typeface="Trebuchet MS"/>
              </a:rPr>
              <a:t>(≤4%)</a:t>
            </a:r>
            <a:endParaRPr b="1">
              <a:latin typeface="Trebuchet MS"/>
              <a:ea typeface="Trebuchet MS"/>
              <a:cs typeface="Trebuchet MS"/>
              <a:sym typeface="Trebuchet MS"/>
            </a:endParaRPr>
          </a:p>
          <a:p>
            <a:pPr indent="9525" algn="l" defTabSz="975360">
              <a:spcBef>
                <a:spcPts val="500"/>
              </a:spcBef>
              <a:tabLst>
                <a:tab pos="355600" algn="l"/>
              </a:tabLst>
              <a:defRPr sz="2400" spc="6">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6">
                <a:latin typeface="Trebuchet MS"/>
                <a:ea typeface="Trebuchet MS"/>
                <a:cs typeface="Trebuchet MS"/>
                <a:sym typeface="Trebuchet MS"/>
              </a:rPr>
              <a:t>Dermatologic: Hyperhidrosis</a:t>
            </a:r>
            <a:r>
              <a:rPr b="1" spc="-32">
                <a:latin typeface="Trebuchet MS"/>
                <a:ea typeface="Trebuchet MS"/>
                <a:cs typeface="Trebuchet MS"/>
                <a:sym typeface="Trebuchet MS"/>
              </a:rPr>
              <a:t> </a:t>
            </a:r>
            <a:r>
              <a:rPr b="1" spc="-6">
                <a:latin typeface="Trebuchet MS"/>
                <a:ea typeface="Trebuchet MS"/>
                <a:cs typeface="Trebuchet MS"/>
                <a:sym typeface="Trebuchet MS"/>
              </a:rPr>
              <a:t>(≤4%)</a:t>
            </a:r>
            <a:endParaRPr b="1">
              <a:latin typeface="Trebuchet MS"/>
              <a:ea typeface="Trebuchet MS"/>
              <a:cs typeface="Trebuchet MS"/>
              <a:sym typeface="Trebuchet MS"/>
            </a:endParaRPr>
          </a:p>
          <a:p>
            <a:pPr marL="365759" marR="261451" indent="-356234" algn="l" defTabSz="975360">
              <a:lnSpc>
                <a:spcPts val="1700"/>
              </a:lnSpc>
              <a:spcBef>
                <a:spcPts val="900"/>
              </a:spcBef>
              <a:tabLst>
                <a:tab pos="355600" algn="l"/>
              </a:tabLst>
              <a:defRPr sz="2400" spc="6">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6">
                <a:latin typeface="Trebuchet MS"/>
                <a:ea typeface="Trebuchet MS"/>
                <a:cs typeface="Trebuchet MS"/>
                <a:sym typeface="Trebuchet MS"/>
              </a:rPr>
              <a:t>Gastrointestinal: Constipation (5%), abdominal pain (≤4%), anorexia (≤4%),  dyspepsia (≤4%), nausea (≤4%; dose-related), </a:t>
            </a:r>
            <a:r>
              <a:rPr b="1" spc="0">
                <a:latin typeface="Trebuchet MS"/>
                <a:ea typeface="Trebuchet MS"/>
                <a:cs typeface="Trebuchet MS"/>
                <a:sym typeface="Trebuchet MS"/>
              </a:rPr>
              <a:t>vomiting </a:t>
            </a:r>
            <a:r>
              <a:rPr b="1" spc="-6">
                <a:latin typeface="Trebuchet MS"/>
                <a:ea typeface="Trebuchet MS"/>
                <a:cs typeface="Trebuchet MS"/>
                <a:sym typeface="Trebuchet MS"/>
              </a:rPr>
              <a:t>(≤4%), xerostomia</a:t>
            </a:r>
            <a:r>
              <a:rPr b="1">
                <a:latin typeface="Trebuchet MS"/>
                <a:ea typeface="Trebuchet MS"/>
                <a:cs typeface="Trebuchet MS"/>
                <a:sym typeface="Trebuchet MS"/>
              </a:rPr>
              <a:t> </a:t>
            </a:r>
            <a:r>
              <a:rPr b="1" spc="-6">
                <a:latin typeface="Trebuchet MS"/>
                <a:ea typeface="Trebuchet MS"/>
                <a:cs typeface="Trebuchet MS"/>
                <a:sym typeface="Trebuchet MS"/>
              </a:rPr>
              <a:t>(≤4%)</a:t>
            </a:r>
            <a:endParaRPr b="1">
              <a:latin typeface="Trebuchet MS"/>
              <a:ea typeface="Trebuchet MS"/>
              <a:cs typeface="Trebuchet MS"/>
              <a:sym typeface="Trebuchet MS"/>
            </a:endParaRPr>
          </a:p>
          <a:p>
            <a:pPr indent="9525" algn="l" defTabSz="975360">
              <a:spcBef>
                <a:spcPts val="500"/>
              </a:spcBef>
              <a:tabLst>
                <a:tab pos="355600" algn="l"/>
              </a:tabLst>
              <a:defRPr sz="2400" spc="6">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6">
                <a:latin typeface="Trebuchet MS"/>
                <a:ea typeface="Trebuchet MS"/>
                <a:cs typeface="Trebuchet MS"/>
                <a:sym typeface="Trebuchet MS"/>
              </a:rPr>
              <a:t>Genitourinary: Hematuria</a:t>
            </a:r>
            <a:r>
              <a:rPr b="1" spc="-77">
                <a:latin typeface="Trebuchet MS"/>
                <a:ea typeface="Trebuchet MS"/>
                <a:cs typeface="Trebuchet MS"/>
                <a:sym typeface="Trebuchet MS"/>
              </a:rPr>
              <a:t> </a:t>
            </a:r>
            <a:r>
              <a:rPr b="1" spc="-6">
                <a:latin typeface="Trebuchet MS"/>
                <a:ea typeface="Trebuchet MS"/>
                <a:cs typeface="Trebuchet MS"/>
                <a:sym typeface="Trebuchet MS"/>
              </a:rPr>
              <a:t>(≤4%)</a:t>
            </a:r>
            <a:endParaRPr b="1">
              <a:latin typeface="Trebuchet MS"/>
              <a:ea typeface="Trebuchet MS"/>
              <a:cs typeface="Trebuchet MS"/>
              <a:sym typeface="Trebuchet MS"/>
            </a:endParaRPr>
          </a:p>
          <a:p>
            <a:pPr indent="9525" algn="l" defTabSz="975360">
              <a:spcBef>
                <a:spcPts val="500"/>
              </a:spcBef>
              <a:tabLst>
                <a:tab pos="355600" algn="l"/>
              </a:tabLst>
              <a:defRPr sz="2400" spc="6">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6">
                <a:latin typeface="Trebuchet MS"/>
                <a:ea typeface="Trebuchet MS"/>
                <a:cs typeface="Trebuchet MS"/>
                <a:sym typeface="Trebuchet MS"/>
              </a:rPr>
              <a:t>Neuromuscular: </a:t>
            </a:r>
            <a:r>
              <a:rPr b="1" spc="-18">
                <a:latin typeface="Trebuchet MS"/>
                <a:ea typeface="Trebuchet MS"/>
                <a:cs typeface="Trebuchet MS"/>
                <a:sym typeface="Trebuchet MS"/>
              </a:rPr>
              <a:t>Weakness</a:t>
            </a:r>
            <a:r>
              <a:rPr b="1" spc="-102">
                <a:latin typeface="Trebuchet MS"/>
                <a:ea typeface="Trebuchet MS"/>
                <a:cs typeface="Trebuchet MS"/>
                <a:sym typeface="Trebuchet MS"/>
              </a:rPr>
              <a:t> </a:t>
            </a:r>
            <a:r>
              <a:rPr b="1" spc="-6">
                <a:latin typeface="Trebuchet MS"/>
                <a:ea typeface="Trebuchet MS"/>
                <a:cs typeface="Trebuchet MS"/>
                <a:sym typeface="Trebuchet MS"/>
              </a:rPr>
              <a:t>(≤4%)</a:t>
            </a:r>
            <a:endParaRPr b="1">
              <a:latin typeface="Trebuchet MS"/>
              <a:ea typeface="Trebuchet MS"/>
              <a:cs typeface="Trebuchet MS"/>
              <a:sym typeface="Trebuchet MS"/>
            </a:endParaRPr>
          </a:p>
          <a:p>
            <a:pPr indent="9525" algn="l" defTabSz="975360">
              <a:spcBef>
                <a:spcPts val="500"/>
              </a:spcBef>
              <a:tabLst>
                <a:tab pos="355600" algn="l"/>
              </a:tabLst>
              <a:defRPr sz="2400" spc="6">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0">
                <a:latin typeface="Trebuchet MS"/>
                <a:ea typeface="Trebuchet MS"/>
                <a:cs typeface="Trebuchet MS"/>
                <a:sym typeface="Trebuchet MS"/>
              </a:rPr>
              <a:t>Ophthalmic: Blurred </a:t>
            </a:r>
            <a:r>
              <a:rPr b="1" spc="-6">
                <a:latin typeface="Trebuchet MS"/>
                <a:ea typeface="Trebuchet MS"/>
                <a:cs typeface="Trebuchet MS"/>
                <a:sym typeface="Trebuchet MS"/>
              </a:rPr>
              <a:t>vision</a:t>
            </a:r>
            <a:r>
              <a:rPr b="1" spc="-58">
                <a:latin typeface="Trebuchet MS"/>
                <a:ea typeface="Trebuchet MS"/>
                <a:cs typeface="Trebuchet MS"/>
                <a:sym typeface="Trebuchet MS"/>
              </a:rPr>
              <a:t> </a:t>
            </a:r>
            <a:r>
              <a:rPr b="1" spc="-6">
                <a:latin typeface="Trebuchet MS"/>
                <a:ea typeface="Trebuchet MS"/>
                <a:cs typeface="Trebuchet MS"/>
                <a:sym typeface="Trebuchet MS"/>
              </a:rPr>
              <a:t>(≤4%)</a:t>
            </a:r>
            <a:endParaRPr b="1">
              <a:latin typeface="Trebuchet MS"/>
              <a:ea typeface="Trebuchet MS"/>
              <a:cs typeface="Trebuchet MS"/>
              <a:sym typeface="Trebuchet MS"/>
            </a:endParaRPr>
          </a:p>
          <a:p>
            <a:pPr indent="9525" algn="l" defTabSz="975360">
              <a:spcBef>
                <a:spcPts val="500"/>
              </a:spcBef>
              <a:tabLst>
                <a:tab pos="355600" algn="l"/>
              </a:tabLst>
              <a:defRPr sz="2400" spc="6">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6">
                <a:latin typeface="Trebuchet MS"/>
                <a:ea typeface="Trebuchet MS"/>
                <a:cs typeface="Trebuchet MS"/>
                <a:sym typeface="Trebuchet MS"/>
              </a:rPr>
              <a:t>Otic: </a:t>
            </a:r>
            <a:r>
              <a:rPr b="1" spc="-18">
                <a:latin typeface="Trebuchet MS"/>
                <a:ea typeface="Trebuchet MS"/>
                <a:cs typeface="Trebuchet MS"/>
                <a:sym typeface="Trebuchet MS"/>
              </a:rPr>
              <a:t>Tinnitus</a:t>
            </a:r>
            <a:r>
              <a:rPr b="1" spc="-51">
                <a:latin typeface="Trebuchet MS"/>
                <a:ea typeface="Trebuchet MS"/>
                <a:cs typeface="Trebuchet MS"/>
                <a:sym typeface="Trebuchet MS"/>
              </a:rPr>
              <a:t> </a:t>
            </a:r>
            <a:r>
              <a:rPr b="1" spc="-6">
                <a:latin typeface="Trebuchet MS"/>
                <a:ea typeface="Trebuchet MS"/>
                <a:cs typeface="Trebuchet MS"/>
                <a:sym typeface="Trebuchet MS"/>
              </a:rPr>
              <a:t>(≤4%)</a:t>
            </a:r>
            <a:endParaRPr b="1">
              <a:latin typeface="Trebuchet MS"/>
              <a:ea typeface="Trebuchet MS"/>
              <a:cs typeface="Trebuchet MS"/>
              <a:sym typeface="Trebuchet MS"/>
            </a:endParaRPr>
          </a:p>
          <a:p>
            <a:pPr indent="9525" algn="l" defTabSz="975360">
              <a:spcBef>
                <a:spcPts val="500"/>
              </a:spcBef>
              <a:tabLst>
                <a:tab pos="355600" algn="l"/>
              </a:tabLst>
              <a:defRPr sz="2400" spc="6">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13">
                <a:latin typeface="Trebuchet MS"/>
                <a:ea typeface="Trebuchet MS"/>
                <a:cs typeface="Trebuchet MS"/>
                <a:sym typeface="Trebuchet MS"/>
              </a:rPr>
              <a:t>Respiratory: </a:t>
            </a:r>
            <a:r>
              <a:rPr b="1" spc="-6">
                <a:latin typeface="Trebuchet MS"/>
                <a:ea typeface="Trebuchet MS"/>
                <a:cs typeface="Trebuchet MS"/>
                <a:sym typeface="Trebuchet MS"/>
              </a:rPr>
              <a:t>Dyspnea</a:t>
            </a:r>
            <a:r>
              <a:rPr b="1" spc="-25">
                <a:latin typeface="Trebuchet MS"/>
                <a:ea typeface="Trebuchet MS"/>
                <a:cs typeface="Trebuchet MS"/>
                <a:sym typeface="Trebuchet MS"/>
              </a:rPr>
              <a:t> </a:t>
            </a:r>
            <a:r>
              <a:rPr b="1" spc="-6">
                <a:latin typeface="Trebuchet MS"/>
                <a:ea typeface="Trebuchet MS"/>
                <a:cs typeface="Trebuchet MS"/>
                <a:sym typeface="Trebuchet MS"/>
              </a:rPr>
              <a:t>(≤4%)</a:t>
            </a:r>
          </a:p>
        </p:txBody>
      </p:sp>
      <p:sp>
        <p:nvSpPr>
          <p:cNvPr id="325" name="object 2"/>
          <p:cNvSpPr txBox="1"/>
          <p:nvPr/>
        </p:nvSpPr>
        <p:spPr>
          <a:xfrm>
            <a:off x="972853" y="8363754"/>
            <a:ext cx="9753601" cy="711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5759" marR="5418" indent="-356234" algn="l" defTabSz="975360">
              <a:tabLst>
                <a:tab pos="355600" algn="l"/>
              </a:tabLst>
              <a:defRPr sz="2400" spc="-6">
                <a:solidFill>
                  <a:srgbClr val="000000"/>
                </a:solidFill>
                <a:latin typeface="Wingdings 3"/>
                <a:ea typeface="Wingdings 3"/>
                <a:cs typeface="Wingdings 3"/>
                <a:sym typeface="Wingdings 3"/>
              </a:defRPr>
            </a:pPr>
            <a:r>
              <a:rPr b="1" spc="0">
                <a:latin typeface="Trebuchet MS"/>
                <a:ea typeface="Trebuchet MS"/>
                <a:cs typeface="Trebuchet MS"/>
                <a:sym typeface="Trebuchet MS"/>
              </a:rPr>
              <a:t>Ranolazine also inhibits </a:t>
            </a:r>
            <a:r>
              <a:rPr b="1" spc="-3">
                <a:latin typeface="Trebuchet MS"/>
                <a:ea typeface="Trebuchet MS"/>
                <a:cs typeface="Trebuchet MS"/>
                <a:sym typeface="Trebuchet MS"/>
              </a:rPr>
              <a:t>pathways involved in the  metabolism </a:t>
            </a:r>
            <a:r>
              <a:rPr b="1" spc="0">
                <a:latin typeface="Trebuchet MS"/>
                <a:ea typeface="Trebuchet MS"/>
                <a:cs typeface="Trebuchet MS"/>
                <a:sym typeface="Trebuchet MS"/>
              </a:rPr>
              <a:t>of </a:t>
            </a:r>
            <a:r>
              <a:rPr b="1" u="sng" spc="0">
                <a:latin typeface="Trebuchet MS"/>
                <a:ea typeface="Trebuchet MS"/>
                <a:cs typeface="Trebuchet MS"/>
                <a:sym typeface="Trebuchet MS"/>
                <a:hlinkClick r:id="rId2"/>
              </a:rPr>
              <a:t>digoxin </a:t>
            </a:r>
            <a:r>
              <a:rPr b="1" spc="0">
                <a:latin typeface="Trebuchet MS"/>
                <a:ea typeface="Trebuchet MS"/>
                <a:cs typeface="Trebuchet MS"/>
                <a:sym typeface="Trebuchet MS"/>
              </a:rPr>
              <a:t>and </a:t>
            </a:r>
            <a:r>
              <a:rPr b="1" u="sng" spc="-3">
                <a:latin typeface="Trebuchet MS"/>
                <a:ea typeface="Trebuchet MS"/>
                <a:cs typeface="Trebuchet MS"/>
                <a:sym typeface="Trebuchet MS"/>
                <a:hlinkClick r:id="rId3"/>
              </a:rPr>
              <a:t>simvastatin</a:t>
            </a:r>
            <a:r>
              <a:rPr b="1" spc="-3">
                <a:latin typeface="Trebuchet MS"/>
                <a:ea typeface="Trebuchet MS"/>
                <a:cs typeface="Trebuchet MS"/>
                <a:sym typeface="Trebuchet MS"/>
              </a:rPr>
              <a:t>, </a:t>
            </a:r>
            <a:r>
              <a:rPr b="1" spc="0">
                <a:latin typeface="Trebuchet MS"/>
                <a:ea typeface="Trebuchet MS"/>
                <a:cs typeface="Trebuchet MS"/>
                <a:sym typeface="Trebuchet MS"/>
              </a:rPr>
              <a:t>and dose </a:t>
            </a:r>
            <a:r>
              <a:rPr b="1" spc="-3">
                <a:latin typeface="Trebuchet MS"/>
                <a:ea typeface="Trebuchet MS"/>
                <a:cs typeface="Trebuchet MS"/>
                <a:sym typeface="Trebuchet MS"/>
              </a:rPr>
              <a:t>reduction may </a:t>
            </a:r>
            <a:r>
              <a:rPr b="1" spc="0">
                <a:latin typeface="Trebuchet MS"/>
                <a:ea typeface="Trebuchet MS"/>
                <a:cs typeface="Trebuchet MS"/>
                <a:sym typeface="Trebuchet MS"/>
              </a:rPr>
              <a:t>be  </a:t>
            </a:r>
            <a:r>
              <a:rPr b="1" spc="-3">
                <a:latin typeface="Trebuchet MS"/>
                <a:ea typeface="Trebuchet MS"/>
                <a:cs typeface="Trebuchet MS"/>
                <a:sym typeface="Trebuchet MS"/>
              </a:rPr>
              <a:t>required.</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Content Placeholder 2"/>
          <p:cNvSpPr txBox="1">
            <a:spLocks noGrp="1"/>
          </p:cNvSpPr>
          <p:nvPr>
            <p:ph type="body" idx="4294967295"/>
          </p:nvPr>
        </p:nvSpPr>
        <p:spPr>
          <a:xfrm>
            <a:off x="1743848" y="384363"/>
            <a:ext cx="9753601" cy="5842001"/>
          </a:xfrm>
          <a:prstGeom prst="rect">
            <a:avLst/>
          </a:prstGeom>
        </p:spPr>
        <p:txBody>
          <a:bodyPr anchor="ctr"/>
          <a:lstStyle/>
          <a:p>
            <a:pPr marL="406400" indent="-406400" algn="l">
              <a:spcBef>
                <a:spcPts val="4000"/>
              </a:spcBef>
              <a:buSzPct val="35000"/>
              <a:buBlip>
                <a:blip r:embed="rId2"/>
              </a:buBlip>
              <a:defRPr sz="3000">
                <a:effectLst/>
              </a:defRPr>
            </a:pPr>
            <a:r>
              <a:t>Other mechanisms, besides LDL-C lowering, by which PCSK9 antibodies </a:t>
            </a:r>
            <a:r>
              <a:rPr sz="3400" b="1">
                <a:latin typeface="Calibri"/>
                <a:ea typeface="Calibri"/>
                <a:cs typeface="Calibri"/>
                <a:sym typeface="Calibri"/>
              </a:rPr>
              <a:t>might </a:t>
            </a:r>
            <a:r>
              <a:rPr sz="3400" b="1">
                <a:solidFill>
                  <a:srgbClr val="000000"/>
                </a:solidFill>
                <a:latin typeface="Calibri"/>
                <a:ea typeface="Calibri"/>
                <a:cs typeface="Calibri"/>
                <a:sym typeface="Calibri"/>
              </a:rPr>
              <a:t>improve cardiovascular outcomes have been postulated</a:t>
            </a:r>
            <a:r>
              <a:rPr b="1">
                <a:solidFill>
                  <a:srgbClr val="000000"/>
                </a:solidFill>
                <a:latin typeface="Calibri"/>
                <a:ea typeface="Calibri"/>
                <a:cs typeface="Calibri"/>
                <a:sym typeface="Calibri"/>
              </a:rPr>
              <a:t>.</a:t>
            </a:r>
          </a:p>
          <a:p>
            <a:pPr marL="406400" indent="-406400" algn="l">
              <a:spcBef>
                <a:spcPts val="4000"/>
              </a:spcBef>
              <a:buSzPct val="35000"/>
              <a:buBlip>
                <a:blip r:embed="rId2"/>
              </a:buBlip>
              <a:defRPr sz="3000">
                <a:effectLst/>
              </a:defRPr>
            </a:pPr>
            <a:r>
              <a:t>These include a </a:t>
            </a:r>
            <a:r>
              <a:rPr sz="3400" b="1">
                <a:solidFill>
                  <a:srgbClr val="000000"/>
                </a:solidFill>
                <a:latin typeface="Calibri"/>
                <a:ea typeface="Calibri"/>
                <a:cs typeface="Calibri"/>
                <a:sym typeface="Calibri"/>
              </a:rPr>
              <a:t>reduction</a:t>
            </a:r>
            <a:r>
              <a:rPr sz="3400">
                <a:solidFill>
                  <a:srgbClr val="000000"/>
                </a:solidFill>
              </a:rPr>
              <a:t> in </a:t>
            </a:r>
            <a:r>
              <a:rPr sz="3400" b="1">
                <a:solidFill>
                  <a:srgbClr val="000000"/>
                </a:solidFill>
                <a:latin typeface="Calibri"/>
                <a:ea typeface="Calibri"/>
                <a:cs typeface="Calibri"/>
                <a:sym typeface="Calibri"/>
              </a:rPr>
              <a:t>inflammation and oxidative stress</a:t>
            </a:r>
            <a:r>
              <a:rPr sz="3400">
                <a:solidFill>
                  <a:srgbClr val="000000"/>
                </a:solidFill>
              </a:rPr>
              <a:t> </a:t>
            </a:r>
            <a:r>
              <a:t>within atherosclerotic plaques and inhibition of prothrombotic pathways.</a:t>
            </a:r>
          </a:p>
        </p:txBody>
      </p:sp>
      <p:pic>
        <p:nvPicPr>
          <p:cNvPr id="155" name="Picture 4" descr="Picture 4"/>
          <p:cNvPicPr>
            <a:picLocks noChangeAspect="1"/>
          </p:cNvPicPr>
          <p:nvPr/>
        </p:nvPicPr>
        <p:blipFill>
          <a:blip r:embed="rId3"/>
          <a:stretch>
            <a:fillRect/>
          </a:stretch>
        </p:blipFill>
        <p:spPr>
          <a:xfrm>
            <a:off x="7749992" y="6101932"/>
            <a:ext cx="4459787" cy="3460196"/>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object 2"/>
          <p:cNvSpPr/>
          <p:nvPr/>
        </p:nvSpPr>
        <p:spPr>
          <a:xfrm>
            <a:off x="1625599" y="975360"/>
            <a:ext cx="9891778" cy="7315199"/>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object 2"/>
          <p:cNvSpPr txBox="1"/>
          <p:nvPr/>
        </p:nvSpPr>
        <p:spPr>
          <a:xfrm>
            <a:off x="4891154" y="1556885"/>
            <a:ext cx="3685564" cy="7213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lvl1pPr indent="9525" defTabSz="975360">
              <a:defRPr sz="4800" b="1" spc="-7">
                <a:solidFill>
                  <a:srgbClr val="000000"/>
                </a:solidFill>
              </a:defRPr>
            </a:lvl1pPr>
          </a:lstStyle>
          <a:p>
            <a:r>
              <a:t>ivabradine</a:t>
            </a:r>
          </a:p>
        </p:txBody>
      </p:sp>
      <p:sp>
        <p:nvSpPr>
          <p:cNvPr id="330" name="object 3"/>
          <p:cNvSpPr/>
          <p:nvPr/>
        </p:nvSpPr>
        <p:spPr>
          <a:xfrm>
            <a:off x="2502611" y="3531148"/>
            <a:ext cx="7999579" cy="4122520"/>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ardiac Muscle and Electrical Activity | Anatomy and Physiology II">
            <a:extLst>
              <a:ext uri="{FF2B5EF4-FFF2-40B4-BE49-F238E27FC236}">
                <a16:creationId xmlns:a16="http://schemas.microsoft.com/office/drawing/2014/main" id="{84A5E3DC-06AE-4E55-B28B-C8BFFC0A45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361" y="1828799"/>
            <a:ext cx="11326672" cy="5631193"/>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E0B9FA77-27D1-4BE5-A332-966A37019831}"/>
              </a:ext>
            </a:extLst>
          </p:cNvPr>
          <p:cNvSpPr/>
          <p:nvPr/>
        </p:nvSpPr>
        <p:spPr>
          <a:xfrm>
            <a:off x="4167963" y="3232298"/>
            <a:ext cx="2551814" cy="1559442"/>
          </a:xfrm>
          <a:prstGeom prst="ellipse">
            <a:avLst/>
          </a:prstGeom>
          <a:noFill/>
          <a:ln w="76200" cap="flat">
            <a:solidFill>
              <a:srgbClr val="C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outerShdw blurRad="25400" dist="12700" dir="5400000" rotWithShape="0">
                  <a:srgbClr val="000000">
                    <a:alpha val="50000"/>
                  </a:srgbClr>
                </a:outerShdw>
              </a:effectLst>
              <a:uFillTx/>
              <a:latin typeface="+mn-lt"/>
              <a:ea typeface="+mn-ea"/>
              <a:cs typeface="+mn-cs"/>
              <a:sym typeface="Optima"/>
            </a:endParaRPr>
          </a:p>
        </p:txBody>
      </p:sp>
    </p:spTree>
    <p:extLst>
      <p:ext uri="{BB962C8B-B14F-4D97-AF65-F5344CB8AC3E}">
        <p14:creationId xmlns:p14="http://schemas.microsoft.com/office/powerpoint/2010/main" val="153208960"/>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7CAEB5BC-7AAF-4BCF-A24D-82E7D84491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0186" y="-3153"/>
            <a:ext cx="8952614" cy="9747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3588546"/>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object 2"/>
          <p:cNvSpPr txBox="1"/>
          <p:nvPr/>
        </p:nvSpPr>
        <p:spPr>
          <a:xfrm>
            <a:off x="945232" y="1481583"/>
            <a:ext cx="11114336" cy="6017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9525" algn="l" defTabSz="975360">
              <a:spcBef>
                <a:spcPts val="1100"/>
              </a:spcBef>
              <a:tabLst>
                <a:tab pos="355600" algn="l"/>
              </a:tabLst>
              <a:defRPr sz="2400" spc="-5">
                <a:solidFill>
                  <a:srgbClr val="000000"/>
                </a:solidFill>
                <a:latin typeface="Wingdings 3"/>
                <a:ea typeface="Wingdings 3"/>
                <a:cs typeface="Wingdings 3"/>
                <a:sym typeface="Wingdings 3"/>
              </a:defRPr>
            </a:pPr>
            <a:r>
              <a:rPr dirty="0"/>
              <a:t></a:t>
            </a:r>
            <a:r>
              <a:rPr dirty="0">
                <a:latin typeface="Times New Roman"/>
                <a:ea typeface="Times New Roman"/>
                <a:cs typeface="Times New Roman"/>
                <a:sym typeface="Times New Roman"/>
              </a:rPr>
              <a:t>	</a:t>
            </a:r>
            <a:r>
              <a:rPr b="1" spc="-7" dirty="0">
                <a:latin typeface="Trebuchet MS"/>
                <a:ea typeface="Trebuchet MS"/>
                <a:cs typeface="Trebuchet MS"/>
                <a:sym typeface="Trebuchet MS"/>
              </a:rPr>
              <a:t>Brand </a:t>
            </a:r>
            <a:r>
              <a:rPr b="1" spc="-2" dirty="0">
                <a:latin typeface="Trebuchet MS"/>
                <a:ea typeface="Trebuchet MS"/>
                <a:cs typeface="Trebuchet MS"/>
                <a:sym typeface="Trebuchet MS"/>
              </a:rPr>
              <a:t>Names: </a:t>
            </a:r>
            <a:r>
              <a:rPr b="1" spc="0" dirty="0">
                <a:latin typeface="Trebuchet MS"/>
                <a:ea typeface="Trebuchet MS"/>
                <a:cs typeface="Trebuchet MS"/>
                <a:sym typeface="Trebuchet MS"/>
              </a:rPr>
              <a:t>US</a:t>
            </a:r>
            <a:r>
              <a:rPr b="1" spc="20" dirty="0">
                <a:latin typeface="Trebuchet MS"/>
                <a:ea typeface="Trebuchet MS"/>
                <a:cs typeface="Trebuchet MS"/>
                <a:sym typeface="Trebuchet MS"/>
              </a:rPr>
              <a:t> </a:t>
            </a:r>
            <a:r>
              <a:rPr b="1" spc="-2" dirty="0" err="1">
                <a:latin typeface="Trebuchet MS"/>
                <a:ea typeface="Trebuchet MS"/>
                <a:cs typeface="Trebuchet MS"/>
                <a:sym typeface="Trebuchet MS"/>
              </a:rPr>
              <a:t>Corlanor</a:t>
            </a:r>
            <a:endParaRPr b="1" dirty="0">
              <a:latin typeface="Trebuchet MS"/>
              <a:ea typeface="Trebuchet MS"/>
              <a:cs typeface="Trebuchet MS"/>
              <a:sym typeface="Trebuchet MS"/>
            </a:endParaRPr>
          </a:p>
          <a:p>
            <a:pPr indent="9525" algn="l" defTabSz="975360">
              <a:spcBef>
                <a:spcPts val="900"/>
              </a:spcBef>
              <a:tabLst>
                <a:tab pos="355600" algn="l"/>
              </a:tabLst>
              <a:defRPr sz="2400" spc="-5">
                <a:solidFill>
                  <a:srgbClr val="000000"/>
                </a:solidFill>
                <a:latin typeface="Wingdings 3"/>
                <a:ea typeface="Wingdings 3"/>
                <a:cs typeface="Wingdings 3"/>
                <a:sym typeface="Wingdings 3"/>
              </a:defRPr>
            </a:pPr>
            <a:r>
              <a:rPr dirty="0"/>
              <a:t></a:t>
            </a:r>
            <a:r>
              <a:rPr b="1" dirty="0">
                <a:latin typeface="Times New Roman"/>
                <a:ea typeface="Times New Roman"/>
                <a:cs typeface="Times New Roman"/>
                <a:sym typeface="Times New Roman"/>
              </a:rPr>
              <a:t>	</a:t>
            </a:r>
            <a:r>
              <a:rPr b="1" spc="-7" dirty="0">
                <a:latin typeface="Trebuchet MS"/>
                <a:ea typeface="Trebuchet MS"/>
                <a:cs typeface="Trebuchet MS"/>
                <a:sym typeface="Trebuchet MS"/>
              </a:rPr>
              <a:t>Brand </a:t>
            </a:r>
            <a:r>
              <a:rPr b="1" spc="-2" dirty="0">
                <a:latin typeface="Trebuchet MS"/>
                <a:ea typeface="Trebuchet MS"/>
                <a:cs typeface="Trebuchet MS"/>
                <a:sym typeface="Trebuchet MS"/>
              </a:rPr>
              <a:t>Names: </a:t>
            </a:r>
            <a:r>
              <a:rPr b="1" spc="0" dirty="0">
                <a:latin typeface="Trebuchet MS"/>
                <a:ea typeface="Trebuchet MS"/>
                <a:cs typeface="Trebuchet MS"/>
                <a:sym typeface="Trebuchet MS"/>
              </a:rPr>
              <a:t>Canada</a:t>
            </a:r>
            <a:r>
              <a:rPr b="1" spc="17" dirty="0">
                <a:latin typeface="Trebuchet MS"/>
                <a:ea typeface="Trebuchet MS"/>
                <a:cs typeface="Trebuchet MS"/>
                <a:sym typeface="Trebuchet MS"/>
              </a:rPr>
              <a:t> </a:t>
            </a:r>
            <a:r>
              <a:rPr b="1" spc="-2" dirty="0" err="1">
                <a:latin typeface="Trebuchet MS"/>
                <a:ea typeface="Trebuchet MS"/>
                <a:cs typeface="Trebuchet MS"/>
                <a:sym typeface="Trebuchet MS"/>
              </a:rPr>
              <a:t>Lancora</a:t>
            </a:r>
            <a:endParaRPr b="1" dirty="0">
              <a:latin typeface="Trebuchet MS"/>
              <a:ea typeface="Trebuchet MS"/>
              <a:cs typeface="Trebuchet MS"/>
              <a:sym typeface="Trebuchet MS"/>
            </a:endParaRPr>
          </a:p>
          <a:p>
            <a:pPr indent="9525" algn="l" defTabSz="975360">
              <a:spcBef>
                <a:spcPts val="900"/>
              </a:spcBef>
              <a:tabLst>
                <a:tab pos="355600" algn="l"/>
              </a:tabLst>
              <a:defRPr sz="2400" spc="-5">
                <a:solidFill>
                  <a:srgbClr val="000000"/>
                </a:solidFill>
                <a:latin typeface="Wingdings 3"/>
                <a:ea typeface="Wingdings 3"/>
                <a:cs typeface="Wingdings 3"/>
                <a:sym typeface="Wingdings 3"/>
              </a:defRPr>
            </a:pPr>
            <a:r>
              <a:rPr dirty="0"/>
              <a:t></a:t>
            </a:r>
            <a:r>
              <a:rPr b="1" dirty="0">
                <a:latin typeface="Times New Roman"/>
                <a:ea typeface="Times New Roman"/>
                <a:cs typeface="Times New Roman"/>
                <a:sym typeface="Times New Roman"/>
              </a:rPr>
              <a:t>	</a:t>
            </a:r>
            <a:r>
              <a:rPr b="1" spc="0" dirty="0">
                <a:latin typeface="Trebuchet MS"/>
                <a:ea typeface="Trebuchet MS"/>
                <a:cs typeface="Trebuchet MS"/>
                <a:sym typeface="Trebuchet MS"/>
              </a:rPr>
              <a:t>Pharmacologic </a:t>
            </a:r>
            <a:r>
              <a:rPr b="1" spc="-2" dirty="0">
                <a:latin typeface="Trebuchet MS"/>
                <a:ea typeface="Trebuchet MS"/>
                <a:cs typeface="Trebuchet MS"/>
                <a:sym typeface="Trebuchet MS"/>
              </a:rPr>
              <a:t>Category Cardiovascular Agent,</a:t>
            </a:r>
            <a:r>
              <a:rPr b="1" spc="-52" dirty="0">
                <a:latin typeface="Trebuchet MS"/>
                <a:ea typeface="Trebuchet MS"/>
                <a:cs typeface="Trebuchet MS"/>
                <a:sym typeface="Trebuchet MS"/>
              </a:rPr>
              <a:t> </a:t>
            </a:r>
            <a:r>
              <a:rPr b="1" spc="-2" dirty="0">
                <a:latin typeface="Trebuchet MS"/>
                <a:ea typeface="Trebuchet MS"/>
                <a:cs typeface="Trebuchet MS"/>
                <a:sym typeface="Trebuchet MS"/>
              </a:rPr>
              <a:t>Miscellaneous</a:t>
            </a:r>
          </a:p>
          <a:p>
            <a:pPr marL="365759" marR="761322" indent="-356234" defTabSz="975360">
              <a:tabLst>
                <a:tab pos="444500" algn="l"/>
              </a:tabLst>
              <a:defRPr sz="2400" spc="-8">
                <a:solidFill>
                  <a:srgbClr val="000000"/>
                </a:solidFill>
                <a:latin typeface="Wingdings 3"/>
                <a:ea typeface="Wingdings 3"/>
                <a:cs typeface="Wingdings 3"/>
                <a:sym typeface="Wingdings 3"/>
              </a:defRPr>
            </a:pPr>
            <a:endParaRPr b="1" spc="-2" dirty="0">
              <a:latin typeface="Trebuchet MS"/>
              <a:ea typeface="Trebuchet MS"/>
              <a:cs typeface="Trebuchet MS"/>
              <a:sym typeface="Trebuchet MS"/>
            </a:endParaRPr>
          </a:p>
          <a:p>
            <a:pPr marL="365759" marR="761322" indent="-356234" defTabSz="975360">
              <a:tabLst>
                <a:tab pos="444500" algn="l"/>
              </a:tabLst>
              <a:defRPr sz="2400" spc="-8">
                <a:solidFill>
                  <a:srgbClr val="000000"/>
                </a:solidFill>
                <a:latin typeface="Wingdings 3"/>
                <a:ea typeface="Wingdings 3"/>
                <a:cs typeface="Wingdings 3"/>
                <a:sym typeface="Wingdings 3"/>
              </a:defRPr>
            </a:pPr>
            <a:r>
              <a:rPr b="1" spc="-2" dirty="0">
                <a:latin typeface="Trebuchet MS"/>
                <a:ea typeface="Trebuchet MS"/>
                <a:cs typeface="Trebuchet MS"/>
                <a:sym typeface="Trebuchet MS"/>
              </a:rPr>
              <a:t>USE</a:t>
            </a:r>
          </a:p>
          <a:p>
            <a:pPr marL="365759" marR="761322" indent="-356234" algn="l" defTabSz="975360">
              <a:tabLst>
                <a:tab pos="444500" algn="l"/>
              </a:tabLst>
              <a:defRPr sz="2400" spc="-8">
                <a:solidFill>
                  <a:srgbClr val="000000"/>
                </a:solidFill>
                <a:latin typeface="Wingdings 3"/>
                <a:ea typeface="Wingdings 3"/>
                <a:cs typeface="Wingdings 3"/>
                <a:sym typeface="Wingdings 3"/>
              </a:defRPr>
            </a:pPr>
            <a:endParaRPr b="1" spc="-2" dirty="0">
              <a:latin typeface="Trebuchet MS"/>
              <a:ea typeface="Trebuchet MS"/>
              <a:cs typeface="Trebuchet MS"/>
              <a:sym typeface="Trebuchet MS"/>
            </a:endParaRPr>
          </a:p>
          <a:p>
            <a:pPr marL="365759" marR="761322" indent="-356234" algn="l" defTabSz="975360">
              <a:tabLst>
                <a:tab pos="444500" algn="l"/>
              </a:tabLst>
              <a:defRPr sz="2400" spc="-8">
                <a:solidFill>
                  <a:srgbClr val="000000"/>
                </a:solidFill>
                <a:latin typeface="Wingdings 3"/>
                <a:ea typeface="Wingdings 3"/>
                <a:cs typeface="Wingdings 3"/>
                <a:sym typeface="Wingdings 3"/>
              </a:defRPr>
            </a:pPr>
            <a:r>
              <a:rPr dirty="0"/>
              <a:t></a:t>
            </a:r>
            <a:r>
              <a:rPr b="1" dirty="0">
                <a:latin typeface="Times New Roman"/>
                <a:ea typeface="Times New Roman"/>
                <a:cs typeface="Times New Roman"/>
                <a:sym typeface="Times New Roman"/>
              </a:rPr>
              <a:t>	</a:t>
            </a:r>
            <a:r>
              <a:rPr b="1" spc="0" dirty="0">
                <a:latin typeface="Trebuchet MS"/>
                <a:ea typeface="Trebuchet MS"/>
                <a:cs typeface="Trebuchet MS"/>
                <a:sym typeface="Trebuchet MS"/>
              </a:rPr>
              <a:t>Heart </a:t>
            </a:r>
            <a:r>
              <a:rPr b="1" spc="-4" dirty="0">
                <a:latin typeface="Trebuchet MS"/>
                <a:ea typeface="Trebuchet MS"/>
                <a:cs typeface="Trebuchet MS"/>
                <a:sym typeface="Trebuchet MS"/>
              </a:rPr>
              <a:t>failure: </a:t>
            </a:r>
            <a:r>
              <a:rPr b="1" spc="-86" dirty="0">
                <a:latin typeface="Trebuchet MS"/>
                <a:ea typeface="Trebuchet MS"/>
                <a:cs typeface="Trebuchet MS"/>
                <a:sym typeface="Trebuchet MS"/>
              </a:rPr>
              <a:t>To </a:t>
            </a:r>
            <a:r>
              <a:rPr b="1" spc="-4" dirty="0">
                <a:latin typeface="Trebuchet MS"/>
                <a:ea typeface="Trebuchet MS"/>
                <a:cs typeface="Trebuchet MS"/>
                <a:sym typeface="Trebuchet MS"/>
              </a:rPr>
              <a:t>reduce the </a:t>
            </a:r>
            <a:r>
              <a:rPr b="1" spc="0" dirty="0">
                <a:latin typeface="Trebuchet MS"/>
                <a:ea typeface="Trebuchet MS"/>
                <a:cs typeface="Trebuchet MS"/>
                <a:sym typeface="Trebuchet MS"/>
              </a:rPr>
              <a:t>risk </a:t>
            </a:r>
            <a:r>
              <a:rPr b="1" spc="-4" dirty="0">
                <a:latin typeface="Trebuchet MS"/>
                <a:ea typeface="Trebuchet MS"/>
                <a:cs typeface="Trebuchet MS"/>
                <a:sym typeface="Trebuchet MS"/>
              </a:rPr>
              <a:t>of hospitalization for worsening heart  failure in patients with</a:t>
            </a:r>
            <a:endParaRPr b="1" dirty="0">
              <a:latin typeface="Trebuchet MS"/>
              <a:ea typeface="Trebuchet MS"/>
              <a:cs typeface="Trebuchet MS"/>
              <a:sym typeface="Trebuchet MS"/>
            </a:endParaRPr>
          </a:p>
          <a:p>
            <a:pPr marL="365759" marR="5418" indent="-356234" algn="l" defTabSz="975360">
              <a:spcBef>
                <a:spcPts val="900"/>
              </a:spcBef>
              <a:tabLst>
                <a:tab pos="355600" algn="l"/>
              </a:tabLst>
              <a:defRPr sz="2400" spc="-8">
                <a:solidFill>
                  <a:srgbClr val="000000"/>
                </a:solidFill>
                <a:latin typeface="Wingdings 3"/>
                <a:ea typeface="Wingdings 3"/>
                <a:cs typeface="Wingdings 3"/>
                <a:sym typeface="Wingdings 3"/>
              </a:defRPr>
            </a:pPr>
            <a:r>
              <a:rPr dirty="0"/>
              <a:t></a:t>
            </a:r>
            <a:r>
              <a:rPr b="1" spc="0" dirty="0">
                <a:latin typeface="Trebuchet MS"/>
                <a:ea typeface="Trebuchet MS"/>
                <a:cs typeface="Trebuchet MS"/>
                <a:sym typeface="Trebuchet MS"/>
              </a:rPr>
              <a:t>stable, </a:t>
            </a:r>
            <a:r>
              <a:rPr b="1" spc="-4" dirty="0">
                <a:latin typeface="Trebuchet MS"/>
                <a:ea typeface="Trebuchet MS"/>
                <a:cs typeface="Trebuchet MS"/>
                <a:sym typeface="Trebuchet MS"/>
              </a:rPr>
              <a:t>symptomatic (NYHA class II to III according </a:t>
            </a:r>
            <a:r>
              <a:rPr b="1" dirty="0">
                <a:latin typeface="Trebuchet MS"/>
                <a:ea typeface="Trebuchet MS"/>
                <a:cs typeface="Trebuchet MS"/>
                <a:sym typeface="Trebuchet MS"/>
              </a:rPr>
              <a:t>to </a:t>
            </a:r>
            <a:r>
              <a:rPr b="1" spc="-4" dirty="0">
                <a:latin typeface="Trebuchet MS"/>
                <a:ea typeface="Trebuchet MS"/>
                <a:cs typeface="Trebuchet MS"/>
                <a:sym typeface="Trebuchet MS"/>
              </a:rPr>
              <a:t>the ACC/AHA/HFSA</a:t>
            </a:r>
            <a:r>
              <a:rPr b="1" spc="-263" dirty="0">
                <a:latin typeface="Trebuchet MS"/>
                <a:ea typeface="Trebuchet MS"/>
                <a:cs typeface="Trebuchet MS"/>
                <a:sym typeface="Trebuchet MS"/>
              </a:rPr>
              <a:t> </a:t>
            </a:r>
            <a:r>
              <a:rPr b="1" spc="-4" dirty="0">
                <a:latin typeface="Trebuchet MS"/>
                <a:ea typeface="Trebuchet MS"/>
                <a:cs typeface="Trebuchet MS"/>
                <a:sym typeface="Trebuchet MS"/>
              </a:rPr>
              <a:t>heart  failure guidelines </a:t>
            </a:r>
            <a:r>
              <a:rPr b="1" spc="-26" dirty="0">
                <a:latin typeface="Trebuchet MS"/>
                <a:ea typeface="Trebuchet MS"/>
                <a:cs typeface="Trebuchet MS"/>
                <a:sym typeface="Trebuchet MS"/>
              </a:rPr>
              <a:t>[Yancy </a:t>
            </a:r>
            <a:r>
              <a:rPr b="1" spc="-4" dirty="0">
                <a:latin typeface="Trebuchet MS"/>
                <a:ea typeface="Trebuchet MS"/>
                <a:cs typeface="Trebuchet MS"/>
                <a:sym typeface="Trebuchet MS"/>
              </a:rPr>
              <a:t>2016]) </a:t>
            </a:r>
            <a:r>
              <a:rPr b="1" dirty="0">
                <a:latin typeface="Trebuchet MS"/>
                <a:ea typeface="Trebuchet MS"/>
                <a:cs typeface="Trebuchet MS"/>
                <a:sym typeface="Trebuchet MS"/>
              </a:rPr>
              <a:t>chronic </a:t>
            </a:r>
            <a:r>
              <a:rPr b="1" spc="-4" dirty="0">
                <a:latin typeface="Trebuchet MS"/>
                <a:ea typeface="Trebuchet MS"/>
                <a:cs typeface="Trebuchet MS"/>
                <a:sym typeface="Trebuchet MS"/>
              </a:rPr>
              <a:t>heart failure with left </a:t>
            </a:r>
            <a:r>
              <a:rPr b="1" dirty="0">
                <a:latin typeface="Trebuchet MS"/>
                <a:ea typeface="Trebuchet MS"/>
                <a:cs typeface="Trebuchet MS"/>
                <a:sym typeface="Trebuchet MS"/>
              </a:rPr>
              <a:t>ventricular  </a:t>
            </a:r>
            <a:r>
              <a:rPr b="1" spc="-4" dirty="0">
                <a:latin typeface="Trebuchet MS"/>
                <a:ea typeface="Trebuchet MS"/>
                <a:cs typeface="Trebuchet MS"/>
                <a:sym typeface="Trebuchet MS"/>
              </a:rPr>
              <a:t>ejection fraction</a:t>
            </a:r>
            <a:r>
              <a:rPr b="1" spc="4" dirty="0">
                <a:latin typeface="Trebuchet MS"/>
                <a:ea typeface="Trebuchet MS"/>
                <a:cs typeface="Trebuchet MS"/>
                <a:sym typeface="Trebuchet MS"/>
              </a:rPr>
              <a:t> </a:t>
            </a:r>
            <a:r>
              <a:rPr b="1" spc="-4" dirty="0">
                <a:latin typeface="Trebuchet MS"/>
                <a:ea typeface="Trebuchet MS"/>
                <a:cs typeface="Trebuchet MS"/>
                <a:sym typeface="Trebuchet MS"/>
              </a:rPr>
              <a:t>≤35%,</a:t>
            </a:r>
            <a:endParaRPr b="1" dirty="0">
              <a:latin typeface="Trebuchet MS"/>
              <a:ea typeface="Trebuchet MS"/>
              <a:cs typeface="Trebuchet MS"/>
              <a:sym typeface="Trebuchet MS"/>
            </a:endParaRPr>
          </a:p>
          <a:p>
            <a:pPr marL="365759" marR="301412" indent="-356234" algn="l" defTabSz="975360">
              <a:spcBef>
                <a:spcPts val="900"/>
              </a:spcBef>
              <a:tabLst>
                <a:tab pos="355600" algn="l"/>
              </a:tabLst>
              <a:defRPr sz="2400" spc="-8">
                <a:solidFill>
                  <a:srgbClr val="000000"/>
                </a:solidFill>
                <a:latin typeface="Wingdings 3"/>
                <a:ea typeface="Wingdings 3"/>
                <a:cs typeface="Wingdings 3"/>
                <a:sym typeface="Wingdings 3"/>
              </a:defRPr>
            </a:pPr>
            <a:r>
              <a:rPr dirty="0"/>
              <a:t></a:t>
            </a:r>
            <a:r>
              <a:rPr b="1" spc="-4" dirty="0">
                <a:latin typeface="Trebuchet MS"/>
                <a:ea typeface="Trebuchet MS"/>
                <a:cs typeface="Trebuchet MS"/>
                <a:sym typeface="Trebuchet MS"/>
              </a:rPr>
              <a:t>who are in sinus rhythm with </a:t>
            </a:r>
            <a:r>
              <a:rPr b="1" spc="0" dirty="0">
                <a:latin typeface="Trebuchet MS"/>
                <a:ea typeface="Trebuchet MS"/>
                <a:cs typeface="Trebuchet MS"/>
                <a:sym typeface="Trebuchet MS"/>
              </a:rPr>
              <a:t>resting </a:t>
            </a:r>
            <a:r>
              <a:rPr b="1" spc="-4" dirty="0">
                <a:latin typeface="Trebuchet MS"/>
                <a:ea typeface="Trebuchet MS"/>
                <a:cs typeface="Trebuchet MS"/>
                <a:sym typeface="Trebuchet MS"/>
              </a:rPr>
              <a:t>heart rate </a:t>
            </a:r>
            <a:r>
              <a:rPr b="1" spc="0" dirty="0">
                <a:latin typeface="Trebuchet MS"/>
                <a:ea typeface="Trebuchet MS"/>
                <a:cs typeface="Trebuchet MS"/>
                <a:sym typeface="Trebuchet MS"/>
              </a:rPr>
              <a:t>≥70 </a:t>
            </a:r>
            <a:r>
              <a:rPr b="1" spc="-4" dirty="0">
                <a:latin typeface="Trebuchet MS"/>
                <a:ea typeface="Trebuchet MS"/>
                <a:cs typeface="Trebuchet MS"/>
                <a:sym typeface="Trebuchet MS"/>
              </a:rPr>
              <a:t>beats per minute (bpm)  </a:t>
            </a:r>
            <a:r>
              <a:rPr b="1" dirty="0">
                <a:latin typeface="Trebuchet MS"/>
                <a:ea typeface="Trebuchet MS"/>
                <a:cs typeface="Trebuchet MS"/>
                <a:sym typeface="Trebuchet MS"/>
              </a:rPr>
              <a:t>and </a:t>
            </a:r>
            <a:r>
              <a:rPr b="1" spc="-4" dirty="0">
                <a:latin typeface="Trebuchet MS"/>
                <a:ea typeface="Trebuchet MS"/>
                <a:cs typeface="Trebuchet MS"/>
                <a:sym typeface="Trebuchet MS"/>
              </a:rPr>
              <a:t>either </a:t>
            </a:r>
            <a:r>
              <a:rPr b="1" spc="0" dirty="0">
                <a:latin typeface="Trebuchet MS"/>
                <a:ea typeface="Trebuchet MS"/>
                <a:cs typeface="Trebuchet MS"/>
                <a:sym typeface="Trebuchet MS"/>
              </a:rPr>
              <a:t>are </a:t>
            </a:r>
            <a:r>
              <a:rPr b="1" spc="-4" dirty="0">
                <a:latin typeface="Trebuchet MS"/>
                <a:ea typeface="Trebuchet MS"/>
                <a:cs typeface="Trebuchet MS"/>
                <a:sym typeface="Trebuchet MS"/>
              </a:rPr>
              <a:t>on </a:t>
            </a:r>
            <a:r>
              <a:rPr b="1" spc="0" dirty="0">
                <a:latin typeface="Trebuchet MS"/>
                <a:ea typeface="Trebuchet MS"/>
                <a:cs typeface="Trebuchet MS"/>
                <a:sym typeface="Trebuchet MS"/>
              </a:rPr>
              <a:t>maximally </a:t>
            </a:r>
            <a:r>
              <a:rPr b="1" spc="-4" dirty="0">
                <a:latin typeface="Trebuchet MS"/>
                <a:ea typeface="Trebuchet MS"/>
                <a:cs typeface="Trebuchet MS"/>
                <a:sym typeface="Trebuchet MS"/>
              </a:rPr>
              <a:t>tolerated doses of beta blockers or have </a:t>
            </a:r>
            <a:r>
              <a:rPr b="1" spc="0" dirty="0">
                <a:latin typeface="Trebuchet MS"/>
                <a:ea typeface="Trebuchet MS"/>
                <a:cs typeface="Trebuchet MS"/>
                <a:sym typeface="Trebuchet MS"/>
              </a:rPr>
              <a:t>a  </a:t>
            </a:r>
            <a:r>
              <a:rPr b="1" spc="-4" dirty="0">
                <a:latin typeface="Trebuchet MS"/>
                <a:ea typeface="Trebuchet MS"/>
                <a:cs typeface="Trebuchet MS"/>
                <a:sym typeface="Trebuchet MS"/>
              </a:rPr>
              <a:t>contraindication to beta-blocker</a:t>
            </a:r>
            <a:r>
              <a:rPr b="1" dirty="0">
                <a:latin typeface="Trebuchet MS"/>
                <a:ea typeface="Trebuchet MS"/>
                <a:cs typeface="Trebuchet MS"/>
                <a:sym typeface="Trebuchet MS"/>
              </a:rPr>
              <a:t> </a:t>
            </a:r>
            <a:r>
              <a:rPr b="1" spc="-4" dirty="0">
                <a:latin typeface="Trebuchet MS"/>
                <a:ea typeface="Trebuchet MS"/>
                <a:cs typeface="Trebuchet MS"/>
                <a:sym typeface="Trebuchet MS"/>
              </a:rPr>
              <a:t>use.</a:t>
            </a:r>
            <a:endParaRPr b="1" dirty="0">
              <a:latin typeface="Trebuchet MS"/>
              <a:ea typeface="Trebuchet MS"/>
              <a:cs typeface="Trebuchet MS"/>
              <a:sym typeface="Trebuchet MS"/>
            </a:endParaRPr>
          </a:p>
          <a:p>
            <a:pPr indent="9525" algn="l" defTabSz="975360">
              <a:spcBef>
                <a:spcPts val="900"/>
              </a:spcBef>
              <a:tabLst>
                <a:tab pos="355600" algn="l"/>
              </a:tabLst>
              <a:defRPr sz="2400" spc="-8">
                <a:solidFill>
                  <a:srgbClr val="000000"/>
                </a:solidFill>
                <a:latin typeface="Wingdings 3"/>
                <a:ea typeface="Wingdings 3"/>
                <a:cs typeface="Wingdings 3"/>
                <a:sym typeface="Wingdings 3"/>
              </a:defRPr>
            </a:pPr>
            <a:r>
              <a:rPr dirty="0"/>
              <a:t></a:t>
            </a:r>
            <a:r>
              <a:rPr b="1" spc="0" dirty="0">
                <a:latin typeface="Trebuchet MS"/>
                <a:ea typeface="Trebuchet MS"/>
                <a:cs typeface="Trebuchet MS"/>
                <a:sym typeface="Trebuchet MS"/>
              </a:rPr>
              <a:t>Use: </a:t>
            </a:r>
            <a:r>
              <a:rPr b="1" spc="-4" dirty="0">
                <a:latin typeface="Trebuchet MS"/>
                <a:ea typeface="Trebuchet MS"/>
                <a:cs typeface="Trebuchet MS"/>
                <a:sym typeface="Trebuchet MS"/>
              </a:rPr>
              <a:t>Off-Label Inappropriate sinus tachycardia; Stable</a:t>
            </a:r>
            <a:r>
              <a:rPr b="1" spc="-11" dirty="0">
                <a:latin typeface="Trebuchet MS"/>
                <a:ea typeface="Trebuchet MS"/>
                <a:cs typeface="Trebuchet MS"/>
                <a:sym typeface="Trebuchet MS"/>
              </a:rPr>
              <a:t> </a:t>
            </a:r>
            <a:r>
              <a:rPr b="1" spc="-4" dirty="0">
                <a:latin typeface="Trebuchet MS"/>
                <a:ea typeface="Trebuchet MS"/>
                <a:cs typeface="Trebuchet MS"/>
                <a:sym typeface="Trebuchet MS"/>
              </a:rPr>
              <a:t>angina</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object 2"/>
          <p:cNvSpPr txBox="1">
            <a:spLocks noGrp="1"/>
          </p:cNvSpPr>
          <p:nvPr>
            <p:ph type="title"/>
          </p:nvPr>
        </p:nvSpPr>
        <p:spPr>
          <a:prstGeom prst="rect">
            <a:avLst/>
          </a:prstGeom>
        </p:spPr>
        <p:txBody>
          <a:bodyPr lIns="0" tIns="0" rIns="0" bIns="0"/>
          <a:lstStyle/>
          <a:p>
            <a:pPr indent="9525">
              <a:defRPr spc="-178"/>
            </a:pPr>
            <a:r>
              <a:t>mechanism </a:t>
            </a:r>
            <a:r>
              <a:rPr spc="0"/>
              <a:t>of</a:t>
            </a:r>
            <a:r>
              <a:rPr spc="-357"/>
              <a:t> </a:t>
            </a:r>
            <a:r>
              <a:t>Action</a:t>
            </a:r>
          </a:p>
        </p:txBody>
      </p:sp>
      <p:sp>
        <p:nvSpPr>
          <p:cNvPr id="335" name="object 3"/>
          <p:cNvSpPr txBox="1"/>
          <p:nvPr/>
        </p:nvSpPr>
        <p:spPr>
          <a:xfrm>
            <a:off x="1100308" y="2822487"/>
            <a:ext cx="10603724" cy="36012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5759" marR="5418" indent="-356234" algn="l" defTabSz="975360">
              <a:tabLst>
                <a:tab pos="355600" algn="l"/>
              </a:tabLst>
              <a:defRPr sz="2400" spc="-8">
                <a:solidFill>
                  <a:srgbClr val="000000"/>
                </a:solidFill>
                <a:latin typeface="Wingdings 3"/>
                <a:ea typeface="Wingdings 3"/>
                <a:cs typeface="Wingdings 3"/>
                <a:sym typeface="Wingdings 3"/>
              </a:defRPr>
            </a:pPr>
            <a:r>
              <a:t></a:t>
            </a:r>
            <a:r>
              <a:rPr b="1" spc="-4">
                <a:latin typeface="Trebuchet MS"/>
                <a:ea typeface="Trebuchet MS"/>
                <a:cs typeface="Trebuchet MS"/>
                <a:sym typeface="Trebuchet MS"/>
              </a:rPr>
              <a:t>Selective and specific inhibition of the hyperpolarization-activated cyclic  nucleotide-gated (HCN) channels (f-channels) within the sinoatrial </a:t>
            </a:r>
            <a:r>
              <a:rPr b="1">
                <a:latin typeface="Trebuchet MS"/>
                <a:ea typeface="Trebuchet MS"/>
                <a:cs typeface="Trebuchet MS"/>
                <a:sym typeface="Trebuchet MS"/>
              </a:rPr>
              <a:t>(SA) </a:t>
            </a:r>
            <a:r>
              <a:rPr b="1" spc="-4">
                <a:latin typeface="Trebuchet MS"/>
                <a:ea typeface="Trebuchet MS"/>
                <a:cs typeface="Trebuchet MS"/>
                <a:sym typeface="Trebuchet MS"/>
              </a:rPr>
              <a:t>node  of cardiac tissue resulting in disruption of If ion </a:t>
            </a:r>
            <a:r>
              <a:rPr b="1">
                <a:latin typeface="Trebuchet MS"/>
                <a:ea typeface="Trebuchet MS"/>
                <a:cs typeface="Trebuchet MS"/>
                <a:sym typeface="Trebuchet MS"/>
              </a:rPr>
              <a:t>current </a:t>
            </a:r>
            <a:r>
              <a:rPr b="1" spc="-4">
                <a:latin typeface="Trebuchet MS"/>
                <a:ea typeface="Trebuchet MS"/>
                <a:cs typeface="Trebuchet MS"/>
                <a:sym typeface="Trebuchet MS"/>
              </a:rPr>
              <a:t>flow prolonging  diastolic depolarization, slowing firing in the </a:t>
            </a:r>
            <a:r>
              <a:rPr b="1" spc="0">
                <a:latin typeface="Trebuchet MS"/>
                <a:ea typeface="Trebuchet MS"/>
                <a:cs typeface="Trebuchet MS"/>
                <a:sym typeface="Trebuchet MS"/>
              </a:rPr>
              <a:t>SA </a:t>
            </a:r>
            <a:r>
              <a:rPr b="1" spc="-4">
                <a:latin typeface="Trebuchet MS"/>
                <a:ea typeface="Trebuchet MS"/>
                <a:cs typeface="Trebuchet MS"/>
                <a:sym typeface="Trebuchet MS"/>
              </a:rPr>
              <a:t>node, and ultimately reducing  heart rate. Has not demonstrated effects </a:t>
            </a:r>
            <a:r>
              <a:rPr b="1">
                <a:latin typeface="Trebuchet MS"/>
                <a:ea typeface="Trebuchet MS"/>
                <a:cs typeface="Trebuchet MS"/>
                <a:sym typeface="Trebuchet MS"/>
              </a:rPr>
              <a:t>on </a:t>
            </a:r>
            <a:r>
              <a:rPr b="1" spc="-4">
                <a:latin typeface="Trebuchet MS"/>
                <a:ea typeface="Trebuchet MS"/>
                <a:cs typeface="Trebuchet MS"/>
                <a:sym typeface="Trebuchet MS"/>
              </a:rPr>
              <a:t>myocardial </a:t>
            </a:r>
            <a:r>
              <a:rPr b="1">
                <a:latin typeface="Trebuchet MS"/>
                <a:ea typeface="Trebuchet MS"/>
                <a:cs typeface="Trebuchet MS"/>
                <a:sym typeface="Trebuchet MS"/>
              </a:rPr>
              <a:t>contractility </a:t>
            </a:r>
            <a:r>
              <a:rPr b="1" spc="-4">
                <a:latin typeface="Trebuchet MS"/>
                <a:ea typeface="Trebuchet MS"/>
                <a:cs typeface="Trebuchet MS"/>
                <a:sym typeface="Trebuchet MS"/>
              </a:rPr>
              <a:t>or  relaxation, ventricular repolarization, or conduction apart </a:t>
            </a:r>
            <a:r>
              <a:rPr b="1">
                <a:latin typeface="Trebuchet MS"/>
                <a:ea typeface="Trebuchet MS"/>
                <a:cs typeface="Trebuchet MS"/>
                <a:sym typeface="Trebuchet MS"/>
              </a:rPr>
              <a:t>from </a:t>
            </a:r>
            <a:r>
              <a:rPr b="1" spc="-4">
                <a:latin typeface="Trebuchet MS"/>
                <a:ea typeface="Trebuchet MS"/>
                <a:cs typeface="Trebuchet MS"/>
                <a:sym typeface="Trebuchet MS"/>
              </a:rPr>
              <a:t>the </a:t>
            </a:r>
            <a:r>
              <a:rPr b="1" spc="0">
                <a:latin typeface="Trebuchet MS"/>
                <a:ea typeface="Trebuchet MS"/>
                <a:cs typeface="Trebuchet MS"/>
                <a:sym typeface="Trebuchet MS"/>
              </a:rPr>
              <a:t>sinus  </a:t>
            </a:r>
            <a:r>
              <a:rPr b="1" spc="-4">
                <a:latin typeface="Trebuchet MS"/>
                <a:ea typeface="Trebuchet MS"/>
                <a:cs typeface="Trebuchet MS"/>
                <a:sym typeface="Trebuchet MS"/>
              </a:rPr>
              <a:t>node effects. </a:t>
            </a:r>
            <a:r>
              <a:rPr b="1" spc="-15">
                <a:latin typeface="Trebuchet MS"/>
                <a:ea typeface="Trebuchet MS"/>
                <a:cs typeface="Trebuchet MS"/>
                <a:sym typeface="Trebuchet MS"/>
              </a:rPr>
              <a:t>Partial </a:t>
            </a:r>
            <a:r>
              <a:rPr b="1" spc="-4">
                <a:latin typeface="Trebuchet MS"/>
                <a:ea typeface="Trebuchet MS"/>
                <a:cs typeface="Trebuchet MS"/>
                <a:sym typeface="Trebuchet MS"/>
              </a:rPr>
              <a:t>inhibition of the retinal </a:t>
            </a:r>
            <a:r>
              <a:rPr b="1" i="1" spc="0">
                <a:latin typeface="Trebuchet MS"/>
                <a:ea typeface="Trebuchet MS"/>
                <a:cs typeface="Trebuchet MS"/>
                <a:sym typeface="Trebuchet MS"/>
              </a:rPr>
              <a:t>I</a:t>
            </a:r>
            <a:r>
              <a:rPr b="1" spc="0" baseline="-20833">
                <a:latin typeface="Trebuchet MS"/>
                <a:ea typeface="Trebuchet MS"/>
                <a:cs typeface="Trebuchet MS"/>
                <a:sym typeface="Trebuchet MS"/>
              </a:rPr>
              <a:t>h </a:t>
            </a:r>
            <a:r>
              <a:rPr b="1" spc="-4">
                <a:latin typeface="Trebuchet MS"/>
                <a:ea typeface="Trebuchet MS"/>
                <a:cs typeface="Trebuchet MS"/>
                <a:sym typeface="Trebuchet MS"/>
              </a:rPr>
              <a:t>current (similar to the cardiac  </a:t>
            </a:r>
            <a:r>
              <a:rPr b="1" i="1" spc="0">
                <a:latin typeface="Trebuchet MS"/>
                <a:ea typeface="Trebuchet MS"/>
                <a:cs typeface="Trebuchet MS"/>
                <a:sym typeface="Trebuchet MS"/>
              </a:rPr>
              <a:t>I</a:t>
            </a:r>
            <a:r>
              <a:rPr b="1" spc="0" baseline="-20833">
                <a:latin typeface="Trebuchet MS"/>
                <a:ea typeface="Trebuchet MS"/>
                <a:cs typeface="Trebuchet MS"/>
                <a:sym typeface="Trebuchet MS"/>
              </a:rPr>
              <a:t>f </a:t>
            </a:r>
            <a:r>
              <a:rPr b="1" spc="-4">
                <a:latin typeface="Trebuchet MS"/>
                <a:ea typeface="Trebuchet MS"/>
                <a:cs typeface="Trebuchet MS"/>
                <a:sym typeface="Trebuchet MS"/>
              </a:rPr>
              <a:t>current) may explain visual </a:t>
            </a:r>
            <a:r>
              <a:rPr b="1" spc="0">
                <a:latin typeface="Trebuchet MS"/>
                <a:ea typeface="Trebuchet MS"/>
                <a:cs typeface="Trebuchet MS"/>
                <a:sym typeface="Trebuchet MS"/>
              </a:rPr>
              <a:t>disturbances (eg, </a:t>
            </a:r>
            <a:r>
              <a:rPr b="1" spc="-4">
                <a:latin typeface="Trebuchet MS"/>
                <a:ea typeface="Trebuchet MS"/>
                <a:cs typeface="Trebuchet MS"/>
                <a:sym typeface="Trebuchet MS"/>
              </a:rPr>
              <a:t>phosphenes) </a:t>
            </a:r>
            <a:r>
              <a:rPr b="1" spc="0">
                <a:latin typeface="Trebuchet MS"/>
                <a:ea typeface="Trebuchet MS"/>
                <a:cs typeface="Trebuchet MS"/>
                <a:sym typeface="Trebuchet MS"/>
              </a:rPr>
              <a:t>(Nawarskas  </a:t>
            </a:r>
            <a:r>
              <a:rPr b="1" spc="-4">
                <a:latin typeface="Trebuchet MS"/>
                <a:ea typeface="Trebuchet MS"/>
                <a:cs typeface="Trebuchet MS"/>
                <a:sym typeface="Trebuchet MS"/>
              </a:rPr>
              <a:t>2015).</a:t>
            </a: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object 2"/>
          <p:cNvSpPr txBox="1">
            <a:spLocks noGrp="1"/>
          </p:cNvSpPr>
          <p:nvPr>
            <p:ph type="title"/>
          </p:nvPr>
        </p:nvSpPr>
        <p:spPr>
          <a:xfrm>
            <a:off x="1780569" y="478146"/>
            <a:ext cx="9753601" cy="2590801"/>
          </a:xfrm>
          <a:prstGeom prst="rect">
            <a:avLst/>
          </a:prstGeom>
        </p:spPr>
        <p:txBody>
          <a:bodyPr lIns="0" tIns="0" rIns="0" bIns="0"/>
          <a:lstStyle/>
          <a:p>
            <a:pPr indent="9525">
              <a:defRPr spc="-178"/>
            </a:pPr>
            <a:r>
              <a:t>Adverse </a:t>
            </a:r>
            <a:r>
              <a:rPr spc="0"/>
              <a:t>Reactions </a:t>
            </a:r>
            <a:r>
              <a:t>1% to 10%:</a:t>
            </a:r>
          </a:p>
        </p:txBody>
      </p:sp>
      <p:sp>
        <p:nvSpPr>
          <p:cNvPr id="338" name="object 3"/>
          <p:cNvSpPr txBox="1"/>
          <p:nvPr/>
        </p:nvSpPr>
        <p:spPr>
          <a:xfrm>
            <a:off x="1427646" y="3469842"/>
            <a:ext cx="8397437" cy="20308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5759" marR="5418" indent="-356234" algn="l" defTabSz="975360">
              <a:tabLst>
                <a:tab pos="355600" algn="l"/>
              </a:tabLst>
              <a:defRPr sz="2400" spc="-6">
                <a:solidFill>
                  <a:srgbClr val="000000"/>
                </a:solidFill>
                <a:latin typeface="Wingdings 3"/>
                <a:ea typeface="Wingdings 3"/>
                <a:cs typeface="Wingdings 3"/>
                <a:sym typeface="Wingdings 3"/>
              </a:defRPr>
            </a:pPr>
            <a:r>
              <a:rPr dirty="0"/>
              <a:t></a:t>
            </a:r>
            <a:r>
              <a:rPr b="1" spc="-3" dirty="0">
                <a:latin typeface="Trebuchet MS"/>
                <a:ea typeface="Trebuchet MS"/>
                <a:cs typeface="Trebuchet MS"/>
                <a:sym typeface="Trebuchet MS"/>
              </a:rPr>
              <a:t>Cardiovascular: </a:t>
            </a:r>
            <a:r>
              <a:rPr b="1" spc="0" dirty="0">
                <a:latin typeface="Trebuchet MS"/>
                <a:ea typeface="Trebuchet MS"/>
                <a:cs typeface="Trebuchet MS"/>
                <a:sym typeface="Trebuchet MS"/>
              </a:rPr>
              <a:t>Bradycardia (6% </a:t>
            </a:r>
            <a:r>
              <a:rPr b="1" spc="-3" dirty="0">
                <a:latin typeface="Trebuchet MS"/>
                <a:ea typeface="Trebuchet MS"/>
                <a:cs typeface="Trebuchet MS"/>
                <a:sym typeface="Trebuchet MS"/>
              </a:rPr>
              <a:t>to 10%), hypertension (9%), atrial fibrillation  (5% to</a:t>
            </a:r>
            <a:r>
              <a:rPr b="1" spc="-9" dirty="0">
                <a:latin typeface="Trebuchet MS"/>
                <a:ea typeface="Trebuchet MS"/>
                <a:cs typeface="Trebuchet MS"/>
                <a:sym typeface="Trebuchet MS"/>
              </a:rPr>
              <a:t> </a:t>
            </a:r>
            <a:r>
              <a:rPr b="1" spc="-3" dirty="0">
                <a:latin typeface="Trebuchet MS"/>
                <a:ea typeface="Trebuchet MS"/>
                <a:cs typeface="Trebuchet MS"/>
                <a:sym typeface="Trebuchet MS"/>
              </a:rPr>
              <a:t>8%)</a:t>
            </a:r>
            <a:endParaRPr b="1" dirty="0">
              <a:latin typeface="Trebuchet MS"/>
              <a:ea typeface="Trebuchet MS"/>
              <a:cs typeface="Trebuchet MS"/>
              <a:sym typeface="Trebuchet MS"/>
            </a:endParaRPr>
          </a:p>
          <a:p>
            <a:pPr indent="9525" algn="l" defTabSz="975360">
              <a:spcBef>
                <a:spcPts val="900"/>
              </a:spcBef>
              <a:tabLst>
                <a:tab pos="355600" algn="l"/>
              </a:tabLst>
              <a:defRPr sz="2400" spc="-6">
                <a:solidFill>
                  <a:srgbClr val="000000"/>
                </a:solidFill>
                <a:latin typeface="Wingdings 3"/>
                <a:ea typeface="Wingdings 3"/>
                <a:cs typeface="Wingdings 3"/>
                <a:sym typeface="Wingdings 3"/>
              </a:defRPr>
            </a:pPr>
            <a:r>
              <a:rPr dirty="0"/>
              <a:t></a:t>
            </a:r>
            <a:r>
              <a:rPr b="1" spc="-3" dirty="0">
                <a:latin typeface="Trebuchet MS"/>
                <a:ea typeface="Trebuchet MS"/>
                <a:cs typeface="Trebuchet MS"/>
                <a:sym typeface="Trebuchet MS"/>
              </a:rPr>
              <a:t>Central </a:t>
            </a:r>
            <a:r>
              <a:rPr b="1" dirty="0">
                <a:latin typeface="Trebuchet MS"/>
                <a:ea typeface="Trebuchet MS"/>
                <a:cs typeface="Trebuchet MS"/>
                <a:sym typeface="Trebuchet MS"/>
              </a:rPr>
              <a:t>nervous </a:t>
            </a:r>
            <a:r>
              <a:rPr b="1" spc="-3" dirty="0">
                <a:latin typeface="Trebuchet MS"/>
                <a:ea typeface="Trebuchet MS"/>
                <a:cs typeface="Trebuchet MS"/>
                <a:sym typeface="Trebuchet MS"/>
              </a:rPr>
              <a:t>system: </a:t>
            </a:r>
            <a:r>
              <a:rPr b="1" spc="-9" dirty="0">
                <a:latin typeface="Trebuchet MS"/>
                <a:ea typeface="Trebuchet MS"/>
                <a:cs typeface="Trebuchet MS"/>
                <a:sym typeface="Trebuchet MS"/>
              </a:rPr>
              <a:t>Phosphene</a:t>
            </a:r>
            <a:r>
              <a:rPr b="1" spc="9" dirty="0">
                <a:latin typeface="Trebuchet MS"/>
                <a:ea typeface="Trebuchet MS"/>
                <a:cs typeface="Trebuchet MS"/>
                <a:sym typeface="Trebuchet MS"/>
              </a:rPr>
              <a:t> </a:t>
            </a:r>
            <a:r>
              <a:rPr b="1" spc="0" dirty="0">
                <a:latin typeface="Trebuchet MS"/>
                <a:ea typeface="Trebuchet MS"/>
                <a:cs typeface="Trebuchet MS"/>
                <a:sym typeface="Trebuchet MS"/>
              </a:rPr>
              <a:t>(3%)</a:t>
            </a:r>
          </a:p>
          <a:p>
            <a:pPr indent="9525" algn="l" defTabSz="975360">
              <a:spcBef>
                <a:spcPts val="900"/>
              </a:spcBef>
              <a:tabLst>
                <a:tab pos="355600" algn="l"/>
              </a:tabLst>
              <a:defRPr sz="2400" spc="-6">
                <a:solidFill>
                  <a:srgbClr val="000000"/>
                </a:solidFill>
                <a:latin typeface="Wingdings 3"/>
                <a:ea typeface="Wingdings 3"/>
                <a:cs typeface="Wingdings 3"/>
                <a:sym typeface="Wingdings 3"/>
              </a:defRPr>
            </a:pPr>
            <a:r>
              <a:rPr dirty="0"/>
              <a:t></a:t>
            </a:r>
            <a:r>
              <a:rPr b="1" spc="-3" dirty="0">
                <a:latin typeface="Trebuchet MS"/>
                <a:ea typeface="Trebuchet MS"/>
                <a:cs typeface="Trebuchet MS"/>
                <a:sym typeface="Trebuchet MS"/>
              </a:rPr>
              <a:t>Frequency not defined: Cardiovascular: Heart block, sinoatrial arrest</a:t>
            </a: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object 2"/>
          <p:cNvSpPr txBox="1">
            <a:spLocks noGrp="1"/>
          </p:cNvSpPr>
          <p:nvPr>
            <p:ph type="title"/>
          </p:nvPr>
        </p:nvSpPr>
        <p:spPr>
          <a:prstGeom prst="rect">
            <a:avLst/>
          </a:prstGeom>
        </p:spPr>
        <p:txBody>
          <a:bodyPr lIns="0" tIns="0" rIns="0" bIns="0"/>
          <a:lstStyle>
            <a:lvl1pPr indent="9525">
              <a:defRPr spc="-178"/>
            </a:lvl1pPr>
          </a:lstStyle>
          <a:p>
            <a:r>
              <a:t>Contraindications</a:t>
            </a:r>
          </a:p>
        </p:txBody>
      </p:sp>
      <p:sp>
        <p:nvSpPr>
          <p:cNvPr id="341" name="object 3"/>
          <p:cNvSpPr txBox="1"/>
          <p:nvPr/>
        </p:nvSpPr>
        <p:spPr>
          <a:xfrm>
            <a:off x="1172687" y="2867006"/>
            <a:ext cx="11921067" cy="32866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9525" algn="l" defTabSz="975360">
              <a:spcBef>
                <a:spcPts val="1100"/>
              </a:spcBef>
              <a:tabLst>
                <a:tab pos="355600" algn="l"/>
              </a:tabLst>
              <a:defRPr sz="2400" spc="-8">
                <a:solidFill>
                  <a:srgbClr val="000000"/>
                </a:solidFill>
                <a:latin typeface="Wingdings 3"/>
                <a:ea typeface="Wingdings 3"/>
                <a:cs typeface="Wingdings 3"/>
                <a:sym typeface="Wingdings 3"/>
              </a:defRPr>
            </a:pPr>
            <a:r>
              <a:t></a:t>
            </a:r>
            <a:r>
              <a:rPr b="1">
                <a:latin typeface="Trebuchet MS"/>
                <a:ea typeface="Trebuchet MS"/>
                <a:cs typeface="Trebuchet MS"/>
                <a:sym typeface="Trebuchet MS"/>
              </a:rPr>
              <a:t>Acute </a:t>
            </a:r>
            <a:r>
              <a:rPr b="1" spc="-4">
                <a:latin typeface="Trebuchet MS"/>
                <a:ea typeface="Trebuchet MS"/>
                <a:cs typeface="Trebuchet MS"/>
                <a:sym typeface="Trebuchet MS"/>
              </a:rPr>
              <a:t>decompensated heart</a:t>
            </a:r>
            <a:r>
              <a:rPr b="1" spc="8">
                <a:latin typeface="Trebuchet MS"/>
                <a:ea typeface="Trebuchet MS"/>
                <a:cs typeface="Trebuchet MS"/>
                <a:sym typeface="Trebuchet MS"/>
              </a:rPr>
              <a:t> </a:t>
            </a:r>
            <a:r>
              <a:rPr b="1" spc="-4">
                <a:latin typeface="Trebuchet MS"/>
                <a:ea typeface="Trebuchet MS"/>
                <a:cs typeface="Trebuchet MS"/>
                <a:sym typeface="Trebuchet MS"/>
              </a:rPr>
              <a:t>failure;</a:t>
            </a:r>
            <a:endParaRPr b="1">
              <a:latin typeface="Trebuchet MS"/>
              <a:ea typeface="Trebuchet MS"/>
              <a:cs typeface="Trebuchet MS"/>
              <a:sym typeface="Trebuchet MS"/>
            </a:endParaRPr>
          </a:p>
          <a:p>
            <a:pPr indent="9525" algn="l" defTabSz="975360">
              <a:spcBef>
                <a:spcPts val="900"/>
              </a:spcBef>
              <a:tabLst>
                <a:tab pos="355600" algn="l"/>
              </a:tabLst>
              <a:defRPr sz="2400" spc="-8">
                <a:solidFill>
                  <a:srgbClr val="000000"/>
                </a:solidFill>
                <a:latin typeface="Wingdings 3"/>
                <a:ea typeface="Wingdings 3"/>
                <a:cs typeface="Wingdings 3"/>
                <a:sym typeface="Wingdings 3"/>
              </a:defRPr>
            </a:pPr>
            <a:r>
              <a:t></a:t>
            </a:r>
            <a:r>
              <a:rPr b="1" spc="-4">
                <a:latin typeface="Trebuchet MS"/>
                <a:ea typeface="Trebuchet MS"/>
                <a:cs typeface="Trebuchet MS"/>
                <a:sym typeface="Trebuchet MS"/>
              </a:rPr>
              <a:t>blood pressure </a:t>
            </a:r>
            <a:r>
              <a:rPr b="1" spc="0">
                <a:latin typeface="Trebuchet MS"/>
                <a:ea typeface="Trebuchet MS"/>
                <a:cs typeface="Trebuchet MS"/>
                <a:sym typeface="Trebuchet MS"/>
              </a:rPr>
              <a:t>&lt;90/50 </a:t>
            </a:r>
            <a:r>
              <a:rPr b="1" spc="-4">
                <a:latin typeface="Trebuchet MS"/>
                <a:ea typeface="Trebuchet MS"/>
                <a:cs typeface="Trebuchet MS"/>
                <a:sym typeface="Trebuchet MS"/>
              </a:rPr>
              <a:t>mm</a:t>
            </a:r>
            <a:r>
              <a:rPr b="1">
                <a:latin typeface="Trebuchet MS"/>
                <a:ea typeface="Trebuchet MS"/>
                <a:cs typeface="Trebuchet MS"/>
                <a:sym typeface="Trebuchet MS"/>
              </a:rPr>
              <a:t> Hg;</a:t>
            </a:r>
          </a:p>
          <a:p>
            <a:pPr indent="9525" algn="l" defTabSz="975360">
              <a:spcBef>
                <a:spcPts val="900"/>
              </a:spcBef>
              <a:tabLst>
                <a:tab pos="444500" algn="l"/>
              </a:tabLst>
              <a:defRPr sz="2400" spc="-8">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4">
                <a:latin typeface="Trebuchet MS"/>
                <a:ea typeface="Trebuchet MS"/>
                <a:cs typeface="Trebuchet MS"/>
                <a:sym typeface="Trebuchet MS"/>
              </a:rPr>
              <a:t>sick sinus</a:t>
            </a:r>
            <a:r>
              <a:rPr b="1" spc="-23">
                <a:latin typeface="Trebuchet MS"/>
                <a:ea typeface="Trebuchet MS"/>
                <a:cs typeface="Trebuchet MS"/>
                <a:sym typeface="Trebuchet MS"/>
              </a:rPr>
              <a:t> </a:t>
            </a:r>
            <a:r>
              <a:rPr b="1" spc="-4">
                <a:latin typeface="Trebuchet MS"/>
                <a:ea typeface="Trebuchet MS"/>
                <a:cs typeface="Trebuchet MS"/>
                <a:sym typeface="Trebuchet MS"/>
              </a:rPr>
              <a:t>syndrome</a:t>
            </a:r>
            <a:endParaRPr b="1">
              <a:latin typeface="Trebuchet MS"/>
              <a:ea typeface="Trebuchet MS"/>
              <a:cs typeface="Trebuchet MS"/>
              <a:sym typeface="Trebuchet MS"/>
            </a:endParaRPr>
          </a:p>
          <a:p>
            <a:pPr indent="9525" algn="l" defTabSz="975360">
              <a:spcBef>
                <a:spcPts val="900"/>
              </a:spcBef>
              <a:tabLst>
                <a:tab pos="444500" algn="l"/>
              </a:tabLst>
              <a:defRPr sz="2400" spc="-8">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4">
                <a:latin typeface="Trebuchet MS"/>
                <a:ea typeface="Trebuchet MS"/>
                <a:cs typeface="Trebuchet MS"/>
                <a:sym typeface="Trebuchet MS"/>
              </a:rPr>
              <a:t>or third-degree </a:t>
            </a:r>
            <a:r>
              <a:rPr b="1" spc="-64">
                <a:latin typeface="Trebuchet MS"/>
                <a:ea typeface="Trebuchet MS"/>
                <a:cs typeface="Trebuchet MS"/>
                <a:sym typeface="Trebuchet MS"/>
              </a:rPr>
              <a:t>AV</a:t>
            </a:r>
            <a:r>
              <a:rPr b="1" spc="-71">
                <a:latin typeface="Trebuchet MS"/>
                <a:ea typeface="Trebuchet MS"/>
                <a:cs typeface="Trebuchet MS"/>
                <a:sym typeface="Trebuchet MS"/>
              </a:rPr>
              <a:t> </a:t>
            </a:r>
            <a:r>
              <a:rPr b="1" spc="-4">
                <a:latin typeface="Trebuchet MS"/>
                <a:ea typeface="Trebuchet MS"/>
                <a:cs typeface="Trebuchet MS"/>
                <a:sym typeface="Trebuchet MS"/>
              </a:rPr>
              <a:t>block;</a:t>
            </a:r>
            <a:endParaRPr b="1">
              <a:latin typeface="Trebuchet MS"/>
              <a:ea typeface="Trebuchet MS"/>
              <a:cs typeface="Trebuchet MS"/>
              <a:sym typeface="Trebuchet MS"/>
            </a:endParaRPr>
          </a:p>
          <a:p>
            <a:pPr indent="9525" algn="l" defTabSz="975360">
              <a:spcBef>
                <a:spcPts val="900"/>
              </a:spcBef>
              <a:tabLst>
                <a:tab pos="355600" algn="l"/>
              </a:tabLst>
              <a:defRPr sz="2400" spc="-8">
                <a:solidFill>
                  <a:srgbClr val="000000"/>
                </a:solidFill>
                <a:latin typeface="Wingdings 3"/>
                <a:ea typeface="Wingdings 3"/>
                <a:cs typeface="Wingdings 3"/>
                <a:sym typeface="Wingdings 3"/>
              </a:defRPr>
            </a:pPr>
            <a:r>
              <a:t></a:t>
            </a:r>
            <a:r>
              <a:rPr b="1" spc="0">
                <a:latin typeface="Trebuchet MS"/>
                <a:ea typeface="Trebuchet MS"/>
                <a:cs typeface="Trebuchet MS"/>
                <a:sym typeface="Trebuchet MS"/>
              </a:rPr>
              <a:t>resting </a:t>
            </a:r>
            <a:r>
              <a:rPr b="1" spc="-4">
                <a:latin typeface="Trebuchet MS"/>
                <a:ea typeface="Trebuchet MS"/>
                <a:cs typeface="Trebuchet MS"/>
                <a:sym typeface="Trebuchet MS"/>
              </a:rPr>
              <a:t>heart rate &lt;60 </a:t>
            </a:r>
            <a:r>
              <a:rPr b="1" spc="0">
                <a:latin typeface="Trebuchet MS"/>
                <a:ea typeface="Trebuchet MS"/>
                <a:cs typeface="Trebuchet MS"/>
                <a:sym typeface="Trebuchet MS"/>
              </a:rPr>
              <a:t>bpm </a:t>
            </a:r>
            <a:r>
              <a:rPr b="1" spc="-4">
                <a:latin typeface="Trebuchet MS"/>
                <a:ea typeface="Trebuchet MS"/>
                <a:cs typeface="Trebuchet MS"/>
                <a:sym typeface="Trebuchet MS"/>
              </a:rPr>
              <a:t>prior to</a:t>
            </a:r>
            <a:r>
              <a:rPr b="1" spc="-11">
                <a:latin typeface="Trebuchet MS"/>
                <a:ea typeface="Trebuchet MS"/>
                <a:cs typeface="Trebuchet MS"/>
                <a:sym typeface="Trebuchet MS"/>
              </a:rPr>
              <a:t> </a:t>
            </a:r>
            <a:r>
              <a:rPr b="1" spc="-4">
                <a:latin typeface="Trebuchet MS"/>
                <a:ea typeface="Trebuchet MS"/>
                <a:cs typeface="Trebuchet MS"/>
                <a:sym typeface="Trebuchet MS"/>
              </a:rPr>
              <a:t>treatment;</a:t>
            </a:r>
            <a:endParaRPr b="1">
              <a:latin typeface="Trebuchet MS"/>
              <a:ea typeface="Trebuchet MS"/>
              <a:cs typeface="Trebuchet MS"/>
              <a:sym typeface="Trebuchet MS"/>
            </a:endParaRPr>
          </a:p>
          <a:p>
            <a:pPr indent="9525" algn="l" defTabSz="975360">
              <a:spcBef>
                <a:spcPts val="900"/>
              </a:spcBef>
              <a:tabLst>
                <a:tab pos="444500" algn="l"/>
              </a:tabLst>
              <a:defRPr sz="2400" spc="-8">
                <a:solidFill>
                  <a:srgbClr val="000000"/>
                </a:solidFill>
                <a:latin typeface="Wingdings 3"/>
                <a:ea typeface="Wingdings 3"/>
                <a:cs typeface="Wingdings 3"/>
                <a:sym typeface="Wingdings 3"/>
              </a:defRPr>
            </a:pPr>
            <a:r>
              <a:t></a:t>
            </a:r>
            <a:r>
              <a:rPr b="1">
                <a:latin typeface="Times New Roman"/>
                <a:ea typeface="Times New Roman"/>
                <a:cs typeface="Times New Roman"/>
                <a:sym typeface="Times New Roman"/>
              </a:rPr>
              <a:t>	</a:t>
            </a:r>
            <a:r>
              <a:rPr b="1" spc="-4">
                <a:latin typeface="Trebuchet MS"/>
                <a:ea typeface="Trebuchet MS"/>
                <a:cs typeface="Trebuchet MS"/>
                <a:sym typeface="Trebuchet MS"/>
              </a:rPr>
              <a:t>severe hepatic impairment;</a:t>
            </a:r>
            <a:endParaRPr b="1">
              <a:latin typeface="Trebuchet MS"/>
              <a:ea typeface="Trebuchet MS"/>
              <a:cs typeface="Trebuchet MS"/>
              <a:sym typeface="Trebuchet MS"/>
            </a:endParaRPr>
          </a:p>
          <a:p>
            <a:pPr marL="365759" marR="5418" indent="-356234" algn="l" defTabSz="975360">
              <a:spcBef>
                <a:spcPts val="900"/>
              </a:spcBef>
              <a:tabLst>
                <a:tab pos="355600" algn="l"/>
              </a:tabLst>
              <a:defRPr sz="2400" spc="-8">
                <a:solidFill>
                  <a:srgbClr val="000000"/>
                </a:solidFill>
                <a:latin typeface="Wingdings 3"/>
                <a:ea typeface="Wingdings 3"/>
                <a:cs typeface="Wingdings 3"/>
                <a:sym typeface="Wingdings 3"/>
              </a:defRPr>
            </a:pPr>
            <a:r>
              <a:t></a:t>
            </a:r>
            <a:r>
              <a:rPr b="1" spc="-4">
                <a:latin typeface="Trebuchet MS"/>
                <a:ea typeface="Trebuchet MS"/>
                <a:cs typeface="Trebuchet MS"/>
                <a:sym typeface="Trebuchet MS"/>
              </a:rPr>
              <a:t>pacemaker dependence (heart rate maintained exclusively </a:t>
            </a:r>
            <a:r>
              <a:rPr b="1" spc="0">
                <a:latin typeface="Trebuchet MS"/>
                <a:ea typeface="Trebuchet MS"/>
                <a:cs typeface="Trebuchet MS"/>
                <a:sym typeface="Trebuchet MS"/>
              </a:rPr>
              <a:t>by </a:t>
            </a:r>
            <a:r>
              <a:rPr b="1" spc="-4">
                <a:latin typeface="Trebuchet MS"/>
                <a:ea typeface="Trebuchet MS"/>
                <a:cs typeface="Trebuchet MS"/>
                <a:sym typeface="Trebuchet MS"/>
              </a:rPr>
              <a:t>the  pacemaker).</a:t>
            </a: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object 2"/>
          <p:cNvSpPr txBox="1">
            <a:spLocks noGrp="1"/>
          </p:cNvSpPr>
          <p:nvPr>
            <p:ph type="title"/>
          </p:nvPr>
        </p:nvSpPr>
        <p:spPr>
          <a:prstGeom prst="rect">
            <a:avLst/>
          </a:prstGeom>
        </p:spPr>
        <p:txBody>
          <a:bodyPr lIns="0" tIns="0" rIns="0" bIns="0"/>
          <a:lstStyle>
            <a:lvl1pPr marR="5418" indent="9525">
              <a:defRPr sz="3600" b="1" spc="-150"/>
            </a:lvl1pPr>
          </a:lstStyle>
          <a:p>
            <a:r>
              <a:t>Warnings/Precautions</a:t>
            </a:r>
          </a:p>
        </p:txBody>
      </p:sp>
      <p:sp>
        <p:nvSpPr>
          <p:cNvPr id="344" name="object 3"/>
          <p:cNvSpPr txBox="1"/>
          <p:nvPr/>
        </p:nvSpPr>
        <p:spPr>
          <a:xfrm>
            <a:off x="1377531" y="2666113"/>
            <a:ext cx="9466028" cy="48936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indent="153352" algn="l" defTabSz="975360">
              <a:defRPr sz="2400" b="1" spc="-4">
                <a:solidFill>
                  <a:srgbClr val="000000"/>
                </a:solidFill>
                <a:latin typeface="Trebuchet MS"/>
                <a:ea typeface="Trebuchet MS"/>
                <a:cs typeface="Trebuchet MS"/>
                <a:sym typeface="Trebuchet MS"/>
              </a:defRPr>
            </a:pPr>
            <a:r>
              <a:rPr dirty="0"/>
              <a:t>Atrial fibrillation:</a:t>
            </a:r>
            <a:r>
              <a:rPr lang="en-US" dirty="0"/>
              <a:t> </a:t>
            </a:r>
            <a:r>
              <a:rPr dirty="0"/>
              <a:t>increases the </a:t>
            </a:r>
            <a:r>
              <a:rPr spc="0" dirty="0"/>
              <a:t>risk </a:t>
            </a:r>
            <a:r>
              <a:rPr dirty="0"/>
              <a:t>of atrial fibrillation; monitor cardiac rhythm. Discontinue </a:t>
            </a:r>
            <a:r>
              <a:rPr spc="0" dirty="0"/>
              <a:t>if </a:t>
            </a:r>
            <a:r>
              <a:rPr dirty="0"/>
              <a:t>atrial fibrillation</a:t>
            </a:r>
            <a:r>
              <a:rPr spc="-9" dirty="0"/>
              <a:t> </a:t>
            </a:r>
            <a:r>
              <a:rPr dirty="0"/>
              <a:t>develops.</a:t>
            </a:r>
          </a:p>
          <a:p>
            <a:pPr indent="9525" algn="l" defTabSz="975360">
              <a:spcBef>
                <a:spcPts val="900"/>
              </a:spcBef>
              <a:tabLst>
                <a:tab pos="355600" algn="l"/>
              </a:tabLst>
              <a:defRPr sz="2400" spc="-9">
                <a:solidFill>
                  <a:srgbClr val="000000"/>
                </a:solidFill>
                <a:latin typeface="Wingdings 3"/>
                <a:ea typeface="Wingdings 3"/>
                <a:cs typeface="Wingdings 3"/>
                <a:sym typeface="Wingdings 3"/>
              </a:defRPr>
            </a:pPr>
            <a:endParaRPr dirty="0"/>
          </a:p>
          <a:p>
            <a:pPr indent="9525" algn="l" defTabSz="975360">
              <a:spcBef>
                <a:spcPts val="900"/>
              </a:spcBef>
              <a:tabLst>
                <a:tab pos="355600" algn="l"/>
              </a:tabLst>
              <a:defRPr sz="2400" spc="-9">
                <a:solidFill>
                  <a:srgbClr val="000000"/>
                </a:solidFill>
                <a:latin typeface="Wingdings 3"/>
                <a:ea typeface="Wingdings 3"/>
                <a:cs typeface="Wingdings 3"/>
                <a:sym typeface="Wingdings 3"/>
              </a:defRPr>
            </a:pPr>
            <a:r>
              <a:rPr b="1" spc="-22" dirty="0">
                <a:latin typeface="Trebuchet MS"/>
                <a:ea typeface="Trebuchet MS"/>
                <a:cs typeface="Trebuchet MS"/>
                <a:sym typeface="Trebuchet MS"/>
              </a:rPr>
              <a:t>Avoid </a:t>
            </a:r>
            <a:r>
              <a:rPr b="1" dirty="0">
                <a:latin typeface="Trebuchet MS"/>
                <a:ea typeface="Trebuchet MS"/>
                <a:cs typeface="Trebuchet MS"/>
                <a:sym typeface="Trebuchet MS"/>
              </a:rPr>
              <a:t>concurrent </a:t>
            </a:r>
            <a:r>
              <a:rPr b="1" spc="-4" dirty="0">
                <a:latin typeface="Trebuchet MS"/>
                <a:ea typeface="Trebuchet MS"/>
                <a:cs typeface="Trebuchet MS"/>
                <a:sym typeface="Trebuchet MS"/>
              </a:rPr>
              <a:t>use with </a:t>
            </a:r>
            <a:r>
              <a:rPr b="1" dirty="0">
                <a:latin typeface="Trebuchet MS"/>
                <a:ea typeface="Trebuchet MS"/>
                <a:cs typeface="Trebuchet MS"/>
                <a:sym typeface="Trebuchet MS"/>
              </a:rPr>
              <a:t>verapamil </a:t>
            </a:r>
            <a:r>
              <a:rPr b="1" spc="0" dirty="0">
                <a:latin typeface="Trebuchet MS"/>
                <a:ea typeface="Trebuchet MS"/>
                <a:cs typeface="Trebuchet MS"/>
                <a:sym typeface="Trebuchet MS"/>
              </a:rPr>
              <a:t>and</a:t>
            </a:r>
            <a:r>
              <a:rPr b="1" spc="85" dirty="0">
                <a:latin typeface="Trebuchet MS"/>
                <a:ea typeface="Trebuchet MS"/>
                <a:cs typeface="Trebuchet MS"/>
                <a:sym typeface="Trebuchet MS"/>
              </a:rPr>
              <a:t> </a:t>
            </a:r>
            <a:r>
              <a:rPr b="1" spc="-4" dirty="0">
                <a:latin typeface="Trebuchet MS"/>
                <a:ea typeface="Trebuchet MS"/>
                <a:cs typeface="Trebuchet MS"/>
                <a:sym typeface="Trebuchet MS"/>
              </a:rPr>
              <a:t>diltiazem.</a:t>
            </a:r>
            <a:endParaRPr b="1" dirty="0">
              <a:latin typeface="Trebuchet MS"/>
              <a:ea typeface="Trebuchet MS"/>
              <a:cs typeface="Trebuchet MS"/>
              <a:sym typeface="Trebuchet MS"/>
            </a:endParaRPr>
          </a:p>
          <a:p>
            <a:pPr marL="365759" marR="5418" indent="-356234" algn="l" defTabSz="975360">
              <a:spcBef>
                <a:spcPts val="900"/>
              </a:spcBef>
              <a:tabLst>
                <a:tab pos="355600" algn="l"/>
              </a:tabLst>
              <a:defRPr sz="2400" spc="-9">
                <a:solidFill>
                  <a:srgbClr val="000000"/>
                </a:solidFill>
                <a:latin typeface="Wingdings 3"/>
                <a:ea typeface="Wingdings 3"/>
                <a:cs typeface="Wingdings 3"/>
                <a:sym typeface="Wingdings 3"/>
              </a:defRPr>
            </a:pPr>
            <a:endParaRPr b="1" dirty="0">
              <a:latin typeface="Trebuchet MS"/>
              <a:ea typeface="Trebuchet MS"/>
              <a:cs typeface="Trebuchet MS"/>
              <a:sym typeface="Trebuchet MS"/>
            </a:endParaRPr>
          </a:p>
          <a:p>
            <a:pPr marL="365759" marR="5418" indent="-356234" algn="l" defTabSz="975360">
              <a:spcBef>
                <a:spcPts val="900"/>
              </a:spcBef>
              <a:tabLst>
                <a:tab pos="355600" algn="l"/>
              </a:tabLst>
              <a:defRPr sz="2400" spc="-9">
                <a:solidFill>
                  <a:srgbClr val="000000"/>
                </a:solidFill>
                <a:latin typeface="Wingdings 3"/>
                <a:ea typeface="Wingdings 3"/>
                <a:cs typeface="Wingdings 3"/>
                <a:sym typeface="Wingdings 3"/>
              </a:defRPr>
            </a:pPr>
            <a:r>
              <a:rPr b="1" dirty="0">
                <a:latin typeface="Trebuchet MS"/>
                <a:ea typeface="Trebuchet MS"/>
                <a:cs typeface="Trebuchet MS"/>
                <a:sym typeface="Trebuchet MS"/>
              </a:rPr>
              <a:t>Visual function: </a:t>
            </a:r>
            <a:r>
              <a:rPr b="1" spc="-4" dirty="0">
                <a:latin typeface="Trebuchet MS"/>
                <a:ea typeface="Trebuchet MS"/>
                <a:cs typeface="Trebuchet MS"/>
                <a:sym typeface="Trebuchet MS"/>
              </a:rPr>
              <a:t>Phosphenes </a:t>
            </a:r>
            <a:r>
              <a:rPr lang="en-US" b="1" spc="-4" dirty="0">
                <a:latin typeface="Trebuchet MS"/>
                <a:ea typeface="Trebuchet MS"/>
                <a:cs typeface="Trebuchet MS"/>
                <a:sym typeface="Trebuchet MS"/>
              </a:rPr>
              <a:t>– luminous phenomena </a:t>
            </a:r>
            <a:r>
              <a:rPr b="1" spc="0" dirty="0">
                <a:latin typeface="Trebuchet MS"/>
                <a:ea typeface="Trebuchet MS"/>
                <a:cs typeface="Trebuchet MS"/>
                <a:sym typeface="Trebuchet MS"/>
              </a:rPr>
              <a:t>(described </a:t>
            </a:r>
            <a:r>
              <a:rPr b="1" spc="-4" dirty="0">
                <a:latin typeface="Trebuchet MS"/>
                <a:ea typeface="Trebuchet MS"/>
                <a:cs typeface="Trebuchet MS"/>
                <a:sym typeface="Trebuchet MS"/>
              </a:rPr>
              <a:t>as transient enhanced brightness </a:t>
            </a:r>
            <a:r>
              <a:rPr b="1" spc="0" dirty="0">
                <a:latin typeface="Trebuchet MS"/>
                <a:ea typeface="Trebuchet MS"/>
                <a:cs typeface="Trebuchet MS"/>
                <a:sym typeface="Trebuchet MS"/>
              </a:rPr>
              <a:t>in  a </a:t>
            </a:r>
            <a:r>
              <a:rPr b="1" spc="-4" dirty="0">
                <a:latin typeface="Trebuchet MS"/>
                <a:ea typeface="Trebuchet MS"/>
                <a:cs typeface="Trebuchet MS"/>
                <a:sym typeface="Trebuchet MS"/>
              </a:rPr>
              <a:t>limited area of the visual field, halos, image decomposition, colored </a:t>
            </a:r>
            <a:r>
              <a:rPr b="1" spc="0" dirty="0">
                <a:latin typeface="Trebuchet MS"/>
                <a:ea typeface="Trebuchet MS"/>
                <a:cs typeface="Trebuchet MS"/>
                <a:sym typeface="Trebuchet MS"/>
              </a:rPr>
              <a:t>bright  </a:t>
            </a:r>
            <a:r>
              <a:rPr b="1" spc="-4" dirty="0">
                <a:latin typeface="Trebuchet MS"/>
                <a:ea typeface="Trebuchet MS"/>
                <a:cs typeface="Trebuchet MS"/>
                <a:sym typeface="Trebuchet MS"/>
              </a:rPr>
              <a:t>lights, or multiple images) may occur with use. Onset is generally within </a:t>
            </a:r>
            <a:r>
              <a:rPr b="1" dirty="0">
                <a:latin typeface="Trebuchet MS"/>
                <a:ea typeface="Trebuchet MS"/>
                <a:cs typeface="Trebuchet MS"/>
                <a:sym typeface="Trebuchet MS"/>
              </a:rPr>
              <a:t>the  </a:t>
            </a:r>
            <a:r>
              <a:rPr b="1" spc="-4" dirty="0">
                <a:latin typeface="Trebuchet MS"/>
                <a:ea typeface="Trebuchet MS"/>
                <a:cs typeface="Trebuchet MS"/>
                <a:sym typeface="Trebuchet MS"/>
              </a:rPr>
              <a:t>first </a:t>
            </a:r>
            <a:r>
              <a:rPr b="1" spc="0" dirty="0">
                <a:latin typeface="Trebuchet MS"/>
                <a:ea typeface="Trebuchet MS"/>
                <a:cs typeface="Trebuchet MS"/>
                <a:sym typeface="Trebuchet MS"/>
              </a:rPr>
              <a:t>2 </a:t>
            </a:r>
            <a:r>
              <a:rPr b="1" spc="-4" dirty="0">
                <a:latin typeface="Trebuchet MS"/>
                <a:ea typeface="Trebuchet MS"/>
                <a:cs typeface="Trebuchet MS"/>
                <a:sym typeface="Trebuchet MS"/>
              </a:rPr>
              <a:t>months of therapy and is reported to be of </a:t>
            </a:r>
            <a:r>
              <a:rPr b="1" spc="0" dirty="0">
                <a:latin typeface="Trebuchet MS"/>
                <a:ea typeface="Trebuchet MS"/>
                <a:cs typeface="Trebuchet MS"/>
                <a:sym typeface="Trebuchet MS"/>
              </a:rPr>
              <a:t>mild </a:t>
            </a:r>
            <a:r>
              <a:rPr b="1" spc="-4" dirty="0">
                <a:latin typeface="Trebuchet MS"/>
                <a:ea typeface="Trebuchet MS"/>
                <a:cs typeface="Trebuchet MS"/>
                <a:sym typeface="Trebuchet MS"/>
              </a:rPr>
              <a:t>to moderate intensity;  most cases resolve during </a:t>
            </a:r>
            <a:r>
              <a:rPr b="1" dirty="0">
                <a:latin typeface="Trebuchet MS"/>
                <a:ea typeface="Trebuchet MS"/>
                <a:cs typeface="Trebuchet MS"/>
                <a:sym typeface="Trebuchet MS"/>
              </a:rPr>
              <a:t>or </a:t>
            </a:r>
            <a:r>
              <a:rPr b="1" spc="-4" dirty="0">
                <a:latin typeface="Trebuchet MS"/>
                <a:ea typeface="Trebuchet MS"/>
                <a:cs typeface="Trebuchet MS"/>
                <a:sym typeface="Trebuchet MS"/>
              </a:rPr>
              <a:t>after treatment</a:t>
            </a:r>
            <a:r>
              <a:rPr b="1" spc="18" dirty="0">
                <a:latin typeface="Trebuchet MS"/>
                <a:ea typeface="Trebuchet MS"/>
                <a:cs typeface="Trebuchet MS"/>
                <a:sym typeface="Trebuchet MS"/>
              </a:rPr>
              <a:t> </a:t>
            </a:r>
            <a:r>
              <a:rPr b="1" spc="-4" dirty="0">
                <a:latin typeface="Trebuchet MS"/>
                <a:ea typeface="Trebuchet MS"/>
                <a:cs typeface="Trebuchet MS"/>
                <a:sym typeface="Trebuchet MS"/>
              </a:rPr>
              <a:t>discontinuation.</a:t>
            </a:r>
          </a:p>
        </p:txBody>
      </p:sp>
      <p:pic>
        <p:nvPicPr>
          <p:cNvPr id="3074" name="Picture 2" descr="Phosphenes Stock Video Footage - 4K and HD Video Clips | Shutterstock">
            <a:extLst>
              <a:ext uri="{FF2B5EF4-FFF2-40B4-BE49-F238E27FC236}">
                <a16:creationId xmlns:a16="http://schemas.microsoft.com/office/drawing/2014/main" id="{44021B52-7EE3-46E5-ACE6-AC6FC78240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1638" y="7482673"/>
            <a:ext cx="3789493" cy="21315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object 2"/>
          <p:cNvSpPr txBox="1">
            <a:spLocks noGrp="1"/>
          </p:cNvSpPr>
          <p:nvPr>
            <p:ph type="title"/>
          </p:nvPr>
        </p:nvSpPr>
        <p:spPr>
          <a:prstGeom prst="rect">
            <a:avLst/>
          </a:prstGeom>
        </p:spPr>
        <p:txBody>
          <a:bodyPr lIns="0" tIns="0" rIns="0" bIns="0"/>
          <a:lstStyle>
            <a:lvl1pPr indent="9525">
              <a:defRPr spc="-178"/>
            </a:lvl1pPr>
          </a:lstStyle>
          <a:p>
            <a:r>
              <a:t>Monitoring Parameters</a:t>
            </a:r>
          </a:p>
        </p:txBody>
      </p:sp>
      <p:sp>
        <p:nvSpPr>
          <p:cNvPr id="347" name="object 3"/>
          <p:cNvSpPr txBox="1"/>
          <p:nvPr/>
        </p:nvSpPr>
        <p:spPr>
          <a:xfrm>
            <a:off x="1142246" y="3145456"/>
            <a:ext cx="9753600" cy="2386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p>
            <a:pPr marL="365759" marR="5418" indent="-356234" algn="l" defTabSz="975360">
              <a:tabLst>
                <a:tab pos="355600" algn="l"/>
              </a:tabLst>
              <a:defRPr sz="2400" spc="-8">
                <a:solidFill>
                  <a:srgbClr val="000000"/>
                </a:solidFill>
                <a:latin typeface="Wingdings 3"/>
                <a:ea typeface="Wingdings 3"/>
                <a:cs typeface="Wingdings 3"/>
                <a:sym typeface="Wingdings 3"/>
              </a:defRPr>
            </a:pPr>
            <a:r>
              <a:t></a:t>
            </a:r>
            <a:r>
              <a:rPr b="1" spc="0">
                <a:latin typeface="Trebuchet MS"/>
                <a:ea typeface="Trebuchet MS"/>
                <a:cs typeface="Trebuchet MS"/>
                <a:sym typeface="Trebuchet MS"/>
              </a:rPr>
              <a:t>Heart </a:t>
            </a:r>
            <a:r>
              <a:rPr b="1" spc="-15">
                <a:latin typeface="Trebuchet MS"/>
                <a:ea typeface="Trebuchet MS"/>
                <a:cs typeface="Trebuchet MS"/>
                <a:sym typeface="Trebuchet MS"/>
              </a:rPr>
              <a:t>rate </a:t>
            </a:r>
            <a:r>
              <a:rPr b="1" spc="-4">
                <a:latin typeface="Trebuchet MS"/>
                <a:ea typeface="Trebuchet MS"/>
                <a:cs typeface="Trebuchet MS"/>
                <a:sym typeface="Trebuchet MS"/>
              </a:rPr>
              <a:t>(prior to initiation, prior to increasing dose, or after decreasing  dose); monitor heart rate more closely if receiving other negative  </a:t>
            </a:r>
            <a:r>
              <a:rPr b="1">
                <a:latin typeface="Trebuchet MS"/>
                <a:ea typeface="Trebuchet MS"/>
                <a:cs typeface="Trebuchet MS"/>
                <a:sym typeface="Trebuchet MS"/>
              </a:rPr>
              <a:t>chronotropes </a:t>
            </a:r>
            <a:r>
              <a:rPr b="1" spc="-4">
                <a:latin typeface="Trebuchet MS"/>
                <a:ea typeface="Trebuchet MS"/>
                <a:cs typeface="Trebuchet MS"/>
                <a:sym typeface="Trebuchet MS"/>
              </a:rPr>
              <a:t>(eg, amiodarone, beta-blockers,</a:t>
            </a:r>
            <a:r>
              <a:rPr b="1" spc="19">
                <a:latin typeface="Trebuchet MS"/>
                <a:ea typeface="Trebuchet MS"/>
                <a:cs typeface="Trebuchet MS"/>
                <a:sym typeface="Trebuchet MS"/>
              </a:rPr>
              <a:t> </a:t>
            </a:r>
            <a:r>
              <a:rPr b="1" spc="-4">
                <a:latin typeface="Trebuchet MS"/>
                <a:ea typeface="Trebuchet MS"/>
                <a:cs typeface="Trebuchet MS"/>
                <a:sym typeface="Trebuchet MS"/>
              </a:rPr>
              <a:t>digoxin)</a:t>
            </a:r>
            <a:endParaRPr b="1">
              <a:latin typeface="Trebuchet MS"/>
              <a:ea typeface="Trebuchet MS"/>
              <a:cs typeface="Trebuchet MS"/>
              <a:sym typeface="Trebuchet MS"/>
            </a:endParaRPr>
          </a:p>
          <a:p>
            <a:pPr indent="9525" algn="l" defTabSz="975360">
              <a:spcBef>
                <a:spcPts val="900"/>
              </a:spcBef>
              <a:tabLst>
                <a:tab pos="355600" algn="l"/>
              </a:tabLst>
              <a:defRPr sz="2400" spc="-8">
                <a:solidFill>
                  <a:srgbClr val="000000"/>
                </a:solidFill>
                <a:latin typeface="Wingdings 3"/>
                <a:ea typeface="Wingdings 3"/>
                <a:cs typeface="Wingdings 3"/>
                <a:sym typeface="Wingdings 3"/>
              </a:defRPr>
            </a:pPr>
            <a:r>
              <a:t></a:t>
            </a:r>
            <a:r>
              <a:rPr b="1" spc="-4">
                <a:latin typeface="Trebuchet MS"/>
                <a:ea typeface="Trebuchet MS"/>
                <a:cs typeface="Trebuchet MS"/>
                <a:sym typeface="Trebuchet MS"/>
              </a:rPr>
              <a:t>blood</a:t>
            </a:r>
            <a:r>
              <a:rPr b="1" spc="-15">
                <a:latin typeface="Trebuchet MS"/>
                <a:ea typeface="Trebuchet MS"/>
                <a:cs typeface="Trebuchet MS"/>
                <a:sym typeface="Trebuchet MS"/>
              </a:rPr>
              <a:t> </a:t>
            </a:r>
            <a:r>
              <a:rPr b="1" spc="-4">
                <a:latin typeface="Trebuchet MS"/>
                <a:ea typeface="Trebuchet MS"/>
                <a:cs typeface="Trebuchet MS"/>
                <a:sym typeface="Trebuchet MS"/>
              </a:rPr>
              <a:t>pressure</a:t>
            </a:r>
            <a:endParaRPr b="1">
              <a:latin typeface="Trebuchet MS"/>
              <a:ea typeface="Trebuchet MS"/>
              <a:cs typeface="Trebuchet MS"/>
              <a:sym typeface="Trebuchet MS"/>
            </a:endParaRPr>
          </a:p>
          <a:p>
            <a:pPr indent="9525" algn="l" defTabSz="975360">
              <a:spcBef>
                <a:spcPts val="900"/>
              </a:spcBef>
              <a:tabLst>
                <a:tab pos="444500" algn="l"/>
              </a:tabLst>
              <a:defRPr sz="2400" spc="-8">
                <a:solidFill>
                  <a:srgbClr val="000000"/>
                </a:solidFill>
                <a:latin typeface="Wingdings 3"/>
                <a:ea typeface="Wingdings 3"/>
                <a:cs typeface="Wingdings 3"/>
                <a:sym typeface="Wingdings 3"/>
              </a:defRPr>
            </a:pPr>
            <a:r>
              <a:t></a:t>
            </a:r>
            <a:r>
              <a:rPr b="1" spc="0">
                <a:latin typeface="Trebuchet MS"/>
                <a:ea typeface="Trebuchet MS"/>
                <a:cs typeface="Trebuchet MS"/>
                <a:sym typeface="Trebuchet MS"/>
              </a:rPr>
              <a:t>cardiac </a:t>
            </a:r>
            <a:r>
              <a:rPr b="1" spc="-4">
                <a:latin typeface="Trebuchet MS"/>
                <a:ea typeface="Trebuchet MS"/>
                <a:cs typeface="Trebuchet MS"/>
                <a:sym typeface="Trebuchet MS"/>
              </a:rPr>
              <a:t>rhythm (assessing for atrial</a:t>
            </a:r>
            <a:r>
              <a:rPr b="1" spc="4">
                <a:latin typeface="Trebuchet MS"/>
                <a:ea typeface="Trebuchet MS"/>
                <a:cs typeface="Trebuchet MS"/>
                <a:sym typeface="Trebuchet MS"/>
              </a:rPr>
              <a:t> </a:t>
            </a:r>
            <a:r>
              <a:rPr b="1" spc="-4">
                <a:latin typeface="Trebuchet MS"/>
                <a:ea typeface="Trebuchet MS"/>
                <a:cs typeface="Trebuchet MS"/>
                <a:sym typeface="Trebuchet MS"/>
              </a:rPr>
              <a:t>fibrillation)</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Title 1"/>
          <p:cNvSpPr txBox="1">
            <a:spLocks noGrp="1"/>
          </p:cNvSpPr>
          <p:nvPr>
            <p:ph type="title" idx="4294967295"/>
          </p:nvPr>
        </p:nvSpPr>
        <p:spPr>
          <a:xfrm>
            <a:off x="1625600" y="-47290"/>
            <a:ext cx="9753600" cy="2590801"/>
          </a:xfrm>
          <a:prstGeom prst="rect">
            <a:avLst/>
          </a:prstGeom>
        </p:spPr>
        <p:txBody>
          <a:bodyPr anchor="ctr"/>
          <a:lstStyle>
            <a:lvl1pPr>
              <a:defRPr sz="6800" b="1" u="sng">
                <a:solidFill>
                  <a:srgbClr val="1F4E79"/>
                </a:solidFill>
                <a:latin typeface="Century Schoolbook"/>
                <a:ea typeface="Century Schoolbook"/>
                <a:cs typeface="Century Schoolbook"/>
                <a:sym typeface="Century Schoolbook"/>
              </a:defRPr>
            </a:lvl1pPr>
          </a:lstStyle>
          <a:p>
            <a:r>
              <a:t>PCSK9 inhibitor benefits:</a:t>
            </a:r>
          </a:p>
        </p:txBody>
      </p:sp>
      <p:sp>
        <p:nvSpPr>
          <p:cNvPr id="158" name="Content Placeholder 2"/>
          <p:cNvSpPr txBox="1">
            <a:spLocks noGrp="1"/>
          </p:cNvSpPr>
          <p:nvPr>
            <p:ph type="body" idx="4294967295"/>
          </p:nvPr>
        </p:nvSpPr>
        <p:spPr>
          <a:xfrm>
            <a:off x="1968500" y="2743200"/>
            <a:ext cx="9753600" cy="5842000"/>
          </a:xfrm>
          <a:prstGeom prst="rect">
            <a:avLst/>
          </a:prstGeom>
        </p:spPr>
        <p:txBody>
          <a:bodyPr anchor="ctr">
            <a:normAutofit fontScale="92500" lnSpcReduction="10000"/>
          </a:bodyPr>
          <a:lstStyle/>
          <a:p>
            <a:pPr marL="221027" indent="-221027" algn="l" defTabSz="297179">
              <a:lnSpc>
                <a:spcPct val="200000"/>
              </a:lnSpc>
              <a:spcBef>
                <a:spcPts val="2600"/>
              </a:spcBef>
              <a:buSzPct val="35000"/>
              <a:buBlip>
                <a:blip r:embed="rId2"/>
              </a:buBlip>
              <a:defRPr sz="2209" b="1">
                <a:solidFill>
                  <a:srgbClr val="000000"/>
                </a:solidFill>
                <a:effectLst/>
                <a:latin typeface="Trebuchet MS"/>
                <a:ea typeface="Trebuchet MS"/>
                <a:cs typeface="Trebuchet MS"/>
                <a:sym typeface="Trebuchet MS"/>
              </a:defRPr>
            </a:pPr>
            <a:r>
              <a:rPr dirty="0"/>
              <a:t>A reduction in </a:t>
            </a:r>
            <a:r>
              <a:rPr sz="2470" dirty="0">
                <a:solidFill>
                  <a:srgbClr val="C00000"/>
                </a:solidFill>
              </a:rPr>
              <a:t>LDL-C </a:t>
            </a:r>
            <a:r>
              <a:rPr dirty="0"/>
              <a:t>(70%)</a:t>
            </a:r>
          </a:p>
          <a:p>
            <a:pPr marL="221027" indent="-221027" algn="l" defTabSz="297179">
              <a:lnSpc>
                <a:spcPct val="200000"/>
              </a:lnSpc>
              <a:spcBef>
                <a:spcPts val="2600"/>
              </a:spcBef>
              <a:buSzPct val="35000"/>
              <a:buBlip>
                <a:blip r:embed="rId2"/>
              </a:buBlip>
              <a:defRPr sz="2209" b="1">
                <a:solidFill>
                  <a:srgbClr val="000000"/>
                </a:solidFill>
                <a:effectLst/>
                <a:latin typeface="Trebuchet MS"/>
                <a:ea typeface="Trebuchet MS"/>
                <a:cs typeface="Trebuchet MS"/>
                <a:sym typeface="Trebuchet MS"/>
              </a:defRPr>
            </a:pPr>
            <a:r>
              <a:rPr dirty="0"/>
              <a:t>A reduction in </a:t>
            </a:r>
            <a:r>
              <a:rPr sz="2470" dirty="0">
                <a:solidFill>
                  <a:srgbClr val="C00000"/>
                </a:solidFill>
              </a:rPr>
              <a:t>lipoprotein(a)</a:t>
            </a:r>
            <a:r>
              <a:rPr dirty="0"/>
              <a:t> levels by (18 to 36) % </a:t>
            </a:r>
          </a:p>
          <a:p>
            <a:pPr marL="221027" indent="-221027" algn="l" defTabSz="297179">
              <a:lnSpc>
                <a:spcPct val="200000"/>
              </a:lnSpc>
              <a:spcBef>
                <a:spcPts val="2600"/>
              </a:spcBef>
              <a:buSzPct val="35000"/>
              <a:buBlip>
                <a:blip r:embed="rId2"/>
              </a:buBlip>
              <a:defRPr sz="2209" b="1">
                <a:solidFill>
                  <a:srgbClr val="000000"/>
                </a:solidFill>
                <a:effectLst/>
                <a:latin typeface="Trebuchet MS"/>
                <a:ea typeface="Trebuchet MS"/>
                <a:cs typeface="Trebuchet MS"/>
                <a:sym typeface="Trebuchet MS"/>
              </a:defRPr>
            </a:pPr>
            <a:r>
              <a:rPr dirty="0"/>
              <a:t>Reduction </a:t>
            </a:r>
            <a:r>
              <a:rPr sz="2470" dirty="0">
                <a:solidFill>
                  <a:srgbClr val="C00000"/>
                </a:solidFill>
              </a:rPr>
              <a:t>triglyceride</a:t>
            </a:r>
            <a:r>
              <a:rPr dirty="0"/>
              <a:t> levels by (12 to 31) %</a:t>
            </a:r>
          </a:p>
          <a:p>
            <a:pPr marL="221027" indent="-221027" algn="l" defTabSz="297179">
              <a:lnSpc>
                <a:spcPct val="200000"/>
              </a:lnSpc>
              <a:spcBef>
                <a:spcPts val="2600"/>
              </a:spcBef>
              <a:buSzPct val="35000"/>
              <a:buBlip>
                <a:blip r:embed="rId2"/>
              </a:buBlip>
              <a:defRPr sz="2209" b="1">
                <a:solidFill>
                  <a:srgbClr val="000000"/>
                </a:solidFill>
                <a:effectLst/>
                <a:latin typeface="Trebuchet MS"/>
                <a:ea typeface="Trebuchet MS"/>
                <a:cs typeface="Trebuchet MS"/>
                <a:sym typeface="Trebuchet MS"/>
              </a:defRPr>
            </a:pPr>
            <a:r>
              <a:rPr dirty="0"/>
              <a:t>increase in </a:t>
            </a:r>
            <a:r>
              <a:rPr sz="2470" dirty="0">
                <a:solidFill>
                  <a:srgbClr val="C00000"/>
                </a:solidFill>
              </a:rPr>
              <a:t>HDL-C </a:t>
            </a:r>
            <a:r>
              <a:rPr dirty="0"/>
              <a:t>by (5 to 9) %</a:t>
            </a:r>
          </a:p>
          <a:p>
            <a:pPr marL="221027" indent="-221027" algn="l" defTabSz="297179">
              <a:lnSpc>
                <a:spcPct val="200000"/>
              </a:lnSpc>
              <a:spcBef>
                <a:spcPts val="2600"/>
              </a:spcBef>
              <a:buSzPct val="35000"/>
              <a:buBlip>
                <a:blip r:embed="rId2"/>
              </a:buBlip>
              <a:defRPr sz="2209" b="1">
                <a:solidFill>
                  <a:srgbClr val="000000"/>
                </a:solidFill>
                <a:effectLst/>
                <a:latin typeface="Trebuchet MS"/>
                <a:ea typeface="Trebuchet MS"/>
                <a:cs typeface="Trebuchet MS"/>
                <a:sym typeface="Trebuchet MS"/>
              </a:defRPr>
            </a:pPr>
            <a:r>
              <a:rPr dirty="0"/>
              <a:t>A decrease in </a:t>
            </a:r>
            <a:r>
              <a:rPr sz="2470" dirty="0">
                <a:solidFill>
                  <a:srgbClr val="C00000"/>
                </a:solidFill>
              </a:rPr>
              <a:t>present atheroma volume</a:t>
            </a:r>
          </a:p>
          <a:p>
            <a:pPr marL="221027" indent="-221027" algn="l" defTabSz="297179">
              <a:lnSpc>
                <a:spcPct val="200000"/>
              </a:lnSpc>
              <a:spcBef>
                <a:spcPts val="2600"/>
              </a:spcBef>
              <a:buSzPct val="35000"/>
              <a:buBlip>
                <a:blip r:embed="rId2"/>
              </a:buBlip>
              <a:defRPr sz="2209" b="1">
                <a:solidFill>
                  <a:srgbClr val="000000"/>
                </a:solidFill>
                <a:effectLst/>
                <a:latin typeface="Trebuchet MS"/>
                <a:ea typeface="Trebuchet MS"/>
                <a:cs typeface="Trebuchet MS"/>
                <a:sym typeface="Trebuchet MS"/>
              </a:defRPr>
            </a:pPr>
            <a:r>
              <a:rPr dirty="0"/>
              <a:t>Reduction in </a:t>
            </a:r>
            <a:r>
              <a:rPr sz="2470" dirty="0">
                <a:solidFill>
                  <a:srgbClr val="C00000"/>
                </a:solidFill>
              </a:rPr>
              <a:t>cardiovascular event (50%)</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Title 1"/>
          <p:cNvSpPr txBox="1">
            <a:spLocks noGrp="1"/>
          </p:cNvSpPr>
          <p:nvPr>
            <p:ph type="title"/>
          </p:nvPr>
        </p:nvSpPr>
        <p:spPr>
          <a:prstGeom prst="rect">
            <a:avLst/>
          </a:prstGeom>
        </p:spPr>
        <p:txBody>
          <a:bodyPr/>
          <a:lstStyle>
            <a:lvl1pPr>
              <a:defRPr b="1" u="sng">
                <a:solidFill>
                  <a:srgbClr val="1F4E79"/>
                </a:solidFill>
                <a:latin typeface="Century Schoolbook"/>
                <a:ea typeface="Century Schoolbook"/>
                <a:cs typeface="Century Schoolbook"/>
                <a:sym typeface="Century Schoolbook"/>
              </a:defRPr>
            </a:lvl1pPr>
          </a:lstStyle>
          <a:p>
            <a:r>
              <a:t>PCSK9 inhibitor :</a:t>
            </a:r>
          </a:p>
        </p:txBody>
      </p:sp>
      <p:sp>
        <p:nvSpPr>
          <p:cNvPr id="161" name="Content Placeholder 2"/>
          <p:cNvSpPr txBox="1">
            <a:spLocks noGrp="1"/>
          </p:cNvSpPr>
          <p:nvPr>
            <p:ph type="body" idx="1"/>
          </p:nvPr>
        </p:nvSpPr>
        <p:spPr>
          <a:xfrm>
            <a:off x="1282700" y="2743200"/>
            <a:ext cx="10439400" cy="5842000"/>
          </a:xfrm>
          <a:prstGeom prst="rect">
            <a:avLst/>
          </a:prstGeom>
        </p:spPr>
        <p:txBody>
          <a:bodyPr/>
          <a:lstStyle/>
          <a:p>
            <a:pPr marL="0" indent="0" defTabSz="306324">
              <a:spcBef>
                <a:spcPts val="3300"/>
              </a:spcBef>
              <a:buSzTx/>
              <a:buNone/>
              <a:defRPr sz="2546" b="1">
                <a:solidFill>
                  <a:srgbClr val="000000"/>
                </a:solidFill>
                <a:effectLst/>
                <a:latin typeface="Trebuchet MS"/>
                <a:ea typeface="Trebuchet MS"/>
                <a:cs typeface="Trebuchet MS"/>
                <a:sym typeface="Trebuchet MS"/>
              </a:defRPr>
            </a:pPr>
            <a:r>
              <a:rPr u="sng" dirty="0" err="1">
                <a:hlinkClick r:id="rId3"/>
              </a:rPr>
              <a:t>Evolocumab</a:t>
            </a:r>
            <a:r>
              <a:rPr dirty="0"/>
              <a:t> And </a:t>
            </a:r>
            <a:r>
              <a:rPr u="sng" dirty="0">
                <a:hlinkClick r:id="rId4"/>
              </a:rPr>
              <a:t>Alirocumab</a:t>
            </a:r>
            <a:endParaRPr sz="2278" dirty="0"/>
          </a:p>
          <a:p>
            <a:pPr marL="227828" indent="-227828" defTabSz="306324">
              <a:spcBef>
                <a:spcPts val="3300"/>
              </a:spcBef>
              <a:buBlip>
                <a:blip r:embed="rId5"/>
              </a:buBlip>
              <a:defRPr sz="2278">
                <a:solidFill>
                  <a:srgbClr val="000000"/>
                </a:solidFill>
                <a:effectLst/>
              </a:defRPr>
            </a:pPr>
            <a:r>
              <a:rPr dirty="0"/>
              <a:t>The onset of inactivation of PCSK9 enzyme occurs within</a:t>
            </a:r>
            <a:r>
              <a:rPr sz="2546" b="1" dirty="0">
                <a:solidFill>
                  <a:srgbClr val="C00000"/>
                </a:solidFill>
                <a:latin typeface="Calibri"/>
                <a:ea typeface="Calibri"/>
                <a:cs typeface="Calibri"/>
                <a:sym typeface="Calibri"/>
              </a:rPr>
              <a:t> four to eight hours </a:t>
            </a:r>
            <a:r>
              <a:rPr dirty="0"/>
              <a:t>following the first subcutaneous injection of PCSK9 monoclonal antibodies </a:t>
            </a:r>
          </a:p>
          <a:p>
            <a:pPr marL="227828" indent="-227828" defTabSz="306324">
              <a:spcBef>
                <a:spcPts val="3300"/>
              </a:spcBef>
              <a:buBlip>
                <a:blip r:embed="rId5"/>
              </a:buBlip>
              <a:defRPr sz="2278">
                <a:solidFill>
                  <a:srgbClr val="000000"/>
                </a:solidFill>
                <a:effectLst/>
              </a:defRPr>
            </a:pPr>
            <a:r>
              <a:rPr dirty="0"/>
              <a:t>Rote of administration: </a:t>
            </a:r>
            <a:r>
              <a:rPr b="1" dirty="0">
                <a:solidFill>
                  <a:srgbClr val="C00000"/>
                </a:solidFill>
                <a:latin typeface="Calibri"/>
                <a:ea typeface="Calibri"/>
                <a:cs typeface="Calibri"/>
                <a:sym typeface="Calibri"/>
              </a:rPr>
              <a:t>Subcutaneous</a:t>
            </a:r>
            <a:r>
              <a:rPr dirty="0"/>
              <a:t>. It can be injected in the upper arm or leg or in the abdo</a:t>
            </a:r>
            <a:r>
              <a:rPr lang="en-US" dirty="0"/>
              <a:t>men.</a:t>
            </a:r>
          </a:p>
          <a:p>
            <a:pPr marL="227828" indent="-227828" defTabSz="306324">
              <a:spcBef>
                <a:spcPts val="2600"/>
              </a:spcBef>
              <a:buBlip>
                <a:blip r:embed="rId5"/>
              </a:buBlip>
              <a:defRPr sz="2278">
                <a:solidFill>
                  <a:srgbClr val="000000"/>
                </a:solidFill>
                <a:effectLst/>
                <a:latin typeface="Constantia"/>
                <a:ea typeface="Constantia"/>
                <a:cs typeface="Constantia"/>
                <a:sym typeface="Constantia"/>
              </a:defRPr>
            </a:pPr>
            <a:r>
              <a:rPr dirty="0"/>
              <a:t>They have already been approved for use in</a:t>
            </a:r>
            <a:r>
              <a:rPr lang="en-US" dirty="0"/>
              <a:t> primary hyperlipidemia, homozygous</a:t>
            </a:r>
            <a:r>
              <a:rPr dirty="0"/>
              <a:t> FH, statin intolerance, to achieve LDL-C goals</a:t>
            </a:r>
            <a:r>
              <a:rPr lang="en-US" dirty="0"/>
              <a:t> and prevention of cardiovascular event( decrease risk of MI and stroke).</a:t>
            </a:r>
            <a:endParaRPr dirty="0"/>
          </a:p>
          <a:p>
            <a:pPr marL="227828" indent="-227828" defTabSz="306324">
              <a:spcBef>
                <a:spcPts val="2600"/>
              </a:spcBef>
              <a:buBlip>
                <a:blip r:embed="rId5"/>
              </a:buBlip>
              <a:defRPr sz="2278">
                <a:solidFill>
                  <a:srgbClr val="000000"/>
                </a:solidFill>
                <a:effectLst/>
                <a:latin typeface="Constantia"/>
                <a:ea typeface="Constantia"/>
                <a:cs typeface="Constantia"/>
                <a:sym typeface="Constantia"/>
              </a:defRPr>
            </a:pPr>
            <a:r>
              <a:rPr dirty="0"/>
              <a:t>High cost of therapy remains an issue. (600-700$)</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object 3"/>
          <p:cNvSpPr txBox="1"/>
          <p:nvPr/>
        </p:nvSpPr>
        <p:spPr>
          <a:xfrm>
            <a:off x="1152893" y="4876799"/>
            <a:ext cx="11372968" cy="42146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spAutoFit/>
          </a:bodyPr>
          <a:lstStyle/>
          <a:p>
            <a:pPr marL="395287" marR="5418" indent="-385762" algn="l" defTabSz="975360">
              <a:buClr>
                <a:srgbClr val="5FCAEE"/>
              </a:buClr>
              <a:buSzPct val="80555"/>
              <a:buChar char="❖"/>
              <a:tabLst>
                <a:tab pos="431800" algn="l"/>
                <a:tab pos="431800" algn="l"/>
              </a:tabLst>
              <a:defRPr>
                <a:latin typeface="Bahnschrift"/>
                <a:ea typeface="Bahnschrift"/>
                <a:cs typeface="Bahnschrift"/>
                <a:sym typeface="Bahnschrift"/>
              </a:defRPr>
            </a:pPr>
            <a:r>
              <a:rPr dirty="0"/>
              <a:t>	</a:t>
            </a:r>
            <a:r>
              <a:rPr spc="-5" dirty="0"/>
              <a:t>Current treatments </a:t>
            </a:r>
            <a:r>
              <a:rPr dirty="0"/>
              <a:t>for </a:t>
            </a:r>
            <a:r>
              <a:rPr spc="-11" dirty="0"/>
              <a:t>type </a:t>
            </a:r>
            <a:r>
              <a:rPr spc="-5" dirty="0"/>
              <a:t>2 diabetes have centered on increasing insulin availability (either  through direct insulin administration or through agents that promote insulin secretion), improving  sensitivity </a:t>
            </a:r>
            <a:r>
              <a:rPr dirty="0"/>
              <a:t>to </a:t>
            </a:r>
            <a:r>
              <a:rPr spc="-5" dirty="0"/>
              <a:t>insulin, </a:t>
            </a:r>
            <a:r>
              <a:rPr spc="-11" dirty="0"/>
              <a:t>delaying </a:t>
            </a:r>
            <a:r>
              <a:rPr dirty="0"/>
              <a:t>the </a:t>
            </a:r>
            <a:r>
              <a:rPr spc="-5" dirty="0"/>
              <a:t>delivery and absorption </a:t>
            </a:r>
            <a:r>
              <a:rPr dirty="0"/>
              <a:t>of </a:t>
            </a:r>
            <a:r>
              <a:rPr spc="-5" dirty="0"/>
              <a:t>carbohydrate </a:t>
            </a:r>
            <a:r>
              <a:rPr dirty="0"/>
              <a:t>from </a:t>
            </a:r>
            <a:r>
              <a:rPr spc="-5" dirty="0"/>
              <a:t>the gastrointestinal  </a:t>
            </a:r>
            <a:r>
              <a:rPr dirty="0"/>
              <a:t>tract, </a:t>
            </a:r>
            <a:r>
              <a:rPr spc="-5" dirty="0"/>
              <a:t>or increasing urinary glucose</a:t>
            </a:r>
            <a:r>
              <a:rPr spc="45" dirty="0"/>
              <a:t> </a:t>
            </a:r>
            <a:r>
              <a:rPr spc="-5" dirty="0"/>
              <a:t>excretion.</a:t>
            </a:r>
            <a:endParaRPr sz="2800" dirty="0"/>
          </a:p>
          <a:p>
            <a:pPr algn="l" defTabSz="975360">
              <a:buClr>
                <a:srgbClr val="5FCAEE"/>
              </a:buClr>
              <a:buSzPct val="100000"/>
              <a:buChar char="❖"/>
              <a:defRPr>
                <a:latin typeface="Bahnschrift"/>
                <a:ea typeface="Bahnschrift"/>
                <a:cs typeface="Bahnschrift"/>
                <a:sym typeface="Bahnschrift"/>
              </a:defRPr>
            </a:pPr>
            <a:endParaRPr sz="2800" dirty="0"/>
          </a:p>
          <a:p>
            <a:pPr algn="l" defTabSz="975360">
              <a:buClr>
                <a:srgbClr val="5FCAEE"/>
              </a:buClr>
              <a:buSzPct val="100000"/>
              <a:buChar char="❖"/>
              <a:defRPr>
                <a:latin typeface="Bahnschrift"/>
                <a:ea typeface="Bahnschrift"/>
                <a:cs typeface="Bahnschrift"/>
                <a:sym typeface="Bahnschrift"/>
              </a:defRPr>
            </a:pPr>
            <a:endParaRPr sz="2800" dirty="0"/>
          </a:p>
          <a:p>
            <a:pPr marL="395287" marR="225551" indent="-385762" algn="l" defTabSz="975360">
              <a:lnSpc>
                <a:spcPts val="2200"/>
              </a:lnSpc>
              <a:buClr>
                <a:srgbClr val="5FCAEE"/>
              </a:buClr>
              <a:buSzPct val="80555"/>
              <a:buChar char="❖"/>
              <a:tabLst>
                <a:tab pos="431800" algn="l"/>
                <a:tab pos="431800" algn="l"/>
              </a:tabLst>
              <a:defRPr>
                <a:latin typeface="Bahnschrift"/>
                <a:ea typeface="Bahnschrift"/>
                <a:cs typeface="Bahnschrift"/>
                <a:sym typeface="Bahnschrift"/>
              </a:defRPr>
            </a:pPr>
            <a:r>
              <a:rPr dirty="0"/>
              <a:t>	</a:t>
            </a:r>
            <a:r>
              <a:rPr spc="-5" dirty="0"/>
              <a:t>Sodium-glucose co-transporter 2 </a:t>
            </a:r>
            <a:r>
              <a:rPr spc="-22" dirty="0"/>
              <a:t>(SGLT2) </a:t>
            </a:r>
            <a:r>
              <a:rPr spc="-5" dirty="0"/>
              <a:t>inhibitors reduce blood glucose by increasing urinary  glucose</a:t>
            </a:r>
            <a:r>
              <a:rPr dirty="0"/>
              <a:t> </a:t>
            </a:r>
            <a:r>
              <a:rPr spc="-5" dirty="0"/>
              <a:t>excretion.</a:t>
            </a:r>
          </a:p>
        </p:txBody>
      </p:sp>
      <p:sp>
        <p:nvSpPr>
          <p:cNvPr id="166" name="object 6"/>
          <p:cNvSpPr/>
          <p:nvPr/>
        </p:nvSpPr>
        <p:spPr>
          <a:xfrm>
            <a:off x="1419047" y="501952"/>
            <a:ext cx="1408855" cy="1317588"/>
          </a:xfrm>
          <a:prstGeom prst="rect">
            <a:avLst/>
          </a:prstGeom>
          <a:blipFill>
            <a:blip r:embed="rId2"/>
            <a:stretch>
              <a:fillRect/>
            </a:stretch>
          </a:blipFill>
          <a:ln w="12700">
            <a:miter lim="400000"/>
          </a:ln>
        </p:spPr>
        <p:txBody>
          <a:bodyPr lIns="50800" tIns="50800" rIns="50800" bIns="50800" anchor="ctr"/>
          <a:lstStyle/>
          <a:p>
            <a:pPr defTabSz="975360">
              <a:defRPr sz="1800">
                <a:solidFill>
                  <a:srgbClr val="FFFFFF"/>
                </a:solidFill>
                <a:effectLst>
                  <a:outerShdw blurRad="25400" dist="12700" dir="5400000" rotWithShape="0">
                    <a:srgbClr val="000000">
                      <a:alpha val="50000"/>
                    </a:srgbClr>
                  </a:outerShdw>
                </a:effectLst>
              </a:defRPr>
            </a:pPr>
            <a:endParaRPr/>
          </a:p>
        </p:txBody>
      </p:sp>
      <p:sp>
        <p:nvSpPr>
          <p:cNvPr id="167" name="Rectangle 5"/>
          <p:cNvSpPr txBox="1"/>
          <p:nvPr/>
        </p:nvSpPr>
        <p:spPr>
          <a:xfrm>
            <a:off x="2320562" y="538856"/>
            <a:ext cx="8555261" cy="1243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defTabSz="975360">
              <a:defRPr sz="1600">
                <a:solidFill>
                  <a:srgbClr val="385724"/>
                </a:solidFill>
                <a:latin typeface="Times New Roman"/>
                <a:ea typeface="Times New Roman"/>
                <a:cs typeface="Times New Roman"/>
                <a:sym typeface="Times New Roman"/>
              </a:defRPr>
            </a:pPr>
            <a:endParaRPr/>
          </a:p>
          <a:p>
            <a:pPr marR="225551" indent="9525" defTabSz="975360">
              <a:lnSpc>
                <a:spcPts val="2200"/>
              </a:lnSpc>
              <a:tabLst>
                <a:tab pos="431800" algn="l"/>
                <a:tab pos="431800" algn="l"/>
              </a:tabLst>
              <a:defRPr sz="3800">
                <a:solidFill>
                  <a:srgbClr val="385724"/>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pPr>
            <a:r>
              <a:t>Sodium-glucose co-transporter 2</a:t>
            </a:r>
          </a:p>
          <a:p>
            <a:pPr marR="225551" indent="9525" defTabSz="975360">
              <a:lnSpc>
                <a:spcPts val="2200"/>
              </a:lnSpc>
              <a:tabLst>
                <a:tab pos="431800" algn="l"/>
                <a:tab pos="431800" algn="l"/>
              </a:tabLst>
              <a:defRPr sz="3800">
                <a:solidFill>
                  <a:srgbClr val="385724"/>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pPr>
            <a:endParaRPr/>
          </a:p>
          <a:p>
            <a:pPr marR="225551" indent="9525" defTabSz="975360">
              <a:lnSpc>
                <a:spcPts val="2200"/>
              </a:lnSpc>
              <a:tabLst>
                <a:tab pos="431800" algn="l"/>
                <a:tab pos="431800" algn="l"/>
              </a:tabLst>
              <a:defRPr sz="3800">
                <a:solidFill>
                  <a:srgbClr val="385724"/>
                </a:solidFill>
                <a:effectLst>
                  <a:outerShdw blurRad="38100" dist="38100" dir="2700000" rotWithShape="0">
                    <a:srgbClr val="000000">
                      <a:alpha val="43137"/>
                    </a:srgbClr>
                  </a:outerShdw>
                </a:effectLst>
                <a:latin typeface="Century Schoolbook"/>
                <a:ea typeface="Century Schoolbook"/>
                <a:cs typeface="Century Schoolbook"/>
                <a:sym typeface="Century Schoolbook"/>
              </a:defRPr>
            </a:pPr>
            <a:r>
              <a:t> (SGLT2) inhibitors </a:t>
            </a:r>
          </a:p>
        </p:txBody>
      </p:sp>
      <p:pic>
        <p:nvPicPr>
          <p:cNvPr id="168" name="Picture 6" descr="Picture 6"/>
          <p:cNvPicPr>
            <a:picLocks noChangeAspect="1"/>
          </p:cNvPicPr>
          <p:nvPr/>
        </p:nvPicPr>
        <p:blipFill>
          <a:blip r:embed="rId3"/>
          <a:stretch>
            <a:fillRect/>
          </a:stretch>
        </p:blipFill>
        <p:spPr>
          <a:xfrm>
            <a:off x="4841541" y="2037003"/>
            <a:ext cx="4227554" cy="2303620"/>
          </a:xfrm>
          <a:prstGeom prst="rect">
            <a:avLst/>
          </a:prstGeom>
          <a:ln w="12700">
            <a:miter lim="400000"/>
          </a:ln>
        </p:spPr>
      </p:pic>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LinenBook">
  <a:themeElements>
    <a:clrScheme name="LinenBook">
      <a:dk1>
        <a:srgbClr val="363929"/>
      </a:dk1>
      <a:lt1>
        <a:srgbClr val="181039"/>
      </a:lt1>
      <a:dk2>
        <a:srgbClr val="5C5C5C"/>
      </a:dk2>
      <a:lt2>
        <a:srgbClr val="E0E0E0"/>
      </a:lt2>
      <a:accent1>
        <a:srgbClr val="768893"/>
      </a:accent1>
      <a:accent2>
        <a:srgbClr val="81914E"/>
      </a:accent2>
      <a:accent3>
        <a:srgbClr val="CCA156"/>
      </a:accent3>
      <a:accent4>
        <a:srgbClr val="AD6D3D"/>
      </a:accent4>
      <a:accent5>
        <a:srgbClr val="A5322E"/>
      </a:accent5>
      <a:accent6>
        <a:srgbClr val="705A64"/>
      </a:accent6>
      <a:hlink>
        <a:srgbClr val="0000FF"/>
      </a:hlink>
      <a:folHlink>
        <a:srgbClr val="FF00FF"/>
      </a:folHlink>
    </a:clrScheme>
    <a:fontScheme name="LinenBook">
      <a:majorFont>
        <a:latin typeface="Optima"/>
        <a:ea typeface="Optima"/>
        <a:cs typeface="Optima"/>
      </a:majorFont>
      <a:minorFont>
        <a:latin typeface="Optima"/>
        <a:ea typeface="Optima"/>
        <a:cs typeface="Optima"/>
      </a:minorFont>
    </a:fontScheme>
    <a:fmtScheme name="LinenBoo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25400" dist="12700" dir="5400000" rotWithShape="0">
                <a:srgbClr val="000000">
                  <a:alpha val="50000"/>
                </a:srgbClr>
              </a:outerShdw>
            </a:effectLst>
            <a:uFillTx/>
            <a:latin typeface="+mn-lt"/>
            <a:ea typeface="+mn-ea"/>
            <a:cs typeface="+mn-cs"/>
            <a:sym typeface="Optim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363929"/>
            </a:solidFill>
            <a:effectLst/>
            <a:uFillTx/>
            <a:latin typeface="+mn-lt"/>
            <a:ea typeface="+mn-ea"/>
            <a:cs typeface="+mn-cs"/>
            <a:sym typeface="Optim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LinenBook">
  <a:themeElements>
    <a:clrScheme name="LinenBook">
      <a:dk1>
        <a:srgbClr val="000000"/>
      </a:dk1>
      <a:lt1>
        <a:srgbClr val="FFFFFF"/>
      </a:lt1>
      <a:dk2>
        <a:srgbClr val="5C5C5C"/>
      </a:dk2>
      <a:lt2>
        <a:srgbClr val="E0E0E0"/>
      </a:lt2>
      <a:accent1>
        <a:srgbClr val="768893"/>
      </a:accent1>
      <a:accent2>
        <a:srgbClr val="81914E"/>
      </a:accent2>
      <a:accent3>
        <a:srgbClr val="CCA156"/>
      </a:accent3>
      <a:accent4>
        <a:srgbClr val="AD6D3D"/>
      </a:accent4>
      <a:accent5>
        <a:srgbClr val="A5322E"/>
      </a:accent5>
      <a:accent6>
        <a:srgbClr val="705A64"/>
      </a:accent6>
      <a:hlink>
        <a:srgbClr val="0000FF"/>
      </a:hlink>
      <a:folHlink>
        <a:srgbClr val="FF00FF"/>
      </a:folHlink>
    </a:clrScheme>
    <a:fontScheme name="LinenBook">
      <a:majorFont>
        <a:latin typeface="Optima"/>
        <a:ea typeface="Optima"/>
        <a:cs typeface="Optima"/>
      </a:majorFont>
      <a:minorFont>
        <a:latin typeface="Optima"/>
        <a:ea typeface="Optima"/>
        <a:cs typeface="Optima"/>
      </a:minorFont>
    </a:fontScheme>
    <a:fmtScheme name="LinenBoo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25400" dist="12700" dir="5400000" rotWithShape="0">
                <a:srgbClr val="000000">
                  <a:alpha val="50000"/>
                </a:srgbClr>
              </a:outerShdw>
            </a:effectLst>
            <a:uFillTx/>
            <a:latin typeface="+mn-lt"/>
            <a:ea typeface="+mn-ea"/>
            <a:cs typeface="+mn-cs"/>
            <a:sym typeface="Optim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363929"/>
            </a:solidFill>
            <a:effectLst/>
            <a:uFillTx/>
            <a:latin typeface="+mn-lt"/>
            <a:ea typeface="+mn-ea"/>
            <a:cs typeface="+mn-cs"/>
            <a:sym typeface="Optim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493</TotalTime>
  <Words>4107</Words>
  <Application>Microsoft Office PowerPoint</Application>
  <PresentationFormat>Custom</PresentationFormat>
  <Paragraphs>333</Paragraphs>
  <Slides>69</Slides>
  <Notes>6</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69</vt:i4>
      </vt:variant>
    </vt:vector>
  </HeadingPairs>
  <TitlesOfParts>
    <vt:vector size="84" baseType="lpstr">
      <vt:lpstr>Arial</vt:lpstr>
      <vt:lpstr>Bahnschrift</vt:lpstr>
      <vt:lpstr>Bahnschrift SemiBold</vt:lpstr>
      <vt:lpstr>Calibri</vt:lpstr>
      <vt:lpstr>Century Schoolbook</vt:lpstr>
      <vt:lpstr>Constantia</vt:lpstr>
      <vt:lpstr>Georgia</vt:lpstr>
      <vt:lpstr>Helvetica Neue</vt:lpstr>
      <vt:lpstr>Noto Sans</vt:lpstr>
      <vt:lpstr>Optima</vt:lpstr>
      <vt:lpstr>Times New Roman</vt:lpstr>
      <vt:lpstr>Trebuchet MS</vt:lpstr>
      <vt:lpstr>Wingdings</vt:lpstr>
      <vt:lpstr>Wingdings 3</vt:lpstr>
      <vt:lpstr>LinenBook</vt:lpstr>
      <vt:lpstr>NEW DRUGS  IN MEDICINE </vt:lpstr>
      <vt:lpstr>Drugs used in hyperlipidemia:</vt:lpstr>
      <vt:lpstr>PowerPoint Presentation</vt:lpstr>
      <vt:lpstr>PCSK9:  Proprotein convertase subtilisin/kexin type 9  </vt:lpstr>
      <vt:lpstr>PowerPoint Presentation</vt:lpstr>
      <vt:lpstr>PowerPoint Presentation</vt:lpstr>
      <vt:lpstr>PCSK9 inhibitor benefits:</vt:lpstr>
      <vt:lpstr>PCSK9 inhibitor :</vt:lpstr>
      <vt:lpstr>PowerPoint Presentation</vt:lpstr>
      <vt:lpstr>PowerPoint Presentation</vt:lpstr>
      <vt:lpstr>PowerPoint Presentation</vt:lpstr>
      <vt:lpstr>Adverse Effects</vt:lpstr>
      <vt:lpstr>Choice of Therapy</vt:lpstr>
      <vt:lpstr>Canagliflozin</vt:lpstr>
      <vt:lpstr>Dapagliflozin</vt:lpstr>
      <vt:lpstr>PowerPoint Presentation</vt:lpstr>
      <vt:lpstr>Ertugliflozin</vt:lpstr>
      <vt:lpstr>Monitoring</vt:lpstr>
      <vt:lpstr>PowerPoint Presentation</vt:lpstr>
      <vt:lpstr>New Medications  for Hepatitis C</vt:lpstr>
      <vt:lpstr>PowerPoint Presentation</vt:lpstr>
      <vt:lpstr>PowerPoint Presentation</vt:lpstr>
      <vt:lpstr>NS3/4A PROTEASE INHIBITORS</vt:lpstr>
      <vt:lpstr>Glecaprevir &amp; Grazoprevir are potent, pangenotypic protease inhibitor,  which is only available in combination with the NS5A inhibitor  pibrentasvir and elbasvir, respectively.</vt:lpstr>
      <vt:lpstr> Simeprevir   was the first available second-generation protease inhibitor.</vt:lpstr>
      <vt:lpstr>NS5A INHIBITORS</vt:lpstr>
      <vt:lpstr>Daclatasvir</vt:lpstr>
      <vt:lpstr>PowerPoint Presentation</vt:lpstr>
      <vt:lpstr>NS5B RNA-dependent RNA polymerase inhibitors  </vt:lpstr>
      <vt:lpstr>Nucleoside/nucleotide analogues (NPIs) </vt:lpstr>
      <vt:lpstr>Sofosbuvir</vt:lpstr>
      <vt:lpstr>Non-nucleoside polymerase inhibitors (NNPIs)</vt:lpstr>
      <vt:lpstr>Fixed-Dose Combinations</vt:lpstr>
      <vt:lpstr>PowerPoint Presentation</vt:lpstr>
      <vt:lpstr>New anticoagulants :</vt:lpstr>
      <vt:lpstr>Direct factor Xa inhibitor: </vt:lpstr>
      <vt:lpstr>Rivaroxaban</vt:lpstr>
      <vt:lpstr>PowerPoint Presentation</vt:lpstr>
      <vt:lpstr>Apixaban:</vt:lpstr>
      <vt:lpstr>Edoxaban:</vt:lpstr>
      <vt:lpstr>PowerPoint Presentation</vt:lpstr>
      <vt:lpstr>PowerPoint Presentation</vt:lpstr>
      <vt:lpstr>Dabigatran:</vt:lpstr>
      <vt:lpstr>Settings in which a heparin or vitamin K antagonist may be preferable:</vt:lpstr>
      <vt:lpstr>PowerPoint Presentation</vt:lpstr>
      <vt:lpstr>PowerPoint Presentation</vt:lpstr>
      <vt:lpstr>PowerPoint Presentation</vt:lpstr>
      <vt:lpstr>PowerPoint Presentation</vt:lpstr>
      <vt:lpstr>The following recommendations for use of  sacubitril-valsartan</vt:lpstr>
      <vt:lpstr>PowerPoint Presentation</vt:lpstr>
      <vt:lpstr>Initial evaluation for contraindications</vt:lpstr>
      <vt:lpstr>PowerPoint Presentation</vt:lpstr>
      <vt:lpstr>PowerPoint Presentation</vt:lpstr>
      <vt:lpstr>use</vt:lpstr>
      <vt:lpstr>INTRODUCTION/ treatment of chronic angina:</vt:lpstr>
      <vt:lpstr>Mechanism of Action</vt:lpstr>
      <vt:lpstr>PowerPoint Presentation</vt:lpstr>
      <vt:lpstr>PowerPoint Presentation</vt:lpstr>
      <vt:lpstr>Adverse Reactions &gt;0.5% to 10%:</vt:lpstr>
      <vt:lpstr>PowerPoint Presentation</vt:lpstr>
      <vt:lpstr>PowerPoint Presentation</vt:lpstr>
      <vt:lpstr>PowerPoint Presentation</vt:lpstr>
      <vt:lpstr>PowerPoint Presentation</vt:lpstr>
      <vt:lpstr>PowerPoint Presentation</vt:lpstr>
      <vt:lpstr>mechanism of Action</vt:lpstr>
      <vt:lpstr>Adverse Reactions 1% to 10%:</vt:lpstr>
      <vt:lpstr>Contraindications</vt:lpstr>
      <vt:lpstr>Warnings/Precautions</vt:lpstr>
      <vt:lpstr>Monitoring Parameters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DRUGS  IN MEDICINE </dc:title>
  <cp:lastModifiedBy>Eman Humaidat</cp:lastModifiedBy>
  <cp:revision>14</cp:revision>
  <dcterms:modified xsi:type="dcterms:W3CDTF">2021-11-11T12:30:51Z</dcterms:modified>
</cp:coreProperties>
</file>