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32" r:id="rId1"/>
  </p:sldMasterIdLst>
  <p:notesMasterIdLst>
    <p:notesMasterId r:id="rId105"/>
  </p:notesMasterIdLst>
  <p:sldIdLst>
    <p:sldId id="277" r:id="rId2"/>
    <p:sldId id="261" r:id="rId3"/>
    <p:sldId id="257" r:id="rId4"/>
    <p:sldId id="258" r:id="rId5"/>
    <p:sldId id="259" r:id="rId6"/>
    <p:sldId id="276" r:id="rId7"/>
    <p:sldId id="260"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329" r:id="rId23"/>
    <p:sldId id="330" r:id="rId24"/>
    <p:sldId id="331" r:id="rId25"/>
    <p:sldId id="332" r:id="rId26"/>
    <p:sldId id="333" r:id="rId27"/>
    <p:sldId id="334" r:id="rId28"/>
    <p:sldId id="335" r:id="rId29"/>
    <p:sldId id="336" r:id="rId30"/>
    <p:sldId id="337" r:id="rId31"/>
    <p:sldId id="338" r:id="rId32"/>
    <p:sldId id="339" r:id="rId33"/>
    <p:sldId id="340" r:id="rId34"/>
    <p:sldId id="341" r:id="rId35"/>
    <p:sldId id="342" r:id="rId36"/>
    <p:sldId id="343" r:id="rId37"/>
    <p:sldId id="344" r:id="rId38"/>
    <p:sldId id="345" r:id="rId39"/>
    <p:sldId id="346" r:id="rId40"/>
    <p:sldId id="347" r:id="rId41"/>
    <p:sldId id="348" r:id="rId42"/>
    <p:sldId id="349" r:id="rId43"/>
    <p:sldId id="350" r:id="rId44"/>
    <p:sldId id="351" r:id="rId45"/>
    <p:sldId id="352" r:id="rId46"/>
    <p:sldId id="353" r:id="rId47"/>
    <p:sldId id="354" r:id="rId48"/>
    <p:sldId id="355" r:id="rId49"/>
    <p:sldId id="356" r:id="rId50"/>
    <p:sldId id="357" r:id="rId51"/>
    <p:sldId id="358" r:id="rId52"/>
    <p:sldId id="359" r:id="rId53"/>
    <p:sldId id="360" r:id="rId54"/>
    <p:sldId id="278" r:id="rId55"/>
    <p:sldId id="279" r:id="rId56"/>
    <p:sldId id="280" r:id="rId57"/>
    <p:sldId id="281" r:id="rId58"/>
    <p:sldId id="282" r:id="rId59"/>
    <p:sldId id="283" r:id="rId60"/>
    <p:sldId id="284" r:id="rId61"/>
    <p:sldId id="285" r:id="rId62"/>
    <p:sldId id="286" r:id="rId63"/>
    <p:sldId id="287" r:id="rId64"/>
    <p:sldId id="288" r:id="rId65"/>
    <p:sldId id="289" r:id="rId66"/>
    <p:sldId id="290" r:id="rId67"/>
    <p:sldId id="291" r:id="rId68"/>
    <p:sldId id="292" r:id="rId69"/>
    <p:sldId id="293" r:id="rId70"/>
    <p:sldId id="294" r:id="rId71"/>
    <p:sldId id="295" r:id="rId72"/>
    <p:sldId id="296" r:id="rId73"/>
    <p:sldId id="297" r:id="rId74"/>
    <p:sldId id="298" r:id="rId75"/>
    <p:sldId id="299" r:id="rId76"/>
    <p:sldId id="300" r:id="rId77"/>
    <p:sldId id="301" r:id="rId78"/>
    <p:sldId id="302" r:id="rId79"/>
    <p:sldId id="303" r:id="rId80"/>
    <p:sldId id="304" r:id="rId81"/>
    <p:sldId id="305" r:id="rId82"/>
    <p:sldId id="307" r:id="rId83"/>
    <p:sldId id="308" r:id="rId84"/>
    <p:sldId id="309" r:id="rId85"/>
    <p:sldId id="310" r:id="rId86"/>
    <p:sldId id="311" r:id="rId87"/>
    <p:sldId id="312" r:id="rId88"/>
    <p:sldId id="313" r:id="rId89"/>
    <p:sldId id="314" r:id="rId90"/>
    <p:sldId id="315" r:id="rId91"/>
    <p:sldId id="316" r:id="rId92"/>
    <p:sldId id="317" r:id="rId93"/>
    <p:sldId id="318" r:id="rId94"/>
    <p:sldId id="319" r:id="rId95"/>
    <p:sldId id="320" r:id="rId96"/>
    <p:sldId id="321" r:id="rId97"/>
    <p:sldId id="322" r:id="rId98"/>
    <p:sldId id="323" r:id="rId99"/>
    <p:sldId id="324" r:id="rId100"/>
    <p:sldId id="325" r:id="rId101"/>
    <p:sldId id="326" r:id="rId102"/>
    <p:sldId id="327" r:id="rId103"/>
    <p:sldId id="328" r:id="rId104"/>
  </p:sldIdLst>
  <p:sldSz cx="9144000" cy="6858000" type="screen4x3"/>
  <p:notesSz cx="6858000" cy="9144000"/>
  <p:defaultTextStyle>
    <a:defPPr>
      <a:defRPr lang="ar-JO"/>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86738" autoAdjust="0"/>
  </p:normalViewPr>
  <p:slideViewPr>
    <p:cSldViewPr>
      <p:cViewPr varScale="1">
        <p:scale>
          <a:sx n="76" d="100"/>
          <a:sy n="76" d="100"/>
        </p:scale>
        <p:origin x="1642" y="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viewProps" Target="view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theme" Target="theme/theme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JO"/>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FADDC5FC-B14B-47F4-9388-E8662FFEE104}" type="datetimeFigureOut">
              <a:rPr lang="ar-JO" smtClean="0"/>
              <a:t>27/03/1443</a:t>
            </a:fld>
            <a:endParaRPr lang="ar-JO"/>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JO"/>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JO"/>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JO"/>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A98EED25-B6B6-48D9-BCDB-98022F6238B7}" type="slidenum">
              <a:rPr lang="ar-JO" smtClean="0"/>
              <a:t>‹#›</a:t>
            </a:fld>
            <a:endParaRPr lang="ar-JO"/>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buNone/>
            </a:pPr>
            <a:r>
              <a:rPr lang="en-US" sz="1200" b="1"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NSR</a:t>
            </a:r>
            <a:r>
              <a:rPr lang="en-US" sz="1200" dirty="0" smtClean="0">
                <a:solidFill>
                  <a:srgbClr val="FF0000"/>
                </a:solidFill>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is the characteristic rhythm of the healthy human heart. NSR is considered to be present in adults if the heart rate is between 60 and 100 beats per minute, the P wave vector on the electrocardiogram (ECG) is normal, and the rate is regular .</a:t>
            </a:r>
          </a:p>
          <a:p>
            <a:pPr algn="l" rtl="0">
              <a:buNone/>
            </a:pPr>
            <a:r>
              <a:rPr lang="en-US" sz="1200" dirty="0" smtClean="0">
                <a:latin typeface="Times New Roman" panose="02020603050405020304" pitchFamily="18" charset="0"/>
                <a:cs typeface="Times New Roman" panose="02020603050405020304" pitchFamily="18" charset="0"/>
              </a:rPr>
              <a:t/>
            </a:r>
            <a:br>
              <a:rPr lang="en-US" sz="1200" dirty="0" smtClean="0">
                <a:latin typeface="Times New Roman" panose="02020603050405020304" pitchFamily="18" charset="0"/>
                <a:cs typeface="Times New Roman" panose="02020603050405020304" pitchFamily="18" charset="0"/>
              </a:rPr>
            </a:br>
            <a:r>
              <a:rPr lang="en-US" sz="1200" dirty="0" smtClean="0">
                <a:latin typeface="Times New Roman" panose="02020603050405020304" pitchFamily="18" charset="0"/>
                <a:cs typeface="Times New Roman" panose="02020603050405020304" pitchFamily="18" charset="0"/>
              </a:rPr>
              <a:t>The normal sinus P wave demonstrates right followed by left </a:t>
            </a:r>
            <a:r>
              <a:rPr lang="en-US" sz="1200" dirty="0" err="1" smtClean="0">
                <a:latin typeface="Times New Roman" panose="02020603050405020304" pitchFamily="18" charset="0"/>
                <a:cs typeface="Times New Roman" panose="02020603050405020304" pitchFamily="18" charset="0"/>
              </a:rPr>
              <a:t>atrial</a:t>
            </a:r>
            <a:r>
              <a:rPr lang="en-US" sz="1200" dirty="0" smtClean="0">
                <a:latin typeface="Times New Roman" panose="02020603050405020304" pitchFamily="18" charset="0"/>
                <a:cs typeface="Times New Roman" panose="02020603050405020304" pitchFamily="18" charset="0"/>
              </a:rPr>
              <a:t> depolarization giving rise to an upright P wave in leads I, II and a negative P wave in lead </a:t>
            </a:r>
            <a:r>
              <a:rPr lang="en-US" sz="1200" dirty="0" err="1" smtClean="0">
                <a:latin typeface="Times New Roman" panose="02020603050405020304" pitchFamily="18" charset="0"/>
                <a:cs typeface="Times New Roman" panose="02020603050405020304" pitchFamily="18" charset="0"/>
              </a:rPr>
              <a:t>aVR</a:t>
            </a:r>
            <a:r>
              <a:rPr lang="en-US" sz="1200" dirty="0" smtClean="0">
                <a:latin typeface="Times New Roman" panose="02020603050405020304" pitchFamily="18" charset="0"/>
                <a:cs typeface="Times New Roman" panose="02020603050405020304" pitchFamily="18" charset="0"/>
              </a:rPr>
              <a:t>.</a:t>
            </a:r>
            <a:endParaRPr lang="ar-JO" sz="1200" dirty="0" smtClean="0">
              <a:latin typeface="Times New Roman" panose="02020603050405020304" pitchFamily="18" charset="0"/>
              <a:cs typeface="Times New Roman" panose="02020603050405020304" pitchFamily="18" charset="0"/>
            </a:endParaRPr>
          </a:p>
          <a:p>
            <a:endParaRPr lang="ar-JO" dirty="0"/>
          </a:p>
        </p:txBody>
      </p:sp>
      <p:sp>
        <p:nvSpPr>
          <p:cNvPr id="4" name="Slide Number Placeholder 3"/>
          <p:cNvSpPr>
            <a:spLocks noGrp="1"/>
          </p:cNvSpPr>
          <p:nvPr>
            <p:ph type="sldNum" sz="quarter" idx="10"/>
          </p:nvPr>
        </p:nvSpPr>
        <p:spPr/>
        <p:txBody>
          <a:bodyPr/>
          <a:lstStyle/>
          <a:p>
            <a:fld id="{A98EED25-B6B6-48D9-BCDB-98022F6238B7}" type="slidenum">
              <a:rPr lang="ar-JO" smtClean="0"/>
              <a:t>2</a:t>
            </a:fld>
            <a:endParaRPr lang="ar-JO"/>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he sinus node creates a steady pace of electrical impulses. The pace changes depending on your activity, emotions, rest and other factors</a:t>
            </a:r>
            <a:endParaRPr lang="ar-JO" dirty="0"/>
          </a:p>
        </p:txBody>
      </p:sp>
      <p:sp>
        <p:nvSpPr>
          <p:cNvPr id="4" name="Slide Number Placeholder 3"/>
          <p:cNvSpPr>
            <a:spLocks noGrp="1"/>
          </p:cNvSpPr>
          <p:nvPr>
            <p:ph type="sldNum" sz="quarter" idx="10"/>
          </p:nvPr>
        </p:nvSpPr>
        <p:spPr/>
        <p:txBody>
          <a:bodyPr/>
          <a:lstStyle/>
          <a:p>
            <a:fld id="{A98EED25-B6B6-48D9-BCDB-98022F6238B7}" type="slidenum">
              <a:rPr lang="ar-JO" smtClean="0"/>
              <a:t>6</a:t>
            </a:fld>
            <a:endParaRPr lang="ar-JO"/>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i="0" kern="1200" dirty="0" smtClean="0">
                <a:solidFill>
                  <a:schemeClr val="tx1"/>
                </a:solidFill>
                <a:latin typeface="+mn-lt"/>
                <a:ea typeface="+mn-ea"/>
                <a:cs typeface="+mn-cs"/>
              </a:rPr>
              <a:t>Treating underlying conditions</a:t>
            </a:r>
            <a:endParaRPr lang="ar-JO" sz="1200" b="1"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Adjusting medications</a:t>
            </a:r>
            <a:endParaRPr lang="ar-JO" sz="1200" b="1"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Pacemaker</a:t>
            </a:r>
            <a:endParaRPr lang="ar-JO" dirty="0"/>
          </a:p>
        </p:txBody>
      </p:sp>
      <p:sp>
        <p:nvSpPr>
          <p:cNvPr id="4" name="Slide Number Placeholder 3"/>
          <p:cNvSpPr>
            <a:spLocks noGrp="1"/>
          </p:cNvSpPr>
          <p:nvPr>
            <p:ph type="sldNum" sz="quarter" idx="10"/>
          </p:nvPr>
        </p:nvSpPr>
        <p:spPr/>
        <p:txBody>
          <a:bodyPr/>
          <a:lstStyle/>
          <a:p>
            <a:fld id="{A98EED25-B6B6-48D9-BCDB-98022F6238B7}" type="slidenum">
              <a:rPr lang="ar-JO" smtClean="0"/>
              <a:t>7</a:t>
            </a:fld>
            <a:endParaRPr lang="ar-JO"/>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may arise from </a:t>
            </a:r>
            <a:r>
              <a:rPr lang="en-US" sz="1200" b="0" i="0" kern="1200" dirty="0" err="1" smtClean="0">
                <a:solidFill>
                  <a:schemeClr val="tx1"/>
                </a:solidFill>
                <a:latin typeface="+mn-lt"/>
                <a:ea typeface="+mn-ea"/>
                <a:cs typeface="+mn-cs"/>
              </a:rPr>
              <a:t>hyperkalemia</a:t>
            </a:r>
            <a:r>
              <a:rPr lang="en-US" sz="1200" b="0" i="0" kern="1200" dirty="0" smtClean="0">
                <a:solidFill>
                  <a:schemeClr val="tx1"/>
                </a:solidFill>
                <a:latin typeface="+mn-lt"/>
                <a:ea typeface="+mn-ea"/>
                <a:cs typeface="+mn-cs"/>
              </a:rPr>
              <a:t>; excessive </a:t>
            </a:r>
            <a:r>
              <a:rPr lang="en-US" sz="1200" b="0" i="0" kern="1200" dirty="0" err="1" smtClean="0">
                <a:solidFill>
                  <a:schemeClr val="tx1"/>
                </a:solidFill>
                <a:latin typeface="+mn-lt"/>
                <a:ea typeface="+mn-ea"/>
                <a:cs typeface="+mn-cs"/>
              </a:rPr>
              <a:t>vagal</a:t>
            </a:r>
            <a:r>
              <a:rPr lang="en-US" sz="1200" b="0" i="0" kern="1200" dirty="0" smtClean="0">
                <a:solidFill>
                  <a:schemeClr val="tx1"/>
                </a:solidFill>
                <a:latin typeface="+mn-lt"/>
                <a:ea typeface="+mn-ea"/>
                <a:cs typeface="+mn-cs"/>
              </a:rPr>
              <a:t> tone; ischemic, inflammatory, or infiltrative or fibrotic disease of the SA node; sleep apnea; certain drugs (</a:t>
            </a:r>
            <a:r>
              <a:rPr lang="en-US" sz="1200" b="0" i="0" kern="1200" dirty="0" err="1" smtClean="0">
                <a:solidFill>
                  <a:schemeClr val="tx1"/>
                </a:solidFill>
                <a:latin typeface="+mn-lt"/>
                <a:ea typeface="+mn-ea"/>
                <a:cs typeface="+mn-cs"/>
              </a:rPr>
              <a:t>eg</a:t>
            </a:r>
            <a:r>
              <a:rPr lang="en-US" sz="1200" b="0" i="0" kern="1200" dirty="0" smtClean="0">
                <a:solidFill>
                  <a:schemeClr val="tx1"/>
                </a:solidFill>
                <a:latin typeface="+mn-lt"/>
                <a:ea typeface="+mn-ea"/>
                <a:cs typeface="+mn-cs"/>
              </a:rPr>
              <a:t>, digitalis). </a:t>
            </a:r>
            <a:endParaRPr lang="ar-JO" dirty="0"/>
          </a:p>
        </p:txBody>
      </p:sp>
      <p:sp>
        <p:nvSpPr>
          <p:cNvPr id="4" name="Slide Number Placeholder 3"/>
          <p:cNvSpPr>
            <a:spLocks noGrp="1"/>
          </p:cNvSpPr>
          <p:nvPr>
            <p:ph type="sldNum" sz="quarter" idx="10"/>
          </p:nvPr>
        </p:nvSpPr>
        <p:spPr/>
        <p:txBody>
          <a:bodyPr/>
          <a:lstStyle/>
          <a:p>
            <a:fld id="{A98EED25-B6B6-48D9-BCDB-98022F6238B7}" type="slidenum">
              <a:rPr lang="ar-JO" smtClean="0"/>
              <a:t>8</a:t>
            </a:fld>
            <a:endParaRPr lang="ar-JO"/>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Direct current </a:t>
            </a:r>
            <a:r>
              <a:rPr lang="en-US" dirty="0" err="1" smtClean="0"/>
              <a:t>cardioversion</a:t>
            </a:r>
            <a:endParaRPr lang="ar-JO" dirty="0"/>
          </a:p>
        </p:txBody>
      </p:sp>
      <p:sp>
        <p:nvSpPr>
          <p:cNvPr id="4" name="Slide Number Placeholder 3"/>
          <p:cNvSpPr>
            <a:spLocks noGrp="1"/>
          </p:cNvSpPr>
          <p:nvPr>
            <p:ph type="sldNum" sz="quarter" idx="10"/>
          </p:nvPr>
        </p:nvSpPr>
        <p:spPr/>
        <p:txBody>
          <a:bodyPr/>
          <a:lstStyle/>
          <a:p>
            <a:fld id="{A98EED25-B6B6-48D9-BCDB-98022F6238B7}" type="slidenum">
              <a:rPr lang="ar-JO" smtClean="0"/>
              <a:t>19</a:t>
            </a:fld>
            <a:endParaRPr lang="ar-JO"/>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8" name="Notes Placeholder 1048627"/>
          <p:cNvSpPr>
            <a:spLocks noGrp="1"/>
          </p:cNvSpPr>
          <p:nvPr>
            <p:ph type="body"/>
          </p:nvPr>
        </p:nvSpPr>
        <p:spPr/>
        <p:txBody>
          <a:bodyPr/>
          <a:lstStyle/>
          <a:p>
            <a:r>
              <a:rPr lang="zh-CN" altLang="en-US"/>
              <a:t>2:1 AV block 
Every second impulse from the atria is not conducted to the ventricles.
Regular rhythm
Narrow QRS complexes (&lt; 0.12 s) </a:t>
            </a:r>
          </a:p>
        </p:txBody>
      </p:sp>
    </p:spTree>
    <p:extLst>
      <p:ext uri="{BB962C8B-B14F-4D97-AF65-F5344CB8AC3E}">
        <p14:creationId xmlns:p14="http://schemas.microsoft.com/office/powerpoint/2010/main" val="17885765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3" name="Notes Placeholder 1048602"/>
          <p:cNvSpPr>
            <a:spLocks noGrp="1"/>
          </p:cNvSpPr>
          <p:nvPr>
            <p:ph type="body"/>
          </p:nvPr>
        </p:nvSpPr>
        <p:spPr/>
        <p:txBody>
          <a:bodyPr/>
          <a:lstStyle/>
          <a:p>
            <a:r>
              <a:rPr lang="zh-CN" altLang="en-US"/>
              <a:t>Progressive lengthening of the PR interval until a beat is dropped, i.e., a normal P wave is not followed by a QRS complex
Regularly irregular rhythm
Narrow QRS complexes (&lt; 0.12 s)</a:t>
            </a:r>
          </a:p>
        </p:txBody>
      </p:sp>
    </p:spTree>
    <p:extLst>
      <p:ext uri="{BB962C8B-B14F-4D97-AF65-F5344CB8AC3E}">
        <p14:creationId xmlns:p14="http://schemas.microsoft.com/office/powerpoint/2010/main" val="11341285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7" name="Notes Placeholder 1048586"/>
          <p:cNvSpPr>
            <a:spLocks noGrp="1"/>
          </p:cNvSpPr>
          <p:nvPr>
            <p:ph type="body"/>
          </p:nvPr>
        </p:nvSpPr>
        <p:spPr/>
        <p:txBody>
          <a:bodyPr/>
          <a:lstStyle/>
          <a:p>
            <a:r>
              <a:rPr lang="zh-CN" altLang="en-US"/>
              <a:t>Single or intermittently dropped beats (nonconducted P waves), often at a regular conduction interval (e.g., 3:2, 4:3, 5:4)
The PR interval in conducted beats is constant.
Regularly irregular rhythm
Wide QRS complexes (&gt; 0.12 s) </a:t>
            </a:r>
          </a:p>
        </p:txBody>
      </p:sp>
    </p:spTree>
    <p:extLst>
      <p:ext uri="{BB962C8B-B14F-4D97-AF65-F5344CB8AC3E}">
        <p14:creationId xmlns:p14="http://schemas.microsoft.com/office/powerpoint/2010/main" val="4947164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1E78B85E-B35D-437C-812A-89FA48212160}" type="datetimeFigureOut">
              <a:rPr lang="ar-JO" smtClean="0"/>
              <a:pPr/>
              <a:t>27/03/1443</a:t>
            </a:fld>
            <a:endParaRPr lang="ar-JO"/>
          </a:p>
        </p:txBody>
      </p:sp>
      <p:sp>
        <p:nvSpPr>
          <p:cNvPr id="17" name="Footer Placeholder 16"/>
          <p:cNvSpPr>
            <a:spLocks noGrp="1"/>
          </p:cNvSpPr>
          <p:nvPr>
            <p:ph type="ftr" sz="quarter" idx="11"/>
          </p:nvPr>
        </p:nvSpPr>
        <p:spPr>
          <a:xfrm>
            <a:off x="2898648" y="6355080"/>
            <a:ext cx="3474720" cy="365760"/>
          </a:xfrm>
        </p:spPr>
        <p:txBody>
          <a:bodyPr/>
          <a:lstStyle/>
          <a:p>
            <a:endParaRPr lang="ar-JO"/>
          </a:p>
        </p:txBody>
      </p:sp>
      <p:sp>
        <p:nvSpPr>
          <p:cNvPr id="29" name="Slide Number Placeholder 28"/>
          <p:cNvSpPr>
            <a:spLocks noGrp="1"/>
          </p:cNvSpPr>
          <p:nvPr>
            <p:ph type="sldNum" sz="quarter" idx="12"/>
          </p:nvPr>
        </p:nvSpPr>
        <p:spPr>
          <a:xfrm>
            <a:off x="1216152" y="6355080"/>
            <a:ext cx="1219200" cy="365760"/>
          </a:xfrm>
        </p:spPr>
        <p:txBody>
          <a:bodyPr/>
          <a:lstStyle/>
          <a:p>
            <a:fld id="{7CA79436-83BA-48D9-BF3F-9BC0341E2DAC}" type="slidenum">
              <a:rPr lang="ar-JO" smtClean="0"/>
              <a:pPr/>
              <a:t>‹#›</a:t>
            </a:fld>
            <a:endParaRPr lang="ar-JO"/>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E78B85E-B35D-437C-812A-89FA48212160}" type="datetimeFigureOut">
              <a:rPr lang="ar-JO" smtClean="0"/>
              <a:pPr/>
              <a:t>27/03/1443</a:t>
            </a:fld>
            <a:endParaRPr lang="ar-JO"/>
          </a:p>
        </p:txBody>
      </p:sp>
      <p:sp>
        <p:nvSpPr>
          <p:cNvPr id="5" name="Footer Placeholder 4"/>
          <p:cNvSpPr>
            <a:spLocks noGrp="1"/>
          </p:cNvSpPr>
          <p:nvPr>
            <p:ph type="ftr" sz="quarter" idx="11"/>
          </p:nvPr>
        </p:nvSpPr>
        <p:spPr/>
        <p:txBody>
          <a:bodyPr/>
          <a:lstStyle/>
          <a:p>
            <a:endParaRPr lang="ar-JO"/>
          </a:p>
        </p:txBody>
      </p:sp>
      <p:sp>
        <p:nvSpPr>
          <p:cNvPr id="6" name="Slide Number Placeholder 5"/>
          <p:cNvSpPr>
            <a:spLocks noGrp="1"/>
          </p:cNvSpPr>
          <p:nvPr>
            <p:ph type="sldNum" sz="quarter" idx="12"/>
          </p:nvPr>
        </p:nvSpPr>
        <p:spPr/>
        <p:txBody>
          <a:bodyPr/>
          <a:lstStyle/>
          <a:p>
            <a:fld id="{7CA79436-83BA-48D9-BF3F-9BC0341E2DAC}" type="slidenum">
              <a:rPr lang="ar-JO" smtClean="0"/>
              <a:pPr/>
              <a:t>‹#›</a:t>
            </a:fld>
            <a:endParaRPr lang="ar-J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E78B85E-B35D-437C-812A-89FA48212160}" type="datetimeFigureOut">
              <a:rPr lang="ar-JO" smtClean="0"/>
              <a:pPr/>
              <a:t>27/03/1443</a:t>
            </a:fld>
            <a:endParaRPr lang="ar-JO"/>
          </a:p>
        </p:txBody>
      </p:sp>
      <p:sp>
        <p:nvSpPr>
          <p:cNvPr id="5" name="Footer Placeholder 4"/>
          <p:cNvSpPr>
            <a:spLocks noGrp="1"/>
          </p:cNvSpPr>
          <p:nvPr>
            <p:ph type="ftr" sz="quarter" idx="11"/>
          </p:nvPr>
        </p:nvSpPr>
        <p:spPr/>
        <p:txBody>
          <a:bodyPr/>
          <a:lstStyle/>
          <a:p>
            <a:endParaRPr lang="ar-JO"/>
          </a:p>
        </p:txBody>
      </p:sp>
      <p:sp>
        <p:nvSpPr>
          <p:cNvPr id="6" name="Slide Number Placeholder 5"/>
          <p:cNvSpPr>
            <a:spLocks noGrp="1"/>
          </p:cNvSpPr>
          <p:nvPr>
            <p:ph type="sldNum" sz="quarter" idx="12"/>
          </p:nvPr>
        </p:nvSpPr>
        <p:spPr/>
        <p:txBody>
          <a:bodyPr/>
          <a:lstStyle/>
          <a:p>
            <a:fld id="{7CA79436-83BA-48D9-BF3F-9BC0341E2DAC}" type="slidenum">
              <a:rPr lang="ar-JO" smtClean="0"/>
              <a:pPr/>
              <a:t>‹#›</a:t>
            </a:fld>
            <a:endParaRPr lang="ar-JO"/>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E78B85E-B35D-437C-812A-89FA48212160}" type="datetimeFigureOut">
              <a:rPr lang="ar-JO" smtClean="0"/>
              <a:pPr/>
              <a:t>27/03/1443</a:t>
            </a:fld>
            <a:endParaRPr lang="ar-JO"/>
          </a:p>
        </p:txBody>
      </p:sp>
      <p:sp>
        <p:nvSpPr>
          <p:cNvPr id="5" name="Footer Placeholder 4"/>
          <p:cNvSpPr>
            <a:spLocks noGrp="1"/>
          </p:cNvSpPr>
          <p:nvPr>
            <p:ph type="ftr" sz="quarter" idx="11"/>
          </p:nvPr>
        </p:nvSpPr>
        <p:spPr/>
        <p:txBody>
          <a:bodyPr/>
          <a:lstStyle/>
          <a:p>
            <a:endParaRPr lang="ar-JO"/>
          </a:p>
        </p:txBody>
      </p:sp>
      <p:sp>
        <p:nvSpPr>
          <p:cNvPr id="6" name="Slide Number Placeholder 5"/>
          <p:cNvSpPr>
            <a:spLocks noGrp="1"/>
          </p:cNvSpPr>
          <p:nvPr>
            <p:ph type="sldNum" sz="quarter" idx="12"/>
          </p:nvPr>
        </p:nvSpPr>
        <p:spPr/>
        <p:txBody>
          <a:bodyPr/>
          <a:lstStyle/>
          <a:p>
            <a:fld id="{7CA79436-83BA-48D9-BF3F-9BC0341E2DAC}" type="slidenum">
              <a:rPr lang="ar-JO" smtClean="0"/>
              <a:pPr/>
              <a:t>‹#›</a:t>
            </a:fld>
            <a:endParaRPr lang="ar-JO"/>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1E78B85E-B35D-437C-812A-89FA48212160}" type="datetimeFigureOut">
              <a:rPr lang="ar-JO" smtClean="0"/>
              <a:pPr/>
              <a:t>27/03/1443</a:t>
            </a:fld>
            <a:endParaRPr lang="ar-JO"/>
          </a:p>
        </p:txBody>
      </p:sp>
      <p:sp>
        <p:nvSpPr>
          <p:cNvPr id="5" name="Footer Placeholder 4"/>
          <p:cNvSpPr>
            <a:spLocks noGrp="1"/>
          </p:cNvSpPr>
          <p:nvPr>
            <p:ph type="ftr" sz="quarter" idx="11"/>
          </p:nvPr>
        </p:nvSpPr>
        <p:spPr>
          <a:xfrm>
            <a:off x="2898648" y="6355080"/>
            <a:ext cx="3474720" cy="365760"/>
          </a:xfrm>
        </p:spPr>
        <p:txBody>
          <a:bodyPr/>
          <a:lstStyle/>
          <a:p>
            <a:endParaRPr lang="ar-JO"/>
          </a:p>
        </p:txBody>
      </p:sp>
      <p:sp>
        <p:nvSpPr>
          <p:cNvPr id="6" name="Slide Number Placeholder 5"/>
          <p:cNvSpPr>
            <a:spLocks noGrp="1"/>
          </p:cNvSpPr>
          <p:nvPr>
            <p:ph type="sldNum" sz="quarter" idx="12"/>
          </p:nvPr>
        </p:nvSpPr>
        <p:spPr>
          <a:xfrm>
            <a:off x="1069848" y="6355080"/>
            <a:ext cx="1520952" cy="365760"/>
          </a:xfrm>
        </p:spPr>
        <p:txBody>
          <a:bodyPr/>
          <a:lstStyle/>
          <a:p>
            <a:fld id="{7CA79436-83BA-48D9-BF3F-9BC0341E2DAC}" type="slidenum">
              <a:rPr lang="ar-JO" smtClean="0"/>
              <a:pPr/>
              <a:t>‹#›</a:t>
            </a:fld>
            <a:endParaRPr lang="ar-JO"/>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E78B85E-B35D-437C-812A-89FA48212160}" type="datetimeFigureOut">
              <a:rPr lang="ar-JO" smtClean="0"/>
              <a:pPr/>
              <a:t>27/03/1443</a:t>
            </a:fld>
            <a:endParaRPr lang="ar-JO"/>
          </a:p>
        </p:txBody>
      </p:sp>
      <p:sp>
        <p:nvSpPr>
          <p:cNvPr id="6" name="Footer Placeholder 5"/>
          <p:cNvSpPr>
            <a:spLocks noGrp="1"/>
          </p:cNvSpPr>
          <p:nvPr>
            <p:ph type="ftr" sz="quarter" idx="11"/>
          </p:nvPr>
        </p:nvSpPr>
        <p:spPr/>
        <p:txBody>
          <a:bodyPr/>
          <a:lstStyle/>
          <a:p>
            <a:endParaRPr lang="ar-JO"/>
          </a:p>
        </p:txBody>
      </p:sp>
      <p:sp>
        <p:nvSpPr>
          <p:cNvPr id="7" name="Slide Number Placeholder 6"/>
          <p:cNvSpPr>
            <a:spLocks noGrp="1"/>
          </p:cNvSpPr>
          <p:nvPr>
            <p:ph type="sldNum" sz="quarter" idx="12"/>
          </p:nvPr>
        </p:nvSpPr>
        <p:spPr/>
        <p:txBody>
          <a:bodyPr/>
          <a:lstStyle/>
          <a:p>
            <a:fld id="{7CA79436-83BA-48D9-BF3F-9BC0341E2DAC}" type="slidenum">
              <a:rPr lang="ar-JO" smtClean="0"/>
              <a:pPr/>
              <a:t>‹#›</a:t>
            </a:fld>
            <a:endParaRPr lang="ar-JO"/>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E78B85E-B35D-437C-812A-89FA48212160}" type="datetimeFigureOut">
              <a:rPr lang="ar-JO" smtClean="0"/>
              <a:pPr/>
              <a:t>27/03/1443</a:t>
            </a:fld>
            <a:endParaRPr lang="ar-JO"/>
          </a:p>
        </p:txBody>
      </p:sp>
      <p:sp>
        <p:nvSpPr>
          <p:cNvPr id="8" name="Footer Placeholder 7"/>
          <p:cNvSpPr>
            <a:spLocks noGrp="1"/>
          </p:cNvSpPr>
          <p:nvPr>
            <p:ph type="ftr" sz="quarter" idx="11"/>
          </p:nvPr>
        </p:nvSpPr>
        <p:spPr/>
        <p:txBody>
          <a:bodyPr/>
          <a:lstStyle/>
          <a:p>
            <a:endParaRPr lang="ar-JO"/>
          </a:p>
        </p:txBody>
      </p:sp>
      <p:sp>
        <p:nvSpPr>
          <p:cNvPr id="9" name="Slide Number Placeholder 8"/>
          <p:cNvSpPr>
            <a:spLocks noGrp="1"/>
          </p:cNvSpPr>
          <p:nvPr>
            <p:ph type="sldNum" sz="quarter" idx="12"/>
          </p:nvPr>
        </p:nvSpPr>
        <p:spPr/>
        <p:txBody>
          <a:bodyPr/>
          <a:lstStyle/>
          <a:p>
            <a:fld id="{7CA79436-83BA-48D9-BF3F-9BC0341E2DAC}" type="slidenum">
              <a:rPr lang="ar-JO" smtClean="0"/>
              <a:pPr/>
              <a:t>‹#›</a:t>
            </a:fld>
            <a:endParaRPr lang="ar-JO"/>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E78B85E-B35D-437C-812A-89FA48212160}" type="datetimeFigureOut">
              <a:rPr lang="ar-JO" smtClean="0"/>
              <a:pPr/>
              <a:t>27/03/1443</a:t>
            </a:fld>
            <a:endParaRPr lang="ar-JO"/>
          </a:p>
        </p:txBody>
      </p:sp>
      <p:sp>
        <p:nvSpPr>
          <p:cNvPr id="4" name="Footer Placeholder 3"/>
          <p:cNvSpPr>
            <a:spLocks noGrp="1"/>
          </p:cNvSpPr>
          <p:nvPr>
            <p:ph type="ftr" sz="quarter" idx="11"/>
          </p:nvPr>
        </p:nvSpPr>
        <p:spPr/>
        <p:txBody>
          <a:bodyPr/>
          <a:lstStyle/>
          <a:p>
            <a:endParaRPr lang="ar-JO"/>
          </a:p>
        </p:txBody>
      </p:sp>
      <p:sp>
        <p:nvSpPr>
          <p:cNvPr id="5" name="Slide Number Placeholder 4"/>
          <p:cNvSpPr>
            <a:spLocks noGrp="1"/>
          </p:cNvSpPr>
          <p:nvPr>
            <p:ph type="sldNum" sz="quarter" idx="12"/>
          </p:nvPr>
        </p:nvSpPr>
        <p:spPr/>
        <p:txBody>
          <a:bodyPr/>
          <a:lstStyle/>
          <a:p>
            <a:fld id="{7CA79436-83BA-48D9-BF3F-9BC0341E2DAC}" type="slidenum">
              <a:rPr lang="ar-JO" smtClean="0"/>
              <a:pPr/>
              <a:t>‹#›</a:t>
            </a:fld>
            <a:endParaRPr lang="ar-JO"/>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78B85E-B35D-437C-812A-89FA48212160}" type="datetimeFigureOut">
              <a:rPr lang="ar-JO" smtClean="0"/>
              <a:pPr/>
              <a:t>27/03/1443</a:t>
            </a:fld>
            <a:endParaRPr lang="ar-JO"/>
          </a:p>
        </p:txBody>
      </p:sp>
      <p:sp>
        <p:nvSpPr>
          <p:cNvPr id="3" name="Footer Placeholder 2"/>
          <p:cNvSpPr>
            <a:spLocks noGrp="1"/>
          </p:cNvSpPr>
          <p:nvPr>
            <p:ph type="ftr" sz="quarter" idx="11"/>
          </p:nvPr>
        </p:nvSpPr>
        <p:spPr/>
        <p:txBody>
          <a:bodyPr/>
          <a:lstStyle/>
          <a:p>
            <a:endParaRPr lang="ar-JO"/>
          </a:p>
        </p:txBody>
      </p:sp>
      <p:sp>
        <p:nvSpPr>
          <p:cNvPr id="4" name="Slide Number Placeholder 3"/>
          <p:cNvSpPr>
            <a:spLocks noGrp="1"/>
          </p:cNvSpPr>
          <p:nvPr>
            <p:ph type="sldNum" sz="quarter" idx="12"/>
          </p:nvPr>
        </p:nvSpPr>
        <p:spPr/>
        <p:txBody>
          <a:bodyPr/>
          <a:lstStyle/>
          <a:p>
            <a:fld id="{7CA79436-83BA-48D9-BF3F-9BC0341E2DAC}" type="slidenum">
              <a:rPr lang="ar-JO" smtClean="0"/>
              <a:pPr/>
              <a:t>‹#›</a:t>
            </a:fld>
            <a:endParaRPr lang="ar-JO"/>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E78B85E-B35D-437C-812A-89FA48212160}" type="datetimeFigureOut">
              <a:rPr lang="ar-JO" smtClean="0"/>
              <a:pPr/>
              <a:t>27/03/1443</a:t>
            </a:fld>
            <a:endParaRPr lang="ar-JO"/>
          </a:p>
        </p:txBody>
      </p:sp>
      <p:sp>
        <p:nvSpPr>
          <p:cNvPr id="6" name="Footer Placeholder 5"/>
          <p:cNvSpPr>
            <a:spLocks noGrp="1"/>
          </p:cNvSpPr>
          <p:nvPr>
            <p:ph type="ftr" sz="quarter" idx="11"/>
          </p:nvPr>
        </p:nvSpPr>
        <p:spPr/>
        <p:txBody>
          <a:bodyPr/>
          <a:lstStyle/>
          <a:p>
            <a:endParaRPr lang="ar-JO"/>
          </a:p>
        </p:txBody>
      </p:sp>
      <p:sp>
        <p:nvSpPr>
          <p:cNvPr id="7" name="Slide Number Placeholder 6"/>
          <p:cNvSpPr>
            <a:spLocks noGrp="1"/>
          </p:cNvSpPr>
          <p:nvPr>
            <p:ph type="sldNum" sz="quarter" idx="12"/>
          </p:nvPr>
        </p:nvSpPr>
        <p:spPr/>
        <p:txBody>
          <a:bodyPr/>
          <a:lstStyle/>
          <a:p>
            <a:fld id="{7CA79436-83BA-48D9-BF3F-9BC0341E2DAC}" type="slidenum">
              <a:rPr lang="ar-JO" smtClean="0"/>
              <a:pPr/>
              <a:t>‹#›</a:t>
            </a:fld>
            <a:endParaRPr lang="ar-JO"/>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E78B85E-B35D-437C-812A-89FA48212160}" type="datetimeFigureOut">
              <a:rPr lang="ar-JO" smtClean="0"/>
              <a:pPr/>
              <a:t>27/03/1443</a:t>
            </a:fld>
            <a:endParaRPr lang="ar-JO"/>
          </a:p>
        </p:txBody>
      </p:sp>
      <p:sp>
        <p:nvSpPr>
          <p:cNvPr id="6" name="Footer Placeholder 5"/>
          <p:cNvSpPr>
            <a:spLocks noGrp="1"/>
          </p:cNvSpPr>
          <p:nvPr>
            <p:ph type="ftr" sz="quarter" idx="11"/>
          </p:nvPr>
        </p:nvSpPr>
        <p:spPr/>
        <p:txBody>
          <a:bodyPr/>
          <a:lstStyle/>
          <a:p>
            <a:endParaRPr lang="ar-JO"/>
          </a:p>
        </p:txBody>
      </p:sp>
      <p:sp>
        <p:nvSpPr>
          <p:cNvPr id="7" name="Slide Number Placeholder 6"/>
          <p:cNvSpPr>
            <a:spLocks noGrp="1"/>
          </p:cNvSpPr>
          <p:nvPr>
            <p:ph type="sldNum" sz="quarter" idx="12"/>
          </p:nvPr>
        </p:nvSpPr>
        <p:spPr/>
        <p:txBody>
          <a:bodyPr/>
          <a:lstStyle/>
          <a:p>
            <a:fld id="{7CA79436-83BA-48D9-BF3F-9BC0341E2DAC}" type="slidenum">
              <a:rPr lang="ar-JO" smtClean="0"/>
              <a:pPr/>
              <a:t>‹#›</a:t>
            </a:fld>
            <a:endParaRPr lang="ar-JO"/>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1E78B85E-B35D-437C-812A-89FA48212160}" type="datetimeFigureOut">
              <a:rPr lang="ar-JO" smtClean="0"/>
              <a:pPr/>
              <a:t>27/03/1443</a:t>
            </a:fld>
            <a:endParaRPr lang="ar-JO"/>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ar-JO"/>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7CA79436-83BA-48D9-BF3F-9BC0341E2DAC}" type="slidenum">
              <a:rPr lang="ar-JO" smtClean="0"/>
              <a:pPr/>
              <a:t>‹#›</a:t>
            </a:fld>
            <a:endParaRPr lang="ar-JO"/>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1" eaLnBrk="1" latinLnBrk="0" hangingPunct="1">
        <a:spcBef>
          <a:spcPct val="0"/>
        </a:spcBef>
        <a:buNone/>
        <a:defRPr kumimoji="0" sz="3200" kern="1200">
          <a:solidFill>
            <a:schemeClr val="tx2"/>
          </a:solidFill>
          <a:latin typeface="+mj-lt"/>
          <a:ea typeface="+mj-ea"/>
          <a:cs typeface="+mj-cs"/>
        </a:defRPr>
      </a:lvl1pPr>
    </p:titleStyle>
    <p:bodyStyle>
      <a:lvl1pPr marL="274320" indent="-274320" algn="r" rtl="1"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r" rtl="1"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r" rtl="1"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r" rtl="1"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r" rtl="1"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r" rtl="1"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r" rtl="1"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r" rtl="1"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r" rtl="1"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4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3861048"/>
            <a:ext cx="6858000" cy="990600"/>
          </a:xfrm>
        </p:spPr>
        <p:txBody>
          <a:bodyPr/>
          <a:lstStyle/>
          <a:p>
            <a:r>
              <a:rPr lang="en-US" dirty="0" smtClean="0"/>
              <a:t>Management of </a:t>
            </a:r>
            <a:r>
              <a:rPr lang="en-US" dirty="0" err="1" smtClean="0"/>
              <a:t>bradyarrhythmia</a:t>
            </a:r>
            <a:endParaRPr lang="en-US" dirty="0"/>
          </a:p>
        </p:txBody>
      </p:sp>
      <p:sp>
        <p:nvSpPr>
          <p:cNvPr id="3" name="Subtitle 2"/>
          <p:cNvSpPr>
            <a:spLocks noGrp="1"/>
          </p:cNvSpPr>
          <p:nvPr>
            <p:ph type="subTitle" idx="1"/>
          </p:nvPr>
        </p:nvSpPr>
        <p:spPr>
          <a:xfrm>
            <a:off x="1219200" y="5013176"/>
            <a:ext cx="6858000" cy="1616918"/>
          </a:xfrm>
        </p:spPr>
        <p:txBody>
          <a:bodyPr>
            <a:normAutofit/>
          </a:bodyPr>
          <a:lstStyle/>
          <a:p>
            <a:r>
              <a:rPr lang="de-DE" dirty="0"/>
              <a:t>Fatima Mohammad </a:t>
            </a:r>
            <a:r>
              <a:rPr lang="de-DE" dirty="0" smtClean="0"/>
              <a:t>Abdallah</a:t>
            </a:r>
          </a:p>
          <a:p>
            <a:r>
              <a:rPr lang="de-DE" dirty="0" smtClean="0"/>
              <a:t>Niveen Saleh</a:t>
            </a:r>
          </a:p>
          <a:p>
            <a:r>
              <a:rPr lang="de-DE" dirty="0" smtClean="0"/>
              <a:t>Raghad darwish  </a:t>
            </a:r>
            <a:endParaRPr lang="ar-JO" dirty="0"/>
          </a:p>
          <a:p>
            <a:endParaRPr lang="en-US" dirty="0" smtClean="0"/>
          </a:p>
          <a:p>
            <a:endParaRPr lang="en-US" dirty="0"/>
          </a:p>
        </p:txBody>
      </p:sp>
    </p:spTree>
    <p:extLst>
      <p:ext uri="{BB962C8B-B14F-4D97-AF65-F5344CB8AC3E}">
        <p14:creationId xmlns:p14="http://schemas.microsoft.com/office/powerpoint/2010/main" val="35954131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a:t>
            </a:r>
            <a:r>
              <a:rPr lang="en-US" baseline="30000" dirty="0" smtClean="0"/>
              <a:t>st</a:t>
            </a:r>
            <a:r>
              <a:rPr lang="en-US" dirty="0" smtClean="0"/>
              <a:t> degree SA exit block</a:t>
            </a:r>
            <a:endParaRPr lang="ar-JO" dirty="0"/>
          </a:p>
        </p:txBody>
      </p:sp>
      <p:sp>
        <p:nvSpPr>
          <p:cNvPr id="3" name="Content Placeholder 2"/>
          <p:cNvSpPr>
            <a:spLocks noGrp="1"/>
          </p:cNvSpPr>
          <p:nvPr>
            <p:ph sz="quarter" idx="1"/>
          </p:nvPr>
        </p:nvSpPr>
        <p:spPr/>
        <p:txBody>
          <a:bodyPr/>
          <a:lstStyle/>
          <a:p>
            <a:pPr algn="l" rtl="0"/>
            <a:r>
              <a:rPr lang="en-US" dirty="0" smtClean="0"/>
              <a:t>Delay in conduction of sinus impulse</a:t>
            </a:r>
          </a:p>
          <a:p>
            <a:pPr algn="l" rtl="0"/>
            <a:r>
              <a:rPr lang="en-US" dirty="0" smtClean="0"/>
              <a:t>Not evident in a surface ECG because there is still 1:1 conduction and SA node discharge isn’t recorded</a:t>
            </a:r>
          </a:p>
          <a:p>
            <a:pPr algn="l" rtl="0"/>
            <a:r>
              <a:rPr lang="en-US" dirty="0" smtClean="0"/>
              <a:t>Diagnosed with EPS</a:t>
            </a:r>
            <a:endParaRPr lang="ar-JO" dirty="0"/>
          </a:p>
        </p:txBody>
      </p:sp>
      <p:pic>
        <p:nvPicPr>
          <p:cNvPr id="4" name="Picture 3" descr="1.jpg"/>
          <p:cNvPicPr>
            <a:picLocks noChangeAspect="1"/>
          </p:cNvPicPr>
          <p:nvPr/>
        </p:nvPicPr>
        <p:blipFill>
          <a:blip r:embed="rId2"/>
          <a:stretch>
            <a:fillRect/>
          </a:stretch>
        </p:blipFill>
        <p:spPr>
          <a:xfrm>
            <a:off x="571472" y="3091141"/>
            <a:ext cx="8143900" cy="3766859"/>
          </a:xfrm>
          <a:prstGeom prst="rect">
            <a:avLst/>
          </a:prstGeom>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86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19200" y="838200"/>
            <a:ext cx="6461760" cy="5105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035620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9600" y="762000"/>
            <a:ext cx="78486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836789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A </a:t>
            </a:r>
            <a:r>
              <a:rPr lang="en-US" dirty="0" err="1"/>
              <a:t>trifascicular</a:t>
            </a:r>
            <a:r>
              <a:rPr lang="en-US" dirty="0"/>
              <a:t> block is a precursor to complete heart block. While a </a:t>
            </a:r>
            <a:r>
              <a:rPr lang="en-US" dirty="0" err="1"/>
              <a:t>trifascicular</a:t>
            </a:r>
            <a:r>
              <a:rPr lang="en-US" dirty="0"/>
              <a:t> block itself does not require any treatment, high doses of AV blocking agents likely should be avoided. Some series report a 50% lifetime need for a permanent pacemaker in the setting of a </a:t>
            </a:r>
            <a:r>
              <a:rPr lang="en-US" dirty="0" err="1"/>
              <a:t>trifascicular</a:t>
            </a:r>
            <a:r>
              <a:rPr lang="en-US" dirty="0"/>
              <a:t> block.</a:t>
            </a:r>
          </a:p>
        </p:txBody>
      </p:sp>
    </p:spTree>
    <p:extLst>
      <p:ext uri="{BB962C8B-B14F-4D97-AF65-F5344CB8AC3E}">
        <p14:creationId xmlns:p14="http://schemas.microsoft.com/office/powerpoint/2010/main" val="50120206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solidFill>
                  <a:schemeClr val="tx2">
                    <a:lumMod val="75000"/>
                  </a:schemeClr>
                </a:solidFill>
              </a:rPr>
              <a:t>Thank you </a:t>
            </a:r>
            <a:endParaRPr lang="en-US" dirty="0">
              <a:solidFill>
                <a:schemeClr val="tx2">
                  <a:lumMod val="75000"/>
                </a:schemeClr>
              </a:solidFill>
            </a:endParaRPr>
          </a:p>
        </p:txBody>
      </p:sp>
    </p:spTree>
    <p:extLst>
      <p:ext uri="{BB962C8B-B14F-4D97-AF65-F5344CB8AC3E}">
        <p14:creationId xmlns:p14="http://schemas.microsoft.com/office/powerpoint/2010/main" val="10889540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a:t>
            </a:r>
            <a:r>
              <a:rPr lang="en-US" baseline="30000" dirty="0" smtClean="0"/>
              <a:t>nd</a:t>
            </a:r>
            <a:r>
              <a:rPr lang="en-US" dirty="0" smtClean="0"/>
              <a:t> degree SA exit block </a:t>
            </a:r>
            <a:endParaRPr lang="ar-JO" dirty="0"/>
          </a:p>
        </p:txBody>
      </p:sp>
      <p:sp>
        <p:nvSpPr>
          <p:cNvPr id="3" name="Content Placeholder 2"/>
          <p:cNvSpPr>
            <a:spLocks noGrp="1"/>
          </p:cNvSpPr>
          <p:nvPr>
            <p:ph sz="quarter" idx="1"/>
          </p:nvPr>
        </p:nvSpPr>
        <p:spPr/>
        <p:txBody>
          <a:bodyPr/>
          <a:lstStyle/>
          <a:p>
            <a:pPr algn="l" rtl="0"/>
            <a:r>
              <a:rPr lang="en-US" dirty="0" smtClean="0"/>
              <a:t>Type 1; </a:t>
            </a:r>
            <a:r>
              <a:rPr lang="en-US" dirty="0" err="1" smtClean="0"/>
              <a:t>Wenkebach</a:t>
            </a:r>
            <a:r>
              <a:rPr lang="en-US" dirty="0" smtClean="0"/>
              <a:t>;  the PR interval progressively lengthens and P-P interval progressively shortens prior to the pause and the duration of the pause is less than 2 P-P cycles</a:t>
            </a:r>
            <a:endParaRPr lang="ar-JO" dirty="0"/>
          </a:p>
        </p:txBody>
      </p:sp>
      <p:pic>
        <p:nvPicPr>
          <p:cNvPr id="4" name="Picture 3" descr="2.jpg"/>
          <p:cNvPicPr>
            <a:picLocks noChangeAspect="1"/>
          </p:cNvPicPr>
          <p:nvPr/>
        </p:nvPicPr>
        <p:blipFill>
          <a:blip r:embed="rId2"/>
          <a:stretch>
            <a:fillRect/>
          </a:stretch>
        </p:blipFill>
        <p:spPr>
          <a:xfrm>
            <a:off x="0" y="3714752"/>
            <a:ext cx="9144000" cy="200406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a:t>
            </a:r>
            <a:r>
              <a:rPr lang="en-US" baseline="30000" dirty="0" smtClean="0"/>
              <a:t>nd</a:t>
            </a:r>
            <a:r>
              <a:rPr lang="en-US" dirty="0" smtClean="0"/>
              <a:t> degree SA exit block </a:t>
            </a:r>
            <a:endParaRPr lang="ar-JO" dirty="0"/>
          </a:p>
        </p:txBody>
      </p:sp>
      <p:sp>
        <p:nvSpPr>
          <p:cNvPr id="3" name="Content Placeholder 2"/>
          <p:cNvSpPr>
            <a:spLocks noGrp="1"/>
          </p:cNvSpPr>
          <p:nvPr>
            <p:ph sz="quarter" idx="1"/>
          </p:nvPr>
        </p:nvSpPr>
        <p:spPr/>
        <p:txBody>
          <a:bodyPr/>
          <a:lstStyle/>
          <a:p>
            <a:pPr algn="l" rtl="0"/>
            <a:r>
              <a:rPr lang="en-US" dirty="0" smtClean="0"/>
              <a:t>Type 2; no change in PR interval prior to the pause </a:t>
            </a:r>
          </a:p>
          <a:p>
            <a:pPr algn="l" rtl="0"/>
            <a:r>
              <a:rPr lang="en-US" dirty="0" smtClean="0"/>
              <a:t>The pause is double the preceding PP interval </a:t>
            </a:r>
            <a:endParaRPr lang="ar-JO" dirty="0"/>
          </a:p>
        </p:txBody>
      </p:sp>
      <p:pic>
        <p:nvPicPr>
          <p:cNvPr id="4" name="Picture 3" descr="3.jpg"/>
          <p:cNvPicPr>
            <a:picLocks noChangeAspect="1"/>
          </p:cNvPicPr>
          <p:nvPr/>
        </p:nvPicPr>
        <p:blipFill>
          <a:blip r:embed="rId2"/>
          <a:stretch>
            <a:fillRect/>
          </a:stretch>
        </p:blipFill>
        <p:spPr>
          <a:xfrm>
            <a:off x="357158" y="3500438"/>
            <a:ext cx="8786842" cy="216218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214422"/>
            <a:ext cx="8229600" cy="990600"/>
          </a:xfrm>
        </p:spPr>
        <p:txBody>
          <a:bodyPr>
            <a:normAutofit fontScale="90000"/>
          </a:bodyPr>
          <a:lstStyle/>
          <a:p>
            <a:r>
              <a:rPr lang="en-US" dirty="0" smtClean="0"/>
              <a:t>The preceding P-P interval is 1.05 seconds and the dropped is double the value 2.1 seconds</a:t>
            </a:r>
            <a:endParaRPr lang="ar-JO" dirty="0"/>
          </a:p>
        </p:txBody>
      </p:sp>
      <p:pic>
        <p:nvPicPr>
          <p:cNvPr id="4" name="Picture 2" descr="https://litfl.com/wp-content/uploads/2018/08/ECG-Sino-atrial-block-Type-II.jpg"/>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457200" y="3140626"/>
            <a:ext cx="8229600" cy="10942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US" dirty="0" smtClean="0"/>
              <a:t>3</a:t>
            </a:r>
            <a:r>
              <a:rPr lang="en-US" baseline="30000" dirty="0" smtClean="0"/>
              <a:t>rd</a:t>
            </a:r>
            <a:r>
              <a:rPr lang="en-US" dirty="0" smtClean="0"/>
              <a:t> degree SA exit node</a:t>
            </a:r>
            <a:endParaRPr lang="ar-JO" dirty="0"/>
          </a:p>
        </p:txBody>
      </p:sp>
      <p:sp>
        <p:nvSpPr>
          <p:cNvPr id="3" name="Content Placeholder 2"/>
          <p:cNvSpPr>
            <a:spLocks noGrp="1"/>
          </p:cNvSpPr>
          <p:nvPr>
            <p:ph sz="quarter" idx="1"/>
          </p:nvPr>
        </p:nvSpPr>
        <p:spPr/>
        <p:txBody>
          <a:bodyPr/>
          <a:lstStyle/>
          <a:p>
            <a:pPr algn="l" rtl="0"/>
            <a:r>
              <a:rPr lang="en-US" dirty="0" smtClean="0"/>
              <a:t>Complete absence of P waves</a:t>
            </a:r>
          </a:p>
          <a:p>
            <a:pPr algn="l" rtl="0"/>
            <a:r>
              <a:rPr lang="en-US" dirty="0" smtClean="0"/>
              <a:t>Difficult to diagnose without sinus node </a:t>
            </a:r>
            <a:r>
              <a:rPr lang="en-US" dirty="0" err="1" smtClean="0"/>
              <a:t>electrograms</a:t>
            </a:r>
            <a:r>
              <a:rPr lang="en-US" dirty="0" smtClean="0"/>
              <a:t> because it is very similar to sinus arrest </a:t>
            </a:r>
          </a:p>
          <a:p>
            <a:pPr algn="l" rtl="0"/>
            <a:r>
              <a:rPr lang="en-US" dirty="0" smtClean="0"/>
              <a:t>Require EPS</a:t>
            </a:r>
            <a:endParaRPr lang="ar-JO"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Sinus Node Dysfunction - Basic and Bedside Electrocardiography, 1st Edition  (2009)"/>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785786" y="1000108"/>
            <a:ext cx="7405719" cy="536447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a:t>
            </a:r>
            <a:endParaRPr lang="ar-JO" dirty="0"/>
          </a:p>
        </p:txBody>
      </p:sp>
      <p:sp>
        <p:nvSpPr>
          <p:cNvPr id="3" name="Content Placeholder 2"/>
          <p:cNvSpPr>
            <a:spLocks noGrp="1"/>
          </p:cNvSpPr>
          <p:nvPr>
            <p:ph sz="quarter" idx="1"/>
          </p:nvPr>
        </p:nvSpPr>
        <p:spPr/>
        <p:txBody>
          <a:bodyPr/>
          <a:lstStyle/>
          <a:p>
            <a:pPr algn="l" rtl="0"/>
            <a:r>
              <a:rPr lang="en-US" dirty="0" smtClean="0"/>
              <a:t>58 year female pt came with chest pain of 1 hr duration</a:t>
            </a:r>
          </a:p>
          <a:p>
            <a:pPr algn="l" rtl="0">
              <a:buNone/>
            </a:pPr>
            <a:r>
              <a:rPr lang="en-US" dirty="0" smtClean="0"/>
              <a:t>No </a:t>
            </a:r>
            <a:r>
              <a:rPr lang="en-US" dirty="0" err="1" smtClean="0"/>
              <a:t>hx</a:t>
            </a:r>
            <a:r>
              <a:rPr lang="en-US" dirty="0" smtClean="0"/>
              <a:t> of SOB, </a:t>
            </a:r>
            <a:r>
              <a:rPr lang="en-US" dirty="0" err="1" smtClean="0"/>
              <a:t>sweating,palpitation,syncope</a:t>
            </a:r>
            <a:r>
              <a:rPr lang="en-US" dirty="0" smtClean="0"/>
              <a:t> or leg swelling</a:t>
            </a:r>
          </a:p>
          <a:p>
            <a:pPr algn="l" rtl="0">
              <a:buNone/>
            </a:pPr>
            <a:r>
              <a:rPr lang="en-US" dirty="0" smtClean="0"/>
              <a:t>Not a known DM/HTN</a:t>
            </a:r>
          </a:p>
          <a:p>
            <a:pPr algn="l" rtl="0"/>
            <a:r>
              <a:rPr lang="en-US" dirty="0" smtClean="0"/>
              <a:t>Pulse 80 </a:t>
            </a:r>
            <a:r>
              <a:rPr lang="en-US" dirty="0" err="1" smtClean="0"/>
              <a:t>bpm</a:t>
            </a:r>
            <a:r>
              <a:rPr lang="en-US" dirty="0" smtClean="0"/>
              <a:t> </a:t>
            </a:r>
          </a:p>
          <a:p>
            <a:pPr algn="l" rtl="0">
              <a:buNone/>
            </a:pPr>
            <a:r>
              <a:rPr lang="en-US" dirty="0" smtClean="0"/>
              <a:t>Bp 120/80</a:t>
            </a:r>
          </a:p>
          <a:p>
            <a:pPr algn="l" rtl="0">
              <a:buNone/>
            </a:pPr>
            <a:r>
              <a:rPr lang="en-US" dirty="0" smtClean="0"/>
              <a:t>CVS &amp; RS normal</a:t>
            </a:r>
            <a:endParaRPr lang="ar-JO"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reenshot (134).png"/>
          <p:cNvPicPr>
            <a:picLocks noGrp="1" noChangeAspect="1"/>
          </p:cNvPicPr>
          <p:nvPr>
            <p:ph sz="quarter" idx="1"/>
          </p:nvPr>
        </p:nvPicPr>
        <p:blipFill>
          <a:blip r:embed="rId2"/>
          <a:stretch>
            <a:fillRect/>
          </a:stretch>
        </p:blipFill>
        <p:spPr>
          <a:xfrm>
            <a:off x="0" y="285728"/>
            <a:ext cx="9144000" cy="8001055"/>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pPr algn="l" rtl="0"/>
            <a:r>
              <a:rPr lang="en-US" dirty="0" smtClean="0"/>
              <a:t>In this ECG; Sinus </a:t>
            </a:r>
            <a:r>
              <a:rPr lang="en-US" dirty="0" err="1" smtClean="0"/>
              <a:t>rythem</a:t>
            </a:r>
            <a:r>
              <a:rPr lang="en-US" dirty="0" smtClean="0"/>
              <a:t> with absence P-QRS-T every 5</a:t>
            </a:r>
            <a:r>
              <a:rPr lang="en-US" baseline="30000" dirty="0" smtClean="0"/>
              <a:t>th</a:t>
            </a:r>
            <a:r>
              <a:rPr lang="en-US" dirty="0" smtClean="0"/>
              <a:t> wave</a:t>
            </a:r>
          </a:p>
          <a:p>
            <a:pPr algn="l" rtl="0"/>
            <a:r>
              <a:rPr lang="en-US" dirty="0" smtClean="0"/>
              <a:t>P QRS T morphology normal</a:t>
            </a:r>
          </a:p>
          <a:p>
            <a:pPr algn="l" rtl="0"/>
            <a:r>
              <a:rPr lang="en-US" dirty="0" smtClean="0"/>
              <a:t>PP interval before the drop is 0.68 and it is twice the number1.36 in the dropped one without progressively lengthen in PR or shorten the PP interval </a:t>
            </a:r>
          </a:p>
          <a:p>
            <a:pPr algn="l" rtl="0"/>
            <a:r>
              <a:rPr lang="en-US" dirty="0" smtClean="0"/>
              <a:t>2</a:t>
            </a:r>
            <a:r>
              <a:rPr lang="en-US" baseline="30000" dirty="0" smtClean="0"/>
              <a:t>nd</a:t>
            </a:r>
            <a:r>
              <a:rPr lang="en-US" dirty="0" smtClean="0"/>
              <a:t> degree type 2 SA exit block</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Bradycardia</a:t>
            </a:r>
            <a:r>
              <a:rPr lang="en-US" dirty="0" smtClean="0"/>
              <a:t> tachycardia syndrome</a:t>
            </a:r>
            <a:endParaRPr lang="ar-JO" dirty="0"/>
          </a:p>
        </p:txBody>
      </p:sp>
      <p:sp>
        <p:nvSpPr>
          <p:cNvPr id="3" name="Content Placeholder 2"/>
          <p:cNvSpPr>
            <a:spLocks noGrp="1"/>
          </p:cNvSpPr>
          <p:nvPr>
            <p:ph sz="quarter" idx="1"/>
          </p:nvPr>
        </p:nvSpPr>
        <p:spPr/>
        <p:txBody>
          <a:bodyPr/>
          <a:lstStyle/>
          <a:p>
            <a:pPr algn="l" rtl="0"/>
            <a:r>
              <a:rPr lang="en-US" dirty="0" err="1" smtClean="0"/>
              <a:t>Bradycardia</a:t>
            </a:r>
            <a:r>
              <a:rPr lang="en-US" dirty="0" smtClean="0"/>
              <a:t>/ (long) sinus pause up to 6 seconds  interspersed with </a:t>
            </a:r>
            <a:r>
              <a:rPr lang="en-US" dirty="0" err="1" smtClean="0"/>
              <a:t>atrial</a:t>
            </a:r>
            <a:r>
              <a:rPr lang="en-US" dirty="0" smtClean="0"/>
              <a:t> </a:t>
            </a:r>
            <a:r>
              <a:rPr lang="en-US" dirty="0" err="1" smtClean="0"/>
              <a:t>arrythmias</a:t>
            </a:r>
            <a:r>
              <a:rPr lang="en-US" dirty="0" smtClean="0"/>
              <a:t> ( </a:t>
            </a:r>
            <a:r>
              <a:rPr lang="en-US" dirty="0" err="1" smtClean="0"/>
              <a:t>Afib,Atach</a:t>
            </a:r>
            <a:r>
              <a:rPr lang="en-US" dirty="0" smtClean="0"/>
              <a:t>)</a:t>
            </a:r>
          </a:p>
          <a:p>
            <a:pPr algn="l" rtl="0"/>
            <a:r>
              <a:rPr lang="en-US" dirty="0" smtClean="0"/>
              <a:t>Sinus arrest manifests after termination of </a:t>
            </a:r>
            <a:r>
              <a:rPr lang="en-US" dirty="0" err="1" smtClean="0"/>
              <a:t>atrial</a:t>
            </a:r>
            <a:r>
              <a:rPr lang="en-US" dirty="0" smtClean="0"/>
              <a:t> </a:t>
            </a:r>
            <a:r>
              <a:rPr lang="en-US" dirty="0" err="1" smtClean="0"/>
              <a:t>arrythmia</a:t>
            </a:r>
            <a:r>
              <a:rPr lang="en-US" dirty="0" smtClean="0"/>
              <a:t> either </a:t>
            </a:r>
            <a:r>
              <a:rPr lang="en-US" dirty="0" err="1" smtClean="0"/>
              <a:t>spontan</a:t>
            </a:r>
            <a:r>
              <a:rPr lang="en-US" dirty="0" smtClean="0"/>
              <a:t> or after DCCV</a:t>
            </a:r>
            <a:endParaRPr lang="ar-JO" dirty="0"/>
          </a:p>
        </p:txBody>
      </p:sp>
      <p:pic>
        <p:nvPicPr>
          <p:cNvPr id="4" name="Picture 2" descr="Brady Tachy Brady Syndro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596" y="2989047"/>
            <a:ext cx="8358246" cy="386895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Normal sinus </a:t>
            </a:r>
            <a:r>
              <a:rPr lang="en-US" dirty="0" err="1" smtClean="0"/>
              <a:t>rythem</a:t>
            </a:r>
            <a:endParaRPr lang="ar-JO" dirty="0"/>
          </a:p>
        </p:txBody>
      </p:sp>
      <p:pic>
        <p:nvPicPr>
          <p:cNvPr id="4" name="Content Placeholder 3"/>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428596" y="1643050"/>
            <a:ext cx="8072494" cy="3714776"/>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a:t>
            </a:r>
            <a:endParaRPr lang="ar-JO" dirty="0"/>
          </a:p>
        </p:txBody>
      </p:sp>
      <p:pic>
        <p:nvPicPr>
          <p:cNvPr id="6" name="Picture 1" descr="Image"/>
          <p:cNvPicPr>
            <a:picLocks noGrp="1"/>
          </p:cNvPicPr>
          <p:nvPr>
            <p:ph sz="quarter" idx="1"/>
          </p:nvPr>
        </p:nvPicPr>
        <p:blipFill>
          <a:blip r:embed="rId2"/>
          <a:srcRect/>
          <a:stretch>
            <a:fillRect/>
          </a:stretch>
        </p:blipFill>
        <p:spPr bwMode="auto">
          <a:xfrm>
            <a:off x="428596" y="1219200"/>
            <a:ext cx="8286808" cy="56388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Treatment-continue..</a:t>
            </a:r>
            <a:endParaRPr lang="ar-JO" dirty="0"/>
          </a:p>
        </p:txBody>
      </p:sp>
      <p:sp>
        <p:nvSpPr>
          <p:cNvPr id="3" name="Content Placeholder 2"/>
          <p:cNvSpPr>
            <a:spLocks noGrp="1"/>
          </p:cNvSpPr>
          <p:nvPr>
            <p:ph sz="quarter" idx="1"/>
          </p:nvPr>
        </p:nvSpPr>
        <p:spPr/>
        <p:txBody>
          <a:bodyPr/>
          <a:lstStyle/>
          <a:p>
            <a:pPr algn="l" rtl="0"/>
            <a:r>
              <a:rPr lang="en-US" sz="2400" dirty="0" smtClean="0"/>
              <a:t>The treatment of choice for chronic, symptomatic </a:t>
            </a:r>
            <a:r>
              <a:rPr lang="en-US" sz="2400" dirty="0" err="1" smtClean="0"/>
              <a:t>bradycardia</a:t>
            </a:r>
            <a:r>
              <a:rPr lang="en-US" sz="2400" dirty="0" smtClean="0"/>
              <a:t> is the placement of a cardiac pacemaker.</a:t>
            </a:r>
          </a:p>
          <a:p>
            <a:pPr algn="l" rtl="0"/>
            <a:r>
              <a:rPr lang="en-US" sz="2400" dirty="0" err="1" smtClean="0"/>
              <a:t>Antiarrhythmic</a:t>
            </a:r>
            <a:r>
              <a:rPr lang="en-US" sz="2400" dirty="0" smtClean="0"/>
              <a:t> drugs may prevent paroxysmal tachyarrhythmia after pacemaker insertion.</a:t>
            </a:r>
          </a:p>
          <a:p>
            <a:pPr algn="l" rtl="0"/>
            <a:r>
              <a:rPr lang="en-US" sz="2400" dirty="0" err="1" smtClean="0"/>
              <a:t>Theophylline</a:t>
            </a:r>
            <a:r>
              <a:rPr lang="en-US" sz="2400" dirty="0" smtClean="0"/>
              <a:t> and </a:t>
            </a:r>
            <a:r>
              <a:rPr lang="en-US" sz="2400" dirty="0" err="1" smtClean="0"/>
              <a:t>hydralazine</a:t>
            </a:r>
            <a:r>
              <a:rPr lang="en-US" sz="2400" dirty="0" smtClean="0"/>
              <a:t> are options to increase heart rate in healthy, younger patients who have </a:t>
            </a:r>
            <a:r>
              <a:rPr lang="en-US" sz="2400" dirty="0" err="1" smtClean="0"/>
              <a:t>bradycardia</a:t>
            </a:r>
            <a:r>
              <a:rPr lang="en-US" sz="2400" dirty="0" smtClean="0"/>
              <a:t> without syncope.</a:t>
            </a:r>
          </a:p>
          <a:p>
            <a:pPr algn="l" rtl="0"/>
            <a:endParaRPr lang="ar-JO"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9" name="Title 1"/>
          <p:cNvSpPr>
            <a:spLocks noGrp="1"/>
          </p:cNvSpPr>
          <p:nvPr>
            <p:ph type="ctrTitle"/>
          </p:nvPr>
        </p:nvSpPr>
        <p:spPr/>
        <p:txBody>
          <a:bodyPr/>
          <a:lstStyle/>
          <a:p>
            <a:r>
              <a:rPr lang="en-US" altLang="zh-CN"/>
              <a:t>Atrioventricular block</a:t>
            </a:r>
          </a:p>
        </p:txBody>
      </p:sp>
    </p:spTree>
    <p:extLst>
      <p:ext uri="{BB962C8B-B14F-4D97-AF65-F5344CB8AC3E}">
        <p14:creationId xmlns:p14="http://schemas.microsoft.com/office/powerpoint/2010/main" val="20757073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8" name="Picture 2097157"/>
          <p:cNvPicPr>
            <a:picLocks/>
          </p:cNvPicPr>
          <p:nvPr/>
        </p:nvPicPr>
        <p:blipFill>
          <a:blip r:embed="rId2"/>
          <a:stretch>
            <a:fillRect/>
          </a:stretch>
        </p:blipFill>
        <p:spPr>
          <a:xfrm>
            <a:off x="0" y="530068"/>
            <a:ext cx="9144000" cy="5415004"/>
          </a:xfrm>
          <a:prstGeom prst="rect">
            <a:avLst/>
          </a:prstGeom>
        </p:spPr>
      </p:pic>
    </p:spTree>
    <p:extLst>
      <p:ext uri="{BB962C8B-B14F-4D97-AF65-F5344CB8AC3E}">
        <p14:creationId xmlns:p14="http://schemas.microsoft.com/office/powerpoint/2010/main" val="25997579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9" name="Picture 2097158"/>
          <p:cNvPicPr>
            <a:picLocks/>
          </p:cNvPicPr>
          <p:nvPr/>
        </p:nvPicPr>
        <p:blipFill>
          <a:blip r:embed="rId2"/>
          <a:stretch>
            <a:fillRect/>
          </a:stretch>
        </p:blipFill>
        <p:spPr>
          <a:xfrm>
            <a:off x="821043" y="0"/>
            <a:ext cx="7501914" cy="6858000"/>
          </a:xfrm>
          <a:prstGeom prst="rect">
            <a:avLst/>
          </a:prstGeom>
        </p:spPr>
      </p:pic>
    </p:spTree>
    <p:extLst>
      <p:ext uri="{BB962C8B-B14F-4D97-AF65-F5344CB8AC3E}">
        <p14:creationId xmlns:p14="http://schemas.microsoft.com/office/powerpoint/2010/main" val="291492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5" name="Title 1048614"/>
          <p:cNvSpPr>
            <a:spLocks noGrp="1"/>
          </p:cNvSpPr>
          <p:nvPr>
            <p:ph type="title"/>
          </p:nvPr>
        </p:nvSpPr>
        <p:spPr/>
        <p:txBody>
          <a:bodyPr>
            <a:normAutofit fontScale="90000"/>
          </a:bodyPr>
          <a:lstStyle/>
          <a:p>
            <a:r>
              <a:rPr lang="en-US"/>
              <a:t>What do we mean by atrioventricular block ?</a:t>
            </a:r>
          </a:p>
        </p:txBody>
      </p:sp>
      <p:sp>
        <p:nvSpPr>
          <p:cNvPr id="1048616" name="TextBox 1048615"/>
          <p:cNvSpPr txBox="1"/>
          <p:nvPr/>
        </p:nvSpPr>
        <p:spPr>
          <a:xfrm>
            <a:off x="827246" y="2469906"/>
            <a:ext cx="4000000" cy="510540"/>
          </a:xfrm>
          <a:prstGeom prst="rect">
            <a:avLst/>
          </a:prstGeom>
        </p:spPr>
        <p:txBody>
          <a:bodyPr wrap="square" rtlCol="0">
            <a:spAutoFit/>
          </a:bodyPr>
          <a:lstStyle/>
          <a:p>
            <a:r>
              <a:rPr lang="en-US" sz="2800">
                <a:solidFill>
                  <a:srgbClr val="000000"/>
                </a:solidFill>
              </a:rPr>
              <a:t>Transient or permanent </a:t>
            </a:r>
          </a:p>
        </p:txBody>
      </p:sp>
    </p:spTree>
    <p:extLst>
      <p:ext uri="{BB962C8B-B14F-4D97-AF65-F5344CB8AC3E}">
        <p14:creationId xmlns:p14="http://schemas.microsoft.com/office/powerpoint/2010/main" val="21045172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7" name="TextBox 1048616"/>
          <p:cNvSpPr txBox="1"/>
          <p:nvPr/>
        </p:nvSpPr>
        <p:spPr>
          <a:xfrm>
            <a:off x="1498886" y="2604972"/>
            <a:ext cx="6646366" cy="650240"/>
          </a:xfrm>
          <a:prstGeom prst="rect">
            <a:avLst/>
          </a:prstGeom>
        </p:spPr>
        <p:txBody>
          <a:bodyPr wrap="square" rtlCol="0">
            <a:spAutoFit/>
          </a:bodyPr>
          <a:lstStyle/>
          <a:p>
            <a:r>
              <a:rPr lang="en-US" sz="3900" b="1">
                <a:solidFill>
                  <a:srgbClr val="000000"/>
                </a:solidFill>
              </a:rPr>
              <a:t>Is it always pathological ? </a:t>
            </a:r>
          </a:p>
        </p:txBody>
      </p:sp>
    </p:spTree>
    <p:extLst>
      <p:ext uri="{BB962C8B-B14F-4D97-AF65-F5344CB8AC3E}">
        <p14:creationId xmlns:p14="http://schemas.microsoft.com/office/powerpoint/2010/main" val="40415617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5443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8" name="TextBox 1048617"/>
          <p:cNvSpPr txBox="1"/>
          <p:nvPr/>
        </p:nvSpPr>
        <p:spPr>
          <a:xfrm>
            <a:off x="322718" y="1457600"/>
            <a:ext cx="8087471" cy="3126740"/>
          </a:xfrm>
          <a:prstGeom prst="rect">
            <a:avLst/>
          </a:prstGeom>
        </p:spPr>
        <p:txBody>
          <a:bodyPr wrap="square" rtlCol="0">
            <a:spAutoFit/>
          </a:bodyPr>
          <a:lstStyle/>
          <a:p>
            <a:r>
              <a:rPr lang="en-US" sz="3100" b="1">
                <a:solidFill>
                  <a:srgbClr val="000000"/>
                </a:solidFill>
              </a:rPr>
              <a:t>Atrioventricular block may be partial or complete:</a:t>
            </a:r>
          </a:p>
          <a:p>
            <a:endParaRPr lang="en-US" sz="2800">
              <a:solidFill>
                <a:srgbClr val="000000"/>
              </a:solidFill>
            </a:endParaRPr>
          </a:p>
          <a:p>
            <a:pPr marL="457200" indent="-457200">
              <a:buFont typeface="Wingdings" charset="2"/>
              <a:buChar char="n"/>
            </a:pPr>
            <a:r>
              <a:rPr lang="en-US" sz="2800">
                <a:solidFill>
                  <a:srgbClr val="000000"/>
                </a:solidFill>
              </a:rPr>
              <a:t>First-degree and second-degree blocks are partial. </a:t>
            </a:r>
          </a:p>
          <a:p>
            <a:pPr marL="457200" indent="-457200">
              <a:buFont typeface="Wingdings" charset="2"/>
              <a:buChar char="n"/>
            </a:pPr>
            <a:r>
              <a:rPr lang="en-US" sz="2800">
                <a:solidFill>
                  <a:srgbClr val="000000"/>
                </a:solidFill>
              </a:rPr>
              <a:t>Third degree blocks are complete.</a:t>
            </a:r>
          </a:p>
          <a:p>
            <a:endParaRPr lang="en-US" sz="2800">
              <a:solidFill>
                <a:srgbClr val="000000"/>
              </a:solidFill>
            </a:endParaRPr>
          </a:p>
        </p:txBody>
      </p:sp>
    </p:spTree>
    <p:extLst>
      <p:ext uri="{BB962C8B-B14F-4D97-AF65-F5344CB8AC3E}">
        <p14:creationId xmlns:p14="http://schemas.microsoft.com/office/powerpoint/2010/main" val="16352349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9" name="Title 1048618"/>
          <p:cNvSpPr>
            <a:spLocks noGrp="1"/>
          </p:cNvSpPr>
          <p:nvPr>
            <p:ph type="title"/>
          </p:nvPr>
        </p:nvSpPr>
        <p:spPr/>
        <p:txBody>
          <a:bodyPr/>
          <a:lstStyle/>
          <a:p>
            <a:r>
              <a:rPr lang="en-US"/>
              <a:t>Clinical features:</a:t>
            </a:r>
          </a:p>
        </p:txBody>
      </p:sp>
      <p:sp>
        <p:nvSpPr>
          <p:cNvPr id="1048620" name="Content Placeholder 1048619"/>
          <p:cNvSpPr>
            <a:spLocks noGrp="1"/>
          </p:cNvSpPr>
          <p:nvPr>
            <p:ph idx="1"/>
          </p:nvPr>
        </p:nvSpPr>
        <p:spPr/>
        <p:txBody>
          <a:bodyPr>
            <a:normAutofit/>
          </a:bodyPr>
          <a:lstStyle/>
          <a:p>
            <a:r>
              <a:rPr lang="en-US" b="1"/>
              <a:t>Asymptomatic</a:t>
            </a:r>
            <a:r>
              <a:rPr lang="en-US"/>
              <a:t> (common): especially with first-degree and Mobitz type I blocks </a:t>
            </a:r>
          </a:p>
          <a:p>
            <a:r>
              <a:rPr lang="en-US" b="1"/>
              <a:t>Clinical features of end-organ hypoperfusion (due to bradycardia) may be present, including: </a:t>
            </a:r>
          </a:p>
          <a:p>
            <a:r>
              <a:rPr lang="en-US"/>
              <a:t>Fatigue</a:t>
            </a:r>
          </a:p>
          <a:p>
            <a:r>
              <a:rPr lang="en-US"/>
              <a:t>Exercise intolerance</a:t>
            </a:r>
          </a:p>
          <a:p>
            <a:r>
              <a:rPr lang="en-US"/>
              <a:t>Dyspnea</a:t>
            </a:r>
          </a:p>
          <a:p>
            <a:r>
              <a:rPr lang="en-US"/>
              <a:t>Dizziness</a:t>
            </a:r>
          </a:p>
          <a:p>
            <a:r>
              <a:rPr lang="en-US"/>
              <a:t>Syncope</a:t>
            </a:r>
          </a:p>
        </p:txBody>
      </p:sp>
    </p:spTree>
    <p:extLst>
      <p:ext uri="{BB962C8B-B14F-4D97-AF65-F5344CB8AC3E}">
        <p14:creationId xmlns:p14="http://schemas.microsoft.com/office/powerpoint/2010/main" val="32562161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Definition</a:t>
            </a:r>
            <a:endParaRPr lang="ar-JO" dirty="0"/>
          </a:p>
        </p:txBody>
      </p:sp>
      <p:sp>
        <p:nvSpPr>
          <p:cNvPr id="3" name="Content Placeholder 2"/>
          <p:cNvSpPr>
            <a:spLocks noGrp="1"/>
          </p:cNvSpPr>
          <p:nvPr>
            <p:ph sz="quarter" idx="1"/>
          </p:nvPr>
        </p:nvSpPr>
        <p:spPr/>
        <p:txBody>
          <a:bodyPr>
            <a:normAutofit lnSpcReduction="10000"/>
          </a:bodyPr>
          <a:lstStyle/>
          <a:p>
            <a:pPr algn="l" rtl="0"/>
            <a:r>
              <a:rPr lang="de-DE" dirty="0" smtClean="0"/>
              <a:t>Bradys(slow)-Kardia(heart) is the resting heart rate less than 60 bpm although it is seldom symptomatic until the rate drops below 50 bpm.</a:t>
            </a:r>
          </a:p>
          <a:p>
            <a:pPr algn="l" rtl="0"/>
            <a:r>
              <a:rPr lang="de-DE" dirty="0" smtClean="0"/>
              <a:t>Relative bradycardia is used to explain a heart rate that,although not actually below 60 bpm is considered too low for the patient medical condition. For example 70 bpm for septic patient </a:t>
            </a:r>
          </a:p>
          <a:p>
            <a:pPr algn="l" rtl="0"/>
            <a:r>
              <a:rPr lang="de-DE" dirty="0" smtClean="0"/>
              <a:t>Symptomatic bradycardia only exists when the 3 criteria are present</a:t>
            </a:r>
            <a:r>
              <a:rPr lang="en-US" dirty="0" smtClean="0"/>
              <a:t>;</a:t>
            </a:r>
          </a:p>
          <a:p>
            <a:pPr marL="514350" indent="-514350" algn="l" rtl="0">
              <a:buFont typeface="+mj-lt"/>
              <a:buAutoNum type="arabicPeriod"/>
            </a:pPr>
            <a:r>
              <a:rPr lang="en-US" dirty="0" smtClean="0"/>
              <a:t>Slow heart rate </a:t>
            </a:r>
          </a:p>
          <a:p>
            <a:pPr marL="514350" indent="-514350" algn="l" rtl="0">
              <a:buFont typeface="+mj-lt"/>
              <a:buAutoNum type="arabicPeriod"/>
            </a:pPr>
            <a:r>
              <a:rPr lang="en-US" dirty="0" smtClean="0"/>
              <a:t>The patient has symptoms </a:t>
            </a:r>
          </a:p>
          <a:p>
            <a:pPr marL="514350" indent="-514350" algn="l" rtl="0">
              <a:buFont typeface="+mj-lt"/>
              <a:buAutoNum type="arabicPeriod"/>
            </a:pPr>
            <a:r>
              <a:rPr lang="en-US" dirty="0" smtClean="0"/>
              <a:t>The symptoms are due to slow heart rate</a:t>
            </a:r>
            <a:endParaRPr lang="ar-JO"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1" name="Content Placeholder 1048620"/>
          <p:cNvSpPr>
            <a:spLocks noGrp="1"/>
          </p:cNvSpPr>
          <p:nvPr>
            <p:ph idx="1"/>
          </p:nvPr>
        </p:nvSpPr>
        <p:spPr>
          <a:xfrm rot="6650">
            <a:off x="479393" y="237443"/>
            <a:ext cx="7886700" cy="6612935"/>
          </a:xfrm>
        </p:spPr>
        <p:txBody>
          <a:bodyPr>
            <a:normAutofit fontScale="92857"/>
          </a:bodyPr>
          <a:lstStyle/>
          <a:p>
            <a:r>
              <a:rPr lang="en-US" b="1"/>
              <a:t>Irregular rhythms</a:t>
            </a:r>
            <a:r>
              <a:rPr lang="en-US"/>
              <a:t> (e.g., Mobitz I): palpitations</a:t>
            </a:r>
          </a:p>
          <a:p>
            <a:r>
              <a:rPr lang="en-US" b="1"/>
              <a:t>Loss of atrioventricular synchrony (e.g., extreme 1° AV block or 3° AV block)</a:t>
            </a:r>
            <a:r>
              <a:rPr lang="en-US"/>
              <a:t> : </a:t>
            </a:r>
          </a:p>
          <a:p>
            <a:r>
              <a:rPr lang="en-US"/>
              <a:t>Feeling of pulsations in the neck or chest</a:t>
            </a:r>
          </a:p>
          <a:p>
            <a:r>
              <a:rPr lang="en-US"/>
              <a:t>Cannon A waves</a:t>
            </a:r>
          </a:p>
          <a:p>
            <a:r>
              <a:rPr lang="en-US" b="1"/>
              <a:t>Symptoms of heart failure  </a:t>
            </a:r>
          </a:p>
          <a:p>
            <a:r>
              <a:rPr lang="en-US" b="1"/>
              <a:t>Significant pauses of asystole</a:t>
            </a:r>
          </a:p>
          <a:p>
            <a:r>
              <a:rPr lang="en-US" b="1"/>
              <a:t>Stokes-Adams attacks</a:t>
            </a:r>
            <a:r>
              <a:rPr lang="en-US"/>
              <a:t> </a:t>
            </a:r>
          </a:p>
          <a:p>
            <a:r>
              <a:rPr lang="en-US"/>
              <a:t>Sudden losses of consciousness that may occur with brief prodromal symptoms, e.g., dizziness, or without any warning, usually lasting a few seconds</a:t>
            </a:r>
          </a:p>
          <a:p>
            <a:r>
              <a:rPr lang="en-US"/>
              <a:t>Attacks are caused by ventricular asystole, most commonly due to third-degree heart block, especially idiopathic paroxysmal AV block. </a:t>
            </a:r>
          </a:p>
          <a:p>
            <a:r>
              <a:rPr lang="en-US" b="1"/>
              <a:t>Cardiac arrest</a:t>
            </a:r>
          </a:p>
        </p:txBody>
      </p:sp>
    </p:spTree>
    <p:extLst>
      <p:ext uri="{BB962C8B-B14F-4D97-AF65-F5344CB8AC3E}">
        <p14:creationId xmlns:p14="http://schemas.microsoft.com/office/powerpoint/2010/main" val="27824360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2" name="TextBox 1048621"/>
          <p:cNvSpPr txBox="1"/>
          <p:nvPr/>
        </p:nvSpPr>
        <p:spPr>
          <a:xfrm>
            <a:off x="1385261" y="2388608"/>
            <a:ext cx="6734569" cy="612140"/>
          </a:xfrm>
          <a:prstGeom prst="rect">
            <a:avLst/>
          </a:prstGeom>
        </p:spPr>
        <p:txBody>
          <a:bodyPr wrap="square" rtlCol="0">
            <a:spAutoFit/>
          </a:bodyPr>
          <a:lstStyle/>
          <a:p>
            <a:r>
              <a:rPr lang="en-US" sz="3500" b="1">
                <a:solidFill>
                  <a:srgbClr val="000000"/>
                </a:solidFill>
              </a:rPr>
              <a:t>Atrioventricular block degree</a:t>
            </a:r>
            <a:endParaRPr lang="en-US" sz="3500">
              <a:solidFill>
                <a:srgbClr val="000000"/>
              </a:solidFill>
            </a:endParaRPr>
          </a:p>
        </p:txBody>
      </p:sp>
    </p:spTree>
    <p:extLst>
      <p:ext uri="{BB962C8B-B14F-4D97-AF65-F5344CB8AC3E}">
        <p14:creationId xmlns:p14="http://schemas.microsoft.com/office/powerpoint/2010/main" val="40688091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3" name="TextBox 1048622"/>
          <p:cNvSpPr txBox="1"/>
          <p:nvPr/>
        </p:nvSpPr>
        <p:spPr>
          <a:xfrm>
            <a:off x="279462" y="376850"/>
            <a:ext cx="5626414" cy="535940"/>
          </a:xfrm>
          <a:prstGeom prst="rect">
            <a:avLst/>
          </a:prstGeom>
        </p:spPr>
        <p:txBody>
          <a:bodyPr wrap="square" rtlCol="0">
            <a:spAutoFit/>
          </a:bodyPr>
          <a:lstStyle/>
          <a:p>
            <a:r>
              <a:rPr lang="en-US" sz="3000" b="1">
                <a:solidFill>
                  <a:srgbClr val="000000"/>
                </a:solidFill>
              </a:rPr>
              <a:t>First-degree AV block:</a:t>
            </a:r>
            <a:endParaRPr lang="en-US" sz="2800">
              <a:solidFill>
                <a:srgbClr val="000000"/>
              </a:solidFill>
            </a:endParaRPr>
          </a:p>
        </p:txBody>
      </p:sp>
      <p:pic>
        <p:nvPicPr>
          <p:cNvPr id="2097160" name="Picture 2097159"/>
          <p:cNvPicPr>
            <a:picLocks/>
          </p:cNvPicPr>
          <p:nvPr/>
        </p:nvPicPr>
        <p:blipFill>
          <a:blip r:embed="rId2"/>
          <a:stretch>
            <a:fillRect/>
          </a:stretch>
        </p:blipFill>
        <p:spPr>
          <a:xfrm rot="21600000">
            <a:off x="1741077" y="1167611"/>
            <a:ext cx="5661844" cy="4807619"/>
          </a:xfrm>
          <a:prstGeom prst="rect">
            <a:avLst/>
          </a:prstGeom>
        </p:spPr>
      </p:pic>
    </p:spTree>
    <p:extLst>
      <p:ext uri="{BB962C8B-B14F-4D97-AF65-F5344CB8AC3E}">
        <p14:creationId xmlns:p14="http://schemas.microsoft.com/office/powerpoint/2010/main" val="31216316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61" name="Picture 2097160"/>
          <p:cNvPicPr>
            <a:picLocks/>
          </p:cNvPicPr>
          <p:nvPr/>
        </p:nvPicPr>
        <p:blipFill>
          <a:blip r:embed="rId2"/>
          <a:stretch>
            <a:fillRect/>
          </a:stretch>
        </p:blipFill>
        <p:spPr>
          <a:xfrm rot="6159">
            <a:off x="0" y="2991436"/>
            <a:ext cx="9144000" cy="3445438"/>
          </a:xfrm>
          <a:prstGeom prst="rect">
            <a:avLst/>
          </a:prstGeom>
        </p:spPr>
      </p:pic>
      <p:pic>
        <p:nvPicPr>
          <p:cNvPr id="2097162" name="Picture 2097161"/>
          <p:cNvPicPr>
            <a:picLocks/>
          </p:cNvPicPr>
          <p:nvPr/>
        </p:nvPicPr>
        <p:blipFill>
          <a:blip r:embed="rId3"/>
          <a:stretch>
            <a:fillRect/>
          </a:stretch>
        </p:blipFill>
        <p:spPr>
          <a:xfrm>
            <a:off x="143926" y="0"/>
            <a:ext cx="9047635" cy="3308552"/>
          </a:xfrm>
          <a:prstGeom prst="rect">
            <a:avLst/>
          </a:prstGeom>
        </p:spPr>
      </p:pic>
    </p:spTree>
    <p:extLst>
      <p:ext uri="{BB962C8B-B14F-4D97-AF65-F5344CB8AC3E}">
        <p14:creationId xmlns:p14="http://schemas.microsoft.com/office/powerpoint/2010/main" val="22634243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63" name="Picture 2097162"/>
          <p:cNvPicPr>
            <a:picLocks/>
          </p:cNvPicPr>
          <p:nvPr/>
        </p:nvPicPr>
        <p:blipFill>
          <a:blip r:embed="rId2"/>
          <a:stretch>
            <a:fillRect/>
          </a:stretch>
        </p:blipFill>
        <p:spPr>
          <a:xfrm>
            <a:off x="0" y="202465"/>
            <a:ext cx="9144000" cy="6453069"/>
          </a:xfrm>
          <a:prstGeom prst="rect">
            <a:avLst/>
          </a:prstGeom>
        </p:spPr>
      </p:pic>
    </p:spTree>
    <p:extLst>
      <p:ext uri="{BB962C8B-B14F-4D97-AF65-F5344CB8AC3E}">
        <p14:creationId xmlns:p14="http://schemas.microsoft.com/office/powerpoint/2010/main" val="30026224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64" name="Picture 2097163"/>
          <p:cNvPicPr>
            <a:picLocks/>
          </p:cNvPicPr>
          <p:nvPr/>
        </p:nvPicPr>
        <p:blipFill>
          <a:blip r:embed="rId2"/>
          <a:stretch>
            <a:fillRect/>
          </a:stretch>
        </p:blipFill>
        <p:spPr>
          <a:xfrm>
            <a:off x="0" y="17926"/>
            <a:ext cx="9144000" cy="6822147"/>
          </a:xfrm>
          <a:prstGeom prst="rect">
            <a:avLst/>
          </a:prstGeom>
        </p:spPr>
      </p:pic>
    </p:spTree>
    <p:extLst>
      <p:ext uri="{BB962C8B-B14F-4D97-AF65-F5344CB8AC3E}">
        <p14:creationId xmlns:p14="http://schemas.microsoft.com/office/powerpoint/2010/main" val="14096408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65" name="Picture 2097164"/>
          <p:cNvPicPr>
            <a:picLocks/>
          </p:cNvPicPr>
          <p:nvPr/>
        </p:nvPicPr>
        <p:blipFill>
          <a:blip r:embed="rId2"/>
          <a:stretch>
            <a:fillRect/>
          </a:stretch>
        </p:blipFill>
        <p:spPr>
          <a:xfrm>
            <a:off x="0" y="608648"/>
            <a:ext cx="9144000" cy="5640704"/>
          </a:xfrm>
          <a:prstGeom prst="rect">
            <a:avLst/>
          </a:prstGeom>
        </p:spPr>
      </p:pic>
    </p:spTree>
    <p:extLst>
      <p:ext uri="{BB962C8B-B14F-4D97-AF65-F5344CB8AC3E}">
        <p14:creationId xmlns:p14="http://schemas.microsoft.com/office/powerpoint/2010/main" val="42410962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4" name="Title 1048623"/>
          <p:cNvSpPr>
            <a:spLocks noGrp="1"/>
          </p:cNvSpPr>
          <p:nvPr>
            <p:ph type="title"/>
          </p:nvPr>
        </p:nvSpPr>
        <p:spPr/>
        <p:txBody>
          <a:bodyPr>
            <a:normAutofit fontScale="90000"/>
          </a:bodyPr>
          <a:lstStyle/>
          <a:p>
            <a:r>
              <a:rPr lang="en-US"/>
              <a:t>Pacemaker syndrome and pseudo-pacemaker syndrome</a:t>
            </a:r>
          </a:p>
        </p:txBody>
      </p:sp>
      <p:sp>
        <p:nvSpPr>
          <p:cNvPr id="1048625" name="Content Placeholder 1048624"/>
          <p:cNvSpPr>
            <a:spLocks noGrp="1"/>
          </p:cNvSpPr>
          <p:nvPr>
            <p:ph idx="1"/>
          </p:nvPr>
        </p:nvSpPr>
        <p:spPr>
          <a:xfrm>
            <a:off x="248002" y="1825625"/>
            <a:ext cx="8708552" cy="4351338"/>
          </a:xfrm>
        </p:spPr>
        <p:txBody>
          <a:bodyPr>
            <a:noAutofit/>
          </a:bodyPr>
          <a:lstStyle/>
          <a:p>
            <a:r>
              <a:rPr lang="en-US" sz="2400"/>
              <a:t>Pacemaker syndrome is a phenomenon in which a patient feels symptomatically worse after pacemaker placement and presents with progressively worsening symptoms of congestive heart failure (CHF). This is mainly due to the loss of atrioventricular synchrony whereby the pathway is reversed and now has a ventricular origin.</a:t>
            </a:r>
          </a:p>
          <a:p>
            <a:r>
              <a:rPr lang="en-US" sz="2400"/>
              <a:t>It describes the uncomfortable awareness of one's heart beat due to atrial contraction against a closed mitral valve or when atrial contraction occurs shortly after ventricular systole with incomplete atrial filling.</a:t>
            </a:r>
          </a:p>
          <a:p>
            <a:r>
              <a:rPr lang="en-US" sz="2400"/>
              <a:t>Pseudo-pacemaker syndrome refers to a similar constellation of symptoms that can occur with first degree AV block and other heart rhythms that have AV dissociation</a:t>
            </a:r>
          </a:p>
        </p:txBody>
      </p:sp>
    </p:spTree>
    <p:extLst>
      <p:ext uri="{BB962C8B-B14F-4D97-AF65-F5344CB8AC3E}">
        <p14:creationId xmlns:p14="http://schemas.microsoft.com/office/powerpoint/2010/main" val="42715297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6" name="TextBox 1048625"/>
          <p:cNvSpPr txBox="1"/>
          <p:nvPr/>
        </p:nvSpPr>
        <p:spPr>
          <a:xfrm>
            <a:off x="513043" y="328818"/>
            <a:ext cx="5607238" cy="561339"/>
          </a:xfrm>
          <a:prstGeom prst="rect">
            <a:avLst/>
          </a:prstGeom>
        </p:spPr>
        <p:txBody>
          <a:bodyPr wrap="square" rtlCol="0">
            <a:spAutoFit/>
          </a:bodyPr>
          <a:lstStyle/>
          <a:p>
            <a:r>
              <a:rPr lang="en-US" sz="3100" b="1">
                <a:solidFill>
                  <a:srgbClr val="000000"/>
                </a:solidFill>
              </a:rPr>
              <a:t>Second degree heart block:</a:t>
            </a:r>
          </a:p>
        </p:txBody>
      </p:sp>
      <p:pic>
        <p:nvPicPr>
          <p:cNvPr id="2097166" name="Picture 2097165"/>
          <p:cNvPicPr>
            <a:picLocks/>
          </p:cNvPicPr>
          <p:nvPr/>
        </p:nvPicPr>
        <p:blipFill>
          <a:blip r:embed="rId2"/>
          <a:stretch>
            <a:fillRect/>
          </a:stretch>
        </p:blipFill>
        <p:spPr>
          <a:xfrm>
            <a:off x="302908" y="1333732"/>
            <a:ext cx="8538184" cy="4190535"/>
          </a:xfrm>
          <a:prstGeom prst="rect">
            <a:avLst/>
          </a:prstGeom>
        </p:spPr>
      </p:pic>
    </p:spTree>
    <p:extLst>
      <p:ext uri="{BB962C8B-B14F-4D97-AF65-F5344CB8AC3E}">
        <p14:creationId xmlns:p14="http://schemas.microsoft.com/office/powerpoint/2010/main" val="8557425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7" name="TextBox 1048626"/>
          <p:cNvSpPr txBox="1"/>
          <p:nvPr/>
        </p:nvSpPr>
        <p:spPr>
          <a:xfrm>
            <a:off x="917476" y="458636"/>
            <a:ext cx="5871203" cy="561339"/>
          </a:xfrm>
          <a:prstGeom prst="rect">
            <a:avLst/>
          </a:prstGeom>
        </p:spPr>
        <p:txBody>
          <a:bodyPr wrap="square" rtlCol="0">
            <a:spAutoFit/>
          </a:bodyPr>
          <a:lstStyle/>
          <a:p>
            <a:r>
              <a:rPr lang="en-US" sz="3200" b="1">
                <a:solidFill>
                  <a:srgbClr val="000000"/>
                </a:solidFill>
              </a:rPr>
              <a:t>Second degree AV block :</a:t>
            </a:r>
          </a:p>
        </p:txBody>
      </p:sp>
      <p:pic>
        <p:nvPicPr>
          <p:cNvPr id="2097167" name="Picture 2097166"/>
          <p:cNvPicPr>
            <a:picLocks/>
          </p:cNvPicPr>
          <p:nvPr/>
        </p:nvPicPr>
        <p:blipFill>
          <a:blip r:embed="rId3"/>
          <a:stretch>
            <a:fillRect/>
          </a:stretch>
        </p:blipFill>
        <p:spPr>
          <a:xfrm>
            <a:off x="0" y="1634490"/>
            <a:ext cx="9144000" cy="4766042"/>
          </a:xfrm>
          <a:prstGeom prst="rect">
            <a:avLst/>
          </a:prstGeom>
        </p:spPr>
      </p:pic>
    </p:spTree>
    <p:extLst>
      <p:ext uri="{BB962C8B-B14F-4D97-AF65-F5344CB8AC3E}">
        <p14:creationId xmlns:p14="http://schemas.microsoft.com/office/powerpoint/2010/main" val="40688689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ar-JO" dirty="0" smtClean="0"/>
              <a:t> </a:t>
            </a:r>
            <a:r>
              <a:rPr lang="de-DE" dirty="0" smtClean="0"/>
              <a:t>signs and symptoms</a:t>
            </a:r>
            <a:endParaRPr lang="ar-JO" dirty="0"/>
          </a:p>
        </p:txBody>
      </p:sp>
      <p:sp>
        <p:nvSpPr>
          <p:cNvPr id="3" name="Content Placeholder 2"/>
          <p:cNvSpPr>
            <a:spLocks noGrp="1"/>
          </p:cNvSpPr>
          <p:nvPr>
            <p:ph sz="quarter" idx="1"/>
          </p:nvPr>
        </p:nvSpPr>
        <p:spPr/>
        <p:txBody>
          <a:bodyPr>
            <a:normAutofit fontScale="92500" lnSpcReduction="10000"/>
          </a:bodyPr>
          <a:lstStyle/>
          <a:p>
            <a:pPr marL="514350" indent="-514350" algn="l" rtl="0"/>
            <a:r>
              <a:rPr lang="en-US" dirty="0" smtClean="0"/>
              <a:t>Symptoms </a:t>
            </a:r>
          </a:p>
          <a:p>
            <a:pPr marL="514350" indent="-514350" algn="l" rtl="0">
              <a:buFont typeface="+mj-lt"/>
              <a:buAutoNum type="arabicPeriod"/>
            </a:pPr>
            <a:r>
              <a:rPr lang="en-US" dirty="0" smtClean="0"/>
              <a:t>Chest discomfort</a:t>
            </a:r>
          </a:p>
          <a:p>
            <a:pPr marL="514350" indent="-514350" algn="l" rtl="0">
              <a:buFont typeface="+mj-lt"/>
              <a:buAutoNum type="arabicPeriod"/>
            </a:pPr>
            <a:r>
              <a:rPr lang="en-US" dirty="0" smtClean="0"/>
              <a:t>SOB</a:t>
            </a:r>
          </a:p>
          <a:p>
            <a:pPr marL="514350" indent="-514350" algn="l" rtl="0">
              <a:buFont typeface="+mj-lt"/>
              <a:buAutoNum type="arabicPeriod"/>
            </a:pPr>
            <a:r>
              <a:rPr lang="en-US" dirty="0" smtClean="0"/>
              <a:t>Decreased LOC</a:t>
            </a:r>
          </a:p>
          <a:p>
            <a:pPr marL="514350" indent="-514350" algn="l" rtl="0">
              <a:buFont typeface="+mj-lt"/>
              <a:buAutoNum type="arabicPeriod"/>
            </a:pPr>
            <a:r>
              <a:rPr lang="en-US" dirty="0" smtClean="0"/>
              <a:t>Weakness and fatigue</a:t>
            </a:r>
          </a:p>
          <a:p>
            <a:pPr marL="514350" indent="-514350" algn="l" rtl="0">
              <a:buFont typeface="+mj-lt"/>
              <a:buAutoNum type="arabicPeriod"/>
            </a:pPr>
            <a:r>
              <a:rPr lang="en-US" dirty="0" smtClean="0"/>
              <a:t>Lightheadedness and dizziness</a:t>
            </a:r>
          </a:p>
          <a:p>
            <a:pPr marL="514350" indent="-514350" algn="l" rtl="0">
              <a:buFont typeface="+mj-lt"/>
              <a:buAutoNum type="arabicPeriod"/>
            </a:pPr>
            <a:r>
              <a:rPr lang="en-US" dirty="0" err="1" smtClean="0"/>
              <a:t>Presyncope</a:t>
            </a:r>
            <a:r>
              <a:rPr lang="en-US" dirty="0" smtClean="0"/>
              <a:t> and syncope</a:t>
            </a:r>
          </a:p>
          <a:p>
            <a:pPr marL="514350" indent="-514350" algn="l" rtl="0"/>
            <a:r>
              <a:rPr lang="en-US" dirty="0" smtClean="0"/>
              <a:t>Signs</a:t>
            </a:r>
          </a:p>
          <a:p>
            <a:pPr marL="514350" indent="-514350" algn="l" rtl="0">
              <a:buFont typeface="+mj-lt"/>
              <a:buAutoNum type="arabicPeriod"/>
            </a:pPr>
            <a:r>
              <a:rPr lang="en-US" dirty="0" smtClean="0"/>
              <a:t>Hypotension-orthostatic hypotension</a:t>
            </a:r>
          </a:p>
          <a:p>
            <a:pPr marL="514350" indent="-514350" algn="l" rtl="0">
              <a:buFont typeface="+mj-lt"/>
              <a:buAutoNum type="arabicPeriod"/>
            </a:pPr>
            <a:r>
              <a:rPr lang="en-US" dirty="0" smtClean="0"/>
              <a:t>Pulmonary congestion on </a:t>
            </a:r>
            <a:r>
              <a:rPr lang="en-US" dirty="0" err="1" smtClean="0"/>
              <a:t>xray</a:t>
            </a:r>
            <a:r>
              <a:rPr lang="en-US" dirty="0" smtClean="0"/>
              <a:t> and auscultation</a:t>
            </a:r>
          </a:p>
          <a:p>
            <a:pPr marL="514350" indent="-514350" algn="l" rtl="0">
              <a:buFont typeface="+mj-lt"/>
              <a:buAutoNum type="arabicPeriod"/>
            </a:pPr>
            <a:r>
              <a:rPr lang="en-US" dirty="0" smtClean="0"/>
              <a:t>Features of CHF</a:t>
            </a:r>
          </a:p>
          <a:p>
            <a:pPr marL="514350" indent="-514350" algn="l" rtl="0">
              <a:buFont typeface="+mj-lt"/>
              <a:buAutoNum type="arabicPeriod"/>
            </a:pPr>
            <a:r>
              <a:rPr lang="en-US" dirty="0" smtClean="0"/>
              <a:t>Features of pulmonary edema </a:t>
            </a:r>
            <a:endParaRPr lang="ar-JO"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6" name="Picture 2097155"/>
          <p:cNvPicPr>
            <a:picLocks/>
          </p:cNvPicPr>
          <p:nvPr/>
        </p:nvPicPr>
        <p:blipFill>
          <a:blip r:embed="rId3"/>
          <a:stretch>
            <a:fillRect/>
          </a:stretch>
        </p:blipFill>
        <p:spPr>
          <a:xfrm>
            <a:off x="0" y="500856"/>
            <a:ext cx="9144000" cy="1805939"/>
          </a:xfrm>
          <a:prstGeom prst="rect">
            <a:avLst/>
          </a:prstGeom>
        </p:spPr>
      </p:pic>
      <p:pic>
        <p:nvPicPr>
          <p:cNvPr id="2097157" name="Picture 2097156"/>
          <p:cNvPicPr>
            <a:picLocks/>
          </p:cNvPicPr>
          <p:nvPr/>
        </p:nvPicPr>
        <p:blipFill>
          <a:blip r:embed="rId4"/>
          <a:stretch>
            <a:fillRect/>
          </a:stretch>
        </p:blipFill>
        <p:spPr>
          <a:xfrm>
            <a:off x="0" y="3149161"/>
            <a:ext cx="9144000" cy="1805939"/>
          </a:xfrm>
          <a:prstGeom prst="rect">
            <a:avLst/>
          </a:prstGeom>
        </p:spPr>
      </p:pic>
      <p:sp>
        <p:nvSpPr>
          <p:cNvPr id="1048602" name="TextBox 1048601"/>
          <p:cNvSpPr txBox="1"/>
          <p:nvPr/>
        </p:nvSpPr>
        <p:spPr>
          <a:xfrm>
            <a:off x="3258548" y="5524401"/>
            <a:ext cx="4000000" cy="586740"/>
          </a:xfrm>
          <a:prstGeom prst="rect">
            <a:avLst/>
          </a:prstGeom>
        </p:spPr>
        <p:txBody>
          <a:bodyPr wrap="square" rtlCol="0">
            <a:spAutoFit/>
          </a:bodyPr>
          <a:lstStyle/>
          <a:p>
            <a:r>
              <a:rPr lang="en-US" sz="3400" b="1">
                <a:solidFill>
                  <a:srgbClr val="000000"/>
                </a:solidFill>
              </a:rPr>
              <a:t>Mobitz I</a:t>
            </a:r>
          </a:p>
        </p:txBody>
      </p:sp>
    </p:spTree>
    <p:extLst>
      <p:ext uri="{BB962C8B-B14F-4D97-AF65-F5344CB8AC3E}">
        <p14:creationId xmlns:p14="http://schemas.microsoft.com/office/powerpoint/2010/main" val="18113867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5" name="Picture 2097154"/>
          <p:cNvPicPr>
            <a:picLocks/>
          </p:cNvPicPr>
          <p:nvPr/>
        </p:nvPicPr>
        <p:blipFill>
          <a:blip r:embed="rId2"/>
          <a:stretch>
            <a:fillRect/>
          </a:stretch>
        </p:blipFill>
        <p:spPr>
          <a:xfrm>
            <a:off x="229464" y="1822108"/>
            <a:ext cx="8685068" cy="2216727"/>
          </a:xfrm>
          <a:prstGeom prst="rect">
            <a:avLst/>
          </a:prstGeom>
        </p:spPr>
      </p:pic>
      <p:sp>
        <p:nvSpPr>
          <p:cNvPr id="1048594" name="TextBox 1048593"/>
          <p:cNvSpPr txBox="1"/>
          <p:nvPr/>
        </p:nvSpPr>
        <p:spPr>
          <a:xfrm>
            <a:off x="229464" y="672380"/>
            <a:ext cx="4000000" cy="586740"/>
          </a:xfrm>
          <a:prstGeom prst="rect">
            <a:avLst/>
          </a:prstGeom>
        </p:spPr>
        <p:txBody>
          <a:bodyPr wrap="square" rtlCol="0">
            <a:spAutoFit/>
          </a:bodyPr>
          <a:lstStyle/>
          <a:p>
            <a:r>
              <a:rPr lang="en-US" sz="3300" b="1">
                <a:solidFill>
                  <a:srgbClr val="000000"/>
                </a:solidFill>
              </a:rPr>
              <a:t>Mobitz II</a:t>
            </a:r>
          </a:p>
        </p:txBody>
      </p:sp>
    </p:spTree>
    <p:extLst>
      <p:ext uri="{BB962C8B-B14F-4D97-AF65-F5344CB8AC3E}">
        <p14:creationId xmlns:p14="http://schemas.microsoft.com/office/powerpoint/2010/main" val="15094640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4" name="Picture 2097153"/>
          <p:cNvPicPr>
            <a:picLocks/>
          </p:cNvPicPr>
          <p:nvPr/>
        </p:nvPicPr>
        <p:blipFill>
          <a:blip r:embed="rId3"/>
          <a:stretch>
            <a:fillRect/>
          </a:stretch>
        </p:blipFill>
        <p:spPr>
          <a:xfrm>
            <a:off x="0" y="1412989"/>
            <a:ext cx="9144000" cy="4777739"/>
          </a:xfrm>
          <a:prstGeom prst="rect">
            <a:avLst/>
          </a:prstGeom>
        </p:spPr>
      </p:pic>
      <p:sp>
        <p:nvSpPr>
          <p:cNvPr id="1048586" name="TextBox 1048585"/>
          <p:cNvSpPr txBox="1"/>
          <p:nvPr/>
        </p:nvSpPr>
        <p:spPr>
          <a:xfrm>
            <a:off x="572000" y="529590"/>
            <a:ext cx="4000000" cy="510540"/>
          </a:xfrm>
          <a:prstGeom prst="rect">
            <a:avLst/>
          </a:prstGeom>
        </p:spPr>
        <p:txBody>
          <a:bodyPr wrap="square" rtlCol="0">
            <a:spAutoFit/>
          </a:bodyPr>
          <a:lstStyle/>
          <a:p>
            <a:r>
              <a:rPr lang="en-US" sz="2800">
                <a:solidFill>
                  <a:srgbClr val="000000"/>
                </a:solidFill>
              </a:rPr>
              <a:t>Mobitz II</a:t>
            </a:r>
          </a:p>
        </p:txBody>
      </p:sp>
    </p:spTree>
    <p:extLst>
      <p:ext uri="{BB962C8B-B14F-4D97-AF65-F5344CB8AC3E}">
        <p14:creationId xmlns:p14="http://schemas.microsoft.com/office/powerpoint/2010/main" val="294082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2" name="Picture 2097151"/>
          <p:cNvPicPr>
            <a:picLocks/>
          </p:cNvPicPr>
          <p:nvPr/>
        </p:nvPicPr>
        <p:blipFill>
          <a:blip r:embed="rId2"/>
          <a:stretch>
            <a:fillRect/>
          </a:stretch>
        </p:blipFill>
        <p:spPr>
          <a:xfrm>
            <a:off x="126" y="4770096"/>
            <a:ext cx="8866909" cy="1731818"/>
          </a:xfrm>
          <a:prstGeom prst="rect">
            <a:avLst/>
          </a:prstGeom>
        </p:spPr>
      </p:pic>
      <p:sp>
        <p:nvSpPr>
          <p:cNvPr id="1048584" name="TextBox 1048583"/>
          <p:cNvSpPr txBox="1"/>
          <p:nvPr/>
        </p:nvSpPr>
        <p:spPr>
          <a:xfrm>
            <a:off x="301089" y="3421356"/>
            <a:ext cx="7383864" cy="1348740"/>
          </a:xfrm>
          <a:prstGeom prst="rect">
            <a:avLst/>
          </a:prstGeom>
        </p:spPr>
        <p:txBody>
          <a:bodyPr wrap="square" rtlCol="0">
            <a:spAutoFit/>
          </a:bodyPr>
          <a:lstStyle/>
          <a:p>
            <a:r>
              <a:rPr lang="en-US" sz="2800">
                <a:solidFill>
                  <a:srgbClr val="000000"/>
                </a:solidFill>
              </a:rPr>
              <a:t>High-grade AV block :</a:t>
            </a:r>
          </a:p>
          <a:p>
            <a:r>
              <a:rPr lang="en-US" sz="2800">
                <a:solidFill>
                  <a:srgbClr val="000000"/>
                </a:solidFill>
              </a:rPr>
              <a:t>P:QRS ratio of 3:1 or higher, producing an extremely slow ventricular rate.</a:t>
            </a:r>
          </a:p>
        </p:txBody>
      </p:sp>
      <p:pic>
        <p:nvPicPr>
          <p:cNvPr id="2097169" name="Picture 2097168"/>
          <p:cNvPicPr>
            <a:picLocks/>
          </p:cNvPicPr>
          <p:nvPr/>
        </p:nvPicPr>
        <p:blipFill>
          <a:blip r:embed="rId3"/>
          <a:stretch>
            <a:fillRect/>
          </a:stretch>
        </p:blipFill>
        <p:spPr>
          <a:xfrm>
            <a:off x="0" y="1658775"/>
            <a:ext cx="9144000" cy="1770225"/>
          </a:xfrm>
          <a:prstGeom prst="rect">
            <a:avLst/>
          </a:prstGeom>
        </p:spPr>
      </p:pic>
      <p:sp>
        <p:nvSpPr>
          <p:cNvPr id="1048686" name="TextBox 1048685"/>
          <p:cNvSpPr txBox="1"/>
          <p:nvPr/>
        </p:nvSpPr>
        <p:spPr>
          <a:xfrm>
            <a:off x="433580" y="752893"/>
            <a:ext cx="4000000" cy="510540"/>
          </a:xfrm>
          <a:prstGeom prst="rect">
            <a:avLst/>
          </a:prstGeom>
        </p:spPr>
        <p:txBody>
          <a:bodyPr wrap="square" rtlCol="0">
            <a:spAutoFit/>
          </a:bodyPr>
          <a:lstStyle/>
          <a:p>
            <a:r>
              <a:rPr lang="en-US" sz="2800">
                <a:solidFill>
                  <a:srgbClr val="000000"/>
                </a:solidFill>
              </a:rPr>
              <a:t>2:1 block</a:t>
            </a:r>
          </a:p>
        </p:txBody>
      </p:sp>
    </p:spTree>
    <p:extLst>
      <p:ext uri="{BB962C8B-B14F-4D97-AF65-F5344CB8AC3E}">
        <p14:creationId xmlns:p14="http://schemas.microsoft.com/office/powerpoint/2010/main" val="32335030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3" name="Picture 2097152"/>
          <p:cNvPicPr>
            <a:picLocks/>
          </p:cNvPicPr>
          <p:nvPr/>
        </p:nvPicPr>
        <p:blipFill>
          <a:blip r:embed="rId2"/>
          <a:stretch>
            <a:fillRect/>
          </a:stretch>
        </p:blipFill>
        <p:spPr>
          <a:xfrm>
            <a:off x="2450757" y="0"/>
            <a:ext cx="7123931" cy="6858000"/>
          </a:xfrm>
          <a:prstGeom prst="rect">
            <a:avLst/>
          </a:prstGeom>
        </p:spPr>
      </p:pic>
      <p:sp>
        <p:nvSpPr>
          <p:cNvPr id="1048585" name="TextBox 1048584"/>
          <p:cNvSpPr txBox="1"/>
          <p:nvPr/>
        </p:nvSpPr>
        <p:spPr>
          <a:xfrm>
            <a:off x="0" y="697053"/>
            <a:ext cx="4000000" cy="1348740"/>
          </a:xfrm>
          <a:prstGeom prst="rect">
            <a:avLst/>
          </a:prstGeom>
        </p:spPr>
        <p:txBody>
          <a:bodyPr wrap="square" rtlCol="0">
            <a:spAutoFit/>
          </a:bodyPr>
          <a:lstStyle/>
          <a:p>
            <a:r>
              <a:rPr lang="en-US" sz="2800">
                <a:solidFill>
                  <a:srgbClr val="000000"/>
                </a:solidFill>
              </a:rPr>
              <a:t>Emergency management of bradycardia</a:t>
            </a:r>
          </a:p>
        </p:txBody>
      </p:sp>
    </p:spTree>
    <p:extLst>
      <p:ext uri="{BB962C8B-B14F-4D97-AF65-F5344CB8AC3E}">
        <p14:creationId xmlns:p14="http://schemas.microsoft.com/office/powerpoint/2010/main" val="23573987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8" name="TextBox 1048587"/>
          <p:cNvSpPr txBox="1"/>
          <p:nvPr/>
        </p:nvSpPr>
        <p:spPr>
          <a:xfrm>
            <a:off x="288115" y="251823"/>
            <a:ext cx="4000000" cy="586740"/>
          </a:xfrm>
          <a:prstGeom prst="rect">
            <a:avLst/>
          </a:prstGeom>
        </p:spPr>
        <p:txBody>
          <a:bodyPr wrap="square" rtlCol="0">
            <a:spAutoFit/>
          </a:bodyPr>
          <a:lstStyle/>
          <a:p>
            <a:r>
              <a:rPr lang="en-US" sz="3300" b="1">
                <a:solidFill>
                  <a:srgbClr val="000000"/>
                </a:solidFill>
              </a:rPr>
              <a:t>Types of AV blocks :</a:t>
            </a:r>
            <a:endParaRPr lang="en-US" sz="2800">
              <a:solidFill>
                <a:srgbClr val="000000"/>
              </a:solidFill>
            </a:endParaRPr>
          </a:p>
        </p:txBody>
      </p:sp>
      <p:sp>
        <p:nvSpPr>
          <p:cNvPr id="1048589" name="TextBox 1048588"/>
          <p:cNvSpPr txBox="1"/>
          <p:nvPr/>
        </p:nvSpPr>
        <p:spPr>
          <a:xfrm>
            <a:off x="288115" y="1197261"/>
            <a:ext cx="4000000" cy="510540"/>
          </a:xfrm>
          <a:prstGeom prst="rect">
            <a:avLst/>
          </a:prstGeom>
        </p:spPr>
        <p:txBody>
          <a:bodyPr wrap="square" rtlCol="0">
            <a:spAutoFit/>
          </a:bodyPr>
          <a:lstStyle/>
          <a:p>
            <a:r>
              <a:rPr lang="en-US" sz="2900" b="1">
                <a:solidFill>
                  <a:srgbClr val="000000"/>
                </a:solidFill>
              </a:rPr>
              <a:t>High risk *:</a:t>
            </a:r>
          </a:p>
        </p:txBody>
      </p:sp>
      <p:sp>
        <p:nvSpPr>
          <p:cNvPr id="1048590" name="TextBox 1048589"/>
          <p:cNvSpPr txBox="1"/>
          <p:nvPr/>
        </p:nvSpPr>
        <p:spPr>
          <a:xfrm>
            <a:off x="0" y="1707800"/>
            <a:ext cx="4000000" cy="2606040"/>
          </a:xfrm>
          <a:prstGeom prst="rect">
            <a:avLst/>
          </a:prstGeom>
        </p:spPr>
        <p:txBody>
          <a:bodyPr wrap="square" rtlCol="0">
            <a:spAutoFit/>
          </a:bodyPr>
          <a:lstStyle/>
          <a:p>
            <a:pPr marL="457200" indent="-457200">
              <a:buFont typeface="Wingdings" charset="2"/>
              <a:buChar char="n"/>
            </a:pPr>
            <a:r>
              <a:rPr lang="en-US" sz="2800">
                <a:solidFill>
                  <a:srgbClr val="000000"/>
                </a:solidFill>
              </a:rPr>
              <a:t>Mobitz II</a:t>
            </a:r>
          </a:p>
          <a:p>
            <a:pPr marL="457200" indent="-457200">
              <a:buFont typeface="Wingdings" charset="2"/>
              <a:buChar char="n"/>
            </a:pPr>
            <a:r>
              <a:rPr lang="en-US" sz="2800">
                <a:solidFill>
                  <a:srgbClr val="000000"/>
                </a:solidFill>
              </a:rPr>
              <a:t>2:1 second degree heart block caused by infranodal block</a:t>
            </a:r>
          </a:p>
          <a:p>
            <a:pPr marL="457200" indent="-457200">
              <a:buFont typeface="Wingdings" charset="2"/>
              <a:buChar char="n"/>
            </a:pPr>
            <a:r>
              <a:rPr lang="en-US" sz="2800">
                <a:solidFill>
                  <a:srgbClr val="000000"/>
                </a:solidFill>
              </a:rPr>
              <a:t>Third degree heart block </a:t>
            </a:r>
          </a:p>
        </p:txBody>
      </p:sp>
      <p:sp>
        <p:nvSpPr>
          <p:cNvPr id="1048591" name="TextBox 1048590"/>
          <p:cNvSpPr txBox="1"/>
          <p:nvPr/>
        </p:nvSpPr>
        <p:spPr>
          <a:xfrm>
            <a:off x="5525301" y="1197261"/>
            <a:ext cx="3107447" cy="510540"/>
          </a:xfrm>
          <a:prstGeom prst="rect">
            <a:avLst/>
          </a:prstGeom>
        </p:spPr>
        <p:txBody>
          <a:bodyPr wrap="square" rtlCol="0">
            <a:spAutoFit/>
          </a:bodyPr>
          <a:lstStyle/>
          <a:p>
            <a:r>
              <a:rPr lang="en-US" sz="3000" b="1">
                <a:solidFill>
                  <a:srgbClr val="000000"/>
                </a:solidFill>
              </a:rPr>
              <a:t>Low risk </a:t>
            </a:r>
          </a:p>
        </p:txBody>
      </p:sp>
      <p:sp>
        <p:nvSpPr>
          <p:cNvPr id="1048592" name="TextBox 1048591"/>
          <p:cNvSpPr txBox="1"/>
          <p:nvPr/>
        </p:nvSpPr>
        <p:spPr>
          <a:xfrm>
            <a:off x="5079023" y="1707801"/>
            <a:ext cx="4000000" cy="1767839"/>
          </a:xfrm>
          <a:prstGeom prst="rect">
            <a:avLst/>
          </a:prstGeom>
        </p:spPr>
        <p:txBody>
          <a:bodyPr wrap="square" rtlCol="0">
            <a:spAutoFit/>
          </a:bodyPr>
          <a:lstStyle/>
          <a:p>
            <a:pPr marL="457200" indent="-457200">
              <a:buFont typeface="Wingdings" charset="2"/>
              <a:buChar char="n"/>
            </a:pPr>
            <a:r>
              <a:rPr lang="en-US" sz="2800">
                <a:solidFill>
                  <a:srgbClr val="000000"/>
                </a:solidFill>
              </a:rPr>
              <a:t>First degree block</a:t>
            </a:r>
          </a:p>
          <a:p>
            <a:pPr marL="457200" indent="-457200">
              <a:buFont typeface="Wingdings" charset="2"/>
              <a:buChar char="n"/>
            </a:pPr>
            <a:r>
              <a:rPr lang="en-US" sz="2800">
                <a:solidFill>
                  <a:srgbClr val="000000"/>
                </a:solidFill>
              </a:rPr>
              <a:t>Mobitz I</a:t>
            </a:r>
          </a:p>
          <a:p>
            <a:pPr marL="457200" indent="-457200">
              <a:buFont typeface="Wingdings" charset="2"/>
              <a:buChar char="n"/>
            </a:pPr>
            <a:r>
              <a:rPr lang="en-US" sz="2800">
                <a:solidFill>
                  <a:srgbClr val="000000"/>
                </a:solidFill>
              </a:rPr>
              <a:t>2:1 block due to AV block</a:t>
            </a:r>
          </a:p>
        </p:txBody>
      </p:sp>
      <p:sp>
        <p:nvSpPr>
          <p:cNvPr id="1048593" name="TextBox 1048592"/>
          <p:cNvSpPr txBox="1"/>
          <p:nvPr/>
        </p:nvSpPr>
        <p:spPr>
          <a:xfrm>
            <a:off x="288114" y="4824378"/>
            <a:ext cx="4000000" cy="1348740"/>
          </a:xfrm>
          <a:prstGeom prst="rect">
            <a:avLst/>
          </a:prstGeom>
        </p:spPr>
        <p:txBody>
          <a:bodyPr wrap="square" rtlCol="0">
            <a:spAutoFit/>
          </a:bodyPr>
          <a:lstStyle/>
          <a:p>
            <a:r>
              <a:rPr lang="en-US" sz="2800">
                <a:solidFill>
                  <a:srgbClr val="000000"/>
                </a:solidFill>
              </a:rPr>
              <a:t>*: higher risk of developing sudden cardiac arrest </a:t>
            </a:r>
          </a:p>
        </p:txBody>
      </p:sp>
    </p:spTree>
    <p:extLst>
      <p:ext uri="{BB962C8B-B14F-4D97-AF65-F5344CB8AC3E}">
        <p14:creationId xmlns:p14="http://schemas.microsoft.com/office/powerpoint/2010/main" val="12654962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0" name="Title 1048599"/>
          <p:cNvSpPr>
            <a:spLocks noGrp="1"/>
          </p:cNvSpPr>
          <p:nvPr>
            <p:ph type="title"/>
          </p:nvPr>
        </p:nvSpPr>
        <p:spPr/>
        <p:txBody>
          <a:bodyPr/>
          <a:lstStyle/>
          <a:p>
            <a:r>
              <a:rPr lang="en-US"/>
              <a:t>Management :</a:t>
            </a:r>
          </a:p>
        </p:txBody>
      </p:sp>
      <p:sp>
        <p:nvSpPr>
          <p:cNvPr id="1048601" name="Content Placeholder 1048600"/>
          <p:cNvSpPr>
            <a:spLocks noGrp="1"/>
          </p:cNvSpPr>
          <p:nvPr>
            <p:ph idx="1"/>
          </p:nvPr>
        </p:nvSpPr>
        <p:spPr>
          <a:xfrm rot="21596550">
            <a:off x="153898" y="1519787"/>
            <a:ext cx="8836203" cy="5333781"/>
          </a:xfrm>
        </p:spPr>
        <p:txBody>
          <a:bodyPr>
            <a:normAutofit/>
          </a:bodyPr>
          <a:lstStyle/>
          <a:p>
            <a:r>
              <a:rPr lang="en-US" b="1"/>
              <a:t>All patients</a:t>
            </a:r>
          </a:p>
          <a:p>
            <a:r>
              <a:rPr lang="en-US"/>
              <a:t>Obtain 12-lead ECG immediately (with or without rhythm strip) to ascertain the type of AV block.</a:t>
            </a:r>
          </a:p>
          <a:p>
            <a:r>
              <a:rPr lang="en-US"/>
              <a:t>Evaluate for signs of unstable bradycardia and apply transcutaneous pacing pads if required.</a:t>
            </a:r>
          </a:p>
          <a:p>
            <a:r>
              <a:rPr lang="en-US" b="1"/>
              <a:t>Asymptomatic:</a:t>
            </a:r>
            <a:endParaRPr lang="en-US"/>
          </a:p>
          <a:p>
            <a:r>
              <a:rPr lang="en-US" b="0"/>
              <a:t>No treatment is required</a:t>
            </a:r>
            <a:endParaRPr lang="en-US"/>
          </a:p>
          <a:p>
            <a:r>
              <a:rPr lang="en-US"/>
              <a:t>Pacemaker is </a:t>
            </a:r>
            <a:r>
              <a:rPr lang="en-US" b="1"/>
              <a:t>not recommended </a:t>
            </a:r>
            <a:r>
              <a:rPr lang="en-US" b="0"/>
              <a:t>in the management of first degree AV block.</a:t>
            </a:r>
            <a:endParaRPr lang="en-US"/>
          </a:p>
          <a:p>
            <a:r>
              <a:rPr lang="en-US" b="0"/>
              <a:t>investigate as an outpatient unless hemodynamically unstable</a:t>
            </a:r>
            <a:r>
              <a:rPr lang="en-US"/>
              <a:t> </a:t>
            </a:r>
          </a:p>
        </p:txBody>
      </p:sp>
    </p:spTree>
    <p:extLst>
      <p:ext uri="{BB962C8B-B14F-4D97-AF65-F5344CB8AC3E}">
        <p14:creationId xmlns:p14="http://schemas.microsoft.com/office/powerpoint/2010/main" val="41931968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70" name="Picture 2097169"/>
          <p:cNvPicPr>
            <a:picLocks/>
          </p:cNvPicPr>
          <p:nvPr/>
        </p:nvPicPr>
        <p:blipFill>
          <a:blip r:embed="rId2"/>
          <a:stretch>
            <a:fillRect/>
          </a:stretch>
        </p:blipFill>
        <p:spPr>
          <a:xfrm>
            <a:off x="138545" y="190500"/>
            <a:ext cx="8866909" cy="6477000"/>
          </a:xfrm>
          <a:prstGeom prst="rect">
            <a:avLst/>
          </a:prstGeom>
        </p:spPr>
      </p:pic>
    </p:spTree>
    <p:extLst>
      <p:ext uri="{BB962C8B-B14F-4D97-AF65-F5344CB8AC3E}">
        <p14:creationId xmlns:p14="http://schemas.microsoft.com/office/powerpoint/2010/main" val="36826804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9" name="Title 1048628"/>
          <p:cNvSpPr>
            <a:spLocks noGrp="1"/>
          </p:cNvSpPr>
          <p:nvPr>
            <p:ph type="title"/>
          </p:nvPr>
        </p:nvSpPr>
        <p:spPr/>
        <p:txBody>
          <a:bodyPr/>
          <a:lstStyle/>
          <a:p>
            <a:r>
              <a:rPr lang="en-US"/>
              <a:t>Stable-patient low-risk AV block: </a:t>
            </a:r>
          </a:p>
        </p:txBody>
      </p:sp>
      <p:sp>
        <p:nvSpPr>
          <p:cNvPr id="1048630" name="Content Placeholder 1048629"/>
          <p:cNvSpPr>
            <a:spLocks noGrp="1"/>
          </p:cNvSpPr>
          <p:nvPr>
            <p:ph idx="1"/>
          </p:nvPr>
        </p:nvSpPr>
        <p:spPr/>
        <p:txBody>
          <a:bodyPr>
            <a:normAutofit/>
          </a:bodyPr>
          <a:lstStyle/>
          <a:p>
            <a:pPr marL="0" indent="0">
              <a:buNone/>
            </a:pPr>
            <a:r>
              <a:rPr lang="en-US" b="1"/>
              <a:t>. </a:t>
            </a:r>
            <a:r>
              <a:rPr lang="en-US"/>
              <a:t>Identify and treat the underlying cause (e.g., structural heart disease, digoxin toxicity).</a:t>
            </a:r>
          </a:p>
          <a:p>
            <a:r>
              <a:rPr lang="en-US"/>
              <a:t>Check serum electrolytes and provide electrolyte repletion as needed.</a:t>
            </a:r>
          </a:p>
          <a:p>
            <a:r>
              <a:rPr lang="en-US"/>
              <a:t>Screen for and treat acute coronary syndrome in patients with atherosclerotic risk factors (e.g., serial ECG, troponin, aspirin).</a:t>
            </a:r>
          </a:p>
          <a:p>
            <a:r>
              <a:rPr lang="en-US"/>
              <a:t>Further diagnostics and specific management according to suspected etiology of AV block</a:t>
            </a:r>
          </a:p>
        </p:txBody>
      </p:sp>
    </p:spTree>
    <p:extLst>
      <p:ext uri="{BB962C8B-B14F-4D97-AF65-F5344CB8AC3E}">
        <p14:creationId xmlns:p14="http://schemas.microsoft.com/office/powerpoint/2010/main" val="41988630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1" name="TextBox 1048630"/>
          <p:cNvSpPr txBox="1"/>
          <p:nvPr/>
        </p:nvSpPr>
        <p:spPr>
          <a:xfrm>
            <a:off x="519494" y="1287780"/>
            <a:ext cx="7629485" cy="4282439"/>
          </a:xfrm>
          <a:prstGeom prst="rect">
            <a:avLst/>
          </a:prstGeom>
        </p:spPr>
        <p:txBody>
          <a:bodyPr wrap="square" rtlCol="0">
            <a:spAutoFit/>
          </a:bodyPr>
          <a:lstStyle/>
          <a:p>
            <a:r>
              <a:rPr lang="en-US" sz="2800">
                <a:solidFill>
                  <a:srgbClr val="000000"/>
                </a:solidFill>
              </a:rPr>
              <a:t>Identify medications that can impair AV conduction. </a:t>
            </a:r>
          </a:p>
          <a:p>
            <a:r>
              <a:rPr lang="en-US" sz="2800">
                <a:solidFill>
                  <a:srgbClr val="000000"/>
                </a:solidFill>
              </a:rPr>
              <a:t>Beta-blockers</a:t>
            </a:r>
          </a:p>
          <a:p>
            <a:r>
              <a:rPr lang="en-US" sz="2800">
                <a:solidFill>
                  <a:srgbClr val="000000"/>
                </a:solidFill>
              </a:rPr>
              <a:t>Non-dihydropyridine calcium channel blockers</a:t>
            </a:r>
          </a:p>
          <a:p>
            <a:r>
              <a:rPr lang="en-US" sz="2800">
                <a:solidFill>
                  <a:srgbClr val="000000"/>
                </a:solidFill>
              </a:rPr>
              <a:t>Digoxin</a:t>
            </a:r>
          </a:p>
          <a:p>
            <a:r>
              <a:rPr lang="en-US" sz="2800">
                <a:solidFill>
                  <a:srgbClr val="000000"/>
                </a:solidFill>
              </a:rPr>
              <a:t>Others: clonidine, amiodarone, adenosine, flecainide, class IB antiarrhythmics, and some antidepressants.</a:t>
            </a:r>
          </a:p>
          <a:p>
            <a:r>
              <a:rPr lang="en-US" sz="2800">
                <a:solidFill>
                  <a:srgbClr val="000000"/>
                </a:solidFill>
              </a:rPr>
              <a:t>Consider measuring drug levels: e.g. digoxin level</a:t>
            </a:r>
          </a:p>
        </p:txBody>
      </p:sp>
    </p:spTree>
    <p:extLst>
      <p:ext uri="{BB962C8B-B14F-4D97-AF65-F5344CB8AC3E}">
        <p14:creationId xmlns:p14="http://schemas.microsoft.com/office/powerpoint/2010/main" val="2186682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pPr algn="l" rtl="0"/>
            <a:r>
              <a:rPr lang="en-US" dirty="0" err="1" smtClean="0"/>
              <a:t>Bradycardias</a:t>
            </a:r>
            <a:r>
              <a:rPr lang="en-US" dirty="0" smtClean="0"/>
              <a:t> are either due to SA node dysfunction of AV node block, to sum up </a:t>
            </a:r>
          </a:p>
          <a:p>
            <a:pPr algn="l" rtl="0"/>
            <a:r>
              <a:rPr lang="en-US" dirty="0" smtClean="0"/>
              <a:t>SA node dysfunction;  Sick sinus syndrome, inappropriate sinus </a:t>
            </a:r>
            <a:r>
              <a:rPr lang="en-US" dirty="0" err="1" smtClean="0"/>
              <a:t>bradycardia</a:t>
            </a:r>
            <a:r>
              <a:rPr lang="en-US" dirty="0" smtClean="0"/>
              <a:t>, SA exit block, sinus pause/arrest, tachycardia-</a:t>
            </a:r>
            <a:r>
              <a:rPr lang="en-US" dirty="0" err="1" smtClean="0"/>
              <a:t>bradycardia</a:t>
            </a:r>
            <a:r>
              <a:rPr lang="en-US" dirty="0" smtClean="0"/>
              <a:t> syndrome</a:t>
            </a:r>
          </a:p>
          <a:p>
            <a:pPr algn="l" rtl="0"/>
            <a:r>
              <a:rPr lang="en-US" dirty="0" smtClean="0"/>
              <a:t>AV block; 1</a:t>
            </a:r>
            <a:r>
              <a:rPr lang="en-US" baseline="30000" dirty="0" smtClean="0"/>
              <a:t>st</a:t>
            </a:r>
            <a:r>
              <a:rPr lang="en-US" dirty="0" smtClean="0"/>
              <a:t> degree, 2</a:t>
            </a:r>
            <a:r>
              <a:rPr lang="en-US" baseline="30000" dirty="0" smtClean="0"/>
              <a:t>nd</a:t>
            </a:r>
            <a:r>
              <a:rPr lang="en-US" dirty="0" smtClean="0"/>
              <a:t> degree, 3</a:t>
            </a:r>
            <a:r>
              <a:rPr lang="en-US" baseline="30000" dirty="0" smtClean="0"/>
              <a:t>rd</a:t>
            </a:r>
            <a:r>
              <a:rPr lang="en-US" dirty="0" smtClean="0"/>
              <a:t> degree, high grade AV block</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2" name="Title 1048631"/>
          <p:cNvSpPr>
            <a:spLocks noGrp="1"/>
          </p:cNvSpPr>
          <p:nvPr>
            <p:ph type="title"/>
          </p:nvPr>
        </p:nvSpPr>
        <p:spPr/>
        <p:txBody>
          <a:bodyPr/>
          <a:lstStyle/>
          <a:p>
            <a:r>
              <a:rPr lang="en-US"/>
              <a:t>Management of low-risk AV block:</a:t>
            </a:r>
          </a:p>
        </p:txBody>
      </p:sp>
      <p:sp>
        <p:nvSpPr>
          <p:cNvPr id="1048633" name="Content Placeholder 1048632"/>
          <p:cNvSpPr>
            <a:spLocks noGrp="1"/>
          </p:cNvSpPr>
          <p:nvPr>
            <p:ph idx="1"/>
          </p:nvPr>
        </p:nvSpPr>
        <p:spPr/>
        <p:txBody>
          <a:bodyPr>
            <a:normAutofit/>
          </a:bodyPr>
          <a:lstStyle/>
          <a:p>
            <a:r>
              <a:rPr lang="en-US" b="1" u="sng"/>
              <a:t>Hemodynamically stable patients</a:t>
            </a:r>
          </a:p>
          <a:p>
            <a:r>
              <a:rPr lang="en-US"/>
              <a:t>Consider assessment for pacemaker indications in patients with low-risk AV blocks.</a:t>
            </a:r>
          </a:p>
          <a:p>
            <a:r>
              <a:rPr lang="en-US"/>
              <a:t>Ambulatory Holter ECG in symptomatic patients to ensure the arrhythmia correlates with symptoms</a:t>
            </a:r>
          </a:p>
          <a:p>
            <a:r>
              <a:rPr lang="en-US"/>
              <a:t>Carotid sinus massage, exercise ECG, or EPS to assess level of the AV block</a:t>
            </a:r>
          </a:p>
        </p:txBody>
      </p:sp>
    </p:spTree>
    <p:extLst>
      <p:ext uri="{BB962C8B-B14F-4D97-AF65-F5344CB8AC3E}">
        <p14:creationId xmlns:p14="http://schemas.microsoft.com/office/powerpoint/2010/main" val="21005267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4" name="Title 1048633"/>
          <p:cNvSpPr>
            <a:spLocks noGrp="1"/>
          </p:cNvSpPr>
          <p:nvPr>
            <p:ph type="title"/>
          </p:nvPr>
        </p:nvSpPr>
        <p:spPr/>
        <p:txBody>
          <a:bodyPr/>
          <a:lstStyle/>
          <a:p>
            <a:r>
              <a:rPr lang="en-US"/>
              <a:t>Cont,</a:t>
            </a:r>
          </a:p>
        </p:txBody>
      </p:sp>
      <p:sp>
        <p:nvSpPr>
          <p:cNvPr id="1048635" name="Content Placeholder 1048634"/>
          <p:cNvSpPr>
            <a:spLocks noGrp="1"/>
          </p:cNvSpPr>
          <p:nvPr>
            <p:ph idx="1"/>
          </p:nvPr>
        </p:nvSpPr>
        <p:spPr>
          <a:xfrm>
            <a:off x="308560" y="1825625"/>
            <a:ext cx="8829667" cy="4351338"/>
          </a:xfrm>
        </p:spPr>
        <p:txBody>
          <a:bodyPr>
            <a:noAutofit/>
          </a:bodyPr>
          <a:lstStyle/>
          <a:p>
            <a:r>
              <a:rPr lang="en-US" sz="3000"/>
              <a:t>Plan permanent pacemaker placement (with or without defibrillator) in patients with:</a:t>
            </a:r>
          </a:p>
          <a:p>
            <a:r>
              <a:rPr lang="en-US" sz="3000"/>
              <a:t>High-risk AV block (Mobitz II, high-grade AV block, 3° AV block)</a:t>
            </a:r>
          </a:p>
          <a:p>
            <a:r>
              <a:rPr lang="en-US" sz="3000"/>
              <a:t>Low-risk AV block and:</a:t>
            </a:r>
          </a:p>
          <a:p>
            <a:r>
              <a:rPr lang="en-US" sz="3000"/>
              <a:t>Symptoms that correlate with the block</a:t>
            </a:r>
          </a:p>
          <a:p>
            <a:r>
              <a:rPr lang="en-US" sz="3000"/>
              <a:t>Neuromuscular disease</a:t>
            </a:r>
          </a:p>
          <a:p>
            <a:r>
              <a:rPr lang="en-US" sz="3000"/>
              <a:t>Infranodal block</a:t>
            </a:r>
          </a:p>
          <a:p>
            <a:endParaRPr lang="en-US" sz="3000"/>
          </a:p>
        </p:txBody>
      </p:sp>
    </p:spTree>
    <p:extLst>
      <p:ext uri="{BB962C8B-B14F-4D97-AF65-F5344CB8AC3E}">
        <p14:creationId xmlns:p14="http://schemas.microsoft.com/office/powerpoint/2010/main" val="1804337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6" name="Title 1048635"/>
          <p:cNvSpPr>
            <a:spLocks noGrp="1"/>
          </p:cNvSpPr>
          <p:nvPr>
            <p:ph type="title"/>
          </p:nvPr>
        </p:nvSpPr>
        <p:spPr/>
        <p:txBody>
          <a:bodyPr/>
          <a:lstStyle/>
          <a:p>
            <a:r>
              <a:rPr lang="en-US"/>
              <a:t>Hemodynamically unstable patients </a:t>
            </a:r>
          </a:p>
        </p:txBody>
      </p:sp>
      <p:sp>
        <p:nvSpPr>
          <p:cNvPr id="1048637" name="Content Placeholder 1048636"/>
          <p:cNvSpPr>
            <a:spLocks noGrp="1"/>
          </p:cNvSpPr>
          <p:nvPr>
            <p:ph idx="1"/>
          </p:nvPr>
        </p:nvSpPr>
        <p:spPr/>
        <p:txBody>
          <a:bodyPr/>
          <a:lstStyle/>
          <a:p>
            <a:pPr marL="0" indent="0">
              <a:buNone/>
            </a:pPr>
            <a:endParaRPr lang="en-US" sz="3000"/>
          </a:p>
          <a:p>
            <a:r>
              <a:rPr lang="en-US" sz="3000"/>
              <a:t>Consider atropine with or without beta agonists.  </a:t>
            </a:r>
          </a:p>
          <a:p>
            <a:r>
              <a:rPr lang="en-US" sz="3000"/>
              <a:t>Begin temporary cardiac pacing.</a:t>
            </a:r>
          </a:p>
          <a:p>
            <a:r>
              <a:rPr lang="en-US" sz="3000"/>
              <a:t>Plan permanent pacemaker placement (with or without defibrillator) if cause is nonreversible.</a:t>
            </a:r>
          </a:p>
        </p:txBody>
      </p:sp>
    </p:spTree>
    <p:extLst>
      <p:ext uri="{BB962C8B-B14F-4D97-AF65-F5344CB8AC3E}">
        <p14:creationId xmlns:p14="http://schemas.microsoft.com/office/powerpoint/2010/main" val="345066782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68" name="Picture 2097167"/>
          <p:cNvPicPr>
            <a:picLocks/>
          </p:cNvPicPr>
          <p:nvPr/>
        </p:nvPicPr>
        <p:blipFill>
          <a:blip r:embed="rId2"/>
          <a:stretch>
            <a:fillRect/>
          </a:stretch>
        </p:blipFill>
        <p:spPr>
          <a:xfrm>
            <a:off x="423874" y="0"/>
            <a:ext cx="8317348" cy="6858000"/>
          </a:xfrm>
          <a:prstGeom prst="rect">
            <a:avLst/>
          </a:prstGeom>
        </p:spPr>
      </p:pic>
    </p:spTree>
    <p:extLst>
      <p:ext uri="{BB962C8B-B14F-4D97-AF65-F5344CB8AC3E}">
        <p14:creationId xmlns:p14="http://schemas.microsoft.com/office/powerpoint/2010/main" val="21580155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3rd Degree AV block</a:t>
            </a:r>
            <a:br>
              <a:rPr lang="en-US" dirty="0"/>
            </a:br>
            <a:endParaRPr lang="en-US" dirty="0"/>
          </a:p>
        </p:txBody>
      </p:sp>
      <p:sp>
        <p:nvSpPr>
          <p:cNvPr id="3" name="Content Placeholder 2"/>
          <p:cNvSpPr>
            <a:spLocks noGrp="1"/>
          </p:cNvSpPr>
          <p:nvPr>
            <p:ph idx="1"/>
          </p:nvPr>
        </p:nvSpPr>
        <p:spPr/>
        <p:txBody>
          <a:bodyPr/>
          <a:lstStyle/>
          <a:p>
            <a:r>
              <a:rPr lang="en-US" dirty="0" smtClean="0"/>
              <a:t>Complete heart block or complete AV dissociation .</a:t>
            </a:r>
          </a:p>
          <a:p>
            <a:r>
              <a:rPr lang="en-US" dirty="0" smtClean="0"/>
              <a:t>Impulse is completely blocked between the atria and the ventricles . </a:t>
            </a:r>
          </a:p>
          <a:p>
            <a:r>
              <a:rPr lang="en-US" dirty="0" smtClean="0"/>
              <a:t>Atrial conduction is normal but no beats are conducted to the ventricles .</a:t>
            </a:r>
          </a:p>
          <a:p>
            <a:r>
              <a:rPr lang="en-US" dirty="0" smtClean="0"/>
              <a:t>The atrial and the ventricular rhythms are absolutely independent of one another . </a:t>
            </a:r>
            <a:endParaRPr lang="en-US" dirty="0"/>
          </a:p>
        </p:txBody>
      </p:sp>
    </p:spTree>
    <p:extLst>
      <p:ext uri="{BB962C8B-B14F-4D97-AF65-F5344CB8AC3E}">
        <p14:creationId xmlns:p14="http://schemas.microsoft.com/office/powerpoint/2010/main" val="313555739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Epidemiology </a:t>
            </a:r>
            <a:endParaRPr lang="en-US" dirty="0"/>
          </a:p>
        </p:txBody>
      </p:sp>
      <p:sp>
        <p:nvSpPr>
          <p:cNvPr id="3" name="Content Placeholder 2"/>
          <p:cNvSpPr>
            <a:spLocks noGrp="1"/>
          </p:cNvSpPr>
          <p:nvPr>
            <p:ph idx="1"/>
          </p:nvPr>
        </p:nvSpPr>
        <p:spPr/>
        <p:txBody>
          <a:bodyPr/>
          <a:lstStyle/>
          <a:p>
            <a:r>
              <a:rPr lang="en-US" dirty="0"/>
              <a:t>Although AV blocks are fairly common, third-degree AV block is relatively </a:t>
            </a:r>
            <a:r>
              <a:rPr lang="en-US" dirty="0" err="1" smtClean="0"/>
              <a:t>rare.The</a:t>
            </a:r>
            <a:r>
              <a:rPr lang="en-US" dirty="0" smtClean="0"/>
              <a:t> </a:t>
            </a:r>
            <a:r>
              <a:rPr lang="en-US" dirty="0"/>
              <a:t>incidence in the general population appears to be low, approximately 0.02% to 0.04</a:t>
            </a:r>
            <a:r>
              <a:rPr lang="en-US" dirty="0" smtClean="0"/>
              <a:t>%.</a:t>
            </a:r>
          </a:p>
          <a:p>
            <a:r>
              <a:rPr lang="en-US" dirty="0"/>
              <a:t>the incidence increases with a study of patients in the Veterans Health Administration, demonstrating an incidence of 1.1% in those with diabetes mellitus and 0.6% in those with hypertension.</a:t>
            </a:r>
          </a:p>
        </p:txBody>
      </p:sp>
    </p:spTree>
    <p:extLst>
      <p:ext uri="{BB962C8B-B14F-4D97-AF65-F5344CB8AC3E}">
        <p14:creationId xmlns:p14="http://schemas.microsoft.com/office/powerpoint/2010/main" val="39885539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691" y="228600"/>
            <a:ext cx="8960909" cy="655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38636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Causes :</a:t>
            </a:r>
            <a:endParaRPr lang="en-US" dirty="0"/>
          </a:p>
        </p:txBody>
      </p:sp>
      <p:sp>
        <p:nvSpPr>
          <p:cNvPr id="3" name="Content Placeholder 2"/>
          <p:cNvSpPr>
            <a:spLocks noGrp="1"/>
          </p:cNvSpPr>
          <p:nvPr>
            <p:ph idx="1"/>
          </p:nvPr>
        </p:nvSpPr>
        <p:spPr/>
        <p:txBody>
          <a:bodyPr/>
          <a:lstStyle/>
          <a:p>
            <a:r>
              <a:rPr lang="en-US" dirty="0" smtClean="0"/>
              <a:t>Idiopathic / conduction tissue fibrosis </a:t>
            </a:r>
          </a:p>
          <a:p>
            <a:r>
              <a:rPr lang="en-US" dirty="0" smtClean="0"/>
              <a:t>Congenital</a:t>
            </a:r>
          </a:p>
          <a:p>
            <a:r>
              <a:rPr lang="en-US" dirty="0" smtClean="0"/>
              <a:t>Ischemic heart disease </a:t>
            </a:r>
          </a:p>
          <a:p>
            <a:r>
              <a:rPr lang="en-US" dirty="0" smtClean="0"/>
              <a:t>Associated with Aortic valve calcification </a:t>
            </a:r>
          </a:p>
          <a:p>
            <a:r>
              <a:rPr lang="en-US" dirty="0" smtClean="0"/>
              <a:t>Cardiac surgery &amp; trauma</a:t>
            </a:r>
          </a:p>
          <a:p>
            <a:r>
              <a:rPr lang="en-US" dirty="0" smtClean="0"/>
              <a:t>Digoxin intoxication </a:t>
            </a:r>
            <a:endParaRPr lang="en-US" dirty="0"/>
          </a:p>
        </p:txBody>
      </p:sp>
    </p:spTree>
    <p:extLst>
      <p:ext uri="{BB962C8B-B14F-4D97-AF65-F5344CB8AC3E}">
        <p14:creationId xmlns:p14="http://schemas.microsoft.com/office/powerpoint/2010/main" val="383123824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 y="381000"/>
            <a:ext cx="8686800" cy="601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302483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a:t> </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57400"/>
            <a:ext cx="9034463" cy="222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03399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Sick sinus syndrome</a:t>
            </a:r>
            <a:endParaRPr lang="ar-JO" dirty="0"/>
          </a:p>
        </p:txBody>
      </p:sp>
      <p:sp>
        <p:nvSpPr>
          <p:cNvPr id="3" name="Content Placeholder 2"/>
          <p:cNvSpPr>
            <a:spLocks noGrp="1"/>
          </p:cNvSpPr>
          <p:nvPr>
            <p:ph sz="quarter" idx="1"/>
          </p:nvPr>
        </p:nvSpPr>
        <p:spPr>
          <a:xfrm>
            <a:off x="457200" y="1219200"/>
            <a:ext cx="8229600" cy="5638800"/>
          </a:xfrm>
        </p:spPr>
        <p:txBody>
          <a:bodyPr>
            <a:normAutofit/>
          </a:bodyPr>
          <a:lstStyle/>
          <a:p>
            <a:pPr algn="l" rtl="0"/>
            <a:r>
              <a:rPr lang="en-US" dirty="0" smtClean="0"/>
              <a:t>inability of the heart's natural pacemaker (sinus node) to create a heart rate that's appropriate for the body's needs. It causes irregular heart rhythms (arrhythmias)</a:t>
            </a:r>
          </a:p>
          <a:p>
            <a:pPr algn="l" rtl="0"/>
            <a:r>
              <a:rPr lang="en-US" dirty="0" smtClean="0"/>
              <a:t>In sick sinus syndrome, the electrical signals are abnormally paced. Your heartbeat can be too fast, too slow, interrupted by long pauses — or an alternating combination of these rhythm problems.</a:t>
            </a:r>
          </a:p>
          <a:p>
            <a:pPr algn="l" rtl="0">
              <a:buNone/>
            </a:pPr>
            <a:endParaRPr lang="ar-JO" dirty="0" smtClean="0">
              <a:cs typeface="Times New Roman" panose="02020603050405020304" pitchFamily="18" charset="0"/>
            </a:endParaRPr>
          </a:p>
          <a:p>
            <a:pPr algn="l" rtl="0"/>
            <a:endParaRPr lang="ar-JO" dirty="0">
              <a:ea typeface="Segoe UI Symbol"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524000"/>
            <a:ext cx="78486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0433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3400" y="609600"/>
            <a:ext cx="7696200" cy="541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610227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level of block </a:t>
            </a:r>
            <a:endParaRPr lang="en-US" dirty="0"/>
          </a:p>
        </p:txBody>
      </p:sp>
      <p:sp>
        <p:nvSpPr>
          <p:cNvPr id="3" name="Content Placeholder 2"/>
          <p:cNvSpPr>
            <a:spLocks noGrp="1"/>
          </p:cNvSpPr>
          <p:nvPr>
            <p:ph idx="1"/>
          </p:nvPr>
        </p:nvSpPr>
        <p:spPr/>
        <p:txBody>
          <a:bodyPr/>
          <a:lstStyle/>
          <a:p>
            <a:r>
              <a:rPr lang="en-US" dirty="0"/>
              <a:t>In third degree (complete) AV block, the escape rhythm that controls the ventricles can occur at any level below that of the conduction block and the morphology of the QRS complex can help to determine the location where this is occurring </a:t>
            </a:r>
            <a:r>
              <a:rPr lang="en-US" dirty="0" smtClean="0"/>
              <a:t>.</a:t>
            </a:r>
            <a:endParaRPr lang="en-US" dirty="0"/>
          </a:p>
          <a:p>
            <a:r>
              <a:rPr lang="en-US" dirty="0"/>
              <a:t>the ventricles activate through an escape rhythm that can be mediated by either the AV node (</a:t>
            </a:r>
            <a:r>
              <a:rPr lang="en-US" dirty="0" err="1"/>
              <a:t>junctional</a:t>
            </a:r>
            <a:r>
              <a:rPr lang="en-US" dirty="0"/>
              <a:t> escape</a:t>
            </a:r>
            <a:r>
              <a:rPr lang="en-US" dirty="0" smtClean="0"/>
              <a:t>), </a:t>
            </a:r>
            <a:r>
              <a:rPr lang="en-US" dirty="0"/>
              <a:t>or by ventricular </a:t>
            </a:r>
            <a:r>
              <a:rPr lang="en-US" dirty="0" err="1"/>
              <a:t>myocytes</a:t>
            </a:r>
            <a:r>
              <a:rPr lang="en-US" dirty="0"/>
              <a:t> themselves (ventricular escape rhythm).</a:t>
            </a:r>
          </a:p>
        </p:txBody>
      </p:sp>
    </p:spTree>
    <p:extLst>
      <p:ext uri="{BB962C8B-B14F-4D97-AF65-F5344CB8AC3E}">
        <p14:creationId xmlns:p14="http://schemas.microsoft.com/office/powerpoint/2010/main" val="368152924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9600" y="914400"/>
            <a:ext cx="73914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563822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a:t> </a:t>
            </a:r>
            <a:r>
              <a:rPr lang="en-US" dirty="0" err="1"/>
              <a:t>Junctional</a:t>
            </a:r>
            <a:r>
              <a:rPr lang="en-US" dirty="0"/>
              <a:t> escape rhythm </a:t>
            </a:r>
            <a:r>
              <a:rPr lang="en-US" dirty="0" smtClean="0"/>
              <a:t> </a:t>
            </a:r>
            <a:endParaRPr lang="en-US" dirty="0"/>
          </a:p>
          <a:p>
            <a:r>
              <a:rPr lang="en-US" dirty="0"/>
              <a:t>A rhythm generated at the level of the AV </a:t>
            </a:r>
            <a:r>
              <a:rPr lang="en-US" dirty="0" smtClean="0"/>
              <a:t>node</a:t>
            </a:r>
          </a:p>
          <a:p>
            <a:r>
              <a:rPr lang="en-US" dirty="0" smtClean="0"/>
              <a:t>Heart rate 40–60/minute</a:t>
            </a:r>
          </a:p>
          <a:p>
            <a:r>
              <a:rPr lang="en-US" dirty="0" smtClean="0"/>
              <a:t>Narrow </a:t>
            </a:r>
            <a:r>
              <a:rPr lang="en-US" dirty="0"/>
              <a:t>QRS complexes</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648075"/>
            <a:ext cx="7499350" cy="2236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598299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209800"/>
            <a:ext cx="7620000"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666863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 Ventricular escape rhythm </a:t>
            </a:r>
            <a:r>
              <a:rPr lang="en-US" dirty="0" smtClean="0"/>
              <a:t> </a:t>
            </a:r>
            <a:endParaRPr lang="en-US" dirty="0"/>
          </a:p>
          <a:p>
            <a:r>
              <a:rPr lang="en-US" dirty="0"/>
              <a:t>A rhythm generated at the level of the bundle of His</a:t>
            </a:r>
          </a:p>
          <a:p>
            <a:r>
              <a:rPr lang="en-US" dirty="0"/>
              <a:t>Heart </a:t>
            </a:r>
            <a:r>
              <a:rPr lang="en-US" dirty="0" smtClean="0"/>
              <a:t>rate </a:t>
            </a:r>
            <a:r>
              <a:rPr lang="en-US" dirty="0"/>
              <a:t>20–40/minute</a:t>
            </a:r>
          </a:p>
          <a:p>
            <a:r>
              <a:rPr lang="en-US" dirty="0"/>
              <a:t>Wide QRS complexes</a:t>
            </a:r>
          </a:p>
          <a:p>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657600"/>
            <a:ext cx="7851775" cy="2316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63966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752600"/>
            <a:ext cx="8153400" cy="3535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370152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 </a:t>
            </a:r>
            <a:endParaRPr lang="en-US" dirty="0"/>
          </a:p>
          <a:p>
            <a:r>
              <a:rPr lang="en-US" dirty="0"/>
              <a:t>The patient's status at the time of presentation can vary depending upon the concurrent disease and the rate of the escape rhythm.</a:t>
            </a:r>
          </a:p>
        </p:txBody>
      </p:sp>
    </p:spTree>
    <p:extLst>
      <p:ext uri="{BB962C8B-B14F-4D97-AF65-F5344CB8AC3E}">
        <p14:creationId xmlns:p14="http://schemas.microsoft.com/office/powerpoint/2010/main" val="369362848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Patients with third-degree blocks can have varying clinical presentations. Rarely, patients are asymptomatic. Usually, they may present </a:t>
            </a:r>
            <a:r>
              <a:rPr lang="en-US" dirty="0" smtClean="0"/>
              <a:t>with:</a:t>
            </a:r>
          </a:p>
          <a:p>
            <a:r>
              <a:rPr lang="en-US" dirty="0" smtClean="0"/>
              <a:t> </a:t>
            </a:r>
            <a:r>
              <a:rPr lang="en-US" dirty="0"/>
              <a:t>generalized fatigue</a:t>
            </a:r>
            <a:r>
              <a:rPr lang="en-US" dirty="0" smtClean="0"/>
              <a:t>,</a:t>
            </a:r>
          </a:p>
          <a:p>
            <a:r>
              <a:rPr lang="en-US" dirty="0" smtClean="0"/>
              <a:t> </a:t>
            </a:r>
            <a:r>
              <a:rPr lang="en-US" dirty="0"/>
              <a:t>tiredness</a:t>
            </a:r>
            <a:r>
              <a:rPr lang="en-US" dirty="0" smtClean="0"/>
              <a:t>,</a:t>
            </a:r>
          </a:p>
          <a:p>
            <a:r>
              <a:rPr lang="en-US" dirty="0" smtClean="0"/>
              <a:t> </a:t>
            </a:r>
            <a:r>
              <a:rPr lang="en-US" dirty="0"/>
              <a:t>chest pain, </a:t>
            </a:r>
            <a:endParaRPr lang="en-US" dirty="0" smtClean="0"/>
          </a:p>
          <a:p>
            <a:r>
              <a:rPr lang="en-US" dirty="0" smtClean="0"/>
              <a:t>shortness </a:t>
            </a:r>
            <a:r>
              <a:rPr lang="en-US" dirty="0"/>
              <a:t>of breath, </a:t>
            </a:r>
            <a:endParaRPr lang="en-US" dirty="0" smtClean="0"/>
          </a:p>
          <a:p>
            <a:r>
              <a:rPr lang="en-US" dirty="0" err="1" smtClean="0"/>
              <a:t>presyncope</a:t>
            </a:r>
            <a:r>
              <a:rPr lang="en-US" dirty="0"/>
              <a:t>, or syncope.</a:t>
            </a:r>
          </a:p>
        </p:txBody>
      </p:sp>
    </p:spTree>
    <p:extLst>
      <p:ext uri="{BB962C8B-B14F-4D97-AF65-F5344CB8AC3E}">
        <p14:creationId xmlns:p14="http://schemas.microsoft.com/office/powerpoint/2010/main" val="32501511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US" dirty="0" smtClean="0"/>
              <a:t>Inappropriate sinus </a:t>
            </a:r>
            <a:r>
              <a:rPr lang="en-US" dirty="0" err="1" smtClean="0"/>
              <a:t>bradycardia</a:t>
            </a:r>
            <a:endParaRPr lang="ar-JO" dirty="0"/>
          </a:p>
        </p:txBody>
      </p:sp>
      <p:sp>
        <p:nvSpPr>
          <p:cNvPr id="3" name="Content Placeholder 2"/>
          <p:cNvSpPr>
            <a:spLocks noGrp="1"/>
          </p:cNvSpPr>
          <p:nvPr>
            <p:ph sz="quarter" idx="1"/>
          </p:nvPr>
        </p:nvSpPr>
        <p:spPr/>
        <p:txBody>
          <a:bodyPr/>
          <a:lstStyle/>
          <a:p>
            <a:pPr algn="l" rtl="0"/>
            <a:r>
              <a:rPr lang="en-US" dirty="0" smtClean="0"/>
              <a:t>HR&lt;60 doesn’t increase appropriately with exercise.</a:t>
            </a:r>
          </a:p>
          <a:p>
            <a:pPr algn="l" rtl="0"/>
            <a:r>
              <a:rPr lang="en-US" dirty="0" smtClean="0"/>
              <a:t>Usually defined as failure to attain 80% of MAHR on exercise testing</a:t>
            </a:r>
          </a:p>
          <a:p>
            <a:pPr algn="l" rtl="0"/>
            <a:r>
              <a:rPr lang="en-US" dirty="0" smtClean="0"/>
              <a:t>MAHR=220-age</a:t>
            </a:r>
          </a:p>
          <a:p>
            <a:pPr algn="l" rtl="0"/>
            <a:r>
              <a:rPr lang="en-US" dirty="0" smtClean="0"/>
              <a:t>E.g. failure to reach 120 </a:t>
            </a:r>
            <a:r>
              <a:rPr lang="en-US" dirty="0" err="1" smtClean="0"/>
              <a:t>bpm</a:t>
            </a:r>
            <a:r>
              <a:rPr lang="en-US" dirty="0" smtClean="0"/>
              <a:t> in 70 year old patient </a:t>
            </a:r>
            <a:endParaRPr lang="ar-JO" dirty="0"/>
          </a:p>
        </p:txBody>
      </p:sp>
      <p:pic>
        <p:nvPicPr>
          <p:cNvPr id="4"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084" y="3761656"/>
            <a:ext cx="8752916" cy="3096344"/>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 patients might also present with features consistent with decompensated heart failure, respiratory distress, and </a:t>
            </a:r>
            <a:r>
              <a:rPr lang="en-US" dirty="0" err="1"/>
              <a:t>hypoprofusion</a:t>
            </a:r>
            <a:r>
              <a:rPr lang="en-US" dirty="0"/>
              <a:t> such as diaphoresis, tachypnea, altered mental status, retraction, cool skin, and decreased capillary refill</a:t>
            </a:r>
            <a:r>
              <a:rPr lang="en-US" dirty="0" smtClean="0"/>
              <a:t>.</a:t>
            </a:r>
          </a:p>
          <a:p>
            <a:r>
              <a:rPr lang="en-US" dirty="0"/>
              <a:t>The presence of any new murmurs should be noted as a strong association exists between complete AV block and cardiomyopathies, mitral calcification, aortic calcification, or endocarditis. If there is coexistent heart failure evidenced by S </a:t>
            </a:r>
            <a:r>
              <a:rPr lang="en-US" dirty="0" smtClean="0"/>
              <a:t>gallop.</a:t>
            </a:r>
            <a:endParaRPr lang="en-US" dirty="0"/>
          </a:p>
        </p:txBody>
      </p:sp>
    </p:spTree>
    <p:extLst>
      <p:ext uri="{BB962C8B-B14F-4D97-AF65-F5344CB8AC3E}">
        <p14:creationId xmlns:p14="http://schemas.microsoft.com/office/powerpoint/2010/main" val="274073798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Attention should be paid to any signs of infection or skin rashes, such as rheumatic fever, Lyme disease, and endocarditis, which cause heart blocks.</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3048000"/>
            <a:ext cx="46482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09310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Management :</a:t>
            </a:r>
            <a:endParaRPr lang="en-US" dirty="0"/>
          </a:p>
        </p:txBody>
      </p:sp>
      <p:sp>
        <p:nvSpPr>
          <p:cNvPr id="3" name="Content Placeholder 2"/>
          <p:cNvSpPr>
            <a:spLocks noGrp="1"/>
          </p:cNvSpPr>
          <p:nvPr>
            <p:ph idx="1"/>
          </p:nvPr>
        </p:nvSpPr>
        <p:spPr/>
        <p:txBody>
          <a:bodyPr/>
          <a:lstStyle/>
          <a:p>
            <a:r>
              <a:rPr lang="en-US" dirty="0" smtClean="0"/>
              <a:t>1-The </a:t>
            </a:r>
            <a:r>
              <a:rPr lang="en-US" dirty="0"/>
              <a:t>initial management of </a:t>
            </a:r>
            <a:r>
              <a:rPr lang="en-US" dirty="0" err="1"/>
              <a:t>bradycardic</a:t>
            </a:r>
            <a:r>
              <a:rPr lang="en-US" dirty="0"/>
              <a:t> patients that are symptomatic usually begins with the use of intravenous atropine as per the advanced cardiac life support recommendations. </a:t>
            </a:r>
            <a:r>
              <a:rPr lang="en-US" dirty="0" smtClean="0"/>
              <a:t> </a:t>
            </a:r>
          </a:p>
          <a:p>
            <a:r>
              <a:rPr lang="en-US" dirty="0" smtClean="0"/>
              <a:t>2- dopamine </a:t>
            </a:r>
          </a:p>
          <a:p>
            <a:r>
              <a:rPr lang="en-US" dirty="0" smtClean="0"/>
              <a:t>3-epinephrine </a:t>
            </a:r>
          </a:p>
          <a:p>
            <a:r>
              <a:rPr lang="en-US" dirty="0"/>
              <a:t>Often patients in third-degree heart block will require pacing. Transcutaneous pacing is more rapid, although both electrical and mechanical capture must be assured.</a:t>
            </a:r>
          </a:p>
        </p:txBody>
      </p:sp>
    </p:spTree>
    <p:extLst>
      <p:ext uri="{BB962C8B-B14F-4D97-AF65-F5344CB8AC3E}">
        <p14:creationId xmlns:p14="http://schemas.microsoft.com/office/powerpoint/2010/main" val="24613467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Stable patients :</a:t>
            </a:r>
          </a:p>
          <a:p>
            <a:r>
              <a:rPr lang="en-US" dirty="0"/>
              <a:t> Identification and treatment of any reversible causes.</a:t>
            </a:r>
          </a:p>
          <a:p>
            <a:r>
              <a:rPr lang="en-US" dirty="0"/>
              <a:t> Acute myocardial infarction should be treated with temporary pacing and revascularization.</a:t>
            </a:r>
          </a:p>
          <a:p>
            <a:r>
              <a:rPr lang="en-US" dirty="0"/>
              <a:t> Medication-induced should be observed while the offending agents are withdrawn</a:t>
            </a:r>
          </a:p>
          <a:p>
            <a:r>
              <a:rPr lang="en-US" dirty="0"/>
              <a:t>Hyperkalemia</a:t>
            </a:r>
          </a:p>
          <a:p>
            <a:r>
              <a:rPr lang="en-US" dirty="0"/>
              <a:t>Hypothyroidism </a:t>
            </a:r>
          </a:p>
        </p:txBody>
      </p:sp>
    </p:spTree>
    <p:extLst>
      <p:ext uri="{BB962C8B-B14F-4D97-AF65-F5344CB8AC3E}">
        <p14:creationId xmlns:p14="http://schemas.microsoft.com/office/powerpoint/2010/main" val="244759395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5800" y="228600"/>
            <a:ext cx="7467600" cy="589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085735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2800" dirty="0" smtClean="0">
                <a:solidFill>
                  <a:schemeClr val="tx2">
                    <a:lumMod val="75000"/>
                  </a:schemeClr>
                </a:solidFill>
              </a:rPr>
              <a:t>Idiopathic paroxysmal  AV </a:t>
            </a:r>
            <a:r>
              <a:rPr lang="en-US" sz="2800" dirty="0">
                <a:solidFill>
                  <a:schemeClr val="tx2">
                    <a:lumMod val="75000"/>
                  </a:schemeClr>
                </a:solidFill>
              </a:rPr>
              <a:t>block </a:t>
            </a:r>
          </a:p>
          <a:p>
            <a:r>
              <a:rPr lang="en-US" dirty="0"/>
              <a:t>A subtype of third-degree AV </a:t>
            </a:r>
            <a:r>
              <a:rPr lang="en-US" dirty="0" smtClean="0"/>
              <a:t>block that </a:t>
            </a:r>
            <a:r>
              <a:rPr lang="en-US" dirty="0"/>
              <a:t>can affect patients with otherwise normal AV conduction.</a:t>
            </a:r>
          </a:p>
          <a:p>
            <a:r>
              <a:rPr lang="en-US" dirty="0"/>
              <a:t>Recurrent episodes may lead to Stokes-Adams attacks</a:t>
            </a:r>
          </a:p>
          <a:p>
            <a:endParaRPr lang="en-US" dirty="0"/>
          </a:p>
          <a:p>
            <a:endParaRPr lang="en-US" dirty="0"/>
          </a:p>
          <a:p>
            <a:r>
              <a:rPr lang="en-US" dirty="0"/>
              <a:t>.</a:t>
            </a:r>
          </a:p>
        </p:txBody>
      </p:sp>
    </p:spTree>
    <p:extLst>
      <p:ext uri="{BB962C8B-B14F-4D97-AF65-F5344CB8AC3E}">
        <p14:creationId xmlns:p14="http://schemas.microsoft.com/office/powerpoint/2010/main" val="118477608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Bundle branch block</a:t>
            </a:r>
            <a:endParaRPr lang="en-US" dirty="0"/>
          </a:p>
        </p:txBody>
      </p:sp>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19200" y="1752600"/>
            <a:ext cx="62484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413997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43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66800" y="914400"/>
            <a:ext cx="6400799"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192505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impulses</a:t>
            </a:r>
            <a:r>
              <a:rPr lang="en-US" dirty="0"/>
              <a:t>, or electrical signals, travel through both the left and right chambers of your heart to make it pump. But if the pathway is blocked, the impulses may move slower than normal or irregularly. This is called a bundle branch block</a:t>
            </a:r>
            <a:r>
              <a:rPr lang="en-US" dirty="0" smtClean="0"/>
              <a:t>.</a:t>
            </a:r>
          </a:p>
          <a:p>
            <a:endParaRPr lang="en-US" dirty="0" smtClean="0"/>
          </a:p>
          <a:p>
            <a:r>
              <a:rPr lang="en-US" dirty="0" smtClean="0"/>
              <a:t>There </a:t>
            </a:r>
            <a:r>
              <a:rPr lang="en-US" dirty="0"/>
              <a:t>are two types:</a:t>
            </a:r>
          </a:p>
          <a:p>
            <a:endParaRPr lang="en-US" dirty="0"/>
          </a:p>
          <a:p>
            <a:r>
              <a:rPr lang="en-US" dirty="0"/>
              <a:t>Right bundle branch block (RBBB)</a:t>
            </a:r>
          </a:p>
          <a:p>
            <a:r>
              <a:rPr lang="en-US" dirty="0"/>
              <a:t>Left bundle branch block (LBBB)</a:t>
            </a:r>
          </a:p>
        </p:txBody>
      </p:sp>
    </p:spTree>
    <p:extLst>
      <p:ext uri="{BB962C8B-B14F-4D97-AF65-F5344CB8AC3E}">
        <p14:creationId xmlns:p14="http://schemas.microsoft.com/office/powerpoint/2010/main" val="111352563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Right Bundle Branch Block</a:t>
            </a:r>
            <a:br>
              <a:rPr lang="en-US" dirty="0" smtClean="0"/>
            </a:br>
            <a:endParaRPr lang="en-US" dirty="0"/>
          </a:p>
        </p:txBody>
      </p:sp>
      <p:sp>
        <p:nvSpPr>
          <p:cNvPr id="3" name="Content Placeholder 2"/>
          <p:cNvSpPr>
            <a:spLocks noGrp="1"/>
          </p:cNvSpPr>
          <p:nvPr>
            <p:ph idx="1"/>
          </p:nvPr>
        </p:nvSpPr>
        <p:spPr/>
        <p:txBody>
          <a:bodyPr/>
          <a:lstStyle/>
          <a:p>
            <a:r>
              <a:rPr lang="en-US" smtClean="0"/>
              <a:t>This is the most common type.</a:t>
            </a:r>
          </a:p>
          <a:p>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2078977"/>
            <a:ext cx="5448300" cy="4750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4912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Sinus pause/Arrest</a:t>
            </a:r>
            <a:endParaRPr lang="ar-JO" dirty="0"/>
          </a:p>
        </p:txBody>
      </p:sp>
      <p:sp>
        <p:nvSpPr>
          <p:cNvPr id="3" name="Content Placeholder 2"/>
          <p:cNvSpPr>
            <a:spLocks noGrp="1"/>
          </p:cNvSpPr>
          <p:nvPr>
            <p:ph sz="quarter" idx="1"/>
          </p:nvPr>
        </p:nvSpPr>
        <p:spPr/>
        <p:txBody>
          <a:bodyPr/>
          <a:lstStyle/>
          <a:p>
            <a:pPr algn="l" rtl="0"/>
            <a:r>
              <a:rPr lang="en-US" dirty="0" smtClean="0"/>
              <a:t>Absence of a sinus beat for &gt;= 3 seconds while AWAKE, transient absence of P wave and may last up to several minutes.</a:t>
            </a:r>
          </a:p>
          <a:p>
            <a:pPr algn="l" rtl="0"/>
            <a:r>
              <a:rPr lang="en-US" dirty="0" smtClean="0"/>
              <a:t>SA node fails to discharge so there is no </a:t>
            </a:r>
            <a:r>
              <a:rPr lang="en-US" dirty="0" err="1" smtClean="0"/>
              <a:t>atrial</a:t>
            </a:r>
            <a:r>
              <a:rPr lang="en-US" dirty="0" smtClean="0"/>
              <a:t> activity-doesn’t fire</a:t>
            </a:r>
            <a:endParaRPr lang="ar-JO" dirty="0"/>
          </a:p>
        </p:txBody>
      </p:sp>
      <p:pic>
        <p:nvPicPr>
          <p:cNvPr id="4" name="Picture 3" descr="sa.jpeg"/>
          <p:cNvPicPr>
            <a:picLocks noChangeAspect="1"/>
          </p:cNvPicPr>
          <p:nvPr/>
        </p:nvPicPr>
        <p:blipFill>
          <a:blip r:embed="rId3"/>
          <a:stretch>
            <a:fillRect/>
          </a:stretch>
        </p:blipFill>
        <p:spPr>
          <a:xfrm>
            <a:off x="357158" y="3500438"/>
            <a:ext cx="8501122" cy="3143272"/>
          </a:xfrm>
          <a:prstGeom prst="rect">
            <a:avLst/>
          </a:prstGeom>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Causes :</a:t>
            </a:r>
            <a:endParaRPr lang="en-US" dirty="0"/>
          </a:p>
        </p:txBody>
      </p:sp>
      <p:sp>
        <p:nvSpPr>
          <p:cNvPr id="3" name="Content Placeholder 2"/>
          <p:cNvSpPr>
            <a:spLocks noGrp="1"/>
          </p:cNvSpPr>
          <p:nvPr>
            <p:ph idx="1"/>
          </p:nvPr>
        </p:nvSpPr>
        <p:spPr/>
        <p:txBody>
          <a:bodyPr/>
          <a:lstStyle/>
          <a:p>
            <a:r>
              <a:rPr lang="en-US" dirty="0"/>
              <a:t>Pulmonary embolism (a blood clot in the lungs)</a:t>
            </a:r>
          </a:p>
          <a:p>
            <a:r>
              <a:rPr lang="en-US" dirty="0"/>
              <a:t>Heart attack</a:t>
            </a:r>
          </a:p>
          <a:p>
            <a:r>
              <a:rPr lang="en-US" dirty="0"/>
              <a:t>Congenital heart defect (problems you were born with, like a hole in the wall between the upper chambers of the heart)</a:t>
            </a:r>
          </a:p>
          <a:p>
            <a:r>
              <a:rPr lang="en-US" dirty="0"/>
              <a:t>High blood pressure in the arteries</a:t>
            </a:r>
          </a:p>
          <a:p>
            <a:r>
              <a:rPr lang="en-US" dirty="0"/>
              <a:t>Infection of the heart muscle (myocarditis</a:t>
            </a:r>
            <a:r>
              <a:rPr lang="en-US" dirty="0" smtClean="0"/>
              <a:t>)</a:t>
            </a:r>
          </a:p>
          <a:p>
            <a:r>
              <a:rPr lang="en-US" dirty="0" smtClean="0"/>
              <a:t>Idiopathic </a:t>
            </a:r>
            <a:endParaRPr lang="en-US" dirty="0"/>
          </a:p>
        </p:txBody>
      </p:sp>
    </p:spTree>
    <p:extLst>
      <p:ext uri="{BB962C8B-B14F-4D97-AF65-F5344CB8AC3E}">
        <p14:creationId xmlns:p14="http://schemas.microsoft.com/office/powerpoint/2010/main" val="233811848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There is late activation of the right ventricle , seen in deep S wave in lead I &amp; V6 and as a tall R wave in V1 </a:t>
            </a:r>
          </a:p>
          <a:p>
            <a:endParaRPr lang="en-US"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2971800"/>
            <a:ext cx="4800600"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778780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741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057400"/>
            <a:ext cx="8001000"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97065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843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796256"/>
            <a:ext cx="7620000" cy="428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363720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Right bundle branch block is usually asymptomatic and is typically found incidentally on ECG. The ECG finding itself does not cause any signs or symptoms. On physical examination, the patient may have a split second heart sound.</a:t>
            </a:r>
          </a:p>
        </p:txBody>
      </p:sp>
    </p:spTree>
    <p:extLst>
      <p:ext uri="{BB962C8B-B14F-4D97-AF65-F5344CB8AC3E}">
        <p14:creationId xmlns:p14="http://schemas.microsoft.com/office/powerpoint/2010/main" val="318830259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Left bundle branch block</a:t>
            </a:r>
            <a:endParaRPr lang="en-US" dirty="0"/>
          </a:p>
        </p:txBody>
      </p:sp>
      <p:pic>
        <p:nvPicPr>
          <p:cNvPr id="1945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43000" y="2057400"/>
            <a:ext cx="5943600" cy="4038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666401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Causes :</a:t>
            </a:r>
            <a:endParaRPr lang="en-US" dirty="0"/>
          </a:p>
        </p:txBody>
      </p:sp>
      <p:sp>
        <p:nvSpPr>
          <p:cNvPr id="3" name="Content Placeholder 2"/>
          <p:cNvSpPr>
            <a:spLocks noGrp="1"/>
          </p:cNvSpPr>
          <p:nvPr>
            <p:ph idx="1"/>
          </p:nvPr>
        </p:nvSpPr>
        <p:spPr/>
        <p:txBody>
          <a:bodyPr>
            <a:normAutofit lnSpcReduction="10000"/>
          </a:bodyPr>
          <a:lstStyle/>
          <a:p>
            <a:r>
              <a:rPr lang="en-US" dirty="0"/>
              <a:t>Many of them are the same as RBBB and can include:</a:t>
            </a:r>
          </a:p>
          <a:p>
            <a:endParaRPr lang="en-US" dirty="0"/>
          </a:p>
          <a:p>
            <a:r>
              <a:rPr lang="en-US" dirty="0"/>
              <a:t>Left ventricular outflow obstruction</a:t>
            </a:r>
          </a:p>
          <a:p>
            <a:r>
              <a:rPr lang="en-US" dirty="0"/>
              <a:t>  Aortic stenosis</a:t>
            </a:r>
          </a:p>
          <a:p>
            <a:r>
              <a:rPr lang="en-US" dirty="0"/>
              <a:t> Hypertension</a:t>
            </a:r>
          </a:p>
          <a:p>
            <a:endParaRPr lang="en-US" dirty="0" smtClean="0"/>
          </a:p>
          <a:p>
            <a:r>
              <a:rPr lang="en-US" dirty="0" smtClean="0"/>
              <a:t>Heart </a:t>
            </a:r>
            <a:r>
              <a:rPr lang="en-US" dirty="0"/>
              <a:t>attack</a:t>
            </a:r>
          </a:p>
          <a:p>
            <a:r>
              <a:rPr lang="en-US" dirty="0"/>
              <a:t>High blood pressure</a:t>
            </a:r>
          </a:p>
          <a:p>
            <a:r>
              <a:rPr lang="en-US" dirty="0"/>
              <a:t>Infection of the heart muscle (myocarditis)</a:t>
            </a:r>
          </a:p>
          <a:p>
            <a:r>
              <a:rPr lang="en-US" dirty="0"/>
              <a:t>Thick, stiff, or weak heart muscle (cardiomyopathy)</a:t>
            </a:r>
          </a:p>
          <a:p>
            <a:r>
              <a:rPr lang="en-US" dirty="0"/>
              <a:t>Coronary artery disease</a:t>
            </a:r>
          </a:p>
          <a:p>
            <a:endParaRPr lang="en-US" dirty="0"/>
          </a:p>
        </p:txBody>
      </p:sp>
    </p:spTree>
    <p:extLst>
      <p:ext uri="{BB962C8B-B14F-4D97-AF65-F5344CB8AC3E}">
        <p14:creationId xmlns:p14="http://schemas.microsoft.com/office/powerpoint/2010/main" val="50063984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In LBBB there may be reversed splitting of the second heart sound</a:t>
            </a:r>
          </a:p>
          <a:p>
            <a:endParaRPr lang="en-US" dirty="0"/>
          </a:p>
        </p:txBody>
      </p:sp>
    </p:spTree>
    <p:extLst>
      <p:ext uri="{BB962C8B-B14F-4D97-AF65-F5344CB8AC3E}">
        <p14:creationId xmlns:p14="http://schemas.microsoft.com/office/powerpoint/2010/main" val="99943399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Produce a deep S in V1 and tall late R in lead I and V6 </a:t>
            </a: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286000"/>
            <a:ext cx="6629400" cy="4193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130679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1507"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9600" y="381000"/>
            <a:ext cx="7943850" cy="5749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31509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 exit block</a:t>
            </a:r>
            <a:endParaRPr lang="ar-JO" dirty="0"/>
          </a:p>
        </p:txBody>
      </p:sp>
      <p:sp>
        <p:nvSpPr>
          <p:cNvPr id="3" name="Content Placeholder 2"/>
          <p:cNvSpPr>
            <a:spLocks noGrp="1"/>
          </p:cNvSpPr>
          <p:nvPr>
            <p:ph sz="quarter" idx="1"/>
          </p:nvPr>
        </p:nvSpPr>
        <p:spPr/>
        <p:txBody>
          <a:bodyPr/>
          <a:lstStyle/>
          <a:p>
            <a:pPr algn="l" rtl="0"/>
            <a:r>
              <a:rPr lang="en-US" dirty="0" smtClean="0"/>
              <a:t>Sinus node still firing</a:t>
            </a:r>
          </a:p>
          <a:p>
            <a:pPr algn="l" rtl="0"/>
            <a:r>
              <a:rPr lang="en-US" dirty="0" smtClean="0"/>
              <a:t>Impulse fails to conduct beyond the SA node</a:t>
            </a:r>
          </a:p>
          <a:p>
            <a:pPr algn="l" rtl="0"/>
            <a:r>
              <a:rPr lang="en-US" dirty="0" smtClean="0"/>
              <a:t>Degrees;</a:t>
            </a:r>
          </a:p>
          <a:p>
            <a:pPr marL="514350" indent="-514350" algn="l" rtl="0">
              <a:buFont typeface="+mj-lt"/>
              <a:buAutoNum type="arabicPeriod"/>
            </a:pPr>
            <a:r>
              <a:rPr lang="en-US" dirty="0" smtClean="0"/>
              <a:t>1</a:t>
            </a:r>
            <a:r>
              <a:rPr lang="en-US" baseline="30000" dirty="0" smtClean="0"/>
              <a:t>st</a:t>
            </a:r>
            <a:r>
              <a:rPr lang="en-US" dirty="0" smtClean="0"/>
              <a:t> degree</a:t>
            </a:r>
          </a:p>
          <a:p>
            <a:pPr marL="514350" indent="-514350" algn="l" rtl="0">
              <a:buFont typeface="+mj-lt"/>
              <a:buAutoNum type="arabicPeriod"/>
            </a:pPr>
            <a:r>
              <a:rPr lang="en-US" dirty="0" smtClean="0"/>
              <a:t>2</a:t>
            </a:r>
            <a:r>
              <a:rPr lang="en-US" baseline="30000" dirty="0" smtClean="0"/>
              <a:t>nd</a:t>
            </a:r>
            <a:r>
              <a:rPr lang="en-US" dirty="0" smtClean="0"/>
              <a:t> degree (1 and 2)</a:t>
            </a:r>
          </a:p>
          <a:p>
            <a:pPr marL="514350" indent="-514350" algn="l" rtl="0">
              <a:buFont typeface="+mj-lt"/>
              <a:buAutoNum type="arabicPeriod"/>
            </a:pPr>
            <a:r>
              <a:rPr lang="en-US" dirty="0" smtClean="0"/>
              <a:t>3</a:t>
            </a:r>
            <a:r>
              <a:rPr lang="en-US" baseline="30000" dirty="0" smtClean="0"/>
              <a:t>rd</a:t>
            </a:r>
            <a:r>
              <a:rPr lang="en-US" dirty="0" smtClean="0"/>
              <a:t> degree</a:t>
            </a:r>
            <a:br>
              <a:rPr lang="en-US" dirty="0" smtClean="0"/>
            </a:br>
            <a:endParaRPr lang="ar-JO"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253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838200"/>
            <a:ext cx="6857999" cy="541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254845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355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71600" y="1295400"/>
            <a:ext cx="61722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836029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Management :</a:t>
            </a:r>
            <a:endParaRPr lang="en-US" dirty="0"/>
          </a:p>
        </p:txBody>
      </p:sp>
      <p:sp>
        <p:nvSpPr>
          <p:cNvPr id="3" name="Content Placeholder 2"/>
          <p:cNvSpPr>
            <a:spLocks noGrp="1"/>
          </p:cNvSpPr>
          <p:nvPr>
            <p:ph idx="1"/>
          </p:nvPr>
        </p:nvSpPr>
        <p:spPr/>
        <p:txBody>
          <a:bodyPr/>
          <a:lstStyle/>
          <a:p>
            <a:r>
              <a:rPr lang="en-US" dirty="0" smtClean="0"/>
              <a:t>if the patient doesn't </a:t>
            </a:r>
            <a:r>
              <a:rPr lang="en-US" dirty="0"/>
              <a:t>already have heart disease, heart disease symptoms, or other electrical blocks, </a:t>
            </a:r>
            <a:r>
              <a:rPr lang="en-US" dirty="0" smtClean="0"/>
              <a:t>he may </a:t>
            </a:r>
            <a:r>
              <a:rPr lang="en-US" dirty="0"/>
              <a:t>not need treatment. But </a:t>
            </a:r>
            <a:r>
              <a:rPr lang="en-US" dirty="0" smtClean="0"/>
              <a:t>we </a:t>
            </a:r>
            <a:r>
              <a:rPr lang="en-US" dirty="0"/>
              <a:t>will look into treatment options if </a:t>
            </a:r>
            <a:r>
              <a:rPr lang="en-US" dirty="0" smtClean="0"/>
              <a:t>he had</a:t>
            </a:r>
            <a:r>
              <a:rPr lang="en-US" dirty="0"/>
              <a:t>:</a:t>
            </a:r>
          </a:p>
          <a:p>
            <a:endParaRPr lang="en-US" dirty="0"/>
          </a:p>
          <a:p>
            <a:r>
              <a:rPr lang="en-US" dirty="0"/>
              <a:t>Heart attack of heart failure</a:t>
            </a:r>
          </a:p>
          <a:p>
            <a:r>
              <a:rPr lang="en-US" dirty="0"/>
              <a:t>Fainting or dizzying spells</a:t>
            </a:r>
          </a:p>
          <a:p>
            <a:r>
              <a:rPr lang="en-US" dirty="0"/>
              <a:t>Chest pain</a:t>
            </a:r>
          </a:p>
        </p:txBody>
      </p:sp>
    </p:spTree>
    <p:extLst>
      <p:ext uri="{BB962C8B-B14F-4D97-AF65-F5344CB8AC3E}">
        <p14:creationId xmlns:p14="http://schemas.microsoft.com/office/powerpoint/2010/main" val="3316912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Hemiblock</a:t>
            </a:r>
            <a:r>
              <a:rPr lang="en-US" dirty="0" smtClean="0"/>
              <a:t> </a:t>
            </a:r>
            <a:endParaRPr lang="en-US" dirty="0"/>
          </a:p>
        </p:txBody>
      </p:sp>
      <p:sp>
        <p:nvSpPr>
          <p:cNvPr id="3" name="Content Placeholder 2"/>
          <p:cNvSpPr>
            <a:spLocks noGrp="1"/>
          </p:cNvSpPr>
          <p:nvPr>
            <p:ph idx="1"/>
          </p:nvPr>
        </p:nvSpPr>
        <p:spPr/>
        <p:txBody>
          <a:bodyPr/>
          <a:lstStyle/>
          <a:p>
            <a:r>
              <a:rPr lang="en-US" dirty="0"/>
              <a:t>when there is block in one of the divisions of the left bundle, either anterior division or posterior division, this will produce a swing in the electrical axis of the heart.</a:t>
            </a:r>
          </a:p>
          <a:p>
            <a:r>
              <a:rPr lang="en-US" dirty="0"/>
              <a:t>Anterior </a:t>
            </a:r>
            <a:r>
              <a:rPr lang="en-US" dirty="0" err="1"/>
              <a:t>hemiblock</a:t>
            </a:r>
            <a:r>
              <a:rPr lang="en-US" dirty="0"/>
              <a:t> : cause left axis deviation</a:t>
            </a:r>
          </a:p>
          <a:p>
            <a:r>
              <a:rPr lang="en-US" dirty="0"/>
              <a:t>Posterior </a:t>
            </a:r>
            <a:r>
              <a:rPr lang="en-US" dirty="0" err="1"/>
              <a:t>hemiblock</a:t>
            </a:r>
            <a:r>
              <a:rPr lang="en-US" dirty="0"/>
              <a:t> : cause right axis deviation</a:t>
            </a:r>
          </a:p>
          <a:p>
            <a:endParaRPr lang="en-US" dirty="0"/>
          </a:p>
        </p:txBody>
      </p:sp>
    </p:spTree>
    <p:extLst>
      <p:ext uri="{BB962C8B-B14F-4D97-AF65-F5344CB8AC3E}">
        <p14:creationId xmlns:p14="http://schemas.microsoft.com/office/powerpoint/2010/main" val="363983097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457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1" y="457200"/>
            <a:ext cx="7282088" cy="601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016419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560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9600" y="228600"/>
            <a:ext cx="7696200" cy="589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139360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66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66800" y="1066800"/>
            <a:ext cx="70866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176850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76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5800" y="838200"/>
            <a:ext cx="7391399" cy="5287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151666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96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3400" y="1295400"/>
            <a:ext cx="8001000"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326084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err="1"/>
              <a:t>Bifascicular</a:t>
            </a:r>
            <a:r>
              <a:rPr lang="en-US" dirty="0"/>
              <a:t> block is often associated with structural heart disease (50-80%) and extensive fibrosis of the conducting system. There is a risk of progression to complete heart block with additional damage to the third remaining </a:t>
            </a:r>
            <a:r>
              <a:rPr lang="en-US" dirty="0" smtClean="0"/>
              <a:t>fascicle.</a:t>
            </a:r>
          </a:p>
          <a:p>
            <a:r>
              <a:rPr lang="en-US" dirty="0"/>
              <a:t>Syncope or </a:t>
            </a:r>
            <a:r>
              <a:rPr lang="en-US" dirty="0" err="1"/>
              <a:t>presyncope</a:t>
            </a:r>
            <a:r>
              <a:rPr lang="en-US" dirty="0"/>
              <a:t> in the context of a </a:t>
            </a:r>
            <a:r>
              <a:rPr lang="en-US" dirty="0" err="1"/>
              <a:t>bifascicular</a:t>
            </a:r>
            <a:r>
              <a:rPr lang="en-US" dirty="0"/>
              <a:t> block is an indication for admission and monitoring. If other causes of syncope are not identified on work-up, pacemaker insertion is </a:t>
            </a:r>
            <a:r>
              <a:rPr lang="en-US" dirty="0" smtClean="0"/>
              <a:t>recommended.</a:t>
            </a:r>
            <a:endParaRPr lang="en-US" dirty="0"/>
          </a:p>
        </p:txBody>
      </p:sp>
    </p:spTree>
    <p:extLst>
      <p:ext uri="{BB962C8B-B14F-4D97-AF65-F5344CB8AC3E}">
        <p14:creationId xmlns:p14="http://schemas.microsoft.com/office/powerpoint/2010/main" val="217221051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244</TotalTime>
  <Words>2703</Words>
  <Application>Microsoft Office PowerPoint</Application>
  <PresentationFormat>On-screen Show (4:3)</PresentationFormat>
  <Paragraphs>284</Paragraphs>
  <Slides>103</Slides>
  <Notes>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103</vt:i4>
      </vt:variant>
    </vt:vector>
  </HeadingPairs>
  <TitlesOfParts>
    <vt:vector size="113" baseType="lpstr">
      <vt:lpstr>宋体</vt:lpstr>
      <vt:lpstr>Arial</vt:lpstr>
      <vt:lpstr>Bookman Old Style</vt:lpstr>
      <vt:lpstr>Calibri</vt:lpstr>
      <vt:lpstr>Gill Sans MT</vt:lpstr>
      <vt:lpstr>Segoe UI Symbol</vt:lpstr>
      <vt:lpstr>Times New Roman</vt:lpstr>
      <vt:lpstr>Wingdings</vt:lpstr>
      <vt:lpstr>Wingdings 3</vt:lpstr>
      <vt:lpstr>Origin</vt:lpstr>
      <vt:lpstr>Management of bradyarrhythmia</vt:lpstr>
      <vt:lpstr>Normal sinus rythem</vt:lpstr>
      <vt:lpstr>Definition</vt:lpstr>
      <vt:lpstr> signs and symptoms</vt:lpstr>
      <vt:lpstr>PowerPoint Presentation</vt:lpstr>
      <vt:lpstr>Sick sinus syndrome</vt:lpstr>
      <vt:lpstr>Inappropriate sinus bradycardia</vt:lpstr>
      <vt:lpstr>Sinus pause/Arrest</vt:lpstr>
      <vt:lpstr>SA exit block</vt:lpstr>
      <vt:lpstr>1st degree SA exit block</vt:lpstr>
      <vt:lpstr>2nd degree SA exit block </vt:lpstr>
      <vt:lpstr>2nd degree SA exit block </vt:lpstr>
      <vt:lpstr>The preceding P-P interval is 1.05 seconds and the dropped is double the value 2.1 seconds</vt:lpstr>
      <vt:lpstr>3rd degree SA exit node</vt:lpstr>
      <vt:lpstr>PowerPoint Presentation</vt:lpstr>
      <vt:lpstr>Case </vt:lpstr>
      <vt:lpstr>PowerPoint Presentation</vt:lpstr>
      <vt:lpstr>PowerPoint Presentation</vt:lpstr>
      <vt:lpstr>Bradycardia tachycardia syndrome</vt:lpstr>
      <vt:lpstr>treatment</vt:lpstr>
      <vt:lpstr>Treatment-continue..</vt:lpstr>
      <vt:lpstr>Atrioventricular block</vt:lpstr>
      <vt:lpstr>PowerPoint Presentation</vt:lpstr>
      <vt:lpstr>PowerPoint Presentation</vt:lpstr>
      <vt:lpstr>What do we mean by atrioventricular block ?</vt:lpstr>
      <vt:lpstr>PowerPoint Presentation</vt:lpstr>
      <vt:lpstr>PowerPoint Presentation</vt:lpstr>
      <vt:lpstr>PowerPoint Presentation</vt:lpstr>
      <vt:lpstr>Clinical features: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Pacemaker syndrome and pseudo-pacemaker syndrome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Management :</vt:lpstr>
      <vt:lpstr>PowerPoint Presentation</vt:lpstr>
      <vt:lpstr>Stable-patient low-risk AV block: </vt:lpstr>
      <vt:lpstr>PowerPoint Presentation</vt:lpstr>
      <vt:lpstr>Management of low-risk AV block:</vt:lpstr>
      <vt:lpstr>Cont,</vt:lpstr>
      <vt:lpstr>Hemodynamically unstable patients </vt:lpstr>
      <vt:lpstr>PowerPoint Presentation</vt:lpstr>
      <vt:lpstr>3rd Degree AV block </vt:lpstr>
      <vt:lpstr>Epidemiology </vt:lpstr>
      <vt:lpstr>PowerPoint Presentation</vt:lpstr>
      <vt:lpstr>Causes :</vt:lpstr>
      <vt:lpstr>PowerPoint Presentation</vt:lpstr>
      <vt:lpstr>PowerPoint Presentation</vt:lpstr>
      <vt:lpstr>PowerPoint Presentation</vt:lpstr>
      <vt:lpstr>PowerPoint Presentation</vt:lpstr>
      <vt:lpstr>The level of block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Management :</vt:lpstr>
      <vt:lpstr>PowerPoint Presentation</vt:lpstr>
      <vt:lpstr>PowerPoint Presentation</vt:lpstr>
      <vt:lpstr>PowerPoint Presentation</vt:lpstr>
      <vt:lpstr>Bundle branch block</vt:lpstr>
      <vt:lpstr>PowerPoint Presentation</vt:lpstr>
      <vt:lpstr>PowerPoint Presentation</vt:lpstr>
      <vt:lpstr>Right Bundle Branch Block </vt:lpstr>
      <vt:lpstr>Causes :</vt:lpstr>
      <vt:lpstr>PowerPoint Presentation</vt:lpstr>
      <vt:lpstr>PowerPoint Presentation</vt:lpstr>
      <vt:lpstr>PowerPoint Presentation</vt:lpstr>
      <vt:lpstr>PowerPoint Presentation</vt:lpstr>
      <vt:lpstr>Left bundle branch block</vt:lpstr>
      <vt:lpstr>Causes :</vt:lpstr>
      <vt:lpstr>PowerPoint Presentation</vt:lpstr>
      <vt:lpstr>PowerPoint Presentation</vt:lpstr>
      <vt:lpstr>PowerPoint Presentation</vt:lpstr>
      <vt:lpstr>PowerPoint Presentation</vt:lpstr>
      <vt:lpstr>PowerPoint Presentation</vt:lpstr>
      <vt:lpstr>Management :</vt:lpstr>
      <vt:lpstr>Hemiblock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Bradycardia</dc:title>
  <dc:creator>Windows User</dc:creator>
  <cp:lastModifiedBy>Malaak Zeidan</cp:lastModifiedBy>
  <cp:revision>14</cp:revision>
  <dcterms:created xsi:type="dcterms:W3CDTF">2021-10-27T13:03:02Z</dcterms:created>
  <dcterms:modified xsi:type="dcterms:W3CDTF">2021-11-02T16:46:01Z</dcterms:modified>
</cp:coreProperties>
</file>