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4"/>
  </p:sldMasterIdLst>
  <p:notesMasterIdLst>
    <p:notesMasterId r:id="rId44"/>
  </p:notesMasterIdLst>
  <p:sldIdLst>
    <p:sldId id="256" r:id="rId5"/>
    <p:sldId id="258" r:id="rId6"/>
    <p:sldId id="257" r:id="rId7"/>
    <p:sldId id="264" r:id="rId8"/>
    <p:sldId id="265" r:id="rId9"/>
    <p:sldId id="259" r:id="rId10"/>
    <p:sldId id="261" r:id="rId11"/>
    <p:sldId id="267" r:id="rId12"/>
    <p:sldId id="268" r:id="rId13"/>
    <p:sldId id="269" r:id="rId14"/>
    <p:sldId id="266" r:id="rId15"/>
    <p:sldId id="263" r:id="rId16"/>
    <p:sldId id="270" r:id="rId17"/>
    <p:sldId id="282" r:id="rId18"/>
    <p:sldId id="283" r:id="rId19"/>
    <p:sldId id="284" r:id="rId20"/>
    <p:sldId id="271" r:id="rId21"/>
    <p:sldId id="273" r:id="rId22"/>
    <p:sldId id="274" r:id="rId23"/>
    <p:sldId id="275" r:id="rId24"/>
    <p:sldId id="276" r:id="rId25"/>
    <p:sldId id="272" r:id="rId26"/>
    <p:sldId id="277" r:id="rId27"/>
    <p:sldId id="278" r:id="rId28"/>
    <p:sldId id="279" r:id="rId29"/>
    <p:sldId id="280" r:id="rId30"/>
    <p:sldId id="281" r:id="rId31"/>
    <p:sldId id="285" r:id="rId32"/>
    <p:sldId id="287" r:id="rId33"/>
    <p:sldId id="288" r:id="rId34"/>
    <p:sldId id="286" r:id="rId35"/>
    <p:sldId id="289" r:id="rId36"/>
    <p:sldId id="295" r:id="rId37"/>
    <p:sldId id="292" r:id="rId38"/>
    <p:sldId id="291" r:id="rId39"/>
    <p:sldId id="290" r:id="rId40"/>
    <p:sldId id="293" r:id="rId41"/>
    <p:sldId id="294" r:id="rId42"/>
    <p:sldId id="296"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37" autoAdjust="0"/>
  </p:normalViewPr>
  <p:slideViewPr>
    <p:cSldViewPr snapToGrid="0">
      <p:cViewPr varScale="1">
        <p:scale>
          <a:sx n="62" d="100"/>
          <a:sy n="62" d="100"/>
        </p:scale>
        <p:origin x="828"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A755AA-1FA7-488A-9C63-28790CCCAB9E}" type="datetimeFigureOut">
              <a:rPr lang="en-US" smtClean="0"/>
              <a:t>11/3/2021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62897C-7A7F-47B7-9027-E7D94B94D712}" type="slidenum">
              <a:rPr lang="en-US" smtClean="0"/>
              <a:t>‹#›</a:t>
            </a:fld>
            <a:endParaRPr lang="en-US"/>
          </a:p>
        </p:txBody>
      </p:sp>
    </p:spTree>
    <p:extLst>
      <p:ext uri="{BB962C8B-B14F-4D97-AF65-F5344CB8AC3E}">
        <p14:creationId xmlns:p14="http://schemas.microsoft.com/office/powerpoint/2010/main" val="27907605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62897C-7A7F-47B7-9027-E7D94B94D712}" type="slidenum">
              <a:rPr lang="en-US" smtClean="0"/>
              <a:t>4</a:t>
            </a:fld>
            <a:endParaRPr lang="en-US"/>
          </a:p>
        </p:txBody>
      </p:sp>
    </p:spTree>
    <p:extLst>
      <p:ext uri="{BB962C8B-B14F-4D97-AF65-F5344CB8AC3E}">
        <p14:creationId xmlns:p14="http://schemas.microsoft.com/office/powerpoint/2010/main" val="3547121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62897C-7A7F-47B7-9027-E7D94B94D712}" type="slidenum">
              <a:rPr lang="en-US" smtClean="0"/>
              <a:t>38</a:t>
            </a:fld>
            <a:endParaRPr lang="en-US"/>
          </a:p>
        </p:txBody>
      </p:sp>
    </p:spTree>
    <p:extLst>
      <p:ext uri="{BB962C8B-B14F-4D97-AF65-F5344CB8AC3E}">
        <p14:creationId xmlns:p14="http://schemas.microsoft.com/office/powerpoint/2010/main" val="39924312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1ADF0FD-3150-4291-A4FC-CD5D0FC8BBA7}" type="datetimeFigureOut">
              <a:rPr lang="en-US" smtClean="0"/>
              <a:t>11/3/2021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255346" y="2750337"/>
            <a:ext cx="1171888" cy="1356442"/>
          </a:xfrm>
        </p:spPr>
        <p:txBody>
          <a:bodyPr/>
          <a:lstStyle/>
          <a:p>
            <a:fld id="{33CE0381-29B9-4BD8-89CD-3DFFB15617CC}" type="slidenum">
              <a:rPr lang="en-US" smtClean="0"/>
              <a:t>‹#›</a:t>
            </a:fld>
            <a:endParaRPr lang="en-US"/>
          </a:p>
        </p:txBody>
      </p:sp>
    </p:spTree>
    <p:extLst>
      <p:ext uri="{BB962C8B-B14F-4D97-AF65-F5344CB8AC3E}">
        <p14:creationId xmlns:p14="http://schemas.microsoft.com/office/powerpoint/2010/main" val="8978891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1ADF0FD-3150-4291-A4FC-CD5D0FC8BBA7}" type="datetimeFigureOut">
              <a:rPr lang="en-US" smtClean="0"/>
              <a:t>11/3/2021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309"/>
            <a:ext cx="1154151" cy="1090789"/>
          </a:xfrm>
        </p:spPr>
        <p:txBody>
          <a:bodyPr/>
          <a:lstStyle/>
          <a:p>
            <a:fld id="{33CE0381-29B9-4BD8-89CD-3DFFB15617CC}" type="slidenum">
              <a:rPr lang="en-US" smtClean="0"/>
              <a:t>‹#›</a:t>
            </a:fld>
            <a:endParaRPr lang="en-US"/>
          </a:p>
        </p:txBody>
      </p:sp>
    </p:spTree>
    <p:extLst>
      <p:ext uri="{BB962C8B-B14F-4D97-AF65-F5344CB8AC3E}">
        <p14:creationId xmlns:p14="http://schemas.microsoft.com/office/powerpoint/2010/main" val="452720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1ADF0FD-3150-4291-A4FC-CD5D0FC8BBA7}" type="datetimeFigureOut">
              <a:rPr lang="en-US" smtClean="0"/>
              <a:t>11/3/2021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615"/>
            <a:ext cx="1154151" cy="1090789"/>
          </a:xfrm>
        </p:spPr>
        <p:txBody>
          <a:bodyPr/>
          <a:lstStyle/>
          <a:p>
            <a:fld id="{33CE0381-29B9-4BD8-89CD-3DFFB15617CC}" type="slidenum">
              <a:rPr lang="en-US" smtClean="0"/>
              <a:t>‹#›</a:t>
            </a:fld>
            <a:endParaRPr lang="en-US"/>
          </a:p>
        </p:txBody>
      </p:sp>
    </p:spTree>
    <p:extLst>
      <p:ext uri="{BB962C8B-B14F-4D97-AF65-F5344CB8AC3E}">
        <p14:creationId xmlns:p14="http://schemas.microsoft.com/office/powerpoint/2010/main" val="37573748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1ADF0FD-3150-4291-A4FC-CD5D0FC8BBA7}" type="datetimeFigureOut">
              <a:rPr lang="en-US" smtClean="0"/>
              <a:t>11/3/2021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33CE0381-29B9-4BD8-89CD-3DFFB15617CC}" type="slidenum">
              <a:rPr lang="en-US" smtClean="0"/>
              <a:t>‹#›</a:t>
            </a:fld>
            <a:endParaRPr lang="en-US"/>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16063214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1ADF0FD-3150-4291-A4FC-CD5D0FC8BBA7}" type="datetimeFigureOut">
              <a:rPr lang="en-US" smtClean="0"/>
              <a:t>11/3/2021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33CE0381-29B9-4BD8-89CD-3DFFB15617CC}" type="slidenum">
              <a:rPr lang="en-US" smtClean="0"/>
              <a:t>‹#›</a:t>
            </a:fld>
            <a:endParaRPr lang="en-US"/>
          </a:p>
        </p:txBody>
      </p:sp>
    </p:spTree>
    <p:extLst>
      <p:ext uri="{BB962C8B-B14F-4D97-AF65-F5344CB8AC3E}">
        <p14:creationId xmlns:p14="http://schemas.microsoft.com/office/powerpoint/2010/main" val="21681171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E1ADF0FD-3150-4291-A4FC-CD5D0FC8BBA7}" type="datetimeFigureOut">
              <a:rPr lang="en-US" smtClean="0"/>
              <a:t>11/3/2021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CE0381-29B9-4BD8-89CD-3DFFB15617CC}" type="slidenum">
              <a:rPr lang="en-US" smtClean="0"/>
              <a:t>‹#›</a:t>
            </a:fld>
            <a:endParaRPr lang="en-US"/>
          </a:p>
        </p:txBody>
      </p:sp>
    </p:spTree>
    <p:extLst>
      <p:ext uri="{BB962C8B-B14F-4D97-AF65-F5344CB8AC3E}">
        <p14:creationId xmlns:p14="http://schemas.microsoft.com/office/powerpoint/2010/main" val="33533866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E1ADF0FD-3150-4291-A4FC-CD5D0FC8BBA7}" type="datetimeFigureOut">
              <a:rPr lang="en-US" smtClean="0"/>
              <a:t>11/3/2021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CE0381-29B9-4BD8-89CD-3DFFB15617CC}" type="slidenum">
              <a:rPr lang="en-US" smtClean="0"/>
              <a:t>‹#›</a:t>
            </a:fld>
            <a:endParaRPr lang="en-US"/>
          </a:p>
        </p:txBody>
      </p:sp>
    </p:spTree>
    <p:extLst>
      <p:ext uri="{BB962C8B-B14F-4D97-AF65-F5344CB8AC3E}">
        <p14:creationId xmlns:p14="http://schemas.microsoft.com/office/powerpoint/2010/main" val="1080448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ADF0FD-3150-4291-A4FC-CD5D0FC8BBA7}" type="datetimeFigureOut">
              <a:rPr lang="en-US" smtClean="0"/>
              <a:t>11/3/2021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CE0381-29B9-4BD8-89CD-3DFFB15617CC}" type="slidenum">
              <a:rPr lang="en-US" smtClean="0"/>
              <a:t>‹#›</a:t>
            </a:fld>
            <a:endParaRPr lang="en-US"/>
          </a:p>
        </p:txBody>
      </p:sp>
    </p:spTree>
    <p:extLst>
      <p:ext uri="{BB962C8B-B14F-4D97-AF65-F5344CB8AC3E}">
        <p14:creationId xmlns:p14="http://schemas.microsoft.com/office/powerpoint/2010/main" val="39939740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E1ADF0FD-3150-4291-A4FC-CD5D0FC8BBA7}" type="datetimeFigureOut">
              <a:rPr lang="en-US" smtClean="0"/>
              <a:t>11/3/2021</a:t>
            </a:fld>
            <a:endParaRPr lang="en-US"/>
          </a:p>
        </p:txBody>
      </p:sp>
      <p:sp>
        <p:nvSpPr>
          <p:cNvPr id="5" name="Footer Placeholder 4"/>
          <p:cNvSpPr>
            <a:spLocks noGrp="1"/>
          </p:cNvSpPr>
          <p:nvPr>
            <p:ph type="ftr" sz="quarter" idx="11"/>
          </p:nvPr>
        </p:nvSpPr>
        <p:spPr>
          <a:xfrm>
            <a:off x="680321" y="5936188"/>
            <a:ext cx="6126805" cy="365125"/>
          </a:xfrm>
        </p:spPr>
        <p:txBody>
          <a:bodyPr/>
          <a:lstStyle/>
          <a:p>
            <a:endParaRPr lang="en-US"/>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33CE0381-29B9-4BD8-89CD-3DFFB15617CC}" type="slidenum">
              <a:rPr lang="en-US" smtClean="0"/>
              <a:t>‹#›</a:t>
            </a:fld>
            <a:endParaRPr lang="en-US"/>
          </a:p>
        </p:txBody>
      </p:sp>
    </p:spTree>
    <p:extLst>
      <p:ext uri="{BB962C8B-B14F-4D97-AF65-F5344CB8AC3E}">
        <p14:creationId xmlns:p14="http://schemas.microsoft.com/office/powerpoint/2010/main" val="292913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ADF0FD-3150-4291-A4FC-CD5D0FC8BBA7}" type="datetimeFigureOut">
              <a:rPr lang="en-US" smtClean="0"/>
              <a:t>11/3/2021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CE0381-29B9-4BD8-89CD-3DFFB15617CC}" type="slidenum">
              <a:rPr lang="en-US" smtClean="0"/>
              <a:t>‹#›</a:t>
            </a:fld>
            <a:endParaRPr lang="en-US"/>
          </a:p>
        </p:txBody>
      </p:sp>
    </p:spTree>
    <p:extLst>
      <p:ext uri="{BB962C8B-B14F-4D97-AF65-F5344CB8AC3E}">
        <p14:creationId xmlns:p14="http://schemas.microsoft.com/office/powerpoint/2010/main" val="2605313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ADF0FD-3150-4291-A4FC-CD5D0FC8BBA7}" type="datetimeFigureOut">
              <a:rPr lang="en-US" smtClean="0"/>
              <a:t>11/3/2021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729455" y="2869895"/>
            <a:ext cx="1154151" cy="1090789"/>
          </a:xfrm>
        </p:spPr>
        <p:txBody>
          <a:bodyPr/>
          <a:lstStyle/>
          <a:p>
            <a:fld id="{33CE0381-29B9-4BD8-89CD-3DFFB15617CC}" type="slidenum">
              <a:rPr lang="en-US" smtClean="0"/>
              <a:t>‹#›</a:t>
            </a:fld>
            <a:endParaRPr lang="en-US"/>
          </a:p>
        </p:txBody>
      </p:sp>
    </p:spTree>
    <p:extLst>
      <p:ext uri="{BB962C8B-B14F-4D97-AF65-F5344CB8AC3E}">
        <p14:creationId xmlns:p14="http://schemas.microsoft.com/office/powerpoint/2010/main" val="1659955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ADF0FD-3150-4291-A4FC-CD5D0FC8BBA7}" type="datetimeFigureOut">
              <a:rPr lang="en-US" smtClean="0"/>
              <a:t>11/3/2021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CE0381-29B9-4BD8-89CD-3DFFB15617CC}" type="slidenum">
              <a:rPr lang="en-US" smtClean="0"/>
              <a:t>‹#›</a:t>
            </a:fld>
            <a:endParaRPr lang="en-US"/>
          </a:p>
        </p:txBody>
      </p:sp>
    </p:spTree>
    <p:extLst>
      <p:ext uri="{BB962C8B-B14F-4D97-AF65-F5344CB8AC3E}">
        <p14:creationId xmlns:p14="http://schemas.microsoft.com/office/powerpoint/2010/main" val="1114119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1ADF0FD-3150-4291-A4FC-CD5D0FC8BBA7}" type="datetimeFigureOut">
              <a:rPr lang="en-US" smtClean="0"/>
              <a:t>11/3/2021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CE0381-29B9-4BD8-89CD-3DFFB15617CC}" type="slidenum">
              <a:rPr lang="en-US" smtClean="0"/>
              <a:t>‹#›</a:t>
            </a:fld>
            <a:endParaRPr lang="en-US"/>
          </a:p>
        </p:txBody>
      </p:sp>
    </p:spTree>
    <p:extLst>
      <p:ext uri="{BB962C8B-B14F-4D97-AF65-F5344CB8AC3E}">
        <p14:creationId xmlns:p14="http://schemas.microsoft.com/office/powerpoint/2010/main" val="2005592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1ADF0FD-3150-4291-A4FC-CD5D0FC8BBA7}" type="datetimeFigureOut">
              <a:rPr lang="en-US" smtClean="0"/>
              <a:t>11/3/2021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CE0381-29B9-4BD8-89CD-3DFFB15617CC}" type="slidenum">
              <a:rPr lang="en-US" smtClean="0"/>
              <a:t>‹#›</a:t>
            </a:fld>
            <a:endParaRPr lang="en-US"/>
          </a:p>
        </p:txBody>
      </p:sp>
    </p:spTree>
    <p:extLst>
      <p:ext uri="{BB962C8B-B14F-4D97-AF65-F5344CB8AC3E}">
        <p14:creationId xmlns:p14="http://schemas.microsoft.com/office/powerpoint/2010/main" val="1535205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E1ADF0FD-3150-4291-A4FC-CD5D0FC8BBA7}" type="datetimeFigureOut">
              <a:rPr lang="en-US" smtClean="0"/>
              <a:t>11/3/2021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CE0381-29B9-4BD8-89CD-3DFFB15617CC}" type="slidenum">
              <a:rPr lang="en-US" smtClean="0"/>
              <a:t>‹#›</a:t>
            </a:fld>
            <a:endParaRPr lang="en-US"/>
          </a:p>
        </p:txBody>
      </p:sp>
    </p:spTree>
    <p:extLst>
      <p:ext uri="{BB962C8B-B14F-4D97-AF65-F5344CB8AC3E}">
        <p14:creationId xmlns:p14="http://schemas.microsoft.com/office/powerpoint/2010/main" val="2634737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1ADF0FD-3150-4291-A4FC-CD5D0FC8BBA7}" type="datetimeFigureOut">
              <a:rPr lang="en-US" smtClean="0"/>
              <a:t>11/3/2021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CE0381-29B9-4BD8-89CD-3DFFB15617CC}" type="slidenum">
              <a:rPr lang="en-US" smtClean="0"/>
              <a:t>‹#›</a:t>
            </a:fld>
            <a:endParaRPr lang="en-US"/>
          </a:p>
        </p:txBody>
      </p:sp>
    </p:spTree>
    <p:extLst>
      <p:ext uri="{BB962C8B-B14F-4D97-AF65-F5344CB8AC3E}">
        <p14:creationId xmlns:p14="http://schemas.microsoft.com/office/powerpoint/2010/main" val="1739760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1ADF0FD-3150-4291-A4FC-CD5D0FC8BBA7}" type="datetimeFigureOut">
              <a:rPr lang="en-US" smtClean="0"/>
              <a:t>11/3/2021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CE0381-29B9-4BD8-89CD-3DFFB15617CC}" type="slidenum">
              <a:rPr lang="en-US" smtClean="0"/>
              <a:t>‹#›</a:t>
            </a:fld>
            <a:endParaRPr lang="en-US"/>
          </a:p>
        </p:txBody>
      </p:sp>
    </p:spTree>
    <p:extLst>
      <p:ext uri="{BB962C8B-B14F-4D97-AF65-F5344CB8AC3E}">
        <p14:creationId xmlns:p14="http://schemas.microsoft.com/office/powerpoint/2010/main" val="20326374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E1ADF0FD-3150-4291-A4FC-CD5D0FC8BBA7}" type="datetimeFigureOut">
              <a:rPr lang="en-US" smtClean="0"/>
              <a:t>11/3/2021</a:t>
            </a:fld>
            <a:endParaRPr lang="en-US"/>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33CE0381-29B9-4BD8-89CD-3DFFB15617CC}" type="slidenum">
              <a:rPr lang="en-US" smtClean="0"/>
              <a:t>‹#›</a:t>
            </a:fld>
            <a:endParaRPr lang="en-US"/>
          </a:p>
        </p:txBody>
      </p:sp>
    </p:spTree>
    <p:extLst>
      <p:ext uri="{BB962C8B-B14F-4D97-AF65-F5344CB8AC3E}">
        <p14:creationId xmlns:p14="http://schemas.microsoft.com/office/powerpoint/2010/main" val="1762783598"/>
      </p:ext>
    </p:extLst>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s://www.amazon.com/Macleods-Clinical-Examination-Alastair-Innes/dp/0702069930" TargetMode="External"/><Relationship Id="rId2" Type="http://schemas.openxmlformats.org/officeDocument/2006/relationships/hyperlink" Target="https://www.elsevier.com/books/kumar-and-clarks-clinical-medicine/feather/978-0-7020-7868-2" TargetMode="External"/><Relationship Id="rId1" Type="http://schemas.openxmlformats.org/officeDocument/2006/relationships/slideLayout" Target="../slideLayouts/slideLayout2.xml"/><Relationship Id="rId4" Type="http://schemas.openxmlformats.org/officeDocument/2006/relationships/hyperlink" Target="https://www.elsevier.com/books/davidsons-principles-and-practice-of-medicine/ralston/978-0-7020-7028-0"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C5896-260B-4481-B8A8-622736022216}"/>
              </a:ext>
            </a:extLst>
          </p:cNvPr>
          <p:cNvSpPr>
            <a:spLocks noGrp="1"/>
          </p:cNvSpPr>
          <p:nvPr>
            <p:ph type="ctrTitle"/>
          </p:nvPr>
        </p:nvSpPr>
        <p:spPr/>
        <p:txBody>
          <a:bodyPr/>
          <a:lstStyle/>
          <a:p>
            <a:r>
              <a:rPr lang="en-US" dirty="0"/>
              <a:t>Jaundice</a:t>
            </a:r>
          </a:p>
        </p:txBody>
      </p:sp>
      <p:sp>
        <p:nvSpPr>
          <p:cNvPr id="3" name="Subtitle 2">
            <a:extLst>
              <a:ext uri="{FF2B5EF4-FFF2-40B4-BE49-F238E27FC236}">
                <a16:creationId xmlns:a16="http://schemas.microsoft.com/office/drawing/2014/main" id="{86D4ADB0-803F-4BB1-817C-BD089600910F}"/>
              </a:ext>
            </a:extLst>
          </p:cNvPr>
          <p:cNvSpPr>
            <a:spLocks noGrp="1"/>
          </p:cNvSpPr>
          <p:nvPr>
            <p:ph type="subTitle" idx="1"/>
          </p:nvPr>
        </p:nvSpPr>
        <p:spPr>
          <a:xfrm>
            <a:off x="6095999" y="4354850"/>
            <a:ext cx="3975463" cy="1758567"/>
          </a:xfrm>
        </p:spPr>
        <p:txBody>
          <a:bodyPr>
            <a:normAutofit/>
          </a:bodyPr>
          <a:lstStyle/>
          <a:p>
            <a:pPr algn="l"/>
            <a:r>
              <a:rPr lang="en-US" dirty="0"/>
              <a:t>Done by:</a:t>
            </a:r>
          </a:p>
          <a:p>
            <a:pPr lvl="1" algn="l"/>
            <a:r>
              <a:rPr lang="en-US" dirty="0"/>
              <a:t>Mahmoud Barbarawi</a:t>
            </a:r>
          </a:p>
          <a:p>
            <a:pPr lvl="1" algn="l"/>
            <a:r>
              <a:rPr lang="en-US" dirty="0"/>
              <a:t>Yazan </a:t>
            </a:r>
            <a:r>
              <a:rPr lang="en-US" dirty="0" err="1"/>
              <a:t>Khalaileh</a:t>
            </a:r>
            <a:endParaRPr lang="en-US" dirty="0"/>
          </a:p>
          <a:p>
            <a:pPr lvl="1" algn="l"/>
            <a:r>
              <a:rPr lang="en-US" dirty="0"/>
              <a:t>Faris </a:t>
            </a:r>
            <a:r>
              <a:rPr lang="en-US"/>
              <a:t>Ayasra</a:t>
            </a:r>
          </a:p>
        </p:txBody>
      </p:sp>
    </p:spTree>
    <p:extLst>
      <p:ext uri="{BB962C8B-B14F-4D97-AF65-F5344CB8AC3E}">
        <p14:creationId xmlns:p14="http://schemas.microsoft.com/office/powerpoint/2010/main" val="23110359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DEC5A-5EBB-4BD2-8E5C-549B62E4E860}"/>
              </a:ext>
            </a:extLst>
          </p:cNvPr>
          <p:cNvSpPr>
            <a:spLocks noGrp="1"/>
          </p:cNvSpPr>
          <p:nvPr>
            <p:ph type="title"/>
          </p:nvPr>
        </p:nvSpPr>
        <p:spPr/>
        <p:txBody>
          <a:bodyPr/>
          <a:lstStyle/>
          <a:p>
            <a:pPr algn="ctr"/>
            <a:r>
              <a:rPr lang="en-US" dirty="0"/>
              <a:t>History cont.</a:t>
            </a:r>
          </a:p>
        </p:txBody>
      </p:sp>
      <p:sp>
        <p:nvSpPr>
          <p:cNvPr id="3" name="Content Placeholder 2">
            <a:extLst>
              <a:ext uri="{FF2B5EF4-FFF2-40B4-BE49-F238E27FC236}">
                <a16:creationId xmlns:a16="http://schemas.microsoft.com/office/drawing/2014/main" id="{47D96F87-A91C-4AD6-ABB8-FAEF283BB678}"/>
              </a:ext>
            </a:extLst>
          </p:cNvPr>
          <p:cNvSpPr>
            <a:spLocks noGrp="1"/>
          </p:cNvSpPr>
          <p:nvPr>
            <p:ph idx="1"/>
          </p:nvPr>
        </p:nvSpPr>
        <p:spPr/>
        <p:txBody>
          <a:bodyPr/>
          <a:lstStyle/>
          <a:p>
            <a:r>
              <a:rPr lang="en-US" dirty="0"/>
              <a:t>Family history:</a:t>
            </a:r>
          </a:p>
          <a:p>
            <a:pPr lvl="1"/>
            <a:r>
              <a:rPr lang="en-US" dirty="0"/>
              <a:t>Jaundice.</a:t>
            </a:r>
          </a:p>
          <a:p>
            <a:pPr lvl="1"/>
            <a:r>
              <a:rPr lang="en-US" dirty="0"/>
              <a:t>Malignancy.</a:t>
            </a:r>
          </a:p>
          <a:p>
            <a:pPr lvl="1"/>
            <a:r>
              <a:rPr lang="en-US" dirty="0"/>
              <a:t>Diseases of liver.</a:t>
            </a:r>
          </a:p>
          <a:p>
            <a:pPr lvl="1"/>
            <a:r>
              <a:rPr lang="en-US" dirty="0"/>
              <a:t>Hereditary spherocytosis.</a:t>
            </a:r>
          </a:p>
          <a:p>
            <a:pPr lvl="1"/>
            <a:r>
              <a:rPr lang="en-US" dirty="0"/>
              <a:t>Gilbert syndrome.</a:t>
            </a:r>
          </a:p>
          <a:p>
            <a:pPr lvl="1"/>
            <a:r>
              <a:rPr lang="en-US" dirty="0"/>
              <a:t>Contacted jaundiced patients (e.g. Hep. A)</a:t>
            </a:r>
          </a:p>
          <a:p>
            <a:pPr lvl="1"/>
            <a:endParaRPr lang="en-US" dirty="0"/>
          </a:p>
        </p:txBody>
      </p:sp>
    </p:spTree>
    <p:extLst>
      <p:ext uri="{BB962C8B-B14F-4D97-AF65-F5344CB8AC3E}">
        <p14:creationId xmlns:p14="http://schemas.microsoft.com/office/powerpoint/2010/main" val="41952272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6C00-5558-461F-BC39-55CD1A5B740B}"/>
              </a:ext>
            </a:extLst>
          </p:cNvPr>
          <p:cNvSpPr>
            <a:spLocks noGrp="1"/>
          </p:cNvSpPr>
          <p:nvPr>
            <p:ph type="title"/>
          </p:nvPr>
        </p:nvSpPr>
        <p:spPr/>
        <p:txBody>
          <a:bodyPr/>
          <a:lstStyle/>
          <a:p>
            <a:pPr algn="ctr"/>
            <a:r>
              <a:rPr lang="en-US" dirty="0"/>
              <a:t>History cont.</a:t>
            </a:r>
          </a:p>
        </p:txBody>
      </p:sp>
      <p:sp>
        <p:nvSpPr>
          <p:cNvPr id="3" name="Content Placeholder 2">
            <a:extLst>
              <a:ext uri="{FF2B5EF4-FFF2-40B4-BE49-F238E27FC236}">
                <a16:creationId xmlns:a16="http://schemas.microsoft.com/office/drawing/2014/main" id="{A8D89A78-A9E1-48F9-A647-C19AD3DF2C15}"/>
              </a:ext>
            </a:extLst>
          </p:cNvPr>
          <p:cNvSpPr>
            <a:spLocks noGrp="1"/>
          </p:cNvSpPr>
          <p:nvPr>
            <p:ph idx="1"/>
          </p:nvPr>
        </p:nvSpPr>
        <p:spPr/>
        <p:txBody>
          <a:bodyPr>
            <a:normAutofit lnSpcReduction="10000"/>
          </a:bodyPr>
          <a:lstStyle/>
          <a:p>
            <a:r>
              <a:rPr lang="en-US" sz="2800" b="0" i="0" u="none" strike="noStrike" baseline="0" dirty="0">
                <a:latin typeface="HelveticaNeue-Light"/>
              </a:rPr>
              <a:t>Social History</a:t>
            </a:r>
          </a:p>
          <a:p>
            <a:pPr lvl="1"/>
            <a:r>
              <a:rPr lang="en-US" sz="2400" b="0" i="0" u="none" strike="noStrike" baseline="0" dirty="0">
                <a:latin typeface="HelveticaNeue-Light"/>
              </a:rPr>
              <a:t>alcohol intake.</a:t>
            </a:r>
          </a:p>
          <a:p>
            <a:pPr lvl="1"/>
            <a:r>
              <a:rPr lang="en-US" sz="2400" dirty="0">
                <a:latin typeface="HelveticaNeue-Light"/>
              </a:rPr>
              <a:t>occupation.</a:t>
            </a:r>
          </a:p>
          <a:p>
            <a:pPr lvl="1"/>
            <a:r>
              <a:rPr lang="en-US" sz="2400" b="0" i="0" u="none" strike="noStrike" baseline="0" dirty="0">
                <a:latin typeface="HelveticaNeue-Light"/>
              </a:rPr>
              <a:t>smoking.</a:t>
            </a:r>
          </a:p>
          <a:p>
            <a:pPr lvl="1"/>
            <a:r>
              <a:rPr lang="en-US" sz="2400" b="0" i="0" u="none" strike="noStrike" baseline="0" dirty="0">
                <a:latin typeface="HelveticaNeue-Light"/>
              </a:rPr>
              <a:t>travel history. </a:t>
            </a:r>
          </a:p>
          <a:p>
            <a:pPr lvl="1"/>
            <a:r>
              <a:rPr lang="en-US" sz="2400" b="0" i="0" u="none" strike="noStrike" baseline="0" dirty="0">
                <a:latin typeface="HelveticaNeue-Light"/>
              </a:rPr>
              <a:t>vaccinations.</a:t>
            </a:r>
          </a:p>
          <a:p>
            <a:pPr lvl="1"/>
            <a:r>
              <a:rPr lang="en-US" sz="2400" b="0" i="0" u="none" strike="noStrike" baseline="0" dirty="0">
                <a:latin typeface="HelveticaNeue-Light"/>
              </a:rPr>
              <a:t>use of illicit or intravenous drugs. (sharing needle)</a:t>
            </a:r>
          </a:p>
          <a:p>
            <a:pPr lvl="1"/>
            <a:r>
              <a:rPr lang="en-US" sz="2400" b="0" i="0" u="none" strike="noStrike" baseline="0" dirty="0">
                <a:latin typeface="HelveticaNeue-Light"/>
              </a:rPr>
              <a:t>sexual history.</a:t>
            </a:r>
          </a:p>
          <a:p>
            <a:pPr lvl="1"/>
            <a:r>
              <a:rPr lang="en-US" sz="2400" dirty="0">
                <a:latin typeface="HelveticaNeue-Light"/>
              </a:rPr>
              <a:t>t</a:t>
            </a:r>
            <a:r>
              <a:rPr lang="en-US" sz="2400" b="0" i="0" u="none" strike="noStrike" baseline="0" dirty="0">
                <a:latin typeface="HelveticaNeue-Light"/>
              </a:rPr>
              <a:t>attoos</a:t>
            </a:r>
            <a:r>
              <a:rPr lang="en-US" sz="2400" dirty="0">
                <a:latin typeface="HelveticaNeue-Light"/>
              </a:rPr>
              <a:t>. </a:t>
            </a:r>
            <a:endParaRPr lang="en-US" sz="2400" b="0" i="0" u="none" strike="noStrike" baseline="0" dirty="0">
              <a:latin typeface="HelveticaNeue-Light"/>
            </a:endParaRPr>
          </a:p>
          <a:p>
            <a:endParaRPr lang="en-US" dirty="0"/>
          </a:p>
        </p:txBody>
      </p:sp>
    </p:spTree>
    <p:extLst>
      <p:ext uri="{BB962C8B-B14F-4D97-AF65-F5344CB8AC3E}">
        <p14:creationId xmlns:p14="http://schemas.microsoft.com/office/powerpoint/2010/main" val="1210449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9FE95A-4F9B-4669-A014-EFFFEA5D7007}"/>
              </a:ext>
            </a:extLst>
          </p:cNvPr>
          <p:cNvSpPr>
            <a:spLocks noGrp="1"/>
          </p:cNvSpPr>
          <p:nvPr>
            <p:ph idx="1"/>
          </p:nvPr>
        </p:nvSpPr>
        <p:spPr/>
        <p:txBody>
          <a:bodyPr/>
          <a:lstStyle/>
          <a:p>
            <a:r>
              <a:rPr lang="en-US" dirty="0"/>
              <a:t>He states he does not use IV drugs. He takes Paracetamol for frequent headaches but takes no other medications. He smokes one pack of cigarettes per day. He can't remember if he had a blood transfusion. Last year he went to Egypt.</a:t>
            </a:r>
          </a:p>
        </p:txBody>
      </p:sp>
    </p:spTree>
    <p:extLst>
      <p:ext uri="{BB962C8B-B14F-4D97-AF65-F5344CB8AC3E}">
        <p14:creationId xmlns:p14="http://schemas.microsoft.com/office/powerpoint/2010/main" val="35461945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2F600-0912-43FB-8B18-2A01881FFB07}"/>
              </a:ext>
            </a:extLst>
          </p:cNvPr>
          <p:cNvSpPr>
            <a:spLocks noGrp="1"/>
          </p:cNvSpPr>
          <p:nvPr>
            <p:ph type="title"/>
          </p:nvPr>
        </p:nvSpPr>
        <p:spPr/>
        <p:txBody>
          <a:bodyPr/>
          <a:lstStyle/>
          <a:p>
            <a:pPr algn="ctr"/>
            <a:r>
              <a:rPr lang="en-US" dirty="0"/>
              <a:t>History cont.</a:t>
            </a:r>
          </a:p>
        </p:txBody>
      </p:sp>
      <p:sp>
        <p:nvSpPr>
          <p:cNvPr id="3" name="Content Placeholder 2">
            <a:extLst>
              <a:ext uri="{FF2B5EF4-FFF2-40B4-BE49-F238E27FC236}">
                <a16:creationId xmlns:a16="http://schemas.microsoft.com/office/drawing/2014/main" id="{8027C326-5B1D-4E48-B579-B8EA8D04564C}"/>
              </a:ext>
            </a:extLst>
          </p:cNvPr>
          <p:cNvSpPr>
            <a:spLocks noGrp="1"/>
          </p:cNvSpPr>
          <p:nvPr>
            <p:ph idx="1"/>
          </p:nvPr>
        </p:nvSpPr>
        <p:spPr>
          <a:xfrm>
            <a:off x="680321" y="1985554"/>
            <a:ext cx="9613861" cy="4598125"/>
          </a:xfrm>
        </p:spPr>
        <p:txBody>
          <a:bodyPr>
            <a:normAutofit/>
          </a:bodyPr>
          <a:lstStyle/>
          <a:p>
            <a:r>
              <a:rPr lang="en-US" dirty="0"/>
              <a:t>Systemic review:</a:t>
            </a:r>
          </a:p>
          <a:p>
            <a:pPr lvl="1"/>
            <a:r>
              <a:rPr lang="en-US" dirty="0"/>
              <a:t>CVS &amp; RS:</a:t>
            </a:r>
          </a:p>
          <a:p>
            <a:pPr lvl="2"/>
            <a:r>
              <a:rPr lang="en-US" dirty="0"/>
              <a:t>Cough.</a:t>
            </a:r>
          </a:p>
          <a:p>
            <a:pPr lvl="2"/>
            <a:r>
              <a:rPr lang="en-US" dirty="0"/>
              <a:t>Sore throat/ pharyngitis.</a:t>
            </a:r>
          </a:p>
          <a:p>
            <a:pPr lvl="2"/>
            <a:r>
              <a:rPr lang="en-US" dirty="0"/>
              <a:t>Shortness of breath.</a:t>
            </a:r>
          </a:p>
          <a:p>
            <a:pPr lvl="2"/>
            <a:r>
              <a:rPr lang="en-US" dirty="0"/>
              <a:t>Chest pain.</a:t>
            </a:r>
          </a:p>
          <a:p>
            <a:pPr lvl="2"/>
            <a:endParaRPr lang="en-US" dirty="0"/>
          </a:p>
          <a:p>
            <a:pPr lvl="1"/>
            <a:r>
              <a:rPr lang="en-US" dirty="0"/>
              <a:t>CNS &amp; MSS:</a:t>
            </a:r>
          </a:p>
          <a:p>
            <a:pPr lvl="2"/>
            <a:r>
              <a:rPr lang="en-US" dirty="0"/>
              <a:t>Headache.</a:t>
            </a:r>
          </a:p>
          <a:p>
            <a:pPr lvl="2"/>
            <a:r>
              <a:rPr lang="en-US" dirty="0"/>
              <a:t>Myalgia.</a:t>
            </a:r>
          </a:p>
          <a:p>
            <a:pPr lvl="2"/>
            <a:r>
              <a:rPr lang="en-US" dirty="0"/>
              <a:t>Photophobia.</a:t>
            </a:r>
          </a:p>
          <a:p>
            <a:pPr lvl="2"/>
            <a:r>
              <a:rPr lang="en-US" dirty="0"/>
              <a:t>Paresthesia.</a:t>
            </a:r>
          </a:p>
          <a:p>
            <a:pPr lvl="2"/>
            <a:r>
              <a:rPr lang="en-US" dirty="0"/>
              <a:t>Tetany</a:t>
            </a:r>
          </a:p>
          <a:p>
            <a:pPr lvl="2"/>
            <a:r>
              <a:rPr lang="en-US" dirty="0"/>
              <a:t>Bone pain/ </a:t>
            </a:r>
            <a:r>
              <a:rPr lang="en-US" dirty="0" err="1"/>
              <a:t>osteomalacia</a:t>
            </a:r>
            <a:r>
              <a:rPr lang="en-US" dirty="0"/>
              <a:t>.</a:t>
            </a:r>
          </a:p>
          <a:p>
            <a:pPr lvl="2"/>
            <a:endParaRPr lang="en-US" dirty="0"/>
          </a:p>
        </p:txBody>
      </p:sp>
    </p:spTree>
    <p:extLst>
      <p:ext uri="{BB962C8B-B14F-4D97-AF65-F5344CB8AC3E}">
        <p14:creationId xmlns:p14="http://schemas.microsoft.com/office/powerpoint/2010/main" val="39585416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95722-4EFA-42D2-AA35-B2A7F4333200}"/>
              </a:ext>
            </a:extLst>
          </p:cNvPr>
          <p:cNvSpPr>
            <a:spLocks noGrp="1"/>
          </p:cNvSpPr>
          <p:nvPr>
            <p:ph type="title"/>
          </p:nvPr>
        </p:nvSpPr>
        <p:spPr/>
        <p:txBody>
          <a:bodyPr/>
          <a:lstStyle/>
          <a:p>
            <a:r>
              <a:rPr lang="en-US" dirty="0"/>
              <a:t>Causes of jaundice</a:t>
            </a:r>
          </a:p>
        </p:txBody>
      </p:sp>
      <p:pic>
        <p:nvPicPr>
          <p:cNvPr id="5" name="Picture 4">
            <a:extLst>
              <a:ext uri="{FF2B5EF4-FFF2-40B4-BE49-F238E27FC236}">
                <a16:creationId xmlns:a16="http://schemas.microsoft.com/office/drawing/2014/main" id="{1D3459D0-CE3D-4E52-BA6E-135BA8DA823D}"/>
              </a:ext>
            </a:extLst>
          </p:cNvPr>
          <p:cNvPicPr>
            <a:picLocks noChangeAspect="1"/>
          </p:cNvPicPr>
          <p:nvPr/>
        </p:nvPicPr>
        <p:blipFill>
          <a:blip r:embed="rId2"/>
          <a:stretch>
            <a:fillRect/>
          </a:stretch>
        </p:blipFill>
        <p:spPr>
          <a:xfrm>
            <a:off x="181759" y="2141819"/>
            <a:ext cx="6315956" cy="3962953"/>
          </a:xfrm>
          <a:prstGeom prst="rect">
            <a:avLst/>
          </a:prstGeom>
        </p:spPr>
      </p:pic>
      <p:pic>
        <p:nvPicPr>
          <p:cNvPr id="7" name="Picture 6">
            <a:extLst>
              <a:ext uri="{FF2B5EF4-FFF2-40B4-BE49-F238E27FC236}">
                <a16:creationId xmlns:a16="http://schemas.microsoft.com/office/drawing/2014/main" id="{3D7BBDD0-CEBE-4D25-8B76-E6269C4D6BD0}"/>
              </a:ext>
            </a:extLst>
          </p:cNvPr>
          <p:cNvPicPr>
            <a:picLocks noChangeAspect="1"/>
          </p:cNvPicPr>
          <p:nvPr/>
        </p:nvPicPr>
        <p:blipFill>
          <a:blip r:embed="rId3"/>
          <a:stretch>
            <a:fillRect/>
          </a:stretch>
        </p:blipFill>
        <p:spPr>
          <a:xfrm>
            <a:off x="6973058" y="2141818"/>
            <a:ext cx="4725059" cy="3962953"/>
          </a:xfrm>
          <a:prstGeom prst="rect">
            <a:avLst/>
          </a:prstGeom>
        </p:spPr>
      </p:pic>
    </p:spTree>
    <p:extLst>
      <p:ext uri="{BB962C8B-B14F-4D97-AF65-F5344CB8AC3E}">
        <p14:creationId xmlns:p14="http://schemas.microsoft.com/office/powerpoint/2010/main" val="40668949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65B79-C973-4813-823D-98BC4FF643C3}"/>
              </a:ext>
            </a:extLst>
          </p:cNvPr>
          <p:cNvSpPr>
            <a:spLocks noGrp="1"/>
          </p:cNvSpPr>
          <p:nvPr>
            <p:ph type="title"/>
          </p:nvPr>
        </p:nvSpPr>
        <p:spPr/>
        <p:txBody>
          <a:bodyPr/>
          <a:lstStyle/>
          <a:p>
            <a:r>
              <a:rPr lang="en-US" dirty="0"/>
              <a:t>Cont.</a:t>
            </a:r>
          </a:p>
        </p:txBody>
      </p:sp>
      <p:sp>
        <p:nvSpPr>
          <p:cNvPr id="3" name="Content Placeholder 2">
            <a:extLst>
              <a:ext uri="{FF2B5EF4-FFF2-40B4-BE49-F238E27FC236}">
                <a16:creationId xmlns:a16="http://schemas.microsoft.com/office/drawing/2014/main" id="{910C5EDF-59AF-4BED-8530-3E40FA300F91}"/>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A7E1AD93-D0FC-4197-83F7-D81606996294}"/>
              </a:ext>
            </a:extLst>
          </p:cNvPr>
          <p:cNvPicPr>
            <a:picLocks noChangeAspect="1"/>
          </p:cNvPicPr>
          <p:nvPr/>
        </p:nvPicPr>
        <p:blipFill>
          <a:blip r:embed="rId2"/>
          <a:stretch>
            <a:fillRect/>
          </a:stretch>
        </p:blipFill>
        <p:spPr>
          <a:xfrm>
            <a:off x="485207" y="2040362"/>
            <a:ext cx="11221586" cy="4444843"/>
          </a:xfrm>
          <a:prstGeom prst="rect">
            <a:avLst/>
          </a:prstGeom>
        </p:spPr>
      </p:pic>
    </p:spTree>
    <p:extLst>
      <p:ext uri="{BB962C8B-B14F-4D97-AF65-F5344CB8AC3E}">
        <p14:creationId xmlns:p14="http://schemas.microsoft.com/office/powerpoint/2010/main" val="11737230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752B8-F1B1-4720-9587-D34FDB2B0BF1}"/>
              </a:ext>
            </a:extLst>
          </p:cNvPr>
          <p:cNvSpPr>
            <a:spLocks noGrp="1"/>
          </p:cNvSpPr>
          <p:nvPr>
            <p:ph type="title"/>
          </p:nvPr>
        </p:nvSpPr>
        <p:spPr/>
        <p:txBody>
          <a:bodyPr/>
          <a:lstStyle/>
          <a:p>
            <a:r>
              <a:rPr lang="en-US" dirty="0"/>
              <a:t>Differential Diagnosis</a:t>
            </a:r>
          </a:p>
        </p:txBody>
      </p:sp>
      <p:sp>
        <p:nvSpPr>
          <p:cNvPr id="3" name="Content Placeholder 2">
            <a:extLst>
              <a:ext uri="{FF2B5EF4-FFF2-40B4-BE49-F238E27FC236}">
                <a16:creationId xmlns:a16="http://schemas.microsoft.com/office/drawing/2014/main" id="{B5D2E56F-7AD0-4040-9432-9E016CA87A8E}"/>
              </a:ext>
            </a:extLst>
          </p:cNvPr>
          <p:cNvSpPr>
            <a:spLocks noGrp="1"/>
          </p:cNvSpPr>
          <p:nvPr>
            <p:ph idx="1"/>
          </p:nvPr>
        </p:nvSpPr>
        <p:spPr/>
        <p:txBody>
          <a:bodyPr/>
          <a:lstStyle/>
          <a:p>
            <a:r>
              <a:rPr lang="en-US" dirty="0"/>
              <a:t>Top differential diagnosis for our patient:</a:t>
            </a:r>
          </a:p>
          <a:p>
            <a:pPr lvl="1"/>
            <a:r>
              <a:rPr lang="en-US" dirty="0"/>
              <a:t>Alcoholic hepatitis.</a:t>
            </a:r>
          </a:p>
          <a:p>
            <a:pPr lvl="1"/>
            <a:r>
              <a:rPr lang="en-US" dirty="0"/>
              <a:t>Viral hepatitis.</a:t>
            </a:r>
          </a:p>
          <a:p>
            <a:pPr lvl="1"/>
            <a:r>
              <a:rPr lang="en-US" dirty="0"/>
              <a:t>Drug induced hepatitis.</a:t>
            </a:r>
          </a:p>
          <a:p>
            <a:pPr lvl="1"/>
            <a:r>
              <a:rPr lang="en-US" dirty="0"/>
              <a:t>Choledocholithiasis/ascending cholangitis.</a:t>
            </a:r>
          </a:p>
          <a:p>
            <a:pPr lvl="1"/>
            <a:r>
              <a:rPr lang="en-US" dirty="0"/>
              <a:t>Acute pancreatitis</a:t>
            </a:r>
          </a:p>
          <a:p>
            <a:pPr lvl="1"/>
            <a:endParaRPr lang="en-US" dirty="0"/>
          </a:p>
          <a:p>
            <a:pPr lvl="1"/>
            <a:endParaRPr lang="en-US" dirty="0"/>
          </a:p>
        </p:txBody>
      </p:sp>
    </p:spTree>
    <p:extLst>
      <p:ext uri="{BB962C8B-B14F-4D97-AF65-F5344CB8AC3E}">
        <p14:creationId xmlns:p14="http://schemas.microsoft.com/office/powerpoint/2010/main" val="1180966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A57D-CFD7-4C85-82D3-FE614BE4843A}"/>
              </a:ext>
            </a:extLst>
          </p:cNvPr>
          <p:cNvSpPr>
            <a:spLocks noGrp="1"/>
          </p:cNvSpPr>
          <p:nvPr>
            <p:ph type="title"/>
          </p:nvPr>
        </p:nvSpPr>
        <p:spPr>
          <a:xfrm>
            <a:off x="680321" y="753228"/>
            <a:ext cx="4136123" cy="1080938"/>
          </a:xfrm>
        </p:spPr>
        <p:txBody>
          <a:bodyPr>
            <a:normAutofit/>
          </a:bodyPr>
          <a:lstStyle/>
          <a:p>
            <a:r>
              <a:rPr lang="en-US" sz="2400"/>
              <a:t>Physical Examination</a:t>
            </a:r>
          </a:p>
        </p:txBody>
      </p:sp>
      <p:sp>
        <p:nvSpPr>
          <p:cNvPr id="3" name="Content Placeholder 2">
            <a:extLst>
              <a:ext uri="{FF2B5EF4-FFF2-40B4-BE49-F238E27FC236}">
                <a16:creationId xmlns:a16="http://schemas.microsoft.com/office/drawing/2014/main" id="{3F240227-B098-417B-A087-133D1F5220F0}"/>
              </a:ext>
            </a:extLst>
          </p:cNvPr>
          <p:cNvSpPr>
            <a:spLocks noGrp="1"/>
          </p:cNvSpPr>
          <p:nvPr>
            <p:ph idx="1"/>
          </p:nvPr>
        </p:nvSpPr>
        <p:spPr>
          <a:xfrm>
            <a:off x="3177" y="1970240"/>
            <a:ext cx="6496098" cy="4887759"/>
          </a:xfrm>
        </p:spPr>
        <p:txBody>
          <a:bodyPr>
            <a:normAutofit fontScale="92500" lnSpcReduction="10000"/>
          </a:bodyPr>
          <a:lstStyle/>
          <a:p>
            <a:r>
              <a:rPr lang="en-US" sz="2000" b="1" dirty="0"/>
              <a:t>General examination:</a:t>
            </a:r>
          </a:p>
          <a:p>
            <a:r>
              <a:rPr lang="en-US" sz="2000" i="0" u="none" strike="noStrike" baseline="0" dirty="0">
                <a:latin typeface="HelveticaNeue-Light"/>
              </a:rPr>
              <a:t>Note the patient’s </a:t>
            </a:r>
            <a:r>
              <a:rPr lang="en-US" sz="2000" i="0" u="none" strike="noStrike" baseline="0" dirty="0" err="1">
                <a:latin typeface="HelveticaNeue-Light"/>
              </a:rPr>
              <a:t>demeanour</a:t>
            </a:r>
            <a:r>
              <a:rPr lang="en-US" sz="2000" i="0" u="none" strike="noStrike" baseline="0" dirty="0">
                <a:latin typeface="HelveticaNeue-Light"/>
              </a:rPr>
              <a:t> and general appearance.</a:t>
            </a:r>
          </a:p>
          <a:p>
            <a:r>
              <a:rPr lang="en-US" sz="2000" i="0" u="none" strike="noStrike" baseline="0" dirty="0">
                <a:latin typeface="HelveticaNeue-Light"/>
              </a:rPr>
              <a:t>Are they in pain, cachectic, thin, well nourished or obese?</a:t>
            </a:r>
          </a:p>
          <a:p>
            <a:r>
              <a:rPr lang="en-US" sz="2000" i="0" u="none" strike="noStrike" baseline="0" dirty="0">
                <a:latin typeface="HelveticaNeue-Light"/>
              </a:rPr>
              <a:t>Note whether obesity is truncal or </a:t>
            </a:r>
            <a:r>
              <a:rPr lang="en-US" sz="2000" i="0" u="none" strike="noStrike" baseline="0" dirty="0" err="1">
                <a:latin typeface="HelveticaNeue-Light"/>
              </a:rPr>
              <a:t>generalised</a:t>
            </a:r>
            <a:r>
              <a:rPr lang="en-US" sz="2000" i="0" u="none" strike="noStrike" baseline="0" dirty="0">
                <a:latin typeface="HelveticaNeue-Light"/>
              </a:rPr>
              <a:t>. Look for abdominal striae or loose skin folds.</a:t>
            </a:r>
          </a:p>
          <a:p>
            <a:r>
              <a:rPr lang="en-US" sz="2000" dirty="0">
                <a:latin typeface="HelveticaNeue-Light"/>
              </a:rPr>
              <a:t>Inspect the patient’s hands for clubbing, koilonychia (spoon-shaped nails) and signs of chronic liver disease, including </a:t>
            </a:r>
            <a:r>
              <a:rPr lang="en-US" sz="2000" dirty="0" err="1">
                <a:latin typeface="HelveticaNeue-Light"/>
              </a:rPr>
              <a:t>leuconychia</a:t>
            </a:r>
            <a:r>
              <a:rPr lang="en-US" sz="2000" dirty="0">
                <a:latin typeface="HelveticaNeue-Light"/>
              </a:rPr>
              <a:t> (white nails) and palmar erythema.</a:t>
            </a:r>
          </a:p>
          <a:p>
            <a:r>
              <a:rPr lang="en-US" sz="2000" i="0" u="none" strike="noStrike" baseline="0" dirty="0">
                <a:latin typeface="HelveticaNeue-Light"/>
              </a:rPr>
              <a:t>Inspect the mouth, throat and tongue.</a:t>
            </a:r>
          </a:p>
          <a:p>
            <a:r>
              <a:rPr lang="en-US" sz="2000" i="0" u="none" strike="noStrike" baseline="0" dirty="0">
                <a:latin typeface="HelveticaNeue-Light"/>
              </a:rPr>
              <a:t>Ask the patient to look down and retract the upper eyelid to expose the sclera; look to see if it is yellow in natural light.</a:t>
            </a:r>
          </a:p>
          <a:p>
            <a:r>
              <a:rPr lang="en-US" sz="2000" i="0" u="none" strike="noStrike" baseline="0" dirty="0">
                <a:latin typeface="HelveticaNeue-Light"/>
              </a:rPr>
              <a:t>Examine the cervical, axillary and inguinal lymph nodes.</a:t>
            </a:r>
          </a:p>
          <a:p>
            <a:r>
              <a:rPr lang="en-US" sz="2000" dirty="0">
                <a:latin typeface="HelveticaNeue-Light"/>
              </a:rPr>
              <a:t>Check for vital signs.</a:t>
            </a:r>
          </a:p>
        </p:txBody>
      </p:sp>
      <p:pic>
        <p:nvPicPr>
          <p:cNvPr id="4" name="Picture 3">
            <a:extLst>
              <a:ext uri="{FF2B5EF4-FFF2-40B4-BE49-F238E27FC236}">
                <a16:creationId xmlns:a16="http://schemas.microsoft.com/office/drawing/2014/main" id="{6A4EA25C-DADD-467B-A857-0D9325BAEAA4}"/>
              </a:ext>
            </a:extLst>
          </p:cNvPr>
          <p:cNvPicPr>
            <a:picLocks noChangeAspect="1"/>
          </p:cNvPicPr>
          <p:nvPr/>
        </p:nvPicPr>
        <p:blipFill>
          <a:blip r:embed="rId2"/>
          <a:stretch>
            <a:fillRect/>
          </a:stretch>
        </p:blipFill>
        <p:spPr>
          <a:xfrm>
            <a:off x="6695847" y="-2"/>
            <a:ext cx="5496153" cy="6858002"/>
          </a:xfrm>
          <a:prstGeom prst="rect">
            <a:avLst/>
          </a:prstGeom>
          <a:ln>
            <a:noFill/>
          </a:ln>
          <a:effectLst>
            <a:outerShdw blurRad="76200" dist="63500" dir="5040000" algn="tl" rotWithShape="0">
              <a:srgbClr val="000000">
                <a:alpha val="41000"/>
              </a:srgbClr>
            </a:outerShdw>
          </a:effectLst>
        </p:spPr>
      </p:pic>
    </p:spTree>
    <p:extLst>
      <p:ext uri="{BB962C8B-B14F-4D97-AF65-F5344CB8AC3E}">
        <p14:creationId xmlns:p14="http://schemas.microsoft.com/office/powerpoint/2010/main" val="14355566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DA127-B593-4DEE-88FB-410672002A48}"/>
              </a:ext>
            </a:extLst>
          </p:cNvPr>
          <p:cNvSpPr>
            <a:spLocks noGrp="1"/>
          </p:cNvSpPr>
          <p:nvPr>
            <p:ph type="title"/>
          </p:nvPr>
        </p:nvSpPr>
        <p:spPr>
          <a:xfrm>
            <a:off x="680321" y="753228"/>
            <a:ext cx="7461844" cy="1080938"/>
          </a:xfrm>
        </p:spPr>
        <p:txBody>
          <a:bodyPr>
            <a:normAutofit/>
          </a:bodyPr>
          <a:lstStyle/>
          <a:p>
            <a:r>
              <a:rPr lang="en-US" dirty="0">
                <a:solidFill>
                  <a:srgbClr val="FFFFFF"/>
                </a:solidFill>
              </a:rPr>
              <a:t>Inspection (GI examination)</a:t>
            </a:r>
          </a:p>
        </p:txBody>
      </p:sp>
      <p:sp>
        <p:nvSpPr>
          <p:cNvPr id="3" name="Content Placeholder 2">
            <a:extLst>
              <a:ext uri="{FF2B5EF4-FFF2-40B4-BE49-F238E27FC236}">
                <a16:creationId xmlns:a16="http://schemas.microsoft.com/office/drawing/2014/main" id="{5A71A8D2-DAA7-487E-AD1A-040050CF24AD}"/>
              </a:ext>
            </a:extLst>
          </p:cNvPr>
          <p:cNvSpPr>
            <a:spLocks noGrp="1"/>
          </p:cNvSpPr>
          <p:nvPr>
            <p:ph idx="1"/>
          </p:nvPr>
        </p:nvSpPr>
        <p:spPr>
          <a:xfrm>
            <a:off x="680321" y="2336873"/>
            <a:ext cx="10531630" cy="3767899"/>
          </a:xfrm>
        </p:spPr>
        <p:txBody>
          <a:bodyPr>
            <a:normAutofit lnSpcReduction="10000"/>
          </a:bodyPr>
          <a:lstStyle/>
          <a:p>
            <a:pPr algn="l"/>
            <a:r>
              <a:rPr lang="en-US" sz="1800" b="0" i="0" u="none" strike="noStrike" baseline="0" dirty="0">
                <a:latin typeface="HelveticaNeue-Light"/>
              </a:rPr>
              <a:t>Look at the teeth, tongue and buccal mucosa; check for mouth ulcers.</a:t>
            </a:r>
          </a:p>
          <a:p>
            <a:pPr algn="l"/>
            <a:r>
              <a:rPr lang="en-US" sz="1800" b="0" i="0" u="none" strike="noStrike" baseline="0" dirty="0">
                <a:latin typeface="HelveticaNeue-Light"/>
              </a:rPr>
              <a:t>Note any smell, including alcohol, fetor hepaticus, </a:t>
            </a:r>
            <a:r>
              <a:rPr lang="en-US" sz="1800" b="0" i="0" u="none" strike="noStrike" baseline="0" dirty="0" err="1">
                <a:latin typeface="HelveticaNeue-Light"/>
              </a:rPr>
              <a:t>uraemia</a:t>
            </a:r>
            <a:r>
              <a:rPr lang="en-US" sz="1800" b="0" i="0" u="none" strike="noStrike" baseline="0" dirty="0">
                <a:latin typeface="HelveticaNeue-Light"/>
              </a:rPr>
              <a:t>, melaena or ketones.</a:t>
            </a:r>
          </a:p>
          <a:p>
            <a:pPr algn="l"/>
            <a:r>
              <a:rPr lang="en-US" sz="1800" b="0" i="0" u="none" strike="noStrike" baseline="0" dirty="0">
                <a:latin typeface="HelveticaNeue-Light"/>
              </a:rPr>
              <a:t>Expose the abdomen from the xiphisternum to the symphysis pubis, leaving the chest and legs covered.</a:t>
            </a:r>
          </a:p>
          <a:p>
            <a:pPr algn="l"/>
            <a:r>
              <a:rPr lang="en-US" sz="1800" b="0" i="0" u="none" strike="noStrike" baseline="0" dirty="0">
                <a:latin typeface="HelveticaNeue-Light"/>
              </a:rPr>
              <a:t>Check skin; in older patients, </a:t>
            </a:r>
            <a:r>
              <a:rPr lang="en-US" sz="1800" b="0" i="0" u="none" strike="noStrike" baseline="0" dirty="0" err="1">
                <a:latin typeface="HelveticaNeue-Light"/>
              </a:rPr>
              <a:t>seborrhoeic</a:t>
            </a:r>
            <a:r>
              <a:rPr lang="en-US" sz="1800" b="0" i="0" u="none" strike="noStrike" baseline="0" dirty="0">
                <a:latin typeface="HelveticaNeue-Light"/>
              </a:rPr>
              <a:t> warts, ranging from pink to brown or black, and </a:t>
            </a:r>
            <a:r>
              <a:rPr lang="en-US" sz="1800" b="0" i="0" u="none" strike="noStrike" baseline="0" dirty="0" err="1">
                <a:latin typeface="HelveticaNeue-Light"/>
              </a:rPr>
              <a:t>haemangiomas</a:t>
            </a:r>
            <a:r>
              <a:rPr lang="en-US" sz="1800" b="0" i="0" u="none" strike="noStrike" baseline="0" dirty="0">
                <a:latin typeface="HelveticaNeue-Light"/>
              </a:rPr>
              <a:t> (Campbell de Morgan spots) are common and normal,</a:t>
            </a:r>
            <a:br>
              <a:rPr lang="en-US" sz="1800" b="0" i="0" u="none" strike="noStrike" baseline="0" dirty="0">
                <a:latin typeface="HelveticaNeue-Light"/>
              </a:rPr>
            </a:br>
            <a:r>
              <a:rPr lang="en-US" sz="1800" b="0" i="0" u="none" strike="noStrike" baseline="0" dirty="0">
                <a:latin typeface="HelveticaNeue-Light"/>
              </a:rPr>
              <a:t>but note any striae, bruising or scratch marks.</a:t>
            </a:r>
          </a:p>
          <a:p>
            <a:pPr algn="l"/>
            <a:r>
              <a:rPr lang="en-US" sz="1800" dirty="0"/>
              <a:t>Check for visible veins;</a:t>
            </a:r>
            <a:r>
              <a:rPr lang="en-US" sz="1800" b="0" i="0" u="none" strike="noStrike" baseline="0" dirty="0">
                <a:latin typeface="HelveticaNeue-Light"/>
              </a:rPr>
              <a:t> abnormally prominent veins on the abdominal </a:t>
            </a:r>
            <a:br>
              <a:rPr lang="en-US" sz="1800" b="0" i="0" u="none" strike="noStrike" baseline="0" dirty="0">
                <a:latin typeface="HelveticaNeue-Light"/>
              </a:rPr>
            </a:br>
            <a:r>
              <a:rPr lang="en-US" sz="1800" b="0" i="0" u="none" strike="noStrike" baseline="0" dirty="0">
                <a:latin typeface="HelveticaNeue-Light"/>
              </a:rPr>
              <a:t>wall suggest portal </a:t>
            </a:r>
            <a:r>
              <a:rPr lang="fr-FR" sz="1800" b="0" i="0" u="none" strike="noStrike" baseline="0" dirty="0">
                <a:latin typeface="HelveticaNeue-Light"/>
              </a:rPr>
              <a:t>hypertension or vena cava obstruction.</a:t>
            </a:r>
          </a:p>
          <a:p>
            <a:pPr algn="l"/>
            <a:r>
              <a:rPr lang="fr-FR" sz="1800" dirty="0">
                <a:latin typeface="HelveticaNeue-Light"/>
              </a:rPr>
              <a:t>Check for abdominal </a:t>
            </a:r>
            <a:r>
              <a:rPr lang="fr-FR" sz="1800" dirty="0" err="1">
                <a:latin typeface="HelveticaNeue-Light"/>
              </a:rPr>
              <a:t>swelling</a:t>
            </a:r>
            <a:r>
              <a:rPr lang="fr-FR" sz="1800" dirty="0">
                <a:latin typeface="HelveticaNeue-Light"/>
              </a:rPr>
              <a:t>; d</a:t>
            </a:r>
            <a:r>
              <a:rPr lang="en-US" sz="1800" b="0" i="0" u="none" strike="noStrike" baseline="0" dirty="0" err="1">
                <a:latin typeface="HelveticaNeue-Light"/>
              </a:rPr>
              <a:t>iffuse</a:t>
            </a:r>
            <a:r>
              <a:rPr lang="en-US" sz="1800" b="0" i="0" u="none" strike="noStrike" baseline="0" dirty="0">
                <a:latin typeface="HelveticaNeue-Light"/>
              </a:rPr>
              <a:t> abdominal swelling could be due </a:t>
            </a:r>
            <a:br>
              <a:rPr lang="en-US" sz="1800" b="0" i="0" u="none" strike="noStrike" baseline="0" dirty="0">
                <a:latin typeface="HelveticaNeue-Light"/>
              </a:rPr>
            </a:br>
            <a:r>
              <a:rPr lang="en-US" sz="1800" b="0" i="0" u="none" strike="noStrike" baseline="0" dirty="0">
                <a:latin typeface="HelveticaNeue-Light"/>
              </a:rPr>
              <a:t>to ascites or intestinal obstruction.</a:t>
            </a:r>
          </a:p>
          <a:p>
            <a:pPr algn="l"/>
            <a:r>
              <a:rPr lang="en-US" sz="1800" dirty="0">
                <a:latin typeface="HelveticaNeue-Light"/>
              </a:rPr>
              <a:t>Abdominal scars and stomas.</a:t>
            </a:r>
          </a:p>
        </p:txBody>
      </p:sp>
      <p:pic>
        <p:nvPicPr>
          <p:cNvPr id="5" name="Picture 4" descr="A picture containing ground, sandy&#10;&#10;Description automatically generated">
            <a:extLst>
              <a:ext uri="{FF2B5EF4-FFF2-40B4-BE49-F238E27FC236}">
                <a16:creationId xmlns:a16="http://schemas.microsoft.com/office/drawing/2014/main" id="{57C44D88-BADD-44D3-B08B-B82A27B07B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9513" y="4026762"/>
            <a:ext cx="3959310" cy="2831238"/>
          </a:xfrm>
          <a:prstGeom prst="rect">
            <a:avLst/>
          </a:prstGeom>
        </p:spPr>
      </p:pic>
    </p:spTree>
    <p:extLst>
      <p:ext uri="{BB962C8B-B14F-4D97-AF65-F5344CB8AC3E}">
        <p14:creationId xmlns:p14="http://schemas.microsoft.com/office/powerpoint/2010/main" val="14097588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5D7A8-2669-483C-8346-2C70530D3F35}"/>
              </a:ext>
            </a:extLst>
          </p:cNvPr>
          <p:cNvSpPr>
            <a:spLocks noGrp="1"/>
          </p:cNvSpPr>
          <p:nvPr>
            <p:ph type="title"/>
          </p:nvPr>
        </p:nvSpPr>
        <p:spPr/>
        <p:txBody>
          <a:bodyPr/>
          <a:lstStyle/>
          <a:p>
            <a:r>
              <a:rPr lang="en-US" dirty="0"/>
              <a:t>Palpation </a:t>
            </a:r>
            <a:r>
              <a:rPr lang="en-US" sz="2400" dirty="0"/>
              <a:t>(examination sequence)</a:t>
            </a:r>
            <a:endParaRPr lang="en-US" dirty="0"/>
          </a:p>
        </p:txBody>
      </p:sp>
      <p:sp>
        <p:nvSpPr>
          <p:cNvPr id="3" name="Content Placeholder 2">
            <a:extLst>
              <a:ext uri="{FF2B5EF4-FFF2-40B4-BE49-F238E27FC236}">
                <a16:creationId xmlns:a16="http://schemas.microsoft.com/office/drawing/2014/main" id="{4922A4F8-E58A-44B8-9223-55C299441444}"/>
              </a:ext>
            </a:extLst>
          </p:cNvPr>
          <p:cNvSpPr>
            <a:spLocks noGrp="1"/>
          </p:cNvSpPr>
          <p:nvPr>
            <p:ph idx="1"/>
          </p:nvPr>
        </p:nvSpPr>
        <p:spPr>
          <a:xfrm>
            <a:off x="0" y="2167056"/>
            <a:ext cx="5969726" cy="4390498"/>
          </a:xfrm>
        </p:spPr>
        <p:txBody>
          <a:bodyPr>
            <a:normAutofit/>
          </a:bodyPr>
          <a:lstStyle/>
          <a:p>
            <a:pPr algn="l"/>
            <a:r>
              <a:rPr lang="en-US" sz="1800" b="0" i="0" u="none" strike="noStrike" baseline="0" dirty="0">
                <a:solidFill>
                  <a:schemeClr val="tx2"/>
                </a:solidFill>
                <a:latin typeface="HelveticaNeue-Light"/>
              </a:rPr>
              <a:t>Ensure your hands are warm and clean.</a:t>
            </a:r>
          </a:p>
          <a:p>
            <a:pPr algn="l"/>
            <a:r>
              <a:rPr lang="en-US" sz="1800" b="0" i="0" u="none" strike="noStrike" baseline="0" dirty="0">
                <a:solidFill>
                  <a:schemeClr val="tx2"/>
                </a:solidFill>
                <a:latin typeface="HelveticaNeue-Light"/>
              </a:rPr>
              <a:t>If the bed is low, kneel beside it but avoid touching the floor to prevent infection.</a:t>
            </a:r>
          </a:p>
          <a:p>
            <a:pPr algn="l"/>
            <a:r>
              <a:rPr lang="en-US" sz="1800" b="0" i="0" u="none" strike="noStrike" baseline="0" dirty="0">
                <a:solidFill>
                  <a:schemeClr val="tx2"/>
                </a:solidFill>
                <a:latin typeface="HelveticaNeue-Light"/>
              </a:rPr>
              <a:t>Ask the patient to show you where any pain is and to report any tenderness during palpation.</a:t>
            </a:r>
          </a:p>
          <a:p>
            <a:pPr algn="l"/>
            <a:r>
              <a:rPr lang="en-US" sz="1800" b="0" i="0" u="none" strike="noStrike" baseline="0" dirty="0">
                <a:solidFill>
                  <a:schemeClr val="tx2"/>
                </a:solidFill>
                <a:latin typeface="HelveticaNeue-Light"/>
              </a:rPr>
              <a:t>Ask the patient to place their arms by their sides to help relax the abdominal wall.</a:t>
            </a:r>
          </a:p>
          <a:p>
            <a:pPr algn="l"/>
            <a:r>
              <a:rPr lang="en-US" sz="1800" b="0" i="0" u="none" strike="noStrike" baseline="0" dirty="0">
                <a:solidFill>
                  <a:schemeClr val="tx2"/>
                </a:solidFill>
                <a:latin typeface="HelveticaNeue-Light"/>
              </a:rPr>
              <a:t>Use your right hand, keeping it flat and in contact with the abdominal wall.</a:t>
            </a:r>
          </a:p>
          <a:p>
            <a:pPr algn="l"/>
            <a:r>
              <a:rPr lang="en-US" sz="1800" b="0" i="0" u="none" strike="noStrike" baseline="0" dirty="0">
                <a:solidFill>
                  <a:schemeClr val="tx2"/>
                </a:solidFill>
                <a:latin typeface="HelveticaNeue-Light"/>
              </a:rPr>
              <a:t>Observe the patient’s face throughout for any sign of discomfort.</a:t>
            </a:r>
          </a:p>
          <a:p>
            <a:pPr algn="l"/>
            <a:endParaRPr lang="en-US" dirty="0">
              <a:solidFill>
                <a:schemeClr val="tx2"/>
              </a:solidFill>
            </a:endParaRPr>
          </a:p>
        </p:txBody>
      </p:sp>
      <p:sp>
        <p:nvSpPr>
          <p:cNvPr id="4" name="TextBox 3">
            <a:extLst>
              <a:ext uri="{FF2B5EF4-FFF2-40B4-BE49-F238E27FC236}">
                <a16:creationId xmlns:a16="http://schemas.microsoft.com/office/drawing/2014/main" id="{847CF051-51F2-4F70-B475-D741DDFD76A6}"/>
              </a:ext>
            </a:extLst>
          </p:cNvPr>
          <p:cNvSpPr txBox="1"/>
          <p:nvPr/>
        </p:nvSpPr>
        <p:spPr>
          <a:xfrm>
            <a:off x="6766559" y="1202242"/>
            <a:ext cx="4898571" cy="5355312"/>
          </a:xfrm>
          <a:prstGeom prst="rect">
            <a:avLst/>
          </a:prstGeom>
          <a:noFill/>
        </p:spPr>
        <p:txBody>
          <a:bodyPr wrap="square" rtlCol="0">
            <a:spAutoFit/>
          </a:bodyPr>
          <a:lstStyle/>
          <a:p>
            <a:pPr algn="l"/>
            <a:r>
              <a:rPr lang="en-US" sz="1800" b="0" i="0" u="none" strike="noStrike" baseline="0" dirty="0">
                <a:solidFill>
                  <a:schemeClr val="tx2"/>
                </a:solidFill>
                <a:latin typeface="HelveticaNeue-Light"/>
              </a:rPr>
              <a:t>Begin with light superficial palpation away from any site of pain.</a:t>
            </a:r>
          </a:p>
          <a:p>
            <a:pPr algn="l"/>
            <a:r>
              <a:rPr lang="en-US" sz="1800" b="0" i="0" u="none" strike="noStrike" baseline="0" dirty="0">
                <a:solidFill>
                  <a:schemeClr val="tx2"/>
                </a:solidFill>
                <a:latin typeface="HelveticaNeue-Light"/>
              </a:rPr>
              <a:t>• Palpate each region in turn, and then repeat with deeper palpation.</a:t>
            </a:r>
          </a:p>
          <a:p>
            <a:pPr algn="l"/>
            <a:r>
              <a:rPr lang="en-US" sz="1800" b="0" i="0" u="none" strike="noStrike" baseline="0" dirty="0">
                <a:solidFill>
                  <a:schemeClr val="tx2"/>
                </a:solidFill>
                <a:latin typeface="HelveticaNeue-Light"/>
              </a:rPr>
              <a:t>• Test abdominal muscle tone using light, dipping finger movements.</a:t>
            </a:r>
          </a:p>
          <a:p>
            <a:pPr algn="l"/>
            <a:r>
              <a:rPr lang="en-US" sz="1800" b="0" i="0" u="none" strike="noStrike" baseline="0" dirty="0">
                <a:solidFill>
                  <a:schemeClr val="tx2"/>
                </a:solidFill>
                <a:latin typeface="HelveticaNeue-Light"/>
              </a:rPr>
              <a:t>• Describe any mass. Describe its site, size, surface, shape and consistency, and note whether it moves on respiration. Is the mass fixed or mobile?</a:t>
            </a:r>
          </a:p>
          <a:p>
            <a:pPr algn="l"/>
            <a:r>
              <a:rPr lang="en-US" sz="1800" b="0" i="0" u="none" strike="noStrike" baseline="0" dirty="0">
                <a:solidFill>
                  <a:schemeClr val="tx2"/>
                </a:solidFill>
                <a:latin typeface="HelveticaNeue-Light"/>
              </a:rPr>
              <a:t>• To determine if a mass is superficial and in the abdominal wall rather than within the abdominal cavity, ask the patient to tense their abdominal muscles by lifting their</a:t>
            </a:r>
            <a:r>
              <a:rPr lang="en-US" dirty="0">
                <a:solidFill>
                  <a:schemeClr val="tx2"/>
                </a:solidFill>
                <a:latin typeface="HelveticaNeue-Light"/>
              </a:rPr>
              <a:t> </a:t>
            </a:r>
            <a:r>
              <a:rPr lang="en-US" sz="1800" b="0" i="0" u="none" strike="noStrike" baseline="0" dirty="0">
                <a:solidFill>
                  <a:schemeClr val="tx2"/>
                </a:solidFill>
                <a:latin typeface="HelveticaNeue-Light"/>
              </a:rPr>
              <a:t>head. An abdominal wall mass will still be palpable,</a:t>
            </a:r>
          </a:p>
          <a:p>
            <a:pPr algn="l"/>
            <a:r>
              <a:rPr lang="en-US" sz="1800" b="0" i="0" u="none" strike="noStrike" baseline="0" dirty="0">
                <a:solidFill>
                  <a:schemeClr val="tx2"/>
                </a:solidFill>
                <a:latin typeface="HelveticaNeue-Light"/>
              </a:rPr>
              <a:t>whereas an intra-abdominal mass will not.</a:t>
            </a:r>
          </a:p>
          <a:p>
            <a:pPr algn="l"/>
            <a:r>
              <a:rPr lang="en-US" sz="1800" b="0" i="0" u="none" strike="noStrike" baseline="0" dirty="0">
                <a:solidFill>
                  <a:schemeClr val="tx2"/>
                </a:solidFill>
                <a:latin typeface="HelveticaNeue-Light"/>
              </a:rPr>
              <a:t>• Decide whether the mass is an enlarged abdominal organ or separate from the solid organs.</a:t>
            </a:r>
            <a:endParaRPr lang="en-US" dirty="0">
              <a:solidFill>
                <a:schemeClr val="tx2"/>
              </a:solidFill>
            </a:endParaRPr>
          </a:p>
        </p:txBody>
      </p:sp>
    </p:spTree>
    <p:extLst>
      <p:ext uri="{BB962C8B-B14F-4D97-AF65-F5344CB8AC3E}">
        <p14:creationId xmlns:p14="http://schemas.microsoft.com/office/powerpoint/2010/main" val="3819161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0B988-5590-4FBE-B9B6-28A400BF5A37}"/>
              </a:ext>
            </a:extLst>
          </p:cNvPr>
          <p:cNvSpPr>
            <a:spLocks noGrp="1"/>
          </p:cNvSpPr>
          <p:nvPr>
            <p:ph type="title"/>
          </p:nvPr>
        </p:nvSpPr>
        <p:spPr/>
        <p:txBody>
          <a:bodyPr/>
          <a:lstStyle/>
          <a:p>
            <a:pPr algn="ctr"/>
            <a:r>
              <a:rPr lang="en-US" dirty="0"/>
              <a:t>History </a:t>
            </a:r>
          </a:p>
        </p:txBody>
      </p:sp>
      <p:sp>
        <p:nvSpPr>
          <p:cNvPr id="3" name="Content Placeholder 2">
            <a:extLst>
              <a:ext uri="{FF2B5EF4-FFF2-40B4-BE49-F238E27FC236}">
                <a16:creationId xmlns:a16="http://schemas.microsoft.com/office/drawing/2014/main" id="{A17DC7B6-63A4-4BAC-AD1C-BE5398488D98}"/>
              </a:ext>
            </a:extLst>
          </p:cNvPr>
          <p:cNvSpPr>
            <a:spLocks noGrp="1"/>
          </p:cNvSpPr>
          <p:nvPr>
            <p:ph idx="1"/>
          </p:nvPr>
        </p:nvSpPr>
        <p:spPr/>
        <p:txBody>
          <a:bodyPr>
            <a:normAutofit/>
          </a:bodyPr>
          <a:lstStyle/>
          <a:p>
            <a:r>
              <a:rPr lang="en-US" dirty="0"/>
              <a:t>Patient profile.</a:t>
            </a:r>
          </a:p>
          <a:p>
            <a:r>
              <a:rPr lang="en-US" dirty="0"/>
              <a:t>Chief complaint and duration.</a:t>
            </a:r>
          </a:p>
          <a:p>
            <a:endParaRPr lang="en-US" dirty="0"/>
          </a:p>
        </p:txBody>
      </p:sp>
    </p:spTree>
    <p:extLst>
      <p:ext uri="{BB962C8B-B14F-4D97-AF65-F5344CB8AC3E}">
        <p14:creationId xmlns:p14="http://schemas.microsoft.com/office/powerpoint/2010/main" val="27209680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06D51-C06B-4F20-9394-12AE0B881C4D}"/>
              </a:ext>
            </a:extLst>
          </p:cNvPr>
          <p:cNvSpPr>
            <a:spLocks noGrp="1"/>
          </p:cNvSpPr>
          <p:nvPr>
            <p:ph type="title"/>
          </p:nvPr>
        </p:nvSpPr>
        <p:spPr/>
        <p:txBody>
          <a:bodyPr/>
          <a:lstStyle/>
          <a:p>
            <a:r>
              <a:rPr lang="en-US" dirty="0"/>
              <a:t>Palpation cont.</a:t>
            </a:r>
          </a:p>
        </p:txBody>
      </p:sp>
      <p:sp>
        <p:nvSpPr>
          <p:cNvPr id="3" name="Content Placeholder 2">
            <a:extLst>
              <a:ext uri="{FF2B5EF4-FFF2-40B4-BE49-F238E27FC236}">
                <a16:creationId xmlns:a16="http://schemas.microsoft.com/office/drawing/2014/main" id="{62EC968D-B612-4A7C-8331-124C0FFB1152}"/>
              </a:ext>
            </a:extLst>
          </p:cNvPr>
          <p:cNvSpPr>
            <a:spLocks noGrp="1"/>
          </p:cNvSpPr>
          <p:nvPr>
            <p:ph idx="1"/>
          </p:nvPr>
        </p:nvSpPr>
        <p:spPr/>
        <p:txBody>
          <a:bodyPr>
            <a:normAutofit fontScale="92500" lnSpcReduction="10000"/>
          </a:bodyPr>
          <a:lstStyle/>
          <a:p>
            <a:r>
              <a:rPr lang="en-US" sz="3000" dirty="0"/>
              <a:t>Abnormal Findings:</a:t>
            </a:r>
          </a:p>
          <a:p>
            <a:pPr lvl="1"/>
            <a:r>
              <a:rPr lang="en-US" dirty="0"/>
              <a:t>Tenderness.</a:t>
            </a:r>
          </a:p>
          <a:p>
            <a:pPr lvl="1"/>
            <a:r>
              <a:rPr lang="en-US" dirty="0"/>
              <a:t>Palpable mass.</a:t>
            </a:r>
          </a:p>
          <a:p>
            <a:pPr lvl="1"/>
            <a:r>
              <a:rPr lang="en-US" dirty="0"/>
              <a:t>Enlarged organs.(</a:t>
            </a:r>
            <a:r>
              <a:rPr lang="en-US" sz="1400" b="0" i="0" u="none" strike="noStrike" baseline="0" dirty="0">
                <a:latin typeface="HelveticaNeue-Light"/>
              </a:rPr>
              <a:t>Examine the liver, gallbladder, spleen and kidneys in turn during deep inspiration</a:t>
            </a:r>
            <a:r>
              <a:rPr lang="en-US" dirty="0"/>
              <a:t>)</a:t>
            </a:r>
          </a:p>
          <a:p>
            <a:pPr algn="l"/>
            <a:r>
              <a:rPr lang="en-US" dirty="0"/>
              <a:t>If you feel a liver edge, describe:</a:t>
            </a:r>
          </a:p>
          <a:p>
            <a:pPr lvl="1"/>
            <a:r>
              <a:rPr lang="en-US" dirty="0"/>
              <a:t>size</a:t>
            </a:r>
          </a:p>
          <a:p>
            <a:pPr lvl="1"/>
            <a:r>
              <a:rPr lang="en-US" dirty="0"/>
              <a:t>surface: smooth or irregular</a:t>
            </a:r>
          </a:p>
          <a:p>
            <a:pPr lvl="1"/>
            <a:r>
              <a:rPr lang="en-US" dirty="0"/>
              <a:t>edge: smooth or irregular; define the medial border</a:t>
            </a:r>
          </a:p>
          <a:p>
            <a:pPr lvl="1"/>
            <a:r>
              <a:rPr lang="en-US" dirty="0"/>
              <a:t>consistency: soft or hard</a:t>
            </a:r>
          </a:p>
          <a:p>
            <a:pPr lvl="1"/>
            <a:r>
              <a:rPr lang="en-US" dirty="0"/>
              <a:t>tenderness</a:t>
            </a:r>
          </a:p>
          <a:p>
            <a:pPr lvl="1"/>
            <a:r>
              <a:rPr lang="en-US" dirty="0" err="1"/>
              <a:t>pulsatility</a:t>
            </a:r>
            <a:r>
              <a:rPr lang="en-US" dirty="0"/>
              <a:t>.</a:t>
            </a:r>
          </a:p>
        </p:txBody>
      </p:sp>
    </p:spTree>
    <p:extLst>
      <p:ext uri="{BB962C8B-B14F-4D97-AF65-F5344CB8AC3E}">
        <p14:creationId xmlns:p14="http://schemas.microsoft.com/office/powerpoint/2010/main" val="16571421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725DBE-842F-481B-A36E-088EE40FE6B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0CBA87E-161E-4028-9DE4-E1A42D49ED89}"/>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CA5525DF-3DC1-49A4-92B6-21DE71A34BD0}"/>
              </a:ext>
            </a:extLst>
          </p:cNvPr>
          <p:cNvPicPr>
            <a:picLocks noChangeAspect="1"/>
          </p:cNvPicPr>
          <p:nvPr/>
        </p:nvPicPr>
        <p:blipFill>
          <a:blip r:embed="rId2"/>
          <a:stretch>
            <a:fillRect/>
          </a:stretch>
        </p:blipFill>
        <p:spPr>
          <a:xfrm>
            <a:off x="1" y="0"/>
            <a:ext cx="7324146" cy="4586068"/>
          </a:xfrm>
          <a:prstGeom prst="rect">
            <a:avLst/>
          </a:prstGeom>
        </p:spPr>
      </p:pic>
      <p:pic>
        <p:nvPicPr>
          <p:cNvPr id="7" name="Picture 6">
            <a:extLst>
              <a:ext uri="{FF2B5EF4-FFF2-40B4-BE49-F238E27FC236}">
                <a16:creationId xmlns:a16="http://schemas.microsoft.com/office/drawing/2014/main" id="{C3E1211B-7241-4F7F-BF1C-F7F2ABA97144}"/>
              </a:ext>
            </a:extLst>
          </p:cNvPr>
          <p:cNvPicPr>
            <a:picLocks noChangeAspect="1"/>
          </p:cNvPicPr>
          <p:nvPr/>
        </p:nvPicPr>
        <p:blipFill>
          <a:blip r:embed="rId3"/>
          <a:stretch>
            <a:fillRect/>
          </a:stretch>
        </p:blipFill>
        <p:spPr>
          <a:xfrm>
            <a:off x="7438362" y="2723573"/>
            <a:ext cx="4753638" cy="4134427"/>
          </a:xfrm>
          <a:prstGeom prst="rect">
            <a:avLst/>
          </a:prstGeom>
        </p:spPr>
      </p:pic>
    </p:spTree>
    <p:extLst>
      <p:ext uri="{BB962C8B-B14F-4D97-AF65-F5344CB8AC3E}">
        <p14:creationId xmlns:p14="http://schemas.microsoft.com/office/powerpoint/2010/main" val="5675183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DB4EA-0D19-41D4-A8CE-E361D6375976}"/>
              </a:ext>
            </a:extLst>
          </p:cNvPr>
          <p:cNvSpPr>
            <a:spLocks noGrp="1"/>
          </p:cNvSpPr>
          <p:nvPr>
            <p:ph type="title"/>
          </p:nvPr>
        </p:nvSpPr>
        <p:spPr>
          <a:xfrm>
            <a:off x="680321" y="753228"/>
            <a:ext cx="4136123" cy="1080938"/>
          </a:xfrm>
        </p:spPr>
        <p:txBody>
          <a:bodyPr>
            <a:normAutofit/>
          </a:bodyPr>
          <a:lstStyle/>
          <a:p>
            <a:r>
              <a:rPr lang="en-US" sz="2400"/>
              <a:t>Percussion (examination sequence)</a:t>
            </a:r>
          </a:p>
        </p:txBody>
      </p:sp>
      <p:sp>
        <p:nvSpPr>
          <p:cNvPr id="3" name="Content Placeholder 2">
            <a:extLst>
              <a:ext uri="{FF2B5EF4-FFF2-40B4-BE49-F238E27FC236}">
                <a16:creationId xmlns:a16="http://schemas.microsoft.com/office/drawing/2014/main" id="{914D63BE-A562-468F-9DF0-4B8FAD6FA21F}"/>
              </a:ext>
            </a:extLst>
          </p:cNvPr>
          <p:cNvSpPr>
            <a:spLocks noGrp="1"/>
          </p:cNvSpPr>
          <p:nvPr>
            <p:ph idx="1"/>
          </p:nvPr>
        </p:nvSpPr>
        <p:spPr>
          <a:xfrm>
            <a:off x="680321" y="2336873"/>
            <a:ext cx="4136123" cy="4233744"/>
          </a:xfrm>
        </p:spPr>
        <p:txBody>
          <a:bodyPr>
            <a:normAutofit/>
          </a:bodyPr>
          <a:lstStyle/>
          <a:p>
            <a:r>
              <a:rPr lang="en-US" sz="1800" b="0" i="0" u="none" strike="noStrike" baseline="0" dirty="0">
                <a:latin typeface="HelveticaNeue-Light"/>
              </a:rPr>
              <a:t>Ask the patient to hold their breath in full expiration.</a:t>
            </a:r>
          </a:p>
          <a:p>
            <a:r>
              <a:rPr lang="en-US" sz="1800" b="0" i="0" u="none" strike="noStrike" baseline="0" dirty="0">
                <a:latin typeface="HelveticaNeue-Light"/>
              </a:rPr>
              <a:t>Percuss downwards from the right fifth intercostal space in the mid-clavicular line, listening for dullness indicating the upper border of the liver.</a:t>
            </a:r>
          </a:p>
          <a:p>
            <a:r>
              <a:rPr lang="en-US" sz="1800" b="0" i="0" u="none" strike="noStrike" baseline="0" dirty="0">
                <a:latin typeface="HelveticaNeue-Light"/>
              </a:rPr>
              <a:t>Measure the distance in </a:t>
            </a:r>
            <a:r>
              <a:rPr lang="en-US" sz="1800" b="0" i="0" u="none" strike="noStrike" baseline="0" dirty="0" err="1">
                <a:latin typeface="HelveticaNeue-Light"/>
              </a:rPr>
              <a:t>centimetres</a:t>
            </a:r>
            <a:r>
              <a:rPr lang="en-US" sz="1800" b="0" i="0" u="none" strike="noStrike" baseline="0" dirty="0">
                <a:latin typeface="HelveticaNeue-Light"/>
              </a:rPr>
              <a:t> below the costal margin in the mid-clavicular line or from the upper border of dullness to the palpable liver edge.</a:t>
            </a:r>
          </a:p>
          <a:p>
            <a:endParaRPr lang="en-US" sz="1400" dirty="0">
              <a:latin typeface="HelveticaNeue-Light"/>
            </a:endParaRPr>
          </a:p>
        </p:txBody>
      </p:sp>
      <p:pic>
        <p:nvPicPr>
          <p:cNvPr id="7" name="Picture 6" descr="Diagram&#10;&#10;Description automatically generated">
            <a:extLst>
              <a:ext uri="{FF2B5EF4-FFF2-40B4-BE49-F238E27FC236}">
                <a16:creationId xmlns:a16="http://schemas.microsoft.com/office/drawing/2014/main" id="{AC731FF5-7496-4E60-94D9-5CFBA45FBA35}"/>
              </a:ext>
            </a:extLst>
          </p:cNvPr>
          <p:cNvPicPr>
            <a:picLocks noChangeAspect="1"/>
          </p:cNvPicPr>
          <p:nvPr/>
        </p:nvPicPr>
        <p:blipFill>
          <a:blip r:embed="rId2"/>
          <a:stretch>
            <a:fillRect/>
          </a:stretch>
        </p:blipFill>
        <p:spPr>
          <a:xfrm>
            <a:off x="5276090" y="1696156"/>
            <a:ext cx="6303134" cy="3435208"/>
          </a:xfrm>
          <a:prstGeom prst="rect">
            <a:avLst/>
          </a:prstGeom>
          <a:ln>
            <a:noFill/>
          </a:ln>
          <a:effectLst>
            <a:outerShdw blurRad="76200" dist="63500" dir="5040000" algn="tl" rotWithShape="0">
              <a:srgbClr val="000000">
                <a:alpha val="41000"/>
              </a:srgbClr>
            </a:outerShdw>
          </a:effectLst>
        </p:spPr>
      </p:pic>
    </p:spTree>
    <p:extLst>
      <p:ext uri="{BB962C8B-B14F-4D97-AF65-F5344CB8AC3E}">
        <p14:creationId xmlns:p14="http://schemas.microsoft.com/office/powerpoint/2010/main" val="38353560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F4B22-FC27-418B-B818-D845D449D899}"/>
              </a:ext>
            </a:extLst>
          </p:cNvPr>
          <p:cNvSpPr>
            <a:spLocks noGrp="1"/>
          </p:cNvSpPr>
          <p:nvPr>
            <p:ph type="title"/>
          </p:nvPr>
        </p:nvSpPr>
        <p:spPr/>
        <p:txBody>
          <a:bodyPr/>
          <a:lstStyle/>
          <a:p>
            <a:r>
              <a:rPr lang="en-US" dirty="0"/>
              <a:t>Percussion cont.</a:t>
            </a:r>
          </a:p>
        </p:txBody>
      </p:sp>
      <p:sp>
        <p:nvSpPr>
          <p:cNvPr id="3" name="Content Placeholder 2">
            <a:extLst>
              <a:ext uri="{FF2B5EF4-FFF2-40B4-BE49-F238E27FC236}">
                <a16:creationId xmlns:a16="http://schemas.microsoft.com/office/drawing/2014/main" id="{6A1A0119-D3E3-47B1-A193-1EA23A538E91}"/>
              </a:ext>
            </a:extLst>
          </p:cNvPr>
          <p:cNvSpPr>
            <a:spLocks noGrp="1"/>
          </p:cNvSpPr>
          <p:nvPr>
            <p:ph idx="1"/>
          </p:nvPr>
        </p:nvSpPr>
        <p:spPr/>
        <p:txBody>
          <a:bodyPr/>
          <a:lstStyle/>
          <a:p>
            <a:r>
              <a:rPr lang="en-US" sz="1800" dirty="0">
                <a:latin typeface="HelveticaNeue-Light"/>
              </a:rPr>
              <a:t>Shifting dullness.</a:t>
            </a:r>
          </a:p>
          <a:p>
            <a:r>
              <a:rPr lang="en-US" sz="1800" dirty="0">
                <a:latin typeface="HelveticaNeue-Light"/>
              </a:rPr>
              <a:t>Fluid thrill.</a:t>
            </a:r>
          </a:p>
          <a:p>
            <a:r>
              <a:rPr lang="en-US" sz="1800" dirty="0">
                <a:latin typeface="HelveticaNeue-Light"/>
              </a:rPr>
              <a:t>Abnormal findings:</a:t>
            </a:r>
          </a:p>
          <a:p>
            <a:pPr lvl="1"/>
            <a:r>
              <a:rPr lang="en-US" sz="1600" b="1" i="1" u="none" strike="noStrike" baseline="0" dirty="0">
                <a:latin typeface="HelveticaNeue-BoldCondObl"/>
              </a:rPr>
              <a:t>Ascites.</a:t>
            </a:r>
          </a:p>
          <a:p>
            <a:pPr lvl="1"/>
            <a:r>
              <a:rPr lang="en-US" sz="1600" b="1" i="1" u="none" strike="noStrike" baseline="0" dirty="0">
                <a:latin typeface="HelveticaNeue-BoldCondObl"/>
              </a:rPr>
              <a:t>Splenomegaly.</a:t>
            </a:r>
            <a:endParaRPr lang="en-US" dirty="0"/>
          </a:p>
        </p:txBody>
      </p:sp>
    </p:spTree>
    <p:extLst>
      <p:ext uri="{BB962C8B-B14F-4D97-AF65-F5344CB8AC3E}">
        <p14:creationId xmlns:p14="http://schemas.microsoft.com/office/powerpoint/2010/main" val="38873098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5FF9A-7F6B-48C5-A74C-8EC7767AD1BF}"/>
              </a:ext>
            </a:extLst>
          </p:cNvPr>
          <p:cNvSpPr>
            <a:spLocks noGrp="1"/>
          </p:cNvSpPr>
          <p:nvPr>
            <p:ph type="title"/>
          </p:nvPr>
        </p:nvSpPr>
        <p:spPr/>
        <p:txBody>
          <a:bodyPr/>
          <a:lstStyle/>
          <a:p>
            <a:r>
              <a:rPr lang="en-US" sz="2800" b="1" i="0" u="none" strike="noStrike" baseline="0" dirty="0">
                <a:latin typeface="HelveticaNeue-BoldCond"/>
              </a:rPr>
              <a:t>Auscultation</a:t>
            </a:r>
            <a:endParaRPr lang="en-US" dirty="0"/>
          </a:p>
        </p:txBody>
      </p:sp>
      <p:sp>
        <p:nvSpPr>
          <p:cNvPr id="3" name="Content Placeholder 2">
            <a:extLst>
              <a:ext uri="{FF2B5EF4-FFF2-40B4-BE49-F238E27FC236}">
                <a16:creationId xmlns:a16="http://schemas.microsoft.com/office/drawing/2014/main" id="{7EF2EED8-9CDA-4780-98F4-675F1C929A1C}"/>
              </a:ext>
            </a:extLst>
          </p:cNvPr>
          <p:cNvSpPr>
            <a:spLocks noGrp="1"/>
          </p:cNvSpPr>
          <p:nvPr>
            <p:ph idx="1"/>
          </p:nvPr>
        </p:nvSpPr>
        <p:spPr/>
        <p:txBody>
          <a:bodyPr>
            <a:normAutofit/>
          </a:bodyPr>
          <a:lstStyle/>
          <a:p>
            <a:pPr algn="l"/>
            <a:r>
              <a:rPr lang="en-US" sz="1800" b="0" i="0" u="none" strike="noStrike" baseline="0" dirty="0">
                <a:solidFill>
                  <a:srgbClr val="FFFFFF"/>
                </a:solidFill>
                <a:latin typeface="HelveticaNeue-Light"/>
              </a:rPr>
              <a:t>With the patient supine, place your stethoscope diaphragm to the right of the umbilicus and do not move it.</a:t>
            </a:r>
          </a:p>
          <a:p>
            <a:pPr algn="l"/>
            <a:r>
              <a:rPr lang="en-US" sz="1800" b="0" i="0" u="none" strike="noStrike" baseline="0" dirty="0">
                <a:solidFill>
                  <a:srgbClr val="FFFFFF"/>
                </a:solidFill>
                <a:latin typeface="HelveticaNeue-Light"/>
              </a:rPr>
              <a:t>Listen for up to 2 minutes before concluding that bowel sounds are absent.</a:t>
            </a:r>
          </a:p>
          <a:p>
            <a:pPr algn="l"/>
            <a:r>
              <a:rPr lang="en-US" sz="1800" b="0" i="0" u="none" strike="noStrike" baseline="0" dirty="0">
                <a:solidFill>
                  <a:srgbClr val="FFFFFF"/>
                </a:solidFill>
                <a:latin typeface="HelveticaNeue-Light"/>
              </a:rPr>
              <a:t>Listen above the umbilicus over the aorta for arterial bruits.</a:t>
            </a:r>
          </a:p>
          <a:p>
            <a:pPr algn="l"/>
            <a:r>
              <a:rPr lang="en-US" sz="1800" b="0" i="0" u="none" strike="noStrike" baseline="0" dirty="0">
                <a:solidFill>
                  <a:srgbClr val="FFFFFF"/>
                </a:solidFill>
                <a:latin typeface="HelveticaNeue-Light"/>
              </a:rPr>
              <a:t>Now listen 2–3 cm above and lateral to the umbilicus for bruits from renal artery stenosis.</a:t>
            </a:r>
          </a:p>
          <a:p>
            <a:pPr algn="l"/>
            <a:r>
              <a:rPr lang="en-US" sz="1800" b="0" i="0" u="none" strike="noStrike" baseline="0" dirty="0">
                <a:solidFill>
                  <a:srgbClr val="FFFFFF"/>
                </a:solidFill>
                <a:latin typeface="HelveticaNeue-Light"/>
              </a:rPr>
              <a:t>Listen over the liver for bruits.</a:t>
            </a:r>
          </a:p>
          <a:p>
            <a:pPr algn="l"/>
            <a:r>
              <a:rPr lang="en-US" sz="1800" b="0" i="0" u="none" strike="noStrike" baseline="0" dirty="0">
                <a:solidFill>
                  <a:srgbClr val="FFFFFF"/>
                </a:solidFill>
                <a:latin typeface="HelveticaNeue-Light"/>
              </a:rPr>
              <a:t>Test for a succussion splash; this sounds like a half-filled water bottle being shaken. Explain the procedure to the patient, then shake their abdomen by rocking their pelvis using both hands.</a:t>
            </a:r>
            <a:endParaRPr lang="en-US" dirty="0">
              <a:solidFill>
                <a:srgbClr val="FFFFFF"/>
              </a:solidFill>
            </a:endParaRPr>
          </a:p>
        </p:txBody>
      </p:sp>
    </p:spTree>
    <p:extLst>
      <p:ext uri="{BB962C8B-B14F-4D97-AF65-F5344CB8AC3E}">
        <p14:creationId xmlns:p14="http://schemas.microsoft.com/office/powerpoint/2010/main" val="40155692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1424D-97C6-4D8F-BF4A-BFC89D61EF05}"/>
              </a:ext>
            </a:extLst>
          </p:cNvPr>
          <p:cNvSpPr>
            <a:spLocks noGrp="1"/>
          </p:cNvSpPr>
          <p:nvPr>
            <p:ph type="title"/>
          </p:nvPr>
        </p:nvSpPr>
        <p:spPr/>
        <p:txBody>
          <a:bodyPr/>
          <a:lstStyle/>
          <a:p>
            <a:pPr algn="ctr"/>
            <a:r>
              <a:rPr lang="en-US" dirty="0"/>
              <a:t>DON’T FORGET.</a:t>
            </a:r>
          </a:p>
        </p:txBody>
      </p:sp>
      <p:sp>
        <p:nvSpPr>
          <p:cNvPr id="3" name="Content Placeholder 2">
            <a:extLst>
              <a:ext uri="{FF2B5EF4-FFF2-40B4-BE49-F238E27FC236}">
                <a16:creationId xmlns:a16="http://schemas.microsoft.com/office/drawing/2014/main" id="{82D4F399-8288-4CAF-8BDC-92CDC4B2098A}"/>
              </a:ext>
            </a:extLst>
          </p:cNvPr>
          <p:cNvSpPr>
            <a:spLocks noGrp="1"/>
          </p:cNvSpPr>
          <p:nvPr>
            <p:ph idx="1"/>
          </p:nvPr>
        </p:nvSpPr>
        <p:spPr/>
        <p:txBody>
          <a:bodyPr/>
          <a:lstStyle/>
          <a:p>
            <a:r>
              <a:rPr lang="en-US" dirty="0"/>
              <a:t>Complete with rectal and hernia examination. </a:t>
            </a:r>
          </a:p>
        </p:txBody>
      </p:sp>
      <p:pic>
        <p:nvPicPr>
          <p:cNvPr id="5" name="Picture 4">
            <a:extLst>
              <a:ext uri="{FF2B5EF4-FFF2-40B4-BE49-F238E27FC236}">
                <a16:creationId xmlns:a16="http://schemas.microsoft.com/office/drawing/2014/main" id="{D8126A82-047A-4B0F-8F57-4BEC2842C0D8}"/>
              </a:ext>
            </a:extLst>
          </p:cNvPr>
          <p:cNvPicPr>
            <a:picLocks noChangeAspect="1"/>
          </p:cNvPicPr>
          <p:nvPr/>
        </p:nvPicPr>
        <p:blipFill>
          <a:blip r:embed="rId2"/>
          <a:stretch>
            <a:fillRect/>
          </a:stretch>
        </p:blipFill>
        <p:spPr>
          <a:xfrm>
            <a:off x="428826" y="2843688"/>
            <a:ext cx="11334347" cy="3739992"/>
          </a:xfrm>
          <a:prstGeom prst="rect">
            <a:avLst/>
          </a:prstGeom>
        </p:spPr>
      </p:pic>
      <p:sp>
        <p:nvSpPr>
          <p:cNvPr id="7" name="Rectangle 6">
            <a:extLst>
              <a:ext uri="{FF2B5EF4-FFF2-40B4-BE49-F238E27FC236}">
                <a16:creationId xmlns:a16="http://schemas.microsoft.com/office/drawing/2014/main" id="{BB92B167-5BC0-4427-8152-30130AF85E29}"/>
              </a:ext>
            </a:extLst>
          </p:cNvPr>
          <p:cNvSpPr/>
          <p:nvPr/>
        </p:nvSpPr>
        <p:spPr>
          <a:xfrm>
            <a:off x="428826" y="3775166"/>
            <a:ext cx="11334347" cy="84908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6DEE28A-EC14-4177-BEC8-6C1AAEA5AF15}"/>
              </a:ext>
            </a:extLst>
          </p:cNvPr>
          <p:cNvSpPr/>
          <p:nvPr/>
        </p:nvSpPr>
        <p:spPr>
          <a:xfrm>
            <a:off x="428826" y="5936189"/>
            <a:ext cx="11334347" cy="647491"/>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72363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DDB2B-FE83-46A0-B81F-750DF305FABA}"/>
              </a:ext>
            </a:extLst>
          </p:cNvPr>
          <p:cNvSpPr>
            <a:spLocks noGrp="1"/>
          </p:cNvSpPr>
          <p:nvPr>
            <p:ph type="title"/>
          </p:nvPr>
        </p:nvSpPr>
        <p:spPr/>
        <p:txBody>
          <a:bodyPr/>
          <a:lstStyle/>
          <a:p>
            <a:r>
              <a:rPr lang="en-US" dirty="0"/>
              <a:t>Return to the case…</a:t>
            </a:r>
          </a:p>
        </p:txBody>
      </p:sp>
      <p:sp>
        <p:nvSpPr>
          <p:cNvPr id="3" name="Content Placeholder 2">
            <a:extLst>
              <a:ext uri="{FF2B5EF4-FFF2-40B4-BE49-F238E27FC236}">
                <a16:creationId xmlns:a16="http://schemas.microsoft.com/office/drawing/2014/main" id="{08BEA5C9-2EE3-4131-86BB-B81F1EB00A2F}"/>
              </a:ext>
            </a:extLst>
          </p:cNvPr>
          <p:cNvSpPr>
            <a:spLocks noGrp="1"/>
          </p:cNvSpPr>
          <p:nvPr>
            <p:ph idx="1"/>
          </p:nvPr>
        </p:nvSpPr>
        <p:spPr/>
        <p:txBody>
          <a:bodyPr/>
          <a:lstStyle/>
          <a:p>
            <a:r>
              <a:rPr lang="en-US" dirty="0"/>
              <a:t>The patient is alert but exhausted looking. He is skinny and shows prominent cheek bones. His clothing is untidy, and his hair is uncombed. He appears much older than his stated age. </a:t>
            </a:r>
          </a:p>
          <a:p>
            <a:r>
              <a:rPr lang="en-US" dirty="0"/>
              <a:t>Vital signs: Blood pressure in right arm 104/60 mmHg, Heart Rate 110/minute and regular, Respiratory Rate 18/minute, Temperature 38.90 C. </a:t>
            </a:r>
          </a:p>
        </p:txBody>
      </p:sp>
    </p:spTree>
    <p:extLst>
      <p:ext uri="{BB962C8B-B14F-4D97-AF65-F5344CB8AC3E}">
        <p14:creationId xmlns:p14="http://schemas.microsoft.com/office/powerpoint/2010/main" val="34165757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21798A-0DAA-4C15-8E1A-F089AFA590B7}"/>
              </a:ext>
            </a:extLst>
          </p:cNvPr>
          <p:cNvSpPr>
            <a:spLocks noGrp="1"/>
          </p:cNvSpPr>
          <p:nvPr>
            <p:ph idx="1"/>
          </p:nvPr>
        </p:nvSpPr>
        <p:spPr>
          <a:xfrm>
            <a:off x="680321" y="1964795"/>
            <a:ext cx="10436170" cy="4697263"/>
          </a:xfrm>
        </p:spPr>
        <p:txBody>
          <a:bodyPr>
            <a:normAutofit fontScale="92500" lnSpcReduction="10000"/>
          </a:bodyPr>
          <a:lstStyle/>
          <a:p>
            <a:r>
              <a:rPr lang="nl-NL" dirty="0"/>
              <a:t>HEENT: </a:t>
            </a:r>
          </a:p>
          <a:p>
            <a:pPr lvl="1"/>
            <a:r>
              <a:rPr lang="nl-NL" dirty="0"/>
              <a:t>Bilateral, deep conjunctival icterus.</a:t>
            </a:r>
          </a:p>
          <a:p>
            <a:r>
              <a:rPr lang="en-US" dirty="0"/>
              <a:t>EXTREMITIES:</a:t>
            </a:r>
          </a:p>
          <a:p>
            <a:pPr lvl="1"/>
            <a:r>
              <a:rPr lang="en-US" dirty="0"/>
              <a:t>Bilateral tremors of hands; bilateral palmar erythema.</a:t>
            </a:r>
            <a:endParaRPr lang="nl-NL" dirty="0"/>
          </a:p>
          <a:p>
            <a:r>
              <a:rPr lang="en-US" dirty="0"/>
              <a:t>SKIN: </a:t>
            </a:r>
          </a:p>
          <a:p>
            <a:pPr lvl="1"/>
            <a:r>
              <a:rPr lang="en-US" dirty="0"/>
              <a:t>Icteric; spider nevi noted on shoulders.</a:t>
            </a:r>
            <a:endParaRPr lang="nl-NL" dirty="0"/>
          </a:p>
          <a:p>
            <a:r>
              <a:rPr lang="en-US" dirty="0"/>
              <a:t>ABDOMEN: </a:t>
            </a:r>
          </a:p>
          <a:p>
            <a:pPr lvl="1"/>
            <a:r>
              <a:rPr lang="en-US" dirty="0"/>
              <a:t>The abdomen is round and slightly tympanitic. The liver is palpable beneath the costal margin (9 cm.) and tender. The liver span is 20 cm. There is no rebound tenderness, shifting dullness or splenomegaly. Normal bowel sounds.</a:t>
            </a:r>
            <a:endParaRPr lang="nl-NL" dirty="0"/>
          </a:p>
          <a:p>
            <a:r>
              <a:rPr lang="en-US" dirty="0"/>
              <a:t>CHEST: </a:t>
            </a:r>
          </a:p>
          <a:p>
            <a:pPr lvl="1"/>
            <a:r>
              <a:rPr lang="en-US" dirty="0"/>
              <a:t>Prominent ribs. Lungs are clear to percussion and auscultation.</a:t>
            </a:r>
          </a:p>
          <a:p>
            <a:r>
              <a:rPr lang="en-US" dirty="0"/>
              <a:t>CARDIOVASCULAR: </a:t>
            </a:r>
          </a:p>
          <a:p>
            <a:pPr lvl="1"/>
            <a:r>
              <a:rPr lang="en-US" dirty="0"/>
              <a:t>Soft S1 and S2. No murmurs or extra cardiac sounds.</a:t>
            </a:r>
            <a:endParaRPr lang="nl-NL" dirty="0"/>
          </a:p>
          <a:p>
            <a:endParaRPr lang="en-US" dirty="0"/>
          </a:p>
        </p:txBody>
      </p:sp>
    </p:spTree>
    <p:extLst>
      <p:ext uri="{BB962C8B-B14F-4D97-AF65-F5344CB8AC3E}">
        <p14:creationId xmlns:p14="http://schemas.microsoft.com/office/powerpoint/2010/main" val="31253989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B633A-6109-4A71-9031-EDEF427E268D}"/>
              </a:ext>
            </a:extLst>
          </p:cNvPr>
          <p:cNvSpPr>
            <a:spLocks noGrp="1"/>
          </p:cNvSpPr>
          <p:nvPr>
            <p:ph type="title"/>
          </p:nvPr>
        </p:nvSpPr>
        <p:spPr/>
        <p:txBody>
          <a:bodyPr/>
          <a:lstStyle/>
          <a:p>
            <a:r>
              <a:rPr lang="en-US" dirty="0"/>
              <a:t>Investigations</a:t>
            </a:r>
          </a:p>
        </p:txBody>
      </p:sp>
      <p:sp>
        <p:nvSpPr>
          <p:cNvPr id="13" name="TextBox 12">
            <a:extLst>
              <a:ext uri="{FF2B5EF4-FFF2-40B4-BE49-F238E27FC236}">
                <a16:creationId xmlns:a16="http://schemas.microsoft.com/office/drawing/2014/main" id="{07DACCB0-6022-4F1F-9CA7-6EAB52747888}"/>
              </a:ext>
            </a:extLst>
          </p:cNvPr>
          <p:cNvSpPr txBox="1"/>
          <p:nvPr/>
        </p:nvSpPr>
        <p:spPr>
          <a:xfrm>
            <a:off x="156754" y="2116183"/>
            <a:ext cx="12035246" cy="5355312"/>
          </a:xfrm>
          <a:prstGeom prst="rect">
            <a:avLst/>
          </a:prstGeom>
          <a:noFill/>
        </p:spPr>
        <p:txBody>
          <a:bodyPr wrap="square">
            <a:spAutoFit/>
          </a:bodyPr>
          <a:lstStyle/>
          <a:p>
            <a:pPr marL="285750" indent="-285750">
              <a:buFont typeface="Arial" panose="020B0604020202020204" pitchFamily="34" charset="0"/>
              <a:buChar char="•"/>
            </a:pPr>
            <a:r>
              <a:rPr lang="en-US" dirty="0"/>
              <a:t>Serum bilirubin.</a:t>
            </a:r>
          </a:p>
          <a:p>
            <a:pPr marL="285750" indent="-285750">
              <a:buFont typeface="Arial" panose="020B0604020202020204" pitchFamily="34" charset="0"/>
              <a:buChar char="•"/>
            </a:pPr>
            <a:r>
              <a:rPr lang="en-US" dirty="0"/>
              <a:t>Complete blood cell (CBC) count to screen for hemolysis.</a:t>
            </a:r>
          </a:p>
          <a:p>
            <a:pPr marL="285750" indent="-285750">
              <a:buFont typeface="Arial" panose="020B0604020202020204" pitchFamily="34" charset="0"/>
              <a:buChar char="•"/>
            </a:pPr>
            <a:r>
              <a:rPr lang="en-US" dirty="0"/>
              <a:t>Serum aminotransferases (aspartate aminotransferase [AST], alanine aminotransferase [ALT])</a:t>
            </a:r>
          </a:p>
          <a:p>
            <a:pPr marL="285750" indent="-285750">
              <a:buFont typeface="Arial" panose="020B0604020202020204" pitchFamily="34" charset="0"/>
              <a:buChar char="•"/>
            </a:pPr>
            <a:r>
              <a:rPr lang="en-US" dirty="0"/>
              <a:t>Alkaline phosphatase (ALP)/GGT.</a:t>
            </a:r>
          </a:p>
          <a:p>
            <a:pPr marL="285750" indent="-285750">
              <a:buFont typeface="Arial" panose="020B0604020202020204" pitchFamily="34" charset="0"/>
              <a:buChar char="•"/>
            </a:pPr>
            <a:r>
              <a:rPr lang="en-US" dirty="0"/>
              <a:t>Serum protein (albumin) – chronic liver disease.</a:t>
            </a:r>
          </a:p>
          <a:p>
            <a:pPr marL="285750" indent="-285750">
              <a:buFont typeface="Arial" panose="020B0604020202020204" pitchFamily="34" charset="0"/>
              <a:buChar char="•"/>
            </a:pPr>
            <a:r>
              <a:rPr lang="en-US" dirty="0"/>
              <a:t>PT to exclude cirrhosis.</a:t>
            </a:r>
          </a:p>
          <a:p>
            <a:pPr marL="285750" indent="-285750">
              <a:buFont typeface="Arial" panose="020B0604020202020204" pitchFamily="34" charset="0"/>
              <a:buChar char="•"/>
            </a:pPr>
            <a:r>
              <a:rPr lang="en-US" dirty="0"/>
              <a:t>Urinalysis.</a:t>
            </a:r>
          </a:p>
          <a:p>
            <a:pPr marL="285750" indent="-285750">
              <a:buFont typeface="Arial" panose="020B0604020202020204" pitchFamily="34" charset="0"/>
              <a:buChar char="•"/>
            </a:pPr>
            <a:r>
              <a:rPr lang="en-US" dirty="0"/>
              <a:t>Stool analysis.</a:t>
            </a:r>
          </a:p>
          <a:p>
            <a:pPr marL="285750" indent="-285750">
              <a:buFont typeface="Arial" panose="020B0604020202020204" pitchFamily="34" charset="0"/>
              <a:buChar char="•"/>
            </a:pPr>
            <a:r>
              <a:rPr lang="en-US" dirty="0"/>
              <a:t>Viral markers.</a:t>
            </a:r>
          </a:p>
          <a:p>
            <a:pPr marL="285750" indent="-285750">
              <a:buFont typeface="Arial" panose="020B0604020202020204" pitchFamily="34" charset="0"/>
              <a:buChar char="•"/>
            </a:pPr>
            <a:r>
              <a:rPr lang="en-US" dirty="0"/>
              <a:t>Blood alcohol or acetaminophen levels upon admission (may be useful in certain cases).</a:t>
            </a:r>
          </a:p>
          <a:p>
            <a:pPr marL="285750" indent="-285750">
              <a:buFont typeface="Arial" panose="020B0604020202020204" pitchFamily="34" charset="0"/>
              <a:buChar char="•"/>
            </a:pPr>
            <a:r>
              <a:rPr lang="en-US" dirty="0"/>
              <a:t>Antimitochondrial antibody when considering primary biliary cholangitis.</a:t>
            </a:r>
          </a:p>
          <a:p>
            <a:pPr marL="285750" indent="-285750">
              <a:buFont typeface="Arial" panose="020B0604020202020204" pitchFamily="34" charset="0"/>
              <a:buChar char="•"/>
            </a:pPr>
            <a:r>
              <a:rPr lang="en-US" dirty="0"/>
              <a:t>Antinuclear antibodies (ANAs), smooth-muscle antibodies, and other serologic studies when considering autoimmune hepatitis.</a:t>
            </a:r>
          </a:p>
          <a:p>
            <a:pPr marL="285750" indent="-285750">
              <a:buFont typeface="Arial" panose="020B0604020202020204" pitchFamily="34" charset="0"/>
              <a:buChar char="•"/>
            </a:pPr>
            <a:r>
              <a:rPr lang="en-US" dirty="0"/>
              <a:t>Iron and genetic studies when considering hemochromatosis.</a:t>
            </a:r>
          </a:p>
          <a:p>
            <a:pPr marL="285750" indent="-285750">
              <a:buFont typeface="Arial" panose="020B0604020202020204" pitchFamily="34" charset="0"/>
              <a:buChar char="•"/>
            </a:pPr>
            <a:r>
              <a:rPr lang="en-US" dirty="0"/>
              <a:t>Copper studies when considering Wilson disease.</a:t>
            </a:r>
          </a:p>
          <a:p>
            <a:pPr marL="285750" indent="-285750">
              <a:buFont typeface="Arial" panose="020B0604020202020204" pitchFamily="34" charset="0"/>
              <a:buChar char="•"/>
            </a:pPr>
            <a:r>
              <a:rPr lang="en-US" dirty="0"/>
              <a:t>Alpha-1 antitrypsin fractionation and other studies when considering hereditary liver diseases.</a:t>
            </a:r>
          </a:p>
          <a:p>
            <a:pPr marL="285750" indent="-285750">
              <a:buFont typeface="Arial" panose="020B0604020202020204" pitchFamily="34" charset="0"/>
              <a:buChar char="•"/>
            </a:pPr>
            <a:r>
              <a:rPr lang="en-US" dirty="0"/>
              <a:t>Serum amylase/lipase to exclude pancreatitis.</a:t>
            </a:r>
          </a:p>
          <a:p>
            <a:endParaRPr lang="en-US" dirty="0"/>
          </a:p>
          <a:p>
            <a:endParaRPr lang="en-US" dirty="0"/>
          </a:p>
        </p:txBody>
      </p:sp>
    </p:spTree>
    <p:extLst>
      <p:ext uri="{BB962C8B-B14F-4D97-AF65-F5344CB8AC3E}">
        <p14:creationId xmlns:p14="http://schemas.microsoft.com/office/powerpoint/2010/main" val="41472741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CBCBC-BB81-4E2F-BFC2-FF9AD4E4368C}"/>
              </a:ext>
            </a:extLst>
          </p:cNvPr>
          <p:cNvSpPr>
            <a:spLocks noGrp="1"/>
          </p:cNvSpPr>
          <p:nvPr>
            <p:ph type="title"/>
          </p:nvPr>
        </p:nvSpPr>
        <p:spPr/>
        <p:txBody>
          <a:bodyPr/>
          <a:lstStyle/>
          <a:p>
            <a:r>
              <a:rPr lang="en-US" dirty="0"/>
              <a:t>Imaging studies</a:t>
            </a:r>
          </a:p>
        </p:txBody>
      </p:sp>
      <p:sp>
        <p:nvSpPr>
          <p:cNvPr id="3" name="Content Placeholder 2">
            <a:extLst>
              <a:ext uri="{FF2B5EF4-FFF2-40B4-BE49-F238E27FC236}">
                <a16:creationId xmlns:a16="http://schemas.microsoft.com/office/drawing/2014/main" id="{7D02973A-5F29-4441-8978-A732F3435427}"/>
              </a:ext>
            </a:extLst>
          </p:cNvPr>
          <p:cNvSpPr>
            <a:spLocks noGrp="1"/>
          </p:cNvSpPr>
          <p:nvPr>
            <p:ph idx="1"/>
          </p:nvPr>
        </p:nvSpPr>
        <p:spPr/>
        <p:txBody>
          <a:bodyPr/>
          <a:lstStyle/>
          <a:p>
            <a:r>
              <a:rPr lang="en-US" b="1" dirty="0"/>
              <a:t>Ultrasonography.</a:t>
            </a:r>
          </a:p>
          <a:p>
            <a:r>
              <a:rPr lang="en-US" b="1" dirty="0"/>
              <a:t>Computed tomography (CT) scanning.</a:t>
            </a:r>
            <a:endParaRPr lang="en-US" dirty="0"/>
          </a:p>
          <a:p>
            <a:r>
              <a:rPr lang="en-US" b="1" dirty="0"/>
              <a:t>Magnetic resonance imaging (MRI).</a:t>
            </a:r>
          </a:p>
          <a:p>
            <a:r>
              <a:rPr lang="en-US" b="1" dirty="0"/>
              <a:t>Endoscopic retrograde cholangiopancreatography (ERCP).</a:t>
            </a:r>
          </a:p>
          <a:p>
            <a:r>
              <a:rPr lang="en-US" b="1" dirty="0"/>
              <a:t>Percutaneous transhepatic cholangiography (PTC or PTHC).</a:t>
            </a:r>
          </a:p>
          <a:p>
            <a:endParaRPr lang="en-US" b="1" dirty="0"/>
          </a:p>
          <a:p>
            <a:endParaRPr lang="en-US" dirty="0"/>
          </a:p>
        </p:txBody>
      </p:sp>
    </p:spTree>
    <p:extLst>
      <p:ext uri="{BB962C8B-B14F-4D97-AF65-F5344CB8AC3E}">
        <p14:creationId xmlns:p14="http://schemas.microsoft.com/office/powerpoint/2010/main" val="668917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C9E7A-AB22-4DB1-8276-69CC5DBF8FF3}"/>
              </a:ext>
            </a:extLst>
          </p:cNvPr>
          <p:cNvSpPr>
            <a:spLocks noGrp="1"/>
          </p:cNvSpPr>
          <p:nvPr>
            <p:ph type="title"/>
          </p:nvPr>
        </p:nvSpPr>
        <p:spPr/>
        <p:txBody>
          <a:bodyPr/>
          <a:lstStyle/>
          <a:p>
            <a:r>
              <a:rPr lang="en-US" dirty="0"/>
              <a:t>Case Study</a:t>
            </a:r>
          </a:p>
        </p:txBody>
      </p:sp>
      <p:sp>
        <p:nvSpPr>
          <p:cNvPr id="3" name="Content Placeholder 2">
            <a:extLst>
              <a:ext uri="{FF2B5EF4-FFF2-40B4-BE49-F238E27FC236}">
                <a16:creationId xmlns:a16="http://schemas.microsoft.com/office/drawing/2014/main" id="{A6F3B407-62A3-453C-9AC5-ADE9128CB7D0}"/>
              </a:ext>
            </a:extLst>
          </p:cNvPr>
          <p:cNvSpPr>
            <a:spLocks noGrp="1"/>
          </p:cNvSpPr>
          <p:nvPr>
            <p:ph idx="1"/>
          </p:nvPr>
        </p:nvSpPr>
        <p:spPr/>
        <p:txBody>
          <a:bodyPr/>
          <a:lstStyle/>
          <a:p>
            <a:r>
              <a:rPr lang="en-US" dirty="0"/>
              <a:t>Mr. </a:t>
            </a:r>
            <a:r>
              <a:rPr lang="en-US" dirty="0" err="1"/>
              <a:t>Fadi</a:t>
            </a:r>
            <a:r>
              <a:rPr lang="en-US" dirty="0"/>
              <a:t> is a 36-year-old unemployed engineer, lives in Amman, divorced, who presents with yellow discoloration of his eyes which he noticed two days ago while washing his face. Mr. </a:t>
            </a:r>
            <a:r>
              <a:rPr lang="en-US" dirty="0" err="1"/>
              <a:t>Fadi</a:t>
            </a:r>
            <a:r>
              <a:rPr lang="en-US" dirty="0"/>
              <a:t> came to your clinic to discuss his situation. </a:t>
            </a:r>
          </a:p>
          <a:p>
            <a:r>
              <a:rPr lang="en-US" dirty="0"/>
              <a:t>Chief complaint: Yellow discoloration of his eyes for 2 days.</a:t>
            </a:r>
          </a:p>
        </p:txBody>
      </p:sp>
    </p:spTree>
    <p:extLst>
      <p:ext uri="{BB962C8B-B14F-4D97-AF65-F5344CB8AC3E}">
        <p14:creationId xmlns:p14="http://schemas.microsoft.com/office/powerpoint/2010/main" val="25357095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ACD6897-1FD2-4B1C-A4C1-2CC7BFCA0DB7}"/>
              </a:ext>
            </a:extLst>
          </p:cNvPr>
          <p:cNvPicPr>
            <a:picLocks noChangeAspect="1"/>
          </p:cNvPicPr>
          <p:nvPr/>
        </p:nvPicPr>
        <p:blipFill>
          <a:blip r:embed="rId2"/>
          <a:stretch>
            <a:fillRect/>
          </a:stretch>
        </p:blipFill>
        <p:spPr>
          <a:xfrm>
            <a:off x="2374223" y="609600"/>
            <a:ext cx="7448416" cy="5604933"/>
          </a:xfrm>
          <a:prstGeom prst="rect">
            <a:avLst/>
          </a:prstGeom>
        </p:spPr>
      </p:pic>
    </p:spTree>
    <p:extLst>
      <p:ext uri="{BB962C8B-B14F-4D97-AF65-F5344CB8AC3E}">
        <p14:creationId xmlns:p14="http://schemas.microsoft.com/office/powerpoint/2010/main" val="14252469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DD8CE-E5A9-4811-8B19-17239F8B685A}"/>
              </a:ext>
            </a:extLst>
          </p:cNvPr>
          <p:cNvSpPr>
            <a:spLocks noGrp="1"/>
          </p:cNvSpPr>
          <p:nvPr>
            <p:ph type="title"/>
          </p:nvPr>
        </p:nvSpPr>
        <p:spPr/>
        <p:txBody>
          <a:bodyPr/>
          <a:lstStyle/>
          <a:p>
            <a:r>
              <a:rPr lang="en-US" dirty="0"/>
              <a:t>Patient’s lab results</a:t>
            </a:r>
          </a:p>
        </p:txBody>
      </p:sp>
      <p:sp>
        <p:nvSpPr>
          <p:cNvPr id="6" name="TextBox 5">
            <a:extLst>
              <a:ext uri="{FF2B5EF4-FFF2-40B4-BE49-F238E27FC236}">
                <a16:creationId xmlns:a16="http://schemas.microsoft.com/office/drawing/2014/main" id="{89BA5FAF-50EA-41FA-A400-5EDE1AFB47C5}"/>
              </a:ext>
            </a:extLst>
          </p:cNvPr>
          <p:cNvSpPr txBox="1"/>
          <p:nvPr/>
        </p:nvSpPr>
        <p:spPr>
          <a:xfrm>
            <a:off x="680321" y="2116183"/>
            <a:ext cx="11180753" cy="3693319"/>
          </a:xfrm>
          <a:prstGeom prst="rect">
            <a:avLst/>
          </a:prstGeom>
          <a:noFill/>
        </p:spPr>
        <p:txBody>
          <a:bodyPr wrap="square" rtlCol="0">
            <a:spAutoFit/>
          </a:bodyPr>
          <a:lstStyle/>
          <a:p>
            <a:pPr marL="342900" indent="-342900">
              <a:buAutoNum type="arabicPeriod"/>
            </a:pPr>
            <a:r>
              <a:rPr lang="en-US" dirty="0"/>
              <a:t>Complete blood cell count </a:t>
            </a:r>
          </a:p>
          <a:p>
            <a:pPr marL="800100" lvl="1" indent="-342900">
              <a:buFont typeface="Arial" panose="020B0604020202020204" pitchFamily="34" charset="0"/>
              <a:buChar char="•"/>
            </a:pPr>
            <a:r>
              <a:rPr lang="en-US" dirty="0"/>
              <a:t>White blood cell count: 17,000 cells/mm3 with modest shift to left </a:t>
            </a:r>
          </a:p>
          <a:p>
            <a:pPr marL="800100" lvl="1" indent="-342900">
              <a:buFont typeface="Arial" panose="020B0604020202020204" pitchFamily="34" charset="0"/>
              <a:buChar char="•"/>
            </a:pPr>
            <a:r>
              <a:rPr lang="en-US" dirty="0"/>
              <a:t>Hemoglobin 11.1 g/dL; Hematocrit 35% </a:t>
            </a:r>
          </a:p>
          <a:p>
            <a:pPr marL="800100" lvl="1" indent="-342900">
              <a:buFont typeface="Arial" panose="020B0604020202020204" pitchFamily="34" charset="0"/>
              <a:buChar char="•"/>
            </a:pPr>
            <a:r>
              <a:rPr lang="en-US" dirty="0"/>
              <a:t>Platelets 120,000/mm3 </a:t>
            </a:r>
          </a:p>
          <a:p>
            <a:pPr marL="800100" lvl="1" indent="-342900">
              <a:buFont typeface="Arial" panose="020B0604020202020204" pitchFamily="34" charset="0"/>
              <a:buChar char="•"/>
            </a:pPr>
            <a:r>
              <a:rPr lang="en-US" dirty="0"/>
              <a:t>MCV 110/micro m3 </a:t>
            </a:r>
          </a:p>
          <a:p>
            <a:r>
              <a:rPr lang="en-US" dirty="0"/>
              <a:t>2. Chemistries </a:t>
            </a:r>
          </a:p>
          <a:p>
            <a:pPr marL="800100" lvl="1" indent="-342900">
              <a:buFont typeface="Arial" panose="020B0604020202020204" pitchFamily="34" charset="0"/>
              <a:buChar char="•"/>
            </a:pPr>
            <a:r>
              <a:rPr lang="en-US" dirty="0"/>
              <a:t>Aspartate aminotransferase (AST) 150 U/L </a:t>
            </a:r>
          </a:p>
          <a:p>
            <a:pPr marL="800100" lvl="1" indent="-342900">
              <a:buFont typeface="Arial" panose="020B0604020202020204" pitchFamily="34" charset="0"/>
              <a:buChar char="•"/>
            </a:pPr>
            <a:r>
              <a:rPr lang="en-US" dirty="0"/>
              <a:t>Alanine aminotransferase (ALT) 60 U/L </a:t>
            </a:r>
          </a:p>
          <a:p>
            <a:pPr marL="800100" lvl="1" indent="-342900">
              <a:buFont typeface="Arial" panose="020B0604020202020204" pitchFamily="34" charset="0"/>
              <a:buChar char="•"/>
            </a:pPr>
            <a:r>
              <a:rPr lang="en-US" dirty="0"/>
              <a:t>Total Bilirubin 22 mg/dL </a:t>
            </a:r>
          </a:p>
          <a:p>
            <a:pPr marL="800100" lvl="1" indent="-342900">
              <a:buFont typeface="Arial" panose="020B0604020202020204" pitchFamily="34" charset="0"/>
              <a:buChar char="•"/>
            </a:pPr>
            <a:r>
              <a:rPr lang="en-US" dirty="0"/>
              <a:t>Alkaline phosphatase 400 U/L </a:t>
            </a:r>
          </a:p>
          <a:p>
            <a:r>
              <a:rPr lang="en-US" dirty="0"/>
              <a:t>3. Prothrombin time 13.2 seconds </a:t>
            </a:r>
          </a:p>
          <a:p>
            <a:r>
              <a:rPr lang="en-US" dirty="0"/>
              <a:t>4. During hospitalization WBC rose to 42,000/mm3; total bilirubin rose to 32 mg/dL</a:t>
            </a:r>
          </a:p>
          <a:p>
            <a:endParaRPr lang="en-US" dirty="0"/>
          </a:p>
        </p:txBody>
      </p:sp>
    </p:spTree>
    <p:extLst>
      <p:ext uri="{BB962C8B-B14F-4D97-AF65-F5344CB8AC3E}">
        <p14:creationId xmlns:p14="http://schemas.microsoft.com/office/powerpoint/2010/main" val="22658768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3096F-1FEA-4582-AE04-17F4BE3EC7AF}"/>
              </a:ext>
            </a:extLst>
          </p:cNvPr>
          <p:cNvSpPr>
            <a:spLocks noGrp="1"/>
          </p:cNvSpPr>
          <p:nvPr>
            <p:ph type="title"/>
          </p:nvPr>
        </p:nvSpPr>
        <p:spPr/>
        <p:txBody>
          <a:bodyPr/>
          <a:lstStyle/>
          <a:p>
            <a:r>
              <a:rPr lang="en-US" dirty="0"/>
              <a:t>Lab results may show:</a:t>
            </a:r>
          </a:p>
        </p:txBody>
      </p:sp>
      <p:sp>
        <p:nvSpPr>
          <p:cNvPr id="3" name="Content Placeholder 2">
            <a:extLst>
              <a:ext uri="{FF2B5EF4-FFF2-40B4-BE49-F238E27FC236}">
                <a16:creationId xmlns:a16="http://schemas.microsoft.com/office/drawing/2014/main" id="{A06C1050-C42F-4A67-BB22-FEAADCF1C27A}"/>
              </a:ext>
            </a:extLst>
          </p:cNvPr>
          <p:cNvSpPr>
            <a:spLocks noGrp="1"/>
          </p:cNvSpPr>
          <p:nvPr>
            <p:ph idx="1"/>
          </p:nvPr>
        </p:nvSpPr>
        <p:spPr>
          <a:xfrm>
            <a:off x="610126" y="2100933"/>
            <a:ext cx="10971748" cy="3920236"/>
          </a:xfrm>
        </p:spPr>
        <p:txBody>
          <a:bodyPr>
            <a:normAutofit/>
          </a:bodyPr>
          <a:lstStyle/>
          <a:p>
            <a:pPr marL="800100" lvl="1" indent="-342900">
              <a:tabLst>
                <a:tab pos="228600" algn="l"/>
              </a:tabLst>
            </a:pPr>
            <a:r>
              <a:rPr lang="en-US" dirty="0">
                <a:effectLst/>
              </a:rPr>
              <a:t>Anemia</a:t>
            </a:r>
          </a:p>
          <a:p>
            <a:pPr marL="800100" lvl="1" indent="-342900">
              <a:tabLst>
                <a:tab pos="228600" algn="l"/>
              </a:tabLst>
            </a:pPr>
            <a:r>
              <a:rPr lang="en-US" dirty="0">
                <a:effectLst/>
              </a:rPr>
              <a:t>Macrocytosis</a:t>
            </a:r>
          </a:p>
          <a:p>
            <a:pPr marL="800100" lvl="1" indent="-342900">
              <a:tabLst>
                <a:tab pos="228600" algn="l"/>
              </a:tabLst>
            </a:pPr>
            <a:r>
              <a:rPr lang="en-US" dirty="0">
                <a:effectLst/>
              </a:rPr>
              <a:t>Leukocytosis</a:t>
            </a:r>
          </a:p>
          <a:p>
            <a:pPr marL="800100" lvl="1" indent="-342900">
              <a:tabLst>
                <a:tab pos="228600" algn="l"/>
              </a:tabLst>
            </a:pPr>
            <a:r>
              <a:rPr lang="en-US" dirty="0">
                <a:effectLst/>
              </a:rPr>
              <a:t>Bilirubin</a:t>
            </a:r>
          </a:p>
          <a:p>
            <a:pPr marL="800100" lvl="1" indent="-342900">
              <a:tabLst>
                <a:tab pos="228600" algn="l"/>
              </a:tabLst>
            </a:pPr>
            <a:r>
              <a:rPr lang="en-US" dirty="0">
                <a:effectLst/>
              </a:rPr>
              <a:t>Liver enzymes</a:t>
            </a:r>
          </a:p>
          <a:p>
            <a:pPr marL="800100" lvl="1" indent="-342900">
              <a:tabLst>
                <a:tab pos="228600" algn="l"/>
              </a:tabLst>
            </a:pPr>
            <a:r>
              <a:rPr lang="en-US" dirty="0">
                <a:effectLst/>
              </a:rPr>
              <a:t>Alkaline phosphatase</a:t>
            </a:r>
          </a:p>
          <a:p>
            <a:pPr marL="800100" lvl="1" indent="-342900">
              <a:tabLst>
                <a:tab pos="228600" algn="l"/>
              </a:tabLst>
            </a:pPr>
            <a:r>
              <a:rPr lang="en-US" dirty="0">
                <a:effectLst/>
              </a:rPr>
              <a:t>Worsening WBC count and bilirubin in 3 days.</a:t>
            </a:r>
          </a:p>
          <a:p>
            <a:pPr marL="342900" lvl="0" indent="-342900">
              <a:buFont typeface="Arial" panose="020B0604020202020204" pitchFamily="34" charset="0"/>
              <a:buChar char="•"/>
              <a:tabLst>
                <a:tab pos="228600" algn="l"/>
              </a:tabLst>
            </a:pPr>
            <a:r>
              <a:rPr lang="en-US" dirty="0"/>
              <a:t>Transaminases are elevated but not very high. ALT &gt; AST. Probably mild hepatocellular injury. </a:t>
            </a:r>
          </a:p>
          <a:p>
            <a:pPr marL="342900" lvl="0" indent="-342900">
              <a:buFont typeface="Arial" panose="020B0604020202020204" pitchFamily="34" charset="0"/>
              <a:buChar char="•"/>
              <a:tabLst>
                <a:tab pos="228600" algn="l"/>
              </a:tabLst>
            </a:pPr>
            <a:r>
              <a:rPr lang="en-US" dirty="0"/>
              <a:t>The total bilirubin is high. </a:t>
            </a:r>
          </a:p>
          <a:p>
            <a:pPr marL="342900" lvl="0" indent="-342900">
              <a:buFont typeface="Arial" panose="020B0604020202020204" pitchFamily="34" charset="0"/>
              <a:buChar char="•"/>
              <a:tabLst>
                <a:tab pos="228600" algn="l"/>
              </a:tabLst>
            </a:pPr>
            <a:endParaRPr lang="en-US" dirty="0">
              <a:effectLst/>
            </a:endParaRPr>
          </a:p>
          <a:p>
            <a:endParaRPr lang="en-US" dirty="0"/>
          </a:p>
        </p:txBody>
      </p:sp>
      <p:sp>
        <p:nvSpPr>
          <p:cNvPr id="4" name="Arrow: Up 3">
            <a:extLst>
              <a:ext uri="{FF2B5EF4-FFF2-40B4-BE49-F238E27FC236}">
                <a16:creationId xmlns:a16="http://schemas.microsoft.com/office/drawing/2014/main" id="{D1C7386D-CD35-4291-9AA4-007AD97079C1}"/>
              </a:ext>
            </a:extLst>
          </p:cNvPr>
          <p:cNvSpPr/>
          <p:nvPr/>
        </p:nvSpPr>
        <p:spPr>
          <a:xfrm>
            <a:off x="2488474" y="3167743"/>
            <a:ext cx="169817" cy="261257"/>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Up 4">
            <a:extLst>
              <a:ext uri="{FF2B5EF4-FFF2-40B4-BE49-F238E27FC236}">
                <a16:creationId xmlns:a16="http://schemas.microsoft.com/office/drawing/2014/main" id="{16305C52-09F5-4098-8258-7073B54DA029}"/>
              </a:ext>
            </a:extLst>
          </p:cNvPr>
          <p:cNvSpPr/>
          <p:nvPr/>
        </p:nvSpPr>
        <p:spPr>
          <a:xfrm>
            <a:off x="3152775" y="3495675"/>
            <a:ext cx="169817" cy="261257"/>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Up 5">
            <a:extLst>
              <a:ext uri="{FF2B5EF4-FFF2-40B4-BE49-F238E27FC236}">
                <a16:creationId xmlns:a16="http://schemas.microsoft.com/office/drawing/2014/main" id="{4EAFEC61-AA8A-47FA-8A40-933491A2F301}"/>
              </a:ext>
            </a:extLst>
          </p:cNvPr>
          <p:cNvSpPr/>
          <p:nvPr/>
        </p:nvSpPr>
        <p:spPr>
          <a:xfrm>
            <a:off x="3898174" y="3799794"/>
            <a:ext cx="169817" cy="261257"/>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42290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6D3B16B8-7AFE-4E2A-916B-45BB6195C306}"/>
              </a:ext>
            </a:extLst>
          </p:cNvPr>
          <p:cNvPicPr>
            <a:picLocks noChangeAspect="1"/>
          </p:cNvPicPr>
          <p:nvPr/>
        </p:nvPicPr>
        <p:blipFill>
          <a:blip r:embed="rId2"/>
          <a:stretch>
            <a:fillRect/>
          </a:stretch>
        </p:blipFill>
        <p:spPr>
          <a:xfrm>
            <a:off x="2470643" y="609600"/>
            <a:ext cx="7255576" cy="5604933"/>
          </a:xfrm>
          <a:prstGeom prst="rect">
            <a:avLst/>
          </a:prstGeom>
        </p:spPr>
      </p:pic>
    </p:spTree>
    <p:extLst>
      <p:ext uri="{BB962C8B-B14F-4D97-AF65-F5344CB8AC3E}">
        <p14:creationId xmlns:p14="http://schemas.microsoft.com/office/powerpoint/2010/main" val="34504508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C6572B-17C3-4269-8296-7E6FA09E6024}"/>
              </a:ext>
            </a:extLst>
          </p:cNvPr>
          <p:cNvSpPr>
            <a:spLocks noGrp="1"/>
          </p:cNvSpPr>
          <p:nvPr>
            <p:ph type="title"/>
          </p:nvPr>
        </p:nvSpPr>
        <p:spPr/>
        <p:txBody>
          <a:bodyPr/>
          <a:lstStyle/>
          <a:p>
            <a:r>
              <a:rPr lang="en-US" dirty="0"/>
              <a:t>Biopsy</a:t>
            </a:r>
          </a:p>
        </p:txBody>
      </p:sp>
      <p:sp>
        <p:nvSpPr>
          <p:cNvPr id="3" name="Content Placeholder 2">
            <a:extLst>
              <a:ext uri="{FF2B5EF4-FFF2-40B4-BE49-F238E27FC236}">
                <a16:creationId xmlns:a16="http://schemas.microsoft.com/office/drawing/2014/main" id="{78AB70BE-E1A6-4187-A6D8-07C9883BC3F9}"/>
              </a:ext>
            </a:extLst>
          </p:cNvPr>
          <p:cNvSpPr>
            <a:spLocks noGrp="1"/>
          </p:cNvSpPr>
          <p:nvPr>
            <p:ph idx="1"/>
          </p:nvPr>
        </p:nvSpPr>
        <p:spPr/>
        <p:txBody>
          <a:bodyPr/>
          <a:lstStyle/>
          <a:p>
            <a:pPr>
              <a:buFont typeface="Arial" panose="020B0604020202020204" pitchFamily="34" charset="0"/>
              <a:buChar char="•"/>
            </a:pPr>
            <a:r>
              <a:rPr lang="en-US" dirty="0"/>
              <a:t>Scattered, small foci of liver cell necrosis. </a:t>
            </a:r>
          </a:p>
          <a:p>
            <a:pPr>
              <a:buFont typeface="Arial" panose="020B0604020202020204" pitchFamily="34" charset="0"/>
              <a:buChar char="•"/>
            </a:pPr>
            <a:r>
              <a:rPr lang="en-US" dirty="0"/>
              <a:t>Mallory bodies (intracellular accumulation of cytokeratin).</a:t>
            </a:r>
          </a:p>
          <a:p>
            <a:pPr>
              <a:buFont typeface="Arial" panose="020B0604020202020204" pitchFamily="34" charset="0"/>
              <a:buChar char="•"/>
            </a:pPr>
            <a:r>
              <a:rPr lang="en-US" dirty="0"/>
              <a:t>Scattered foci of neutrophils</a:t>
            </a:r>
          </a:p>
          <a:p>
            <a:pPr>
              <a:buFont typeface="Arial" panose="020B0604020202020204" pitchFamily="34" charset="0"/>
              <a:buChar char="•"/>
            </a:pPr>
            <a:r>
              <a:rPr lang="en-US" dirty="0"/>
              <a:t>Steatosis.</a:t>
            </a:r>
          </a:p>
          <a:p>
            <a:pPr>
              <a:buFont typeface="Arial" panose="020B0604020202020204" pitchFamily="34" charset="0"/>
              <a:buChar char="•"/>
            </a:pPr>
            <a:r>
              <a:rPr lang="en-US" dirty="0"/>
              <a:t>Cholestasis. </a:t>
            </a:r>
          </a:p>
          <a:p>
            <a:pPr>
              <a:buFont typeface="Arial" panose="020B0604020202020204" pitchFamily="34" charset="0"/>
              <a:buChar char="•"/>
            </a:pPr>
            <a:r>
              <a:rPr lang="en-US" dirty="0"/>
              <a:t>Possible fibrosis since alcoholism has been chronic. </a:t>
            </a:r>
          </a:p>
          <a:p>
            <a:endParaRPr lang="en-US" dirty="0"/>
          </a:p>
        </p:txBody>
      </p:sp>
      <p:pic>
        <p:nvPicPr>
          <p:cNvPr id="6" name="Picture 5" descr="A picture containing fabric&#10;&#10;Description automatically generated">
            <a:extLst>
              <a:ext uri="{FF2B5EF4-FFF2-40B4-BE49-F238E27FC236}">
                <a16:creationId xmlns:a16="http://schemas.microsoft.com/office/drawing/2014/main" id="{0FCE1204-AF26-4E1B-97A7-91AE48D3EA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4847" y="3206571"/>
            <a:ext cx="3357153" cy="3651429"/>
          </a:xfrm>
          <a:prstGeom prst="rect">
            <a:avLst/>
          </a:prstGeom>
        </p:spPr>
      </p:pic>
    </p:spTree>
    <p:extLst>
      <p:ext uri="{BB962C8B-B14F-4D97-AF65-F5344CB8AC3E}">
        <p14:creationId xmlns:p14="http://schemas.microsoft.com/office/powerpoint/2010/main" val="713831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BC9D0-70EB-4043-BE86-567DDF316D85}"/>
              </a:ext>
            </a:extLst>
          </p:cNvPr>
          <p:cNvSpPr>
            <a:spLocks noGrp="1"/>
          </p:cNvSpPr>
          <p:nvPr>
            <p:ph type="title"/>
          </p:nvPr>
        </p:nvSpPr>
        <p:spPr/>
        <p:txBody>
          <a:bodyPr/>
          <a:lstStyle/>
          <a:p>
            <a:r>
              <a:rPr lang="en-US" dirty="0"/>
              <a:t>Why not viral?</a:t>
            </a:r>
          </a:p>
        </p:txBody>
      </p:sp>
      <p:sp>
        <p:nvSpPr>
          <p:cNvPr id="3" name="Content Placeholder 2">
            <a:extLst>
              <a:ext uri="{FF2B5EF4-FFF2-40B4-BE49-F238E27FC236}">
                <a16:creationId xmlns:a16="http://schemas.microsoft.com/office/drawing/2014/main" id="{9C2BBE79-8D74-4870-952B-079EF82A08E1}"/>
              </a:ext>
            </a:extLst>
          </p:cNvPr>
          <p:cNvSpPr>
            <a:spLocks noGrp="1"/>
          </p:cNvSpPr>
          <p:nvPr>
            <p:ph idx="1"/>
          </p:nvPr>
        </p:nvSpPr>
        <p:spPr/>
        <p:txBody>
          <a:bodyPr/>
          <a:lstStyle/>
          <a:p>
            <a:pPr marL="0" indent="0">
              <a:buNone/>
            </a:pPr>
            <a:endParaRPr lang="en-US" dirty="0"/>
          </a:p>
          <a:p>
            <a:r>
              <a:rPr lang="en-US" dirty="0"/>
              <a:t>Viral hepatitis is unlikely, especially if we assume patient is not an IV drug user. </a:t>
            </a:r>
          </a:p>
          <a:p>
            <a:r>
              <a:rPr lang="en-US" dirty="0"/>
              <a:t>AST is greater than ALT. </a:t>
            </a:r>
          </a:p>
          <a:p>
            <a:r>
              <a:rPr lang="en-US" dirty="0"/>
              <a:t>Transaminases are low for hepatitis. </a:t>
            </a:r>
          </a:p>
          <a:p>
            <a:r>
              <a:rPr lang="en-US" dirty="0"/>
              <a:t>Increased </a:t>
            </a:r>
            <a:r>
              <a:rPr lang="en-US" dirty="0" err="1"/>
              <a:t>wbc</a:t>
            </a:r>
            <a:r>
              <a:rPr lang="en-US" dirty="0"/>
              <a:t> is not typical for viral hepatitis, especially level of 42,000/mm3.</a:t>
            </a:r>
          </a:p>
          <a:p>
            <a:endParaRPr lang="en-US" dirty="0"/>
          </a:p>
        </p:txBody>
      </p:sp>
    </p:spTree>
    <p:extLst>
      <p:ext uri="{BB962C8B-B14F-4D97-AF65-F5344CB8AC3E}">
        <p14:creationId xmlns:p14="http://schemas.microsoft.com/office/powerpoint/2010/main" val="30278076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55E53-EFB3-4501-96F8-FEF8D3CA44BF}"/>
              </a:ext>
            </a:extLst>
          </p:cNvPr>
          <p:cNvSpPr>
            <a:spLocks noGrp="1"/>
          </p:cNvSpPr>
          <p:nvPr>
            <p:ph type="title"/>
          </p:nvPr>
        </p:nvSpPr>
        <p:spPr/>
        <p:txBody>
          <a:bodyPr/>
          <a:lstStyle/>
          <a:p>
            <a:r>
              <a:rPr lang="en-US" dirty="0"/>
              <a:t>Diagnosis</a:t>
            </a:r>
          </a:p>
        </p:txBody>
      </p:sp>
      <p:sp>
        <p:nvSpPr>
          <p:cNvPr id="3" name="Content Placeholder 2">
            <a:extLst>
              <a:ext uri="{FF2B5EF4-FFF2-40B4-BE49-F238E27FC236}">
                <a16:creationId xmlns:a16="http://schemas.microsoft.com/office/drawing/2014/main" id="{A2EE9680-70B0-4230-B5A0-26D85F18C767}"/>
              </a:ext>
            </a:extLst>
          </p:cNvPr>
          <p:cNvSpPr>
            <a:spLocks noGrp="1"/>
          </p:cNvSpPr>
          <p:nvPr>
            <p:ph idx="1"/>
          </p:nvPr>
        </p:nvSpPr>
        <p:spPr/>
        <p:txBody>
          <a:bodyPr>
            <a:normAutofit lnSpcReduction="10000"/>
          </a:bodyPr>
          <a:lstStyle/>
          <a:p>
            <a:r>
              <a:rPr lang="en-US" sz="3200" u="sng" dirty="0"/>
              <a:t>Alcoholic hepatitis.</a:t>
            </a:r>
          </a:p>
          <a:p>
            <a:r>
              <a:rPr lang="en-US" dirty="0"/>
              <a:t>Infection must be ruled out in view of the fever, chills, and leukocytosis.</a:t>
            </a:r>
          </a:p>
          <a:p>
            <a:r>
              <a:rPr lang="en-US" dirty="0"/>
              <a:t>Why?</a:t>
            </a:r>
          </a:p>
          <a:p>
            <a:pPr lvl="1"/>
            <a:r>
              <a:rPr lang="en-US" dirty="0"/>
              <a:t>Recent and past history of alcoholism.</a:t>
            </a:r>
          </a:p>
          <a:p>
            <a:pPr lvl="1"/>
            <a:r>
              <a:rPr lang="en-US" dirty="0"/>
              <a:t>Nausea, vomiting and RUQ pain.</a:t>
            </a:r>
          </a:p>
          <a:p>
            <a:pPr lvl="1"/>
            <a:r>
              <a:rPr lang="en-US" dirty="0"/>
              <a:t>Hepatomegaly, spider nevi, palmar erythema.</a:t>
            </a:r>
          </a:p>
          <a:p>
            <a:pPr lvl="1"/>
            <a:r>
              <a:rPr lang="en-US" dirty="0"/>
              <a:t>Cholestatic picture: AST greater than ALT. AST/ALT ratio &gt;1</a:t>
            </a:r>
          </a:p>
          <a:p>
            <a:pPr lvl="1"/>
            <a:r>
              <a:rPr lang="en-US" dirty="0"/>
              <a:t>Leukocytosis.</a:t>
            </a:r>
          </a:p>
          <a:p>
            <a:pPr lvl="1"/>
            <a:r>
              <a:rPr lang="en-US" dirty="0"/>
              <a:t>Biopsy.</a:t>
            </a:r>
          </a:p>
          <a:p>
            <a:pPr lvl="1"/>
            <a:endParaRPr lang="en-US" dirty="0"/>
          </a:p>
          <a:p>
            <a:endParaRPr lang="en-US" dirty="0"/>
          </a:p>
        </p:txBody>
      </p:sp>
    </p:spTree>
    <p:extLst>
      <p:ext uri="{BB962C8B-B14F-4D97-AF65-F5344CB8AC3E}">
        <p14:creationId xmlns:p14="http://schemas.microsoft.com/office/powerpoint/2010/main" val="19010169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883EC-170C-4459-BD12-7E40D411337B}"/>
              </a:ext>
            </a:extLst>
          </p:cNvPr>
          <p:cNvSpPr>
            <a:spLocks noGrp="1"/>
          </p:cNvSpPr>
          <p:nvPr>
            <p:ph type="title"/>
          </p:nvPr>
        </p:nvSpPr>
        <p:spPr/>
        <p:txBody>
          <a:bodyPr/>
          <a:lstStyle/>
          <a:p>
            <a:r>
              <a:rPr lang="en-US" dirty="0"/>
              <a:t>An advice to the patient regarding the use of Paracetamol.</a:t>
            </a:r>
          </a:p>
        </p:txBody>
      </p:sp>
      <p:sp>
        <p:nvSpPr>
          <p:cNvPr id="3" name="Content Placeholder 2">
            <a:extLst>
              <a:ext uri="{FF2B5EF4-FFF2-40B4-BE49-F238E27FC236}">
                <a16:creationId xmlns:a16="http://schemas.microsoft.com/office/drawing/2014/main" id="{7D3859AD-FA21-4310-AC59-25C1FCB980B3}"/>
              </a:ext>
            </a:extLst>
          </p:cNvPr>
          <p:cNvSpPr>
            <a:spLocks noGrp="1"/>
          </p:cNvSpPr>
          <p:nvPr>
            <p:ph idx="1"/>
          </p:nvPr>
        </p:nvSpPr>
        <p:spPr/>
        <p:txBody>
          <a:bodyPr/>
          <a:lstStyle/>
          <a:p>
            <a:r>
              <a:rPr lang="en-US" dirty="0"/>
              <a:t>Acetaminophen (Paracetamol) in therapeutic doses can be and is reported to be toxic in patients with liver disease due to increased P-450 enzyme activity.</a:t>
            </a:r>
          </a:p>
          <a:p>
            <a:r>
              <a:rPr lang="en-US" dirty="0"/>
              <a:t>Acetaminophen should be used cautiously or probably not at all in these patients, and they should be properly instructed about the potential toxicity of therapeutic doses of Acetaminophen.</a:t>
            </a:r>
          </a:p>
        </p:txBody>
      </p:sp>
    </p:spTree>
    <p:extLst>
      <p:ext uri="{BB962C8B-B14F-4D97-AF65-F5344CB8AC3E}">
        <p14:creationId xmlns:p14="http://schemas.microsoft.com/office/powerpoint/2010/main" val="30187680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C0F0905-F5BD-4384-B27D-355DA265C619}"/>
              </a:ext>
            </a:extLst>
          </p:cNvPr>
          <p:cNvPicPr>
            <a:picLocks noChangeAspect="1"/>
          </p:cNvPicPr>
          <p:nvPr/>
        </p:nvPicPr>
        <p:blipFill>
          <a:blip r:embed="rId3"/>
          <a:stretch>
            <a:fillRect/>
          </a:stretch>
        </p:blipFill>
        <p:spPr>
          <a:xfrm>
            <a:off x="1772627" y="621923"/>
            <a:ext cx="8651609" cy="5580287"/>
          </a:xfrm>
          <a:prstGeom prst="rect">
            <a:avLst/>
          </a:prstGeom>
        </p:spPr>
      </p:pic>
    </p:spTree>
    <p:extLst>
      <p:ext uri="{BB962C8B-B14F-4D97-AF65-F5344CB8AC3E}">
        <p14:creationId xmlns:p14="http://schemas.microsoft.com/office/powerpoint/2010/main" val="6677170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18553-4908-4B15-AC21-DA4EA6DD31B0}"/>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D25EDC27-E51E-4C35-9292-3BCCC589C1A2}"/>
              </a:ext>
            </a:extLst>
          </p:cNvPr>
          <p:cNvSpPr>
            <a:spLocks noGrp="1"/>
          </p:cNvSpPr>
          <p:nvPr>
            <p:ph idx="1"/>
          </p:nvPr>
        </p:nvSpPr>
        <p:spPr>
          <a:xfrm>
            <a:off x="680321" y="2336873"/>
            <a:ext cx="9613861" cy="4011676"/>
          </a:xfrm>
        </p:spPr>
        <p:txBody>
          <a:bodyPr>
            <a:normAutofit/>
          </a:bodyPr>
          <a:lstStyle/>
          <a:p>
            <a:pPr>
              <a:buFont typeface="Arial" panose="020B0604020202020204" pitchFamily="34" charset="0"/>
              <a:buChar char="•"/>
            </a:pPr>
            <a:r>
              <a:rPr lang="en-US" dirty="0"/>
              <a:t>Harrison's Principles of Internal Medicine. 14th Edition. McGraw-Hill.</a:t>
            </a:r>
          </a:p>
          <a:p>
            <a:pPr>
              <a:buFont typeface="Arial" panose="020B0604020202020204" pitchFamily="34" charset="0"/>
              <a:buChar char="•"/>
            </a:pPr>
            <a:r>
              <a:rPr lang="en-US" dirty="0"/>
              <a:t>Cecil Essentials of Medicine.</a:t>
            </a:r>
          </a:p>
          <a:p>
            <a:r>
              <a:rPr lang="en-US" b="1" dirty="0"/>
              <a:t>Davidson's Principles and Practice of Medicine - 23rd Edition (859-862p).</a:t>
            </a:r>
            <a:endParaRPr lang="en-US" dirty="0"/>
          </a:p>
          <a:p>
            <a:r>
              <a:rPr lang="en-US" b="1" dirty="0"/>
              <a:t>Kumar and Clark's Clinical Medicine - 9th Edition.</a:t>
            </a:r>
            <a:endParaRPr lang="en-US" b="1" dirty="0">
              <a:hlinkClick r:id="rId2"/>
            </a:endParaRPr>
          </a:p>
          <a:p>
            <a:r>
              <a:rPr lang="en-US" b="1" dirty="0"/>
              <a:t>Macleod's Clinical Examination 14th Edition.</a:t>
            </a:r>
          </a:p>
          <a:p>
            <a:r>
              <a:rPr lang="en-US" b="1" dirty="0"/>
              <a:t>Medscape, 2020.</a:t>
            </a:r>
          </a:p>
          <a:p>
            <a:endParaRPr lang="en-US" dirty="0"/>
          </a:p>
          <a:p>
            <a:endParaRPr lang="en-US" b="1" dirty="0">
              <a:hlinkClick r:id="rId3"/>
            </a:endParaRPr>
          </a:p>
          <a:p>
            <a:endParaRPr lang="en-US" b="1" dirty="0"/>
          </a:p>
          <a:p>
            <a:endParaRPr lang="en-US" b="1" dirty="0">
              <a:hlinkClick r:id="rId4"/>
            </a:endParaRPr>
          </a:p>
          <a:p>
            <a:pPr>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3781587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B474D-5B4E-492C-8068-157E4A7C4C95}"/>
              </a:ext>
            </a:extLst>
          </p:cNvPr>
          <p:cNvSpPr>
            <a:spLocks noGrp="1"/>
          </p:cNvSpPr>
          <p:nvPr>
            <p:ph type="title"/>
          </p:nvPr>
        </p:nvSpPr>
        <p:spPr/>
        <p:txBody>
          <a:bodyPr/>
          <a:lstStyle/>
          <a:p>
            <a:pPr algn="ctr"/>
            <a:r>
              <a:rPr lang="en-US" dirty="0"/>
              <a:t>History cont.</a:t>
            </a:r>
          </a:p>
        </p:txBody>
      </p:sp>
      <p:sp>
        <p:nvSpPr>
          <p:cNvPr id="3" name="Content Placeholder 2">
            <a:extLst>
              <a:ext uri="{FF2B5EF4-FFF2-40B4-BE49-F238E27FC236}">
                <a16:creationId xmlns:a16="http://schemas.microsoft.com/office/drawing/2014/main" id="{CB553853-16E1-4E80-A192-5C05753300ED}"/>
              </a:ext>
            </a:extLst>
          </p:cNvPr>
          <p:cNvSpPr>
            <a:spLocks noGrp="1"/>
          </p:cNvSpPr>
          <p:nvPr>
            <p:ph idx="1"/>
          </p:nvPr>
        </p:nvSpPr>
        <p:spPr/>
        <p:txBody>
          <a:bodyPr/>
          <a:lstStyle/>
          <a:p>
            <a:r>
              <a:rPr lang="en-US" dirty="0"/>
              <a:t>History of presenting illness (HOPI). (for jaundice)</a:t>
            </a:r>
          </a:p>
          <a:p>
            <a:pPr lvl="1"/>
            <a:r>
              <a:rPr lang="en-US" sz="1600" dirty="0">
                <a:latin typeface="HelveticaNeue-Light"/>
              </a:rPr>
              <a:t>Onset (when and who noticed the change).</a:t>
            </a:r>
          </a:p>
          <a:p>
            <a:pPr lvl="1"/>
            <a:r>
              <a:rPr lang="en-US" sz="1600" dirty="0">
                <a:latin typeface="HelveticaNeue-Light"/>
              </a:rPr>
              <a:t>Course (progression).</a:t>
            </a:r>
            <a:endParaRPr lang="en-US" sz="1600" dirty="0"/>
          </a:p>
          <a:p>
            <a:pPr lvl="1"/>
            <a:r>
              <a:rPr lang="en-US" sz="1600" dirty="0">
                <a:latin typeface="HelveticaNeue-Light"/>
              </a:rPr>
              <a:t>A</a:t>
            </a:r>
            <a:r>
              <a:rPr lang="en-US" sz="1600" b="0" i="0" u="none" strike="noStrike" baseline="0" dirty="0">
                <a:latin typeface="HelveticaNeue-Light"/>
              </a:rPr>
              <a:t>ssociated symptoms</a:t>
            </a:r>
            <a:r>
              <a:rPr lang="en-US" sz="1600" dirty="0"/>
              <a:t>(start with open questions)</a:t>
            </a:r>
            <a:r>
              <a:rPr lang="en-US" sz="1600" b="0" i="0" u="none" strike="noStrike" baseline="0" dirty="0">
                <a:latin typeface="HelveticaNeue-Light"/>
              </a:rPr>
              <a:t>: abdominal pain, fever (w/o chills), weight loss, itching (pruritis), steatorrhea, signs of anemia, bleeding tendency, f</a:t>
            </a:r>
            <a:r>
              <a:rPr lang="en-US" sz="1600" dirty="0"/>
              <a:t>atig</a:t>
            </a:r>
            <a:r>
              <a:rPr lang="en-US" sz="1600" b="0" i="0" u="none" strike="noStrike" baseline="0" dirty="0">
                <a:latin typeface="HelveticaNeue-Light"/>
              </a:rPr>
              <a:t>ue, </a:t>
            </a:r>
            <a:r>
              <a:rPr lang="en-US" sz="1600" dirty="0"/>
              <a:t>appetite, GI disturbances, </a:t>
            </a:r>
            <a:r>
              <a:rPr lang="en-US" sz="1600" b="0" i="0" u="none" strike="noStrike" baseline="0" dirty="0">
                <a:latin typeface="HelveticaNeue-Light"/>
              </a:rPr>
              <a:t>vomiting and nausea.</a:t>
            </a:r>
          </a:p>
          <a:p>
            <a:pPr lvl="1"/>
            <a:r>
              <a:rPr lang="en-US" sz="1600" b="0" i="0" u="none" strike="noStrike" baseline="0" dirty="0" err="1">
                <a:latin typeface="HelveticaNeue-Light"/>
              </a:rPr>
              <a:t>Colour</a:t>
            </a:r>
            <a:r>
              <a:rPr lang="en-US" sz="1600" b="0" i="0" u="none" strike="noStrike" baseline="0" dirty="0">
                <a:latin typeface="HelveticaNeue-Light"/>
              </a:rPr>
              <a:t> of stools (normal or pale) and urine (normal or dark)..</a:t>
            </a:r>
          </a:p>
          <a:p>
            <a:pPr lvl="1"/>
            <a:r>
              <a:rPr lang="en-US" sz="1600" dirty="0"/>
              <a:t>Relieving and exacerbating factors (start with open questions)(fasting, mild diseases)</a:t>
            </a:r>
          </a:p>
          <a:p>
            <a:pPr marL="457200" lvl="1" indent="0">
              <a:buNone/>
            </a:pPr>
            <a:endParaRPr lang="en-US" sz="1600" dirty="0"/>
          </a:p>
        </p:txBody>
      </p:sp>
    </p:spTree>
    <p:extLst>
      <p:ext uri="{BB962C8B-B14F-4D97-AF65-F5344CB8AC3E}">
        <p14:creationId xmlns:p14="http://schemas.microsoft.com/office/powerpoint/2010/main" val="34024429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3407238-E8D1-4AFB-8601-7CAD82789FF3}"/>
              </a:ext>
            </a:extLst>
          </p:cNvPr>
          <p:cNvPicPr>
            <a:picLocks noGrp="1" noChangeAspect="1"/>
          </p:cNvPicPr>
          <p:nvPr>
            <p:ph idx="1"/>
          </p:nvPr>
        </p:nvPicPr>
        <p:blipFill>
          <a:blip r:embed="rId2"/>
          <a:stretch>
            <a:fillRect/>
          </a:stretch>
        </p:blipFill>
        <p:spPr>
          <a:xfrm>
            <a:off x="2081454" y="2114871"/>
            <a:ext cx="7558827" cy="3176898"/>
          </a:xfrm>
        </p:spPr>
      </p:pic>
    </p:spTree>
    <p:extLst>
      <p:ext uri="{BB962C8B-B14F-4D97-AF65-F5344CB8AC3E}">
        <p14:creationId xmlns:p14="http://schemas.microsoft.com/office/powerpoint/2010/main" val="29403684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9C7674-7F16-4244-BE7C-08368C5A6D68}"/>
              </a:ext>
            </a:extLst>
          </p:cNvPr>
          <p:cNvSpPr>
            <a:spLocks noGrp="1"/>
          </p:cNvSpPr>
          <p:nvPr>
            <p:ph idx="1"/>
          </p:nvPr>
        </p:nvSpPr>
        <p:spPr>
          <a:xfrm>
            <a:off x="905005" y="1966585"/>
            <a:ext cx="9872871" cy="4322523"/>
          </a:xfrm>
        </p:spPr>
        <p:txBody>
          <a:bodyPr>
            <a:normAutofit lnSpcReduction="10000"/>
          </a:bodyPr>
          <a:lstStyle/>
          <a:p>
            <a:r>
              <a:rPr lang="en-US" dirty="0"/>
              <a:t>At first, he thought the color was due to the lighting in his bathroom, but this morning, when going outside, he thought his hands “looked yellow.”</a:t>
            </a:r>
          </a:p>
          <a:p>
            <a:r>
              <a:rPr lang="en-US" dirty="0"/>
              <a:t>Mr. </a:t>
            </a:r>
            <a:r>
              <a:rPr lang="en-US" dirty="0" err="1"/>
              <a:t>Fadi</a:t>
            </a:r>
            <a:r>
              <a:rPr lang="en-US" dirty="0"/>
              <a:t> further admits to feeling "sick and tired" for the past 2 -3 weeks. He noticed his urine is dark, but when asked about his stool it was not pale. He has lost his appetite and feels weak. During this time, he has been frequently nauseated and ate very little food. Last night he developed a fever and "shook all over with a chill." This morning he awoke after a restless night with pain and a sensation of fullness in the right upper abdomen. He also vomited twice. The emesis was non-bloody. He has not had diarrhea. He has no back or shoulder pain. He thinks he lost 10 kg during the last 3 months. He denies having joint pain or skin rash. </a:t>
            </a:r>
          </a:p>
        </p:txBody>
      </p:sp>
    </p:spTree>
    <p:extLst>
      <p:ext uri="{BB962C8B-B14F-4D97-AF65-F5344CB8AC3E}">
        <p14:creationId xmlns:p14="http://schemas.microsoft.com/office/powerpoint/2010/main" val="16146370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C9A80-DAF6-4660-942C-1C1B3ED964BB}"/>
              </a:ext>
            </a:extLst>
          </p:cNvPr>
          <p:cNvSpPr>
            <a:spLocks noGrp="1"/>
          </p:cNvSpPr>
          <p:nvPr>
            <p:ph type="title"/>
          </p:nvPr>
        </p:nvSpPr>
        <p:spPr/>
        <p:txBody>
          <a:bodyPr/>
          <a:lstStyle/>
          <a:p>
            <a:pPr algn="ctr"/>
            <a:r>
              <a:rPr lang="en-US" dirty="0"/>
              <a:t>History cont.</a:t>
            </a:r>
          </a:p>
        </p:txBody>
      </p:sp>
      <p:sp>
        <p:nvSpPr>
          <p:cNvPr id="3" name="Content Placeholder 2">
            <a:extLst>
              <a:ext uri="{FF2B5EF4-FFF2-40B4-BE49-F238E27FC236}">
                <a16:creationId xmlns:a16="http://schemas.microsoft.com/office/drawing/2014/main" id="{9A9B4E8F-AA03-4E50-8A37-3FF4507B16ED}"/>
              </a:ext>
            </a:extLst>
          </p:cNvPr>
          <p:cNvSpPr>
            <a:spLocks noGrp="1"/>
          </p:cNvSpPr>
          <p:nvPr>
            <p:ph idx="1"/>
          </p:nvPr>
        </p:nvSpPr>
        <p:spPr/>
        <p:txBody>
          <a:bodyPr>
            <a:normAutofit fontScale="92500" lnSpcReduction="10000"/>
          </a:bodyPr>
          <a:lstStyle/>
          <a:p>
            <a:r>
              <a:rPr lang="en-US" sz="2400" dirty="0"/>
              <a:t>Past medical/ surgical history.</a:t>
            </a:r>
          </a:p>
          <a:p>
            <a:endParaRPr lang="en-US" sz="2400" dirty="0"/>
          </a:p>
          <a:p>
            <a:pPr lvl="1"/>
            <a:r>
              <a:rPr lang="en-US" dirty="0"/>
              <a:t>Does patient have any chronic illnesses? (HTN, DM, autoimmune, sickle cell anemia, malignancy)</a:t>
            </a:r>
          </a:p>
          <a:p>
            <a:pPr lvl="1"/>
            <a:r>
              <a:rPr lang="en-US" dirty="0"/>
              <a:t>Liver diseases (hepatitis, malignancy)</a:t>
            </a:r>
          </a:p>
          <a:p>
            <a:pPr lvl="1"/>
            <a:r>
              <a:rPr lang="en-US" dirty="0"/>
              <a:t>Pancreatic or biliary diseases/procedures (gallstones, MRCP, ERCP)</a:t>
            </a:r>
          </a:p>
          <a:p>
            <a:pPr lvl="1"/>
            <a:r>
              <a:rPr lang="en-US" dirty="0"/>
              <a:t>If yes, what are they? Since when? Controlled?</a:t>
            </a:r>
          </a:p>
          <a:p>
            <a:pPr lvl="1"/>
            <a:r>
              <a:rPr lang="en-US" dirty="0"/>
              <a:t>Did the patient have similar attacks/episodes?</a:t>
            </a:r>
          </a:p>
          <a:p>
            <a:pPr lvl="1"/>
            <a:r>
              <a:rPr lang="en-US" dirty="0"/>
              <a:t>Previous admissions to the hospital.</a:t>
            </a:r>
          </a:p>
          <a:p>
            <a:pPr lvl="1"/>
            <a:r>
              <a:rPr lang="en-US" dirty="0"/>
              <a:t>Previous surgeries(biliary, hepatic, pancreatic, other)(what, when, why, outcomes, complications).</a:t>
            </a:r>
          </a:p>
          <a:p>
            <a:pPr lvl="1"/>
            <a:r>
              <a:rPr lang="en-US" dirty="0"/>
              <a:t>Previous blood transfusion.</a:t>
            </a:r>
          </a:p>
          <a:p>
            <a:pPr lvl="1"/>
            <a:endParaRPr lang="en-US" dirty="0"/>
          </a:p>
          <a:p>
            <a:pPr lvl="1"/>
            <a:endParaRPr lang="en-US" dirty="0"/>
          </a:p>
        </p:txBody>
      </p:sp>
    </p:spTree>
    <p:extLst>
      <p:ext uri="{BB962C8B-B14F-4D97-AF65-F5344CB8AC3E}">
        <p14:creationId xmlns:p14="http://schemas.microsoft.com/office/powerpoint/2010/main" val="8441157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B752C-E8AD-448B-8138-ECA4AF6BF9C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12079B6-C5A4-497B-9B5B-17BBF0D117EA}"/>
              </a:ext>
            </a:extLst>
          </p:cNvPr>
          <p:cNvSpPr>
            <a:spLocks noGrp="1"/>
          </p:cNvSpPr>
          <p:nvPr>
            <p:ph idx="1"/>
          </p:nvPr>
        </p:nvSpPr>
        <p:spPr>
          <a:xfrm>
            <a:off x="1289069" y="2362998"/>
            <a:ext cx="9613861" cy="3599316"/>
          </a:xfrm>
        </p:spPr>
        <p:txBody>
          <a:bodyPr/>
          <a:lstStyle/>
          <a:p>
            <a:r>
              <a:rPr lang="en-US" dirty="0"/>
              <a:t>Mr. </a:t>
            </a:r>
            <a:r>
              <a:rPr lang="en-US" dirty="0" err="1"/>
              <a:t>Fadi</a:t>
            </a:r>
            <a:r>
              <a:rPr lang="en-US" dirty="0"/>
              <a:t> is a chronic alcoholic who has been </a:t>
            </a:r>
            <a:r>
              <a:rPr lang="en-US" u="sng" dirty="0"/>
              <a:t>hospitalized</a:t>
            </a:r>
            <a:r>
              <a:rPr lang="en-US" dirty="0"/>
              <a:t> on several occasions for alcohol related problems, including a psychiatric admission. Although he was considered a gifted, young engineer with a bright future. Since graduation from engineering school, he has had many alcohol related work problems and lost his position at a prestigious firm three weeks ago. Since that time, he has consumed approximately one fifth of vodka every day or so.</a:t>
            </a:r>
          </a:p>
        </p:txBody>
      </p:sp>
    </p:spTree>
    <p:extLst>
      <p:ext uri="{BB962C8B-B14F-4D97-AF65-F5344CB8AC3E}">
        <p14:creationId xmlns:p14="http://schemas.microsoft.com/office/powerpoint/2010/main" val="555771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FA6EA-4282-451A-A578-0CE08BECC4F2}"/>
              </a:ext>
            </a:extLst>
          </p:cNvPr>
          <p:cNvSpPr>
            <a:spLocks noGrp="1"/>
          </p:cNvSpPr>
          <p:nvPr>
            <p:ph type="title"/>
          </p:nvPr>
        </p:nvSpPr>
        <p:spPr/>
        <p:txBody>
          <a:bodyPr/>
          <a:lstStyle/>
          <a:p>
            <a:r>
              <a:rPr lang="en-US" dirty="0"/>
              <a:t>History cont.</a:t>
            </a:r>
          </a:p>
        </p:txBody>
      </p:sp>
      <p:sp>
        <p:nvSpPr>
          <p:cNvPr id="3" name="Content Placeholder 2">
            <a:extLst>
              <a:ext uri="{FF2B5EF4-FFF2-40B4-BE49-F238E27FC236}">
                <a16:creationId xmlns:a16="http://schemas.microsoft.com/office/drawing/2014/main" id="{A3B645C7-3F9B-4297-B19B-E486390C3C9F}"/>
              </a:ext>
            </a:extLst>
          </p:cNvPr>
          <p:cNvSpPr>
            <a:spLocks noGrp="1"/>
          </p:cNvSpPr>
          <p:nvPr>
            <p:ph idx="1"/>
          </p:nvPr>
        </p:nvSpPr>
        <p:spPr/>
        <p:txBody>
          <a:bodyPr/>
          <a:lstStyle/>
          <a:p>
            <a:r>
              <a:rPr lang="en-US"/>
              <a:t>Drug History:</a:t>
            </a:r>
          </a:p>
          <a:p>
            <a:endParaRPr lang="en-US" dirty="0"/>
          </a:p>
        </p:txBody>
      </p:sp>
      <p:pic>
        <p:nvPicPr>
          <p:cNvPr id="5" name="Picture 4">
            <a:extLst>
              <a:ext uri="{FF2B5EF4-FFF2-40B4-BE49-F238E27FC236}">
                <a16:creationId xmlns:a16="http://schemas.microsoft.com/office/drawing/2014/main" id="{71BFD0FD-59CA-453F-9FE1-5927D0BCE3E4}"/>
              </a:ext>
            </a:extLst>
          </p:cNvPr>
          <p:cNvPicPr>
            <a:picLocks noChangeAspect="1"/>
          </p:cNvPicPr>
          <p:nvPr/>
        </p:nvPicPr>
        <p:blipFill>
          <a:blip r:embed="rId2"/>
          <a:stretch>
            <a:fillRect/>
          </a:stretch>
        </p:blipFill>
        <p:spPr>
          <a:xfrm>
            <a:off x="5847471" y="80072"/>
            <a:ext cx="6344529" cy="6697856"/>
          </a:xfrm>
          <a:prstGeom prst="rect">
            <a:avLst/>
          </a:prstGeom>
        </p:spPr>
      </p:pic>
      <p:sp>
        <p:nvSpPr>
          <p:cNvPr id="6" name="Rectangle 5">
            <a:extLst>
              <a:ext uri="{FF2B5EF4-FFF2-40B4-BE49-F238E27FC236}">
                <a16:creationId xmlns:a16="http://schemas.microsoft.com/office/drawing/2014/main" id="{916A169D-08F4-4C95-B21C-A66796E1A962}"/>
              </a:ext>
            </a:extLst>
          </p:cNvPr>
          <p:cNvSpPr/>
          <p:nvPr/>
        </p:nvSpPr>
        <p:spPr>
          <a:xfrm>
            <a:off x="5847471" y="4136531"/>
            <a:ext cx="6344529" cy="2179863"/>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3466489"/>
      </p:ext>
    </p:extLst>
  </p:cSld>
  <p:clrMapOvr>
    <a:masterClrMapping/>
  </p:clrMapOvr>
</p:sld>
</file>

<file path=ppt/theme/theme1.xml><?xml version="1.0" encoding="utf-8"?>
<a:theme xmlns:a="http://schemas.openxmlformats.org/drawingml/2006/main" name="Berlin">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92000"/>
                <a:satMod val="200000"/>
                <a:lumMod val="128000"/>
              </a:schemeClr>
            </a:gs>
            <a:gs pos="50000">
              <a:schemeClr val="phClr">
                <a:shade val="100000"/>
                <a:hueMod val="100000"/>
                <a:satMod val="110000"/>
                <a:lumMod val="130000"/>
              </a:schemeClr>
            </a:gs>
            <a:gs pos="100000">
              <a:schemeClr val="phClr">
                <a:shade val="78000"/>
                <a:hueMod val="118000"/>
                <a:satMod val="12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7DC10E3-4FF5-456B-A359-A0F378C1E5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10D316F807DED45AEF836AF2AC52856" ma:contentTypeVersion="7" ma:contentTypeDescription="Create a new document." ma:contentTypeScope="" ma:versionID="258d5681317050a832c67561db71fbab">
  <xsd:schema xmlns:xsd="http://www.w3.org/2001/XMLSchema" xmlns:xs="http://www.w3.org/2001/XMLSchema" xmlns:p="http://schemas.microsoft.com/office/2006/metadata/properties" xmlns:ns3="edf05887-f9f8-446c-a46b-392d697e7370" xmlns:ns4="1c52af9f-097c-472f-97f5-62fa36714282" targetNamespace="http://schemas.microsoft.com/office/2006/metadata/properties" ma:root="true" ma:fieldsID="feb8261220687d31f1685215855ae829" ns3:_="" ns4:_="">
    <xsd:import namespace="edf05887-f9f8-446c-a46b-392d697e7370"/>
    <xsd:import namespace="1c52af9f-097c-472f-97f5-62fa36714282"/>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f05887-f9f8-446c-a46b-392d697e737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c52af9f-097c-472f-97f5-62fa3671428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0D2B301-613D-4DA5-B4E0-89718596FDDF}">
  <ds:schemaRefs>
    <ds:schemaRef ds:uri="http://schemas.microsoft.com/sharepoint/v3/contenttype/forms"/>
  </ds:schemaRefs>
</ds:datastoreItem>
</file>

<file path=customXml/itemProps2.xml><?xml version="1.0" encoding="utf-8"?>
<ds:datastoreItem xmlns:ds="http://schemas.openxmlformats.org/officeDocument/2006/customXml" ds:itemID="{E7EC4878-2333-4A50-AA8C-3663572E7466}">
  <ds:schemaRefs>
    <ds:schemaRef ds:uri="http://purl.org/dc/elements/1.1/"/>
    <ds:schemaRef ds:uri="http://schemas.microsoft.com/office/2006/documentManagement/types"/>
    <ds:schemaRef ds:uri="http://schemas.openxmlformats.org/package/2006/metadata/core-properties"/>
    <ds:schemaRef ds:uri="http://schemas.microsoft.com/office/infopath/2007/PartnerControls"/>
    <ds:schemaRef ds:uri="http://purl.org/dc/dcmitype/"/>
    <ds:schemaRef ds:uri="http://purl.org/dc/terms/"/>
    <ds:schemaRef ds:uri="edf05887-f9f8-446c-a46b-392d697e7370"/>
    <ds:schemaRef ds:uri="http://schemas.microsoft.com/office/2006/metadata/properties"/>
    <ds:schemaRef ds:uri="1c52af9f-097c-472f-97f5-62fa36714282"/>
    <ds:schemaRef ds:uri="http://www.w3.org/XML/1998/namespace"/>
  </ds:schemaRefs>
</ds:datastoreItem>
</file>

<file path=customXml/itemProps3.xml><?xml version="1.0" encoding="utf-8"?>
<ds:datastoreItem xmlns:ds="http://schemas.openxmlformats.org/officeDocument/2006/customXml" ds:itemID="{A58184C8-4A1A-4448-B323-12D57A739D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f05887-f9f8-446c-a46b-392d697e7370"/>
    <ds:schemaRef ds:uri="1c52af9f-097c-472f-97f5-62fa367142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Berlin</Template>
  <TotalTime>501</TotalTime>
  <Words>2226</Words>
  <Application>Microsoft Office PowerPoint</Application>
  <PresentationFormat>Widescreen</PresentationFormat>
  <Paragraphs>240</Paragraphs>
  <Slides>39</Slides>
  <Notes>2</Notes>
  <HiddenSlides>2</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Arial</vt:lpstr>
      <vt:lpstr>Calibri</vt:lpstr>
      <vt:lpstr>HelveticaNeue-BoldCond</vt:lpstr>
      <vt:lpstr>HelveticaNeue-BoldCondObl</vt:lpstr>
      <vt:lpstr>HelveticaNeue-Light</vt:lpstr>
      <vt:lpstr>Trebuchet MS</vt:lpstr>
      <vt:lpstr>Berlin</vt:lpstr>
      <vt:lpstr>Jaundice</vt:lpstr>
      <vt:lpstr>History </vt:lpstr>
      <vt:lpstr>Case Study</vt:lpstr>
      <vt:lpstr>History cont.</vt:lpstr>
      <vt:lpstr>PowerPoint Presentation</vt:lpstr>
      <vt:lpstr>PowerPoint Presentation</vt:lpstr>
      <vt:lpstr>History cont.</vt:lpstr>
      <vt:lpstr>PowerPoint Presentation</vt:lpstr>
      <vt:lpstr>History cont.</vt:lpstr>
      <vt:lpstr>History cont.</vt:lpstr>
      <vt:lpstr>History cont.</vt:lpstr>
      <vt:lpstr>PowerPoint Presentation</vt:lpstr>
      <vt:lpstr>History cont.</vt:lpstr>
      <vt:lpstr>Causes of jaundice</vt:lpstr>
      <vt:lpstr>Cont.</vt:lpstr>
      <vt:lpstr>Differential Diagnosis</vt:lpstr>
      <vt:lpstr>Physical Examination</vt:lpstr>
      <vt:lpstr>Inspection (GI examination)</vt:lpstr>
      <vt:lpstr>Palpation (examination sequence)</vt:lpstr>
      <vt:lpstr>Palpation cont.</vt:lpstr>
      <vt:lpstr>PowerPoint Presentation</vt:lpstr>
      <vt:lpstr>Percussion (examination sequence)</vt:lpstr>
      <vt:lpstr>Percussion cont.</vt:lpstr>
      <vt:lpstr>Auscultation</vt:lpstr>
      <vt:lpstr>DON’T FORGET.</vt:lpstr>
      <vt:lpstr>Return to the case…</vt:lpstr>
      <vt:lpstr>PowerPoint Presentation</vt:lpstr>
      <vt:lpstr>Investigations</vt:lpstr>
      <vt:lpstr>Imaging studies</vt:lpstr>
      <vt:lpstr>PowerPoint Presentation</vt:lpstr>
      <vt:lpstr>Patient’s lab results</vt:lpstr>
      <vt:lpstr>Lab results may show:</vt:lpstr>
      <vt:lpstr>PowerPoint Presentation</vt:lpstr>
      <vt:lpstr>Biopsy</vt:lpstr>
      <vt:lpstr>Why not viral?</vt:lpstr>
      <vt:lpstr>Diagnosis</vt:lpstr>
      <vt:lpstr>An advice to the patient regarding the use of Paracetamol.</vt:lpstr>
      <vt:lpstr>PowerPoint Presentation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Jaundice</dc:title>
  <dc:creator>majd AbdelRazeq Jamil AlTalalwah</dc:creator>
  <cp:lastModifiedBy>1636613</cp:lastModifiedBy>
  <cp:revision>25</cp:revision>
  <dcterms:created xsi:type="dcterms:W3CDTF">2021-07-06T14:41:18Z</dcterms:created>
  <dcterms:modified xsi:type="dcterms:W3CDTF">2021-11-03T12:05:20Z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0x010100810D316F807DED45AEF836AF2AC52856</vt:lpwstr>
  </property>
</Properties>
</file>