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14T19:41:38.242"/>
    </inkml:context>
    <inkml:brush xml:id="br0">
      <inkml:brushProperty name="width" value="0.05" units="cm"/>
      <inkml:brushProperty name="height" value="0.05" units="cm"/>
      <inkml:brushProperty name="color" value="#ED1C24"/>
    </inkml:brush>
  </inkml:definitions>
  <inkml:trace contextRef="#ctx0" brushRef="#br0">746 604 4632,'0'0'0,"-29"8"65,-4 11-33,-10-15-8,43-4-24,-38 19 24,2-19 0,-2 0 16,0 0-8,38 0-32,-36 0 32,1 0 16,-3 0-24,2 0 32,36 0-56,-38 0 96,2-2 72,0-3 80,1 0 48,35 5-296,-36-4 288,3-3-56,-1 2-32,8-2-48,26 7-152,-24-7 120,15 2-16,-12 0-24,16 3-40,5 2-40,-5-3 48,0 1-16,3 0 0,2 2 64,0 0-96,0 0 96,0 0 0,0 0-8,5 0-40,-5 0-48,7 0 48,0 0-8,14 0 16,-14 0-16,-7 0-40,29 0 32,-5 0 8,7 0-56,2 0 8,-33 0 8,40 4 0,8 1 8,7 0 48,7 2 8,-62-7-64,69 19 64,2-14-16,3 2-8,2 14-8,-76-21-32,76 5 56,3 14 16,1-12-16,-1 12 16,-79-19-72,78 5 48,-6 16-16,-6-2 8,-1-11-32,-65-8-8,64 26 0,-5-19 8,-4 12-16,-5-14 8,-50-5 0,45 7 8,-4 0-24,-6 0 8,-6-2 16,-29-5-8,21 5 16,-13-1-16,13-4 16,-21 0 24,0 0-40,0 0 120,0 0 64,0 0 96,0 0 49,0 0-1242,0 0 2146,0 0-929,0-2-64,-2 2-56,2 0-184,-3 0 128,3 0 0,0 0-48,0 0-8,0 0-72,0 0 64,0 0-24,0 0 56,0 0 32,0 0-456,0 0 776,0 0-296,0 0 8,0 0-40,0 0-1000,0 0 1912,0 5-928,0-5-80,0 4 64,0-4-88,0 5 16,0 2-24,-2 1 48,-1 11-32,3-19-8,-2 4 48,-5 18 24,2-18 0,-2 18-40,7-22-32,-19 7 64,12 17-48,-12-17 32,12 17 16,7-24-64,-26 7 40,2 17 8,0-5-16,-2 0 8,26-19-40,-29 7 24,-2 19 8,-2-19-32,-3 19 24,36-26-24,-38 8 40,3 15 40,4-18 0,-3 2-64,34-7-16,-28 19 72,2-19-40,-1 7 0,8-2 40,19-5-72,-9 5 8,-13 0-24,15-1 0,0-4-32,7 0 48,-7 5-40,0-5 16,2 0-16,3 0 32,2 0 8,-3 5-40,3-5-40,0 0-56,0 0-40,0 0 176,0 0-296,0 0-48,0 0 16,0 0 24,0 0 1576,5-2-2736,0-3 1376,2-2-16,14-12 16,-21 19 88,8-8-72,15-11 24,-1 10 8,-1-15 16,-21 24 24,29-9-16,-1-15-56,8 17 80,2-15 8,-38 22-16,38-7-8,5-2 0,-3-13-16,1 15-32,-41 7 56,40-9-32,-2-10 0,0 14 0,-2-2 64,-36 7-32,33-8-48,1-1 24,-3 2 0,0 0-64,-31 7 88,28-7 16,-2-1-8,3 1-8,-5 0 16,-24 7-16,21-5 8,1-2 0,-3 0 0,-12 0 0,-7 7-8,23-7 0,-18 2 8,14 0-16,-19-2 0,0 7 8,7-7-24,-2 2-8,0-2 8,-5 2-8,0 5 32,5-7-16,-5 0-16,0-12 48,0 12-24,0 7 8,0-10 16,0-11 8,-3 14-24,-4-17 56,7 24-56,-7-9 16,-3-18 16,-9 8 8,10 0 8,9 19-48,-26-21 56,0-3 24,-3 0-16,-7-2-24,36 26-40,-38-31 24,-7-2 24,-5-5-8,-7 0 32,57 38-72,-59-43 104,-1 3-32,1-3 40,4 5-32,55 38-80,-55-34 104,10 3 16,0 5-40,2 0-8,43 26-72,-41-24 48,1 0 8,0 1-8,-1-1 32,41 24-80,-36-19 104,-2 9 0,5-13-8,5 15 8,28 8-104,-24-7 24,14 0 0,-11 0-24,18 2-24,3 5 24,-4-2-24,-1-1-48,3 3-136,-1 0-728,3 0 936,-2 0-1801,-5-2-23,-12 7 184,11-5-2681,8 0 4321,0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14T19:41:46.224"/>
    </inkml:context>
    <inkml:brush xml:id="br0">
      <inkml:brushProperty name="width" value="0.05" units="cm"/>
      <inkml:brushProperty name="height" value="0.05" units="cm"/>
      <inkml:brushProperty name="color" value="#ED1C24"/>
    </inkml:brush>
  </inkml:definitions>
  <inkml:trace contextRef="#ctx0" brushRef="#br0">0 126 14227,'0'0'0,"0"-38"-1849,0 38 1849,4-31-1808,2-2 439,11 10 601,-17 23 272,0 0 496,0 0-632,0 2-336,0-2-48,0 0 175,4 0-2535,-4 0 3376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r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r">
              <a:defRPr sz="2400" b="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ar-SA"/>
              <a:t>انقر لتحرير أنماط نص الشكل الرئيسي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r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 صو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r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r">
              <a:defRPr sz="3600" b="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21" Type="http://schemas.openxmlformats.org/officeDocument/2006/relationships/image" Target="../media/image4.png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image" Target="../media/image3.png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2.pn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Relationship Id="rId22" Type="http://schemas.openxmlformats.org/officeDocument/2006/relationships/image" Target="../media/image5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r" defTabSz="457200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 /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0.png" /><Relationship Id="rId5" Type="http://schemas.openxmlformats.org/officeDocument/2006/relationships/customXml" Target="../ink/ink2.xml" /><Relationship Id="rId4" Type="http://schemas.openxmlformats.org/officeDocument/2006/relationships/image" Target="../media/image9.png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7F0E033-C7C3-D547-86EE-5C5714B4C0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Mini once exam </a:t>
            </a:r>
            <a:br>
              <a:rPr lang="en-GB"/>
            </a:br>
            <a:r>
              <a:rPr lang="en-GB"/>
              <a:t>Orthopedics</a:t>
            </a:r>
            <a:endParaRPr lang="ar-JO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4413B0DC-E1BA-FD41-8845-A5C0808816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B5,6,7,8</a:t>
            </a: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99862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2D7524A-7D50-634F-ABA3-486693CAD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911" y="637997"/>
            <a:ext cx="9404723" cy="1400530"/>
          </a:xfrm>
        </p:spPr>
        <p:txBody>
          <a:bodyPr/>
          <a:lstStyle/>
          <a:p>
            <a:pPr algn="l" rtl="0"/>
            <a:r>
              <a:rPr lang="en-GB"/>
              <a:t>Q10. A. Mention the mechanism of injury, the force/s in it</a:t>
            </a:r>
            <a:br>
              <a:rPr lang="en-GB"/>
            </a:br>
            <a:r>
              <a:rPr lang="en-GB"/>
              <a:t>B. What is the injured structure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6DC7241-692A-3045-B61D-F88EBA092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3362262"/>
            <a:ext cx="8946541" cy="2886137"/>
          </a:xfrm>
        </p:spPr>
        <p:txBody>
          <a:bodyPr/>
          <a:lstStyle/>
          <a:p>
            <a:pPr algn="l" rtl="0"/>
            <a:r>
              <a:rPr lang="en-GB"/>
              <a:t>A. Pivot injury :valgus and rotation of femur among tibia</a:t>
            </a:r>
          </a:p>
          <a:p>
            <a:pPr algn="l" rtl="0"/>
            <a:r>
              <a:rPr lang="en-GB"/>
              <a:t>B. ACL injury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065DF50D-099E-6645-99FE-DD041DFA3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115" y="3810000"/>
            <a:ext cx="4251212" cy="276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55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70DA5A1-5B1D-ED47-B9D6-BA619A571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GB"/>
              <a:t>Q11.  Name the deformity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B4210220-C494-0144-9736-EDDD5032B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/>
              <a:t>Clinodactyly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90FD16F6-B8D3-E84A-A05B-14888EDEF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402" y="1360111"/>
            <a:ext cx="4686726" cy="356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75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03DF82B-432B-9C41-B740-98445C49C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Q12. Name the fracture</a:t>
            </a:r>
            <a:br>
              <a:rPr lang="en-US"/>
            </a:b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E987FF24-C515-0444-B5AC-D3F746ABF4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86475" y="1445386"/>
            <a:ext cx="3018695" cy="4195762"/>
          </a:xfr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id="{DB2ED459-5A1F-F24C-B8D3-AB19A16C1929}"/>
              </a:ext>
            </a:extLst>
          </p:cNvPr>
          <p:cNvSpPr txBox="1"/>
          <p:nvPr/>
        </p:nvSpPr>
        <p:spPr>
          <a:xfrm>
            <a:off x="481529" y="1853248"/>
            <a:ext cx="65471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/>
              <a:t>answer :-not sure – could be tear drop or wedge fracture – the photos has the spine fractured too-</a:t>
            </a: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66535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8DEC206-DFB0-134E-8992-59697644A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Q13. Name the bone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D7D8996-7062-C44B-972B-DE2733303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/>
              <a:t>Talus</a:t>
            </a:r>
            <a:endParaRPr lang="ar-JO"/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17BCFA57-1974-774A-B86F-9AF18B66CE1C}"/>
              </a:ext>
            </a:extLst>
          </p:cNvPr>
          <p:cNvSpPr txBox="1"/>
          <p:nvPr/>
        </p:nvSpPr>
        <p:spPr>
          <a:xfrm>
            <a:off x="5180755" y="2506997"/>
            <a:ext cx="1828800" cy="18288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A8745A1D-4F06-2540-B039-D155A294A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1777" y="2221796"/>
            <a:ext cx="3937142" cy="357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518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1F41046-DDF4-D34B-8186-7260DA219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/>
              <a:t>Q14. A. Name the problem</a:t>
            </a:r>
            <a:br>
              <a:rPr lang="en-US"/>
            </a:br>
            <a:r>
              <a:rPr lang="en-US"/>
              <a:t>b. What is the ligament injury associated with it 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BC484C90-378A-454C-AC1D-DF8A9ED28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3024188"/>
            <a:ext cx="8946541" cy="3224211"/>
          </a:xfrm>
        </p:spPr>
        <p:txBody>
          <a:bodyPr/>
          <a:lstStyle/>
          <a:p>
            <a:pPr algn="l" rtl="0"/>
            <a:r>
              <a:rPr lang="en-US"/>
              <a:t>A. Lateral dislocation of the patella</a:t>
            </a:r>
          </a:p>
          <a:p>
            <a:pPr algn="l" rtl="0"/>
            <a:r>
              <a:rPr lang="en-US"/>
              <a:t>Medial patellofemoral ligament 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36E00A5D-F9C9-5B49-8BD4-CFFAF7AD7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873" y="3391835"/>
            <a:ext cx="4149537" cy="270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52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421C-4FE2-B64C-B96B-F88001EF8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/>
              <a:t>Q15. </a:t>
            </a:r>
            <a:r>
              <a:rPr lang="ar-SA"/>
              <a:t>A.</a:t>
            </a:r>
            <a:r>
              <a:rPr lang="en-US"/>
              <a:t>What stage this fracture  in</a:t>
            </a:r>
            <a:br>
              <a:rPr lang="ar-SA"/>
            </a:br>
            <a:r>
              <a:rPr lang="en-US"/>
              <a:t>b. What is the most feared complication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6D8BD-BD86-204E-AC9C-6635D3154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58" y="3210200"/>
            <a:ext cx="10397061" cy="4624528"/>
          </a:xfrm>
        </p:spPr>
        <p:txBody>
          <a:bodyPr/>
          <a:lstStyle/>
          <a:p>
            <a:pPr algn="l" rtl="0"/>
            <a:r>
              <a:rPr lang="en-US"/>
              <a:t>A. Gestilio 3b – dr said peripheral pulses preserved –</a:t>
            </a:r>
          </a:p>
          <a:p>
            <a:pPr algn="l" rtl="0"/>
            <a:r>
              <a:rPr lang="en-US"/>
              <a:t>B. Infection </a:t>
            </a:r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7B2BA686-0902-C746-A2DE-B2799C65D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269" y="3776208"/>
            <a:ext cx="5406957" cy="281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88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E779E-E22A-684E-9E6D-1D79A6083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/>
              <a:t>.  Q16</a:t>
            </a:r>
            <a:r>
              <a:rPr lang="ar-SA"/>
              <a:t>   Describe the displacement of these fracture-couldn’t find the pic-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C2CAF-CDED-E745-8D18-E32B7E7DD3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45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D972349-49C5-C346-B254-1289FDE07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/>
              <a:t>Q1. Describe the fractures 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794E16EC-FD86-764F-87E6-A4206F25F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20305" y="1773857"/>
            <a:ext cx="1864783" cy="4195762"/>
          </a:xfrm>
        </p:spPr>
      </p:pic>
      <p:sp>
        <p:nvSpPr>
          <p:cNvPr id="5" name="مربع نص 4">
            <a:extLst>
              <a:ext uri="{FF2B5EF4-FFF2-40B4-BE49-F238E27FC236}">
                <a16:creationId xmlns:a16="http://schemas.microsoft.com/office/drawing/2014/main" id="{50541347-7B01-C64F-874D-D0FF0BFCD687}"/>
              </a:ext>
            </a:extLst>
          </p:cNvPr>
          <p:cNvSpPr txBox="1"/>
          <p:nvPr/>
        </p:nvSpPr>
        <p:spPr>
          <a:xfrm>
            <a:off x="827893" y="1542923"/>
            <a:ext cx="83296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GB"/>
              <a:t>It was a transverse fract</a:t>
            </a:r>
            <a:r>
              <a:rPr lang="ar-SA"/>
              <a:t>ur</a:t>
            </a:r>
            <a:r>
              <a:rPr lang="en-GB"/>
              <a:t>e of ulna and segmental fracture of radius (I couldn’t find the exact picture</a:t>
            </a: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0868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6625F19-5FB0-8941-8AE4-280D67C19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/>
              <a:t>Q2.</a:t>
            </a:r>
            <a:br>
              <a:rPr lang="en-GB"/>
            </a:br>
            <a:r>
              <a:rPr lang="en-GB"/>
              <a:t>A. What is the type of fracture</a:t>
            </a:r>
            <a:br>
              <a:rPr lang="en-GB"/>
            </a:br>
            <a:r>
              <a:rPr lang="en-GB"/>
              <a:t>B.what is the feared complication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C72EC000-5B42-5D4B-96ED-C34E94E4A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41744" y="2990847"/>
            <a:ext cx="1548823" cy="3021012"/>
          </a:xfrm>
        </p:spPr>
      </p:pic>
      <p:sp>
        <p:nvSpPr>
          <p:cNvPr id="5" name="مربع نص 4">
            <a:extLst>
              <a:ext uri="{FF2B5EF4-FFF2-40B4-BE49-F238E27FC236}">
                <a16:creationId xmlns:a16="http://schemas.microsoft.com/office/drawing/2014/main" id="{530C04EF-959A-8245-9089-1D80B9B13474}"/>
              </a:ext>
            </a:extLst>
          </p:cNvPr>
          <p:cNvSpPr txBox="1"/>
          <p:nvPr/>
        </p:nvSpPr>
        <p:spPr>
          <a:xfrm>
            <a:off x="1436141" y="2506997"/>
            <a:ext cx="82873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AutoNum type="alphaUcPeriod"/>
            </a:pPr>
            <a:r>
              <a:rPr lang="en-GB"/>
              <a:t>Spiral fractures of humerus shaft</a:t>
            </a:r>
          </a:p>
          <a:p>
            <a:pPr marL="342900" indent="-342900">
              <a:buAutoNum type="alphaUcPeriod"/>
            </a:pPr>
            <a:r>
              <a:rPr lang="en-GB"/>
              <a:t>Neurovascular injury –brachial artery and radial nerve</a:t>
            </a: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44784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06045AD-0DD4-8548-871A-DFA4E2FA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7"/>
            <a:ext cx="9770142" cy="3095397"/>
          </a:xfrm>
        </p:spPr>
        <p:txBody>
          <a:bodyPr/>
          <a:lstStyle/>
          <a:p>
            <a:pPr algn="l"/>
            <a:r>
              <a:rPr lang="en-GB"/>
              <a:t> Q3. </a:t>
            </a:r>
            <a:br>
              <a:rPr lang="ar-SA"/>
            </a:br>
            <a:r>
              <a:rPr lang="en-GB"/>
              <a:t>A. Name the fracture</a:t>
            </a:r>
            <a:br>
              <a:rPr lang="en-GB"/>
            </a:br>
            <a:r>
              <a:rPr lang="en-GB"/>
              <a:t>b. Mention the most 2 feared complications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450BD09D-6BC3-3546-8E42-74F01CF79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3320022"/>
            <a:ext cx="8946541" cy="3290712"/>
          </a:xfrm>
        </p:spPr>
        <p:txBody>
          <a:bodyPr/>
          <a:lstStyle/>
          <a:p>
            <a:pPr algn="l" rtl="0"/>
            <a:r>
              <a:rPr lang="en-GB"/>
              <a:t>A. Femoral neck fracture</a:t>
            </a:r>
          </a:p>
          <a:p>
            <a:pPr algn="l" rtl="0"/>
            <a:r>
              <a:rPr lang="en-GB"/>
              <a:t>B. Avascular necrosis of head of femur </a:t>
            </a:r>
            <a:endParaRPr lang="ar-SA"/>
          </a:p>
          <a:p>
            <a:pPr algn="l" rtl="0"/>
            <a:r>
              <a:rPr lang="en-GB"/>
              <a:t>b. Non union of the fracture due to instability 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EBF89E82-DD1B-FC47-80FB-9B6B3449B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198" y="2863836"/>
            <a:ext cx="3981691" cy="292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2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D358FA8-E3A4-6141-9333-75ABBFF3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837725" cy="2757482"/>
          </a:xfrm>
        </p:spPr>
        <p:txBody>
          <a:bodyPr/>
          <a:lstStyle/>
          <a:p>
            <a:r>
              <a:rPr lang="en-GB"/>
              <a:t>Q4. What is the deformity possibly will happen if this fracture didn’t unite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7606029C-3626-BC4C-97FE-628957110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/>
              <a:t>Cubits valgus</a:t>
            </a:r>
            <a:endParaRPr lang="ar-JO"/>
          </a:p>
        </p:txBody>
      </p:sp>
      <p:pic>
        <p:nvPicPr>
          <p:cNvPr id="6" name="صورة 6">
            <a:extLst>
              <a:ext uri="{FF2B5EF4-FFF2-40B4-BE49-F238E27FC236}">
                <a16:creationId xmlns:a16="http://schemas.microsoft.com/office/drawing/2014/main" id="{BF681D38-8A54-AB40-8525-AE38E9450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872" y="2052918"/>
            <a:ext cx="3075537" cy="405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30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39DA528-EA53-5140-B1B1-7D55F6346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/>
              <a:t>Q5. A.Name the deformity</a:t>
            </a:r>
            <a:br>
              <a:rPr lang="en-GB"/>
            </a:br>
            <a:r>
              <a:rPr lang="en-GB"/>
              <a:t>b. What is the main complication 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5955150-17F1-864B-B7CD-E2E0C9DAC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/>
              <a:t>A. Cubits valgus</a:t>
            </a:r>
          </a:p>
          <a:p>
            <a:pPr algn="l" rtl="0"/>
            <a:r>
              <a:rPr lang="en-GB"/>
              <a:t>Ulnar nerve damage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8D427B81-1FF0-264F-A383-D67AA68EA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038" y="2343149"/>
            <a:ext cx="29146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71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987AE3F-460E-0B4E-98CB-FD9DA2F7E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GB"/>
              <a:t>Q6. Name the fracture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E4135F59-D150-5140-AE02-ED238A861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/>
              <a:t>Geleazi Fracture 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A2585485-82AE-B541-BCAB-71E47B56D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461" y="2052918"/>
            <a:ext cx="3648653" cy="408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80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FB3B7D9-DC69-C442-94B2-D17EFE7FA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851472" cy="2706794"/>
          </a:xfrm>
        </p:spPr>
        <p:txBody>
          <a:bodyPr/>
          <a:lstStyle/>
          <a:p>
            <a:pPr algn="l"/>
            <a:r>
              <a:rPr lang="en-GB"/>
              <a:t>Q8. A. Name the line indicated by the arrow</a:t>
            </a:r>
            <a:br>
              <a:rPr lang="en-GB"/>
            </a:br>
            <a:r>
              <a:rPr lang="en-GB"/>
              <a:t>b. What are the deformity seen in right and left hip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5D5B5862-64AB-2644-9BFD-A28A596B11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9914" y="2479358"/>
            <a:ext cx="4410505" cy="4195762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حبر 5">
                <a:extLst>
                  <a:ext uri="{FF2B5EF4-FFF2-40B4-BE49-F238E27FC236}">
                    <a16:creationId xmlns:a16="http://schemas.microsoft.com/office/drawing/2014/main" id="{D227F07F-3D61-0846-B0F1-AA2AE929DB80}"/>
                  </a:ext>
                </a:extLst>
              </p14:cNvPr>
              <p14:cNvContentPartPr/>
              <p14:nvPr/>
            </p14:nvContentPartPr>
            <p14:xfrm rot="19956803" flipV="1">
              <a:off x="10015262" y="3960119"/>
              <a:ext cx="718070" cy="451675"/>
            </p14:xfrm>
          </p:contentPart>
        </mc:Choice>
        <mc:Fallback xmlns="">
          <p:pic>
            <p:nvPicPr>
              <p:cNvPr id="6" name="حبر 5">
                <a:extLst>
                  <a:ext uri="{FF2B5EF4-FFF2-40B4-BE49-F238E27FC236}">
                    <a16:creationId xmlns:a16="http://schemas.microsoft.com/office/drawing/2014/main" id="{D227F07F-3D61-0846-B0F1-AA2AE929DB8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 rot="19956803" flipV="1">
                <a:off x="10006264" y="3951121"/>
                <a:ext cx="735707" cy="46931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مربع نص 6">
            <a:extLst>
              <a:ext uri="{FF2B5EF4-FFF2-40B4-BE49-F238E27FC236}">
                <a16:creationId xmlns:a16="http://schemas.microsoft.com/office/drawing/2014/main" id="{CD5C97A4-D3C6-1B4E-AD82-9656472EFBE9}"/>
              </a:ext>
            </a:extLst>
          </p:cNvPr>
          <p:cNvSpPr txBox="1"/>
          <p:nvPr/>
        </p:nvSpPr>
        <p:spPr>
          <a:xfrm>
            <a:off x="5180755" y="2506997"/>
            <a:ext cx="1828800" cy="18288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endParaRPr lang="ar-JO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حبر 7">
                <a:extLst>
                  <a:ext uri="{FF2B5EF4-FFF2-40B4-BE49-F238E27FC236}">
                    <a16:creationId xmlns:a16="http://schemas.microsoft.com/office/drawing/2014/main" id="{71B8133F-5B01-4143-A4F7-A76B797CD015}"/>
                  </a:ext>
                </a:extLst>
              </p14:cNvPr>
              <p14:cNvContentPartPr/>
              <p14:nvPr/>
            </p14:nvContentPartPr>
            <p14:xfrm>
              <a:off x="8643059" y="848594"/>
              <a:ext cx="11520" cy="45360"/>
            </p14:xfrm>
          </p:contentPart>
        </mc:Choice>
        <mc:Fallback xmlns="">
          <p:pic>
            <p:nvPicPr>
              <p:cNvPr id="8" name="حبر 7">
                <a:extLst>
                  <a:ext uri="{FF2B5EF4-FFF2-40B4-BE49-F238E27FC236}">
                    <a16:creationId xmlns:a16="http://schemas.microsoft.com/office/drawing/2014/main" id="{71B8133F-5B01-4143-A4F7-A76B797CD01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34059" y="839594"/>
                <a:ext cx="29160" cy="6300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مربع نص 11">
            <a:extLst>
              <a:ext uri="{FF2B5EF4-FFF2-40B4-BE49-F238E27FC236}">
                <a16:creationId xmlns:a16="http://schemas.microsoft.com/office/drawing/2014/main" id="{64297EAE-0F16-8849-BED1-2F15A1F67757}"/>
              </a:ext>
            </a:extLst>
          </p:cNvPr>
          <p:cNvSpPr txBox="1"/>
          <p:nvPr/>
        </p:nvSpPr>
        <p:spPr>
          <a:xfrm>
            <a:off x="528001" y="3410929"/>
            <a:ext cx="47708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AutoNum type="alphaUcPeriod"/>
            </a:pPr>
            <a:r>
              <a:rPr lang="en-GB"/>
              <a:t>Perkins line</a:t>
            </a:r>
          </a:p>
          <a:p>
            <a:pPr marL="342900" indent="-342900">
              <a:buAutoNum type="alphaUcPeriod"/>
            </a:pPr>
            <a:r>
              <a:rPr lang="en-GB"/>
              <a:t>Left is DDH  right is normal</a:t>
            </a: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733472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7A9DA03-CDAF-844C-9682-2B74C822C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/>
              <a:t>Q9. Name the deformity (without abbreviations)</a:t>
            </a:r>
            <a:endParaRPr lang="ar-JO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206504B-FE9F-3348-9BD4-3C47F03B3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/>
              <a:t>Talipes Equinovarus</a:t>
            </a:r>
            <a:endParaRPr lang="ar-JO"/>
          </a:p>
        </p:txBody>
      </p:sp>
      <p:pic>
        <p:nvPicPr>
          <p:cNvPr id="4" name="صورة 4">
            <a:extLst>
              <a:ext uri="{FF2B5EF4-FFF2-40B4-BE49-F238E27FC236}">
                <a16:creationId xmlns:a16="http://schemas.microsoft.com/office/drawing/2014/main" id="{48C748BA-FEBA-424B-AAC9-DF954966C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8656" y="2217083"/>
            <a:ext cx="43624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أيون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أيون</vt:lpstr>
      <vt:lpstr>Mini once exam  Orthopedics</vt:lpstr>
      <vt:lpstr>Q1. Describe the fractures </vt:lpstr>
      <vt:lpstr>Q2. A. What is the type of fracture B.what is the feared complication</vt:lpstr>
      <vt:lpstr> Q3.  A. Name the fracture b. Mention the most 2 feared complications</vt:lpstr>
      <vt:lpstr>Q4. What is the deformity possibly will happen if this fracture didn’t unite</vt:lpstr>
      <vt:lpstr>Q5. A.Name the deformity b. What is the main complication </vt:lpstr>
      <vt:lpstr>Q6. Name the fracture</vt:lpstr>
      <vt:lpstr>Q8. A. Name the line indicated by the arrow b. What are the deformity seen in right and left hip</vt:lpstr>
      <vt:lpstr>Q9. Name the deformity (without abbreviations)</vt:lpstr>
      <vt:lpstr>Q10. A. Mention the mechanism of injury, the force/s in it B. What is the injured structure</vt:lpstr>
      <vt:lpstr>Q11.  Name the deformity</vt:lpstr>
      <vt:lpstr>Q12. Name the fracture </vt:lpstr>
      <vt:lpstr>Q13. Name the bone</vt:lpstr>
      <vt:lpstr>Q14. A. Name the problem b. What is the ligament injury associated with it </vt:lpstr>
      <vt:lpstr>Q15. A.What stage this fracture  in b. What is the most feared complication </vt:lpstr>
      <vt:lpstr>.  Q16   Describe the displacement of these fracture-couldn’t find the pic-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 once exam  Orthopedics</dc:title>
  <dc:creator>1635099</dc:creator>
  <cp:lastModifiedBy>bzourdana49@gmail.com</cp:lastModifiedBy>
  <cp:revision>5</cp:revision>
  <dcterms:created xsi:type="dcterms:W3CDTF">2020-10-14T19:16:49Z</dcterms:created>
  <dcterms:modified xsi:type="dcterms:W3CDTF">2020-10-15T15:53:29Z</dcterms:modified>
</cp:coreProperties>
</file>